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72" r:id="rId4"/>
    <p:sldId id="259" r:id="rId5"/>
    <p:sldId id="267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97" autoAdjust="0"/>
    <p:restoredTop sz="94660"/>
  </p:normalViewPr>
  <p:slideViewPr>
    <p:cSldViewPr snapToGrid="0">
      <p:cViewPr>
        <p:scale>
          <a:sx n="66" d="100"/>
          <a:sy n="66" d="100"/>
        </p:scale>
        <p:origin x="1157" y="605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8D2FB-08EA-4411-91E5-FB0140F54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0A74-E44E-4F33-B71C-A0A61B84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0DA88-532B-41A2-BBCB-6724E978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F02ED-CB1B-4538-AD98-5F5309CC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83938-0C8F-48E2-A236-BDE1B7CA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2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D08C0-CAB8-47DC-B144-062B50AB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0E9714-8B45-4643-816B-80DDAA01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EA04-230C-4C76-8CF9-19F334EC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F5A0B-60B6-4DD6-8BBA-F493B340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84830-27B9-488A-80E1-8337418F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9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FD9951-081E-4066-A231-C6226F550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45C89-8F4A-461C-9ABF-10E85A56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1C998-7894-4F7E-8D93-7D380F48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9D232-4035-424F-9268-0D46AAE1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39E32-65E7-41C2-BAFE-481E53BC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2888D-1F36-4904-BA5B-E476A3AD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DB36D-4134-4C5B-A262-12429194C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74A92-1BAE-4155-80DA-4107A31F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864D9-097F-480C-B494-B2006937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C1901-FD95-4296-908F-0394F279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3668-34E8-467B-B197-4A323AF4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89870-434B-4EA8-A29B-AC3591B4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31CB9-3EBD-4DC9-A766-7910CA4A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07954-E3D5-462B-B99E-8ED90B10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344C9-9036-4A61-B4CC-C07D1BA8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1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FAE0C-4B29-4917-B112-777EA728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46E2-AA8E-4E77-9013-00DA1BCFD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09B3B-C563-4301-8677-4AB1646C2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2B2F-B95F-41FD-B1A3-67518829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5DC55C-FB0D-4B7C-B4E5-4966789C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483D3-C325-478E-AE4E-17D3B738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4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AD294-DB57-4646-874A-606F56C6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4B35F-0BA8-4A73-8094-8530092F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52847-D92D-465B-90CC-6055B2AB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2BCD39-56BB-4ED5-8E4C-B34CB5AF3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F730FD-15D4-41B9-A55E-1199BA161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8E1B68-9738-4055-8D05-855F0754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C2CEF9-EF66-4EC4-ADED-46147F5E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A916DD-F1D8-4CE9-BBF7-25EA0637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6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2311B-BC8E-4880-A7C9-5D5EE832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E2893-C4AB-44A7-B7AA-94B3A07E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B99EB3-4F9B-4E15-9261-0296F5AE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57BDFD-BD54-4873-B4B3-8DC49A37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1A1F0D-D7F5-4B3E-B158-75FCD7D2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0E7A84-D332-436D-87C1-D4C61B04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5472C5-CE74-4C01-8AB0-58C65829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E394D-C7E7-4621-B609-5FAA854E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6D678-BD3A-4F2A-B471-963FBCF5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D3674D-0436-47BA-8A3A-3D0F789BC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18A854-2648-4586-B234-C5F91A6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285B16-7E47-4466-B986-A1B41FCB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DCC80-8040-4CDC-AF1F-CFA755AF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C7023-F59B-4F5A-9F60-8B9AE9BE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0E0426-9AC6-4790-B662-C7C7C17A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D738D9-6A38-4119-822F-28527DF62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F23CA-B4FF-4A03-846F-A74FB957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0C24A-4679-4623-8BD3-3F3E8636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EE505-5FD3-43F0-A380-8930F603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6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816D0E-5CC1-4D5C-B7E0-8987F45D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B772F-506D-403C-AD73-302CEE5A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B8399-7D24-4443-AFD4-623F8B3D1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60A95-3CE2-42A9-8290-6EE5145F1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B40CF-2718-45D0-BFA9-5A9667B86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6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3066" y="1888403"/>
            <a:ext cx="3229302" cy="3081194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5482431" y="2433540"/>
            <a:ext cx="5968618" cy="3433717"/>
            <a:chOff x="5693445" y="2428629"/>
            <a:chExt cx="5968618" cy="3433717"/>
          </a:xfrm>
        </p:grpSpPr>
        <p:sp>
          <p:nvSpPr>
            <p:cNvPr id="16" name="직사각형 15"/>
            <p:cNvSpPr/>
            <p:nvPr/>
          </p:nvSpPr>
          <p:spPr>
            <a:xfrm>
              <a:off x="5693445" y="2428629"/>
              <a:ext cx="5968618" cy="1698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모바일</a:t>
              </a:r>
              <a:r>
                <a:rPr lang="en-US" altLang="ko-KR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 SW</a:t>
              </a:r>
              <a:r>
                <a:rPr lang="ko-KR" altLang="en-US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 스튜디오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Term Project </a:t>
              </a:r>
              <a:r>
                <a:rPr lang="ko-KR" altLang="en-US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기획안</a:t>
              </a: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845378" y="4641519"/>
              <a:ext cx="534597" cy="163464"/>
              <a:chOff x="5837934" y="4729513"/>
              <a:chExt cx="672867" cy="20574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이등변 삼각형 17"/>
              <p:cNvSpPr/>
              <p:nvPr/>
            </p:nvSpPr>
            <p:spPr>
              <a:xfrm rot="5400000">
                <a:off x="5823744" y="4743707"/>
                <a:ext cx="205739" cy="17736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rot="5400000">
                <a:off x="6067467" y="4743706"/>
                <a:ext cx="205737" cy="17736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rot="5400000">
                <a:off x="6319250" y="4743704"/>
                <a:ext cx="205742" cy="17736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6473596" y="4435224"/>
              <a:ext cx="4162677" cy="1427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2016125004 소프트웨어학과 권태형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2016125070 소프트웨어학과 </a:t>
              </a:r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조영환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lack"/>
                <a:ea typeface="Noto Sans CJK KR Black"/>
                <a:cs typeface="Aharoni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2017125065 소프트웨어학과 </a:t>
              </a:r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정해운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lack"/>
                <a:ea typeface="Noto Sans CJK KR Black"/>
                <a:cs typeface="Aharoni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 rot="20292144">
            <a:off x="2259021" y="2749779"/>
            <a:ext cx="229743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dirty="0" err="1">
                <a:solidFill>
                  <a:srgbClr val="FFC000"/>
                </a:solidFill>
                <a:latin typeface="Tmon몬소리 Black"/>
                <a:ea typeface="Tmon몬소리 Black"/>
              </a:rPr>
              <a:t>뽀바</a:t>
            </a:r>
            <a:endParaRPr lang="ko-KR" altLang="en-US" sz="4000" dirty="0">
              <a:solidFill>
                <a:srgbClr val="FFC000"/>
              </a:solidFill>
              <a:latin typeface="Tmon몬소리 Black"/>
              <a:ea typeface="Tmon몬소리 Black"/>
            </a:endParaRPr>
          </a:p>
        </p:txBody>
      </p:sp>
      <p:sp>
        <p:nvSpPr>
          <p:cNvPr id="28" name="TextBox 27"/>
          <p:cNvSpPr txBox="1"/>
          <p:nvPr/>
        </p:nvSpPr>
        <p:spPr>
          <a:xfrm rot="20321684">
            <a:off x="2292540" y="3515954"/>
            <a:ext cx="2973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rgbClr val="808080"/>
                </a:solidFill>
              </a:rPr>
              <a:t>프린트물 대신 뽑아서</a:t>
            </a:r>
            <a:endParaRPr lang="en-US" altLang="ko-KR" b="1" dirty="0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rgbClr val="808080"/>
                </a:solidFill>
              </a:rPr>
              <a:t>전달해 주는 </a:t>
            </a:r>
            <a:endParaRPr lang="en-US" altLang="ko-KR" b="1" dirty="0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rgbClr val="808080"/>
                </a:solidFill>
              </a:rPr>
              <a:t>학생 </a:t>
            </a:r>
            <a:r>
              <a:rPr lang="ko-KR" altLang="en-US" b="1" dirty="0" err="1">
                <a:solidFill>
                  <a:srgbClr val="808080"/>
                </a:solidFill>
              </a:rPr>
              <a:t>to</a:t>
            </a:r>
            <a:r>
              <a:rPr lang="ko-KR" altLang="en-US" b="1" dirty="0">
                <a:solidFill>
                  <a:srgbClr val="808080"/>
                </a:solidFill>
              </a:rPr>
              <a:t> 학생 서비스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06.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화면 구성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73" name="직사각형 42"/>
          <p:cNvSpPr/>
          <p:nvPr/>
        </p:nvSpPr>
        <p:spPr>
          <a:xfrm>
            <a:off x="5461635" y="1921391"/>
            <a:ext cx="802005" cy="362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요청자</a:t>
            </a:r>
          </a:p>
        </p:txBody>
      </p:sp>
      <p:sp>
        <p:nvSpPr>
          <p:cNvPr id="74" name="직사각형 43"/>
          <p:cNvSpPr/>
          <p:nvPr/>
        </p:nvSpPr>
        <p:spPr>
          <a:xfrm>
            <a:off x="9520477" y="1932214"/>
            <a:ext cx="802006" cy="36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제공자</a:t>
            </a:r>
          </a:p>
        </p:txBody>
      </p:sp>
      <p:sp>
        <p:nvSpPr>
          <p:cNvPr id="75" name="직사각형 47"/>
          <p:cNvSpPr/>
          <p:nvPr/>
        </p:nvSpPr>
        <p:spPr>
          <a:xfrm>
            <a:off x="4405006" y="3595255"/>
            <a:ext cx="2984437" cy="29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직사각형 48"/>
          <p:cNvSpPr/>
          <p:nvPr/>
        </p:nvSpPr>
        <p:spPr>
          <a:xfrm>
            <a:off x="8493041" y="3429000"/>
            <a:ext cx="3040974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29" name="직사각형 43">
            <a:extLst>
              <a:ext uri="{FF2B5EF4-FFF2-40B4-BE49-F238E27FC236}">
                <a16:creationId xmlns:a16="http://schemas.microsoft.com/office/drawing/2014/main" id="{EA5DC334-4B94-4E94-AA25-582137F4F918}"/>
              </a:ext>
            </a:extLst>
          </p:cNvPr>
          <p:cNvSpPr/>
          <p:nvPr/>
        </p:nvSpPr>
        <p:spPr>
          <a:xfrm>
            <a:off x="9368816" y="1876535"/>
            <a:ext cx="1103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308ABD-0488-4703-8115-BCC74AF8C9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879" y="280003"/>
            <a:ext cx="1873308" cy="32827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6DD95E-B1F7-4878-B5A1-3511F236AB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879" y="3744535"/>
            <a:ext cx="1873308" cy="2958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A5068E-A5B7-4599-9919-BB874AFB4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81" y="3744535"/>
            <a:ext cx="1813564" cy="29582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7BB122-A8AF-4FBA-B20D-EDF00AD5AC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81" y="280003"/>
            <a:ext cx="1813565" cy="32827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DB912BA-3322-492E-AC6B-4B5C872EFF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11" y="280002"/>
            <a:ext cx="1933994" cy="32827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99402C-56FB-49B0-BB26-26A9BD966E74}"/>
              </a:ext>
            </a:extLst>
          </p:cNvPr>
          <p:cNvSpPr txBox="1"/>
          <p:nvPr/>
        </p:nvSpPr>
        <p:spPr>
          <a:xfrm>
            <a:off x="4656341" y="2140988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뽀바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C39691-9BF4-4A25-AF7C-55B6421CE9C1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114405" y="1921391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FE28BE-6F08-4546-B419-F441BE0A98B4}"/>
              </a:ext>
            </a:extLst>
          </p:cNvPr>
          <p:cNvCxnSpPr>
            <a:cxnSpLocks/>
          </p:cNvCxnSpPr>
          <p:nvPr/>
        </p:nvCxnSpPr>
        <p:spPr>
          <a:xfrm>
            <a:off x="8451645" y="1932214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D6306C-E928-4D1E-9074-8B8ECF2CEF60}"/>
              </a:ext>
            </a:extLst>
          </p:cNvPr>
          <p:cNvCxnSpPr>
            <a:cxnSpLocks/>
          </p:cNvCxnSpPr>
          <p:nvPr/>
        </p:nvCxnSpPr>
        <p:spPr>
          <a:xfrm>
            <a:off x="6099069" y="5298310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C8CA1DF-AC21-4E31-8DF2-4DA74876D285}"/>
              </a:ext>
            </a:extLst>
          </p:cNvPr>
          <p:cNvCxnSpPr>
            <a:cxnSpLocks/>
          </p:cNvCxnSpPr>
          <p:nvPr/>
        </p:nvCxnSpPr>
        <p:spPr>
          <a:xfrm>
            <a:off x="8451645" y="5301056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72679EE-5340-4A1E-BB23-2378106370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07" y="3722369"/>
            <a:ext cx="1914925" cy="29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STEP 06.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DemiLight"/>
              <a:ea typeface="Noto Sans CJK KR DemiLight"/>
              <a:cs typeface="Aharoni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DemiLight"/>
                <a:ea typeface="Noto Sans CJK KR DemiLight"/>
                <a:cs typeface="Aharoni"/>
              </a:rPr>
              <a:t>게시글 확인 관련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DemiLight"/>
                <a:ea typeface="Noto Sans CJK KR DemiLight"/>
                <a:cs typeface="Aharoni"/>
              </a:rPr>
              <a:t>UI</a:t>
            </a:r>
          </a:p>
        </p:txBody>
      </p:sp>
      <p:sp>
        <p:nvSpPr>
          <p:cNvPr id="72" name="직사각형 38"/>
          <p:cNvSpPr/>
          <p:nvPr/>
        </p:nvSpPr>
        <p:spPr>
          <a:xfrm>
            <a:off x="4294909" y="5063839"/>
            <a:ext cx="7617457" cy="106591"/>
          </a:xfrm>
          <a:prstGeom prst="rect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317"/>
          <p:cNvSpPr/>
          <p:nvPr/>
        </p:nvSpPr>
        <p:spPr>
          <a:xfrm>
            <a:off x="4647248" y="707577"/>
            <a:ext cx="458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1B80F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게시글 확인 관련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1B80F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UI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1B80F"/>
              </a:solidFill>
              <a:effectLst/>
              <a:uLnTx/>
              <a:uFillTx/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95" name="직선 연결선 323"/>
          <p:cNvCxnSpPr/>
          <p:nvPr/>
        </p:nvCxnSpPr>
        <p:spPr>
          <a:xfrm>
            <a:off x="4600297" y="1261200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4730A39-8F81-48C1-98B6-43BFAEC84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09" y="1501632"/>
            <a:ext cx="5327057" cy="356220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DBABC4-E4BF-44F7-95FC-760952BE39A3}"/>
              </a:ext>
            </a:extLst>
          </p:cNvPr>
          <p:cNvSpPr/>
          <p:nvPr/>
        </p:nvSpPr>
        <p:spPr>
          <a:xfrm>
            <a:off x="3682767" y="5660726"/>
            <a:ext cx="8229600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항공대학교 지도상에서 자신에게 적합한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요청글을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찾는다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D22BDC-F214-4A51-BDAD-C78470020F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0" y="1501632"/>
            <a:ext cx="2290447" cy="3564887"/>
          </a:xfrm>
          <a:prstGeom prst="rect">
            <a:avLst/>
          </a:prstGeom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0C4D6EE-88C0-4920-B2AB-7DE32E92A9B8}"/>
              </a:ext>
            </a:extLst>
          </p:cNvPr>
          <p:cNvCxnSpPr>
            <a:cxnSpLocks/>
          </p:cNvCxnSpPr>
          <p:nvPr/>
        </p:nvCxnSpPr>
        <p:spPr>
          <a:xfrm>
            <a:off x="5536481" y="2793984"/>
            <a:ext cx="2290447" cy="519667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STEP 06.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DemiLight"/>
              <a:ea typeface="Noto Sans CJK KR DemiLight"/>
              <a:cs typeface="Aharoni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DemiLight"/>
                <a:ea typeface="Noto Sans CJK KR DemiLight"/>
                <a:cs typeface="Aharoni"/>
              </a:rPr>
              <a:t>게시글 확인 관련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DemiLight"/>
                <a:ea typeface="Noto Sans CJK KR DemiLight"/>
                <a:cs typeface="Aharoni"/>
              </a:rPr>
              <a:t>UI</a:t>
            </a:r>
          </a:p>
        </p:txBody>
      </p:sp>
      <p:sp>
        <p:nvSpPr>
          <p:cNvPr id="94" name="직사각형 317"/>
          <p:cNvSpPr/>
          <p:nvPr/>
        </p:nvSpPr>
        <p:spPr>
          <a:xfrm>
            <a:off x="4647247" y="707577"/>
            <a:ext cx="515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1B80F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요청글에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1B80F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 대한 제공자 매칭</a:t>
            </a:r>
          </a:p>
        </p:txBody>
      </p:sp>
      <p:cxnSp>
        <p:nvCxnSpPr>
          <p:cNvPr id="95" name="직선 연결선 323"/>
          <p:cNvCxnSpPr/>
          <p:nvPr/>
        </p:nvCxnSpPr>
        <p:spPr>
          <a:xfrm>
            <a:off x="4600297" y="1261200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DBABC4-E4BF-44F7-95FC-760952BE39A3}"/>
              </a:ext>
            </a:extLst>
          </p:cNvPr>
          <p:cNvSpPr/>
          <p:nvPr/>
        </p:nvSpPr>
        <p:spPr>
          <a:xfrm>
            <a:off x="3682767" y="4832997"/>
            <a:ext cx="8229600" cy="584776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요청자는 가장 먼저 프린트물의 인증샷을 보낸 제공자에게 우선권을 준다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2433C9-3309-40E2-B4C9-21F631466144}"/>
              </a:ext>
            </a:extLst>
          </p:cNvPr>
          <p:cNvGrpSpPr/>
          <p:nvPr/>
        </p:nvGrpSpPr>
        <p:grpSpPr>
          <a:xfrm>
            <a:off x="5071325" y="1471887"/>
            <a:ext cx="1856434" cy="3251116"/>
            <a:chOff x="5071324" y="1471886"/>
            <a:chExt cx="2049351" cy="35889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E87FAE8-B7D8-4BA5-BF00-27AF3178C2A3}"/>
                </a:ext>
              </a:extLst>
            </p:cNvPr>
            <p:cNvGrpSpPr/>
            <p:nvPr/>
          </p:nvGrpSpPr>
          <p:grpSpPr>
            <a:xfrm>
              <a:off x="5071324" y="1471886"/>
              <a:ext cx="2049351" cy="3588965"/>
              <a:chOff x="5071324" y="1471886"/>
              <a:chExt cx="2049351" cy="3588965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42BE57A-A151-4A94-8E23-9F853E6CC8E7}"/>
                  </a:ext>
                </a:extLst>
              </p:cNvPr>
              <p:cNvGrpSpPr/>
              <p:nvPr/>
            </p:nvGrpSpPr>
            <p:grpSpPr>
              <a:xfrm>
                <a:off x="5071324" y="1471886"/>
                <a:ext cx="2049351" cy="3588965"/>
                <a:chOff x="5071324" y="1471886"/>
                <a:chExt cx="2049351" cy="3588965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B5DFB6AB-E519-4ABF-88FD-E6052FBCB3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1324" y="1471886"/>
                  <a:ext cx="2049351" cy="3588965"/>
                </a:xfrm>
                <a:prstGeom prst="rect">
                  <a:avLst/>
                </a:prstGeom>
              </p:spPr>
            </p:pic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BA98C92-C536-424E-BB53-825C0CC02FAF}"/>
                    </a:ext>
                  </a:extLst>
                </p:cNvPr>
                <p:cNvSpPr txBox="1"/>
                <p:nvPr/>
              </p:nvSpPr>
              <p:spPr>
                <a:xfrm>
                  <a:off x="5597566" y="4244829"/>
                  <a:ext cx="1052519" cy="339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/>
                    <a:t>인증하기</a:t>
                  </a:r>
                </a:p>
              </p:txBody>
            </p:sp>
          </p:grp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F317D75-5D29-4643-9AB8-8EA21DF58307}"/>
                  </a:ext>
                </a:extLst>
              </p:cNvPr>
              <p:cNvSpPr/>
              <p:nvPr/>
            </p:nvSpPr>
            <p:spPr>
              <a:xfrm>
                <a:off x="5158619" y="1927371"/>
                <a:ext cx="1874760" cy="21895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1991F6-0E13-47E0-A25D-8556450BD6AD}"/>
                </a:ext>
              </a:extLst>
            </p:cNvPr>
            <p:cNvSpPr txBox="1"/>
            <p:nvPr/>
          </p:nvSpPr>
          <p:spPr>
            <a:xfrm>
              <a:off x="5217952" y="2097248"/>
              <a:ext cx="17532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ko-KR" altLang="en-US" dirty="0"/>
                <a:t>요청사항</a:t>
              </a:r>
              <a:r>
                <a:rPr lang="en-US" altLang="ko-KR" dirty="0"/>
                <a:t>&gt;</a:t>
              </a:r>
            </a:p>
            <a:p>
              <a:r>
                <a:rPr lang="ko-KR" altLang="en-US" dirty="0"/>
                <a:t>장소</a:t>
              </a:r>
              <a:r>
                <a:rPr lang="en-US" altLang="ko-KR" dirty="0"/>
                <a:t> : </a:t>
              </a:r>
              <a:r>
                <a:rPr lang="ko-KR" altLang="en-US" dirty="0"/>
                <a:t>과학관</a:t>
              </a:r>
              <a:endParaRPr lang="en-US" altLang="ko-KR" dirty="0"/>
            </a:p>
            <a:p>
              <a:r>
                <a:rPr lang="ko-KR" altLang="en-US" dirty="0"/>
                <a:t>매수 </a:t>
              </a:r>
              <a:r>
                <a:rPr lang="en-US" altLang="ko-KR" dirty="0"/>
                <a:t>: 35p</a:t>
              </a:r>
            </a:p>
            <a:p>
              <a:r>
                <a:rPr lang="ko-KR" altLang="en-US" dirty="0"/>
                <a:t>특이사항 </a:t>
              </a:r>
              <a:r>
                <a:rPr lang="en-US" altLang="ko-KR" dirty="0"/>
                <a:t>:</a:t>
              </a:r>
            </a:p>
            <a:p>
              <a:r>
                <a:rPr lang="ko-KR" altLang="en-US" dirty="0" err="1"/>
                <a:t>스테이플러</a:t>
              </a:r>
              <a:endParaRPr lang="en-US" altLang="ko-KR" dirty="0"/>
            </a:p>
            <a:p>
              <a:r>
                <a:rPr lang="ko-KR" altLang="en-US" dirty="0"/>
                <a:t>박아주세요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2D953-0B3A-49DE-8B9D-4E99BF2F7EF6}"/>
              </a:ext>
            </a:extLst>
          </p:cNvPr>
          <p:cNvGrpSpPr/>
          <p:nvPr/>
        </p:nvGrpSpPr>
        <p:grpSpPr>
          <a:xfrm>
            <a:off x="8787647" y="1471886"/>
            <a:ext cx="1856435" cy="3251117"/>
            <a:chOff x="8787647" y="1471886"/>
            <a:chExt cx="2049351" cy="358896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9C954AE-6147-427E-9533-1CCC656E0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647" y="1471886"/>
              <a:ext cx="2049351" cy="35889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C6FF2DE-587D-4CC6-B9F7-0963FC16A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0047" y="1878236"/>
              <a:ext cx="1819472" cy="224383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4FEB76-C7B1-4ED0-BBBB-3C0018007070}"/>
                </a:ext>
              </a:extLst>
            </p:cNvPr>
            <p:cNvSpPr txBox="1"/>
            <p:nvPr/>
          </p:nvSpPr>
          <p:spPr>
            <a:xfrm>
              <a:off x="9289754" y="4275817"/>
              <a:ext cx="1082180" cy="28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인증 보내기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F892DA-2860-435B-BE05-E7801F526CD5}"/>
              </a:ext>
            </a:extLst>
          </p:cNvPr>
          <p:cNvSpPr/>
          <p:nvPr/>
        </p:nvSpPr>
        <p:spPr>
          <a:xfrm>
            <a:off x="3682767" y="5485266"/>
            <a:ext cx="8229600" cy="584776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제공자의 인증 보내기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요청자의 수락 대기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요청자의 수락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/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거절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45E238-E438-481E-8FF2-DF3A4E39E7A9}"/>
              </a:ext>
            </a:extLst>
          </p:cNvPr>
          <p:cNvSpPr/>
          <p:nvPr/>
        </p:nvSpPr>
        <p:spPr>
          <a:xfrm>
            <a:off x="3682767" y="6132556"/>
            <a:ext cx="8229600" cy="584776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수락 대기 상태 동안은 요청리스트에서 사라짐</a:t>
            </a:r>
          </a:p>
        </p:txBody>
      </p:sp>
    </p:spTree>
    <p:extLst>
      <p:ext uri="{BB962C8B-B14F-4D97-AF65-F5344CB8AC3E}">
        <p14:creationId xmlns:p14="http://schemas.microsoft.com/office/powerpoint/2010/main" val="290322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person holding Android smartphone leaning on table"/>
          <p:cNvPicPr>
            <a:picLocks noChangeAspect="1" noChangeArrowheads="1"/>
          </p:cNvPicPr>
          <p:nvPr/>
        </p:nvPicPr>
        <p:blipFill rotWithShape="1">
          <a:blip r:embed="rId2"/>
          <a:srcRect t="36480"/>
          <a:stretch>
            <a:fillRect/>
          </a:stretch>
        </p:blipFill>
        <p:spPr>
          <a:xfrm>
            <a:off x="0" y="0"/>
            <a:ext cx="12192000" cy="4356100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  <a:effectLst>
            <a:outerShdw blurRad="6477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07. </a:t>
            </a:r>
          </a:p>
          <a:p>
            <a:pPr lvl="0">
              <a:defRPr/>
            </a:pPr>
            <a:endParaRPr lang="en-US" altLang="ko-KR" sz="1100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유사 어플과의 차별성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09857" y="4152551"/>
            <a:ext cx="5452844" cy="2399252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4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유사 어플과의 차별성</a:t>
            </a:r>
            <a:endParaRPr lang="en-US" altLang="ko-KR" sz="24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24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요청자와 제공자 사이의 커뮤니케이션</a:t>
            </a:r>
            <a:endParaRPr lang="en-US" altLang="ko-KR" sz="20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제공자는 또 다른 요청자가 될 수 있음</a:t>
            </a:r>
            <a:endParaRPr lang="en-US" altLang="ko-KR" sz="20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온라인 결제가 아닌 학생 </a:t>
            </a:r>
            <a:r>
              <a:rPr lang="en-US" altLang="ko-KR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to </a:t>
            </a: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 거래</a:t>
            </a:r>
            <a:endParaRPr lang="en-US" altLang="ko-KR" sz="20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8" name="자유형: 도형 7"/>
          <p:cNvSpPr/>
          <p:nvPr/>
        </p:nvSpPr>
        <p:spPr>
          <a:xfrm rot="10870164">
            <a:off x="5932177" y="2342753"/>
            <a:ext cx="643702" cy="2981974"/>
          </a:xfrm>
          <a:custGeom>
            <a:avLst/>
            <a:gdLst>
              <a:gd name="connsiteX0" fmla="*/ 2125159 w 2124953"/>
              <a:gd name="connsiteY0" fmla="*/ 2226521 h 2222979"/>
              <a:gd name="connsiteX1" fmla="*/ 1364199 w 2124953"/>
              <a:gd name="connsiteY1" fmla="*/ 9460 h 2222979"/>
              <a:gd name="connsiteX2" fmla="*/ 1354385 w 2124953"/>
              <a:gd name="connsiteY2" fmla="*/ 38 h 2222979"/>
              <a:gd name="connsiteX3" fmla="*/ -6061 w 2124953"/>
              <a:gd name="connsiteY3" fmla="*/ 17905 h 222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953" h="2222979">
                <a:moveTo>
                  <a:pt x="2125159" y="2226521"/>
                </a:moveTo>
                <a:lnTo>
                  <a:pt x="1364199" y="9460"/>
                </a:lnTo>
                <a:lnTo>
                  <a:pt x="1354385" y="38"/>
                </a:lnTo>
                <a:lnTo>
                  <a:pt x="-6061" y="17905"/>
                </a:lnTo>
              </a:path>
            </a:pathLst>
          </a:custGeom>
          <a:noFill/>
          <a:ln w="22225">
            <a:solidFill>
              <a:schemeClr val="dk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44816" y="4312927"/>
            <a:ext cx="2312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YPTLAB </a:t>
            </a:r>
            <a:r>
              <a:rPr lang="ko-KR" altLang="en-US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대원</a:t>
            </a:r>
            <a:r>
              <a:rPr lang="en-US" altLang="ko-KR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_ </a:t>
            </a:r>
            <a:r>
              <a:rPr lang="en-US" altLang="ko-KR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L</a:t>
            </a:r>
            <a:r>
              <a:rPr lang="ko-KR" altLang="en-US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모씨</a:t>
            </a:r>
            <a:endParaRPr lang="en-US" altLang="ko-KR" sz="160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81349" y="1888403"/>
            <a:ext cx="3229302" cy="308119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384876" y="3249320"/>
            <a:ext cx="3422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End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02896" y="4510505"/>
            <a:ext cx="1584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Thank 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you.</a:t>
            </a:r>
            <a:endParaRPr lang="en-US" altLang="ko-KR" sz="16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l="28940"/>
          <a:stretch>
            <a:fillRect/>
          </a:stretch>
        </p:blipFill>
        <p:spPr>
          <a:xfrm>
            <a:off x="0" y="655320"/>
            <a:ext cx="3814925" cy="5547360"/>
          </a:xfrm>
          <a:prstGeom prst="rect">
            <a:avLst/>
          </a:prstGeom>
        </p:spPr>
      </p:pic>
      <p:cxnSp>
        <p:nvCxnSpPr>
          <p:cNvPr id="35" name="직선 연결선 34"/>
          <p:cNvCxnSpPr>
            <a:cxnSpLocks/>
          </p:cNvCxnSpPr>
          <p:nvPr/>
        </p:nvCxnSpPr>
        <p:spPr>
          <a:xfrm flipV="1">
            <a:off x="3017520" y="1147313"/>
            <a:ext cx="1002534" cy="754403"/>
          </a:xfrm>
          <a:prstGeom prst="line">
            <a:avLst/>
          </a:prstGeom>
          <a:ln w="5715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4186" y="3059452"/>
            <a:ext cx="3001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Contents</a:t>
            </a:r>
            <a:endParaRPr lang="ko-KR" altLang="en-US" sz="5400" dirty="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096093" y="649461"/>
            <a:ext cx="705270" cy="705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37979" y="1598670"/>
            <a:ext cx="353002" cy="3530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1600">
              <a:solidFill>
                <a:srgbClr val="F1B80F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83251" y="2542899"/>
            <a:ext cx="1119750" cy="471238"/>
            <a:chOff x="5067586" y="3907924"/>
            <a:chExt cx="1700336" cy="715572"/>
          </a:xfrm>
        </p:grpSpPr>
        <p:sp>
          <p:nvSpPr>
            <p:cNvPr id="26" name="타원 25"/>
            <p:cNvSpPr/>
            <p:nvPr/>
          </p:nvSpPr>
          <p:spPr>
            <a:xfrm rot="20700000">
              <a:off x="5067586" y="4106992"/>
              <a:ext cx="1700336" cy="347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559968" y="3907924"/>
              <a:ext cx="715572" cy="71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F1B80F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5585650" y="3549793"/>
            <a:ext cx="257659" cy="257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4808032" y="1299627"/>
            <a:ext cx="668133" cy="336226"/>
          </a:xfrm>
          <a:prstGeom prst="line">
            <a:avLst/>
          </a:prstGeom>
          <a:ln w="508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 flipV="1">
            <a:off x="5379218" y="2005591"/>
            <a:ext cx="234881" cy="456112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>
            <a:off x="5284186" y="3124365"/>
            <a:ext cx="301464" cy="377779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</p:cNvCxnSpPr>
          <p:nvPr/>
        </p:nvCxnSpPr>
        <p:spPr>
          <a:xfrm flipH="1">
            <a:off x="5058928" y="3896752"/>
            <a:ext cx="526722" cy="471113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877402" y="753093"/>
            <a:ext cx="5335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01.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어플 소개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934385" y="1555965"/>
            <a:ext cx="4138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02.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어플의 필요성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665741" y="2630101"/>
            <a:ext cx="4945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03.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어플의 목표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934385" y="3467975"/>
            <a:ext cx="3635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04. </a:t>
            </a:r>
            <a:r>
              <a:rPr lang="ko-KR" altLang="en-US" sz="2400" b="1" dirty="0" err="1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사용례</a:t>
            </a:r>
            <a:endParaRPr lang="ko-KR" altLang="en-US" sz="2400" b="1" dirty="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  <p:grpSp>
        <p:nvGrpSpPr>
          <p:cNvPr id="98" name="그룹 5"/>
          <p:cNvGrpSpPr/>
          <p:nvPr/>
        </p:nvGrpSpPr>
        <p:grpSpPr>
          <a:xfrm>
            <a:off x="4529290" y="4536295"/>
            <a:ext cx="619447" cy="249950"/>
            <a:chOff x="5067586" y="3907924"/>
            <a:chExt cx="1700336" cy="715572"/>
          </a:xfrm>
        </p:grpSpPr>
        <p:sp>
          <p:nvSpPr>
            <p:cNvPr id="99" name="타원 25"/>
            <p:cNvSpPr/>
            <p:nvPr/>
          </p:nvSpPr>
          <p:spPr>
            <a:xfrm rot="20700000">
              <a:off x="5067586" y="4106992"/>
              <a:ext cx="1700336" cy="347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100" name="타원 24"/>
            <p:cNvSpPr/>
            <p:nvPr/>
          </p:nvSpPr>
          <p:spPr>
            <a:xfrm>
              <a:off x="5559968" y="3907924"/>
              <a:ext cx="715572" cy="71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F1B80F"/>
                </a:solidFill>
              </a:endParaRPr>
            </a:p>
          </p:txBody>
        </p:sp>
      </p:grpSp>
      <p:sp>
        <p:nvSpPr>
          <p:cNvPr id="103" name="직사각형 89"/>
          <p:cNvSpPr/>
          <p:nvPr/>
        </p:nvSpPr>
        <p:spPr>
          <a:xfrm>
            <a:off x="5187093" y="4442711"/>
            <a:ext cx="4262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이용 시나리오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5148061-6322-4991-90B2-F0FD2441D869}"/>
              </a:ext>
            </a:extLst>
          </p:cNvPr>
          <p:cNvCxnSpPr>
            <a:cxnSpLocks/>
          </p:cNvCxnSpPr>
          <p:nvPr/>
        </p:nvCxnSpPr>
        <p:spPr>
          <a:xfrm>
            <a:off x="4888138" y="4944086"/>
            <a:ext cx="265773" cy="462218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3767010A-96BF-4D1C-B3BD-D30CB38C94AF}"/>
              </a:ext>
            </a:extLst>
          </p:cNvPr>
          <p:cNvSpPr/>
          <p:nvPr/>
        </p:nvSpPr>
        <p:spPr>
          <a:xfrm>
            <a:off x="5161422" y="5437815"/>
            <a:ext cx="203639" cy="203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D73190F-12B6-45D4-AAF5-1335377B9FE4}"/>
              </a:ext>
            </a:extLst>
          </p:cNvPr>
          <p:cNvSpPr/>
          <p:nvPr/>
        </p:nvSpPr>
        <p:spPr>
          <a:xfrm>
            <a:off x="5444883" y="5302035"/>
            <a:ext cx="3929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06</a:t>
            </a:r>
            <a:r>
              <a:rPr lang="en-US" altLang="ko-KR" sz="2400" b="1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. </a:t>
            </a:r>
            <a:r>
              <a:rPr lang="ko-KR" altLang="en-US" sz="2400" b="1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화면구성</a:t>
            </a:r>
            <a:endParaRPr lang="ko-KR" altLang="en-US" sz="2400" b="1" dirty="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517233E-C03D-44F1-A4C1-D66FE1E6B400}"/>
              </a:ext>
            </a:extLst>
          </p:cNvPr>
          <p:cNvCxnSpPr>
            <a:cxnSpLocks/>
          </p:cNvCxnSpPr>
          <p:nvPr/>
        </p:nvCxnSpPr>
        <p:spPr>
          <a:xfrm flipH="1">
            <a:off x="4888138" y="5758111"/>
            <a:ext cx="239879" cy="429033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5">
            <a:extLst>
              <a:ext uri="{FF2B5EF4-FFF2-40B4-BE49-F238E27FC236}">
                <a16:creationId xmlns:a16="http://schemas.microsoft.com/office/drawing/2014/main" id="{DD6E1411-A396-419E-97C6-3C97550C14F8}"/>
              </a:ext>
            </a:extLst>
          </p:cNvPr>
          <p:cNvGrpSpPr/>
          <p:nvPr/>
        </p:nvGrpSpPr>
        <p:grpSpPr>
          <a:xfrm>
            <a:off x="4448728" y="6217124"/>
            <a:ext cx="619447" cy="249950"/>
            <a:chOff x="5067586" y="3907924"/>
            <a:chExt cx="1700336" cy="715572"/>
          </a:xfrm>
        </p:grpSpPr>
        <p:sp>
          <p:nvSpPr>
            <p:cNvPr id="38" name="타원 25">
              <a:extLst>
                <a:ext uri="{FF2B5EF4-FFF2-40B4-BE49-F238E27FC236}">
                  <a16:creationId xmlns:a16="http://schemas.microsoft.com/office/drawing/2014/main" id="{1A1AA379-6E35-404B-A5D2-B7480A7F6182}"/>
                </a:ext>
              </a:extLst>
            </p:cNvPr>
            <p:cNvSpPr/>
            <p:nvPr/>
          </p:nvSpPr>
          <p:spPr>
            <a:xfrm rot="20700000">
              <a:off x="5067586" y="4106992"/>
              <a:ext cx="1700336" cy="347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39" name="타원 24">
              <a:extLst>
                <a:ext uri="{FF2B5EF4-FFF2-40B4-BE49-F238E27FC236}">
                  <a16:creationId xmlns:a16="http://schemas.microsoft.com/office/drawing/2014/main" id="{530B6AC6-5B67-4427-BBA1-7835BEB39DF1}"/>
                </a:ext>
              </a:extLst>
            </p:cNvPr>
            <p:cNvSpPr/>
            <p:nvPr/>
          </p:nvSpPr>
          <p:spPr>
            <a:xfrm>
              <a:off x="5559968" y="3907924"/>
              <a:ext cx="715572" cy="71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F1B80F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B54644-05F2-412F-A7DA-4B11CC1F5EA6}"/>
              </a:ext>
            </a:extLst>
          </p:cNvPr>
          <p:cNvSpPr/>
          <p:nvPr/>
        </p:nvSpPr>
        <p:spPr>
          <a:xfrm>
            <a:off x="5207927" y="6078890"/>
            <a:ext cx="3929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07.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타 어플과의 차별성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01.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어플 소개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34284" y="5737735"/>
            <a:ext cx="6050280" cy="452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배달을 통하여 원하는 장소에서 받는 편리함</a:t>
            </a:r>
            <a:r>
              <a:rPr lang="en-US" altLang="ko-KR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!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56760" y="4356650"/>
            <a:ext cx="6726555" cy="451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시간부족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,</a:t>
            </a: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 프린터기의 부재등 문제를 겪는 사람들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E67C29-64C6-4A8E-B909-F916E5D72A6A}"/>
              </a:ext>
            </a:extLst>
          </p:cNvPr>
          <p:cNvSpPr/>
          <p:nvPr/>
        </p:nvSpPr>
        <p:spPr>
          <a:xfrm>
            <a:off x="6727421" y="3797890"/>
            <a:ext cx="4271548" cy="2197468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요청자와 제공자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to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모바일 중개 플랫폼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FFFC40-2E39-4FD9-AC56-97341AC4C7D2}"/>
              </a:ext>
            </a:extLst>
          </p:cNvPr>
          <p:cNvSpPr/>
          <p:nvPr/>
        </p:nvSpPr>
        <p:spPr>
          <a:xfrm>
            <a:off x="6732913" y="1544207"/>
            <a:ext cx="4260720" cy="80493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뽑아드림</a:t>
            </a:r>
            <a:r>
              <a:rPr lang="en-US" altLang="ko-KR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이라는 뜻에서 따온</a:t>
            </a:r>
            <a:r>
              <a:rPr lang="en-US" altLang="ko-KR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 </a:t>
            </a:r>
            <a:r>
              <a:rPr lang="en-US" altLang="ko-KR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&lt;</a:t>
            </a:r>
            <a:r>
              <a:rPr lang="ko-KR" altLang="en-US" dirty="0" err="1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뽀바</a:t>
            </a:r>
            <a:r>
              <a:rPr lang="en-US" altLang="ko-KR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&gt;</a:t>
            </a:r>
          </a:p>
        </p:txBody>
      </p:sp>
      <p:grpSp>
        <p:nvGrpSpPr>
          <p:cNvPr id="13" name="그룹 1">
            <a:extLst>
              <a:ext uri="{FF2B5EF4-FFF2-40B4-BE49-F238E27FC236}">
                <a16:creationId xmlns:a16="http://schemas.microsoft.com/office/drawing/2014/main" id="{C38BB519-6E4D-4F54-BBFC-2AF0F7210D68}"/>
              </a:ext>
            </a:extLst>
          </p:cNvPr>
          <p:cNvGrpSpPr/>
          <p:nvPr/>
        </p:nvGrpSpPr>
        <p:grpSpPr>
          <a:xfrm>
            <a:off x="4275566" y="1136933"/>
            <a:ext cx="2070585" cy="1842487"/>
            <a:chOff x="7801987" y="441818"/>
            <a:chExt cx="2070585" cy="1842487"/>
          </a:xfrm>
        </p:grpSpPr>
        <p:sp>
          <p:nvSpPr>
            <p:cNvPr id="14" name="TextBox 17">
              <a:extLst>
                <a:ext uri="{FF2B5EF4-FFF2-40B4-BE49-F238E27FC236}">
                  <a16:creationId xmlns:a16="http://schemas.microsoft.com/office/drawing/2014/main" id="{1F49628D-83B6-47B0-9574-3923289F876D}"/>
                </a:ext>
              </a:extLst>
            </p:cNvPr>
            <p:cNvSpPr txBox="1"/>
            <p:nvPr/>
          </p:nvSpPr>
          <p:spPr>
            <a:xfrm>
              <a:off x="7858311" y="441818"/>
              <a:ext cx="2014261" cy="18424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500" dirty="0">
                  <a:solidFill>
                    <a:srgbClr val="262626"/>
                  </a:solidFill>
                  <a:latin typeface="Impact"/>
                  <a:ea typeface="KoPub돋움체 Bold"/>
                </a:rPr>
                <a:t>01</a:t>
              </a:r>
              <a:endParaRPr lang="ko-KR" altLang="en-US" sz="11500" dirty="0">
                <a:solidFill>
                  <a:srgbClr val="262626"/>
                </a:solidFill>
                <a:latin typeface="Impact"/>
                <a:ea typeface="KoPub돋움체 Bold"/>
              </a:endParaRPr>
            </a:p>
          </p:txBody>
        </p:sp>
        <p:sp>
          <p:nvSpPr>
            <p:cNvPr id="17" name="직사각형 18">
              <a:extLst>
                <a:ext uri="{FF2B5EF4-FFF2-40B4-BE49-F238E27FC236}">
                  <a16:creationId xmlns:a16="http://schemas.microsoft.com/office/drawing/2014/main" id="{982F9FED-07ED-4986-9904-CBDDEA3BF1CB}"/>
                </a:ext>
              </a:extLst>
            </p:cNvPr>
            <p:cNvSpPr/>
            <p:nvPr/>
          </p:nvSpPr>
          <p:spPr>
            <a:xfrm>
              <a:off x="7904612" y="1341470"/>
              <a:ext cx="1487038" cy="367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0" name="직사각형 21">
              <a:extLst>
                <a:ext uri="{FF2B5EF4-FFF2-40B4-BE49-F238E27FC236}">
                  <a16:creationId xmlns:a16="http://schemas.microsoft.com/office/drawing/2014/main" id="{F70B203C-9A52-4232-8910-B5DBF3D2D614}"/>
                </a:ext>
              </a:extLst>
            </p:cNvPr>
            <p:cNvSpPr/>
            <p:nvPr/>
          </p:nvSpPr>
          <p:spPr>
            <a:xfrm>
              <a:off x="7854895" y="1349404"/>
              <a:ext cx="1602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이름 소개</a:t>
              </a:r>
            </a:p>
          </p:txBody>
        </p:sp>
        <p:cxnSp>
          <p:nvCxnSpPr>
            <p:cNvPr id="21" name="직선 연결선 23">
              <a:extLst>
                <a:ext uri="{FF2B5EF4-FFF2-40B4-BE49-F238E27FC236}">
                  <a16:creationId xmlns:a16="http://schemas.microsoft.com/office/drawing/2014/main" id="{77664A66-93AD-4EE7-B856-742CE46AE07D}"/>
                </a:ext>
              </a:extLst>
            </p:cNvPr>
            <p:cNvCxnSpPr/>
            <p:nvPr/>
          </p:nvCxnSpPr>
          <p:spPr>
            <a:xfrm>
              <a:off x="7801987" y="2138966"/>
              <a:ext cx="17658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39">
            <a:extLst>
              <a:ext uri="{FF2B5EF4-FFF2-40B4-BE49-F238E27FC236}">
                <a16:creationId xmlns:a16="http://schemas.microsoft.com/office/drawing/2014/main" id="{DA1CFBF2-3D87-4EBF-9BA7-B62BC09996C7}"/>
              </a:ext>
            </a:extLst>
          </p:cNvPr>
          <p:cNvGrpSpPr/>
          <p:nvPr/>
        </p:nvGrpSpPr>
        <p:grpSpPr>
          <a:xfrm>
            <a:off x="4176283" y="3797891"/>
            <a:ext cx="2070585" cy="1842276"/>
            <a:chOff x="7801987" y="441819"/>
            <a:chExt cx="2070585" cy="1842276"/>
          </a:xfrm>
        </p:grpSpPr>
        <p:sp>
          <p:nvSpPr>
            <p:cNvPr id="23" name="TextBox 40">
              <a:extLst>
                <a:ext uri="{FF2B5EF4-FFF2-40B4-BE49-F238E27FC236}">
                  <a16:creationId xmlns:a16="http://schemas.microsoft.com/office/drawing/2014/main" id="{41599C4F-CC5E-4A29-AD59-E360B7C4A47D}"/>
                </a:ext>
              </a:extLst>
            </p:cNvPr>
            <p:cNvSpPr txBox="1"/>
            <p:nvPr/>
          </p:nvSpPr>
          <p:spPr>
            <a:xfrm>
              <a:off x="7858311" y="441819"/>
              <a:ext cx="2014261" cy="18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500">
                  <a:solidFill>
                    <a:srgbClr val="262626"/>
                  </a:solidFill>
                  <a:latin typeface="Impact"/>
                  <a:ea typeface="KoPub돋움체 Bold"/>
                </a:rPr>
                <a:t>02</a:t>
              </a:r>
              <a:endParaRPr lang="ko-KR" altLang="en-US" sz="11500">
                <a:solidFill>
                  <a:srgbClr val="262626"/>
                </a:solidFill>
                <a:latin typeface="Impact"/>
                <a:ea typeface="KoPub돋움체 Bold"/>
              </a:endParaRPr>
            </a:p>
          </p:txBody>
        </p:sp>
        <p:sp>
          <p:nvSpPr>
            <p:cNvPr id="25" name="직사각형 41">
              <a:extLst>
                <a:ext uri="{FF2B5EF4-FFF2-40B4-BE49-F238E27FC236}">
                  <a16:creationId xmlns:a16="http://schemas.microsoft.com/office/drawing/2014/main" id="{8C635D22-4A46-4BAC-8A5E-A943FB0001BE}"/>
                </a:ext>
              </a:extLst>
            </p:cNvPr>
            <p:cNvSpPr/>
            <p:nvPr/>
          </p:nvSpPr>
          <p:spPr>
            <a:xfrm>
              <a:off x="7904612" y="1341470"/>
              <a:ext cx="1487038" cy="367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6" name="직사각형 42">
              <a:extLst>
                <a:ext uri="{FF2B5EF4-FFF2-40B4-BE49-F238E27FC236}">
                  <a16:creationId xmlns:a16="http://schemas.microsoft.com/office/drawing/2014/main" id="{9B7D6263-D184-434F-AF0B-9F706F642F1A}"/>
                </a:ext>
              </a:extLst>
            </p:cNvPr>
            <p:cNvSpPr/>
            <p:nvPr/>
          </p:nvSpPr>
          <p:spPr>
            <a:xfrm>
              <a:off x="7814191" y="1348666"/>
              <a:ext cx="1736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무슨 어플인가</a:t>
              </a:r>
              <a:r>
                <a:rPr lang="en-US" altLang="ko-KR" dirty="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?</a:t>
              </a:r>
            </a:p>
          </p:txBody>
        </p:sp>
        <p:cxnSp>
          <p:nvCxnSpPr>
            <p:cNvPr id="27" name="직선 연결선 43">
              <a:extLst>
                <a:ext uri="{FF2B5EF4-FFF2-40B4-BE49-F238E27FC236}">
                  <a16:creationId xmlns:a16="http://schemas.microsoft.com/office/drawing/2014/main" id="{CE57D079-C65A-4591-AA13-061178FD6C95}"/>
                </a:ext>
              </a:extLst>
            </p:cNvPr>
            <p:cNvCxnSpPr/>
            <p:nvPr/>
          </p:nvCxnSpPr>
          <p:spPr>
            <a:xfrm>
              <a:off x="7801987" y="2138966"/>
              <a:ext cx="17658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42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02.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어플의 필요성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06724" y="968170"/>
            <a:ext cx="65337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‘</a:t>
            </a:r>
            <a:r>
              <a:rPr lang="ko-KR" altLang="en-US" sz="4400" b="1" dirty="0" err="1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뽀바</a:t>
            </a: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’</a:t>
            </a:r>
            <a:r>
              <a:rPr lang="ko-KR" altLang="en-US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 어플의 필요성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834284" y="5737735"/>
            <a:ext cx="6050280" cy="452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배달을 통하여 원하는 장소에서 받는 편리함</a:t>
            </a:r>
            <a:r>
              <a:rPr lang="en-US" altLang="ko-KR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!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56760" y="4356650"/>
            <a:ext cx="6726555" cy="451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시간부족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,</a:t>
            </a: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 프린터기의 부재등 문제를 겪는 사람들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85435" y="2895675"/>
            <a:ext cx="5154930" cy="445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우리는 많은 프린트물을 필요로 한다</a:t>
            </a:r>
            <a:r>
              <a:rPr lang="en-US" altLang="ko-KR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.</a:t>
            </a: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3EE4F2-1AC4-480A-A49C-4390CAC9DC05}"/>
              </a:ext>
            </a:extLst>
          </p:cNvPr>
          <p:cNvSpPr/>
          <p:nvPr/>
        </p:nvSpPr>
        <p:spPr>
          <a:xfrm>
            <a:off x="4640966" y="2377406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학생들은 과제나 교재 등으로 인해 프린트 이용이 빈번함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2AF2C-A0EF-4900-BB7B-741C734D8CCE}"/>
              </a:ext>
            </a:extLst>
          </p:cNvPr>
          <p:cNvSpPr/>
          <p:nvPr/>
        </p:nvSpPr>
        <p:spPr>
          <a:xfrm>
            <a:off x="4640966" y="3924609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프린터가 없거나 시간이 되지 않는 사람들이 존재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1F7223-CE42-474A-9349-89F4F3CF0396}"/>
              </a:ext>
            </a:extLst>
          </p:cNvPr>
          <p:cNvSpPr/>
          <p:nvPr/>
        </p:nvSpPr>
        <p:spPr>
          <a:xfrm>
            <a:off x="4640965" y="5387282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프린터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가능자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프린터 불가능자   프린트물 제공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03.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어플의 목표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06724" y="968170"/>
            <a:ext cx="65337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‘</a:t>
            </a:r>
            <a:r>
              <a:rPr lang="ko-KR" altLang="en-US" sz="4400" b="1" dirty="0" err="1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뽀바</a:t>
            </a: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’</a:t>
            </a:r>
            <a:r>
              <a:rPr lang="ko-KR" altLang="en-US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 어플의 목표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834284" y="5737735"/>
            <a:ext cx="6050280" cy="452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배달을 통하여 원하는 장소에서 받는 편리함</a:t>
            </a:r>
            <a:r>
              <a:rPr lang="en-US" altLang="ko-KR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!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56760" y="4356650"/>
            <a:ext cx="6726555" cy="451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시간부족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,</a:t>
            </a: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 프린터기의 부재등 문제를 겪는 사람들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85435" y="2895675"/>
            <a:ext cx="5154930" cy="445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우리는 많은 프린트물을 필요로 한다</a:t>
            </a:r>
            <a:r>
              <a:rPr lang="en-US" altLang="ko-KR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.</a:t>
            </a: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3EE4F2-1AC4-480A-A49C-4390CAC9DC05}"/>
              </a:ext>
            </a:extLst>
          </p:cNvPr>
          <p:cNvSpPr/>
          <p:nvPr/>
        </p:nvSpPr>
        <p:spPr>
          <a:xfrm>
            <a:off x="4640966" y="2377406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프린트가 불가능한 사람이 프린트물을 받을 수 있음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2AF2C-A0EF-4900-BB7B-741C734D8CCE}"/>
              </a:ext>
            </a:extLst>
          </p:cNvPr>
          <p:cNvSpPr/>
          <p:nvPr/>
        </p:nvSpPr>
        <p:spPr>
          <a:xfrm>
            <a:off x="4640966" y="3924609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프린트가 가능한 사람이 프린트물을 제공할 수 있음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3CEFF2-AD51-40F0-85A7-2EA60E0C4D09}"/>
              </a:ext>
            </a:extLst>
          </p:cNvPr>
          <p:cNvSpPr/>
          <p:nvPr/>
        </p:nvSpPr>
        <p:spPr>
          <a:xfrm>
            <a:off x="4640966" y="5387282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안정적인 프린트물 중개 플랫폼의 역할 수행</a:t>
            </a:r>
          </a:p>
        </p:txBody>
      </p:sp>
    </p:spTree>
    <p:extLst>
      <p:ext uri="{BB962C8B-B14F-4D97-AF65-F5344CB8AC3E}">
        <p14:creationId xmlns:p14="http://schemas.microsoft.com/office/powerpoint/2010/main" val="20011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04.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 err="1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사용례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65" name="타원 17"/>
          <p:cNvSpPr/>
          <p:nvPr/>
        </p:nvSpPr>
        <p:spPr>
          <a:xfrm>
            <a:off x="5177617" y="1401207"/>
            <a:ext cx="1409700" cy="1409700"/>
          </a:xfrm>
          <a:prstGeom prst="ellipse">
            <a:avLst/>
          </a:prstGeom>
          <a:noFill/>
          <a:ln>
            <a:solidFill>
              <a:srgbClr val="735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타원 18"/>
          <p:cNvSpPr/>
          <p:nvPr/>
        </p:nvSpPr>
        <p:spPr>
          <a:xfrm>
            <a:off x="5279217" y="1502807"/>
            <a:ext cx="1206500" cy="1206500"/>
          </a:xfrm>
          <a:prstGeom prst="ellipse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타원 20"/>
          <p:cNvSpPr/>
          <p:nvPr/>
        </p:nvSpPr>
        <p:spPr>
          <a:xfrm>
            <a:off x="9023389" y="1401207"/>
            <a:ext cx="1409700" cy="1409700"/>
          </a:xfrm>
          <a:prstGeom prst="ellipse">
            <a:avLst/>
          </a:prstGeom>
          <a:noFill/>
          <a:ln>
            <a:solidFill>
              <a:srgbClr val="001B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타원 21"/>
          <p:cNvSpPr/>
          <p:nvPr/>
        </p:nvSpPr>
        <p:spPr>
          <a:xfrm>
            <a:off x="9124989" y="1502807"/>
            <a:ext cx="1206500" cy="1206500"/>
          </a:xfrm>
          <a:prstGeom prst="ellipse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4647248" y="3011689"/>
            <a:ext cx="2517055" cy="3012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로그인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채팅기능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 전송 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불성실 거래자 신고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알람 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==============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요청글</a:t>
            </a: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작성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제공자의 거래 수락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직사각형 32"/>
          <p:cNvSpPr/>
          <p:nvPr/>
        </p:nvSpPr>
        <p:spPr>
          <a:xfrm>
            <a:off x="8533094" y="3011721"/>
            <a:ext cx="2578575" cy="2966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로그인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채팅기능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파일전송기능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불성실 거래자 신고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알람 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==============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수령지로 </a:t>
            </a:r>
            <a:r>
              <a:rPr lang="ko-KR" altLang="en-US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요청글</a:t>
            </a: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확인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요청자에게 거래 제안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1" name="직사각형 37"/>
          <p:cNvSpPr/>
          <p:nvPr/>
        </p:nvSpPr>
        <p:spPr>
          <a:xfrm>
            <a:off x="4648546" y="5926931"/>
            <a:ext cx="2517055" cy="80449"/>
          </a:xfrm>
          <a:prstGeom prst="rect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38"/>
          <p:cNvSpPr/>
          <p:nvPr/>
        </p:nvSpPr>
        <p:spPr>
          <a:xfrm>
            <a:off x="8533094" y="5919604"/>
            <a:ext cx="2578575" cy="59284"/>
          </a:xfrm>
          <a:prstGeom prst="rect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42"/>
          <p:cNvSpPr/>
          <p:nvPr/>
        </p:nvSpPr>
        <p:spPr>
          <a:xfrm>
            <a:off x="5361540" y="1875224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1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</a:t>
            </a:r>
            <a:endParaRPr lang="ko-KR" alt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74" name="직사각형 43"/>
          <p:cNvSpPr/>
          <p:nvPr/>
        </p:nvSpPr>
        <p:spPr>
          <a:xfrm>
            <a:off x="9175252" y="1876535"/>
            <a:ext cx="1103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</a:t>
            </a:r>
          </a:p>
        </p:txBody>
      </p:sp>
      <p:cxnSp>
        <p:nvCxnSpPr>
          <p:cNvPr id="91" name="직선 연결선 90"/>
          <p:cNvCxnSpPr/>
          <p:nvPr/>
        </p:nvCxnSpPr>
        <p:spPr>
          <a:xfrm rot="16200000" flipH="1">
            <a:off x="5594854" y="2944091"/>
            <a:ext cx="578861" cy="1298"/>
          </a:xfrm>
          <a:prstGeom prst="line">
            <a:avLst/>
          </a:prstGeom>
          <a:ln w="50800">
            <a:solidFill>
              <a:srgbClr val="67530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rot="16200000" flipH="1">
            <a:off x="9446581" y="2944956"/>
            <a:ext cx="578861" cy="1298"/>
          </a:xfrm>
          <a:prstGeom prst="line">
            <a:avLst/>
          </a:prstGeom>
          <a:ln w="50800">
            <a:solidFill>
              <a:srgbClr val="2B2D6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49"/>
          <p:cNvCxnSpPr>
            <a:cxnSpLocks/>
          </p:cNvCxnSpPr>
          <p:nvPr/>
        </p:nvCxnSpPr>
        <p:spPr>
          <a:xfrm>
            <a:off x="7968067" y="1401207"/>
            <a:ext cx="0" cy="4997329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317"/>
          <p:cNvSpPr/>
          <p:nvPr/>
        </p:nvSpPr>
        <p:spPr>
          <a:xfrm>
            <a:off x="4647248" y="707577"/>
            <a:ext cx="458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 err="1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사용례</a:t>
            </a:r>
            <a:endParaRPr lang="ko-KR" altLang="en-US" sz="3200" b="1" dirty="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95" name="직선 연결선 323"/>
          <p:cNvCxnSpPr/>
          <p:nvPr/>
        </p:nvCxnSpPr>
        <p:spPr>
          <a:xfrm>
            <a:off x="4600297" y="1261200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연결선 33"/>
          <p:cNvCxnSpPr/>
          <p:nvPr/>
        </p:nvCxnSpPr>
        <p:spPr>
          <a:xfrm>
            <a:off x="8235921" y="1919215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3" y="312018"/>
            <a:ext cx="39050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 err="1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요청자</a:t>
            </a: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 시나리오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4489998" y="1387460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083908" y="891966"/>
            <a:ext cx="4322119" cy="758059"/>
            <a:chOff x="4117364" y="1590315"/>
            <a:chExt cx="5101009" cy="985361"/>
          </a:xfrm>
        </p:grpSpPr>
        <p:sp>
          <p:nvSpPr>
            <p:cNvPr id="31" name="타원 30"/>
            <p:cNvSpPr/>
            <p:nvPr/>
          </p:nvSpPr>
          <p:spPr>
            <a:xfrm>
              <a:off x="4117364" y="1590315"/>
              <a:ext cx="985364" cy="985361"/>
            </a:xfrm>
            <a:prstGeom prst="ellipse">
              <a:avLst/>
            </a:prstGeom>
            <a:solidFill>
              <a:srgbClr val="F1B8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 sz="2800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6453" y="1765349"/>
              <a:ext cx="4051920" cy="600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1" dirty="0" err="1">
                  <a:solidFill>
                    <a:srgbClr val="FFC00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조선일보명조"/>
                </a:rPr>
                <a:t>요청자</a:t>
              </a:r>
              <a:r>
                <a:rPr lang="ko-KR" altLang="en-US" sz="2400" b="1" dirty="0">
                  <a:solidFill>
                    <a:srgbClr val="FFC00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조선일보명조"/>
                </a:rPr>
                <a:t> 시나리오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83907" y="2303082"/>
            <a:ext cx="4024183" cy="758059"/>
            <a:chOff x="4117364" y="2848481"/>
            <a:chExt cx="4749382" cy="985361"/>
          </a:xfrm>
        </p:grpSpPr>
        <p:sp>
          <p:nvSpPr>
            <p:cNvPr id="10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1.</a:t>
              </a:r>
              <a:endParaRPr lang="ko-KR" altLang="en-US" sz="25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66458" y="3086996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어플 실행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83908" y="3714198"/>
            <a:ext cx="4035006" cy="845858"/>
            <a:chOff x="4117365" y="4106646"/>
            <a:chExt cx="4762156" cy="1099487"/>
          </a:xfrm>
        </p:grpSpPr>
        <p:sp>
          <p:nvSpPr>
            <p:cNvPr id="18" name="타원 17"/>
            <p:cNvSpPr/>
            <p:nvPr/>
          </p:nvSpPr>
          <p:spPr>
            <a:xfrm>
              <a:off x="4117365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2.</a:t>
              </a:r>
              <a:endParaRPr lang="ko-KR" altLang="en-US" sz="25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79232" y="4366002"/>
              <a:ext cx="3700289" cy="84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게시판 입장</a:t>
              </a:r>
            </a:p>
            <a:p>
              <a:pPr lvl="0">
                <a:defRPr/>
              </a:pP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83908" y="5125317"/>
            <a:ext cx="4024180" cy="758059"/>
            <a:chOff x="4117364" y="5364812"/>
            <a:chExt cx="4749379" cy="985361"/>
          </a:xfrm>
        </p:grpSpPr>
        <p:sp>
          <p:nvSpPr>
            <p:cNvPr id="20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3.</a:t>
              </a:r>
              <a:endParaRPr lang="ko-KR" altLang="en-US" sz="25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66457" y="5575746"/>
              <a:ext cx="3700286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요청글</a:t>
              </a: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 쓰기</a:t>
              </a:r>
            </a:p>
          </p:txBody>
        </p:sp>
      </p:grpSp>
      <p:grpSp>
        <p:nvGrpSpPr>
          <p:cNvPr id="60" name="그룹 56"/>
          <p:cNvGrpSpPr/>
          <p:nvPr/>
        </p:nvGrpSpPr>
        <p:grpSpPr>
          <a:xfrm>
            <a:off x="7821452" y="1639566"/>
            <a:ext cx="4024183" cy="758058"/>
            <a:chOff x="4117364" y="2848481"/>
            <a:chExt cx="4749382" cy="985360"/>
          </a:xfrm>
        </p:grpSpPr>
        <p:sp>
          <p:nvSpPr>
            <p:cNvPr id="61" name="타원 9"/>
            <p:cNvSpPr/>
            <p:nvPr/>
          </p:nvSpPr>
          <p:spPr>
            <a:xfrm>
              <a:off x="4117364" y="2848481"/>
              <a:ext cx="985364" cy="9853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4.</a:t>
              </a:r>
              <a:endParaRPr lang="ko-KR" altLang="en-US" sz="2500" dirty="0"/>
            </a:p>
          </p:txBody>
        </p:sp>
        <p:sp>
          <p:nvSpPr>
            <p:cNvPr id="63" name="직사각형 38"/>
            <p:cNvSpPr/>
            <p:nvPr/>
          </p:nvSpPr>
          <p:spPr>
            <a:xfrm>
              <a:off x="5166458" y="3121127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상세조건 작성</a:t>
              </a:r>
            </a:p>
          </p:txBody>
        </p:sp>
      </p:grpSp>
      <p:grpSp>
        <p:nvGrpSpPr>
          <p:cNvPr id="64" name="그룹 57"/>
          <p:cNvGrpSpPr/>
          <p:nvPr/>
        </p:nvGrpSpPr>
        <p:grpSpPr>
          <a:xfrm>
            <a:off x="7821451" y="3050685"/>
            <a:ext cx="4024185" cy="758059"/>
            <a:chOff x="4117364" y="4106646"/>
            <a:chExt cx="4749385" cy="985361"/>
          </a:xfrm>
        </p:grpSpPr>
        <p:sp>
          <p:nvSpPr>
            <p:cNvPr id="65" name="타원 17"/>
            <p:cNvSpPr/>
            <p:nvPr/>
          </p:nvSpPr>
          <p:spPr>
            <a:xfrm>
              <a:off x="4117364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5.</a:t>
              </a:r>
              <a:endParaRPr lang="ko-KR" altLang="en-US" sz="2500" dirty="0"/>
            </a:p>
          </p:txBody>
        </p:sp>
        <p:sp>
          <p:nvSpPr>
            <p:cNvPr id="67" name="직사각형 42"/>
            <p:cNvSpPr/>
            <p:nvPr/>
          </p:nvSpPr>
          <p:spPr>
            <a:xfrm>
              <a:off x="5166460" y="4338357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제공자와의 대화</a:t>
              </a:r>
            </a:p>
          </p:txBody>
        </p:sp>
      </p:grpSp>
      <p:grpSp>
        <p:nvGrpSpPr>
          <p:cNvPr id="68" name="그룹 58"/>
          <p:cNvGrpSpPr/>
          <p:nvPr/>
        </p:nvGrpSpPr>
        <p:grpSpPr>
          <a:xfrm>
            <a:off x="7821451" y="4461803"/>
            <a:ext cx="4024185" cy="758059"/>
            <a:chOff x="4117364" y="5364812"/>
            <a:chExt cx="4749385" cy="985361"/>
          </a:xfrm>
        </p:grpSpPr>
        <p:sp>
          <p:nvSpPr>
            <p:cNvPr id="69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6.</a:t>
              </a:r>
              <a:endParaRPr lang="ko-KR" altLang="en-US" sz="2500" dirty="0"/>
            </a:p>
          </p:txBody>
        </p:sp>
        <p:sp>
          <p:nvSpPr>
            <p:cNvPr id="71" name="직사각형 45"/>
            <p:cNvSpPr/>
            <p:nvPr/>
          </p:nvSpPr>
          <p:spPr>
            <a:xfrm>
              <a:off x="5166460" y="5632328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프린트 파일 업로드</a:t>
              </a:r>
            </a:p>
          </p:txBody>
        </p:sp>
      </p:grpSp>
      <p:grpSp>
        <p:nvGrpSpPr>
          <p:cNvPr id="72" name="그룹 56"/>
          <p:cNvGrpSpPr/>
          <p:nvPr/>
        </p:nvGrpSpPr>
        <p:grpSpPr>
          <a:xfrm>
            <a:off x="7821452" y="5857364"/>
            <a:ext cx="4024183" cy="758059"/>
            <a:chOff x="4117364" y="2848481"/>
            <a:chExt cx="4749382" cy="985361"/>
          </a:xfrm>
        </p:grpSpPr>
        <p:sp>
          <p:nvSpPr>
            <p:cNvPr id="73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7.</a:t>
              </a:r>
              <a:endParaRPr lang="ko-KR" altLang="en-US" sz="2500" dirty="0"/>
            </a:p>
          </p:txBody>
        </p:sp>
        <p:sp>
          <p:nvSpPr>
            <p:cNvPr id="75" name="직사각형 38"/>
            <p:cNvSpPr/>
            <p:nvPr/>
          </p:nvSpPr>
          <p:spPr>
            <a:xfrm>
              <a:off x="5166458" y="3081120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거래 이행</a:t>
              </a:r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746640" y="452956"/>
            <a:ext cx="292244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연결선 33"/>
          <p:cNvCxnSpPr/>
          <p:nvPr/>
        </p:nvCxnSpPr>
        <p:spPr>
          <a:xfrm>
            <a:off x="8235921" y="1919215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제공자 시나리오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4489998" y="1387460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083907" y="880080"/>
            <a:ext cx="834905" cy="758059"/>
          </a:xfrm>
          <a:prstGeom prst="ellipse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2800" dirty="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083907" y="2303082"/>
            <a:ext cx="4024183" cy="758059"/>
            <a:chOff x="4117364" y="2848481"/>
            <a:chExt cx="4749382" cy="985361"/>
          </a:xfrm>
        </p:grpSpPr>
        <p:sp>
          <p:nvSpPr>
            <p:cNvPr id="10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1.</a:t>
              </a:r>
              <a:endParaRPr lang="ko-KR" altLang="en-US" sz="25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66458" y="3153306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어플 실행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83908" y="3714198"/>
            <a:ext cx="4035006" cy="903024"/>
            <a:chOff x="4117365" y="4106646"/>
            <a:chExt cx="4762156" cy="1173794"/>
          </a:xfrm>
        </p:grpSpPr>
        <p:sp>
          <p:nvSpPr>
            <p:cNvPr id="18" name="타원 17"/>
            <p:cNvSpPr/>
            <p:nvPr/>
          </p:nvSpPr>
          <p:spPr>
            <a:xfrm>
              <a:off x="4117365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2.</a:t>
              </a:r>
              <a:endParaRPr lang="ko-KR" altLang="en-US" sz="25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79232" y="4440308"/>
              <a:ext cx="3700289" cy="84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게시판 입장</a:t>
              </a:r>
            </a:p>
            <a:p>
              <a:pPr lvl="0">
                <a:defRPr/>
              </a:pP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83908" y="5125316"/>
            <a:ext cx="4024180" cy="894235"/>
            <a:chOff x="4117364" y="5364812"/>
            <a:chExt cx="4749379" cy="1162369"/>
          </a:xfrm>
        </p:grpSpPr>
        <p:sp>
          <p:nvSpPr>
            <p:cNvPr id="20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3.</a:t>
              </a:r>
              <a:endParaRPr lang="ko-KR" altLang="en-US" sz="25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66457" y="5687049"/>
              <a:ext cx="3700286" cy="84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 글 선택</a:t>
              </a:r>
            </a:p>
            <a:p>
              <a:pPr lvl="0">
                <a:defRPr/>
              </a:pP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grpSp>
        <p:nvGrpSpPr>
          <p:cNvPr id="60" name="그룹 56"/>
          <p:cNvGrpSpPr/>
          <p:nvPr/>
        </p:nvGrpSpPr>
        <p:grpSpPr>
          <a:xfrm>
            <a:off x="7821452" y="1639566"/>
            <a:ext cx="4024184" cy="758058"/>
            <a:chOff x="4117364" y="2848481"/>
            <a:chExt cx="4749383" cy="985360"/>
          </a:xfrm>
        </p:grpSpPr>
        <p:sp>
          <p:nvSpPr>
            <p:cNvPr id="61" name="타원 9"/>
            <p:cNvSpPr/>
            <p:nvPr/>
          </p:nvSpPr>
          <p:spPr>
            <a:xfrm>
              <a:off x="4117364" y="2848481"/>
              <a:ext cx="985364" cy="9853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4.</a:t>
              </a:r>
              <a:endParaRPr lang="ko-KR" altLang="en-US" sz="2500" dirty="0"/>
            </a:p>
          </p:txBody>
        </p:sp>
        <p:sp>
          <p:nvSpPr>
            <p:cNvPr id="63" name="직사각형 38"/>
            <p:cNvSpPr/>
            <p:nvPr/>
          </p:nvSpPr>
          <p:spPr>
            <a:xfrm>
              <a:off x="5166459" y="3138361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요청자와의 대화</a:t>
              </a:r>
            </a:p>
          </p:txBody>
        </p:sp>
      </p:grpSp>
      <p:grpSp>
        <p:nvGrpSpPr>
          <p:cNvPr id="64" name="그룹 57"/>
          <p:cNvGrpSpPr/>
          <p:nvPr/>
        </p:nvGrpSpPr>
        <p:grpSpPr>
          <a:xfrm>
            <a:off x="7821451" y="3050684"/>
            <a:ext cx="4024184" cy="758059"/>
            <a:chOff x="4117364" y="4106646"/>
            <a:chExt cx="4749384" cy="985361"/>
          </a:xfrm>
        </p:grpSpPr>
        <p:sp>
          <p:nvSpPr>
            <p:cNvPr id="65" name="타원 17"/>
            <p:cNvSpPr/>
            <p:nvPr/>
          </p:nvSpPr>
          <p:spPr>
            <a:xfrm>
              <a:off x="4117364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5.</a:t>
              </a:r>
              <a:endParaRPr lang="ko-KR" altLang="en-US" sz="2500" dirty="0"/>
            </a:p>
          </p:txBody>
        </p:sp>
        <p:sp>
          <p:nvSpPr>
            <p:cNvPr id="67" name="직사각형 42"/>
            <p:cNvSpPr/>
            <p:nvPr/>
          </p:nvSpPr>
          <p:spPr>
            <a:xfrm>
              <a:off x="5166459" y="4378365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요청자의 파일 다운</a:t>
              </a:r>
            </a:p>
          </p:txBody>
        </p:sp>
      </p:grpSp>
      <p:grpSp>
        <p:nvGrpSpPr>
          <p:cNvPr id="68" name="그룹 58"/>
          <p:cNvGrpSpPr/>
          <p:nvPr/>
        </p:nvGrpSpPr>
        <p:grpSpPr>
          <a:xfrm>
            <a:off x="7821451" y="4461803"/>
            <a:ext cx="4024185" cy="758059"/>
            <a:chOff x="4117364" y="5364812"/>
            <a:chExt cx="4749385" cy="985361"/>
          </a:xfrm>
        </p:grpSpPr>
        <p:sp>
          <p:nvSpPr>
            <p:cNvPr id="69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6.</a:t>
              </a:r>
              <a:endParaRPr lang="ko-KR" altLang="en-US" sz="2500" dirty="0"/>
            </a:p>
          </p:txBody>
        </p:sp>
        <p:sp>
          <p:nvSpPr>
            <p:cNvPr id="71" name="직사각형 45"/>
            <p:cNvSpPr/>
            <p:nvPr/>
          </p:nvSpPr>
          <p:spPr>
            <a:xfrm>
              <a:off x="5166460" y="5672335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파일 프린트</a:t>
              </a:r>
            </a:p>
          </p:txBody>
        </p:sp>
      </p:grpSp>
      <p:grpSp>
        <p:nvGrpSpPr>
          <p:cNvPr id="72" name="그룹 56"/>
          <p:cNvGrpSpPr/>
          <p:nvPr/>
        </p:nvGrpSpPr>
        <p:grpSpPr>
          <a:xfrm>
            <a:off x="7821452" y="5857365"/>
            <a:ext cx="4024183" cy="758059"/>
            <a:chOff x="4117364" y="2848481"/>
            <a:chExt cx="4749382" cy="985361"/>
          </a:xfrm>
        </p:grpSpPr>
        <p:sp>
          <p:nvSpPr>
            <p:cNvPr id="73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7.</a:t>
              </a:r>
            </a:p>
          </p:txBody>
        </p:sp>
        <p:sp>
          <p:nvSpPr>
            <p:cNvPr id="75" name="직사각형 38"/>
            <p:cNvSpPr/>
            <p:nvPr/>
          </p:nvSpPr>
          <p:spPr>
            <a:xfrm>
              <a:off x="5166458" y="3096211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거래 이행</a:t>
              </a:r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746640" y="452956"/>
            <a:ext cx="292244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AB93E7-9E99-4BDA-B4B5-CA8A4F0F2E2F}"/>
              </a:ext>
            </a:extLst>
          </p:cNvPr>
          <p:cNvSpPr/>
          <p:nvPr/>
        </p:nvSpPr>
        <p:spPr>
          <a:xfrm>
            <a:off x="4972808" y="1026623"/>
            <a:ext cx="3433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조선일보명조"/>
              </a:rPr>
              <a:t>제공자 시나리오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거래 후 시나리오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69" name="직사각형 31"/>
          <p:cNvSpPr/>
          <p:nvPr/>
        </p:nvSpPr>
        <p:spPr>
          <a:xfrm>
            <a:off x="4192646" y="3011689"/>
            <a:ext cx="3382963" cy="3012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32"/>
          <p:cNvSpPr/>
          <p:nvPr/>
        </p:nvSpPr>
        <p:spPr>
          <a:xfrm>
            <a:off x="8294969" y="3011721"/>
            <a:ext cx="3422835" cy="2966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직사각형 37"/>
          <p:cNvSpPr/>
          <p:nvPr/>
        </p:nvSpPr>
        <p:spPr>
          <a:xfrm>
            <a:off x="4193944" y="5926931"/>
            <a:ext cx="3382963" cy="80449"/>
          </a:xfrm>
          <a:prstGeom prst="rect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38"/>
          <p:cNvSpPr/>
          <p:nvPr/>
        </p:nvSpPr>
        <p:spPr>
          <a:xfrm>
            <a:off x="8294969" y="5919604"/>
            <a:ext cx="3422835" cy="59284"/>
          </a:xfrm>
          <a:prstGeom prst="rect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42"/>
          <p:cNvSpPr/>
          <p:nvPr/>
        </p:nvSpPr>
        <p:spPr>
          <a:xfrm>
            <a:off x="5461635" y="1921391"/>
            <a:ext cx="802005" cy="362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요청자</a:t>
            </a:r>
          </a:p>
        </p:txBody>
      </p:sp>
      <p:sp>
        <p:nvSpPr>
          <p:cNvPr id="74" name="직사각형 43"/>
          <p:cNvSpPr/>
          <p:nvPr/>
        </p:nvSpPr>
        <p:spPr>
          <a:xfrm>
            <a:off x="9520477" y="1932214"/>
            <a:ext cx="802006" cy="36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제공자</a:t>
            </a:r>
          </a:p>
        </p:txBody>
      </p:sp>
      <p:sp>
        <p:nvSpPr>
          <p:cNvPr id="75" name="직사각형 47"/>
          <p:cNvSpPr/>
          <p:nvPr/>
        </p:nvSpPr>
        <p:spPr>
          <a:xfrm>
            <a:off x="4405006" y="3595255"/>
            <a:ext cx="2984437" cy="29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직사각형 48"/>
          <p:cNvSpPr/>
          <p:nvPr/>
        </p:nvSpPr>
        <p:spPr>
          <a:xfrm>
            <a:off x="8493041" y="3429000"/>
            <a:ext cx="3040974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 rot="16200000" flipH="1">
            <a:off x="5594854" y="2944091"/>
            <a:ext cx="578861" cy="1298"/>
          </a:xfrm>
          <a:prstGeom prst="line">
            <a:avLst/>
          </a:prstGeom>
          <a:ln w="50800">
            <a:solidFill>
              <a:srgbClr val="67530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rot="16200000" flipH="1">
            <a:off x="9633022" y="2955779"/>
            <a:ext cx="578861" cy="1298"/>
          </a:xfrm>
          <a:prstGeom prst="line">
            <a:avLst/>
          </a:prstGeom>
          <a:ln w="50800">
            <a:solidFill>
              <a:srgbClr val="2B2D6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49"/>
          <p:cNvCxnSpPr>
            <a:cxnSpLocks/>
          </p:cNvCxnSpPr>
          <p:nvPr/>
        </p:nvCxnSpPr>
        <p:spPr>
          <a:xfrm>
            <a:off x="7968067" y="1275127"/>
            <a:ext cx="0" cy="5123409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01823" y="3248977"/>
            <a:ext cx="3550227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완료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제공자에게 금액 지불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en-US" altLang="ko-KR" sz="500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제공자의 서비스 평가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ko-KR" altLang="en-US" dirty="0">
              <a:solidFill>
                <a:schemeClr val="accent4"/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실패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dk1"/>
                </a:solidFill>
              </a:rPr>
              <a:t>   </a:t>
            </a: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제공자의 서비스 신고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59051" y="3275387"/>
            <a:ext cx="355022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완료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5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요청자에게 금액 수령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en-US" altLang="ko-KR" sz="500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요청자의 서비스 평가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ko-KR" altLang="en-US" sz="2000" dirty="0">
              <a:solidFill>
                <a:schemeClr val="accent4"/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실패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dk1"/>
                </a:solidFill>
              </a:rPr>
              <a:t>   </a:t>
            </a: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요청자의 서비스 신고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98" name="직선 연결선 323"/>
          <p:cNvCxnSpPr/>
          <p:nvPr/>
        </p:nvCxnSpPr>
        <p:spPr>
          <a:xfrm>
            <a:off x="4600297" y="1159131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17">
            <a:extLst>
              <a:ext uri="{FF2B5EF4-FFF2-40B4-BE49-F238E27FC236}">
                <a16:creationId xmlns:a16="http://schemas.microsoft.com/office/drawing/2014/main" id="{9AD4DC5E-9810-4F40-946A-B34DFFD72138}"/>
              </a:ext>
            </a:extLst>
          </p:cNvPr>
          <p:cNvSpPr/>
          <p:nvPr/>
        </p:nvSpPr>
        <p:spPr>
          <a:xfrm>
            <a:off x="5177617" y="1401207"/>
            <a:ext cx="1409700" cy="1409700"/>
          </a:xfrm>
          <a:prstGeom prst="ellipse">
            <a:avLst/>
          </a:prstGeom>
          <a:noFill/>
          <a:ln>
            <a:solidFill>
              <a:srgbClr val="735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0">
            <a:extLst>
              <a:ext uri="{FF2B5EF4-FFF2-40B4-BE49-F238E27FC236}">
                <a16:creationId xmlns:a16="http://schemas.microsoft.com/office/drawing/2014/main" id="{B80C548E-FB4B-47DA-8D44-714DBAA002FC}"/>
              </a:ext>
            </a:extLst>
          </p:cNvPr>
          <p:cNvSpPr/>
          <p:nvPr/>
        </p:nvSpPr>
        <p:spPr>
          <a:xfrm>
            <a:off x="9216630" y="1401207"/>
            <a:ext cx="1409700" cy="1409700"/>
          </a:xfrm>
          <a:prstGeom prst="ellipse">
            <a:avLst/>
          </a:prstGeom>
          <a:noFill/>
          <a:ln>
            <a:solidFill>
              <a:srgbClr val="001B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타원 18">
            <a:extLst>
              <a:ext uri="{FF2B5EF4-FFF2-40B4-BE49-F238E27FC236}">
                <a16:creationId xmlns:a16="http://schemas.microsoft.com/office/drawing/2014/main" id="{04456065-1372-468F-BACC-C60196E7BD03}"/>
              </a:ext>
            </a:extLst>
          </p:cNvPr>
          <p:cNvSpPr/>
          <p:nvPr/>
        </p:nvSpPr>
        <p:spPr>
          <a:xfrm>
            <a:off x="5279217" y="1502807"/>
            <a:ext cx="1206500" cy="1206500"/>
          </a:xfrm>
          <a:prstGeom prst="ellipse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1">
            <a:extLst>
              <a:ext uri="{FF2B5EF4-FFF2-40B4-BE49-F238E27FC236}">
                <a16:creationId xmlns:a16="http://schemas.microsoft.com/office/drawing/2014/main" id="{76A8C2A3-8869-4FDB-B6C8-4204F5853B3D}"/>
              </a:ext>
            </a:extLst>
          </p:cNvPr>
          <p:cNvSpPr/>
          <p:nvPr/>
        </p:nvSpPr>
        <p:spPr>
          <a:xfrm>
            <a:off x="9318553" y="1502807"/>
            <a:ext cx="1206500" cy="1206500"/>
          </a:xfrm>
          <a:prstGeom prst="ellipse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42">
            <a:extLst>
              <a:ext uri="{FF2B5EF4-FFF2-40B4-BE49-F238E27FC236}">
                <a16:creationId xmlns:a16="http://schemas.microsoft.com/office/drawing/2014/main" id="{5BFE5A83-7A68-4F90-B62D-8B007BECE6BE}"/>
              </a:ext>
            </a:extLst>
          </p:cNvPr>
          <p:cNvSpPr/>
          <p:nvPr/>
        </p:nvSpPr>
        <p:spPr>
          <a:xfrm>
            <a:off x="5361540" y="1875224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1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</a:t>
            </a:r>
            <a:endParaRPr lang="ko-KR" alt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9" name="직사각형 43">
            <a:extLst>
              <a:ext uri="{FF2B5EF4-FFF2-40B4-BE49-F238E27FC236}">
                <a16:creationId xmlns:a16="http://schemas.microsoft.com/office/drawing/2014/main" id="{EA5DC334-4B94-4E94-AA25-582137F4F918}"/>
              </a:ext>
            </a:extLst>
          </p:cNvPr>
          <p:cNvSpPr/>
          <p:nvPr/>
        </p:nvSpPr>
        <p:spPr>
          <a:xfrm>
            <a:off x="9368816" y="1876535"/>
            <a:ext cx="1103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</a:t>
            </a:r>
          </a:p>
        </p:txBody>
      </p:sp>
      <p:sp>
        <p:nvSpPr>
          <p:cNvPr id="33" name="직사각형 317">
            <a:extLst>
              <a:ext uri="{FF2B5EF4-FFF2-40B4-BE49-F238E27FC236}">
                <a16:creationId xmlns:a16="http://schemas.microsoft.com/office/drawing/2014/main" id="{10DC19C4-A7D8-4638-B1B7-6D4242069DED}"/>
              </a:ext>
            </a:extLst>
          </p:cNvPr>
          <p:cNvSpPr/>
          <p:nvPr/>
        </p:nvSpPr>
        <p:spPr>
          <a:xfrm>
            <a:off x="4638138" y="641099"/>
            <a:ext cx="458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거래 후 시나리오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488</Words>
  <Application>Microsoft Office PowerPoint</Application>
  <PresentationFormat>와이드스크린</PresentationFormat>
  <Paragraphs>176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a옛날사진관3</vt:lpstr>
      <vt:lpstr>a옛날사진관4</vt:lpstr>
      <vt:lpstr>KoPub돋움체 Bold</vt:lpstr>
      <vt:lpstr>Noto Sans CJK KR Black</vt:lpstr>
      <vt:lpstr>Noto Sans CJK KR Bold</vt:lpstr>
      <vt:lpstr>Noto Sans CJK KR DemiLight</vt:lpstr>
      <vt:lpstr>Tmon몬소리 Black</vt:lpstr>
      <vt:lpstr>나눔고딕 ExtraBold</vt:lpstr>
      <vt:lpstr>맑은 고딕</vt:lpstr>
      <vt:lpstr>조선일보명조</vt:lpstr>
      <vt:lpstr>Arial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하경 임</dc:creator>
  <cp:lastModifiedBy>권태형</cp:lastModifiedBy>
  <cp:revision>145</cp:revision>
  <dcterms:created xsi:type="dcterms:W3CDTF">2018-12-30T09:26:55Z</dcterms:created>
  <dcterms:modified xsi:type="dcterms:W3CDTF">2019-09-17T02:39:15Z</dcterms:modified>
  <cp:version>1000.0000.01</cp:version>
</cp:coreProperties>
</file>