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 autoCompressPictures="0">
  <p:sldMasterIdLst>
    <p:sldMasterId id="214748366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4630400" cy="8229600"/>
  <p:notesSz cx="8229600" cy="14630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15574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426" y="96"/>
      </p:cViewPr>
      <p:guideLst>
        <p:guide orient="horz" pos="2590"/>
        <p:guide pos="46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7021451-1387-4CA6-816F-3879F97B5CBC}" type="slidenum">
              <a:rPr lang="en-US"/>
              <a:pPr lvl="0">
                <a:defRPr lang="ko-KR" altLang="en-US"/>
              </a:pPr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7021451-1387-4CA6-816F-3879F97B5CBC}" type="slidenum">
              <a:rPr lang="en-US"/>
              <a:pPr lvl="0">
                <a:defRPr lang="ko-KR" altLang="en-US"/>
              </a:pPr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7021451-1387-4CA6-816F-3879F97B5CBC}" type="slidenum">
              <a:rPr lang="en-US"/>
              <a:pPr lvl="0">
                <a:defRPr lang="ko-KR" altLang="en-US"/>
              </a:pPr>
              <a:t>3</a:t>
            </a:fld>
            <a:endParaRPr 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7021451-1387-4CA6-816F-3879F97B5CBC}" type="slidenum">
              <a:rPr lang="en-US"/>
              <a:pPr lvl="0">
                <a:defRPr lang="ko-KR" altLang="en-US"/>
              </a:pPr>
              <a:t>4</a:t>
            </a:fld>
            <a:endParaRPr 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7021451-1387-4CA6-816F-3879F97B5CBC}" type="slidenum">
              <a:rPr lang="en-US"/>
              <a:pPr lvl="0">
                <a:defRPr lang="ko-KR" altLang="en-US"/>
              </a:pPr>
              <a:t>5</a:t>
            </a:fld>
            <a:endParaRPr 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7021451-1387-4CA6-816F-3879F97B5CBC}" type="slidenum">
              <a:rPr lang="en-US"/>
              <a:pPr lvl="0">
                <a:defRPr lang="ko-KR" altLang="en-US"/>
              </a:pPr>
              <a:t>6</a:t>
            </a:fld>
            <a:endParaRPr 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7021451-1387-4CA6-816F-3879F97B5CBC}" type="slidenum">
              <a:rPr lang="en-US"/>
              <a:pPr lvl="0">
                <a:defRPr lang="ko-KR" altLang="en-US"/>
              </a:pPr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5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6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10" Type="http://schemas.openxmlformats.org/officeDocument/2006/relationships/image" Target="../media/image15.png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Relationship Id="rId7" Type="http://schemas.openxmlformats.org/officeDocument/2006/relationships/image" Target="../media/image12.png"  /><Relationship Id="rId8" Type="http://schemas.openxmlformats.org/officeDocument/2006/relationships/image" Target="../media/image13.png"  /><Relationship Id="rId9" Type="http://schemas.openxmlformats.org/officeDocument/2006/relationships/image" Target="../media/image1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10" Type="http://schemas.openxmlformats.org/officeDocument/2006/relationships/image" Target="../media/image21.png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Relationship Id="rId7" Type="http://schemas.openxmlformats.org/officeDocument/2006/relationships/image" Target="../media/image18.png"  /><Relationship Id="rId8" Type="http://schemas.openxmlformats.org/officeDocument/2006/relationships/image" Target="../media/image19.png"  /><Relationship Id="rId9" Type="http://schemas.openxmlformats.org/officeDocument/2006/relationships/image" Target="../media/image2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198" y="2160032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44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</a:rPr>
              <a:t>프로젝트 계획서</a:t>
            </a:r>
            <a:endParaRPr lang="en-US" sz="4400"/>
          </a:p>
        </p:txBody>
      </p:sp>
      <p:sp>
        <p:nvSpPr>
          <p:cNvPr id="5" name="Text 2"/>
          <p:cNvSpPr/>
          <p:nvPr/>
        </p:nvSpPr>
        <p:spPr>
          <a:xfrm>
            <a:off x="6350198" y="3744634"/>
            <a:ext cx="7973964" cy="74033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9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프로젝트의 목표, 기능, 일정 계획, 리소스 계획, 리스크 관리 및 커뮤니케이션 계획을 포함하고 있으며,</a:t>
            </a:r>
            <a:endParaRPr lang="en-US" sz="1900">
              <a:solidFill>
                <a:srgbClr val="3d3838"/>
              </a:solidFill>
              <a:latin typeface="Source Sans Pro"/>
              <a:ea typeface="Source Sans Pro"/>
              <a:cs typeface="Source Sans Pro"/>
            </a:endParaRPr>
          </a:p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9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 7주간의 개발 일정을 통해 완성될 예정입니다.</a:t>
            </a:r>
            <a:endParaRPr lang="en-US" sz="1900"/>
          </a:p>
        </p:txBody>
      </p:sp>
      <p:sp>
        <p:nvSpPr>
          <p:cNvPr id="6" name="Shape 3"/>
          <p:cNvSpPr/>
          <p:nvPr/>
        </p:nvSpPr>
        <p:spPr>
          <a:xfrm>
            <a:off x="6350198" y="5656064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12713785" y="7639344"/>
            <a:ext cx="1916614" cy="59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007090" y="589121"/>
            <a:ext cx="4868823" cy="608528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38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</a:rPr>
              <a:t>프로젝트 개요</a:t>
            </a:r>
            <a:endParaRPr lang="en-US" sz="3800"/>
          </a:p>
        </p:txBody>
      </p:sp>
      <p:sp>
        <p:nvSpPr>
          <p:cNvPr id="4" name="Shape 1"/>
          <p:cNvSpPr/>
          <p:nvPr/>
        </p:nvSpPr>
        <p:spPr>
          <a:xfrm>
            <a:off x="1007090" y="1528405"/>
            <a:ext cx="481965" cy="481965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92517" y="1577340"/>
            <a:ext cx="292060" cy="36504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703248" y="1592461"/>
            <a:ext cx="2434352" cy="30432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900" b="1">
                <a:solidFill>
                  <a:srgbClr val="3d3838"/>
                </a:solidFill>
                <a:latin typeface="Montserrat Bold"/>
                <a:ea typeface="Montserrat Bold"/>
                <a:cs typeface="Montserrat Bold"/>
              </a:rPr>
              <a:t>일정 메모 작성</a:t>
            </a:r>
            <a:endParaRPr lang="en-US" sz="1900"/>
          </a:p>
        </p:txBody>
      </p:sp>
      <p:sp>
        <p:nvSpPr>
          <p:cNvPr id="7" name="Text 3"/>
          <p:cNvSpPr/>
          <p:nvPr/>
        </p:nvSpPr>
        <p:spPr>
          <a:xfrm>
            <a:off x="1703248" y="2025253"/>
            <a:ext cx="6948368" cy="321231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65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사용자가 일정을 작성하고, 그에 맞는 알람을 설정할 수 있습니다.</a:t>
            </a:r>
            <a:endParaRPr lang="en-US" sz="1650"/>
          </a:p>
        </p:txBody>
      </p:sp>
      <p:sp>
        <p:nvSpPr>
          <p:cNvPr id="8" name="Shape 4"/>
          <p:cNvSpPr/>
          <p:nvPr/>
        </p:nvSpPr>
        <p:spPr>
          <a:xfrm>
            <a:off x="1007090" y="2784396"/>
            <a:ext cx="481965" cy="481965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92517" y="2833330"/>
            <a:ext cx="292060" cy="36504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703248" y="2848451"/>
            <a:ext cx="2434352" cy="30432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900" b="1">
                <a:solidFill>
                  <a:srgbClr val="3d3838"/>
                </a:solidFill>
                <a:latin typeface="Montserrat Bold"/>
                <a:ea typeface="Montserrat Bold"/>
                <a:cs typeface="Montserrat Bold"/>
              </a:rPr>
              <a:t>알람 설정</a:t>
            </a:r>
            <a:endParaRPr lang="en-US" sz="1900"/>
          </a:p>
        </p:txBody>
      </p:sp>
      <p:sp>
        <p:nvSpPr>
          <p:cNvPr id="11" name="Text 6"/>
          <p:cNvSpPr/>
          <p:nvPr/>
        </p:nvSpPr>
        <p:spPr>
          <a:xfrm>
            <a:off x="1703248" y="3281243"/>
            <a:ext cx="6948368" cy="321231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65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특정 시간에 알람을 설정하고, 반복 알람도 지원합니다.</a:t>
            </a:r>
            <a:endParaRPr lang="en-US" sz="1650"/>
          </a:p>
        </p:txBody>
      </p:sp>
      <p:sp>
        <p:nvSpPr>
          <p:cNvPr id="12" name="Shape 7"/>
          <p:cNvSpPr/>
          <p:nvPr/>
        </p:nvSpPr>
        <p:spPr>
          <a:xfrm>
            <a:off x="1007090" y="4040386"/>
            <a:ext cx="481965" cy="481965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92517" y="4089321"/>
            <a:ext cx="292060" cy="365046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703248" y="4104442"/>
            <a:ext cx="2434352" cy="30432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900" b="1">
                <a:solidFill>
                  <a:srgbClr val="3d3838"/>
                </a:solidFill>
                <a:latin typeface="Montserrat Bold"/>
                <a:ea typeface="Montserrat Bold"/>
                <a:cs typeface="Montserrat Bold"/>
              </a:rPr>
              <a:t>지출 기록</a:t>
            </a:r>
            <a:endParaRPr lang="en-US" sz="1900"/>
          </a:p>
        </p:txBody>
      </p:sp>
      <p:sp>
        <p:nvSpPr>
          <p:cNvPr id="15" name="Text 9"/>
          <p:cNvSpPr/>
          <p:nvPr/>
        </p:nvSpPr>
        <p:spPr>
          <a:xfrm>
            <a:off x="1703248" y="4537234"/>
            <a:ext cx="6948368" cy="321231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65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날짜별로 지출을 기록하고, 카테고리별로 분류할 수 있습니다.</a:t>
            </a:r>
            <a:endParaRPr lang="en-US" sz="1650"/>
          </a:p>
        </p:txBody>
      </p:sp>
      <p:sp>
        <p:nvSpPr>
          <p:cNvPr id="16" name="Shape 10"/>
          <p:cNvSpPr/>
          <p:nvPr/>
        </p:nvSpPr>
        <p:spPr>
          <a:xfrm>
            <a:off x="1007090" y="5296376"/>
            <a:ext cx="481965" cy="481965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92517" y="5345311"/>
            <a:ext cx="292060" cy="365046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1703248" y="5360432"/>
            <a:ext cx="2434352" cy="30432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900" b="1">
                <a:solidFill>
                  <a:srgbClr val="3d3838"/>
                </a:solidFill>
                <a:latin typeface="Montserrat Bold"/>
                <a:ea typeface="Montserrat Bold"/>
                <a:cs typeface="Montserrat Bold"/>
              </a:rPr>
              <a:t>금액 통계</a:t>
            </a:r>
            <a:endParaRPr lang="en-US" sz="1900"/>
          </a:p>
        </p:txBody>
      </p:sp>
      <p:sp>
        <p:nvSpPr>
          <p:cNvPr id="19" name="Text 12"/>
          <p:cNvSpPr/>
          <p:nvPr/>
        </p:nvSpPr>
        <p:spPr>
          <a:xfrm>
            <a:off x="1703248" y="5793224"/>
            <a:ext cx="9875563" cy="64246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65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사용자가 기록한 지출 내역을 바탕으로 월별/주별 금액 통계를 제공하여 경제적 관리를 돕습니다.</a:t>
            </a:r>
            <a:endParaRPr lang="en-US" sz="1650"/>
          </a:p>
        </p:txBody>
      </p:sp>
      <p:sp>
        <p:nvSpPr>
          <p:cNvPr id="20" name="Text 13"/>
          <p:cNvSpPr/>
          <p:nvPr/>
        </p:nvSpPr>
        <p:spPr>
          <a:xfrm>
            <a:off x="1007090" y="6676668"/>
            <a:ext cx="9886386" cy="963692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65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이 프로젝트의 목표는 </a:t>
            </a:r>
            <a:r>
              <a:rPr lang="en-US" sz="1650" b="1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모바일 앱</a:t>
            </a:r>
            <a:r>
              <a:rPr lang="en-US" sz="165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을 개발하여 사용자가 일정을 관리하고 알람을 설정할 수 있게 하는 것입니다. 또한, 사용자가 </a:t>
            </a:r>
            <a:r>
              <a:rPr lang="en-US" sz="1650" b="1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지출 내역</a:t>
            </a:r>
            <a:r>
              <a:rPr lang="en-US" sz="165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을 기록하고, 월별 또는 주별로 지출 패턴을 파악할 수 있는 기능도 포함됩니다.</a:t>
            </a:r>
            <a:endParaRPr lang="en-US" sz="1650"/>
          </a:p>
        </p:txBody>
      </p:sp>
      <p:sp>
        <p:nvSpPr>
          <p:cNvPr id="21" name=""/>
          <p:cNvSpPr/>
          <p:nvPr/>
        </p:nvSpPr>
        <p:spPr>
          <a:xfrm>
            <a:off x="12713785" y="7639344"/>
            <a:ext cx="1916614" cy="59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005136" y="722471"/>
            <a:ext cx="5090874" cy="63638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ko-KR" altLang="en-US" sz="40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</a:rPr>
              <a:t>개발 일정</a:t>
            </a:r>
            <a:endParaRPr lang="ko-KR" altLang="en-US" sz="4000" b="1">
              <a:solidFill>
                <a:srgbClr val="000000"/>
              </a:solidFill>
              <a:latin typeface="Montserrat Bold"/>
              <a:ea typeface="Montserrat Bold"/>
              <a:cs typeface="Montserrat Bold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4435" y="1547971"/>
            <a:ext cx="11879333" cy="6039692"/>
          </a:xfrm>
          <a:prstGeom prst="rect">
            <a:avLst/>
          </a:prstGeom>
        </p:spPr>
      </p:pic>
      <p:sp>
        <p:nvSpPr>
          <p:cNvPr id="26" name=""/>
          <p:cNvSpPr/>
          <p:nvPr/>
        </p:nvSpPr>
        <p:spPr>
          <a:xfrm>
            <a:off x="12713785" y="7639344"/>
            <a:ext cx="1916614" cy="59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624660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44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</a:rPr>
              <a:t>리소스 계획</a:t>
            </a:r>
            <a:endParaRPr lang="en-US" sz="4400"/>
          </a:p>
        </p:txBody>
      </p:sp>
      <p:sp>
        <p:nvSpPr>
          <p:cNvPr id="3" name="Text 1"/>
          <p:cNvSpPr/>
          <p:nvPr/>
        </p:nvSpPr>
        <p:spPr>
          <a:xfrm>
            <a:off x="863798" y="1942920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22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</a:rPr>
              <a:t>기술 스택</a:t>
            </a:r>
            <a:endParaRPr lang="en-US" sz="2200"/>
          </a:p>
        </p:txBody>
      </p:sp>
      <p:sp>
        <p:nvSpPr>
          <p:cNvPr id="4" name="Text 2"/>
          <p:cNvSpPr/>
          <p:nvPr/>
        </p:nvSpPr>
        <p:spPr>
          <a:xfrm>
            <a:off x="863798" y="2540376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342900" indent="-342900" algn="l">
              <a:lnSpc>
                <a:spcPct val="100000"/>
              </a:lnSpc>
              <a:buSzPct val="100000"/>
              <a:buChar char="•"/>
              <a:defRPr lang="ko-KR" altLang="en-US"/>
            </a:pPr>
            <a:r>
              <a:rPr lang="en-US" sz="19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프로그래밍 언어: Dart</a:t>
            </a:r>
            <a:endParaRPr lang="en-US" sz="1900"/>
          </a:p>
        </p:txBody>
      </p:sp>
      <p:sp>
        <p:nvSpPr>
          <p:cNvPr id="5" name="Text 3"/>
          <p:cNvSpPr/>
          <p:nvPr/>
        </p:nvSpPr>
        <p:spPr>
          <a:xfrm>
            <a:off x="863798" y="2996862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342900" indent="-342900" algn="l">
              <a:lnSpc>
                <a:spcPct val="100000"/>
              </a:lnSpc>
              <a:buSzPct val="100000"/>
              <a:buChar char="•"/>
              <a:defRPr lang="ko-KR" altLang="en-US"/>
            </a:pPr>
            <a:r>
              <a:rPr lang="en-US" sz="19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프레임워크: Flutter</a:t>
            </a:r>
            <a:endParaRPr lang="en-US" sz="1900"/>
          </a:p>
        </p:txBody>
      </p:sp>
      <p:sp>
        <p:nvSpPr>
          <p:cNvPr id="6" name="Text 4"/>
          <p:cNvSpPr/>
          <p:nvPr/>
        </p:nvSpPr>
        <p:spPr>
          <a:xfrm>
            <a:off x="863798" y="3453347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342900" indent="-342900" algn="l">
              <a:lnSpc>
                <a:spcPct val="100000"/>
              </a:lnSpc>
              <a:buSzPct val="100000"/>
              <a:buChar char="•"/>
              <a:defRPr lang="ko-KR" altLang="en-US"/>
            </a:pPr>
            <a:r>
              <a:rPr lang="en-US" sz="19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백엔드: 로컬 데이터베이스 (SQLite 또는 Hive)</a:t>
            </a:r>
            <a:endParaRPr lang="en-US" sz="1900"/>
          </a:p>
        </p:txBody>
      </p:sp>
      <p:sp>
        <p:nvSpPr>
          <p:cNvPr id="7" name="Text 5"/>
          <p:cNvSpPr/>
          <p:nvPr/>
        </p:nvSpPr>
        <p:spPr>
          <a:xfrm>
            <a:off x="863798" y="3909833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342900" indent="-342900" algn="l">
              <a:lnSpc>
                <a:spcPct val="100000"/>
              </a:lnSpc>
              <a:buSzPct val="100000"/>
              <a:buChar char="•"/>
              <a:defRPr lang="ko-KR" altLang="en-US"/>
            </a:pPr>
            <a:r>
              <a:rPr lang="en-US" sz="19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알람 기능: flutter_local_notifications</a:t>
            </a:r>
            <a:endParaRPr lang="en-US" sz="1900"/>
          </a:p>
        </p:txBody>
      </p:sp>
      <p:sp>
        <p:nvSpPr>
          <p:cNvPr id="8" name="Text 6"/>
          <p:cNvSpPr/>
          <p:nvPr/>
        </p:nvSpPr>
        <p:spPr>
          <a:xfrm>
            <a:off x="863798" y="4366318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342900" indent="-342900" algn="l">
              <a:lnSpc>
                <a:spcPct val="100000"/>
              </a:lnSpc>
              <a:buSzPct val="100000"/>
              <a:buChar char="•"/>
              <a:defRPr lang="ko-KR" altLang="en-US"/>
            </a:pPr>
            <a:r>
              <a:rPr lang="en-US" sz="19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달력 뷰: table_calendar</a:t>
            </a:r>
            <a:endParaRPr lang="en-US" sz="1900"/>
          </a:p>
        </p:txBody>
      </p:sp>
      <p:sp>
        <p:nvSpPr>
          <p:cNvPr id="9" name="Text 7"/>
          <p:cNvSpPr/>
          <p:nvPr/>
        </p:nvSpPr>
        <p:spPr>
          <a:xfrm>
            <a:off x="863798" y="4822804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342900" indent="-342900" algn="l">
              <a:lnSpc>
                <a:spcPct val="100000"/>
              </a:lnSpc>
              <a:buSzPct val="100000"/>
              <a:buChar char="•"/>
              <a:defRPr lang="ko-KR" altLang="en-US"/>
            </a:pPr>
            <a:r>
              <a:rPr lang="en-US" sz="19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디자인 도구: Figma 또는 Adobe XD</a:t>
            </a:r>
            <a:endParaRPr lang="en-US" sz="1900"/>
          </a:p>
        </p:txBody>
      </p:sp>
      <p:sp>
        <p:nvSpPr>
          <p:cNvPr id="10" name="Text 8"/>
          <p:cNvSpPr/>
          <p:nvPr/>
        </p:nvSpPr>
        <p:spPr>
          <a:xfrm>
            <a:off x="7623929" y="1942920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22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</a:rPr>
              <a:t>필요한 리소스</a:t>
            </a:r>
            <a:endParaRPr lang="en-US" sz="2200"/>
          </a:p>
        </p:txBody>
      </p:sp>
      <p:sp>
        <p:nvSpPr>
          <p:cNvPr id="11" name="Text 9"/>
          <p:cNvSpPr/>
          <p:nvPr/>
        </p:nvSpPr>
        <p:spPr>
          <a:xfrm>
            <a:off x="7623929" y="2540376"/>
            <a:ext cx="6150293" cy="74033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342900" indent="-342900" algn="l">
              <a:lnSpc>
                <a:spcPct val="100000"/>
              </a:lnSpc>
              <a:buSzPct val="100000"/>
              <a:buChar char="•"/>
              <a:defRPr lang="ko-KR" altLang="en-US"/>
            </a:pPr>
            <a:r>
              <a:rPr lang="en-US" sz="19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개발 도구: 컴퓨터, Flutter SDK, Android Studio 또는 Visual Studio Code</a:t>
            </a:r>
            <a:endParaRPr lang="en-US" sz="1900"/>
          </a:p>
        </p:txBody>
      </p:sp>
      <p:sp>
        <p:nvSpPr>
          <p:cNvPr id="12" name="Text 10"/>
          <p:cNvSpPr/>
          <p:nvPr/>
        </p:nvSpPr>
        <p:spPr>
          <a:xfrm>
            <a:off x="7623929" y="3367027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342900" indent="-342900" algn="l">
              <a:lnSpc>
                <a:spcPct val="100000"/>
              </a:lnSpc>
              <a:buSzPct val="100000"/>
              <a:buChar char="•"/>
              <a:defRPr lang="ko-KR" altLang="en-US"/>
            </a:pPr>
            <a:r>
              <a:rPr lang="en-US" sz="19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디자인 도구: Figma 또는 Adobe XD</a:t>
            </a:r>
            <a:endParaRPr lang="en-US" sz="1900"/>
          </a:p>
        </p:txBody>
      </p:sp>
      <p:sp>
        <p:nvSpPr>
          <p:cNvPr id="13" name="Text 11"/>
          <p:cNvSpPr/>
          <p:nvPr/>
        </p:nvSpPr>
        <p:spPr>
          <a:xfrm>
            <a:off x="7623929" y="3823513"/>
            <a:ext cx="6150293" cy="74033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342900" indent="-342900" algn="l">
              <a:lnSpc>
                <a:spcPct val="100000"/>
              </a:lnSpc>
              <a:buSzPct val="100000"/>
              <a:buChar char="•"/>
              <a:defRPr lang="ko-KR" altLang="en-US"/>
            </a:pPr>
            <a:r>
              <a:rPr lang="en-US" sz="19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기타 리소스: Firebase (추후 확장 가능), Google Play 또는 App Store 개발자 계정</a:t>
            </a:r>
            <a:endParaRPr lang="en-US" sz="1900"/>
          </a:p>
        </p:txBody>
      </p:sp>
      <p:sp>
        <p:nvSpPr>
          <p:cNvPr id="14" name=""/>
          <p:cNvSpPr/>
          <p:nvPr/>
        </p:nvSpPr>
        <p:spPr>
          <a:xfrm>
            <a:off x="12713785" y="7639344"/>
            <a:ext cx="1916614" cy="59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65904" y="637221"/>
            <a:ext cx="3674745" cy="45922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285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</a:rPr>
              <a:t>리스크 관리</a:t>
            </a:r>
            <a:endParaRPr lang="en-US" sz="2850"/>
          </a:p>
        </p:txBody>
      </p:sp>
      <p:sp>
        <p:nvSpPr>
          <p:cNvPr id="4" name="Shape 1"/>
          <p:cNvSpPr/>
          <p:nvPr/>
        </p:nvSpPr>
        <p:spPr>
          <a:xfrm>
            <a:off x="565904" y="1338976"/>
            <a:ext cx="13498592" cy="4389120"/>
          </a:xfrm>
          <a:prstGeom prst="roundRect">
            <a:avLst>
              <a:gd name="adj" fmla="val 553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Shape 2"/>
          <p:cNvSpPr/>
          <p:nvPr/>
        </p:nvSpPr>
        <p:spPr>
          <a:xfrm>
            <a:off x="573524" y="1346596"/>
            <a:ext cx="13481923" cy="45160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736878" y="1451133"/>
            <a:ext cx="4166235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리스크</a:t>
            </a:r>
            <a:endParaRPr lang="en-US" sz="1250"/>
          </a:p>
        </p:txBody>
      </p:sp>
      <p:sp>
        <p:nvSpPr>
          <p:cNvPr id="7" name="Text 4"/>
          <p:cNvSpPr/>
          <p:nvPr/>
        </p:nvSpPr>
        <p:spPr>
          <a:xfrm>
            <a:off x="5234107" y="1451133"/>
            <a:ext cx="4162425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가능성</a:t>
            </a:r>
            <a:endParaRPr lang="en-US" sz="1250"/>
          </a:p>
        </p:txBody>
      </p:sp>
      <p:sp>
        <p:nvSpPr>
          <p:cNvPr id="8" name="Text 5"/>
          <p:cNvSpPr/>
          <p:nvPr/>
        </p:nvSpPr>
        <p:spPr>
          <a:xfrm>
            <a:off x="9727525" y="1451133"/>
            <a:ext cx="4166235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대응 계획</a:t>
            </a:r>
            <a:endParaRPr lang="en-US" sz="1250"/>
          </a:p>
        </p:txBody>
      </p:sp>
      <p:sp>
        <p:nvSpPr>
          <p:cNvPr id="9" name="Shape 6"/>
          <p:cNvSpPr/>
          <p:nvPr/>
        </p:nvSpPr>
        <p:spPr>
          <a:xfrm>
            <a:off x="573524" y="1798200"/>
            <a:ext cx="13481923" cy="69413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 7"/>
          <p:cNvSpPr/>
          <p:nvPr/>
        </p:nvSpPr>
        <p:spPr>
          <a:xfrm>
            <a:off x="736878" y="1902737"/>
            <a:ext cx="4166235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알람 기능 구현 실패</a:t>
            </a:r>
            <a:endParaRPr lang="en-US" sz="1250"/>
          </a:p>
        </p:txBody>
      </p:sp>
      <p:sp>
        <p:nvSpPr>
          <p:cNvPr id="11" name="Text 8"/>
          <p:cNvSpPr/>
          <p:nvPr/>
        </p:nvSpPr>
        <p:spPr>
          <a:xfrm>
            <a:off x="5234107" y="1902737"/>
            <a:ext cx="4162425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중간</a:t>
            </a:r>
            <a:endParaRPr lang="en-US" sz="1250"/>
          </a:p>
        </p:txBody>
      </p:sp>
      <p:sp>
        <p:nvSpPr>
          <p:cNvPr id="12" name="Text 9"/>
          <p:cNvSpPr/>
          <p:nvPr/>
        </p:nvSpPr>
        <p:spPr>
          <a:xfrm>
            <a:off x="9727525" y="1902737"/>
            <a:ext cx="4166235" cy="48506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flutter_local_notifications 패키지의 문서와 튜토리얼을 참고하여 해결</a:t>
            </a:r>
            <a:endParaRPr lang="en-US" sz="1250"/>
          </a:p>
        </p:txBody>
      </p:sp>
      <p:sp>
        <p:nvSpPr>
          <p:cNvPr id="13" name="Shape 10"/>
          <p:cNvSpPr/>
          <p:nvPr/>
        </p:nvSpPr>
        <p:spPr>
          <a:xfrm>
            <a:off x="573524" y="2492334"/>
            <a:ext cx="13481923" cy="69413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Text 11"/>
          <p:cNvSpPr/>
          <p:nvPr/>
        </p:nvSpPr>
        <p:spPr>
          <a:xfrm>
            <a:off x="736878" y="2596871"/>
            <a:ext cx="4166235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지출 기록 기능의 오류</a:t>
            </a:r>
            <a:endParaRPr lang="en-US" sz="1250"/>
          </a:p>
        </p:txBody>
      </p:sp>
      <p:sp>
        <p:nvSpPr>
          <p:cNvPr id="15" name="Text 12"/>
          <p:cNvSpPr/>
          <p:nvPr/>
        </p:nvSpPr>
        <p:spPr>
          <a:xfrm>
            <a:off x="5234107" y="2596871"/>
            <a:ext cx="4162425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중간</a:t>
            </a:r>
            <a:endParaRPr lang="en-US" sz="1250"/>
          </a:p>
        </p:txBody>
      </p:sp>
      <p:sp>
        <p:nvSpPr>
          <p:cNvPr id="16" name="Text 13"/>
          <p:cNvSpPr/>
          <p:nvPr/>
        </p:nvSpPr>
        <p:spPr>
          <a:xfrm>
            <a:off x="9727525" y="2596871"/>
            <a:ext cx="4166235" cy="48506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지출 계산 오류를 방지하기 위해 금액 입력 후 즉시 결과를 갱신하도록 구현</a:t>
            </a:r>
            <a:endParaRPr lang="en-US" sz="1250"/>
          </a:p>
        </p:txBody>
      </p:sp>
      <p:sp>
        <p:nvSpPr>
          <p:cNvPr id="17" name="Shape 14"/>
          <p:cNvSpPr/>
          <p:nvPr/>
        </p:nvSpPr>
        <p:spPr>
          <a:xfrm>
            <a:off x="573524" y="3186468"/>
            <a:ext cx="13481923" cy="69413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Text 15"/>
          <p:cNvSpPr/>
          <p:nvPr/>
        </p:nvSpPr>
        <p:spPr>
          <a:xfrm>
            <a:off x="736878" y="3291005"/>
            <a:ext cx="4166235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UI/UX 복잡성</a:t>
            </a:r>
            <a:endParaRPr lang="en-US" sz="1250"/>
          </a:p>
        </p:txBody>
      </p:sp>
      <p:sp>
        <p:nvSpPr>
          <p:cNvPr id="19" name="Text 16"/>
          <p:cNvSpPr/>
          <p:nvPr/>
        </p:nvSpPr>
        <p:spPr>
          <a:xfrm>
            <a:off x="5234107" y="3291005"/>
            <a:ext cx="4162425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중간</a:t>
            </a:r>
            <a:endParaRPr lang="en-US" sz="1250"/>
          </a:p>
        </p:txBody>
      </p:sp>
      <p:sp>
        <p:nvSpPr>
          <p:cNvPr id="20" name="Text 17"/>
          <p:cNvSpPr/>
          <p:nvPr/>
        </p:nvSpPr>
        <p:spPr>
          <a:xfrm>
            <a:off x="9727525" y="3291005"/>
            <a:ext cx="4166235" cy="48506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Figma/Adobe XD에서 미리 설계한 후 Flutter로 구현하며, 디자인 가이드라인을 따름</a:t>
            </a:r>
            <a:endParaRPr lang="en-US" sz="1250"/>
          </a:p>
        </p:txBody>
      </p:sp>
      <p:sp>
        <p:nvSpPr>
          <p:cNvPr id="21" name="Shape 18"/>
          <p:cNvSpPr/>
          <p:nvPr/>
        </p:nvSpPr>
        <p:spPr>
          <a:xfrm>
            <a:off x="573524" y="3880603"/>
            <a:ext cx="13481923" cy="69413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Text 19"/>
          <p:cNvSpPr/>
          <p:nvPr/>
        </p:nvSpPr>
        <p:spPr>
          <a:xfrm>
            <a:off x="736878" y="3985140"/>
            <a:ext cx="4166235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배포 관련 문제</a:t>
            </a:r>
            <a:endParaRPr lang="en-US" sz="1250"/>
          </a:p>
        </p:txBody>
      </p:sp>
      <p:sp>
        <p:nvSpPr>
          <p:cNvPr id="23" name="Text 20"/>
          <p:cNvSpPr/>
          <p:nvPr/>
        </p:nvSpPr>
        <p:spPr>
          <a:xfrm>
            <a:off x="5234107" y="3985140"/>
            <a:ext cx="4162425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낮음</a:t>
            </a:r>
            <a:endParaRPr lang="en-US" sz="1250"/>
          </a:p>
        </p:txBody>
      </p:sp>
      <p:sp>
        <p:nvSpPr>
          <p:cNvPr id="24" name="Text 21"/>
          <p:cNvSpPr/>
          <p:nvPr/>
        </p:nvSpPr>
        <p:spPr>
          <a:xfrm>
            <a:off x="9727525" y="3985140"/>
            <a:ext cx="4166235" cy="48506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배포 전 Android/iOS의 가이드라인을 철저히 확인하고, 앱 아이콘, 스토어 등록 정보 등을 준비</a:t>
            </a:r>
            <a:endParaRPr lang="en-US" sz="1250"/>
          </a:p>
        </p:txBody>
      </p:sp>
      <p:sp>
        <p:nvSpPr>
          <p:cNvPr id="25" name="Shape 22"/>
          <p:cNvSpPr/>
          <p:nvPr/>
        </p:nvSpPr>
        <p:spPr>
          <a:xfrm>
            <a:off x="573524" y="4574738"/>
            <a:ext cx="13481923" cy="69413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Text 23"/>
          <p:cNvSpPr/>
          <p:nvPr/>
        </p:nvSpPr>
        <p:spPr>
          <a:xfrm>
            <a:off x="736878" y="4679275"/>
            <a:ext cx="4166235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반복 알람 설정 문제</a:t>
            </a:r>
            <a:endParaRPr lang="en-US" sz="1250"/>
          </a:p>
        </p:txBody>
      </p:sp>
      <p:sp>
        <p:nvSpPr>
          <p:cNvPr id="27" name="Text 24"/>
          <p:cNvSpPr/>
          <p:nvPr/>
        </p:nvSpPr>
        <p:spPr>
          <a:xfrm>
            <a:off x="5234107" y="4679275"/>
            <a:ext cx="4162425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중간</a:t>
            </a:r>
            <a:endParaRPr lang="en-US" sz="1250"/>
          </a:p>
        </p:txBody>
      </p:sp>
      <p:sp>
        <p:nvSpPr>
          <p:cNvPr id="28" name="Text 25"/>
          <p:cNvSpPr/>
          <p:nvPr/>
        </p:nvSpPr>
        <p:spPr>
          <a:xfrm>
            <a:off x="9727525" y="4679275"/>
            <a:ext cx="4166235" cy="48506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반복 알람 설정을 명확히 정의하고, 실시간 테스트로 오류를 최소화</a:t>
            </a:r>
            <a:endParaRPr lang="en-US" sz="1250"/>
          </a:p>
        </p:txBody>
      </p:sp>
      <p:sp>
        <p:nvSpPr>
          <p:cNvPr id="29" name="Shape 26"/>
          <p:cNvSpPr/>
          <p:nvPr/>
        </p:nvSpPr>
        <p:spPr>
          <a:xfrm>
            <a:off x="573524" y="5268873"/>
            <a:ext cx="13481923" cy="45160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0" name="Text 27"/>
          <p:cNvSpPr/>
          <p:nvPr/>
        </p:nvSpPr>
        <p:spPr>
          <a:xfrm>
            <a:off x="736878" y="5373409"/>
            <a:ext cx="4166235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시간 관리 부족</a:t>
            </a:r>
            <a:endParaRPr lang="en-US" sz="1250"/>
          </a:p>
        </p:txBody>
      </p:sp>
      <p:sp>
        <p:nvSpPr>
          <p:cNvPr id="31" name="Text 28"/>
          <p:cNvSpPr/>
          <p:nvPr/>
        </p:nvSpPr>
        <p:spPr>
          <a:xfrm>
            <a:off x="5234107" y="5373409"/>
            <a:ext cx="4162425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중간</a:t>
            </a:r>
            <a:endParaRPr lang="en-US" sz="1250"/>
          </a:p>
        </p:txBody>
      </p:sp>
      <p:sp>
        <p:nvSpPr>
          <p:cNvPr id="32" name="Text 29"/>
          <p:cNvSpPr/>
          <p:nvPr/>
        </p:nvSpPr>
        <p:spPr>
          <a:xfrm>
            <a:off x="9727525" y="5373409"/>
            <a:ext cx="4166235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매일 진행 상황을 점검, 필요시 우선순위를 재조정하여 진행</a:t>
            </a:r>
            <a:endParaRPr lang="en-US" sz="1250"/>
          </a:p>
        </p:txBody>
      </p:sp>
      <p:sp>
        <p:nvSpPr>
          <p:cNvPr id="33" name=""/>
          <p:cNvSpPr/>
          <p:nvPr/>
        </p:nvSpPr>
        <p:spPr>
          <a:xfrm>
            <a:off x="12713785" y="7639344"/>
            <a:ext cx="1916614" cy="59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259324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44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</a:rPr>
              <a:t>커뮤니케이션 계획</a:t>
            </a:r>
            <a:endParaRPr lang="en-US" sz="4400"/>
          </a:p>
        </p:txBody>
      </p:sp>
      <p:sp>
        <p:nvSpPr>
          <p:cNvPr id="3" name="Text 1"/>
          <p:cNvSpPr/>
          <p:nvPr/>
        </p:nvSpPr>
        <p:spPr>
          <a:xfrm>
            <a:off x="1882140" y="2871192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2200" b="1">
                <a:solidFill>
                  <a:srgbClr val="3d3838"/>
                </a:solidFill>
                <a:latin typeface="Montserrat Bold"/>
                <a:ea typeface="Montserrat Bold"/>
                <a:cs typeface="Montserrat Bold"/>
              </a:rPr>
              <a:t>일일 진행 상황 기록</a:t>
            </a:r>
            <a:endParaRPr lang="en-US" sz="2200"/>
          </a:p>
        </p:txBody>
      </p:sp>
      <p:sp>
        <p:nvSpPr>
          <p:cNvPr id="4" name="Text 2"/>
          <p:cNvSpPr/>
          <p:nvPr/>
        </p:nvSpPr>
        <p:spPr>
          <a:xfrm>
            <a:off x="863798" y="3369826"/>
            <a:ext cx="3823216" cy="74033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9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매일 작업한 내용을 기록하고, 중요한 이슈나 변경 사항을 문서화합니다.</a:t>
            </a:r>
            <a:endParaRPr lang="en-US" sz="190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57180" y="2454235"/>
            <a:ext cx="4515922" cy="4515922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21611" y="3188137"/>
            <a:ext cx="369213" cy="46160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43267" y="2871192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2200" b="1">
                <a:solidFill>
                  <a:srgbClr val="3d3838"/>
                </a:solidFill>
                <a:latin typeface="Montserrat Bold"/>
                <a:ea typeface="Montserrat Bold"/>
                <a:cs typeface="Montserrat Bold"/>
              </a:rPr>
              <a:t>주간 점검 회의</a:t>
            </a:r>
            <a:endParaRPr lang="en-US" sz="2200"/>
          </a:p>
        </p:txBody>
      </p:sp>
      <p:sp>
        <p:nvSpPr>
          <p:cNvPr id="8" name="Text 4"/>
          <p:cNvSpPr/>
          <p:nvPr/>
        </p:nvSpPr>
        <p:spPr>
          <a:xfrm>
            <a:off x="9943267" y="3369826"/>
            <a:ext cx="3823335" cy="74033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9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매주 진행 상황을 점검하고, 목표 달성 여부를 확인합니다.</a:t>
            </a:r>
            <a:endParaRPr lang="en-US" sz="190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057180" y="2454235"/>
            <a:ext cx="4515922" cy="4515922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423553" y="3572470"/>
            <a:ext cx="369213" cy="46160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43267" y="5314236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2200" b="1">
                <a:solidFill>
                  <a:srgbClr val="3d3838"/>
                </a:solidFill>
                <a:latin typeface="Montserrat Bold"/>
                <a:ea typeface="Montserrat Bold"/>
                <a:cs typeface="Montserrat Bold"/>
              </a:rPr>
              <a:t>발표 리허설 및 피드백</a:t>
            </a:r>
            <a:endParaRPr lang="en-US" sz="2200"/>
          </a:p>
        </p:txBody>
      </p:sp>
      <p:sp>
        <p:nvSpPr>
          <p:cNvPr id="12" name="Text 6"/>
          <p:cNvSpPr/>
          <p:nvPr/>
        </p:nvSpPr>
        <p:spPr>
          <a:xfrm>
            <a:off x="9943267" y="5812869"/>
            <a:ext cx="3823335" cy="74033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9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발표 자료를 동료나 친구에게 보여주고 피드백을 받아 수정합니다.</a:t>
            </a:r>
            <a:endParaRPr lang="en-US" sz="190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057180" y="2454235"/>
            <a:ext cx="4515922" cy="4515922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039219" y="5774412"/>
            <a:ext cx="369213" cy="461605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882140" y="5314236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2200" b="1">
                <a:solidFill>
                  <a:srgbClr val="3d3838"/>
                </a:solidFill>
                <a:latin typeface="Montserrat Bold"/>
                <a:ea typeface="Montserrat Bold"/>
                <a:cs typeface="Montserrat Bold"/>
              </a:rPr>
              <a:t>협업 도구</a:t>
            </a:r>
            <a:endParaRPr lang="en-US" sz="2200"/>
          </a:p>
        </p:txBody>
      </p:sp>
      <p:sp>
        <p:nvSpPr>
          <p:cNvPr id="16" name="Text 8"/>
          <p:cNvSpPr/>
          <p:nvPr/>
        </p:nvSpPr>
        <p:spPr>
          <a:xfrm>
            <a:off x="863798" y="5812869"/>
            <a:ext cx="3823216" cy="74033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9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GitHub 또는 GitLab을 사용하여 버전 관리 및 코드 협업을 진행합니다.</a:t>
            </a:r>
            <a:endParaRPr lang="en-US" sz="190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057180" y="2454235"/>
            <a:ext cx="4515922" cy="4515922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5837277" y="5390078"/>
            <a:ext cx="369213" cy="461605"/>
          </a:xfrm>
          <a:prstGeom prst="rect">
            <a:avLst/>
          </a:prstGeom>
        </p:spPr>
      </p:pic>
      <p:sp>
        <p:nvSpPr>
          <p:cNvPr id="19" name=""/>
          <p:cNvSpPr/>
          <p:nvPr/>
        </p:nvSpPr>
        <p:spPr>
          <a:xfrm>
            <a:off x="12713785" y="7639344"/>
            <a:ext cx="1916614" cy="59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6160" y="642699"/>
            <a:ext cx="4586168" cy="573286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36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</a:rPr>
              <a:t>요약</a:t>
            </a:r>
            <a:endParaRPr lang="en-US" sz="360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92780" y="1619488"/>
            <a:ext cx="1635681" cy="1113592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68698" y="2135624"/>
            <a:ext cx="283726" cy="35468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030153" y="1821180"/>
            <a:ext cx="2293025" cy="28658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800" b="1">
                <a:solidFill>
                  <a:srgbClr val="3d3838"/>
                </a:solidFill>
                <a:latin typeface="Montserrat Bold"/>
                <a:ea typeface="Montserrat Bold"/>
                <a:cs typeface="Montserrat Bold"/>
              </a:rPr>
              <a:t>목표</a:t>
            </a:r>
            <a:endParaRPr lang="en-US" sz="1800"/>
          </a:p>
        </p:txBody>
      </p:sp>
      <p:sp>
        <p:nvSpPr>
          <p:cNvPr id="6" name="Text 2"/>
          <p:cNvSpPr/>
          <p:nvPr/>
        </p:nvSpPr>
        <p:spPr>
          <a:xfrm>
            <a:off x="5030153" y="2228731"/>
            <a:ext cx="6286619" cy="302657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55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일정 관리와 알람 설정, 지출 기록을 효율적으로 관리할 수 있는 모바일 앱 개발</a:t>
            </a:r>
            <a:endParaRPr lang="en-US" sz="1550"/>
          </a:p>
        </p:txBody>
      </p:sp>
      <p:sp>
        <p:nvSpPr>
          <p:cNvPr id="7" name="Shape 3"/>
          <p:cNvSpPr/>
          <p:nvPr/>
        </p:nvSpPr>
        <p:spPr>
          <a:xfrm>
            <a:off x="4878824" y="2748677"/>
            <a:ext cx="8995053" cy="11430"/>
          </a:xfrm>
          <a:prstGeom prst="roundRect">
            <a:avLst>
              <a:gd name="adj" fmla="val 264819"/>
            </a:avLst>
          </a:prstGeom>
          <a:solidFill>
            <a:srgbClr val="d8d4d4"/>
          </a:solidFill>
          <a:ln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374940" y="2783443"/>
            <a:ext cx="3271361" cy="1113592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868698" y="3162895"/>
            <a:ext cx="283726" cy="354687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847993" y="2985135"/>
            <a:ext cx="2293025" cy="28658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800" b="1">
                <a:solidFill>
                  <a:srgbClr val="3d3838"/>
                </a:solidFill>
                <a:latin typeface="Montserrat Bold"/>
                <a:ea typeface="Montserrat Bold"/>
                <a:cs typeface="Montserrat Bold"/>
              </a:rPr>
              <a:t>기술 스택</a:t>
            </a:r>
            <a:endParaRPr lang="en-US" sz="1800"/>
          </a:p>
        </p:txBody>
      </p:sp>
      <p:sp>
        <p:nvSpPr>
          <p:cNvPr id="11" name="Text 5"/>
          <p:cNvSpPr/>
          <p:nvPr/>
        </p:nvSpPr>
        <p:spPr>
          <a:xfrm>
            <a:off x="5847993" y="3392686"/>
            <a:ext cx="5242798" cy="302657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55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Flutter, Dart, flutter_local_notifications, sqflite, table_calendar</a:t>
            </a:r>
            <a:endParaRPr lang="en-US" sz="1550"/>
          </a:p>
        </p:txBody>
      </p:sp>
      <p:sp>
        <p:nvSpPr>
          <p:cNvPr id="12" name="Shape 6"/>
          <p:cNvSpPr/>
          <p:nvPr/>
        </p:nvSpPr>
        <p:spPr>
          <a:xfrm>
            <a:off x="5696664" y="3912632"/>
            <a:ext cx="8177213" cy="11430"/>
          </a:xfrm>
          <a:prstGeom prst="roundRect">
            <a:avLst>
              <a:gd name="adj" fmla="val 264819"/>
            </a:avLst>
          </a:prstGeom>
          <a:solidFill>
            <a:srgbClr val="d8d4d4"/>
          </a:solidFill>
          <a:ln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556980" y="3947398"/>
            <a:ext cx="4907161" cy="1113592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868579" y="4326850"/>
            <a:ext cx="283726" cy="354687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6665833" y="4149090"/>
            <a:ext cx="2293025" cy="28658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800" b="1">
                <a:solidFill>
                  <a:srgbClr val="3d3838"/>
                </a:solidFill>
                <a:latin typeface="Montserrat Bold"/>
                <a:ea typeface="Montserrat Bold"/>
                <a:cs typeface="Montserrat Bold"/>
              </a:rPr>
              <a:t>리소스</a:t>
            </a:r>
            <a:endParaRPr lang="en-US" sz="1800"/>
          </a:p>
        </p:txBody>
      </p:sp>
      <p:sp>
        <p:nvSpPr>
          <p:cNvPr id="16" name="Text 8"/>
          <p:cNvSpPr/>
          <p:nvPr/>
        </p:nvSpPr>
        <p:spPr>
          <a:xfrm>
            <a:off x="6665833" y="4556641"/>
            <a:ext cx="4975622" cy="302657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55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컴퓨터, Flutter SDK, IDE, Figma/Adobe XD, Firebase(필요 시)</a:t>
            </a:r>
            <a:endParaRPr lang="en-US" sz="1550"/>
          </a:p>
        </p:txBody>
      </p:sp>
      <p:sp>
        <p:nvSpPr>
          <p:cNvPr id="17" name="Shape 9"/>
          <p:cNvSpPr/>
          <p:nvPr/>
        </p:nvSpPr>
        <p:spPr>
          <a:xfrm>
            <a:off x="6514505" y="5076587"/>
            <a:ext cx="7359372" cy="11430"/>
          </a:xfrm>
          <a:prstGeom prst="roundRect">
            <a:avLst>
              <a:gd name="adj" fmla="val 264819"/>
            </a:avLst>
          </a:prstGeom>
          <a:solidFill>
            <a:srgbClr val="d8d4d4"/>
          </a:solidFill>
          <a:ln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8" name="Image 6" descr="preencoded.png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739140" y="5111353"/>
            <a:ext cx="6542842" cy="1113592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868579" y="5490805"/>
            <a:ext cx="283726" cy="354687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7483673" y="5313045"/>
            <a:ext cx="2293025" cy="28658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800" b="1">
                <a:solidFill>
                  <a:srgbClr val="3d3838"/>
                </a:solidFill>
                <a:latin typeface="Montserrat Bold"/>
                <a:ea typeface="Montserrat Bold"/>
                <a:cs typeface="Montserrat Bold"/>
              </a:rPr>
              <a:t>리스크 관리</a:t>
            </a:r>
            <a:endParaRPr lang="en-US" sz="1800"/>
          </a:p>
        </p:txBody>
      </p:sp>
      <p:sp>
        <p:nvSpPr>
          <p:cNvPr id="21" name="Text 11"/>
          <p:cNvSpPr/>
          <p:nvPr/>
        </p:nvSpPr>
        <p:spPr>
          <a:xfrm>
            <a:off x="7483673" y="5720596"/>
            <a:ext cx="5347573" cy="302657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55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알람 기능, 지출 기록 오류, UI/UX 복잡성, 배포 관련 문제 등을 관리</a:t>
            </a:r>
            <a:endParaRPr lang="en-US" sz="1550"/>
          </a:p>
        </p:txBody>
      </p:sp>
      <p:sp>
        <p:nvSpPr>
          <p:cNvPr id="22" name="Text 12"/>
          <p:cNvSpPr/>
          <p:nvPr/>
        </p:nvSpPr>
        <p:spPr>
          <a:xfrm>
            <a:off x="706160" y="6451878"/>
            <a:ext cx="13218081" cy="302657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550" b="1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프로젝트 제목</a:t>
            </a:r>
            <a:r>
              <a:rPr lang="en-US" sz="155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: 일정 메모 및 알람 다이어리 앱</a:t>
            </a:r>
            <a:endParaRPr lang="en-US" sz="1550"/>
          </a:p>
        </p:txBody>
      </p:sp>
      <p:sp>
        <p:nvSpPr>
          <p:cNvPr id="23" name="Text 13"/>
          <p:cNvSpPr/>
          <p:nvPr/>
        </p:nvSpPr>
        <p:spPr>
          <a:xfrm>
            <a:off x="706160" y="6981468"/>
            <a:ext cx="13218081" cy="605314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550">
                <a:solidFill>
                  <a:srgbClr val="3d3838"/>
                </a:solidFill>
                <a:latin typeface="Source Sans Pro"/>
                <a:ea typeface="Source Sans Pro"/>
                <a:cs typeface="Source Sans Pro"/>
              </a:rPr>
              <a:t>이 프로젝트는 사용자의 일상을 효율적으로 관리할 수 있는 다기능 모바일 앱을 개발하는 것을 목표로 합니다. 일일 진행 사항 기록, 주간 점검 회의, 발표 리허설을 통해 프로젝트를 체계적으로 관리할 것입니다.</a:t>
            </a:r>
            <a:endParaRPr lang="en-US" sz="1550"/>
          </a:p>
        </p:txBody>
      </p:sp>
      <p:sp>
        <p:nvSpPr>
          <p:cNvPr id="24" name=""/>
          <p:cNvSpPr/>
          <p:nvPr/>
        </p:nvSpPr>
        <p:spPr>
          <a:xfrm>
            <a:off x="12713785" y="7639344"/>
            <a:ext cx="1916614" cy="59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PptxGenJS</ep:Company>
  <ep:Words>386</ep:Words>
  <ep:PresentationFormat>사용자 지정</ep:PresentationFormat>
  <ep:Paragraphs>68</ep:Paragraphs>
  <ep:Slides>7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2025-04-29T05:50:02.000</dcterms:created>
  <dc:creator>PptxGenJS</dc:creator>
  <cp:lastModifiedBy>taehyuni</cp:lastModifiedBy>
  <dcterms:modified xsi:type="dcterms:W3CDTF">2025-05-06T11:53:08.509</dcterms:modified>
  <cp:revision>7</cp:revision>
  <dc:subject>PptxGenJS Presentation</dc:subject>
  <dc:title>PptxGenJS Presentation</dc:title>
</cp:coreProperties>
</file>