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  <p15:guide id="3" pos="-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560"/>
    <p:restoredTop sz="95227"/>
  </p:normalViewPr>
  <p:slideViewPr>
    <p:cSldViewPr snapToGrid="0">
      <p:cViewPr>
        <p:scale>
          <a:sx n="66" d="100"/>
          <a:sy n="66" d="100"/>
        </p:scale>
        <p:origin x="1530" y="462"/>
      </p:cViewPr>
      <p:guideLst>
        <p:guide orient="horz" pos="2159"/>
        <p:guide pos="3838"/>
        <p:guide pos="-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772F5193-41CD-4063-B0C7-05E32D5C3CCF}" type="datetime1">
              <a:rPr lang="ko-KR" altLang="en-US"/>
              <a:pPr lvl="0">
                <a:defRPr lang="ko-KR" altLang="en-US"/>
              </a:pPr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fld id="{9C41A778-E908-4432-BB93-29EAA93A69D6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1" y="669429"/>
            <a:ext cx="6173485" cy="1786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다이어리 앱</a:t>
            </a:r>
            <a:r>
              <a:rPr lang="en-US" altLang="ko-KR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 </a:t>
            </a:r>
            <a:r>
              <a:rPr lang="ko-KR" altLang="en-US" sz="4400" b="1" spc="-136">
                <a:solidFill>
                  <a:schemeClr val="bg1"/>
                </a:solidFill>
                <a:latin typeface="나눔고딕 ExtraBold"/>
                <a:ea typeface="나눔고딕 ExtraBold"/>
              </a:rPr>
              <a:t>개발 계획서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3000" spc="-155">
                <a:solidFill>
                  <a:schemeClr val="bg1"/>
                </a:solidFill>
                <a:latin typeface="나눔고딕"/>
                <a:ea typeface="나눔고딕"/>
              </a:rPr>
              <a:t>유태현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347" y="2723148"/>
            <a:ext cx="4826368" cy="1580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주요 기능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일정 관리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메모 기록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지출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수입의 관리와 통계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기간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총 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7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주간 개발  </a:t>
            </a:r>
          </a:p>
          <a:p>
            <a:pPr>
              <a:lnSpc>
                <a:spcPct val="200000"/>
              </a:lnSpc>
              <a:defRPr lang="ko-KR" altLang="en-US"/>
            </a:pP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✔ 포함 내용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: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개발 목표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기능 정의</a:t>
            </a:r>
            <a:r>
              <a:rPr lang="en-US" altLang="ko-KR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, </a:t>
            </a:r>
            <a:r>
              <a:rPr lang="ko-KR" altLang="en-US" sz="1400" b="1">
                <a:solidFill>
                  <a:schemeClr val="bg1"/>
                </a:solidFill>
                <a:latin typeface="나눔고딕 ExtraBold"/>
                <a:ea typeface="나눔고딕 ExtraBold"/>
                <a:cs typeface="Source Sans Pro"/>
              </a:rPr>
              <a:t>개발 일정 등</a:t>
            </a:r>
          </a:p>
          <a:p>
            <a:pPr lvl="0">
              <a:defRPr lang="ko-KR" altLang="en-US"/>
            </a:pPr>
            <a:endParaRPr lang="ko-KR" altLang="en-US" sz="1400" b="1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2"/>
          <a:srcRect b="6860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29" name="TextBox 228"/>
          <p:cNvSpPr txBox="1"/>
          <p:nvPr/>
        </p:nvSpPr>
        <p:spPr>
          <a:xfrm>
            <a:off x="1718942" y="3142962"/>
            <a:ext cx="4996181" cy="572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3200" b="1">
                <a:solidFill>
                  <a:schemeClr val="bg1"/>
                </a:solidFill>
              </a:rPr>
              <a:t>감사합니다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52250" y="488425"/>
            <a:ext cx="10491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3600" b="1">
                <a:solidFill>
                  <a:schemeClr val="accent1"/>
                </a:solidFill>
                <a:latin typeface="나눔고딕 ExtraBold"/>
                <a:ea typeface="나눔고딕 ExtraBold"/>
              </a:rPr>
              <a:t>목차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714" y="1497343"/>
            <a:ext cx="2170451" cy="4770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1.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프로젝트 개요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995535" y="6437787"/>
            <a:ext cx="2186526" cy="2182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lang="ko-KR" altLang="en-US"/>
            </a:pP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ⓒSaebyeol Yu.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Saebyeol’s</a:t>
            </a:r>
            <a:r>
              <a:rPr lang="ko-KR" altLang="en-US" sz="9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altLang="ko-KR" sz="900">
                <a:solidFill>
                  <a:schemeClr val="accent1"/>
                </a:solidFill>
                <a:latin typeface="Arial"/>
                <a:cs typeface="Arial"/>
              </a:rPr>
              <a:t>PowerPoint</a:t>
            </a:r>
            <a:endParaRPr lang="ko-KR" altLang="en-US" sz="9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3714" y="2212830"/>
            <a:ext cx="2170451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2.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요구사항 분석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714" y="2928317"/>
            <a:ext cx="1646576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3.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개발 일정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3712" y="3643804"/>
            <a:ext cx="1903752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4.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리소스 계획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712" y="4359291"/>
            <a:ext cx="1903752" cy="477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5.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리스크 관리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3714" y="5074778"/>
            <a:ext cx="2694326" cy="4668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6.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커뮤니케이션 계획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0352" y="5790267"/>
            <a:ext cx="2240488" cy="465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2500" b="1" spc="-305">
                <a:solidFill>
                  <a:schemeClr val="accent1"/>
                </a:solidFill>
                <a:latin typeface="나눔고딕"/>
                <a:ea typeface="나눔고딕"/>
              </a:rPr>
              <a:t>7. </a:t>
            </a:r>
            <a:r>
              <a:rPr lang="ko-KR" altLang="en-US" sz="2500" b="1" spc="-305">
                <a:solidFill>
                  <a:schemeClr val="accent1"/>
                </a:solidFill>
                <a:latin typeface="나눔고딕"/>
                <a:ea typeface="나눔고딕"/>
              </a:rPr>
              <a:t>요약 및 마무리</a:t>
            </a:r>
          </a:p>
        </p:txBody>
      </p:sp>
      <p:pic>
        <p:nvPicPr>
          <p:cNvPr id="40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86475" y="0"/>
            <a:ext cx="6108378" cy="6858000"/>
          </a:xfrm>
          <a:prstGeom prst="rect">
            <a:avLst/>
          </a:prstGeom>
        </p:spPr>
      </p:pic>
      <p:cxnSp>
        <p:nvCxnSpPr>
          <p:cNvPr id="41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7"/>
          <p:cNvGraphicFramePr>
            <a:graphicFrameLocks noGrp="1"/>
          </p:cNvGraphicFramePr>
          <p:nvPr/>
        </p:nvGraphicFramePr>
        <p:xfrm>
          <a:off x="604650" y="1960810"/>
          <a:ext cx="10775634" cy="4230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6461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Screens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목표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Homepage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 실행시의 메인 페이지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오늘의 메모, 지출, 수입의 정보 표시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DiaryPage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메모를 기록할 수 있는 페이지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선택한 요일의 메모를 저장 및 삭제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ExpensePage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 및 수입을 기록할 수 있는 페이지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선택한 요일의 지출, 수입을 저장 및 삭제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StatsPage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 및 수입의 통계 페이지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지출, 수입의 통계 정보 표시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815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SettingPage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앱의 기능들을 설정할 수 있는 페이지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>
                          <a:solidFill>
                            <a:schemeClr val="accent1"/>
                          </a:solidFill>
                          <a:latin typeface="나눔고딕"/>
                          <a:ea typeface="나눔고딕"/>
                        </a:rPr>
                        <a:t>앱의 세부 설정 가능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  <a:latin typeface="나눔고딕 ExtraBold"/>
                <a:ea typeface="나눔고딕 ExtraBold"/>
              </a:rPr>
              <a:t>프로젝트 개요 </a:t>
            </a:r>
          </a:p>
        </p:txBody>
      </p:sp>
      <p:sp>
        <p:nvSpPr>
          <p:cNvPr id="9" name="TextBox 16"/>
          <p:cNvSpPr txBox="1"/>
          <p:nvPr/>
        </p:nvSpPr>
        <p:spPr>
          <a:xfrm>
            <a:off x="590879" y="1353507"/>
            <a:ext cx="10777749" cy="39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목표 </a:t>
            </a:r>
            <a:r>
              <a:rPr lang="en-US" altLang="ko-KR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: </a:t>
            </a:r>
            <a:r>
              <a:rPr lang="ko-KR" altLang="en-US" sz="2000" b="1" spc="-244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메모와 지출 및 수입의 기록, 통계 기능을 통해 사용자의 경제적 관리를 더 쉽게 할 수 있도록 한다</a:t>
            </a:r>
          </a:p>
        </p:txBody>
      </p:sp>
      <p:sp>
        <p:nvSpPr>
          <p:cNvPr id="10" name="한쪽 모서리는 잘리고 다른 쪽 모서리는 둥근 사각형 9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요구사항 분석</a:t>
            </a:r>
          </a:p>
        </p:txBody>
      </p:sp>
      <p:sp>
        <p:nvSpPr>
          <p:cNvPr id="43" name="직사각형 1"/>
          <p:cNvSpPr/>
          <p:nvPr/>
        </p:nvSpPr>
        <p:spPr>
          <a:xfrm>
            <a:off x="653132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4" name="직사각형 226"/>
          <p:cNvSpPr/>
          <p:nvPr/>
        </p:nvSpPr>
        <p:spPr>
          <a:xfrm>
            <a:off x="5689173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5" name="직사각형 227"/>
          <p:cNvSpPr/>
          <p:nvPr/>
        </p:nvSpPr>
        <p:spPr>
          <a:xfrm>
            <a:off x="653133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6" name="직사각형 228"/>
          <p:cNvSpPr/>
          <p:nvPr/>
        </p:nvSpPr>
        <p:spPr>
          <a:xfrm>
            <a:off x="5691313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7" name="직사각형 230"/>
          <p:cNvSpPr/>
          <p:nvPr/>
        </p:nvSpPr>
        <p:spPr>
          <a:xfrm>
            <a:off x="663271" y="1321153"/>
            <a:ext cx="502768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48" name="TextBox 231"/>
          <p:cNvSpPr txBox="1"/>
          <p:nvPr/>
        </p:nvSpPr>
        <p:spPr>
          <a:xfrm>
            <a:off x="670477" y="1368893"/>
            <a:ext cx="5007405" cy="39132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solidFill>
                  <a:schemeClr val="accent1"/>
                </a:solidFill>
                <a:latin typeface="나눔고딕 ExtraBold"/>
                <a:ea typeface="나눔고딕 ExtraBold"/>
              </a:rPr>
              <a:t>개발자 요구사항</a:t>
            </a:r>
          </a:p>
        </p:txBody>
      </p:sp>
      <p:sp>
        <p:nvSpPr>
          <p:cNvPr id="55" name="TextBox 240"/>
          <p:cNvSpPr txBox="1"/>
          <p:nvPr/>
        </p:nvSpPr>
        <p:spPr>
          <a:xfrm>
            <a:off x="656276" y="1883323"/>
            <a:ext cx="4921997" cy="14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bg1"/>
                </a:solidFill>
                <a:latin typeface="나눔고딕"/>
                <a:ea typeface="나눔고딕"/>
              </a:rPr>
              <a:t>메인페이지에서 메모, 지출, 수입 한 눈에 표시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bg1"/>
                </a:solidFill>
                <a:latin typeface="나눔고딕"/>
                <a:ea typeface="나눔고딕"/>
              </a:rPr>
              <a:t>통계 기능에 </a:t>
            </a:r>
            <a:r>
              <a:rPr lang="ko-KR" altLang="en-US" sz="1500" spc="-124" dirty="0" err="1">
                <a:solidFill>
                  <a:schemeClr val="bg1"/>
                </a:solidFill>
                <a:latin typeface="나눔고딕"/>
                <a:ea typeface="나눔고딕"/>
              </a:rPr>
              <a:t>날짜별</a:t>
            </a:r>
            <a:r>
              <a:rPr lang="ko-KR" altLang="en-US" sz="1500" spc="-124" dirty="0">
                <a:solidFill>
                  <a:schemeClr val="bg1"/>
                </a:solidFill>
                <a:latin typeface="나눔고딕"/>
                <a:ea typeface="나눔고딕"/>
              </a:rPr>
              <a:t> 필터 기능 추가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bg1"/>
                </a:solidFill>
                <a:latin typeface="나눔고딕"/>
                <a:ea typeface="나눔고딕"/>
              </a:rPr>
              <a:t>지출, 수입에 지출 또는 수입만 볼 수 있는 기능 추가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bg1"/>
                </a:solidFill>
                <a:latin typeface="나눔고딕"/>
                <a:ea typeface="나눔고딕"/>
              </a:rPr>
              <a:t>목표 지출 설정 기능 추가</a:t>
            </a:r>
          </a:p>
        </p:txBody>
      </p:sp>
      <p:sp>
        <p:nvSpPr>
          <p:cNvPr id="59" name="직사각형 230"/>
          <p:cNvSpPr/>
          <p:nvPr/>
        </p:nvSpPr>
        <p:spPr>
          <a:xfrm>
            <a:off x="5710277" y="1326703"/>
            <a:ext cx="5001127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0" name="직사각형 230"/>
          <p:cNvSpPr/>
          <p:nvPr/>
        </p:nvSpPr>
        <p:spPr>
          <a:xfrm>
            <a:off x="661448" y="3574437"/>
            <a:ext cx="5027681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1" name="직사각형 230"/>
          <p:cNvSpPr/>
          <p:nvPr/>
        </p:nvSpPr>
        <p:spPr>
          <a:xfrm>
            <a:off x="5710279" y="3574437"/>
            <a:ext cx="5007569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2" name="TextBox 231"/>
          <p:cNvSpPr txBox="1"/>
          <p:nvPr/>
        </p:nvSpPr>
        <p:spPr>
          <a:xfrm>
            <a:off x="669233" y="3621348"/>
            <a:ext cx="5007405" cy="386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 dirty="0">
                <a:solidFill>
                  <a:schemeClr val="accent1"/>
                </a:solidFill>
                <a:latin typeface="나눔고딕 ExtraBold"/>
                <a:ea typeface="나눔고딕 ExtraBold"/>
              </a:rPr>
              <a:t>사용자 요구사항</a:t>
            </a:r>
          </a:p>
        </p:txBody>
      </p:sp>
      <p:sp>
        <p:nvSpPr>
          <p:cNvPr id="63" name="TextBox 231"/>
          <p:cNvSpPr txBox="1"/>
          <p:nvPr/>
        </p:nvSpPr>
        <p:spPr>
          <a:xfrm>
            <a:off x="5710443" y="1356715"/>
            <a:ext cx="5007405" cy="39588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AI</a:t>
            </a: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 요구사항</a:t>
            </a:r>
          </a:p>
        </p:txBody>
      </p:sp>
      <p:sp>
        <p:nvSpPr>
          <p:cNvPr id="64" name="TextBox 231"/>
          <p:cNvSpPr txBox="1"/>
          <p:nvPr/>
        </p:nvSpPr>
        <p:spPr>
          <a:xfrm>
            <a:off x="5703652" y="3630873"/>
            <a:ext cx="5007405" cy="3867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2000">
                <a:solidFill>
                  <a:schemeClr val="accent1"/>
                </a:solidFill>
                <a:latin typeface="나눔고딕 ExtraBold"/>
                <a:ea typeface="나눔고딕 ExtraBold"/>
              </a:rPr>
              <a:t>시스템 요구사항</a:t>
            </a:r>
          </a:p>
        </p:txBody>
      </p:sp>
      <p:sp>
        <p:nvSpPr>
          <p:cNvPr id="65" name="TextBox 240"/>
          <p:cNvSpPr txBox="1"/>
          <p:nvPr/>
        </p:nvSpPr>
        <p:spPr>
          <a:xfrm>
            <a:off x="5710738" y="1890778"/>
            <a:ext cx="4963412" cy="1117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tx1"/>
                </a:solidFill>
                <a:latin typeface="나눔고딕"/>
                <a:ea typeface="나눔고딕"/>
              </a:rPr>
              <a:t>통계에 각 </a:t>
            </a:r>
            <a:r>
              <a:rPr lang="ko-KR" altLang="en-US" sz="1500" spc="-124" dirty="0" err="1">
                <a:solidFill>
                  <a:schemeClr val="tx1"/>
                </a:solidFill>
                <a:latin typeface="나눔고딕"/>
                <a:ea typeface="나눔고딕"/>
              </a:rPr>
              <a:t>카테고리별</a:t>
            </a:r>
            <a:r>
              <a:rPr lang="ko-KR" altLang="en-US" sz="1500" spc="-124" dirty="0">
                <a:solidFill>
                  <a:schemeClr val="tx1"/>
                </a:solidFill>
                <a:latin typeface="나눔고딕"/>
                <a:ea typeface="나눔고딕"/>
              </a:rPr>
              <a:t> 지출을 보여주는 그래프 추가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tx1"/>
                </a:solidFill>
                <a:latin typeface="나눔고딕"/>
                <a:ea typeface="나눔고딕"/>
              </a:rPr>
              <a:t>설정에 </a:t>
            </a:r>
            <a:r>
              <a:rPr lang="ko-KR" altLang="en-US" sz="1500" spc="-124" dirty="0" err="1">
                <a:solidFill>
                  <a:schemeClr val="tx1"/>
                </a:solidFill>
                <a:latin typeface="나눔고딕"/>
                <a:ea typeface="나눔고딕"/>
              </a:rPr>
              <a:t>다크모드</a:t>
            </a:r>
            <a:r>
              <a:rPr lang="ko-KR" altLang="en-US" sz="1500" spc="-124" dirty="0">
                <a:solidFill>
                  <a:schemeClr val="tx1"/>
                </a:solidFill>
                <a:latin typeface="나눔고딕"/>
                <a:ea typeface="나눔고딕"/>
              </a:rPr>
              <a:t> 추가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 dirty="0">
                <a:solidFill>
                  <a:schemeClr val="tx1"/>
                </a:solidFill>
                <a:latin typeface="나눔고딕"/>
                <a:ea typeface="나눔고딕"/>
              </a:rPr>
              <a:t>설정에 데이터 전체 삭제 기능 추가</a:t>
            </a:r>
          </a:p>
        </p:txBody>
      </p:sp>
      <p:sp>
        <p:nvSpPr>
          <p:cNvPr id="66" name="TextBox 240"/>
          <p:cNvSpPr txBox="1"/>
          <p:nvPr/>
        </p:nvSpPr>
        <p:spPr>
          <a:xfrm>
            <a:off x="653377" y="4146960"/>
            <a:ext cx="5035883" cy="1118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지출</a:t>
            </a:r>
            <a:r>
              <a:rPr lang="en-US" altLang="ko-KR" sz="1500" spc="-124">
                <a:solidFill>
                  <a:schemeClr val="bg1"/>
                </a:solidFill>
                <a:latin typeface="나눔고딕"/>
                <a:ea typeface="나눔고딕"/>
              </a:rPr>
              <a:t>,</a:t>
            </a: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 수입에 카테고리 추가 후 카테고리 별로 정렬 기능 추가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캘린더에 메모, 지출, 수입 내역을 간략하게 표시 기능 추가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메인페이지에서 오늘의 메모, 지출, 수입 작성 기능 추가</a:t>
            </a:r>
          </a:p>
        </p:txBody>
      </p:sp>
      <p:sp>
        <p:nvSpPr>
          <p:cNvPr id="67" name="TextBox 240"/>
          <p:cNvSpPr txBox="1"/>
          <p:nvPr/>
        </p:nvSpPr>
        <p:spPr>
          <a:xfrm>
            <a:off x="5698377" y="4146131"/>
            <a:ext cx="4994471" cy="111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안드로이드 스튜디오를 이용해 플러터로 구현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웹과 앱 둘 다 구현 가능해야 함</a:t>
            </a:r>
          </a:p>
          <a:p>
            <a:pPr marL="285750" indent="-285750">
              <a:lnSpc>
                <a:spcPct val="150000"/>
              </a:lnSpc>
              <a:buFont typeface="Wingdings"/>
              <a:buChar char="§"/>
              <a:defRPr lang="ko-KR" altLang="en-US"/>
            </a:pPr>
            <a:r>
              <a:rPr lang="ko-KR" altLang="en-US" sz="1500" spc="-124">
                <a:solidFill>
                  <a:schemeClr val="bg1"/>
                </a:solidFill>
                <a:latin typeface="나눔고딕"/>
                <a:ea typeface="나눔고딕"/>
              </a:rPr>
              <a:t>데이터베이스를 사용하여 데이터 유지</a:t>
            </a:r>
          </a:p>
        </p:txBody>
      </p:sp>
      <p:sp>
        <p:nvSpPr>
          <p:cNvPr id="68" name="한쪽 모서리는 잘리고 다른 쪽 모서리는 둥근 사각형 67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개발일정</a:t>
            </a:r>
          </a:p>
        </p:txBody>
      </p:sp>
      <p:pic>
        <p:nvPicPr>
          <p:cNvPr id="2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145" y="1320629"/>
            <a:ext cx="10762532" cy="4797859"/>
          </a:xfrm>
          <a:prstGeom prst="rect">
            <a:avLst/>
          </a:prstGeom>
        </p:spPr>
      </p:pic>
      <p:sp>
        <p:nvSpPr>
          <p:cNvPr id="27" name="한쪽 모서리는 잘리고 다른 쪽 모서리는 둥근 사각형 26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526694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6694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09252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81971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37247" y="1851028"/>
            <a:ext cx="2515234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0095" y="1965999"/>
            <a:ext cx="2123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개발 기술 스택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381970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10141" y="1965999"/>
            <a:ext cx="2218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UI</a:t>
            </a: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 구성 요소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237245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3995" y="1965999"/>
            <a:ext cx="1830361" cy="36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배포 및 테스트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9092517" y="1851026"/>
            <a:ext cx="2515234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고딕"/>
              <a:ea typeface="나눔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272678" y="1965999"/>
            <a:ext cx="2059431" cy="365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나눔고딕"/>
                <a:ea typeface="나눔고딕"/>
              </a:rPr>
              <a:t>기타 운영 도구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6783" y="2630251"/>
            <a:ext cx="2345508" cy="2387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IDE : Android Studio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프로그래밍 언어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Dart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프레임 워크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Flutter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로컬 데이터베이스 :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Hive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None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디자인 툴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: Figma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62060" y="2630251"/>
            <a:ext cx="2345508" cy="1873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아이콘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cupertino_icons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캘린더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table_calendar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en-US" altLang="ko-KR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그래프 : fl_chart</a:t>
            </a:r>
          </a:p>
          <a:p>
            <a:pPr algn="just">
              <a:lnSpc>
                <a:spcPct val="120000"/>
              </a:lnSpc>
              <a:buFont typeface="Arial"/>
              <a:buNone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날짜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형식화 : intl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17337" y="2630251"/>
            <a:ext cx="2345508" cy="1368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안드로이드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Google Play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 IOS :</a:t>
            </a: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Apple App Store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테스트 : 에뮬레이터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2158" y="2630251"/>
            <a:ext cx="2345508" cy="1615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코드 관리, 백업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GitHub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문서화 : </a:t>
            </a:r>
            <a:r>
              <a:rPr lang="en-US" altLang="ko-KR" sz="1400" spc="-145">
                <a:solidFill>
                  <a:schemeClr val="accent1"/>
                </a:solidFill>
                <a:latin typeface="나눔고딕"/>
                <a:ea typeface="나눔고딕"/>
              </a:rPr>
              <a:t>PPT</a:t>
            </a: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r>
              <a:rPr lang="ko-KR" altLang="en-US" sz="1400" spc="-145">
                <a:solidFill>
                  <a:schemeClr val="accent1"/>
                </a:solidFill>
                <a:latin typeface="나눔고딕"/>
                <a:ea typeface="나눔고딕"/>
              </a:rPr>
              <a:t> </a:t>
            </a:r>
          </a:p>
          <a:p>
            <a:pPr algn="just">
              <a:lnSpc>
                <a:spcPct val="120000"/>
              </a:lnSpc>
              <a:buFont typeface="Arial"/>
              <a:buChar char="•"/>
              <a:defRPr lang="ko-KR" altLang="en-US"/>
            </a:pPr>
            <a:endParaRPr lang="ko-KR" altLang="en-US" sz="1400" spc="-145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리소스 계획</a:t>
            </a:r>
          </a:p>
        </p:txBody>
      </p:sp>
      <p:sp>
        <p:nvSpPr>
          <p:cNvPr id="26" name="한쪽 모서리는 잘리고 다른 쪽 모서리는 둥근 사각형 25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2214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리스크 관리</a:t>
            </a:r>
          </a:p>
        </p:txBody>
      </p:sp>
      <p:sp>
        <p:nvSpPr>
          <p:cNvPr id="27" name="Shape 14"/>
          <p:cNvSpPr/>
          <p:nvPr/>
        </p:nvSpPr>
        <p:spPr>
          <a:xfrm>
            <a:off x="577610" y="1525192"/>
            <a:ext cx="11036780" cy="7577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28" name="Shape 1"/>
          <p:cNvSpPr/>
          <p:nvPr/>
        </p:nvSpPr>
        <p:spPr>
          <a:xfrm>
            <a:off x="577610" y="1526604"/>
            <a:ext cx="11036780" cy="4225364"/>
          </a:xfrm>
          <a:prstGeom prst="roundRect">
            <a:avLst>
              <a:gd name="adj" fmla="val 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29" name="Text 3"/>
          <p:cNvSpPr/>
          <p:nvPr/>
        </p:nvSpPr>
        <p:spPr>
          <a:xfrm>
            <a:off x="912379" y="176865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리스크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0" name="Text 4"/>
          <p:cNvSpPr/>
          <p:nvPr/>
        </p:nvSpPr>
        <p:spPr>
          <a:xfrm>
            <a:off x="3762200" y="176865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가능성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1" name="Text 5"/>
          <p:cNvSpPr/>
          <p:nvPr/>
        </p:nvSpPr>
        <p:spPr>
          <a:xfrm>
            <a:off x="5834528" y="1768657"/>
            <a:ext cx="4220814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b="1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대응 계획</a:t>
            </a:r>
            <a:endParaRPr lang="en-US" b="1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2" name="Shape 10"/>
          <p:cNvSpPr/>
          <p:nvPr/>
        </p:nvSpPr>
        <p:spPr>
          <a:xfrm>
            <a:off x="428734" y="2273726"/>
            <a:ext cx="9979854" cy="70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3" name="Text 11"/>
          <p:cNvSpPr/>
          <p:nvPr/>
        </p:nvSpPr>
        <p:spPr>
          <a:xfrm>
            <a:off x="912379" y="2498140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지출 기록 기능의 오류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4" name="Text 12"/>
          <p:cNvSpPr/>
          <p:nvPr/>
        </p:nvSpPr>
        <p:spPr>
          <a:xfrm>
            <a:off x="3762200" y="2498140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5" name="Text 13"/>
          <p:cNvSpPr/>
          <p:nvPr/>
        </p:nvSpPr>
        <p:spPr>
          <a:xfrm>
            <a:off x="5834528" y="2462878"/>
            <a:ext cx="5740943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지출 계산 오류를 방지하기 위해 금액 입력 후 즉시 결과를 갱신하도록 구현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6" name="Shape 14"/>
          <p:cNvSpPr/>
          <p:nvPr/>
        </p:nvSpPr>
        <p:spPr>
          <a:xfrm>
            <a:off x="585230" y="2967860"/>
            <a:ext cx="11036780" cy="70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7" name="Text 15"/>
          <p:cNvSpPr/>
          <p:nvPr/>
        </p:nvSpPr>
        <p:spPr>
          <a:xfrm>
            <a:off x="912379" y="323977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UI/UX 복잡성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8" name="Text 16"/>
          <p:cNvSpPr/>
          <p:nvPr/>
        </p:nvSpPr>
        <p:spPr>
          <a:xfrm>
            <a:off x="3762200" y="323977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39" name="Text 17"/>
          <p:cNvSpPr/>
          <p:nvPr/>
        </p:nvSpPr>
        <p:spPr>
          <a:xfrm>
            <a:off x="5834528" y="3202874"/>
            <a:ext cx="5507487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Figma에서 미리 설계한 후 Flutter로 구현하며, 디자인 가이드라인을 따름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0" name="Shape 18"/>
          <p:cNvSpPr/>
          <p:nvPr/>
        </p:nvSpPr>
        <p:spPr>
          <a:xfrm>
            <a:off x="428734" y="3794704"/>
            <a:ext cx="9979854" cy="701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1" name="Text 19"/>
          <p:cNvSpPr/>
          <p:nvPr/>
        </p:nvSpPr>
        <p:spPr>
          <a:xfrm>
            <a:off x="912379" y="3904166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배포 관련 문제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2" name="Text 20"/>
          <p:cNvSpPr/>
          <p:nvPr/>
        </p:nvSpPr>
        <p:spPr>
          <a:xfrm>
            <a:off x="3762200" y="3904166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낮음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3" name="Text 21"/>
          <p:cNvSpPr/>
          <p:nvPr/>
        </p:nvSpPr>
        <p:spPr>
          <a:xfrm>
            <a:off x="5834528" y="3889038"/>
            <a:ext cx="5516825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배포 전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 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가이드라인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을 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확인하고, 앱 아이콘, 스토어 등록 정보 등을 준비</a:t>
            </a:r>
          </a:p>
        </p:txBody>
      </p:sp>
      <p:sp>
        <p:nvSpPr>
          <p:cNvPr id="44" name="Shape 22"/>
          <p:cNvSpPr/>
          <p:nvPr/>
        </p:nvSpPr>
        <p:spPr>
          <a:xfrm>
            <a:off x="585230" y="4356130"/>
            <a:ext cx="11036780" cy="701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5" name="Text 23"/>
          <p:cNvSpPr/>
          <p:nvPr/>
        </p:nvSpPr>
        <p:spPr>
          <a:xfrm>
            <a:off x="912379" y="4606377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알람 설정 문제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6" name="Text 24"/>
          <p:cNvSpPr/>
          <p:nvPr/>
        </p:nvSpPr>
        <p:spPr>
          <a:xfrm>
            <a:off x="3762200" y="4606377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7" name="Text 25"/>
          <p:cNvSpPr/>
          <p:nvPr/>
        </p:nvSpPr>
        <p:spPr>
          <a:xfrm>
            <a:off x="5834528" y="4625942"/>
            <a:ext cx="5227340" cy="490350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알람 설정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의 기준을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 명확히 정의하고, </a:t>
            </a:r>
            <a:r>
              <a:rPr lang="ko-KR" alt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테</a:t>
            </a: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스트로 오류를 최소화</a:t>
            </a:r>
          </a:p>
        </p:txBody>
      </p:sp>
      <p:sp>
        <p:nvSpPr>
          <p:cNvPr id="48" name="Text 27"/>
          <p:cNvSpPr/>
          <p:nvPr/>
        </p:nvSpPr>
        <p:spPr>
          <a:xfrm>
            <a:off x="912379" y="5269548"/>
            <a:ext cx="362891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시간 관리 부족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49" name="Text 28"/>
          <p:cNvSpPr/>
          <p:nvPr/>
        </p:nvSpPr>
        <p:spPr>
          <a:xfrm>
            <a:off x="3762200" y="5269548"/>
            <a:ext cx="1036512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중간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50" name="Text 29"/>
          <p:cNvSpPr/>
          <p:nvPr/>
        </p:nvSpPr>
        <p:spPr>
          <a:xfrm>
            <a:off x="5834528" y="5269548"/>
            <a:ext cx="5227340" cy="245174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250">
                <a:solidFill>
                  <a:schemeClr val="accent2"/>
                </a:solidFill>
                <a:latin typeface="나눔고딕"/>
                <a:ea typeface="나눔고딕"/>
                <a:cs typeface="Source Sans Pro"/>
              </a:rPr>
              <a:t>매일 진행 상황을 점검, 필요시 우선순위를 재조정하여 진행</a:t>
            </a:r>
            <a:endParaRPr lang="en-US" sz="1250">
              <a:solidFill>
                <a:schemeClr val="accent2"/>
              </a:solidFill>
              <a:latin typeface="나눔고딕"/>
              <a:ea typeface="나눔고딕"/>
            </a:endParaRPr>
          </a:p>
        </p:txBody>
      </p:sp>
      <p:sp>
        <p:nvSpPr>
          <p:cNvPr id="51" name="한쪽 모서리는 잘리고 다른 쪽 모서리는 둥근 사각형 50"/>
          <p:cNvSpPr/>
          <p:nvPr/>
        </p:nvSpPr>
        <p:spPr>
          <a:xfrm>
            <a:off x="9763125" y="6282267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3830028" cy="5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커뮤니케이션 관리</a:t>
            </a:r>
          </a:p>
        </p:txBody>
      </p:sp>
      <p:sp>
        <p:nvSpPr>
          <p:cNvPr id="68" name="Text 2"/>
          <p:cNvSpPr/>
          <p:nvPr/>
        </p:nvSpPr>
        <p:spPr>
          <a:xfrm>
            <a:off x="-737665" y="1399850"/>
            <a:ext cx="4251841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일일 진행 상황 기록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매일 작업한 내용을 기록하고, 중요한</a:t>
            </a: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이슈나 변경 사항을 문서화합니다.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69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38038" y="1351451"/>
            <a:ext cx="4515922" cy="4515922"/>
          </a:xfrm>
          <a:prstGeom prst="rect">
            <a:avLst/>
          </a:prstGeom>
        </p:spPr>
      </p:pic>
      <p:sp>
        <p:nvSpPr>
          <p:cNvPr id="72" name="Text 4"/>
          <p:cNvSpPr/>
          <p:nvPr/>
        </p:nvSpPr>
        <p:spPr>
          <a:xfrm>
            <a:off x="8622666" y="1399850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주간 점검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매주 진행 상황을 점검하고, </a:t>
            </a: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목표 달성 여부를 확인합니다.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73" name="Image 2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8039" y="1351451"/>
            <a:ext cx="4515922" cy="4515922"/>
          </a:xfrm>
          <a:prstGeom prst="rect">
            <a:avLst/>
          </a:prstGeom>
        </p:spPr>
      </p:pic>
      <p:sp>
        <p:nvSpPr>
          <p:cNvPr id="76" name="Text 6"/>
          <p:cNvSpPr/>
          <p:nvPr/>
        </p:nvSpPr>
        <p:spPr>
          <a:xfrm>
            <a:off x="8622666" y="433122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피드백 및 개선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ko-KR" alt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앱을</a:t>
            </a: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동료나 친구에게 보여주고 </a:t>
            </a:r>
          </a:p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피드백을 받아 수정합니다.</a:t>
            </a:r>
          </a:p>
        </p:txBody>
      </p:sp>
      <p:pic>
        <p:nvPicPr>
          <p:cNvPr id="77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38039" y="1351451"/>
            <a:ext cx="4515922" cy="4515922"/>
          </a:xfrm>
          <a:prstGeom prst="rect">
            <a:avLst/>
          </a:prstGeom>
        </p:spPr>
      </p:pic>
      <p:sp>
        <p:nvSpPr>
          <p:cNvPr id="80" name="Text 8"/>
          <p:cNvSpPr/>
          <p:nvPr/>
        </p:nvSpPr>
        <p:spPr>
          <a:xfrm>
            <a:off x="-582884" y="4331228"/>
            <a:ext cx="4097059" cy="1252299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ko-KR" altLang="en-US" sz="160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협업 도구</a:t>
            </a:r>
            <a:endParaRPr lang="ko-KR" altLang="en-US" sz="1600">
              <a:solidFill>
                <a:schemeClr val="accent1"/>
              </a:solidFill>
              <a:latin typeface="나눔고딕"/>
              <a:ea typeface="나눔고딕"/>
              <a:cs typeface="Source Sans Pro"/>
            </a:endParaRP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GitHub 또는 GitLab을 사용하여</a:t>
            </a:r>
          </a:p>
          <a:p>
            <a:pPr marL="0" indent="0" algn="r">
              <a:lnSpc>
                <a:spcPct val="100000"/>
              </a:lnSpc>
              <a:buNone/>
              <a:defRPr lang="ko-KR" altLang="en-US"/>
            </a:pPr>
            <a:r>
              <a:rPr lang="en-US" sz="1600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버전 관리 및 코드 협업을 진행합니다.</a:t>
            </a:r>
            <a:endParaRPr lang="en-US" sz="1600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83" name="직사각형 18"/>
          <p:cNvSpPr/>
          <p:nvPr/>
        </p:nvSpPr>
        <p:spPr>
          <a:xfrm>
            <a:off x="11413898" y="6858000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84" name="Image 4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5400000">
            <a:off x="3818989" y="1352014"/>
            <a:ext cx="4515922" cy="4515922"/>
          </a:xfrm>
          <a:prstGeom prst="rect">
            <a:avLst/>
          </a:prstGeom>
        </p:spPr>
      </p:pic>
      <p:sp>
        <p:nvSpPr>
          <p:cNvPr id="106" name="한쪽 모서리는 잘리고 다른 쪽 모서리는 둥근 사각형 105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"/>
          <p:cNvSpPr txBox="1"/>
          <p:nvPr/>
        </p:nvSpPr>
        <p:spPr>
          <a:xfrm>
            <a:off x="572916" y="479781"/>
            <a:ext cx="3830028" cy="518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spc="-285">
                <a:solidFill>
                  <a:schemeClr val="accent1"/>
                </a:solidFill>
              </a:rPr>
              <a:t>요약 및 마무리</a:t>
            </a:r>
          </a:p>
        </p:txBody>
      </p:sp>
      <p:sp>
        <p:nvSpPr>
          <p:cNvPr id="83" name="직사각형 18"/>
          <p:cNvSpPr/>
          <p:nvPr/>
        </p:nvSpPr>
        <p:spPr>
          <a:xfrm>
            <a:off x="11413898" y="6858000"/>
            <a:ext cx="1916614" cy="590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b="1"/>
          </a:p>
        </p:txBody>
      </p:sp>
      <p:pic>
        <p:nvPicPr>
          <p:cNvPr id="106" name="Image 0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80528" y="1573556"/>
            <a:ext cx="1153781" cy="785508"/>
          </a:xfrm>
          <a:prstGeom prst="rect">
            <a:avLst/>
          </a:prstGeom>
        </p:spPr>
      </p:pic>
      <p:pic>
        <p:nvPicPr>
          <p:cNvPr id="107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50216" y="1958446"/>
            <a:ext cx="200135" cy="250190"/>
          </a:xfrm>
          <a:prstGeom prst="rect">
            <a:avLst/>
          </a:prstGeom>
        </p:spPr>
      </p:pic>
      <p:sp>
        <p:nvSpPr>
          <p:cNvPr id="108" name="Text 1"/>
          <p:cNvSpPr/>
          <p:nvPr/>
        </p:nvSpPr>
        <p:spPr>
          <a:xfrm>
            <a:off x="3587134" y="1648777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목표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09" name="Text 2"/>
          <p:cNvSpPr/>
          <p:nvPr/>
        </p:nvSpPr>
        <p:spPr>
          <a:xfrm>
            <a:off x="3587134" y="2056328"/>
            <a:ext cx="6286619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일정 관리와 지출 기록을 효율적으로 관리할 수 있는 모바일 앱 개발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pic>
        <p:nvPicPr>
          <p:cNvPr id="111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810339" y="2393308"/>
            <a:ext cx="2307562" cy="785508"/>
          </a:xfrm>
          <a:prstGeom prst="rect">
            <a:avLst/>
          </a:prstGeom>
        </p:spPr>
      </p:pic>
      <p:pic>
        <p:nvPicPr>
          <p:cNvPr id="112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858875" y="2660967"/>
            <a:ext cx="200135" cy="250190"/>
          </a:xfrm>
          <a:prstGeom prst="rect">
            <a:avLst/>
          </a:prstGeom>
        </p:spPr>
      </p:pic>
      <p:sp>
        <p:nvSpPr>
          <p:cNvPr id="113" name="Text 4"/>
          <p:cNvSpPr/>
          <p:nvPr/>
        </p:nvSpPr>
        <p:spPr>
          <a:xfrm>
            <a:off x="4190663" y="2479357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기술 스택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4" name="Text 5"/>
          <p:cNvSpPr/>
          <p:nvPr/>
        </p:nvSpPr>
        <p:spPr>
          <a:xfrm>
            <a:off x="4190663" y="2886908"/>
            <a:ext cx="5242798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Flutter, Dart, flutter_local_notifications, sqflite, table_calendar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15" name="Shape 6"/>
          <p:cNvSpPr/>
          <p:nvPr/>
        </p:nvSpPr>
        <p:spPr>
          <a:xfrm>
            <a:off x="3543057" y="2374857"/>
            <a:ext cx="8177213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16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51141" y="3225191"/>
            <a:ext cx="3461427" cy="785508"/>
          </a:xfrm>
          <a:prstGeom prst="rect">
            <a:avLst/>
          </a:prstGeom>
        </p:spPr>
      </p:pic>
      <p:pic>
        <p:nvPicPr>
          <p:cNvPr id="117" name="Image 5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46489" y="3527251"/>
            <a:ext cx="200135" cy="250190"/>
          </a:xfrm>
          <a:prstGeom prst="rect">
            <a:avLst/>
          </a:prstGeom>
        </p:spPr>
      </p:pic>
      <p:sp>
        <p:nvSpPr>
          <p:cNvPr id="118" name="Text 7"/>
          <p:cNvSpPr/>
          <p:nvPr/>
        </p:nvSpPr>
        <p:spPr>
          <a:xfrm>
            <a:off x="4762439" y="3285708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리소스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19" name="Text 8"/>
          <p:cNvSpPr/>
          <p:nvPr/>
        </p:nvSpPr>
        <p:spPr>
          <a:xfrm>
            <a:off x="4762439" y="3693259"/>
            <a:ext cx="4975622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컴퓨터, Flutter SDK, Android Sudio, Figma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20" name="Shape 9"/>
          <p:cNvSpPr/>
          <p:nvPr/>
        </p:nvSpPr>
        <p:spPr>
          <a:xfrm>
            <a:off x="4122040" y="3191515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pic>
        <p:nvPicPr>
          <p:cNvPr id="121" name="Image 6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90476" y="4036721"/>
            <a:ext cx="4615209" cy="785508"/>
          </a:xfrm>
          <a:prstGeom prst="rect">
            <a:avLst/>
          </a:prstGeom>
        </p:spPr>
      </p:pic>
      <p:pic>
        <p:nvPicPr>
          <p:cNvPr id="122" name="Image 7" descr="preencoded.png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844036" y="4304381"/>
            <a:ext cx="200135" cy="250190"/>
          </a:xfrm>
          <a:prstGeom prst="rect">
            <a:avLst/>
          </a:prstGeom>
        </p:spPr>
      </p:pic>
      <p:sp>
        <p:nvSpPr>
          <p:cNvPr id="123" name="Text 10"/>
          <p:cNvSpPr/>
          <p:nvPr/>
        </p:nvSpPr>
        <p:spPr>
          <a:xfrm>
            <a:off x="5358030" y="4108768"/>
            <a:ext cx="2293025" cy="286583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800" b="1">
                <a:solidFill>
                  <a:schemeClr val="accent1"/>
                </a:solidFill>
                <a:latin typeface="나눔고딕 ExtraBold"/>
                <a:ea typeface="나눔고딕 ExtraBold"/>
                <a:cs typeface="Montserrat Bold"/>
              </a:rPr>
              <a:t>리스크 관리</a:t>
            </a:r>
            <a:endParaRPr lang="en-US" sz="1800">
              <a:solidFill>
                <a:schemeClr val="accent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4" name="Text 11"/>
          <p:cNvSpPr/>
          <p:nvPr/>
        </p:nvSpPr>
        <p:spPr>
          <a:xfrm>
            <a:off x="5358030" y="4516319"/>
            <a:ext cx="5347573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지출 기록 오류, UI/UX 복잡성, 배포 관련 문제 등을 관리</a:t>
            </a:r>
            <a:endParaRPr lang="en-US" sz="1550" b="1">
              <a:solidFill>
                <a:schemeClr val="accent1"/>
              </a:solidFill>
              <a:latin typeface="나눔고딕"/>
              <a:ea typeface="나눔고딕"/>
            </a:endParaRPr>
          </a:p>
        </p:txBody>
      </p:sp>
      <p:sp>
        <p:nvSpPr>
          <p:cNvPr id="125" name="Text 12"/>
          <p:cNvSpPr/>
          <p:nvPr/>
        </p:nvSpPr>
        <p:spPr>
          <a:xfrm>
            <a:off x="655379" y="5207913"/>
            <a:ext cx="13218081" cy="302657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marL="0" indent="0" algn="l">
              <a:lnSpc>
                <a:spcPct val="100000"/>
              </a:lnSpc>
              <a:buNone/>
              <a:defRPr lang="ko-KR" altLang="en-US"/>
            </a:pP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프로젝트 :</a:t>
            </a: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</a:t>
            </a: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일정 </a:t>
            </a: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및 지출, 수입 메모 등의 기능을 통해 사용자의 경제적 지출을 돕는</a:t>
            </a:r>
            <a:r>
              <a:rPr 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 앱</a:t>
            </a:r>
          </a:p>
        </p:txBody>
      </p:sp>
      <p:sp>
        <p:nvSpPr>
          <p:cNvPr id="126" name="Text 13"/>
          <p:cNvSpPr/>
          <p:nvPr/>
        </p:nvSpPr>
        <p:spPr>
          <a:xfrm>
            <a:off x="655379" y="5670828"/>
            <a:ext cx="13218081" cy="605314"/>
          </a:xfrm>
          <a:prstGeom prst="rect">
            <a:avLst/>
          </a:prstGeom>
          <a:noFill/>
          <a:ln/>
        </p:spPr>
        <p:txBody>
          <a:bodyPr wrap="square" lIns="0" tIns="0" rIns="0" bIns="0" anchor="t"/>
          <a:lstStyle/>
          <a:p>
            <a:pPr lvl="0">
              <a:defRPr lang="ko-KR" altLang="en-US"/>
            </a:pPr>
            <a:r>
              <a:rPr lang="ko-KR" altLang="en-US" sz="1550" b="1">
                <a:solidFill>
                  <a:schemeClr val="accent1"/>
                </a:solidFill>
                <a:latin typeface="나눔고딕"/>
                <a:ea typeface="나눔고딕"/>
                <a:cs typeface="Source Sans Pro"/>
              </a:rPr>
              <a:t>목표 :</a:t>
            </a:r>
            <a:r>
              <a:rPr lang="en-US" altLang="ko-KR" sz="1550" b="1" spc="-191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 </a:t>
            </a:r>
            <a:r>
              <a:rPr lang="ko-KR" altLang="en-US" sz="1550" b="1" spc="-191">
                <a:solidFill>
                  <a:schemeClr val="accent1"/>
                </a:solidFill>
                <a:latin typeface="나눔고딕"/>
                <a:ea typeface="나눔고딕"/>
                <a:cs typeface="맑은 고딕"/>
              </a:rPr>
              <a:t>메모와 지출 및 수입의 기록, 통계 기능을 통해 사용자의 경제적 관리를 더 쉽게 할 수 있도록 함</a:t>
            </a:r>
          </a:p>
        </p:txBody>
      </p:sp>
      <p:sp>
        <p:nvSpPr>
          <p:cNvPr id="148" name="Shape 9"/>
          <p:cNvSpPr/>
          <p:nvPr/>
        </p:nvSpPr>
        <p:spPr>
          <a:xfrm>
            <a:off x="4728709" y="4017992"/>
            <a:ext cx="7359372" cy="11430"/>
          </a:xfrm>
          <a:prstGeom prst="roundRect">
            <a:avLst>
              <a:gd name="adj" fmla="val 264819"/>
            </a:avLst>
          </a:prstGeom>
          <a:solidFill>
            <a:srgbClr val="D8D4D4"/>
          </a:solidFill>
          <a:ln/>
        </p:spPr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HY견고딕"/>
              <a:ea typeface="HY견고딕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10477499" y="1865312"/>
            <a:ext cx="1714500" cy="2873375"/>
          </a:xfrm>
          <a:prstGeom prst="rect">
            <a:avLst/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50" name="한쪽 모서리는 잘리고 다른 쪽 모서리는 둥근 사각형 149"/>
          <p:cNvSpPr/>
          <p:nvPr/>
        </p:nvSpPr>
        <p:spPr>
          <a:xfrm>
            <a:off x="9763125" y="6291792"/>
            <a:ext cx="2428875" cy="423333"/>
          </a:xfrm>
          <a:prstGeom prst="snipRoundRect">
            <a:avLst>
              <a:gd name="adj1" fmla="val 16667"/>
              <a:gd name="adj2" fmla="val 16667"/>
            </a:avLst>
          </a:prstGeom>
          <a:solidFill>
            <a:schemeClr val="bg1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579</Words>
  <Application>Microsoft Office PowerPoint</Application>
  <PresentationFormat>와이드스크린</PresentationFormat>
  <Paragraphs>128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HY견고딕</vt:lpstr>
      <vt:lpstr>Montserrat Bold</vt:lpstr>
      <vt:lpstr>Pretendard</vt:lpstr>
      <vt:lpstr>Pretendard Black</vt:lpstr>
      <vt:lpstr>Source Sans Pro</vt:lpstr>
      <vt:lpstr>나눔고딕</vt:lpstr>
      <vt:lpstr>나눔고딕 ExtraBold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ITSW</cp:lastModifiedBy>
  <cp:revision>70</cp:revision>
  <dcterms:created xsi:type="dcterms:W3CDTF">2022-08-03T01:14:38Z</dcterms:created>
  <dcterms:modified xsi:type="dcterms:W3CDTF">2025-06-17T06:47:31Z</dcterms:modified>
</cp:coreProperties>
</file>