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3560"/>
    <p:restoredTop sz="95809"/>
  </p:normalViewPr>
  <p:slideViewPr>
    <p:cSldViewPr snapToGrid="0">
      <p:cViewPr>
        <p:scale>
          <a:sx n="120" d="100"/>
          <a:sy n="120" d="100"/>
        </p:scale>
        <p:origin x="840" y="66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2025-06-24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6 master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772F5193-41CD-4063-B0C7-05E32D5C3CCF}" type="datetime1">
              <a:rPr lang="ko-KR" altLang="en-US"/>
              <a:pPr lvl="0">
                <a:defRPr lang="ko-KR" altLang="en-US"/>
              </a:pPr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C41A778-E908-4432-BB93-29EAA93A69D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1" y="669429"/>
            <a:ext cx="9867068" cy="1786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400" b="1" spc="-136">
                <a:solidFill>
                  <a:schemeClr val="bg1"/>
                </a:solidFill>
                <a:latin typeface="나눔고딕 ExtraBold"/>
                <a:ea typeface="나눔고딕 ExtraBold"/>
              </a:rPr>
              <a:t>지출 및 다이어리 앱</a:t>
            </a:r>
            <a:r>
              <a:rPr lang="en-US" altLang="ko-KR" sz="4400" b="1" spc="-136">
                <a:solidFill>
                  <a:schemeClr val="bg1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4400" b="1" spc="-136">
                <a:solidFill>
                  <a:schemeClr val="bg1"/>
                </a:solidFill>
                <a:latin typeface="나눔고딕 ExtraBold"/>
                <a:ea typeface="나눔고딕 ExtraBold"/>
              </a:rPr>
              <a:t>개발 계획서</a:t>
            </a:r>
            <a:endParaRPr lang="ko-KR" altLang="en-US" sz="4400" b="1" spc="-136">
              <a:solidFill>
                <a:schemeClr val="bg1"/>
              </a:solidFill>
              <a:latin typeface="나눔고딕 ExtraBold"/>
              <a:ea typeface="나눔고딕 Extra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3000" spc="-155">
                <a:solidFill>
                  <a:schemeClr val="bg1"/>
                </a:solidFill>
                <a:latin typeface="나눔고딕"/>
                <a:ea typeface="나눔고딕"/>
              </a:rPr>
              <a:t>유태현</a:t>
            </a:r>
            <a:endParaRPr lang="ko-KR" altLang="en-US" sz="3000" spc="-155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347" y="2723148"/>
            <a:ext cx="4826368" cy="15802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✔ 주요 기능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: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일정 관리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메모 기록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지출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수입의 관리와 통계  </a:t>
            </a:r>
            <a:endParaRPr lang="ko-KR" altLang="en-US" sz="1400" b="1">
              <a:solidFill>
                <a:schemeClr val="bg1"/>
              </a:solidFill>
              <a:latin typeface="나눔고딕 ExtraBold"/>
              <a:ea typeface="나눔고딕 ExtraBold"/>
              <a:cs typeface="Source Sans Pro"/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✔ 기간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: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총 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7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주간 개발  </a:t>
            </a:r>
            <a:endParaRPr lang="ko-KR" altLang="en-US" sz="1400" b="1">
              <a:solidFill>
                <a:schemeClr val="bg1"/>
              </a:solidFill>
              <a:latin typeface="나눔고딕 ExtraBold"/>
              <a:ea typeface="나눔고딕 ExtraBold"/>
              <a:cs typeface="Source Sans Pro"/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✔ 포함 내용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: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개발 목표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기능 정의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개발 일정 등</a:t>
            </a:r>
            <a:endParaRPr lang="ko-KR" altLang="en-US" sz="1400" b="1">
              <a:solidFill>
                <a:schemeClr val="bg1"/>
              </a:solidFill>
              <a:latin typeface="나눔고딕 ExtraBold"/>
              <a:ea typeface="나눔고딕 ExtraBold"/>
              <a:cs typeface="Source Sans Pro"/>
            </a:endParaRPr>
          </a:p>
          <a:p>
            <a:pPr lvl="0">
              <a:defRPr lang="ko-KR" altLang="en-US"/>
            </a:pPr>
            <a:endParaRPr lang="ko-KR" altLang="en-US" sz="1400" b="1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1" y="3912256"/>
            <a:ext cx="5374109" cy="1443792"/>
            <a:chOff x="6817891" y="3350782"/>
            <a:chExt cx="5374109" cy="1443792"/>
          </a:xfrm>
        </p:grpSpPr>
        <p:sp>
          <p:nvSpPr>
            <p:cNvPr id="3" name="TextBox 2"/>
            <p:cNvSpPr txBox="1"/>
            <p:nvPr/>
          </p:nvSpPr>
          <p:spPr>
            <a:xfrm>
              <a:off x="6817891" y="3350782"/>
              <a:ext cx="4227299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4800" b="1" spc="-292">
                  <a:solidFill>
                    <a:schemeClr val="bg1"/>
                  </a:solidFill>
                  <a:latin typeface="+mn-ea"/>
                </a:rPr>
                <a:t>프로젝트 완성본</a:t>
              </a:r>
              <a:endParaRPr lang="ko-KR" altLang="en-US" sz="4800" b="1" spc="-292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2423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964" y="272716"/>
            <a:ext cx="6193850" cy="5159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기본 기능 개발 (스플래시 화면, 메인페이지)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85751" y="1140882"/>
            <a:ext cx="2520000" cy="5040000"/>
          </a:xfrm>
          <a:prstGeom prst="rect">
            <a:avLst/>
          </a:prstGeom>
        </p:spPr>
      </p:pic>
      <p:pic>
        <p:nvPicPr>
          <p:cNvPr id="3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85751" y="1140881"/>
            <a:ext cx="2520000" cy="5040000"/>
          </a:xfrm>
          <a:prstGeom prst="rect">
            <a:avLst/>
          </a:prstGeom>
        </p:spPr>
      </p:pic>
      <p:pic>
        <p:nvPicPr>
          <p:cNvPr id="47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557526" y="1140881"/>
            <a:ext cx="2520000" cy="5040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2423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963" y="272716"/>
            <a:ext cx="7165402" cy="5159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기본 기능 개발 (다이어리, 지출, 통계, 설정 페이지)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557526" y="1140881"/>
            <a:ext cx="2520000" cy="5040000"/>
          </a:xfrm>
          <a:prstGeom prst="rect">
            <a:avLst/>
          </a:prstGeom>
        </p:spPr>
      </p:pic>
      <p:pic>
        <p:nvPicPr>
          <p:cNvPr id="40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85751" y="1140881"/>
            <a:ext cx="2520000" cy="5040000"/>
          </a:xfrm>
          <a:prstGeom prst="rect">
            <a:avLst/>
          </a:prstGeom>
        </p:spPr>
      </p:pic>
      <p:pic>
        <p:nvPicPr>
          <p:cNvPr id="41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329301" y="1140881"/>
            <a:ext cx="2520000" cy="5040000"/>
          </a:xfrm>
          <a:prstGeom prst="rect">
            <a:avLst/>
          </a:prstGeom>
        </p:spPr>
      </p:pic>
      <p:pic>
        <p:nvPicPr>
          <p:cNvPr id="42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9101076" y="1140881"/>
            <a:ext cx="2520000" cy="5040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2423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962" y="272716"/>
            <a:ext cx="41555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세부 기능 개발 (메인 페이지)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557526" y="1140882"/>
            <a:ext cx="2520000" cy="5040000"/>
          </a:xfrm>
          <a:prstGeom prst="rect">
            <a:avLst/>
          </a:prstGeom>
        </p:spPr>
      </p:pic>
      <p:pic>
        <p:nvPicPr>
          <p:cNvPr id="44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329301" y="1140882"/>
            <a:ext cx="2520000" cy="5040000"/>
          </a:xfrm>
          <a:prstGeom prst="rect">
            <a:avLst/>
          </a:prstGeom>
        </p:spPr>
      </p:pic>
      <p:pic>
        <p:nvPicPr>
          <p:cNvPr id="45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9101076" y="1140881"/>
            <a:ext cx="2520000" cy="5040000"/>
          </a:xfrm>
          <a:prstGeom prst="rect">
            <a:avLst/>
          </a:prstGeom>
        </p:spPr>
      </p:pic>
      <p:pic>
        <p:nvPicPr>
          <p:cNvPr id="46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785751" y="1140882"/>
            <a:ext cx="2520000" cy="5040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2423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960" y="272716"/>
            <a:ext cx="47746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세부 기능 개발 (다이어리 페이지)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557526" y="1140881"/>
            <a:ext cx="2520000" cy="5040000"/>
          </a:xfrm>
          <a:prstGeom prst="rect">
            <a:avLst/>
          </a:prstGeom>
        </p:spPr>
      </p:pic>
      <p:pic>
        <p:nvPicPr>
          <p:cNvPr id="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329301" y="1140881"/>
            <a:ext cx="2520000" cy="5040000"/>
          </a:xfrm>
          <a:prstGeom prst="rect">
            <a:avLst/>
          </a:prstGeom>
        </p:spPr>
      </p:pic>
      <p:pic>
        <p:nvPicPr>
          <p:cNvPr id="9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85751" y="1140881"/>
            <a:ext cx="2520000" cy="5040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2423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963" y="272716"/>
            <a:ext cx="41555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세부 기능 개발 (지출 페이지)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85751" y="1140880"/>
            <a:ext cx="2520000" cy="5040000"/>
          </a:xfrm>
          <a:prstGeom prst="rect">
            <a:avLst/>
          </a:prstGeom>
        </p:spPr>
      </p:pic>
      <p:pic>
        <p:nvPicPr>
          <p:cNvPr id="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557526" y="1140881"/>
            <a:ext cx="2520000" cy="5040000"/>
          </a:xfrm>
          <a:prstGeom prst="rect">
            <a:avLst/>
          </a:prstGeom>
        </p:spPr>
      </p:pic>
      <p:pic>
        <p:nvPicPr>
          <p:cNvPr id="9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329301" y="1140881"/>
            <a:ext cx="2520000" cy="5040000"/>
          </a:xfrm>
          <a:prstGeom prst="rect">
            <a:avLst/>
          </a:prstGeom>
        </p:spPr>
      </p:pic>
      <p:pic>
        <p:nvPicPr>
          <p:cNvPr id="10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9101076" y="1140881"/>
            <a:ext cx="2520000" cy="5040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2423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963" y="272716"/>
            <a:ext cx="41555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세부 기능 개발 (통계 페이지)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85751" y="1140881"/>
            <a:ext cx="2520000" cy="5040000"/>
          </a:xfrm>
          <a:prstGeom prst="rect">
            <a:avLst/>
          </a:prstGeom>
        </p:spPr>
      </p:pic>
      <p:pic>
        <p:nvPicPr>
          <p:cNvPr id="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557526" y="1140881"/>
            <a:ext cx="2520000" cy="5040000"/>
          </a:xfrm>
          <a:prstGeom prst="rect">
            <a:avLst/>
          </a:prstGeom>
        </p:spPr>
      </p:pic>
      <p:pic>
        <p:nvPicPr>
          <p:cNvPr id="9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329301" y="1140881"/>
            <a:ext cx="2520000" cy="5040000"/>
          </a:xfrm>
          <a:prstGeom prst="rect">
            <a:avLst/>
          </a:prstGeom>
        </p:spPr>
      </p:pic>
      <p:pic>
        <p:nvPicPr>
          <p:cNvPr id="10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9101076" y="1140881"/>
            <a:ext cx="2520000" cy="5040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24233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en-US" altLang="ko-KR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963" y="272716"/>
            <a:ext cx="41555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세부 기능 개발 (설정 페이지)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85750" y="1140881"/>
            <a:ext cx="2520000" cy="5040000"/>
          </a:xfrm>
          <a:prstGeom prst="rect">
            <a:avLst/>
          </a:prstGeom>
        </p:spPr>
      </p:pic>
      <p:pic>
        <p:nvPicPr>
          <p:cNvPr id="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557525" y="1140881"/>
            <a:ext cx="2520000" cy="5040000"/>
          </a:xfrm>
          <a:prstGeom prst="rect">
            <a:avLst/>
          </a:prstGeom>
        </p:spPr>
      </p:pic>
      <p:pic>
        <p:nvPicPr>
          <p:cNvPr id="9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329301" y="1140881"/>
            <a:ext cx="2520000" cy="5040000"/>
          </a:xfrm>
          <a:prstGeom prst="rect">
            <a:avLst/>
          </a:prstGeom>
        </p:spPr>
      </p:pic>
      <p:pic>
        <p:nvPicPr>
          <p:cNvPr id="10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9101076" y="1140881"/>
            <a:ext cx="2520000" cy="5040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8e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/>
          <p:cNvPicPr>
            <a:picLocks noChangeAspect="1"/>
          </p:cNvPicPr>
          <p:nvPr/>
        </p:nvPicPr>
        <p:blipFill rotWithShape="1">
          <a:blip r:embed="rId2"/>
          <a:srcRect b="6860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/>
          <p:cNvSpPr txBox="1"/>
          <p:nvPr/>
        </p:nvSpPr>
        <p:spPr>
          <a:xfrm>
            <a:off x="1718942" y="3142962"/>
            <a:ext cx="4996181" cy="572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bg1"/>
                </a:solidFill>
              </a:rPr>
              <a:t>감사합니다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52250" y="488425"/>
            <a:ext cx="858640" cy="519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>
                <a:solidFill>
                  <a:schemeClr val="accent1"/>
                </a:solidFill>
                <a:latin typeface="나눔고딕 ExtraBold"/>
                <a:ea typeface="나눔고딕 ExtraBold"/>
              </a:rPr>
              <a:t>목차</a:t>
            </a:r>
            <a:endParaRPr lang="ko-KR" altLang="en-US" sz="2800" b="1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351" y="1282539"/>
            <a:ext cx="1608476" cy="3633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220">
                <a:solidFill>
                  <a:schemeClr val="accent1"/>
                </a:solidFill>
                <a:latin typeface="나눔고딕"/>
                <a:ea typeface="나눔고딕"/>
              </a:rPr>
              <a:t>1. </a:t>
            </a:r>
            <a:r>
              <a:rPr lang="ko-KR" altLang="en-US" b="1" spc="-220">
                <a:solidFill>
                  <a:schemeClr val="accent1"/>
                </a:solidFill>
                <a:latin typeface="나눔고딕"/>
                <a:ea typeface="나눔고딕"/>
              </a:rPr>
              <a:t>프로젝트 개요</a:t>
            </a:r>
            <a:endParaRPr lang="ko-KR" altLang="en-US" b="1" spc="-22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95535" y="6437787"/>
            <a:ext cx="2186526" cy="218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351" y="1939366"/>
            <a:ext cx="1608476" cy="3637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220">
                <a:solidFill>
                  <a:schemeClr val="accent1"/>
                </a:solidFill>
                <a:latin typeface="나눔고딕"/>
                <a:ea typeface="나눔고딕"/>
              </a:rPr>
              <a:t>2. </a:t>
            </a:r>
            <a:r>
              <a:rPr lang="ko-KR" altLang="en-US" b="1" spc="-220">
                <a:solidFill>
                  <a:schemeClr val="accent1"/>
                </a:solidFill>
                <a:latin typeface="나눔고딕"/>
                <a:ea typeface="나눔고딕"/>
              </a:rPr>
              <a:t>요구사항 분석</a:t>
            </a:r>
            <a:endParaRPr lang="ko-KR" altLang="en-US" b="1" spc="-22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0351" y="2596592"/>
            <a:ext cx="1237001" cy="3637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220">
                <a:solidFill>
                  <a:schemeClr val="accent1"/>
                </a:solidFill>
                <a:latin typeface="나눔고딕"/>
                <a:ea typeface="나눔고딕"/>
              </a:rPr>
              <a:t>3. </a:t>
            </a:r>
            <a:r>
              <a:rPr lang="ko-KR" altLang="en-US" b="1" spc="-220">
                <a:solidFill>
                  <a:schemeClr val="accent1"/>
                </a:solidFill>
                <a:latin typeface="나눔고딕"/>
                <a:ea typeface="나눔고딕"/>
              </a:rPr>
              <a:t>개발 일정</a:t>
            </a:r>
            <a:endParaRPr lang="ko-KR" altLang="en-US" b="1" spc="-22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351" y="3253817"/>
            <a:ext cx="1417979" cy="3637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220">
                <a:solidFill>
                  <a:schemeClr val="accent1"/>
                </a:solidFill>
                <a:latin typeface="나눔고딕"/>
                <a:ea typeface="나눔고딕"/>
              </a:rPr>
              <a:t>4. </a:t>
            </a:r>
            <a:r>
              <a:rPr lang="ko-KR" altLang="en-US" b="1" spc="-220">
                <a:solidFill>
                  <a:schemeClr val="accent1"/>
                </a:solidFill>
                <a:latin typeface="나눔고딕"/>
                <a:ea typeface="나눔고딕"/>
              </a:rPr>
              <a:t>리소스 계획</a:t>
            </a:r>
            <a:endParaRPr lang="ko-KR" altLang="en-US" b="1" spc="-22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351" y="3911042"/>
            <a:ext cx="1417979" cy="3637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220">
                <a:solidFill>
                  <a:schemeClr val="accent1"/>
                </a:solidFill>
                <a:latin typeface="나눔고딕"/>
                <a:ea typeface="나눔고딕"/>
              </a:rPr>
              <a:t>5. </a:t>
            </a:r>
            <a:r>
              <a:rPr lang="ko-KR" altLang="en-US" b="1" spc="-220">
                <a:solidFill>
                  <a:schemeClr val="accent1"/>
                </a:solidFill>
                <a:latin typeface="나눔고딕"/>
                <a:ea typeface="나눔고딕"/>
              </a:rPr>
              <a:t>리스크 관리</a:t>
            </a:r>
            <a:endParaRPr lang="ko-KR" altLang="en-US" b="1" spc="-22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351" y="4568267"/>
            <a:ext cx="1989476" cy="3673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220">
                <a:solidFill>
                  <a:schemeClr val="accent1"/>
                </a:solidFill>
                <a:latin typeface="나눔고딕"/>
                <a:ea typeface="나눔고딕"/>
              </a:rPr>
              <a:t>6. </a:t>
            </a:r>
            <a:r>
              <a:rPr lang="ko-KR" altLang="en-US" b="1" spc="-220">
                <a:solidFill>
                  <a:schemeClr val="accent1"/>
                </a:solidFill>
                <a:latin typeface="나눔고딕"/>
                <a:ea typeface="나눔고딕"/>
              </a:rPr>
              <a:t>커뮤니케이션 계획</a:t>
            </a:r>
            <a:endParaRPr lang="ko-KR" altLang="en-US" b="1" spc="-22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351" y="5229060"/>
            <a:ext cx="792689" cy="3662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 spc="-220">
                <a:solidFill>
                  <a:schemeClr val="accent1"/>
                </a:solidFill>
                <a:latin typeface="나눔고딕"/>
                <a:ea typeface="나눔고딕"/>
              </a:rPr>
              <a:t>7. </a:t>
            </a:r>
            <a:r>
              <a:rPr lang="ko-KR" altLang="en-US" b="1" spc="-220">
                <a:solidFill>
                  <a:schemeClr val="accent1"/>
                </a:solidFill>
                <a:latin typeface="나눔고딕"/>
                <a:ea typeface="나눔고딕"/>
              </a:rPr>
              <a:t>요약</a:t>
            </a:r>
            <a:endParaRPr lang="ko-KR" altLang="en-US" b="1" spc="-22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pic>
        <p:nvPicPr>
          <p:cNvPr id="40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86475" y="0"/>
            <a:ext cx="6108378" cy="6858000"/>
          </a:xfrm>
          <a:prstGeom prst="rect">
            <a:avLst/>
          </a:prstGeom>
        </p:spPr>
      </p:pic>
      <p:cxnSp>
        <p:nvCxnSpPr>
          <p:cNvPr id="41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5"/>
          <p:cNvCxnSpPr/>
          <p:nvPr/>
        </p:nvCxnSpPr>
        <p:spPr>
          <a:xfrm>
            <a:off x="144378" y="671863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8"/>
          <p:cNvSpPr txBox="1"/>
          <p:nvPr/>
        </p:nvSpPr>
        <p:spPr>
          <a:xfrm>
            <a:off x="670350" y="5876029"/>
            <a:ext cx="1792814" cy="3662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 spc="-220">
                <a:solidFill>
                  <a:schemeClr val="accent1"/>
                </a:solidFill>
                <a:latin typeface="나눔고딕"/>
                <a:ea typeface="나눔고딕"/>
              </a:rPr>
              <a:t>8</a:t>
            </a:r>
            <a:r>
              <a:rPr lang="en-US" altLang="ko-KR" b="1" spc="-220">
                <a:solidFill>
                  <a:schemeClr val="accent1"/>
                </a:solidFill>
                <a:latin typeface="나눔고딕"/>
                <a:ea typeface="나눔고딕"/>
              </a:rPr>
              <a:t>.</a:t>
            </a:r>
            <a:r>
              <a:rPr lang="ko-KR" altLang="en-US" b="1" spc="-220">
                <a:solidFill>
                  <a:schemeClr val="accent1"/>
                </a:solidFill>
                <a:latin typeface="나눔고딕"/>
                <a:ea typeface="나눔고딕"/>
              </a:rPr>
              <a:t> 프로젝트 완성본</a:t>
            </a:r>
            <a:endParaRPr lang="ko-KR" altLang="en-US" b="1" spc="-22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/>
          <p:cNvGraphicFramePr>
            <a:graphicFrameLocks noGrp="1"/>
          </p:cNvGraphicFramePr>
          <p:nvPr/>
        </p:nvGraphicFramePr>
        <p:xfrm>
          <a:off x="604650" y="2187822"/>
          <a:ext cx="10775634" cy="423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284"/>
                <a:gridCol w="4480675"/>
                <a:gridCol w="4480675"/>
              </a:tblGrid>
              <a:tr h="69646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Screens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기능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목표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Homepage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앱 실행시의 메인 페이지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오늘의 메모, 지출, 수입의 정보 표시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DiaryPage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메모를 기록할 수 있는 페이지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선택한 요일의 메모를 저장 및 삭제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ExpensePage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지출 및 수입을 기록할 수 있는 페이지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선택한 요일의 지출, 수입을 저장 및 삭제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StatsPage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지출 및 수입의 통계 페이지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지출, 수입의 통계 정보 표시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SettingPage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앱의 기능들을 설정할 수 있는 페이지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앱의 세부 설정 가능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  <a:latin typeface="나눔고딕 ExtraBold"/>
                <a:ea typeface="나눔고딕 ExtraBold"/>
              </a:rPr>
              <a:t>프로젝트 개요 </a:t>
            </a:r>
            <a:endParaRPr lang="ko-KR" altLang="en-US" sz="2800" b="1" spc="-285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560716" y="1682119"/>
            <a:ext cx="10777749" cy="39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목표 </a:t>
            </a:r>
            <a:r>
              <a:rPr lang="en-US" altLang="ko-KR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: </a:t>
            </a:r>
            <a:r>
              <a:rPr lang="ko-KR" altLang="en-US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메모와 지출 및 수입의 기록, 통계 기능을 통해 사용자의 경제적 관리를 더 쉽게 할 수 있도록 한다</a:t>
            </a:r>
            <a:endParaRPr lang="ko-KR" altLang="en-US" sz="2000" b="1" spc="-244">
              <a:solidFill>
                <a:schemeClr val="accent1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9763124" y="6506104"/>
            <a:ext cx="2428875" cy="209020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560716" y="1242376"/>
            <a:ext cx="10260012" cy="3956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앱 이름 : </a:t>
            </a:r>
            <a:r>
              <a:rPr lang="en-US" altLang="ko-KR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PoketPlan (Poket + Plan, </a:t>
            </a:r>
            <a:r>
              <a:rPr lang="ko-KR" altLang="en-US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주머니 속 간편히 소지 가능한 휴대폰 앱을 통한 지출 계획)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요구사항 분석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sp>
        <p:nvSpPr>
          <p:cNvPr id="43" name="직사각형 1"/>
          <p:cNvSpPr/>
          <p:nvPr/>
        </p:nvSpPr>
        <p:spPr>
          <a:xfrm>
            <a:off x="653132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4" name="직사각형 226"/>
          <p:cNvSpPr/>
          <p:nvPr/>
        </p:nvSpPr>
        <p:spPr>
          <a:xfrm>
            <a:off x="5689173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5" name="직사각형 227"/>
          <p:cNvSpPr/>
          <p:nvPr/>
        </p:nvSpPr>
        <p:spPr>
          <a:xfrm>
            <a:off x="653133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6" name="직사각형 228"/>
          <p:cNvSpPr/>
          <p:nvPr/>
        </p:nvSpPr>
        <p:spPr>
          <a:xfrm>
            <a:off x="5691313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7" name="직사각형 230"/>
          <p:cNvSpPr/>
          <p:nvPr/>
        </p:nvSpPr>
        <p:spPr>
          <a:xfrm>
            <a:off x="648031" y="1311628"/>
            <a:ext cx="5042335" cy="4826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8" name="TextBox 231"/>
          <p:cNvSpPr txBox="1"/>
          <p:nvPr/>
        </p:nvSpPr>
        <p:spPr>
          <a:xfrm>
            <a:off x="670477" y="1368893"/>
            <a:ext cx="5007405" cy="3913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개발자 요구사항</a:t>
            </a:r>
            <a:endParaRPr lang="ko-KR" altLang="en-US" sz="20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55" name="TextBox 240"/>
          <p:cNvSpPr txBox="1"/>
          <p:nvPr/>
        </p:nvSpPr>
        <p:spPr>
          <a:xfrm>
            <a:off x="656276" y="1883323"/>
            <a:ext cx="4921997" cy="1115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메인페이지에서 메모, 지출, 수입 한 눈에 표시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통계 기능에 날짜별 필터 기능 추가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지출, 수입에 지출 또는 수입만 볼 수 있는 기능 추가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9" name="직사각형 230"/>
          <p:cNvSpPr/>
          <p:nvPr/>
        </p:nvSpPr>
        <p:spPr>
          <a:xfrm>
            <a:off x="5695200" y="1318875"/>
            <a:ext cx="5029200" cy="4824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0" name="직사각형 230"/>
          <p:cNvSpPr/>
          <p:nvPr/>
        </p:nvSpPr>
        <p:spPr>
          <a:xfrm>
            <a:off x="660177" y="3574437"/>
            <a:ext cx="5026460" cy="4826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1" name="직사각형 230"/>
          <p:cNvSpPr/>
          <p:nvPr/>
        </p:nvSpPr>
        <p:spPr>
          <a:xfrm>
            <a:off x="5695039" y="3574437"/>
            <a:ext cx="5027681" cy="4826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2" name="TextBox 231"/>
          <p:cNvSpPr txBox="1"/>
          <p:nvPr/>
        </p:nvSpPr>
        <p:spPr>
          <a:xfrm>
            <a:off x="668365" y="3621348"/>
            <a:ext cx="4998748" cy="386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사용자 요구사항</a:t>
            </a:r>
            <a:endParaRPr lang="ko-KR" altLang="en-US" sz="20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3" name="TextBox 231"/>
          <p:cNvSpPr txBox="1"/>
          <p:nvPr/>
        </p:nvSpPr>
        <p:spPr>
          <a:xfrm>
            <a:off x="5700918" y="1364335"/>
            <a:ext cx="5007405" cy="395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AI</a:t>
            </a:r>
            <a:r>
              <a:rPr lang="ko-KR" altLang="en-US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 요구사항</a:t>
            </a:r>
            <a:endParaRPr lang="ko-KR" altLang="en-US" sz="20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4" name="TextBox 231"/>
          <p:cNvSpPr txBox="1"/>
          <p:nvPr/>
        </p:nvSpPr>
        <p:spPr>
          <a:xfrm>
            <a:off x="5701747" y="3630873"/>
            <a:ext cx="5007405" cy="3867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시스템 요구사항</a:t>
            </a:r>
            <a:endParaRPr lang="ko-KR" altLang="en-US" sz="20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5" name="TextBox 240"/>
          <p:cNvSpPr txBox="1"/>
          <p:nvPr/>
        </p:nvSpPr>
        <p:spPr>
          <a:xfrm>
            <a:off x="5710738" y="1890778"/>
            <a:ext cx="4963412" cy="1117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tx1"/>
                </a:solidFill>
                <a:latin typeface="나눔고딕"/>
                <a:ea typeface="나눔고딕"/>
              </a:rPr>
              <a:t>통계에 각 카테고리별 지출을 보여주는 그래프 추가</a:t>
            </a:r>
            <a:endParaRPr lang="ko-KR" altLang="en-US" sz="1500" spc="-124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tx1"/>
                </a:solidFill>
                <a:latin typeface="나눔고딕"/>
                <a:ea typeface="나눔고딕"/>
              </a:rPr>
              <a:t>목표 지출 설정 기능 추가</a:t>
            </a:r>
            <a:endParaRPr lang="ko-KR" altLang="en-US" sz="1500" spc="-124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tx1"/>
                </a:solidFill>
                <a:latin typeface="나눔고딕"/>
                <a:ea typeface="나눔고딕"/>
              </a:rPr>
              <a:t>설정에 데이터 전체 삭제 기능 추가</a:t>
            </a:r>
            <a:endParaRPr lang="ko-KR" altLang="en-US" sz="1500" spc="-124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66" name="TextBox 240"/>
          <p:cNvSpPr txBox="1"/>
          <p:nvPr/>
        </p:nvSpPr>
        <p:spPr>
          <a:xfrm>
            <a:off x="653377" y="4146960"/>
            <a:ext cx="5035883" cy="111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지출</a:t>
            </a:r>
            <a:r>
              <a:rPr lang="en-US" altLang="ko-KR" sz="1500" spc="-124">
                <a:solidFill>
                  <a:schemeClr val="bg1"/>
                </a:solidFill>
                <a:latin typeface="나눔고딕"/>
                <a:ea typeface="나눔고딕"/>
              </a:rPr>
              <a:t>,</a:t>
            </a: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 수입에 카테고리 추가 후 카테고리 별로 정렬 기능 추가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캘린더에 메모, 지출, 수입 내역을 간략하게 표시 기능 추가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메인페이지에서 오늘의 메모, 지출, 수입 작성 기능 추가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7" name="TextBox 240"/>
          <p:cNvSpPr txBox="1"/>
          <p:nvPr/>
        </p:nvSpPr>
        <p:spPr>
          <a:xfrm>
            <a:off x="5698377" y="4146131"/>
            <a:ext cx="4994471" cy="111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안드로이드 스튜디오를 이용해 플러터로 구현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웹과 앱 둘 다 구현 가능해야 함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데이터베이스를 사용하여 데이터 유지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8" name="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개발일정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pic>
        <p:nvPicPr>
          <p:cNvPr id="2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145" y="1320629"/>
            <a:ext cx="10762532" cy="4797859"/>
          </a:xfrm>
          <a:prstGeom prst="rect">
            <a:avLst/>
          </a:prstGeom>
        </p:spPr>
      </p:pic>
      <p:sp>
        <p:nvSpPr>
          <p:cNvPr id="27" name="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26694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6694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92521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1971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37247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095" y="1965999"/>
            <a:ext cx="2123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개발 기술 스택</a:t>
            </a:r>
            <a:endParaRPr lang="ko-KR" altLang="en-US" b="1">
              <a:solidFill>
                <a:schemeClr val="bg1">
                  <a:lumMod val="9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1970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0141" y="1965999"/>
            <a:ext cx="2218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UI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 구성 요소</a:t>
            </a:r>
            <a:endParaRPr lang="ko-KR" altLang="en-US" b="1">
              <a:solidFill>
                <a:schemeClr val="bg1">
                  <a:lumMod val="9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37245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3995" y="1965999"/>
            <a:ext cx="1830361" cy="365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배포 및 테스트</a:t>
            </a:r>
            <a:endParaRPr lang="ko-KR" altLang="en-US" b="1">
              <a:solidFill>
                <a:schemeClr val="bg1">
                  <a:lumMod val="9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92517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2678" y="1965999"/>
            <a:ext cx="2059431" cy="365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기타 운영 도구</a:t>
            </a:r>
            <a:endParaRPr lang="ko-KR" altLang="en-US" b="1">
              <a:solidFill>
                <a:schemeClr val="bg1">
                  <a:lumMod val="9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6783" y="2630251"/>
            <a:ext cx="2345508" cy="238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IDE : Android Studio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프로그래밍 언어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Dart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프레임 워크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Flutter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로컬 데이터베이스 :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Hive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None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디자인 툴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: Figma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2060" y="2630251"/>
            <a:ext cx="2345508" cy="1873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아이콘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cupertino_icons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캘린더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table_calendar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그래프 : fl_chart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None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날짜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형식화 : intl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7337" y="2630251"/>
            <a:ext cx="2345508" cy="136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안드로이드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Google Play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IOS :</a:t>
            </a: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Apple App Store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테스트 : 에뮬레이터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82158" y="2630251"/>
            <a:ext cx="2345508" cy="1615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코드 관리, 백업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GitHub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문서화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PPT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리소스 계획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리스크 관리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sp>
        <p:nvSpPr>
          <p:cNvPr id="27" name="Shape 14"/>
          <p:cNvSpPr/>
          <p:nvPr/>
        </p:nvSpPr>
        <p:spPr>
          <a:xfrm>
            <a:off x="577610" y="1525192"/>
            <a:ext cx="11036780" cy="7577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28" name="Shape 1"/>
          <p:cNvSpPr/>
          <p:nvPr/>
        </p:nvSpPr>
        <p:spPr>
          <a:xfrm>
            <a:off x="577610" y="1526604"/>
            <a:ext cx="11036780" cy="4225364"/>
          </a:xfrm>
          <a:prstGeom prst="roundRect">
            <a:avLst>
              <a:gd name="adj" fmla="val 5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29" name="Text 3"/>
          <p:cNvSpPr/>
          <p:nvPr/>
        </p:nvSpPr>
        <p:spPr>
          <a:xfrm>
            <a:off x="912379" y="1768657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리스크</a:t>
            </a:r>
            <a:endParaRPr lang="en-US" b="1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0" name="Text 4"/>
          <p:cNvSpPr/>
          <p:nvPr/>
        </p:nvSpPr>
        <p:spPr>
          <a:xfrm>
            <a:off x="3762200" y="1768657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가능성</a:t>
            </a:r>
            <a:endParaRPr lang="en-US" b="1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1" name="Text 5"/>
          <p:cNvSpPr/>
          <p:nvPr/>
        </p:nvSpPr>
        <p:spPr>
          <a:xfrm>
            <a:off x="5834528" y="1768657"/>
            <a:ext cx="4220814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대응 계획</a:t>
            </a:r>
            <a:endParaRPr lang="en-US" b="1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2" name="Shape 10"/>
          <p:cNvSpPr/>
          <p:nvPr/>
        </p:nvSpPr>
        <p:spPr>
          <a:xfrm>
            <a:off x="428734" y="2273726"/>
            <a:ext cx="9979854" cy="7017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3" name="Text 11"/>
          <p:cNvSpPr/>
          <p:nvPr/>
        </p:nvSpPr>
        <p:spPr>
          <a:xfrm>
            <a:off x="912379" y="2498140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메모,지출 </a:t>
            </a: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기록 기능의 오류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34" name="Text 12"/>
          <p:cNvSpPr/>
          <p:nvPr/>
        </p:nvSpPr>
        <p:spPr>
          <a:xfrm>
            <a:off x="3762200" y="2498140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중간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5" name="Text 13"/>
          <p:cNvSpPr/>
          <p:nvPr/>
        </p:nvSpPr>
        <p:spPr>
          <a:xfrm>
            <a:off x="5834528" y="2520028"/>
            <a:ext cx="5740943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지출 계산 오류를 방지하기 위해 금액 입력 후 즉시 결과를 갱신하도록 구현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6" name="Shape 14"/>
          <p:cNvSpPr/>
          <p:nvPr/>
        </p:nvSpPr>
        <p:spPr>
          <a:xfrm>
            <a:off x="585230" y="2967860"/>
            <a:ext cx="11036780" cy="7017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7" name="Text 15"/>
          <p:cNvSpPr/>
          <p:nvPr/>
        </p:nvSpPr>
        <p:spPr>
          <a:xfrm>
            <a:off x="912379" y="3239777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UI/UX 복잡성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8" name="Text 16"/>
          <p:cNvSpPr/>
          <p:nvPr/>
        </p:nvSpPr>
        <p:spPr>
          <a:xfrm>
            <a:off x="3762200" y="3239777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중간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9" name="Text 17"/>
          <p:cNvSpPr/>
          <p:nvPr/>
        </p:nvSpPr>
        <p:spPr>
          <a:xfrm>
            <a:off x="5834528" y="3202874"/>
            <a:ext cx="5507487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미리 </a:t>
            </a:r>
            <a:r>
              <a:rPr lang="en-US" altLang="ko-KR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UI</a:t>
            </a: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를 구상한 후</a:t>
            </a: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 Flutter로 구현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40" name="Shape 18"/>
          <p:cNvSpPr/>
          <p:nvPr/>
        </p:nvSpPr>
        <p:spPr>
          <a:xfrm>
            <a:off x="428734" y="3794704"/>
            <a:ext cx="9979854" cy="7017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1" name="Text 19"/>
          <p:cNvSpPr/>
          <p:nvPr/>
        </p:nvSpPr>
        <p:spPr>
          <a:xfrm>
            <a:off x="912379" y="3904166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배포 관련 문제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2" name="Text 20"/>
          <p:cNvSpPr/>
          <p:nvPr/>
        </p:nvSpPr>
        <p:spPr>
          <a:xfrm>
            <a:off x="3762200" y="3904166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낮음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3" name="Text 21"/>
          <p:cNvSpPr/>
          <p:nvPr/>
        </p:nvSpPr>
        <p:spPr>
          <a:xfrm>
            <a:off x="5834528" y="3889038"/>
            <a:ext cx="5516825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배포 앱 아이콘, 스토어 등록 정보 등을 준비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44" name="Shape 22"/>
          <p:cNvSpPr/>
          <p:nvPr/>
        </p:nvSpPr>
        <p:spPr>
          <a:xfrm>
            <a:off x="585230" y="4356130"/>
            <a:ext cx="11036780" cy="7017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5" name="Text 23"/>
          <p:cNvSpPr/>
          <p:nvPr/>
        </p:nvSpPr>
        <p:spPr>
          <a:xfrm>
            <a:off x="912379" y="4606377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데이터베이스 호환성</a:t>
            </a:r>
            <a:endParaRPr lang="ko-KR" altLang="en-US" sz="1250">
              <a:solidFill>
                <a:schemeClr val="accent2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46" name="Text 24"/>
          <p:cNvSpPr/>
          <p:nvPr/>
        </p:nvSpPr>
        <p:spPr>
          <a:xfrm>
            <a:off x="3762200" y="4606377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높음</a:t>
            </a:r>
            <a:endParaRPr lang="ko-KR" altLang="en-US" sz="1250">
              <a:solidFill>
                <a:schemeClr val="accent2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47" name="Text 25"/>
          <p:cNvSpPr/>
          <p:nvPr/>
        </p:nvSpPr>
        <p:spPr>
          <a:xfrm>
            <a:off x="5834528" y="4616417"/>
            <a:ext cx="5227340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디버그 모드에서 실행 시 </a:t>
            </a:r>
            <a:r>
              <a:rPr lang="en-US" altLang="ko-KR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port:3000</a:t>
            </a: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으로 실행</a:t>
            </a:r>
            <a:endParaRPr lang="ko-KR" altLang="en-US" sz="1250">
              <a:solidFill>
                <a:schemeClr val="accent2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48" name="Text 27"/>
          <p:cNvSpPr/>
          <p:nvPr/>
        </p:nvSpPr>
        <p:spPr>
          <a:xfrm>
            <a:off x="912379" y="5269548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시간 관리 부족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9" name="Text 28"/>
          <p:cNvSpPr/>
          <p:nvPr/>
        </p:nvSpPr>
        <p:spPr>
          <a:xfrm>
            <a:off x="3762200" y="5269548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중간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50" name="Text 29"/>
          <p:cNvSpPr/>
          <p:nvPr/>
        </p:nvSpPr>
        <p:spPr>
          <a:xfrm>
            <a:off x="5834528" y="5269548"/>
            <a:ext cx="522734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매</a:t>
            </a: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주</a:t>
            </a: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 진행 상황을 점검, 필요시 우선순위를 재조정하여 진행</a:t>
            </a:r>
            <a:endParaRPr lang="ko-KR" altLang="en-US" sz="1250">
              <a:solidFill>
                <a:schemeClr val="accent2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51" name=""/>
          <p:cNvSpPr/>
          <p:nvPr/>
        </p:nvSpPr>
        <p:spPr>
          <a:xfrm>
            <a:off x="9763125" y="6282267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3830028" cy="5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커뮤니케이션 관리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sp>
        <p:nvSpPr>
          <p:cNvPr id="68" name="Text 2"/>
          <p:cNvSpPr/>
          <p:nvPr/>
        </p:nvSpPr>
        <p:spPr>
          <a:xfrm>
            <a:off x="-737665" y="1399850"/>
            <a:ext cx="4251841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진행 상황 기록</a:t>
            </a:r>
            <a:endParaRPr lang="ko-KR" altLang="en-US" sz="1600" b="1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매</a:t>
            </a:r>
            <a:r>
              <a:rPr lang="ko-KR" alt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주</a:t>
            </a: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작업한 내용을 기록하고, </a:t>
            </a:r>
            <a:r>
              <a:rPr lang="ko-KR" alt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작업한</a:t>
            </a:r>
            <a:endParaRPr lang="ko-KR" alt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ko-KR" alt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내용을 문서에 즉시 반영합니다.</a:t>
            </a:r>
            <a:endParaRPr lang="ko-KR" alt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</p:txBody>
      </p:sp>
      <p:pic>
        <p:nvPicPr>
          <p:cNvPr id="69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8038" y="1351451"/>
            <a:ext cx="4515922" cy="4515922"/>
          </a:xfrm>
          <a:prstGeom prst="rect">
            <a:avLst/>
          </a:prstGeom>
        </p:spPr>
      </p:pic>
      <p:sp>
        <p:nvSpPr>
          <p:cNvPr id="72" name="Text 4"/>
          <p:cNvSpPr/>
          <p:nvPr/>
        </p:nvSpPr>
        <p:spPr>
          <a:xfrm>
            <a:off x="8622666" y="1399850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주간 점검</a:t>
            </a:r>
            <a:endParaRPr lang="ko-KR" altLang="en-US" sz="1600" b="1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매주 진행 상황을 점검하고, 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목표 달성 여부를 확인합니다.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pic>
        <p:nvPicPr>
          <p:cNvPr id="73" name="Image 2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8039" y="1351451"/>
            <a:ext cx="4515922" cy="4515922"/>
          </a:xfrm>
          <a:prstGeom prst="rect">
            <a:avLst/>
          </a:prstGeom>
        </p:spPr>
      </p:pic>
      <p:sp>
        <p:nvSpPr>
          <p:cNvPr id="76" name="Text 6"/>
          <p:cNvSpPr/>
          <p:nvPr/>
        </p:nvSpPr>
        <p:spPr>
          <a:xfrm>
            <a:off x="8622666" y="4331228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피드백 및 개선</a:t>
            </a:r>
            <a:endParaRPr lang="ko-KR" altLang="en-US" sz="1600" b="1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앱을</a:t>
            </a: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동료나 친구에게 보여주고 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피드백을 받아 수정합니다.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</p:txBody>
      </p:sp>
      <p:pic>
        <p:nvPicPr>
          <p:cNvPr id="77" name="Image 4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38039" y="1351451"/>
            <a:ext cx="4515922" cy="4515922"/>
          </a:xfrm>
          <a:prstGeom prst="rect">
            <a:avLst/>
          </a:prstGeom>
        </p:spPr>
      </p:pic>
      <p:sp>
        <p:nvSpPr>
          <p:cNvPr id="80" name="Text 8"/>
          <p:cNvSpPr/>
          <p:nvPr/>
        </p:nvSpPr>
        <p:spPr>
          <a:xfrm>
            <a:off x="-582884" y="4331228"/>
            <a:ext cx="4097059" cy="1252299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협업 도구</a:t>
            </a:r>
            <a:endParaRPr lang="ko-KR" altLang="en-US" sz="1600" b="1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GitHub</a:t>
            </a:r>
            <a:r>
              <a:rPr lang="ko-KR" alt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를</a:t>
            </a: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사용하여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ko-KR" alt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코드 관리 및 백업을</a:t>
            </a: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진행합니다.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83" name="직사각형 18"/>
          <p:cNvSpPr/>
          <p:nvPr/>
        </p:nvSpPr>
        <p:spPr>
          <a:xfrm>
            <a:off x="11413898" y="6858000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pic>
        <p:nvPicPr>
          <p:cNvPr id="84" name="Image 4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818989" y="1352014"/>
            <a:ext cx="4515922" cy="4515922"/>
          </a:xfrm>
          <a:prstGeom prst="rect">
            <a:avLst/>
          </a:prstGeom>
        </p:spPr>
      </p:pic>
      <p:sp>
        <p:nvSpPr>
          <p:cNvPr id="106" name="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3830028" cy="5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요약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sp>
        <p:nvSpPr>
          <p:cNvPr id="83" name="직사각형 18"/>
          <p:cNvSpPr/>
          <p:nvPr/>
        </p:nvSpPr>
        <p:spPr>
          <a:xfrm>
            <a:off x="11413898" y="6858000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pic>
        <p:nvPicPr>
          <p:cNvPr id="106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0528" y="1573556"/>
            <a:ext cx="1153781" cy="785508"/>
          </a:xfrm>
          <a:prstGeom prst="rect">
            <a:avLst/>
          </a:prstGeom>
        </p:spPr>
      </p:pic>
      <p:pic>
        <p:nvPicPr>
          <p:cNvPr id="107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0216" y="1958446"/>
            <a:ext cx="200135" cy="250190"/>
          </a:xfrm>
          <a:prstGeom prst="rect">
            <a:avLst/>
          </a:prstGeom>
        </p:spPr>
      </p:pic>
      <p:sp>
        <p:nvSpPr>
          <p:cNvPr id="108" name="Text 1"/>
          <p:cNvSpPr/>
          <p:nvPr/>
        </p:nvSpPr>
        <p:spPr>
          <a:xfrm>
            <a:off x="3587134" y="1648777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목표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9" name="Text 2"/>
          <p:cNvSpPr/>
          <p:nvPr/>
        </p:nvSpPr>
        <p:spPr>
          <a:xfrm>
            <a:off x="3587134" y="2056328"/>
            <a:ext cx="6286619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일정 관리와 지출 기록을 효율적으로 관리할 수 있는 모바일 앱 개발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pic>
        <p:nvPicPr>
          <p:cNvPr id="111" name="Image 2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0339" y="2393308"/>
            <a:ext cx="2307562" cy="785508"/>
          </a:xfrm>
          <a:prstGeom prst="rect">
            <a:avLst/>
          </a:prstGeom>
        </p:spPr>
      </p:pic>
      <p:pic>
        <p:nvPicPr>
          <p:cNvPr id="112" name="Image 3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58875" y="2660967"/>
            <a:ext cx="200135" cy="250190"/>
          </a:xfrm>
          <a:prstGeom prst="rect">
            <a:avLst/>
          </a:prstGeom>
        </p:spPr>
      </p:pic>
      <p:sp>
        <p:nvSpPr>
          <p:cNvPr id="113" name="Text 4"/>
          <p:cNvSpPr/>
          <p:nvPr/>
        </p:nvSpPr>
        <p:spPr>
          <a:xfrm>
            <a:off x="4190663" y="2479357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기술 스택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14" name="Text 5"/>
          <p:cNvSpPr/>
          <p:nvPr/>
        </p:nvSpPr>
        <p:spPr>
          <a:xfrm>
            <a:off x="4190663" y="2886908"/>
            <a:ext cx="5242798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Flutter, Dart, flutter_local_notifications, sqflite, table_calendar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15" name="Shape 6"/>
          <p:cNvSpPr/>
          <p:nvPr/>
        </p:nvSpPr>
        <p:spPr>
          <a:xfrm>
            <a:off x="3543057" y="2374857"/>
            <a:ext cx="817721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116" name="Image 4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51141" y="3225191"/>
            <a:ext cx="3461427" cy="785508"/>
          </a:xfrm>
          <a:prstGeom prst="rect">
            <a:avLst/>
          </a:prstGeom>
        </p:spPr>
      </p:pic>
      <p:pic>
        <p:nvPicPr>
          <p:cNvPr id="117" name="Image 5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46489" y="3527251"/>
            <a:ext cx="200135" cy="250190"/>
          </a:xfrm>
          <a:prstGeom prst="rect">
            <a:avLst/>
          </a:prstGeom>
        </p:spPr>
      </p:pic>
      <p:sp>
        <p:nvSpPr>
          <p:cNvPr id="118" name="Text 7"/>
          <p:cNvSpPr/>
          <p:nvPr/>
        </p:nvSpPr>
        <p:spPr>
          <a:xfrm>
            <a:off x="4762439" y="3285708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리소스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19" name="Text 8"/>
          <p:cNvSpPr/>
          <p:nvPr/>
        </p:nvSpPr>
        <p:spPr>
          <a:xfrm>
            <a:off x="4762439" y="3693259"/>
            <a:ext cx="4975622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컴퓨터, Flutter SDK, Android Sudio, Figma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20" name="Shape 9"/>
          <p:cNvSpPr/>
          <p:nvPr/>
        </p:nvSpPr>
        <p:spPr>
          <a:xfrm>
            <a:off x="4122040" y="3191515"/>
            <a:ext cx="7359372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121" name="Image 6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90476" y="4036721"/>
            <a:ext cx="4615209" cy="785508"/>
          </a:xfrm>
          <a:prstGeom prst="rect">
            <a:avLst/>
          </a:prstGeom>
        </p:spPr>
      </p:pic>
      <p:pic>
        <p:nvPicPr>
          <p:cNvPr id="122" name="Image 7" descr="preencoded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844036" y="4304381"/>
            <a:ext cx="200135" cy="250190"/>
          </a:xfrm>
          <a:prstGeom prst="rect">
            <a:avLst/>
          </a:prstGeom>
        </p:spPr>
      </p:pic>
      <p:sp>
        <p:nvSpPr>
          <p:cNvPr id="123" name="Text 10"/>
          <p:cNvSpPr/>
          <p:nvPr/>
        </p:nvSpPr>
        <p:spPr>
          <a:xfrm>
            <a:off x="5358030" y="4108768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리스크 관리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4" name="Text 11"/>
          <p:cNvSpPr/>
          <p:nvPr/>
        </p:nvSpPr>
        <p:spPr>
          <a:xfrm>
            <a:off x="5358030" y="4516319"/>
            <a:ext cx="5347573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지출 기록 오류, UI/UX 복잡성, 배포 관련 문제 등을 관리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25" name="Text 12"/>
          <p:cNvSpPr/>
          <p:nvPr/>
        </p:nvSpPr>
        <p:spPr>
          <a:xfrm>
            <a:off x="655379" y="5207913"/>
            <a:ext cx="13218081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프로젝트 :</a:t>
            </a:r>
            <a:r>
              <a:rPr lang="ko-KR" alt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</a:t>
            </a: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일정 </a:t>
            </a:r>
            <a:r>
              <a:rPr lang="ko-KR" alt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및 지출, 수입 메모 등의 기능을 통해 사용자의 경제적 지출을 돕는</a:t>
            </a: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앱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126" name="Text 13"/>
          <p:cNvSpPr/>
          <p:nvPr/>
        </p:nvSpPr>
        <p:spPr>
          <a:xfrm>
            <a:off x="655379" y="5670828"/>
            <a:ext cx="13218081" cy="605314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lvl="0">
              <a:defRPr lang="ko-KR" altLang="en-US"/>
            </a:pPr>
            <a:r>
              <a:rPr lang="ko-KR" alt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목표 :</a:t>
            </a:r>
            <a:r>
              <a:rPr lang="en-US" altLang="ko-KR" sz="1550" b="1" spc="-191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 </a:t>
            </a:r>
            <a:r>
              <a:rPr lang="ko-KR" altLang="en-US" sz="1550" b="1" spc="-191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메모와 지출 및 수입의 기록, 통계 기능을 통해 사용자의 경제적 관리를 더 쉽게 할 수 있도록 함</a:t>
            </a:r>
            <a:endParaRPr lang="ko-KR" altLang="en-US" sz="1550" b="1" spc="-191">
              <a:solidFill>
                <a:schemeClr val="accent1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148" name="Shape 9"/>
          <p:cNvSpPr/>
          <p:nvPr/>
        </p:nvSpPr>
        <p:spPr>
          <a:xfrm>
            <a:off x="4728709" y="4017992"/>
            <a:ext cx="7359372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49" name=""/>
          <p:cNvSpPr/>
          <p:nvPr/>
        </p:nvSpPr>
        <p:spPr>
          <a:xfrm>
            <a:off x="10477499" y="1865312"/>
            <a:ext cx="1714500" cy="2873375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0" name="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691</ep:Words>
  <ep:PresentationFormat>와이드스크린</ep:PresentationFormat>
  <ep:Paragraphs>147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taehyuni</cp:lastModifiedBy>
  <dcterms:modified xsi:type="dcterms:W3CDTF">2025-06-23T18:16:30.103</dcterms:modified>
  <cp:revision>96</cp:revision>
  <dc:title>PowerPoint 프레젠테이션</dc:title>
</cp:coreProperties>
</file>