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3" r:id="rId3"/>
    <p:sldId id="257" r:id="rId4"/>
    <p:sldId id="277" r:id="rId5"/>
    <p:sldId id="258" r:id="rId6"/>
    <p:sldId id="259" r:id="rId7"/>
    <p:sldId id="278" r:id="rId8"/>
    <p:sldId id="260" r:id="rId9"/>
    <p:sldId id="262" r:id="rId10"/>
    <p:sldId id="279" r:id="rId11"/>
    <p:sldId id="266" r:id="rId12"/>
    <p:sldId id="265" r:id="rId13"/>
    <p:sldId id="288" r:id="rId14"/>
    <p:sldId id="289" r:id="rId15"/>
    <p:sldId id="280" r:id="rId16"/>
    <p:sldId id="282" r:id="rId17"/>
    <p:sldId id="287" r:id="rId18"/>
    <p:sldId id="286" r:id="rId19"/>
    <p:sldId id="283" r:id="rId20"/>
    <p:sldId id="291" r:id="rId21"/>
    <p:sldId id="290" r:id="rId22"/>
    <p:sldId id="292" r:id="rId23"/>
    <p:sldId id="293" r:id="rId24"/>
    <p:sldId id="294" r:id="rId25"/>
    <p:sldId id="28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횟수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A5-4106-9B10-4FAEC6A4C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3A5-4106-9B10-4FAEC6A4CC13}"/>
              </c:ext>
            </c:extLst>
          </c:dPt>
          <c:dLbls>
            <c:dLbl>
              <c:idx val="0"/>
              <c:layout>
                <c:manualLayout>
                  <c:x val="-0.2479166666666667"/>
                  <c:y val="-0.2250000000000000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127083333333335"/>
                      <c:h val="0.2038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3A5-4106-9B10-4FAEC6A4CC13}"/>
                </c:ext>
              </c:extLst>
            </c:dLbl>
            <c:dLbl>
              <c:idx val="1"/>
              <c:layout>
                <c:manualLayout>
                  <c:x val="-5.4166584645669313E-2"/>
                  <c:y val="1.87499999999999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136466535433068"/>
                      <c:h val="0.15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3A5-4106-9B10-4FAEC6A4CC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투수코치</c:v>
                </c:pt>
                <c:pt idx="1">
                  <c:v>감독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4081</c:v>
                </c:pt>
                <c:pt idx="1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A5-4106-9B10-4FAEC6A4C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오름성공률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Red Sox</c:v>
                </c:pt>
                <c:pt idx="1">
                  <c:v>Astros</c:v>
                </c:pt>
                <c:pt idx="2">
                  <c:v>Yankees</c:v>
                </c:pt>
                <c:pt idx="3">
                  <c:v>Athletics</c:v>
                </c:pt>
                <c:pt idx="4">
                  <c:v>Brewers</c:v>
                </c:pt>
                <c:pt idx="5">
                  <c:v>Cubs</c:v>
                </c:pt>
                <c:pt idx="6">
                  <c:v>Dodgers</c:v>
                </c:pt>
                <c:pt idx="7">
                  <c:v>Indians</c:v>
                </c:pt>
                <c:pt idx="8">
                  <c:v>Rockies</c:v>
                </c:pt>
                <c:pt idx="9">
                  <c:v>Braves</c:v>
                </c:pt>
                <c:pt idx="10">
                  <c:v>Rays</c:v>
                </c:pt>
                <c:pt idx="11">
                  <c:v>Mariners</c:v>
                </c:pt>
                <c:pt idx="12">
                  <c:v>Cardinals</c:v>
                </c:pt>
                <c:pt idx="13">
                  <c:v>Pirates</c:v>
                </c:pt>
                <c:pt idx="14">
                  <c:v>D'Backs</c:v>
                </c:pt>
                <c:pt idx="15">
                  <c:v>Nationals</c:v>
                </c:pt>
                <c:pt idx="16">
                  <c:v>Angels</c:v>
                </c:pt>
                <c:pt idx="17">
                  <c:v>Phillies</c:v>
                </c:pt>
                <c:pt idx="18">
                  <c:v>Twins</c:v>
                </c:pt>
                <c:pt idx="19">
                  <c:v>Mets</c:v>
                </c:pt>
                <c:pt idx="20">
                  <c:v>Blue Jays</c:v>
                </c:pt>
                <c:pt idx="21">
                  <c:v>Giants</c:v>
                </c:pt>
                <c:pt idx="22">
                  <c:v>Rangers</c:v>
                </c:pt>
                <c:pt idx="23">
                  <c:v>Reds</c:v>
                </c:pt>
                <c:pt idx="24">
                  <c:v>Padres</c:v>
                </c:pt>
                <c:pt idx="25">
                  <c:v>Tigers</c:v>
                </c:pt>
                <c:pt idx="26">
                  <c:v>Marlins</c:v>
                </c:pt>
                <c:pt idx="27">
                  <c:v>White Sox</c:v>
                </c:pt>
                <c:pt idx="28">
                  <c:v>Royals</c:v>
                </c:pt>
                <c:pt idx="29">
                  <c:v>Orioles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0.59756097560975607</c:v>
                </c:pt>
                <c:pt idx="1">
                  <c:v>0.5</c:v>
                </c:pt>
                <c:pt idx="2">
                  <c:v>0.42857142857142849</c:v>
                </c:pt>
                <c:pt idx="3">
                  <c:v>0.60563380281690138</c:v>
                </c:pt>
                <c:pt idx="4">
                  <c:v>0.41379310344827591</c:v>
                </c:pt>
                <c:pt idx="5">
                  <c:v>0.57894736842105265</c:v>
                </c:pt>
                <c:pt idx="6">
                  <c:v>0.66666666666666663</c:v>
                </c:pt>
                <c:pt idx="7">
                  <c:v>0.46938775510204078</c:v>
                </c:pt>
                <c:pt idx="8">
                  <c:v>0.41025641025641019</c:v>
                </c:pt>
                <c:pt idx="9">
                  <c:v>0.53623188405797106</c:v>
                </c:pt>
                <c:pt idx="10">
                  <c:v>0.40666666666666668</c:v>
                </c:pt>
                <c:pt idx="11">
                  <c:v>0.66</c:v>
                </c:pt>
                <c:pt idx="12">
                  <c:v>0.4943820224719101</c:v>
                </c:pt>
                <c:pt idx="13">
                  <c:v>0.48514851485148508</c:v>
                </c:pt>
                <c:pt idx="14">
                  <c:v>0.6506024096385542</c:v>
                </c:pt>
                <c:pt idx="15">
                  <c:v>0.61224489795918369</c:v>
                </c:pt>
                <c:pt idx="16">
                  <c:v>0.57777777777777772</c:v>
                </c:pt>
                <c:pt idx="17">
                  <c:v>0.45833333333333331</c:v>
                </c:pt>
                <c:pt idx="18">
                  <c:v>0.53968253968253965</c:v>
                </c:pt>
                <c:pt idx="19">
                  <c:v>0.51515151515151514</c:v>
                </c:pt>
                <c:pt idx="20">
                  <c:v>0.60526315789473684</c:v>
                </c:pt>
                <c:pt idx="21">
                  <c:v>0.5535714285714286</c:v>
                </c:pt>
                <c:pt idx="22">
                  <c:v>0.47560975609756101</c:v>
                </c:pt>
                <c:pt idx="23">
                  <c:v>0.39436619718309862</c:v>
                </c:pt>
                <c:pt idx="24">
                  <c:v>0.4</c:v>
                </c:pt>
                <c:pt idx="25">
                  <c:v>0.6</c:v>
                </c:pt>
                <c:pt idx="26">
                  <c:v>0.40229885057471271</c:v>
                </c:pt>
                <c:pt idx="27">
                  <c:v>0.49122807017543862</c:v>
                </c:pt>
                <c:pt idx="28">
                  <c:v>0.46341463414634149</c:v>
                </c:pt>
                <c:pt idx="29">
                  <c:v>0.44827586206896552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5-D24B-BDD3-9FB90E628C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승률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Red Sox</c:v>
                </c:pt>
                <c:pt idx="1">
                  <c:v>Astros</c:v>
                </c:pt>
                <c:pt idx="2">
                  <c:v>Yankees</c:v>
                </c:pt>
                <c:pt idx="3">
                  <c:v>Athletics</c:v>
                </c:pt>
                <c:pt idx="4">
                  <c:v>Brewers</c:v>
                </c:pt>
                <c:pt idx="5">
                  <c:v>Cubs</c:v>
                </c:pt>
                <c:pt idx="6">
                  <c:v>Dodgers</c:v>
                </c:pt>
                <c:pt idx="7">
                  <c:v>Indians</c:v>
                </c:pt>
                <c:pt idx="8">
                  <c:v>Rockies</c:v>
                </c:pt>
                <c:pt idx="9">
                  <c:v>Braves</c:v>
                </c:pt>
                <c:pt idx="10">
                  <c:v>Rays</c:v>
                </c:pt>
                <c:pt idx="11">
                  <c:v>Mariners</c:v>
                </c:pt>
                <c:pt idx="12">
                  <c:v>Cardinals</c:v>
                </c:pt>
                <c:pt idx="13">
                  <c:v>Pirates</c:v>
                </c:pt>
                <c:pt idx="14">
                  <c:v>D'Backs</c:v>
                </c:pt>
                <c:pt idx="15">
                  <c:v>Nationals</c:v>
                </c:pt>
                <c:pt idx="16">
                  <c:v>Angels</c:v>
                </c:pt>
                <c:pt idx="17">
                  <c:v>Phillies</c:v>
                </c:pt>
                <c:pt idx="18">
                  <c:v>Twins</c:v>
                </c:pt>
                <c:pt idx="19">
                  <c:v>Mets</c:v>
                </c:pt>
                <c:pt idx="20">
                  <c:v>Blue Jays</c:v>
                </c:pt>
                <c:pt idx="21">
                  <c:v>Giants</c:v>
                </c:pt>
                <c:pt idx="22">
                  <c:v>Rangers</c:v>
                </c:pt>
                <c:pt idx="23">
                  <c:v>Reds</c:v>
                </c:pt>
                <c:pt idx="24">
                  <c:v>Padres</c:v>
                </c:pt>
                <c:pt idx="25">
                  <c:v>Tigers</c:v>
                </c:pt>
                <c:pt idx="26">
                  <c:v>Marlins</c:v>
                </c:pt>
                <c:pt idx="27">
                  <c:v>White Sox</c:v>
                </c:pt>
                <c:pt idx="28">
                  <c:v>Royals</c:v>
                </c:pt>
                <c:pt idx="29">
                  <c:v>Orioles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0.66700000000000004</c:v>
                </c:pt>
                <c:pt idx="1">
                  <c:v>0.63600000000000001</c:v>
                </c:pt>
                <c:pt idx="2">
                  <c:v>0.61699999999999999</c:v>
                </c:pt>
                <c:pt idx="3">
                  <c:v>0.59899999999999998</c:v>
                </c:pt>
                <c:pt idx="4">
                  <c:v>0.58899999999999997</c:v>
                </c:pt>
                <c:pt idx="5">
                  <c:v>0.58299999999999996</c:v>
                </c:pt>
                <c:pt idx="6">
                  <c:v>0.56399999999999995</c:v>
                </c:pt>
                <c:pt idx="7">
                  <c:v>0.56200000000000006</c:v>
                </c:pt>
                <c:pt idx="8">
                  <c:v>0.55800000000000005</c:v>
                </c:pt>
                <c:pt idx="9">
                  <c:v>0.55600000000000005</c:v>
                </c:pt>
                <c:pt idx="10">
                  <c:v>0.55600000000000005</c:v>
                </c:pt>
                <c:pt idx="11">
                  <c:v>0.54900000000000004</c:v>
                </c:pt>
                <c:pt idx="12">
                  <c:v>0.54300000000000004</c:v>
                </c:pt>
                <c:pt idx="13">
                  <c:v>0.50900000000000001</c:v>
                </c:pt>
                <c:pt idx="14">
                  <c:v>0.50600000000000001</c:v>
                </c:pt>
                <c:pt idx="15">
                  <c:v>0.50600000000000001</c:v>
                </c:pt>
                <c:pt idx="16">
                  <c:v>0.49399999999999999</c:v>
                </c:pt>
                <c:pt idx="17">
                  <c:v>0.49399999999999999</c:v>
                </c:pt>
                <c:pt idx="18">
                  <c:v>0.48099999999999998</c:v>
                </c:pt>
                <c:pt idx="19">
                  <c:v>0.47499999999999998</c:v>
                </c:pt>
                <c:pt idx="20">
                  <c:v>0.45100000000000001</c:v>
                </c:pt>
                <c:pt idx="21">
                  <c:v>0.45100000000000001</c:v>
                </c:pt>
                <c:pt idx="22">
                  <c:v>0.41399999999999998</c:v>
                </c:pt>
                <c:pt idx="23">
                  <c:v>0.41399999999999998</c:v>
                </c:pt>
                <c:pt idx="24">
                  <c:v>0.40699999999999997</c:v>
                </c:pt>
                <c:pt idx="25">
                  <c:v>0.39500000000000002</c:v>
                </c:pt>
                <c:pt idx="26">
                  <c:v>0.39100000000000001</c:v>
                </c:pt>
                <c:pt idx="27">
                  <c:v>0.38300000000000001</c:v>
                </c:pt>
                <c:pt idx="28">
                  <c:v>0.35799999999999998</c:v>
                </c:pt>
                <c:pt idx="29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5-D24B-BDD3-9FB90E628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8888832"/>
        <c:axId val="1484764736"/>
      </c:barChart>
      <c:catAx>
        <c:axId val="149888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764736"/>
        <c:crosses val="autoZero"/>
        <c:auto val="1"/>
        <c:lblAlgn val="ctr"/>
        <c:lblOffset val="100"/>
        <c:noMultiLvlLbl val="0"/>
      </c:catAx>
      <c:valAx>
        <c:axId val="148476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88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횟수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A5-4106-9B10-4FAEC6A4CC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3A5-4106-9B10-4FAEC6A4CC13}"/>
              </c:ext>
            </c:extLst>
          </c:dPt>
          <c:dLbls>
            <c:dLbl>
              <c:idx val="0"/>
              <c:layout>
                <c:manualLayout>
                  <c:x val="-7.638800644811996E-17"/>
                  <c:y val="0.30937500000000001"/>
                </c:manualLayout>
              </c:layout>
              <c:tx>
                <c:rich>
                  <a:bodyPr/>
                  <a:lstStyle/>
                  <a:p>
                    <a:fld id="{B3286EDB-046B-46D8-8DCF-F1736B17294D}" type="CATEGORYNAME">
                      <a:rPr lang="ko-KR" altLang="en-US"/>
                      <a:pPr/>
                      <a:t>[CATEGORY NAME]</a:t>
                    </a:fld>
                    <a:r>
                      <a:rPr lang="en-US" altLang="ko-KR" baseline="0" dirty="0"/>
                      <a:t>, </a:t>
                    </a:r>
                    <a:fld id="{567E1192-34FA-4997-BBF3-847EB09F89C9}" type="VALUE">
                      <a:rPr lang="en-US" altLang="ko-KR" baseline="0" smtClean="0"/>
                      <a:pPr/>
                      <a:t>[VALUE]</a:t>
                    </a:fld>
                    <a:r>
                      <a:rPr lang="ko-KR" altLang="en-US" baseline="0" dirty="0"/>
                      <a:t>회</a:t>
                    </a:r>
                    <a:r>
                      <a:rPr lang="en-US" altLang="ko-KR" baseline="0" dirty="0"/>
                      <a:t>, </a:t>
                    </a:r>
                    <a:fld id="{C38FF758-39FB-4654-9C63-85566CA7B4CC}" type="PERCENTAGE">
                      <a:rPr lang="en-US" altLang="ko-KR" baseline="0"/>
                      <a:pPr/>
                      <a:t>[PERCENTAGE]</a:t>
                    </a:fld>
                    <a:endParaRPr lang="en-US" altLang="ko-KR" baseline="0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127083333333335"/>
                      <c:h val="0.2038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3A5-4106-9B10-4FAEC6A4CC13}"/>
                </c:ext>
              </c:extLst>
            </c:dLbl>
            <c:dLbl>
              <c:idx val="1"/>
              <c:layout>
                <c:manualLayout>
                  <c:x val="2.0833333333333333E-3"/>
                  <c:y val="-0.281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defRPr>
                    </a:pPr>
                    <a:fld id="{DB73AF9A-AEE4-4181-94DC-9BABCD70031C}" type="CATEGORYNAME">
                      <a:rPr lang="ko-KR" altLang="en-US"/>
                      <a:pPr>
                        <a:defRPr sz="1800" b="1">
                          <a:latin typeface="+mn-ea"/>
                        </a:defRPr>
                      </a:pPr>
                      <a:t>[CATEGORY NAME]</a:t>
                    </a:fld>
                    <a:r>
                      <a:rPr lang="en-US" altLang="ko-KR" baseline="0" dirty="0"/>
                      <a:t>, </a:t>
                    </a:r>
                    <a:fld id="{11DF08B8-85D0-4D17-9E91-311A4C61013B}" type="VALUE">
                      <a:rPr lang="en-US" altLang="ko-KR" baseline="0" smtClean="0"/>
                      <a:pPr>
                        <a:defRPr sz="1800" b="1">
                          <a:latin typeface="+mn-ea"/>
                        </a:defRPr>
                      </a:pPr>
                      <a:t>[VALUE]</a:t>
                    </a:fld>
                    <a:r>
                      <a:rPr lang="ko-KR" altLang="en-US" baseline="0" dirty="0"/>
                      <a:t>회</a:t>
                    </a:r>
                    <a:r>
                      <a:rPr lang="en-US" altLang="ko-KR" baseline="0" dirty="0"/>
                      <a:t>, </a:t>
                    </a:r>
                    <a:fld id="{677C26F9-9264-483B-859A-CA339D59842F}" type="PERCENTAGE">
                      <a:rPr lang="en-US" altLang="ko-KR" baseline="0"/>
                      <a:pPr>
                        <a:defRPr sz="1800" b="1">
                          <a:latin typeface="+mn-ea"/>
                        </a:defRPr>
                      </a:pPr>
                      <a:t>[PERCENTAGE]</a:t>
                    </a:fld>
                    <a:endParaRPr lang="en-US" altLang="ko-KR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92813320209974"/>
                      <c:h val="0.15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3A5-4106-9B10-4FAEC6A4CC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선발</c:v>
                </c:pt>
                <c:pt idx="1">
                  <c:v>구원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2454</c:v>
                </c:pt>
                <c:pt idx="1">
                  <c:v>1978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A5-4106-9B10-4FAEC6A4C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횟수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1B-46B0-81E3-2E69664D9F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332</c:v>
                </c:pt>
                <c:pt idx="1">
                  <c:v>282</c:v>
                </c:pt>
                <c:pt idx="2">
                  <c:v>404</c:v>
                </c:pt>
                <c:pt idx="3">
                  <c:v>452</c:v>
                </c:pt>
                <c:pt idx="4">
                  <c:v>601</c:v>
                </c:pt>
                <c:pt idx="5">
                  <c:v>665</c:v>
                </c:pt>
                <c:pt idx="6">
                  <c:v>636</c:v>
                </c:pt>
                <c:pt idx="7">
                  <c:v>646</c:v>
                </c:pt>
                <c:pt idx="8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1B-46B0-81E3-2E69664D9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4676319"/>
        <c:axId val="860733023"/>
      </c:barChart>
      <c:catAx>
        <c:axId val="85467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733023"/>
        <c:crosses val="autoZero"/>
        <c:auto val="1"/>
        <c:lblAlgn val="ctr"/>
        <c:lblOffset val="100"/>
        <c:noMultiLvlLbl val="0"/>
      </c:catAx>
      <c:valAx>
        <c:axId val="8607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67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횟수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D-47DB-9B14-3F61CBC6BC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Mariners</c:v>
                </c:pt>
                <c:pt idx="1">
                  <c:v>Tigers</c:v>
                </c:pt>
                <c:pt idx="2">
                  <c:v>Phillies</c:v>
                </c:pt>
                <c:pt idx="3">
                  <c:v>Braves</c:v>
                </c:pt>
                <c:pt idx="4">
                  <c:v>Athletics</c:v>
                </c:pt>
                <c:pt idx="5">
                  <c:v>Cubs</c:v>
                </c:pt>
                <c:pt idx="6">
                  <c:v>Rockies</c:v>
                </c:pt>
                <c:pt idx="7">
                  <c:v>Reds</c:v>
                </c:pt>
                <c:pt idx="8">
                  <c:v>Angels</c:v>
                </c:pt>
                <c:pt idx="9">
                  <c:v>Indians</c:v>
                </c:pt>
                <c:pt idx="10">
                  <c:v>Yankees</c:v>
                </c:pt>
                <c:pt idx="11">
                  <c:v>Twins</c:v>
                </c:pt>
                <c:pt idx="12">
                  <c:v>Mets</c:v>
                </c:pt>
                <c:pt idx="13">
                  <c:v>Marlins</c:v>
                </c:pt>
                <c:pt idx="14">
                  <c:v>Brewers</c:v>
                </c:pt>
                <c:pt idx="15">
                  <c:v>Blue Jays</c:v>
                </c:pt>
                <c:pt idx="16">
                  <c:v>Cardinals</c:v>
                </c:pt>
                <c:pt idx="17">
                  <c:v>Royals</c:v>
                </c:pt>
                <c:pt idx="18">
                  <c:v>Nationals</c:v>
                </c:pt>
                <c:pt idx="19">
                  <c:v>Rangers</c:v>
                </c:pt>
                <c:pt idx="20">
                  <c:v>Dodgers</c:v>
                </c:pt>
                <c:pt idx="21">
                  <c:v>Pirates</c:v>
                </c:pt>
                <c:pt idx="22">
                  <c:v>Red Sox</c:v>
                </c:pt>
                <c:pt idx="23">
                  <c:v>Rays</c:v>
                </c:pt>
                <c:pt idx="24">
                  <c:v>Astros</c:v>
                </c:pt>
                <c:pt idx="25">
                  <c:v>White Sox</c:v>
                </c:pt>
                <c:pt idx="26">
                  <c:v>Giants</c:v>
                </c:pt>
                <c:pt idx="27">
                  <c:v>Orioles</c:v>
                </c:pt>
                <c:pt idx="28">
                  <c:v>D'Backs</c:v>
                </c:pt>
                <c:pt idx="29">
                  <c:v>Padres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216</c:v>
                </c:pt>
                <c:pt idx="1">
                  <c:v>206</c:v>
                </c:pt>
                <c:pt idx="2">
                  <c:v>203</c:v>
                </c:pt>
                <c:pt idx="3">
                  <c:v>194</c:v>
                </c:pt>
                <c:pt idx="4">
                  <c:v>183</c:v>
                </c:pt>
                <c:pt idx="5">
                  <c:v>178</c:v>
                </c:pt>
                <c:pt idx="6">
                  <c:v>178</c:v>
                </c:pt>
                <c:pt idx="7">
                  <c:v>171</c:v>
                </c:pt>
                <c:pt idx="8">
                  <c:v>167</c:v>
                </c:pt>
                <c:pt idx="9">
                  <c:v>166</c:v>
                </c:pt>
                <c:pt idx="10">
                  <c:v>162</c:v>
                </c:pt>
                <c:pt idx="11">
                  <c:v>162</c:v>
                </c:pt>
                <c:pt idx="12">
                  <c:v>160</c:v>
                </c:pt>
                <c:pt idx="13">
                  <c:v>160</c:v>
                </c:pt>
                <c:pt idx="14">
                  <c:v>148</c:v>
                </c:pt>
                <c:pt idx="15">
                  <c:v>143</c:v>
                </c:pt>
                <c:pt idx="16">
                  <c:v>136</c:v>
                </c:pt>
                <c:pt idx="17">
                  <c:v>133</c:v>
                </c:pt>
                <c:pt idx="18">
                  <c:v>131</c:v>
                </c:pt>
                <c:pt idx="19">
                  <c:v>127</c:v>
                </c:pt>
                <c:pt idx="20">
                  <c:v>126</c:v>
                </c:pt>
                <c:pt idx="21">
                  <c:v>125</c:v>
                </c:pt>
                <c:pt idx="22">
                  <c:v>123</c:v>
                </c:pt>
                <c:pt idx="23">
                  <c:v>123</c:v>
                </c:pt>
                <c:pt idx="24">
                  <c:v>117</c:v>
                </c:pt>
                <c:pt idx="25">
                  <c:v>116</c:v>
                </c:pt>
                <c:pt idx="26">
                  <c:v>106</c:v>
                </c:pt>
                <c:pt idx="27">
                  <c:v>100</c:v>
                </c:pt>
                <c:pt idx="28">
                  <c:v>86</c:v>
                </c:pt>
                <c:pt idx="29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D-47DB-9B14-3F61CBC6B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092783"/>
        <c:axId val="786053935"/>
      </c:barChart>
      <c:catAx>
        <c:axId val="8690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053935"/>
        <c:crosses val="autoZero"/>
        <c:auto val="1"/>
        <c:lblAlgn val="ctr"/>
        <c:lblOffset val="100"/>
        <c:noMultiLvlLbl val="0"/>
      </c:catAx>
      <c:valAx>
        <c:axId val="78605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09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횟수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D-47DB-9B14-3F61CBC6BC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AZ_고들리</c:v>
                </c:pt>
                <c:pt idx="1">
                  <c:v>CW_지올리토</c:v>
                </c:pt>
                <c:pt idx="2">
                  <c:v>CO_그레이</c:v>
                </c:pt>
                <c:pt idx="3">
                  <c:v>CW_로페스</c:v>
                </c:pt>
                <c:pt idx="4">
                  <c:v>AZ_코빈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28</c:v>
                </c:pt>
                <c:pt idx="2">
                  <c:v>24</c:v>
                </c:pt>
                <c:pt idx="3">
                  <c:v>24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D-47DB-9B14-3F61CBC6B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092783"/>
        <c:axId val="786053935"/>
      </c:barChart>
      <c:catAx>
        <c:axId val="8690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053935"/>
        <c:crosses val="autoZero"/>
        <c:auto val="1"/>
        <c:lblAlgn val="ctr"/>
        <c:lblOffset val="100"/>
        <c:noMultiLvlLbl val="0"/>
      </c:catAx>
      <c:valAx>
        <c:axId val="786053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09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횟수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9D-47DB-9B14-3F61CBC6BC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TB_로</c:v>
                </c:pt>
                <c:pt idx="1">
                  <c:v>PI_산타나</c:v>
                </c:pt>
                <c:pt idx="2">
                  <c:v>SL_힉스</c:v>
                </c:pt>
                <c:pt idx="3">
                  <c:v>AN_앤더슨</c:v>
                </c:pt>
                <c:pt idx="4">
                  <c:v>BO_켈리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</c:v>
                </c:pt>
                <c:pt idx="1">
                  <c:v>19</c:v>
                </c:pt>
                <c:pt idx="2">
                  <c:v>18</c:v>
                </c:pt>
                <c:pt idx="3">
                  <c:v>17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D-47DB-9B14-3F61CBC6B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092783"/>
        <c:axId val="786053935"/>
      </c:barChart>
      <c:catAx>
        <c:axId val="8690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053935"/>
        <c:crosses val="autoZero"/>
        <c:auto val="1"/>
        <c:lblAlgn val="ctr"/>
        <c:lblOffset val="100"/>
        <c:noMultiLvlLbl val="0"/>
      </c:catAx>
      <c:valAx>
        <c:axId val="786053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09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9이닝당 실점률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Sheet1!$A$2:$A$3</c:f>
              <c:strCache>
                <c:ptCount val="2"/>
                <c:pt idx="0">
                  <c:v>시즌</c:v>
                </c:pt>
                <c:pt idx="1">
                  <c:v>오름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4.4800000000000004</c:v>
                </c:pt>
                <c:pt idx="1">
                  <c:v>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F-4406-BCEA-59377346F6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4216303"/>
        <c:axId val="918151087"/>
      </c:barChart>
      <c:catAx>
        <c:axId val="93421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151087"/>
        <c:crosses val="autoZero"/>
        <c:auto val="1"/>
        <c:lblAlgn val="ctr"/>
        <c:lblOffset val="100"/>
        <c:noMultiLvlLbl val="0"/>
      </c:catAx>
      <c:valAx>
        <c:axId val="918151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21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선발투수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9이닝당 실점률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Sheet1!$A$2:$A$3</c:f>
              <c:strCache>
                <c:ptCount val="2"/>
                <c:pt idx="0">
                  <c:v>시즌</c:v>
                </c:pt>
                <c:pt idx="1">
                  <c:v>오름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4.51</c:v>
                </c:pt>
                <c:pt idx="1">
                  <c:v>6.85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F-4406-BCEA-59377346F6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4216303"/>
        <c:axId val="918151087"/>
      </c:barChart>
      <c:catAx>
        <c:axId val="93421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151087"/>
        <c:crosses val="autoZero"/>
        <c:auto val="1"/>
        <c:lblAlgn val="ctr"/>
        <c:lblOffset val="100"/>
        <c:noMultiLvlLbl val="0"/>
      </c:catAx>
      <c:valAx>
        <c:axId val="918151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21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구원투수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9이닝당 실점률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Sheet1!$A$2:$A$3</c:f>
              <c:strCache>
                <c:ptCount val="2"/>
                <c:pt idx="0">
                  <c:v>시즌</c:v>
                </c:pt>
                <c:pt idx="1">
                  <c:v>오름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4.08</c:v>
                </c:pt>
                <c:pt idx="1">
                  <c:v>10.91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4F-4406-BCEA-59377346F6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4216303"/>
        <c:axId val="918151087"/>
      </c:barChart>
      <c:catAx>
        <c:axId val="93421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151087"/>
        <c:crosses val="autoZero"/>
        <c:auto val="1"/>
        <c:lblAlgn val="ctr"/>
        <c:lblOffset val="100"/>
        <c:noMultiLvlLbl val="0"/>
      </c:catAx>
      <c:valAx>
        <c:axId val="918151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21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B34599-8248-4214-A03E-BB83CEC18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BB6C6-87D3-4A1C-8BA5-A22CB874D4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7A9C2-67A1-4EA6-B8F2-68B8FE066C61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44142-7504-48F9-884C-76CEC56CC3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3CFCC0-1B73-4E01-8AB1-B912ADF99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519C3-945C-4F34-8B2A-A813FA0EA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83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BD6D4-3ADF-4047-B60B-F165D7AAD9FD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A984-479E-4F1D-83EA-7626F62F18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59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799E-A371-4EF1-8DBD-88DB5A963A0D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1D1-D7B7-4E30-AF73-A30FEB097AFB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1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637-C3FD-4A86-84C7-B6874E17B645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5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6796-5EBC-4494-B968-AB1AA5C583E0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CD73-0D7D-4C3E-B173-F9C6BA9EFB3A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EEA0-45CA-4000-A1EA-602E37EC027C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1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CA30-74BC-4568-B83E-D93900E102A6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8515-37A6-4182-8B80-8CD9A8EBFDBE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5254-3AC8-4BDC-A291-3AB3A28CDA3A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3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1E45-222B-4C63-AAFB-5F07C1303509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3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0187-E6B4-4677-9373-8CBE42DF8EFE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0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7C8B-1844-48DC-8C84-4481D27B03CE}" type="datetime1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B522-70CB-4638-9CF9-E601C2F165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37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DFA14-8714-4749-97AC-3AA496421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+mn-ea"/>
                <a:ea typeface="+mn-ea"/>
              </a:rPr>
              <a:t>감독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투수코치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마운드에 오른 효과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D4D53-B30A-4192-BAC8-4AF0C7100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16438"/>
            <a:ext cx="6858000" cy="1655762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2013280018 </a:t>
            </a:r>
            <a:r>
              <a:rPr lang="ko-KR" altLang="en-US" dirty="0">
                <a:latin typeface="+mn-ea"/>
              </a:rPr>
              <a:t>김태현</a:t>
            </a:r>
          </a:p>
        </p:txBody>
      </p:sp>
    </p:spTree>
    <p:extLst>
      <p:ext uri="{BB962C8B-B14F-4D97-AF65-F5344CB8AC3E}">
        <p14:creationId xmlns:p14="http://schemas.microsoft.com/office/powerpoint/2010/main" val="262117368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선발</a:t>
            </a:r>
            <a:r>
              <a:rPr lang="en-US" altLang="ko-KR" dirty="0"/>
              <a:t>, </a:t>
            </a:r>
            <a:r>
              <a:rPr lang="ko-KR" altLang="en-US" dirty="0"/>
              <a:t>구원투수별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CEC43-3134-4036-B624-A9187D4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E2BF5-4906-42D6-AB1A-244D3AFA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8ACA59B-FC1F-4C62-968A-B4AD43E5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 </a:t>
            </a:r>
            <a:r>
              <a:rPr lang="ko-KR" altLang="en-US" dirty="0">
                <a:latin typeface="+mn-ea"/>
                <a:ea typeface="+mn-ea"/>
              </a:rPr>
              <a:t>탐색적 자료분석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AFDFC46-FAA1-4E99-B5F1-B33F308B9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578623"/>
              </p:ext>
            </p:extLst>
          </p:nvPr>
        </p:nvGraphicFramePr>
        <p:xfrm>
          <a:off x="1524000" y="21129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65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E25F2-FD6D-4944-A8E8-EDE8C70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A1B2E8-1E05-4A5D-9BC7-C3817098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6C21F59-161D-41FC-890E-93C1A2B0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 </a:t>
            </a:r>
            <a:r>
              <a:rPr lang="ko-KR" altLang="en-US" dirty="0">
                <a:latin typeface="+mn-ea"/>
                <a:ea typeface="+mn-ea"/>
              </a:rPr>
              <a:t>탐색적 자료분석</a:t>
            </a:r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87714FBA-327C-43D7-BFD4-6229261DB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794612"/>
              </p:ext>
            </p:extLst>
          </p:nvPr>
        </p:nvGraphicFramePr>
        <p:xfrm>
          <a:off x="628650" y="2608729"/>
          <a:ext cx="7886700" cy="356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01119BB-5E0E-4BB1-93B1-E0AD20E58E21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+mn-ea"/>
              </a:rPr>
              <a:t>이닝별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624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팀별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1F6-D03D-4B9F-A0E8-A2262ED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29B02-42A3-4353-947A-6894C622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26F43E-7503-4630-8D61-78BF3AA5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 </a:t>
            </a:r>
            <a:r>
              <a:rPr lang="ko-KR" altLang="en-US" dirty="0">
                <a:latin typeface="+mn-ea"/>
                <a:ea typeface="+mn-ea"/>
              </a:rPr>
              <a:t>탐색적 자료분석</a:t>
            </a: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E22EC73-2343-4C3C-97DA-14331016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773570"/>
              </p:ext>
            </p:extLst>
          </p:nvPr>
        </p:nvGraphicFramePr>
        <p:xfrm>
          <a:off x="0" y="2294965"/>
          <a:ext cx="9144000" cy="406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61611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선수별</a:t>
            </a:r>
            <a:r>
              <a:rPr lang="en-US" altLang="ko-KR" dirty="0"/>
              <a:t>(</a:t>
            </a:r>
            <a:r>
              <a:rPr lang="ko-KR" altLang="en-US" dirty="0"/>
              <a:t>선발투수</a:t>
            </a:r>
            <a:r>
              <a:rPr lang="en-US" altLang="ko-KR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1F6-D03D-4B9F-A0E8-A2262ED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29B02-42A3-4353-947A-6894C622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26F43E-7503-4630-8D61-78BF3AA5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 </a:t>
            </a:r>
            <a:r>
              <a:rPr lang="ko-KR" altLang="en-US" dirty="0">
                <a:latin typeface="+mn-ea"/>
                <a:ea typeface="+mn-ea"/>
              </a:rPr>
              <a:t>탐색적 자료분석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1AD766-261D-4894-85A9-6EAAC4350601}"/>
              </a:ext>
            </a:extLst>
          </p:cNvPr>
          <p:cNvGrpSpPr/>
          <p:nvPr/>
        </p:nvGrpSpPr>
        <p:grpSpPr>
          <a:xfrm>
            <a:off x="420221" y="2294965"/>
            <a:ext cx="8095129" cy="4061385"/>
            <a:chOff x="420221" y="2294965"/>
            <a:chExt cx="8095129" cy="4061385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2E22EC73-2343-4C3C-97DA-1433101612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2189070"/>
                </p:ext>
              </p:extLst>
            </p:nvPr>
          </p:nvGraphicFramePr>
          <p:xfrm>
            <a:off x="420221" y="2294965"/>
            <a:ext cx="8095129" cy="40613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6" name="그림 5" descr="남자, 의류이(가) 표시된 사진&#10;&#10;자동 생성된 설명">
              <a:extLst>
                <a:ext uri="{FF2B5EF4-FFF2-40B4-BE49-F238E27FC236}">
                  <a16:creationId xmlns:a16="http://schemas.microsoft.com/office/drawing/2014/main" id="{1955A426-70A7-4CC5-922B-E83003A25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11" y="5181599"/>
              <a:ext cx="478222" cy="721845"/>
            </a:xfrm>
            <a:prstGeom prst="rect">
              <a:avLst/>
            </a:prstGeom>
          </p:spPr>
        </p:pic>
        <p:pic>
          <p:nvPicPr>
            <p:cNvPr id="9" name="그림 8" descr="사람, 남자, 착용, 모자이(가) 표시된 사진&#10;&#10;자동 생성된 설명">
              <a:extLst>
                <a:ext uri="{FF2B5EF4-FFF2-40B4-BE49-F238E27FC236}">
                  <a16:creationId xmlns:a16="http://schemas.microsoft.com/office/drawing/2014/main" id="{00E488D7-673D-4321-B3A1-78DEFFAF4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967" y="5181598"/>
              <a:ext cx="481231" cy="721846"/>
            </a:xfrm>
            <a:prstGeom prst="rect">
              <a:avLst/>
            </a:prstGeom>
          </p:spPr>
        </p:pic>
        <p:pic>
          <p:nvPicPr>
            <p:cNvPr id="12" name="그림 11" descr="의류, 사람이(가) 표시된 사진&#10;&#10;자동 생성된 설명">
              <a:extLst>
                <a:ext uri="{FF2B5EF4-FFF2-40B4-BE49-F238E27FC236}">
                  <a16:creationId xmlns:a16="http://schemas.microsoft.com/office/drawing/2014/main" id="{73B2C8D6-6B4A-4971-84A8-010ACFDE7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32" y="5181596"/>
              <a:ext cx="476219" cy="721847"/>
            </a:xfrm>
            <a:prstGeom prst="rect">
              <a:avLst/>
            </a:prstGeom>
          </p:spPr>
        </p:pic>
        <p:pic>
          <p:nvPicPr>
            <p:cNvPr id="14" name="그림 13" descr="의류이(가) 표시된 사진&#10;&#10;자동 생성된 설명">
              <a:extLst>
                <a:ext uri="{FF2B5EF4-FFF2-40B4-BE49-F238E27FC236}">
                  <a16:creationId xmlns:a16="http://schemas.microsoft.com/office/drawing/2014/main" id="{9E3DCBB8-1A16-46EF-A66A-145A232A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885" y="5181595"/>
              <a:ext cx="476219" cy="721848"/>
            </a:xfrm>
            <a:prstGeom prst="rect">
              <a:avLst/>
            </a:prstGeom>
          </p:spPr>
        </p:pic>
        <p:pic>
          <p:nvPicPr>
            <p:cNvPr id="16" name="그림 15" descr="사람, 모자, 착용, 빨간색이(가) 표시된 사진&#10;&#10;자동 생성된 설명">
              <a:extLst>
                <a:ext uri="{FF2B5EF4-FFF2-40B4-BE49-F238E27FC236}">
                  <a16:creationId xmlns:a16="http://schemas.microsoft.com/office/drawing/2014/main" id="{9FD60E1A-70E3-407D-99EF-E19C62D9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838" y="5181593"/>
              <a:ext cx="481233" cy="7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968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선수별</a:t>
            </a:r>
            <a:r>
              <a:rPr lang="en-US" altLang="ko-KR" dirty="0"/>
              <a:t>(</a:t>
            </a:r>
            <a:r>
              <a:rPr lang="ko-KR" altLang="en-US" dirty="0"/>
              <a:t>구원투수</a:t>
            </a:r>
            <a:r>
              <a:rPr lang="en-US" altLang="ko-KR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0F1F6-D03D-4B9F-A0E8-A2262ED3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29B02-42A3-4353-947A-6894C622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26F43E-7503-4630-8D61-78BF3AA5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 </a:t>
            </a:r>
            <a:r>
              <a:rPr lang="ko-KR" altLang="en-US" dirty="0">
                <a:latin typeface="+mn-ea"/>
                <a:ea typeface="+mn-ea"/>
              </a:rPr>
              <a:t>탐색적 자료분석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4EBD31-0A6C-4EBB-8E69-09300C2730D2}"/>
              </a:ext>
            </a:extLst>
          </p:cNvPr>
          <p:cNvGrpSpPr/>
          <p:nvPr/>
        </p:nvGrpSpPr>
        <p:grpSpPr>
          <a:xfrm>
            <a:off x="420221" y="2294965"/>
            <a:ext cx="8095129" cy="4061385"/>
            <a:chOff x="420221" y="2294965"/>
            <a:chExt cx="8095129" cy="4061385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2E22EC73-2343-4C3C-97DA-1433101612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6964666"/>
                </p:ext>
              </p:extLst>
            </p:nvPr>
          </p:nvGraphicFramePr>
          <p:xfrm>
            <a:off x="420221" y="2294965"/>
            <a:ext cx="8095129" cy="40613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7" name="그림 6" descr="남자, 사람, 벽, 의류이(가) 표시된 사진&#10;&#10;자동 생성된 설명">
              <a:extLst>
                <a:ext uri="{FF2B5EF4-FFF2-40B4-BE49-F238E27FC236}">
                  <a16:creationId xmlns:a16="http://schemas.microsoft.com/office/drawing/2014/main" id="{A5346916-7F0F-4D1B-8280-B2A94A934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023" y="5192784"/>
              <a:ext cx="480619" cy="720929"/>
            </a:xfrm>
            <a:prstGeom prst="rect">
              <a:avLst/>
            </a:prstGeom>
          </p:spPr>
        </p:pic>
        <p:pic>
          <p:nvPicPr>
            <p:cNvPr id="13" name="그림 12" descr="의류, 남자, 사람이(가) 표시된 사진&#10;&#10;자동 생성된 설명">
              <a:extLst>
                <a:ext uri="{FF2B5EF4-FFF2-40B4-BE49-F238E27FC236}">
                  <a16:creationId xmlns:a16="http://schemas.microsoft.com/office/drawing/2014/main" id="{8CFEA381-05A4-49AA-808D-5DFBFCD75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557" y="5192783"/>
              <a:ext cx="480620" cy="720930"/>
            </a:xfrm>
            <a:prstGeom prst="rect">
              <a:avLst/>
            </a:prstGeom>
          </p:spPr>
        </p:pic>
        <p:pic>
          <p:nvPicPr>
            <p:cNvPr id="18" name="그림 17" descr="착용, 사람, 모자, 남자이(가) 표시된 사진&#10;&#10;자동 생성된 설명">
              <a:extLst>
                <a:ext uri="{FF2B5EF4-FFF2-40B4-BE49-F238E27FC236}">
                  <a16:creationId xmlns:a16="http://schemas.microsoft.com/office/drawing/2014/main" id="{1EA4E027-2B78-440C-B145-E78C04D9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703" y="5185195"/>
              <a:ext cx="480619" cy="728518"/>
            </a:xfrm>
            <a:prstGeom prst="rect">
              <a:avLst/>
            </a:prstGeom>
          </p:spPr>
        </p:pic>
        <p:pic>
          <p:nvPicPr>
            <p:cNvPr id="20" name="그림 19" descr="남자, 사람, 모자, 착용이(가) 표시된 사진&#10;&#10;자동 생성된 설명">
              <a:extLst>
                <a:ext uri="{FF2B5EF4-FFF2-40B4-BE49-F238E27FC236}">
                  <a16:creationId xmlns:a16="http://schemas.microsoft.com/office/drawing/2014/main" id="{1DBCAFD3-44A8-47B2-B42D-41AD5300C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239" y="5192783"/>
              <a:ext cx="478866" cy="720930"/>
            </a:xfrm>
            <a:prstGeom prst="rect">
              <a:avLst/>
            </a:prstGeom>
          </p:spPr>
        </p:pic>
        <p:pic>
          <p:nvPicPr>
            <p:cNvPr id="22" name="그림 21" descr="모자, 사람, 벽, 남자이(가) 표시된 사진&#10;&#10;자동 생성된 설명">
              <a:extLst>
                <a:ext uri="{FF2B5EF4-FFF2-40B4-BE49-F238E27FC236}">
                  <a16:creationId xmlns:a16="http://schemas.microsoft.com/office/drawing/2014/main" id="{50564145-9989-4582-9D3C-F5470D90C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986" y="5185195"/>
              <a:ext cx="485679" cy="728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853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4EBBB4-ECB1-4E83-AF28-6EF7765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0AA3BC-607F-4006-AB81-5F90D28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5D79B-7BA0-4C9A-8115-8517550105CC}"/>
              </a:ext>
            </a:extLst>
          </p:cNvPr>
          <p:cNvSpPr txBox="1"/>
          <p:nvPr/>
        </p:nvSpPr>
        <p:spPr>
          <a:xfrm>
            <a:off x="1439498" y="2921168"/>
            <a:ext cx="6265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3 </a:t>
            </a:r>
            <a:r>
              <a:rPr lang="ko-KR" altLang="en-US" sz="6000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4259079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3-1 </a:t>
            </a:r>
            <a:r>
              <a:rPr lang="ko-KR" altLang="en-US" sz="3600" dirty="0">
                <a:latin typeface="+mj-ea"/>
              </a:rPr>
              <a:t>마운드에 오른 후 </a:t>
            </a:r>
            <a:r>
              <a:rPr lang="ko-KR" altLang="en-US" sz="3600" dirty="0" err="1">
                <a:latin typeface="+mj-ea"/>
              </a:rPr>
              <a:t>실점률</a:t>
            </a:r>
            <a:r>
              <a:rPr lang="ko-KR" altLang="en-US" sz="3600" dirty="0">
                <a:latin typeface="+mj-ea"/>
              </a:rPr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감독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투수코치 마운드에 오름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이후 그 투수가 투구를 마칠 때까지의 </a:t>
            </a:r>
            <a:r>
              <a:rPr lang="en-US" altLang="ko-KR" sz="2400" dirty="0">
                <a:latin typeface="+mn-ea"/>
              </a:rPr>
              <a:t>9</a:t>
            </a:r>
            <a:r>
              <a:rPr lang="ko-KR" altLang="en-US" sz="2400" dirty="0" err="1">
                <a:latin typeface="+mn-ea"/>
              </a:rPr>
              <a:t>이닝당</a:t>
            </a:r>
            <a:r>
              <a:rPr lang="ko-KR" altLang="en-US" sz="2400" dirty="0">
                <a:latin typeface="+mn-ea"/>
              </a:rPr>
              <a:t> 실점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E1B235D-6145-4E67-B6E3-CDB6DDF4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635504"/>
              </p:ext>
            </p:extLst>
          </p:nvPr>
        </p:nvGraphicFramePr>
        <p:xfrm>
          <a:off x="2487706" y="2752165"/>
          <a:ext cx="4168588" cy="360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95B031-82FF-4DDC-B0C2-4601B5C09D4F}"/>
              </a:ext>
            </a:extLst>
          </p:cNvPr>
          <p:cNvSpPr txBox="1"/>
          <p:nvPr/>
        </p:nvSpPr>
        <p:spPr>
          <a:xfrm>
            <a:off x="3648634" y="3429000"/>
            <a:ext cx="15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73.21%</a:t>
            </a:r>
            <a:r>
              <a:rPr lang="ko-KR" altLang="en-US" dirty="0">
                <a:solidFill>
                  <a:srgbClr val="FF0000"/>
                </a:solidFill>
              </a:rPr>
              <a:t>△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3723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3-1 </a:t>
            </a:r>
            <a:r>
              <a:rPr lang="ko-KR" altLang="en-US" sz="3600" dirty="0">
                <a:latin typeface="+mj-ea"/>
              </a:rPr>
              <a:t>마운드에 오른 후 </a:t>
            </a:r>
            <a:r>
              <a:rPr lang="ko-KR" altLang="en-US" sz="3600" dirty="0" err="1">
                <a:latin typeface="+mj-ea"/>
              </a:rPr>
              <a:t>실점률</a:t>
            </a:r>
            <a:r>
              <a:rPr lang="ko-KR" altLang="en-US" sz="3600" dirty="0">
                <a:latin typeface="+mj-ea"/>
              </a:rPr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선발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구원투수별 </a:t>
            </a:r>
            <a:r>
              <a:rPr lang="ko-KR" altLang="en-US" sz="2400" dirty="0" err="1">
                <a:latin typeface="+mn-ea"/>
              </a:rPr>
              <a:t>실점률</a:t>
            </a:r>
            <a:r>
              <a:rPr lang="ko-KR" altLang="en-US" sz="2400" dirty="0">
                <a:latin typeface="+mn-ea"/>
              </a:rPr>
              <a:t> 변화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E1B235D-6145-4E67-B6E3-CDB6DDF4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719253"/>
              </p:ext>
            </p:extLst>
          </p:nvPr>
        </p:nvGraphicFramePr>
        <p:xfrm>
          <a:off x="1030940" y="2752165"/>
          <a:ext cx="3541059" cy="360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95B031-82FF-4DDC-B0C2-4601B5C09D4F}"/>
              </a:ext>
            </a:extLst>
          </p:cNvPr>
          <p:cNvSpPr txBox="1"/>
          <p:nvPr/>
        </p:nvSpPr>
        <p:spPr>
          <a:xfrm>
            <a:off x="1937496" y="3631962"/>
            <a:ext cx="15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51.88%</a:t>
            </a:r>
            <a:r>
              <a:rPr lang="ko-KR" altLang="en-US" b="1" dirty="0">
                <a:solidFill>
                  <a:srgbClr val="0070C0"/>
                </a:solidFill>
              </a:rPr>
              <a:t>△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84D0846-22F5-4A31-A29F-3B16FEE3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752899"/>
              </p:ext>
            </p:extLst>
          </p:nvPr>
        </p:nvGraphicFramePr>
        <p:xfrm>
          <a:off x="4572000" y="2752165"/>
          <a:ext cx="3541059" cy="360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92CE6B-2254-41F4-BE52-E017097BBD36}"/>
              </a:ext>
            </a:extLst>
          </p:cNvPr>
          <p:cNvSpPr txBox="1"/>
          <p:nvPr/>
        </p:nvSpPr>
        <p:spPr>
          <a:xfrm>
            <a:off x="5478555" y="3816628"/>
            <a:ext cx="155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167.40%</a:t>
            </a:r>
            <a:r>
              <a:rPr lang="ko-KR" altLang="en-US" b="1" dirty="0">
                <a:solidFill>
                  <a:srgbClr val="FF0000"/>
                </a:solidFill>
              </a:rPr>
              <a:t>△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0858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Graphic spid="10" grpId="0">
        <p:bldAsOne/>
      </p:bldGraphic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3-1 </a:t>
            </a:r>
            <a:r>
              <a:rPr lang="ko-KR" altLang="en-US" sz="3600" dirty="0">
                <a:latin typeface="+mj-ea"/>
              </a:rPr>
              <a:t>마운드에 오른 후 </a:t>
            </a:r>
            <a:r>
              <a:rPr lang="ko-KR" altLang="en-US" sz="3600" dirty="0" err="1">
                <a:latin typeface="+mj-ea"/>
              </a:rPr>
              <a:t>실점률</a:t>
            </a:r>
            <a:r>
              <a:rPr lang="ko-KR" altLang="en-US" sz="3600" dirty="0">
                <a:latin typeface="+mj-ea"/>
              </a:rPr>
              <a:t>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선발투수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실점률</a:t>
            </a:r>
            <a:r>
              <a:rPr lang="ko-KR" altLang="en-US" dirty="0">
                <a:latin typeface="+mn-ea"/>
              </a:rPr>
              <a:t> 분석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구원투수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성공률 분석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635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3-2 </a:t>
            </a:r>
            <a:r>
              <a:rPr lang="ko-KR" altLang="en-US" sz="3600" dirty="0">
                <a:latin typeface="+mj-ea"/>
              </a:rPr>
              <a:t>마운드에 오른 후 선발투수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F80074-F024-F742-B288-BD8AB3CC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팀별</a:t>
            </a:r>
            <a:r>
              <a:rPr lang="ko-KR" altLang="en-US" dirty="0"/>
              <a:t> </a:t>
            </a:r>
            <a:r>
              <a:rPr lang="ko-KR" altLang="en-US" dirty="0" err="1"/>
              <a:t>시즌실점률과</a:t>
            </a:r>
            <a:r>
              <a:rPr lang="ko-KR" altLang="en-US" dirty="0"/>
              <a:t> </a:t>
            </a:r>
            <a:r>
              <a:rPr lang="ko-KR" altLang="en-US" dirty="0" err="1"/>
              <a:t>오른실점률의</a:t>
            </a:r>
            <a:r>
              <a:rPr lang="ko-KR" altLang="en-US" dirty="0"/>
              <a:t> </a:t>
            </a:r>
            <a:r>
              <a:rPr lang="ko-KR" altLang="en-US" dirty="0" err="1"/>
              <a:t>산점도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A699E-EDD1-914F-81BF-0A62C927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696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937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야구, 잔디, 플레이어, 사람이(가) 표시된 사진&#10;&#10;자동 생성된 설명">
            <a:extLst>
              <a:ext uri="{FF2B5EF4-FFF2-40B4-BE49-F238E27FC236}">
                <a16:creationId xmlns:a16="http://schemas.microsoft.com/office/drawing/2014/main" id="{1007D6A6-10AE-4F16-A082-E755DA1FC7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09587"/>
            <a:ext cx="8763000" cy="58388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E7B9A455-4868-4DCB-BDE4-BF28D91880DC}"/>
              </a:ext>
            </a:extLst>
          </p:cNvPr>
          <p:cNvSpPr/>
          <p:nvPr/>
        </p:nvSpPr>
        <p:spPr>
          <a:xfrm>
            <a:off x="3330429" y="855677"/>
            <a:ext cx="1241571" cy="12080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095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3-2 </a:t>
            </a:r>
            <a:r>
              <a:rPr lang="ko-KR" altLang="en-US" sz="3600" dirty="0">
                <a:latin typeface="+mj-ea"/>
              </a:rPr>
              <a:t>마운드에 오른 후 선발투수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F80074-F024-F742-B288-BD8AB3CC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팀별</a:t>
            </a:r>
            <a:r>
              <a:rPr lang="ko-KR" altLang="en-US" dirty="0"/>
              <a:t> 오름</a:t>
            </a:r>
            <a:r>
              <a:rPr lang="en-US" altLang="ko-KR" dirty="0"/>
              <a:t>/</a:t>
            </a:r>
            <a:r>
              <a:rPr lang="ko-KR" altLang="en-US" dirty="0"/>
              <a:t>시즌 </a:t>
            </a:r>
            <a:r>
              <a:rPr lang="ko-KR" altLang="en-US" dirty="0" err="1"/>
              <a:t>실점비와</a:t>
            </a:r>
            <a:r>
              <a:rPr lang="ko-KR" altLang="en-US" dirty="0"/>
              <a:t> 승률의 </a:t>
            </a:r>
            <a:r>
              <a:rPr lang="ko-KR" altLang="en-US" dirty="0" err="1"/>
              <a:t>산점도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F6A2E-672A-8546-A4CA-2E131E3C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36696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6202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3-2 </a:t>
            </a:r>
            <a:r>
              <a:rPr lang="ko-KR" altLang="en-US" sz="3600" dirty="0">
                <a:latin typeface="+mj-ea"/>
              </a:rPr>
              <a:t>마운드에 오른 후 선발투수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유의수준 </a:t>
            </a:r>
            <a:r>
              <a:rPr lang="en-US" altLang="ko-KR" dirty="0">
                <a:latin typeface="+mn-ea"/>
              </a:rPr>
              <a:t>10%</a:t>
            </a:r>
            <a:r>
              <a:rPr lang="ko-KR" altLang="en-US" dirty="0">
                <a:latin typeface="+mn-ea"/>
              </a:rPr>
              <a:t>에서 유의하지 않다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68C02-052C-FA4A-88C7-725AC26C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550955"/>
            <a:ext cx="5207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1302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3-2 </a:t>
            </a:r>
            <a:r>
              <a:rPr lang="ko-KR" altLang="en-US" sz="3600" dirty="0">
                <a:latin typeface="+mj-ea"/>
              </a:rPr>
              <a:t>마운드에 오른 후 선발투수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유의수준 </a:t>
            </a:r>
            <a:r>
              <a:rPr lang="en-US" altLang="ko-KR" dirty="0">
                <a:latin typeface="+mn-ea"/>
              </a:rPr>
              <a:t>10%</a:t>
            </a:r>
            <a:r>
              <a:rPr lang="ko-KR" altLang="en-US" dirty="0">
                <a:latin typeface="+mn-ea"/>
              </a:rPr>
              <a:t>에서 유의하지 않다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68C02-052C-FA4A-88C7-725AC26C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550955"/>
            <a:ext cx="5207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991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3-3 </a:t>
            </a:r>
            <a:r>
              <a:rPr lang="ko-KR" altLang="en-US" sz="3600" dirty="0">
                <a:latin typeface="+mj-ea"/>
              </a:rPr>
              <a:t>마운드에 오른 후 구원투수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오름성공률과</a:t>
            </a:r>
            <a:r>
              <a:rPr lang="ko-KR" altLang="en-US" dirty="0">
                <a:latin typeface="+mn-ea"/>
              </a:rPr>
              <a:t> 승률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AB8463-BC4D-604D-B962-03211C655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821957"/>
              </p:ext>
            </p:extLst>
          </p:nvPr>
        </p:nvGraphicFramePr>
        <p:xfrm>
          <a:off x="0" y="2190817"/>
          <a:ext cx="914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52478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</a:rPr>
              <a:t>3-3 </a:t>
            </a:r>
            <a:r>
              <a:rPr lang="ko-KR" altLang="en-US" sz="3600" dirty="0">
                <a:latin typeface="+mj-ea"/>
              </a:rPr>
              <a:t>마운드에 오른 후 구원투수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유의수준 </a:t>
            </a:r>
            <a:r>
              <a:rPr lang="en-US" altLang="ko-KR" dirty="0">
                <a:latin typeface="+mn-ea"/>
              </a:rPr>
              <a:t>10%</a:t>
            </a:r>
            <a:r>
              <a:rPr lang="ko-KR" altLang="en-US" dirty="0">
                <a:latin typeface="+mn-ea"/>
              </a:rPr>
              <a:t>에서 유의하다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C14E7-F429-8A4C-A8E6-9D51A065B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818607"/>
            <a:ext cx="5562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150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4EBBB4-ECB1-4E83-AF28-6EF7765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0AA3BC-607F-4006-AB81-5F90D28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5D79B-7BA0-4C9A-8115-8517550105CC}"/>
              </a:ext>
            </a:extLst>
          </p:cNvPr>
          <p:cNvSpPr txBox="1"/>
          <p:nvPr/>
        </p:nvSpPr>
        <p:spPr>
          <a:xfrm>
            <a:off x="1439498" y="2921168"/>
            <a:ext cx="6265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4 </a:t>
            </a:r>
            <a:r>
              <a:rPr lang="ko-KR" altLang="en-US" sz="6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4850955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선발투수의 경우</a:t>
            </a:r>
            <a:r>
              <a:rPr lang="en-US" altLang="ko-KR" dirty="0"/>
              <a:t>,</a:t>
            </a:r>
            <a:r>
              <a:rPr lang="ko-KR" altLang="en-US" dirty="0"/>
              <a:t> 마운드에 오른 후 </a:t>
            </a:r>
            <a:r>
              <a:rPr lang="ko-KR" altLang="en-US" dirty="0" err="1"/>
              <a:t>실점률이</a:t>
            </a:r>
            <a:r>
              <a:rPr lang="ko-KR" altLang="en-US" dirty="0"/>
              <a:t> 기존과 비슷하더라도 승률과 큰 연관성은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구원투수의 경우</a:t>
            </a:r>
            <a:r>
              <a:rPr lang="en-US" altLang="ko-KR" dirty="0"/>
              <a:t>,</a:t>
            </a:r>
            <a:r>
              <a:rPr lang="ko-KR" altLang="en-US" dirty="0"/>
              <a:t> 마운드에 오른 후 실점없이 내려온다면 높은 승률을 기대할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F5E0D-0D94-4931-93DB-EE17624C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08BFCE-FE0F-41F1-B25C-2CB5752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538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40B69-04CD-4582-877D-5C8D6AF3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76FC8-C7CC-459A-831F-653208CF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개요</a:t>
            </a:r>
            <a:endParaRPr lang="en-US" altLang="ko-KR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데이터 출처</a:t>
            </a:r>
            <a:endParaRPr lang="en-US" altLang="ko-KR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데이터 규칙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탐색적 자료 분석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데이터 분석</a:t>
            </a:r>
            <a:endParaRPr lang="en-US" altLang="ko-KR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마운드에 오른 후 </a:t>
            </a:r>
            <a:r>
              <a:rPr lang="ko-KR" altLang="en-US" dirty="0" err="1">
                <a:latin typeface="+mn-ea"/>
              </a:rPr>
              <a:t>실점률</a:t>
            </a:r>
            <a:r>
              <a:rPr lang="ko-KR" altLang="en-US" dirty="0">
                <a:latin typeface="+mn-ea"/>
              </a:rPr>
              <a:t> 차이</a:t>
            </a:r>
            <a:endParaRPr lang="en-US" altLang="ko-KR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마운드에 오른 후 선발투수</a:t>
            </a:r>
            <a:endParaRPr lang="en-US" altLang="ko-KR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마운드에 오른 후 구원투수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결론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5A66C4-321B-4DCC-B518-381B5BEE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85758F-51CE-4096-938E-C0EA40BC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821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4EBBB4-ECB1-4E83-AF28-6EF7765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0AA3BC-607F-4006-AB81-5F90D28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5D79B-7BA0-4C9A-8115-8517550105CC}"/>
              </a:ext>
            </a:extLst>
          </p:cNvPr>
          <p:cNvSpPr txBox="1"/>
          <p:nvPr/>
        </p:nvSpPr>
        <p:spPr>
          <a:xfrm>
            <a:off x="2678710" y="2921168"/>
            <a:ext cx="377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1 </a:t>
            </a:r>
            <a:r>
              <a:rPr lang="ko-KR" altLang="en-US" sz="60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0637711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1-1 </a:t>
            </a:r>
            <a:r>
              <a:rPr lang="ko-KR" altLang="en-US" dirty="0">
                <a:latin typeface="+mj-ea"/>
              </a:rPr>
              <a:t>데이터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  <a:latin typeface="+mn-ea"/>
              </a:rPr>
              <a:t>네이버</a:t>
            </a:r>
            <a:r>
              <a:rPr lang="ko-KR" altLang="en-US" dirty="0">
                <a:latin typeface="+mn-ea"/>
              </a:rPr>
              <a:t> 문자중계</a:t>
            </a:r>
            <a:r>
              <a:rPr lang="en-US" altLang="ko-KR" dirty="0">
                <a:latin typeface="+mn-ea"/>
              </a:rPr>
              <a:t>, 2018 MLB</a:t>
            </a:r>
            <a:r>
              <a:rPr lang="ko-KR" altLang="en-US" dirty="0">
                <a:latin typeface="+mn-ea"/>
              </a:rPr>
              <a:t> 정규시즌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Baseball-Reference.com</a:t>
            </a:r>
          </a:p>
          <a:p>
            <a:r>
              <a:rPr lang="en-US" altLang="ko-KR" dirty="0">
                <a:latin typeface="+mn-ea"/>
              </a:rPr>
              <a:t>Ajax </a:t>
            </a:r>
            <a:r>
              <a:rPr lang="ko-KR" altLang="en-US" dirty="0">
                <a:latin typeface="+mn-ea"/>
              </a:rPr>
              <a:t>프로토콜 </a:t>
            </a:r>
            <a:r>
              <a:rPr lang="ko-KR" altLang="en-US" dirty="0" err="1">
                <a:latin typeface="+mn-ea"/>
              </a:rPr>
              <a:t>크롤링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언어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98EAF-B573-49E9-987B-F76CC428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0CA14-EA36-4ACB-9F35-35ACF650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430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1-2 </a:t>
            </a:r>
            <a:r>
              <a:rPr lang="ko-KR" altLang="en-US" dirty="0">
                <a:latin typeface="+mn-ea"/>
                <a:ea typeface="+mn-ea"/>
              </a:rPr>
              <a:t>데이터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팀별 </a:t>
            </a:r>
            <a:r>
              <a:rPr lang="en-US" altLang="ko-KR" sz="2000" dirty="0">
                <a:latin typeface="+mn-ea"/>
              </a:rPr>
              <a:t>161~163</a:t>
            </a:r>
            <a:r>
              <a:rPr lang="ko-KR" altLang="en-US" sz="2000" dirty="0">
                <a:latin typeface="+mn-ea"/>
              </a:rPr>
              <a:t>경기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타이브레이커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취소경기</a:t>
            </a:r>
            <a:r>
              <a:rPr lang="en-US" altLang="ko-KR" sz="2000" dirty="0">
                <a:latin typeface="+mn-ea"/>
              </a:rPr>
              <a:t>)</a:t>
            </a:r>
          </a:p>
          <a:p>
            <a:r>
              <a:rPr lang="ko-KR" altLang="en-US" sz="2000" dirty="0">
                <a:latin typeface="+mn-ea"/>
              </a:rPr>
              <a:t>총 </a:t>
            </a:r>
            <a:r>
              <a:rPr lang="en-US" altLang="ko-KR" sz="2000" dirty="0">
                <a:latin typeface="+mn-ea"/>
              </a:rPr>
              <a:t>2431</a:t>
            </a:r>
            <a:r>
              <a:rPr lang="ko-KR" altLang="en-US" sz="2000" dirty="0">
                <a:latin typeface="+mn-ea"/>
              </a:rPr>
              <a:t>경기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‘</a:t>
            </a:r>
            <a:r>
              <a:rPr lang="ko-KR" altLang="en-US" sz="2000" dirty="0">
                <a:latin typeface="+mn-ea"/>
              </a:rPr>
              <a:t>투수코치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감독 마운드에 </a:t>
            </a:r>
            <a:r>
              <a:rPr lang="ko-KR" altLang="en-US" sz="2000" dirty="0" err="1">
                <a:latin typeface="+mn-ea"/>
              </a:rPr>
              <a:t>오름＇이후</a:t>
            </a:r>
            <a:r>
              <a:rPr lang="ko-KR" altLang="en-US" sz="2000" dirty="0">
                <a:latin typeface="+mn-ea"/>
              </a:rPr>
              <a:t> 투수교체 되지 않은 경우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자책점을 계산하기 어렵기 때문에 </a:t>
            </a:r>
            <a:r>
              <a:rPr lang="en-US" altLang="ko-KR" sz="2000" dirty="0">
                <a:latin typeface="+mn-ea"/>
              </a:rPr>
              <a:t>9</a:t>
            </a:r>
            <a:r>
              <a:rPr lang="ko-KR" altLang="en-US" sz="2000" dirty="0" err="1">
                <a:latin typeface="+mn-ea"/>
              </a:rPr>
              <a:t>이닝당</a:t>
            </a:r>
            <a:r>
              <a:rPr lang="ko-KR" altLang="en-US" sz="2000" dirty="0">
                <a:latin typeface="+mn-ea"/>
              </a:rPr>
              <a:t> 실점으로 대체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연장경기는 </a:t>
            </a:r>
            <a:r>
              <a:rPr lang="ko-KR" altLang="en-US" sz="2000" dirty="0" err="1">
                <a:latin typeface="+mn-ea"/>
              </a:rPr>
              <a:t>정규이닝과</a:t>
            </a:r>
            <a:r>
              <a:rPr lang="ko-KR" altLang="en-US" sz="2000" dirty="0">
                <a:latin typeface="+mn-ea"/>
              </a:rPr>
              <a:t> 다른 경기운영과 수싸움이 많기 때문에 </a:t>
            </a:r>
            <a:r>
              <a:rPr lang="en-US" altLang="ko-KR" sz="2000" dirty="0">
                <a:latin typeface="+mn-ea"/>
              </a:rPr>
              <a:t>9</a:t>
            </a:r>
            <a:r>
              <a:rPr lang="ko-KR" altLang="en-US" sz="2000" dirty="0">
                <a:latin typeface="+mn-ea"/>
              </a:rPr>
              <a:t>이닝으로 한정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9</a:t>
            </a:r>
            <a:r>
              <a:rPr lang="ko-KR" altLang="en-US" sz="2000" dirty="0">
                <a:latin typeface="+mn-ea"/>
              </a:rPr>
              <a:t>이닝 초과 연장경기시 문자중계의 불안정으로 인해 </a:t>
            </a:r>
            <a:r>
              <a:rPr lang="en-US" altLang="ko-KR" sz="2000" dirty="0">
                <a:latin typeface="+mn-ea"/>
              </a:rPr>
              <a:t>9</a:t>
            </a:r>
            <a:r>
              <a:rPr lang="ko-KR" altLang="en-US" sz="2000" dirty="0">
                <a:latin typeface="+mn-ea"/>
              </a:rPr>
              <a:t>이닝으로 한정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D6804-B5C1-45C4-A678-58C12F0B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152C10-1081-48B1-9F0B-C3F08B12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75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C4EBBB4-ECB1-4E83-AF28-6EF7765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0AA3BC-607F-4006-AB81-5F90D28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5D79B-7BA0-4C9A-8115-8517550105CC}"/>
              </a:ext>
            </a:extLst>
          </p:cNvPr>
          <p:cNvSpPr txBox="1"/>
          <p:nvPr/>
        </p:nvSpPr>
        <p:spPr>
          <a:xfrm>
            <a:off x="1439498" y="2921168"/>
            <a:ext cx="6265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/>
              <a:t>2 </a:t>
            </a:r>
            <a:r>
              <a:rPr lang="ko-KR" altLang="en-US" sz="6000" dirty="0"/>
              <a:t>탐색적 자료분석</a:t>
            </a:r>
          </a:p>
        </p:txBody>
      </p:sp>
    </p:spTree>
    <p:extLst>
      <p:ext uri="{BB962C8B-B14F-4D97-AF65-F5344CB8AC3E}">
        <p14:creationId xmlns:p14="http://schemas.microsoft.com/office/powerpoint/2010/main" val="32156281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D8EB6-88C3-45D6-8120-5B301B3B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 </a:t>
            </a:r>
            <a:r>
              <a:rPr lang="ko-KR" altLang="en-US" dirty="0">
                <a:latin typeface="+mn-ea"/>
                <a:ea typeface="+mn-ea"/>
              </a:rPr>
              <a:t>탐색적 자료분석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56697"/>
            <a:ext cx="7886700" cy="9595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총                                                         번 마운드에 오름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58826-ED03-47FC-A775-918B11AE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661783-91D0-46B3-BA6A-DDFBC2DC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9F6BF-0B90-4D87-A351-7A967F81B0F1}"/>
              </a:ext>
            </a:extLst>
          </p:cNvPr>
          <p:cNvSpPr/>
          <p:nvPr/>
        </p:nvSpPr>
        <p:spPr>
          <a:xfrm>
            <a:off x="427547" y="2316336"/>
            <a:ext cx="628364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</a:rPr>
              <a:t>4432</a:t>
            </a:r>
            <a:endParaRPr lang="ko-KR" altLang="en-US" sz="13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6556D-9C19-4981-9F12-BDD90A8DDDC8}"/>
              </a:ext>
            </a:extLst>
          </p:cNvPr>
          <p:cNvSpPr txBox="1"/>
          <p:nvPr/>
        </p:nvSpPr>
        <p:spPr>
          <a:xfrm>
            <a:off x="2734813" y="434766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경기당 </a:t>
            </a:r>
            <a:r>
              <a:rPr lang="en-US" altLang="ko-KR" dirty="0"/>
              <a:t>1.82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606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B8F97-1C61-4F9B-BDF3-FE8A5DCD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투수코치</a:t>
            </a:r>
            <a:r>
              <a:rPr lang="en-US" altLang="ko-KR" dirty="0"/>
              <a:t>, </a:t>
            </a:r>
            <a:r>
              <a:rPr lang="ko-KR" altLang="en-US" dirty="0" err="1"/>
              <a:t>감독별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CEC43-3134-4036-B624-A9187D4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2013280018 </a:t>
            </a:r>
            <a:r>
              <a:rPr lang="ko-KR" altLang="en-US"/>
              <a:t>김태현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E2BF5-4906-42D6-AB1A-244D3AFA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B522-70CB-4638-9CF9-E601C2F1650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8ACA59B-FC1F-4C62-968A-B4AD43E5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 </a:t>
            </a:r>
            <a:r>
              <a:rPr lang="ko-KR" altLang="en-US" dirty="0">
                <a:latin typeface="+mn-ea"/>
                <a:ea typeface="+mn-ea"/>
              </a:rPr>
              <a:t>탐색적 자료분석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AFDFC46-FAA1-4E99-B5F1-B33F308B9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114901"/>
              </p:ext>
            </p:extLst>
          </p:nvPr>
        </p:nvGraphicFramePr>
        <p:xfrm>
          <a:off x="1524000" y="211296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547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389</Words>
  <Application>Microsoft Macintosh PowerPoint</Application>
  <PresentationFormat>On-screen Show (4:3)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Theme</vt:lpstr>
      <vt:lpstr>감독, 투수코치 마운드에 오른 효과 분석</vt:lpstr>
      <vt:lpstr>PowerPoint Presentation</vt:lpstr>
      <vt:lpstr>목차</vt:lpstr>
      <vt:lpstr>PowerPoint Presentation</vt:lpstr>
      <vt:lpstr>1-1 데이터 출처</vt:lpstr>
      <vt:lpstr>1-2 데이터 규칙</vt:lpstr>
      <vt:lpstr>PowerPoint Presentation</vt:lpstr>
      <vt:lpstr>2 탐색적 자료분석</vt:lpstr>
      <vt:lpstr>2 탐색적 자료분석</vt:lpstr>
      <vt:lpstr>2 탐색적 자료분석</vt:lpstr>
      <vt:lpstr>2 탐색적 자료분석</vt:lpstr>
      <vt:lpstr>2 탐색적 자료분석</vt:lpstr>
      <vt:lpstr>2 탐색적 자료분석</vt:lpstr>
      <vt:lpstr>2 탐색적 자료분석</vt:lpstr>
      <vt:lpstr>PowerPoint Presentation</vt:lpstr>
      <vt:lpstr>3-1 마운드에 오른 후 실점률 차이</vt:lpstr>
      <vt:lpstr>3-1 마운드에 오른 후 실점률 차이</vt:lpstr>
      <vt:lpstr>3-1 마운드에 오른 후 실점률 차이</vt:lpstr>
      <vt:lpstr>3-2 마운드에 오른 후 선발투수</vt:lpstr>
      <vt:lpstr>3-2 마운드에 오른 후 선발투수</vt:lpstr>
      <vt:lpstr>3-2 마운드에 오른 후 선발투수</vt:lpstr>
      <vt:lpstr>3-2 마운드에 오른 후 선발투수</vt:lpstr>
      <vt:lpstr>3-3 마운드에 오른 후 구원투수</vt:lpstr>
      <vt:lpstr>3-3 마운드에 오른 후 구원투수</vt:lpstr>
      <vt:lpstr>PowerPoint Presentation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태현 김</dc:creator>
  <cp:lastModifiedBy>김태현</cp:lastModifiedBy>
  <cp:revision>35</cp:revision>
  <dcterms:created xsi:type="dcterms:W3CDTF">2019-06-18T01:44:56Z</dcterms:created>
  <dcterms:modified xsi:type="dcterms:W3CDTF">2019-06-19T01:57:45Z</dcterms:modified>
</cp:coreProperties>
</file>