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68" r:id="rId4"/>
    <p:sldId id="269" r:id="rId5"/>
    <p:sldId id="264" r:id="rId6"/>
    <p:sldId id="270" r:id="rId7"/>
    <p:sldId id="271" r:id="rId8"/>
    <p:sldId id="272" r:id="rId9"/>
    <p:sldId id="273" r:id="rId10"/>
    <p:sldId id="275"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01" autoAdjust="0"/>
    <p:restoredTop sz="94660"/>
  </p:normalViewPr>
  <p:slideViewPr>
    <p:cSldViewPr snapToGrid="0">
      <p:cViewPr varScale="1">
        <p:scale>
          <a:sx n="78" d="100"/>
          <a:sy n="78"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5/19/2024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5/19/2024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5/19/2024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5/19/2024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712F9-E7F0-4354-A629-04BC39194236}"/>
              </a:ext>
            </a:extLst>
          </p:cNvPr>
          <p:cNvSpPr>
            <a:spLocks noGrp="1"/>
          </p:cNvSpPr>
          <p:nvPr>
            <p:ph type="ctrTitle"/>
          </p:nvPr>
        </p:nvSpPr>
        <p:spPr>
          <a:xfrm>
            <a:off x="1035394" y="934065"/>
            <a:ext cx="10366485" cy="2587751"/>
          </a:xfrm>
        </p:spPr>
        <p:txBody>
          <a:bodyPr/>
          <a:lstStyle/>
          <a:p>
            <a:r>
              <a:rPr lang="en-US" sz="4000" b="1" dirty="0">
                <a:solidFill>
                  <a:schemeClr val="tx1"/>
                </a:solidFill>
              </a:rPr>
              <a:t>CLOUD INTEGRATED IOT TEMPERATURE MONITORING IN CRITICAL COLD STORAGE SYSTEMS</a:t>
            </a:r>
            <a:endParaRPr lang="en-US" sz="4000" b="1" dirty="0">
              <a:solidFill>
                <a:schemeClr val="tx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4C14689-A531-4551-AF48-052CBE27E043}"/>
              </a:ext>
            </a:extLst>
          </p:cNvPr>
          <p:cNvSpPr>
            <a:spLocks noGrp="1"/>
          </p:cNvSpPr>
          <p:nvPr>
            <p:ph type="subTitle" idx="1"/>
          </p:nvPr>
        </p:nvSpPr>
        <p:spPr>
          <a:xfrm>
            <a:off x="1135290" y="4197276"/>
            <a:ext cx="8825658" cy="1593923"/>
          </a:xfrm>
        </p:spPr>
        <p:txBody>
          <a:bodyPr>
            <a:normAutofit/>
          </a:bodyPr>
          <a:lstStyle/>
          <a:p>
            <a:r>
              <a:rPr lang="en-US" dirty="0"/>
              <a:t>VARSHINI S   (210701302)</a:t>
            </a:r>
          </a:p>
          <a:p>
            <a:r>
              <a:rPr lang="en-US" dirty="0"/>
              <a:t>SUDHARSAN SHAKTHI(210701267)</a:t>
            </a:r>
          </a:p>
          <a:p>
            <a:r>
              <a:rPr lang="en-US" dirty="0"/>
              <a:t>TAEJASHWAR R B  (210701280) </a:t>
            </a:r>
          </a:p>
          <a:p>
            <a:endParaRPr lang="en-US" dirty="0"/>
          </a:p>
        </p:txBody>
      </p:sp>
    </p:spTree>
    <p:extLst>
      <p:ext uri="{BB962C8B-B14F-4D97-AF65-F5344CB8AC3E}">
        <p14:creationId xmlns:p14="http://schemas.microsoft.com/office/powerpoint/2010/main" val="2313800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43B0-B04A-47A2-ABE7-18E4FAE85DD7}"/>
              </a:ext>
            </a:extLst>
          </p:cNvPr>
          <p:cNvSpPr>
            <a:spLocks noGrp="1"/>
          </p:cNvSpPr>
          <p:nvPr>
            <p:ph type="title"/>
          </p:nvPr>
        </p:nvSpPr>
        <p:spPr>
          <a:xfrm>
            <a:off x="658952" y="344563"/>
            <a:ext cx="9250532" cy="1003220"/>
          </a:xfrm>
        </p:spPr>
        <p:txBody>
          <a:bodyPr/>
          <a:lstStyle/>
          <a:p>
            <a:r>
              <a:rPr lang="en-US" sz="3200" dirty="0"/>
              <a:t>RESULT AND DISCUSSION</a:t>
            </a:r>
          </a:p>
        </p:txBody>
      </p:sp>
      <p:sp>
        <p:nvSpPr>
          <p:cNvPr id="3" name="Content Placeholder 2">
            <a:extLst>
              <a:ext uri="{FF2B5EF4-FFF2-40B4-BE49-F238E27FC236}">
                <a16:creationId xmlns:a16="http://schemas.microsoft.com/office/drawing/2014/main" id="{B29DB42D-4D2C-4CF9-A332-15FB50677C91}"/>
              </a:ext>
            </a:extLst>
          </p:cNvPr>
          <p:cNvSpPr>
            <a:spLocks noGrp="1"/>
          </p:cNvSpPr>
          <p:nvPr>
            <p:ph idx="1"/>
          </p:nvPr>
        </p:nvSpPr>
        <p:spPr>
          <a:xfrm>
            <a:off x="1038687" y="1251752"/>
            <a:ext cx="9490229" cy="4996648"/>
          </a:xfrm>
        </p:spPr>
        <p:txBody>
          <a:bodyPr>
            <a:noAutofit/>
          </a:bodyPr>
          <a:lstStyle/>
          <a:p>
            <a:pPr algn="just">
              <a:lnSpc>
                <a:spcPct val="150000"/>
              </a:lnSpc>
            </a:pPr>
            <a:r>
              <a:rPr lang="en-US" sz="1800" dirty="0"/>
              <a:t>The integration of cloud-based IoT temperature monitoring in critical cold storage systems has shown significant improvements in reliability and efficiency. Results indicate enhanced real-time data access, allowing for immediate response to temperature fluctuations, thus preventing spoilage and ensuring product integrity. The system's ability to send alerts and maintain logs enhances compliance with regulatory standards. Furthermore, it reduces manual monitoring efforts and operational costs. Discussion highlights the scalability and adaptability of the system for various cold storage needs, emphasizing the potential for broader applications in the food and pharmaceutical industries.</a:t>
            </a:r>
          </a:p>
          <a:p>
            <a:pPr algn="just">
              <a:lnSpc>
                <a:spcPct val="150000"/>
              </a:lnSpc>
            </a:pPr>
            <a:endParaRPr lang="en-US" dirty="0"/>
          </a:p>
        </p:txBody>
      </p:sp>
    </p:spTree>
    <p:extLst>
      <p:ext uri="{BB962C8B-B14F-4D97-AF65-F5344CB8AC3E}">
        <p14:creationId xmlns:p14="http://schemas.microsoft.com/office/powerpoint/2010/main" val="505320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443B0-B04A-47A2-ABE7-18E4FAE85DD7}"/>
              </a:ext>
            </a:extLst>
          </p:cNvPr>
          <p:cNvSpPr>
            <a:spLocks noGrp="1"/>
          </p:cNvSpPr>
          <p:nvPr>
            <p:ph type="title"/>
          </p:nvPr>
        </p:nvSpPr>
        <p:spPr>
          <a:xfrm>
            <a:off x="560629" y="376351"/>
            <a:ext cx="9250532" cy="1003220"/>
          </a:xfrm>
        </p:spPr>
        <p:txBody>
          <a:bodyPr/>
          <a:lstStyle/>
          <a:p>
            <a:r>
              <a:rPr lang="en-US" sz="3200" dirty="0"/>
              <a:t>CONCLUSION AND FUTURE ENHANCEMENT</a:t>
            </a:r>
          </a:p>
        </p:txBody>
      </p:sp>
      <p:sp>
        <p:nvSpPr>
          <p:cNvPr id="3" name="Content Placeholder 2">
            <a:extLst>
              <a:ext uri="{FF2B5EF4-FFF2-40B4-BE49-F238E27FC236}">
                <a16:creationId xmlns:a16="http://schemas.microsoft.com/office/drawing/2014/main" id="{B29DB42D-4D2C-4CF9-A332-15FB50677C91}"/>
              </a:ext>
            </a:extLst>
          </p:cNvPr>
          <p:cNvSpPr>
            <a:spLocks noGrp="1"/>
          </p:cNvSpPr>
          <p:nvPr>
            <p:ph idx="1"/>
          </p:nvPr>
        </p:nvSpPr>
        <p:spPr>
          <a:xfrm>
            <a:off x="1038687" y="1251752"/>
            <a:ext cx="9490229" cy="4996648"/>
          </a:xfrm>
        </p:spPr>
        <p:txBody>
          <a:bodyPr>
            <a:noAutofit/>
          </a:bodyPr>
          <a:lstStyle/>
          <a:p>
            <a:pPr algn="just">
              <a:lnSpc>
                <a:spcPct val="150000"/>
              </a:lnSpc>
            </a:pPr>
            <a:r>
              <a:rPr lang="en-US" dirty="0"/>
              <a:t> </a:t>
            </a:r>
            <a:r>
              <a:rPr lang="en-US" sz="1800" dirty="0"/>
              <a:t>Cloud-integrated IoT temperature monitoring significantly enhances the management of critical cold storage systems by providing real-time data, reducing spoilage, and ensuring compliance with regulatory standards. The system's efficiency in alerting and logging improves operational reliability and reduces costs. For future enhancement, incorporating advanced data analytics and machine learning could predict temperature trends and potential failures, further improving preventative measures. Expanding the system’s scalability and integration capabilities with other IoT devices can enhance overall automation and efficiency, making it even more robust and versatile across different industries.</a:t>
            </a:r>
          </a:p>
        </p:txBody>
      </p:sp>
    </p:spTree>
    <p:extLst>
      <p:ext uri="{BB962C8B-B14F-4D97-AF65-F5344CB8AC3E}">
        <p14:creationId xmlns:p14="http://schemas.microsoft.com/office/powerpoint/2010/main" val="583142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D2C21-5898-4161-9AF1-45A56B9DCA03}"/>
              </a:ext>
            </a:extLst>
          </p:cNvPr>
          <p:cNvSpPr>
            <a:spLocks noGrp="1"/>
          </p:cNvSpPr>
          <p:nvPr>
            <p:ph type="title"/>
          </p:nvPr>
        </p:nvSpPr>
        <p:spPr>
          <a:xfrm>
            <a:off x="708782" y="344564"/>
            <a:ext cx="8870104" cy="1400530"/>
          </a:xfrm>
        </p:spPr>
        <p:txBody>
          <a:bodyPr/>
          <a:lstStyle/>
          <a:p>
            <a:r>
              <a:rPr lang="en-US" sz="3200" dirty="0"/>
              <a:t>ABSTRACT</a:t>
            </a:r>
          </a:p>
        </p:txBody>
      </p:sp>
      <p:sp>
        <p:nvSpPr>
          <p:cNvPr id="3" name="Content Placeholder 2">
            <a:extLst>
              <a:ext uri="{FF2B5EF4-FFF2-40B4-BE49-F238E27FC236}">
                <a16:creationId xmlns:a16="http://schemas.microsoft.com/office/drawing/2014/main" id="{746BBBA1-8DF0-4D5C-AF43-D9F78697117A}"/>
              </a:ext>
            </a:extLst>
          </p:cNvPr>
          <p:cNvSpPr>
            <a:spLocks noGrp="1"/>
          </p:cNvSpPr>
          <p:nvPr>
            <p:ph idx="1"/>
          </p:nvPr>
        </p:nvSpPr>
        <p:spPr>
          <a:xfrm>
            <a:off x="1189608" y="1586188"/>
            <a:ext cx="8946541" cy="4819094"/>
          </a:xfrm>
        </p:spPr>
        <p:txBody>
          <a:bodyPr>
            <a:normAutofit/>
          </a:bodyPr>
          <a:lstStyle/>
          <a:p>
            <a:pPr algn="just">
              <a:lnSpc>
                <a:spcPct val="200000"/>
              </a:lnSpc>
            </a:pPr>
            <a:r>
              <a:rPr lang="en-IN" sz="1800" dirty="0"/>
              <a:t>Monitoring temperature in critical cold storage systems is paramount for ensuring the integrity of stored goods, particularly in industries such as pharmaceuticals, food storage, and biotechnology. With the advent of Internet of Things (IoT) technology, cloud-integrated solutions have emerged as a promising approach to enhance temperature monitoring capabilities. This abstract explores the implementation and benefits of cloud-integrated IoT systems for temperature monitoring in critical cold storage environments.</a:t>
            </a:r>
            <a:endParaRPr lang="en-US" sz="1800" dirty="0"/>
          </a:p>
        </p:txBody>
      </p:sp>
    </p:spTree>
    <p:extLst>
      <p:ext uri="{BB962C8B-B14F-4D97-AF65-F5344CB8AC3E}">
        <p14:creationId xmlns:p14="http://schemas.microsoft.com/office/powerpoint/2010/main" val="4016813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E504-2CC3-64D7-1996-E4F280353B20}"/>
              </a:ext>
            </a:extLst>
          </p:cNvPr>
          <p:cNvSpPr>
            <a:spLocks noGrp="1"/>
          </p:cNvSpPr>
          <p:nvPr>
            <p:ph type="title"/>
          </p:nvPr>
        </p:nvSpPr>
        <p:spPr/>
        <p:txBody>
          <a:bodyPr/>
          <a:lstStyle/>
          <a:p>
            <a:r>
              <a:rPr lang="en-US" sz="3200" dirty="0"/>
              <a:t>EXISTING SYSTEM</a:t>
            </a:r>
          </a:p>
        </p:txBody>
      </p:sp>
      <p:sp>
        <p:nvSpPr>
          <p:cNvPr id="3" name="Content Placeholder 2">
            <a:extLst>
              <a:ext uri="{FF2B5EF4-FFF2-40B4-BE49-F238E27FC236}">
                <a16:creationId xmlns:a16="http://schemas.microsoft.com/office/drawing/2014/main" id="{56E5E3DE-F4AA-BB46-4B6E-5C2FC5580341}"/>
              </a:ext>
            </a:extLst>
          </p:cNvPr>
          <p:cNvSpPr>
            <a:spLocks noGrp="1"/>
          </p:cNvSpPr>
          <p:nvPr>
            <p:ph idx="1"/>
          </p:nvPr>
        </p:nvSpPr>
        <p:spPr>
          <a:xfrm>
            <a:off x="1103312" y="1571348"/>
            <a:ext cx="8946541" cy="4677051"/>
          </a:xfrm>
        </p:spPr>
        <p:txBody>
          <a:bodyPr>
            <a:normAutofit fontScale="85000" lnSpcReduction="10000"/>
          </a:bodyPr>
          <a:lstStyle/>
          <a:p>
            <a:pPr algn="just">
              <a:lnSpc>
                <a:spcPct val="200000"/>
              </a:lnSpc>
            </a:pPr>
            <a:r>
              <a:rPr lang="en-US" dirty="0"/>
              <a:t>The existing system for cloud-integrated </a:t>
            </a:r>
            <a:r>
              <a:rPr lang="en-US" dirty="0" err="1"/>
              <a:t>IoT</a:t>
            </a:r>
            <a:r>
              <a:rPr lang="en-US" dirty="0"/>
              <a:t> temperature monitoring in critical cold storage systems typically involves the deployment of wireless sensor networks equipped with temperature sensors within the storage facility. These sensors continuously collect temperature data at various points, which is then transmitted to a centralized cloud platform via </a:t>
            </a:r>
            <a:r>
              <a:rPr lang="en-US" dirty="0" err="1"/>
              <a:t>IoT</a:t>
            </a:r>
            <a:r>
              <a:rPr lang="en-US" dirty="0"/>
              <a:t> communication protocols such as MQTT or HTTP. In the cloud, the data is stored, processed, and analyzed in real-time using cloud-based analytics tools and algorithms.</a:t>
            </a:r>
          </a:p>
          <a:p>
            <a:pPr algn="just">
              <a:lnSpc>
                <a:spcPct val="200000"/>
              </a:lnSpc>
            </a:pPr>
            <a:r>
              <a:rPr lang="en-US" dirty="0"/>
              <a:t>One of the existing system is </a:t>
            </a:r>
            <a:r>
              <a:rPr lang="en-US" dirty="0" err="1"/>
              <a:t>INextBrain</a:t>
            </a:r>
            <a:r>
              <a:rPr lang="en-US" dirty="0"/>
              <a:t>.</a:t>
            </a:r>
          </a:p>
        </p:txBody>
      </p:sp>
    </p:spTree>
    <p:extLst>
      <p:ext uri="{BB962C8B-B14F-4D97-AF65-F5344CB8AC3E}">
        <p14:creationId xmlns:p14="http://schemas.microsoft.com/office/powerpoint/2010/main" val="37250398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05C24-8223-F63B-45AB-2C833812817A}"/>
              </a:ext>
            </a:extLst>
          </p:cNvPr>
          <p:cNvSpPr>
            <a:spLocks noGrp="1"/>
          </p:cNvSpPr>
          <p:nvPr>
            <p:ph type="title"/>
          </p:nvPr>
        </p:nvSpPr>
        <p:spPr/>
        <p:txBody>
          <a:bodyPr/>
          <a:lstStyle/>
          <a:p>
            <a:r>
              <a:rPr lang="en-US" sz="3200" dirty="0"/>
              <a:t>PROPOSED SYSTEM</a:t>
            </a:r>
          </a:p>
        </p:txBody>
      </p:sp>
      <p:sp>
        <p:nvSpPr>
          <p:cNvPr id="3" name="Content Placeholder 2">
            <a:extLst>
              <a:ext uri="{FF2B5EF4-FFF2-40B4-BE49-F238E27FC236}">
                <a16:creationId xmlns:a16="http://schemas.microsoft.com/office/drawing/2014/main" id="{9DAC94D6-3613-DD06-1E3B-CE1C088D02C0}"/>
              </a:ext>
            </a:extLst>
          </p:cNvPr>
          <p:cNvSpPr>
            <a:spLocks noGrp="1"/>
          </p:cNvSpPr>
          <p:nvPr>
            <p:ph idx="1"/>
          </p:nvPr>
        </p:nvSpPr>
        <p:spPr/>
        <p:txBody>
          <a:bodyPr/>
          <a:lstStyle/>
          <a:p>
            <a:pPr algn="just"/>
            <a:r>
              <a:rPr lang="en-US" sz="1800" dirty="0"/>
              <a:t>The</a:t>
            </a:r>
            <a:r>
              <a:rPr lang="en-US" sz="1800" spc="70" dirty="0"/>
              <a:t>  </a:t>
            </a:r>
            <a:r>
              <a:rPr lang="en-US" sz="1800" spc="60" dirty="0"/>
              <a:t>system</a:t>
            </a:r>
            <a:r>
              <a:rPr lang="en-US" sz="1800" spc="50" dirty="0"/>
              <a:t>  </a:t>
            </a:r>
            <a:r>
              <a:rPr lang="en-US" sz="1800" dirty="0"/>
              <a:t>will</a:t>
            </a:r>
            <a:r>
              <a:rPr lang="en-US" sz="1800" spc="80" dirty="0"/>
              <a:t>  </a:t>
            </a:r>
            <a:r>
              <a:rPr lang="en-US" sz="1800" spc="165" dirty="0"/>
              <a:t>connect</a:t>
            </a:r>
            <a:r>
              <a:rPr lang="en-US" sz="1800" spc="95" dirty="0"/>
              <a:t>  </a:t>
            </a:r>
            <a:r>
              <a:rPr lang="en-US" sz="1800" spc="229" dirty="0"/>
              <a:t>advanced</a:t>
            </a:r>
            <a:r>
              <a:rPr lang="en-US" sz="1800" spc="75" dirty="0"/>
              <a:t>  </a:t>
            </a:r>
            <a:r>
              <a:rPr lang="en-US" sz="1800" dirty="0"/>
              <a:t>IoT</a:t>
            </a:r>
            <a:r>
              <a:rPr lang="en-US" sz="1800" spc="40" dirty="0"/>
              <a:t>  </a:t>
            </a:r>
            <a:r>
              <a:rPr lang="en-US" sz="1800" spc="145" dirty="0"/>
              <a:t>technology</a:t>
            </a:r>
            <a:r>
              <a:rPr lang="en-US" sz="1800" spc="35" dirty="0"/>
              <a:t>  </a:t>
            </a:r>
            <a:r>
              <a:rPr lang="en-US" sz="1800" dirty="0"/>
              <a:t>with</a:t>
            </a:r>
            <a:r>
              <a:rPr lang="en-US" sz="1800" spc="40" dirty="0"/>
              <a:t>  </a:t>
            </a:r>
            <a:r>
              <a:rPr lang="en-US" sz="1800" spc="140" dirty="0"/>
              <a:t>cloud </a:t>
            </a:r>
            <a:r>
              <a:rPr lang="en-US" sz="1800" spc="145" dirty="0"/>
              <a:t>computing</a:t>
            </a:r>
            <a:r>
              <a:rPr lang="en-US" sz="1800" spc="295" dirty="0"/>
              <a:t>   </a:t>
            </a:r>
            <a:r>
              <a:rPr lang="en-US" sz="1800" spc="65" dirty="0"/>
              <a:t>capabilities</a:t>
            </a:r>
            <a:r>
              <a:rPr lang="en-US" sz="1800" spc="260" dirty="0"/>
              <a:t>   </a:t>
            </a:r>
            <a:r>
              <a:rPr lang="en-US" sz="1800" spc="100" dirty="0"/>
              <a:t>to</a:t>
            </a:r>
            <a:r>
              <a:rPr lang="en-US" sz="1800" spc="285" dirty="0"/>
              <a:t>   </a:t>
            </a:r>
            <a:r>
              <a:rPr lang="en-US" sz="1800" spc="70" dirty="0"/>
              <a:t>ensure</a:t>
            </a:r>
            <a:r>
              <a:rPr lang="en-US" sz="1800" spc="285" dirty="0"/>
              <a:t>   </a:t>
            </a:r>
            <a:r>
              <a:rPr lang="en-US" sz="1800" spc="95" dirty="0"/>
              <a:t>the</a:t>
            </a:r>
            <a:r>
              <a:rPr lang="en-US" sz="1800" spc="315" dirty="0"/>
              <a:t>   </a:t>
            </a:r>
            <a:r>
              <a:rPr lang="en-US" sz="1800" spc="60" dirty="0"/>
              <a:t>best</a:t>
            </a:r>
            <a:r>
              <a:rPr lang="en-US" sz="1800" spc="300" dirty="0"/>
              <a:t>   </a:t>
            </a:r>
            <a:r>
              <a:rPr lang="en-US" sz="1800" spc="75" dirty="0"/>
              <a:t>temperature </a:t>
            </a:r>
            <a:r>
              <a:rPr lang="en-US" sz="1800" spc="165" dirty="0"/>
              <a:t>management.</a:t>
            </a:r>
            <a:r>
              <a:rPr lang="en-US" sz="1800" spc="140" dirty="0"/>
              <a:t> </a:t>
            </a:r>
            <a:r>
              <a:rPr lang="en-US" sz="1800" dirty="0"/>
              <a:t>It</a:t>
            </a:r>
            <a:r>
              <a:rPr lang="en-US" sz="1800" spc="250" dirty="0"/>
              <a:t> </a:t>
            </a:r>
            <a:r>
              <a:rPr lang="en-US" sz="1800" spc="60" dirty="0"/>
              <a:t>uses</a:t>
            </a:r>
            <a:r>
              <a:rPr lang="en-US" sz="1800" spc="145" dirty="0"/>
              <a:t> </a:t>
            </a:r>
            <a:r>
              <a:rPr lang="en-US" sz="1800" dirty="0"/>
              <a:t>sensors</a:t>
            </a:r>
            <a:r>
              <a:rPr lang="en-US" sz="1800" spc="150" dirty="0"/>
              <a:t> </a:t>
            </a:r>
            <a:r>
              <a:rPr lang="en-US" sz="1800" spc="105" dirty="0"/>
              <a:t>to</a:t>
            </a:r>
            <a:r>
              <a:rPr lang="en-US" sz="1800" spc="204" dirty="0"/>
              <a:t> </a:t>
            </a:r>
            <a:r>
              <a:rPr lang="en-US" sz="1800" spc="50" dirty="0"/>
              <a:t>monitor</a:t>
            </a:r>
            <a:r>
              <a:rPr lang="en-US" sz="1800" spc="175" dirty="0"/>
              <a:t> </a:t>
            </a:r>
            <a:r>
              <a:rPr lang="en-US" sz="1800" spc="80" dirty="0"/>
              <a:t>temperature</a:t>
            </a:r>
            <a:r>
              <a:rPr lang="en-US" sz="1800" spc="229" dirty="0"/>
              <a:t> </a:t>
            </a:r>
            <a:r>
              <a:rPr lang="en-US" sz="1800" dirty="0"/>
              <a:t>levels</a:t>
            </a:r>
            <a:r>
              <a:rPr lang="en-US" sz="1800" spc="150" dirty="0"/>
              <a:t> </a:t>
            </a:r>
            <a:r>
              <a:rPr lang="en-US" sz="1800" dirty="0"/>
              <a:t>in</a:t>
            </a:r>
            <a:r>
              <a:rPr lang="en-US" sz="1800" spc="145" dirty="0"/>
              <a:t> </a:t>
            </a:r>
            <a:r>
              <a:rPr lang="en-US" sz="1800" spc="-10" dirty="0"/>
              <a:t>real- </a:t>
            </a:r>
            <a:r>
              <a:rPr lang="en-US" sz="1800" dirty="0"/>
              <a:t>time</a:t>
            </a:r>
            <a:r>
              <a:rPr lang="en-US" sz="1800" spc="295" dirty="0"/>
              <a:t> </a:t>
            </a:r>
            <a:r>
              <a:rPr lang="en-US" sz="1800" dirty="0"/>
              <a:t>within</a:t>
            </a:r>
            <a:r>
              <a:rPr lang="en-US" sz="1800" spc="315" dirty="0"/>
              <a:t> </a:t>
            </a:r>
            <a:r>
              <a:rPr lang="en-US" sz="1800" spc="325" dirty="0"/>
              <a:t>a</a:t>
            </a:r>
            <a:r>
              <a:rPr lang="en-US" sz="1800" spc="305" dirty="0"/>
              <a:t> </a:t>
            </a:r>
            <a:r>
              <a:rPr lang="en-US" sz="1800" spc="114" dirty="0"/>
              <a:t>storage</a:t>
            </a:r>
            <a:r>
              <a:rPr lang="en-US" sz="1800" spc="380" dirty="0"/>
              <a:t> </a:t>
            </a:r>
            <a:r>
              <a:rPr lang="en-US" sz="1800" dirty="0"/>
              <a:t>facility.</a:t>
            </a:r>
            <a:r>
              <a:rPr lang="en-US" sz="1800" spc="300" dirty="0"/>
              <a:t> </a:t>
            </a:r>
            <a:r>
              <a:rPr lang="en-US" sz="1800" dirty="0"/>
              <a:t>These</a:t>
            </a:r>
            <a:r>
              <a:rPr lang="en-US" sz="1800" spc="375" dirty="0"/>
              <a:t> </a:t>
            </a:r>
            <a:r>
              <a:rPr lang="en-US" sz="1800" dirty="0"/>
              <a:t>sensors</a:t>
            </a:r>
            <a:r>
              <a:rPr lang="en-US" sz="1800" spc="310" dirty="0"/>
              <a:t> </a:t>
            </a:r>
            <a:r>
              <a:rPr lang="en-US" sz="1800" spc="135" dirty="0"/>
              <a:t>send</a:t>
            </a:r>
            <a:r>
              <a:rPr lang="en-US" sz="1800" spc="380" dirty="0"/>
              <a:t> </a:t>
            </a:r>
            <a:r>
              <a:rPr lang="en-US" sz="1800" spc="195" dirty="0"/>
              <a:t>data</a:t>
            </a:r>
            <a:r>
              <a:rPr lang="en-US" sz="1800" spc="310" dirty="0"/>
              <a:t> </a:t>
            </a:r>
            <a:r>
              <a:rPr lang="en-US" sz="1800" dirty="0"/>
              <a:t>instantly</a:t>
            </a:r>
            <a:r>
              <a:rPr lang="en-US" sz="1800" spc="295" dirty="0"/>
              <a:t> </a:t>
            </a:r>
            <a:r>
              <a:rPr lang="en-US" sz="1800" spc="105" dirty="0"/>
              <a:t>to </a:t>
            </a:r>
            <a:r>
              <a:rPr lang="en-US" sz="1800" spc="155" dirty="0"/>
              <a:t>cloud</a:t>
            </a:r>
            <a:r>
              <a:rPr lang="en-US" sz="1800" spc="170" dirty="0"/>
              <a:t> </a:t>
            </a:r>
            <a:r>
              <a:rPr lang="en-US" sz="1800" dirty="0"/>
              <a:t>platforms</a:t>
            </a:r>
            <a:r>
              <a:rPr lang="en-US" sz="1800" spc="10" dirty="0"/>
              <a:t> </a:t>
            </a:r>
            <a:r>
              <a:rPr lang="en-US" sz="1800" spc="105" dirty="0"/>
              <a:t>through</a:t>
            </a:r>
            <a:r>
              <a:rPr lang="en-US" sz="1800" spc="10" dirty="0"/>
              <a:t> </a:t>
            </a:r>
            <a:r>
              <a:rPr lang="en-US" sz="1800" spc="135" dirty="0"/>
              <a:t>which</a:t>
            </a:r>
            <a:r>
              <a:rPr lang="en-US" sz="1800" spc="100" dirty="0"/>
              <a:t> </a:t>
            </a:r>
            <a:r>
              <a:rPr lang="en-US" sz="1800" spc="65" dirty="0"/>
              <a:t>stakeholders</a:t>
            </a:r>
            <a:r>
              <a:rPr lang="en-US" sz="1800" spc="105" dirty="0"/>
              <a:t> </a:t>
            </a:r>
            <a:r>
              <a:rPr lang="en-US" sz="1800" spc="235" dirty="0"/>
              <a:t>can</a:t>
            </a:r>
            <a:r>
              <a:rPr lang="en-US" sz="1800" spc="95" dirty="0"/>
              <a:t> </a:t>
            </a:r>
            <a:r>
              <a:rPr lang="en-US" sz="1800" spc="70" dirty="0"/>
              <a:t>remotely</a:t>
            </a:r>
            <a:r>
              <a:rPr lang="en-US" sz="1800" spc="170" dirty="0"/>
              <a:t> </a:t>
            </a:r>
            <a:r>
              <a:rPr lang="en-US" sz="1800" spc="165" dirty="0"/>
              <a:t>access</a:t>
            </a:r>
            <a:r>
              <a:rPr lang="en-US" sz="1800" spc="100" dirty="0"/>
              <a:t> </a:t>
            </a:r>
            <a:r>
              <a:rPr lang="en-US" sz="1800" spc="-25" dirty="0"/>
              <a:t>it </a:t>
            </a:r>
            <a:r>
              <a:rPr lang="en-US" sz="1800" spc="70" dirty="0"/>
              <a:t>using</a:t>
            </a:r>
            <a:r>
              <a:rPr lang="en-US" sz="1800" spc="95" dirty="0"/>
              <a:t> </a:t>
            </a:r>
            <a:r>
              <a:rPr lang="en-US" sz="1800" spc="275" dirty="0"/>
              <a:t>that website</a:t>
            </a:r>
            <a:r>
              <a:rPr lang="en-US" sz="1800" spc="170" dirty="0"/>
              <a:t> </a:t>
            </a:r>
            <a:r>
              <a:rPr lang="en-US" sz="1800" dirty="0"/>
              <a:t>from</a:t>
            </a:r>
            <a:r>
              <a:rPr lang="en-US" sz="1800" spc="245" dirty="0"/>
              <a:t> </a:t>
            </a:r>
            <a:r>
              <a:rPr lang="en-US" sz="1800" spc="95" dirty="0"/>
              <a:t>anywhere.</a:t>
            </a:r>
            <a:r>
              <a:rPr lang="en-US" sz="1800" spc="155" dirty="0"/>
              <a:t> </a:t>
            </a:r>
            <a:r>
              <a:rPr lang="en-US" sz="1800" dirty="0"/>
              <a:t>The</a:t>
            </a:r>
            <a:r>
              <a:rPr lang="en-US" sz="1800" spc="229" dirty="0"/>
              <a:t> </a:t>
            </a:r>
            <a:r>
              <a:rPr lang="en-US" sz="1800" spc="50" dirty="0"/>
              <a:t>stakeholders </a:t>
            </a:r>
            <a:r>
              <a:rPr lang="en-US" sz="1800" spc="235" dirty="0"/>
              <a:t>can</a:t>
            </a:r>
            <a:r>
              <a:rPr lang="en-US" sz="1800" spc="409" dirty="0"/>
              <a:t> </a:t>
            </a:r>
            <a:r>
              <a:rPr lang="en-US" sz="1800" spc="120" dirty="0"/>
              <a:t>receive</a:t>
            </a:r>
            <a:r>
              <a:rPr lang="en-US" sz="1800" spc="-50" dirty="0"/>
              <a:t>  </a:t>
            </a:r>
            <a:r>
              <a:rPr lang="en-US" sz="1800" dirty="0"/>
              <a:t>alerts</a:t>
            </a:r>
            <a:r>
              <a:rPr lang="en-US" sz="1800" spc="415" dirty="0"/>
              <a:t> </a:t>
            </a:r>
            <a:r>
              <a:rPr lang="en-US" sz="1800" spc="200" dirty="0"/>
              <a:t>on</a:t>
            </a:r>
            <a:r>
              <a:rPr lang="en-US" sz="1800" spc="415" dirty="0"/>
              <a:t> </a:t>
            </a:r>
            <a:r>
              <a:rPr lang="en-US" sz="1800" spc="220" dirty="0"/>
              <a:t>and</a:t>
            </a:r>
            <a:r>
              <a:rPr lang="en-US" sz="1800" spc="490" dirty="0"/>
              <a:t> </a:t>
            </a:r>
            <a:r>
              <a:rPr lang="en-US" sz="1800" spc="105" dirty="0"/>
              <a:t>take</a:t>
            </a:r>
            <a:r>
              <a:rPr lang="en-US" sz="1800" spc="490" dirty="0"/>
              <a:t> </a:t>
            </a:r>
            <a:r>
              <a:rPr lang="en-US" sz="1800" spc="105" dirty="0"/>
              <a:t>immediate</a:t>
            </a:r>
            <a:r>
              <a:rPr lang="en-US" sz="1800" spc="495" dirty="0"/>
              <a:t> </a:t>
            </a:r>
            <a:r>
              <a:rPr lang="en-US" sz="1800" spc="75" dirty="0"/>
              <a:t>corrective</a:t>
            </a:r>
            <a:r>
              <a:rPr lang="en-US" sz="1800" spc="415" dirty="0"/>
              <a:t> </a:t>
            </a:r>
            <a:r>
              <a:rPr lang="en-US" sz="1800" spc="55" dirty="0"/>
              <a:t>measures. </a:t>
            </a:r>
            <a:r>
              <a:rPr lang="en-US" sz="1800" dirty="0"/>
              <a:t>Therefore</a:t>
            </a:r>
            <a:r>
              <a:rPr lang="en-US" sz="1800" spc="340" dirty="0"/>
              <a:t>  </a:t>
            </a:r>
            <a:r>
              <a:rPr lang="en-US" sz="1800" spc="85" dirty="0"/>
              <a:t>they</a:t>
            </a:r>
            <a:r>
              <a:rPr lang="en-US" sz="1800" spc="350" dirty="0"/>
              <a:t>  </a:t>
            </a:r>
            <a:r>
              <a:rPr lang="en-US" sz="1800" spc="229" dirty="0"/>
              <a:t>become</a:t>
            </a:r>
            <a:r>
              <a:rPr lang="en-US" sz="1800" spc="350" dirty="0"/>
              <a:t>  </a:t>
            </a:r>
            <a:r>
              <a:rPr lang="en-US" sz="1800" dirty="0"/>
              <a:t>efficient</a:t>
            </a:r>
            <a:r>
              <a:rPr lang="en-US" sz="1800" spc="365" dirty="0"/>
              <a:t>  </a:t>
            </a:r>
            <a:r>
              <a:rPr lang="en-US" sz="1800" spc="65" dirty="0"/>
              <a:t>operationally</a:t>
            </a:r>
            <a:r>
              <a:rPr lang="en-US" sz="1800" spc="360" dirty="0"/>
              <a:t>  </a:t>
            </a:r>
            <a:r>
              <a:rPr lang="en-US" sz="1800" spc="220" dirty="0"/>
              <a:t>and</a:t>
            </a:r>
            <a:r>
              <a:rPr lang="en-US" sz="1800" spc="345" dirty="0"/>
              <a:t>  </a:t>
            </a:r>
            <a:r>
              <a:rPr lang="en-US" sz="1800" spc="70" dirty="0"/>
              <a:t>maintain </a:t>
            </a:r>
            <a:r>
              <a:rPr lang="en-US" sz="1800" spc="65" dirty="0"/>
              <a:t>regulatory</a:t>
            </a:r>
            <a:r>
              <a:rPr lang="en-US" sz="1800" spc="185" dirty="0"/>
              <a:t> </a:t>
            </a:r>
            <a:r>
              <a:rPr lang="en-US" sz="1800" spc="95" dirty="0"/>
              <a:t>standards</a:t>
            </a:r>
            <a:r>
              <a:rPr lang="en-US" sz="1800" spc="55" dirty="0"/>
              <a:t> </a:t>
            </a:r>
            <a:r>
              <a:rPr lang="en-US" sz="1800" spc="200" dirty="0"/>
              <a:t>when</a:t>
            </a:r>
            <a:r>
              <a:rPr lang="en-US" sz="1800" spc="125" dirty="0"/>
              <a:t> </a:t>
            </a:r>
            <a:r>
              <a:rPr lang="en-US" sz="1800" spc="85" dirty="0"/>
              <a:t>they</a:t>
            </a:r>
            <a:r>
              <a:rPr lang="en-US" sz="1800" spc="200" dirty="0"/>
              <a:t> </a:t>
            </a:r>
            <a:r>
              <a:rPr lang="en-US" sz="1800" spc="180" dirty="0"/>
              <a:t>adopt</a:t>
            </a:r>
            <a:r>
              <a:rPr lang="en-US" sz="1800" spc="215" dirty="0"/>
              <a:t> </a:t>
            </a:r>
            <a:r>
              <a:rPr lang="en-US" sz="1800" spc="114" dirty="0"/>
              <a:t>such </a:t>
            </a:r>
            <a:r>
              <a:rPr lang="en-US" sz="1800" spc="65" dirty="0"/>
              <a:t>kind</a:t>
            </a:r>
            <a:r>
              <a:rPr lang="en-US" sz="1800" spc="195" dirty="0"/>
              <a:t> </a:t>
            </a:r>
            <a:r>
              <a:rPr lang="en-US" sz="1800" spc="80" dirty="0"/>
              <a:t>of</a:t>
            </a:r>
            <a:r>
              <a:rPr lang="en-US" sz="1800" spc="114" dirty="0"/>
              <a:t> </a:t>
            </a:r>
            <a:r>
              <a:rPr lang="en-US" sz="1800" spc="55" dirty="0"/>
              <a:t>systems</a:t>
            </a:r>
            <a:r>
              <a:rPr lang="en-US" sz="1800" spc="120" dirty="0"/>
              <a:t> </a:t>
            </a:r>
            <a:r>
              <a:rPr lang="en-US" sz="1800" spc="125" dirty="0"/>
              <a:t>as</a:t>
            </a:r>
            <a:r>
              <a:rPr lang="en-US" sz="1800" spc="114" dirty="0"/>
              <a:t> </a:t>
            </a:r>
            <a:r>
              <a:rPr lang="en-US" sz="1800" spc="-20" dirty="0"/>
              <a:t>this </a:t>
            </a:r>
            <a:r>
              <a:rPr lang="en-US" sz="1800" spc="90" dirty="0"/>
              <a:t>one.</a:t>
            </a:r>
          </a:p>
          <a:p>
            <a:pPr algn="just"/>
            <a:endParaRPr lang="en-US" dirty="0"/>
          </a:p>
        </p:txBody>
      </p:sp>
    </p:spTree>
    <p:extLst>
      <p:ext uri="{BB962C8B-B14F-4D97-AF65-F5344CB8AC3E}">
        <p14:creationId xmlns:p14="http://schemas.microsoft.com/office/powerpoint/2010/main" val="3270349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5073B7-E779-F27F-2FD2-F6DAEC28BF4D}"/>
              </a:ext>
            </a:extLst>
          </p:cNvPr>
          <p:cNvSpPr>
            <a:spLocks noGrp="1"/>
          </p:cNvSpPr>
          <p:nvPr>
            <p:ph type="title"/>
          </p:nvPr>
        </p:nvSpPr>
        <p:spPr/>
        <p:txBody>
          <a:bodyPr/>
          <a:lstStyle/>
          <a:p>
            <a:r>
              <a:rPr lang="en-US" sz="3200" dirty="0"/>
              <a:t>SYSTEM ARCHITECTURE</a:t>
            </a:r>
          </a:p>
        </p:txBody>
      </p:sp>
      <p:pic>
        <p:nvPicPr>
          <p:cNvPr id="7" name="Content Placeholder 6">
            <a:extLst>
              <a:ext uri="{FF2B5EF4-FFF2-40B4-BE49-F238E27FC236}">
                <a16:creationId xmlns:a16="http://schemas.microsoft.com/office/drawing/2014/main" id="{B107F7D7-F297-A520-B353-5D70FE716051}"/>
              </a:ext>
            </a:extLst>
          </p:cNvPr>
          <p:cNvPicPr>
            <a:picLocks noGrp="1" noChangeAspect="1"/>
          </p:cNvPicPr>
          <p:nvPr>
            <p:ph idx="1"/>
          </p:nvPr>
        </p:nvPicPr>
        <p:blipFill>
          <a:blip r:embed="rId2"/>
          <a:stretch>
            <a:fillRect/>
          </a:stretch>
        </p:blipFill>
        <p:spPr>
          <a:xfrm>
            <a:off x="1290126" y="1718486"/>
            <a:ext cx="8947150" cy="3133588"/>
          </a:xfrm>
        </p:spPr>
      </p:pic>
    </p:spTree>
    <p:extLst>
      <p:ext uri="{BB962C8B-B14F-4D97-AF65-F5344CB8AC3E}">
        <p14:creationId xmlns:p14="http://schemas.microsoft.com/office/powerpoint/2010/main" val="1682991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8053-80CF-8849-C65C-3EA1E3066FFF}"/>
              </a:ext>
            </a:extLst>
          </p:cNvPr>
          <p:cNvSpPr>
            <a:spLocks noGrp="1"/>
          </p:cNvSpPr>
          <p:nvPr>
            <p:ph type="title"/>
          </p:nvPr>
        </p:nvSpPr>
        <p:spPr/>
        <p:txBody>
          <a:bodyPr/>
          <a:lstStyle/>
          <a:p>
            <a:r>
              <a:rPr lang="en-US" sz="3200" dirty="0"/>
              <a:t>MODULES</a:t>
            </a:r>
            <a:r>
              <a:rPr lang="en-US" dirty="0"/>
              <a:t> </a:t>
            </a:r>
          </a:p>
        </p:txBody>
      </p:sp>
      <p:sp>
        <p:nvSpPr>
          <p:cNvPr id="3" name="Content Placeholder 2">
            <a:extLst>
              <a:ext uri="{FF2B5EF4-FFF2-40B4-BE49-F238E27FC236}">
                <a16:creationId xmlns:a16="http://schemas.microsoft.com/office/drawing/2014/main" id="{CAC2E77C-9D21-A6DD-E538-0D417FDE88FF}"/>
              </a:ext>
            </a:extLst>
          </p:cNvPr>
          <p:cNvSpPr>
            <a:spLocks noGrp="1"/>
          </p:cNvSpPr>
          <p:nvPr>
            <p:ph idx="1"/>
          </p:nvPr>
        </p:nvSpPr>
        <p:spPr>
          <a:xfrm>
            <a:off x="1103312" y="1853248"/>
            <a:ext cx="8946541" cy="4395151"/>
          </a:xfrm>
        </p:spPr>
        <p:txBody>
          <a:bodyPr>
            <a:normAutofit/>
          </a:bodyPr>
          <a:lstStyle/>
          <a:p>
            <a:pPr lvl="0"/>
            <a:r>
              <a:rPr lang="en-US" dirty="0"/>
              <a:t>ESP8266</a:t>
            </a:r>
            <a:endParaRPr lang="en-IN" dirty="0"/>
          </a:p>
          <a:p>
            <a:pPr lvl="0"/>
            <a:r>
              <a:rPr lang="en-US" dirty="0"/>
              <a:t>MQ135 Gas Sensor</a:t>
            </a:r>
            <a:endParaRPr lang="en-IN" dirty="0"/>
          </a:p>
          <a:p>
            <a:pPr lvl="0"/>
            <a:r>
              <a:rPr lang="en-US" dirty="0"/>
              <a:t>DHT11 Sensor</a:t>
            </a:r>
            <a:endParaRPr lang="en-IN" dirty="0"/>
          </a:p>
          <a:p>
            <a:pPr lvl="0"/>
            <a:r>
              <a:rPr lang="en-US" dirty="0"/>
              <a:t>Internet Connection</a:t>
            </a:r>
            <a:endParaRPr lang="en-IN" dirty="0"/>
          </a:p>
          <a:p>
            <a:r>
              <a:rPr lang="en-US" dirty="0"/>
              <a:t>Power Supply </a:t>
            </a:r>
          </a:p>
          <a:p>
            <a:pPr lvl="0"/>
            <a:r>
              <a:rPr lang="en-US" dirty="0"/>
              <a:t>Arduino IDE</a:t>
            </a:r>
            <a:endParaRPr lang="en-IN" dirty="0"/>
          </a:p>
          <a:p>
            <a:r>
              <a:rPr lang="en-US" dirty="0" err="1"/>
              <a:t>Thingspeak</a:t>
            </a:r>
            <a:r>
              <a:rPr lang="en-US" dirty="0"/>
              <a:t> Cloud</a:t>
            </a:r>
            <a:endParaRPr lang="en-IN" dirty="0"/>
          </a:p>
        </p:txBody>
      </p:sp>
    </p:spTree>
    <p:extLst>
      <p:ext uri="{BB962C8B-B14F-4D97-AF65-F5344CB8AC3E}">
        <p14:creationId xmlns:p14="http://schemas.microsoft.com/office/powerpoint/2010/main" val="1386901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8053-80CF-8849-C65C-3EA1E3066FFF}"/>
              </a:ext>
            </a:extLst>
          </p:cNvPr>
          <p:cNvSpPr>
            <a:spLocks noGrp="1"/>
          </p:cNvSpPr>
          <p:nvPr>
            <p:ph type="title"/>
          </p:nvPr>
        </p:nvSpPr>
        <p:spPr/>
        <p:txBody>
          <a:bodyPr/>
          <a:lstStyle/>
          <a:p>
            <a:r>
              <a:rPr lang="en-US" sz="3200" dirty="0"/>
              <a:t>EXPLAINATION OF THE MODULES </a:t>
            </a:r>
          </a:p>
        </p:txBody>
      </p:sp>
      <p:sp>
        <p:nvSpPr>
          <p:cNvPr id="3" name="Content Placeholder 2">
            <a:extLst>
              <a:ext uri="{FF2B5EF4-FFF2-40B4-BE49-F238E27FC236}">
                <a16:creationId xmlns:a16="http://schemas.microsoft.com/office/drawing/2014/main" id="{CAC2E77C-9D21-A6DD-E538-0D417FDE88FF}"/>
              </a:ext>
            </a:extLst>
          </p:cNvPr>
          <p:cNvSpPr>
            <a:spLocks noGrp="1"/>
          </p:cNvSpPr>
          <p:nvPr>
            <p:ph idx="1"/>
          </p:nvPr>
        </p:nvSpPr>
        <p:spPr>
          <a:xfrm>
            <a:off x="1103312" y="1853248"/>
            <a:ext cx="8946541" cy="4395151"/>
          </a:xfrm>
        </p:spPr>
        <p:txBody>
          <a:bodyPr>
            <a:normAutofit/>
          </a:bodyPr>
          <a:lstStyle/>
          <a:p>
            <a:pPr lvl="0"/>
            <a:r>
              <a:rPr lang="en-US" dirty="0"/>
              <a:t>ESP8266</a:t>
            </a:r>
          </a:p>
          <a:p>
            <a:pPr marL="0" indent="0" algn="just">
              <a:buNone/>
            </a:pPr>
            <a:r>
              <a:rPr lang="en-US" dirty="0"/>
              <a:t>  T</a:t>
            </a:r>
            <a:r>
              <a:rPr lang="en-US" sz="1800" dirty="0"/>
              <a:t>he ESP8266 enables real-time temperature sensing and data transmission to cloud platforms, ensuring continuous monitoring and immediate alerts for critical cold storage systems, safeguarding perishable goods.</a:t>
            </a:r>
          </a:p>
          <a:p>
            <a:pPr marL="0" indent="0">
              <a:buNone/>
            </a:pPr>
            <a:endParaRPr lang="en-US" dirty="0"/>
          </a:p>
          <a:p>
            <a:r>
              <a:rPr lang="en-US" dirty="0"/>
              <a:t>MQ135 Gas Sensor</a:t>
            </a:r>
            <a:endParaRPr lang="en-IN" dirty="0"/>
          </a:p>
          <a:p>
            <a:pPr marL="0" indent="0" algn="just">
              <a:buNone/>
            </a:pPr>
            <a:r>
              <a:rPr lang="en-US" sz="1800" dirty="0">
                <a:effectLst/>
                <a:ea typeface="Times New Roman" panose="02020603050405020304" pitchFamily="18" charset="0"/>
              </a:rPr>
              <a:t>The MQ135 gas sensor adds an additional layer of safety by detecting harmful gases like ammonia or ethylene in critical cold storage environments, enhancing the overall monitoring system's reliability and protecting stored goods</a:t>
            </a:r>
            <a:endParaRPr lang="en-US" dirty="0"/>
          </a:p>
        </p:txBody>
      </p:sp>
    </p:spTree>
    <p:extLst>
      <p:ext uri="{BB962C8B-B14F-4D97-AF65-F5344CB8AC3E}">
        <p14:creationId xmlns:p14="http://schemas.microsoft.com/office/powerpoint/2010/main" val="1967447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8053-80CF-8849-C65C-3EA1E3066FFF}"/>
              </a:ext>
            </a:extLst>
          </p:cNvPr>
          <p:cNvSpPr>
            <a:spLocks noGrp="1"/>
          </p:cNvSpPr>
          <p:nvPr>
            <p:ph type="title"/>
          </p:nvPr>
        </p:nvSpPr>
        <p:spPr/>
        <p:txBody>
          <a:bodyPr/>
          <a:lstStyle/>
          <a:p>
            <a:r>
              <a:rPr lang="en-US" sz="3200" dirty="0"/>
              <a:t>EXPLAINATION OF THE MODULES  </a:t>
            </a:r>
          </a:p>
        </p:txBody>
      </p:sp>
      <p:sp>
        <p:nvSpPr>
          <p:cNvPr id="3" name="Content Placeholder 2">
            <a:extLst>
              <a:ext uri="{FF2B5EF4-FFF2-40B4-BE49-F238E27FC236}">
                <a16:creationId xmlns:a16="http://schemas.microsoft.com/office/drawing/2014/main" id="{CAC2E77C-9D21-A6DD-E538-0D417FDE88FF}"/>
              </a:ext>
            </a:extLst>
          </p:cNvPr>
          <p:cNvSpPr>
            <a:spLocks noGrp="1"/>
          </p:cNvSpPr>
          <p:nvPr>
            <p:ph idx="1"/>
          </p:nvPr>
        </p:nvSpPr>
        <p:spPr>
          <a:xfrm>
            <a:off x="1103312" y="1853248"/>
            <a:ext cx="8946541" cy="4395151"/>
          </a:xfrm>
        </p:spPr>
        <p:txBody>
          <a:bodyPr>
            <a:normAutofit/>
          </a:bodyPr>
          <a:lstStyle/>
          <a:p>
            <a:r>
              <a:rPr lang="en-US" dirty="0"/>
              <a:t>DHT11 Sensor</a:t>
            </a:r>
          </a:p>
          <a:p>
            <a:pPr marL="0" indent="0" algn="just">
              <a:buNone/>
            </a:pPr>
            <a:r>
              <a:rPr lang="en-US" sz="1800" dirty="0">
                <a:effectLst/>
                <a:ea typeface="Times New Roman" panose="02020603050405020304" pitchFamily="18" charset="0"/>
              </a:rPr>
              <a:t>The DHT11 sensor provides accurate temperature and humidity readings in critical cold storage, ensuring precise environmental monitoring for optimal preservation of perishable goods when integrated into cloud-based IoT systems</a:t>
            </a:r>
            <a:r>
              <a:rPr lang="en-US" dirty="0">
                <a:effectLst/>
                <a:ea typeface="Times New Roman" panose="02020603050405020304" pitchFamily="18" charset="0"/>
              </a:rPr>
              <a:t>. </a:t>
            </a:r>
            <a:endParaRPr lang="en-IN" dirty="0">
              <a:effectLst/>
              <a:ea typeface="Times New Roman" panose="02020603050405020304" pitchFamily="18" charset="0"/>
            </a:endParaRPr>
          </a:p>
          <a:p>
            <a:pPr marL="0" indent="0">
              <a:buNone/>
            </a:pPr>
            <a:endParaRPr lang="en-US" dirty="0"/>
          </a:p>
          <a:p>
            <a:r>
              <a:rPr lang="en-US" dirty="0"/>
              <a:t>Internet Connection</a:t>
            </a:r>
          </a:p>
          <a:p>
            <a:pPr marL="0" indent="0" algn="just">
              <a:buNone/>
            </a:pPr>
            <a:r>
              <a:rPr lang="en-US" sz="1800" dirty="0">
                <a:effectLst/>
                <a:ea typeface="Times New Roman" panose="02020603050405020304" pitchFamily="18" charset="0"/>
              </a:rPr>
              <a:t>The internet connection facilitates real-time data transmission from sensors to cloud platforms, enabling remote monitoring and immediate alerts for maintaining precise temperature control in critical cold storage systems, ensuring the integrity and safety of perishable goods.</a:t>
            </a:r>
            <a:endParaRPr lang="en-IN" sz="1800" dirty="0">
              <a:effectLst/>
              <a:ea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2901929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8053-80CF-8849-C65C-3EA1E3066FFF}"/>
              </a:ext>
            </a:extLst>
          </p:cNvPr>
          <p:cNvSpPr>
            <a:spLocks noGrp="1"/>
          </p:cNvSpPr>
          <p:nvPr>
            <p:ph type="title"/>
          </p:nvPr>
        </p:nvSpPr>
        <p:spPr>
          <a:xfrm>
            <a:off x="616614" y="344563"/>
            <a:ext cx="9404723" cy="1400530"/>
          </a:xfrm>
        </p:spPr>
        <p:txBody>
          <a:bodyPr/>
          <a:lstStyle/>
          <a:p>
            <a:r>
              <a:rPr lang="en-US" sz="3200" dirty="0"/>
              <a:t>EXPLAINATION OF THE MODULES </a:t>
            </a:r>
          </a:p>
        </p:txBody>
      </p:sp>
      <p:sp>
        <p:nvSpPr>
          <p:cNvPr id="3" name="Content Placeholder 2">
            <a:extLst>
              <a:ext uri="{FF2B5EF4-FFF2-40B4-BE49-F238E27FC236}">
                <a16:creationId xmlns:a16="http://schemas.microsoft.com/office/drawing/2014/main" id="{CAC2E77C-9D21-A6DD-E538-0D417FDE88FF}"/>
              </a:ext>
            </a:extLst>
          </p:cNvPr>
          <p:cNvSpPr>
            <a:spLocks noGrp="1"/>
          </p:cNvSpPr>
          <p:nvPr>
            <p:ph idx="1"/>
          </p:nvPr>
        </p:nvSpPr>
        <p:spPr>
          <a:xfrm>
            <a:off x="1104293" y="1378908"/>
            <a:ext cx="10605926" cy="5248034"/>
          </a:xfrm>
        </p:spPr>
        <p:txBody>
          <a:bodyPr>
            <a:normAutofit lnSpcReduction="10000"/>
          </a:bodyPr>
          <a:lstStyle/>
          <a:p>
            <a:r>
              <a:rPr lang="en-US" dirty="0"/>
              <a:t>Power Supply </a:t>
            </a:r>
          </a:p>
          <a:p>
            <a:pPr marL="0" indent="0" algn="just">
              <a:buNone/>
            </a:pPr>
            <a:r>
              <a:rPr lang="en-US" sz="1800" dirty="0">
                <a:effectLst/>
                <a:ea typeface="Times New Roman" panose="02020603050405020304" pitchFamily="18" charset="0"/>
              </a:rPr>
              <a:t>IoT sensors and gateways require a reliable power supply to operate continuously within the cold storage environment. Depending on the deployment location and availability of power sources, this may involve using battery-powered devices, mains power, or alternative energy sources such as solar or wind power.</a:t>
            </a:r>
          </a:p>
          <a:p>
            <a:pPr marL="0" indent="0" algn="just">
              <a:buNone/>
            </a:pPr>
            <a:endParaRPr lang="en-IN" sz="1800" dirty="0">
              <a:effectLst/>
              <a:ea typeface="Times New Roman" panose="02020603050405020304" pitchFamily="18" charset="0"/>
            </a:endParaRPr>
          </a:p>
          <a:p>
            <a:r>
              <a:rPr lang="en-US" dirty="0"/>
              <a:t>Arduino IDE</a:t>
            </a:r>
            <a:endParaRPr lang="en-IN" dirty="0"/>
          </a:p>
          <a:p>
            <a:pPr marL="0" indent="0" algn="just">
              <a:buNone/>
            </a:pPr>
            <a:r>
              <a:rPr lang="en-US" sz="1800" dirty="0">
                <a:effectLst/>
                <a:ea typeface="Times New Roman" panose="02020603050405020304" pitchFamily="18" charset="0"/>
              </a:rPr>
              <a:t>Arduino IDE facilitates coding microcontrollers for sensor data acquisition, processing, and communication with cloud platforms. It enables real-time temperature monitoring, alerts for critical deviations, and remote control of cooling systems, ensuring the integrity of cold storage environments.</a:t>
            </a:r>
          </a:p>
          <a:p>
            <a:pPr marL="0" indent="0">
              <a:buNone/>
            </a:pPr>
            <a:endParaRPr lang="en-US" sz="1800" dirty="0">
              <a:effectLst/>
              <a:ea typeface="Times New Roman" panose="02020603050405020304" pitchFamily="18" charset="0"/>
            </a:endParaRPr>
          </a:p>
          <a:p>
            <a:r>
              <a:rPr lang="en-US" sz="1800" dirty="0"/>
              <a:t> </a:t>
            </a:r>
            <a:r>
              <a:rPr lang="en-US" sz="1800" dirty="0" err="1"/>
              <a:t>Thingspeak</a:t>
            </a:r>
            <a:r>
              <a:rPr lang="en-US" sz="1800" dirty="0"/>
              <a:t> Cloud</a:t>
            </a:r>
            <a:endParaRPr lang="en-IN" sz="1800" dirty="0"/>
          </a:p>
          <a:p>
            <a:pPr marL="0" indent="0" algn="just">
              <a:buNone/>
            </a:pPr>
            <a:r>
              <a:rPr lang="en-US" sz="1800" dirty="0">
                <a:ea typeface="Times New Roman" panose="02020603050405020304" pitchFamily="18" charset="0"/>
              </a:rPr>
              <a:t>Arduino IDE can code microcontrollers to collect temperature data, transmitting it to </a:t>
            </a:r>
            <a:r>
              <a:rPr lang="en-US" sz="1800" dirty="0" err="1">
                <a:ea typeface="Times New Roman" panose="02020603050405020304" pitchFamily="18" charset="0"/>
              </a:rPr>
              <a:t>ThingSpeak</a:t>
            </a:r>
            <a:r>
              <a:rPr lang="en-US" sz="1800" dirty="0">
                <a:ea typeface="Times New Roman" panose="02020603050405020304" pitchFamily="18" charset="0"/>
              </a:rPr>
              <a:t> cloud for storage and analysis. </a:t>
            </a:r>
            <a:r>
              <a:rPr lang="en-US" sz="1800" dirty="0" err="1">
                <a:ea typeface="Times New Roman" panose="02020603050405020304" pitchFamily="18" charset="0"/>
              </a:rPr>
              <a:t>ThingSpeak</a:t>
            </a:r>
            <a:r>
              <a:rPr lang="en-US" sz="1800" dirty="0">
                <a:ea typeface="Times New Roman" panose="02020603050405020304" pitchFamily="18" charset="0"/>
              </a:rPr>
              <a:t> enables remote monitoring, alerts for temperature fluctuations, and historical data visualization, ensuring optimal cold storage conditions are maintained.</a:t>
            </a:r>
          </a:p>
          <a:p>
            <a:pPr marL="0" indent="0">
              <a:buNone/>
            </a:pPr>
            <a:endParaRPr lang="en-US" sz="1800" dirty="0">
              <a:effectLst/>
              <a:ea typeface="Times New Roman" panose="02020603050405020304" pitchFamily="18" charset="0"/>
            </a:endParaRPr>
          </a:p>
          <a:p>
            <a:endParaRPr lang="en-US" sz="1800" dirty="0">
              <a:effectLst/>
              <a:ea typeface="Times New Roman" panose="02020603050405020304" pitchFamily="18" charset="0"/>
            </a:endParaRPr>
          </a:p>
        </p:txBody>
      </p:sp>
    </p:spTree>
    <p:extLst>
      <p:ext uri="{BB962C8B-B14F-4D97-AF65-F5344CB8AC3E}">
        <p14:creationId xmlns:p14="http://schemas.microsoft.com/office/powerpoint/2010/main" val="7279045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436</TotalTime>
  <Words>798</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Century Gothic</vt:lpstr>
      <vt:lpstr>Times New Roman</vt:lpstr>
      <vt:lpstr>Wingdings 3</vt:lpstr>
      <vt:lpstr>Ion</vt:lpstr>
      <vt:lpstr>CLOUD INTEGRATED IOT TEMPERATURE MONITORING IN CRITICAL COLD STORAGE SYSTEMS</vt:lpstr>
      <vt:lpstr>ABSTRACT</vt:lpstr>
      <vt:lpstr>EXISTING SYSTEM</vt:lpstr>
      <vt:lpstr>PROPOSED SYSTEM</vt:lpstr>
      <vt:lpstr>SYSTEM ARCHITECTURE</vt:lpstr>
      <vt:lpstr>MODULES </vt:lpstr>
      <vt:lpstr>EXPLAINATION OF THE MODULES </vt:lpstr>
      <vt:lpstr>EXPLAINATION OF THE MODULES  </vt:lpstr>
      <vt:lpstr>EXPLAINATION OF THE MODULES </vt:lpstr>
      <vt:lpstr>RESULT AND DISCUSSION</vt:lpstr>
      <vt:lpstr>CONCLUSION AND FUTURE ENHANCEMENT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CEILING FAN BLADE                                          CLEANSER</dc:title>
  <dc:creator>HARINI B</dc:creator>
  <cp:lastModifiedBy>sandheep baleshwar</cp:lastModifiedBy>
  <cp:revision>15</cp:revision>
  <dcterms:created xsi:type="dcterms:W3CDTF">2022-05-19T02:47:42Z</dcterms:created>
  <dcterms:modified xsi:type="dcterms:W3CDTF">2024-05-19T17:53:24Z</dcterms:modified>
</cp:coreProperties>
</file>