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5FFB-BE9F-4D5B-9EBB-800D49605E30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46441-5885-42EC-BA2D-0B82789C4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510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pit.kr/torch-dqn-%EA%B0%95%ED%99%94%ED%95%99%EC%8A%B5-%EC%86%8C%EA%B0%9C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lideshare.net/CurtPark1/dqn-reinforcement-learning-from-basics-to-dq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https://www.popit.kr/torch-dqn-%EA%B0%95%ED%99%94%ED%95%99%EC%8A%B5-%EC%86%8C%EA%B0%9C/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강화학습 부분</a:t>
            </a:r>
            <a:r>
              <a:rPr lang="ko-KR" altLang="en-US" baseline="0" dirty="0" smtClean="0"/>
              <a:t> 개념 참조</a:t>
            </a:r>
            <a:endParaRPr lang="en-US" altLang="ko-KR" baseline="0" dirty="0" smtClean="0"/>
          </a:p>
          <a:p>
            <a:r>
              <a:rPr lang="en-US" altLang="ko-KR" dirty="0" smtClean="0">
                <a:hlinkClick r:id="rId4"/>
              </a:rPr>
              <a:t>https://www.slideshare.net/CurtPark1/dqn-reinforcement-learning-from-basics-to-dqn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강화학습 </a:t>
            </a:r>
            <a:r>
              <a:rPr lang="en-US" altLang="ko-KR" dirty="0" smtClean="0"/>
              <a:t>slide share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6441-5885-42EC-BA2D-0B82789C455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6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70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8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5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25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6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5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97AE-7235-4906-BECD-34DF6BAD3EE8}" type="datetimeFigureOut">
              <a:rPr lang="ko-KR" altLang="en-US" smtClean="0"/>
              <a:t>2019-09-15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FE64-7AA2-4050-A72E-37EFC28CBF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5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280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>
                <a:solidFill>
                  <a:schemeClr val="accent1"/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400" b="1" dirty="0"/>
              <a:t>패턴 인식의 장은 컴퓨터 알고리즘을 사용하여 데이터에서 규칙을 자동으로 </a:t>
            </a:r>
            <a:r>
              <a:rPr lang="ko-KR" altLang="en-US" sz="1400" b="1" dirty="0" smtClean="0"/>
              <a:t>발견하고</a:t>
            </a:r>
            <a:r>
              <a:rPr lang="en-US" altLang="ko-KR" sz="1400" b="1" dirty="0" smtClean="0"/>
              <a:t>,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이러한 규칙을 사용하여 데이터를 다른 범주로 분류하는 등의 작업을 수행하는 것과 관련이 </a:t>
            </a:r>
            <a:r>
              <a:rPr lang="ko-KR" altLang="en-US" sz="1400" b="1" dirty="0" smtClean="0"/>
              <a:t>있다</a:t>
            </a:r>
            <a:r>
              <a:rPr lang="en-US" altLang="ko" sz="1400" b="1" dirty="0" smtClean="0"/>
              <a:t>.</a:t>
            </a:r>
            <a:endParaRPr lang="ko" altLang="en-US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1052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051537"/>
            <a:ext cx="828092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손으로 쓴 숫자를 인식하는 예를 고려해보자</a:t>
            </a:r>
            <a:r>
              <a:rPr lang="en-US" altLang="ko-KR" sz="1400" b="1" dirty="0" smtClean="0"/>
              <a:t>.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각 </a:t>
            </a:r>
            <a:r>
              <a:rPr lang="ko-KR" altLang="en-US" sz="1400" dirty="0"/>
              <a:t>숫자는 </a:t>
            </a:r>
            <a:r>
              <a:rPr lang="en-US" altLang="ko" sz="1400" dirty="0"/>
              <a:t>28x28 </a:t>
            </a:r>
            <a:r>
              <a:rPr lang="ko-KR" altLang="en-US" sz="1400" dirty="0"/>
              <a:t>픽셀 </a:t>
            </a:r>
            <a:r>
              <a:rPr lang="ko-KR" altLang="en-US" sz="1400" dirty="0" smtClean="0"/>
              <a:t>이미지 </a:t>
            </a:r>
            <a:r>
              <a:rPr lang="en-US" altLang="ko-KR" sz="1400" dirty="0" smtClean="0"/>
              <a:t>-&gt; </a:t>
            </a:r>
            <a:r>
              <a:rPr lang="en-US" altLang="ko" sz="1400" dirty="0" smtClean="0"/>
              <a:t>784 </a:t>
            </a:r>
            <a:r>
              <a:rPr lang="ko-KR" altLang="en-US" sz="1400" dirty="0"/>
              <a:t>개의 실수를 포함하는 벡터 </a:t>
            </a:r>
            <a:r>
              <a:rPr lang="en-US" altLang="ko" sz="1400" dirty="0" smtClean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벡터</a:t>
            </a:r>
            <a:r>
              <a:rPr lang="en-US" altLang="ko" sz="1400" dirty="0"/>
              <a:t>x</a:t>
            </a:r>
            <a:r>
              <a:rPr lang="ko-KR" altLang="en-US" sz="1400" dirty="0"/>
              <a:t>를 </a:t>
            </a:r>
            <a:r>
              <a:rPr lang="ko-KR" altLang="en-US" sz="1400" dirty="0" smtClean="0"/>
              <a:t>입력 </a:t>
            </a:r>
            <a:r>
              <a:rPr lang="ko-KR" altLang="en-US" sz="1400" dirty="0"/>
              <a:t>받아</a:t>
            </a:r>
            <a:r>
              <a:rPr lang="ko" altLang="en-US" sz="1400" dirty="0"/>
              <a:t> </a:t>
            </a:r>
            <a:r>
              <a:rPr lang="en-US" altLang="ko" sz="1400" dirty="0"/>
              <a:t>digit0, ..., </a:t>
            </a:r>
            <a:r>
              <a:rPr lang="en-US" altLang="ko" sz="1400" dirty="0" smtClean="0"/>
              <a:t>9</a:t>
            </a:r>
            <a:r>
              <a:rPr lang="ko-KR" altLang="en-US" sz="1400" dirty="0" smtClean="0"/>
              <a:t>으로 출력하는 머신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분류기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만드는 것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smtClean="0"/>
              <a:t>다양한 필기체를 입력으로 받는다는 것은 사소</a:t>
            </a:r>
            <a:r>
              <a:rPr lang="en-US" altLang="ko-KR" sz="1400" dirty="0" smtClean="0"/>
              <a:t>(nontrivial?)</a:t>
            </a:r>
            <a:r>
              <a:rPr lang="ko-KR" altLang="en-US" sz="1400" dirty="0" smtClean="0"/>
              <a:t>한 문제이다</a:t>
            </a:r>
            <a:r>
              <a:rPr lang="en-US" altLang="ko-KR" sz="1400" dirty="0" smtClean="0"/>
              <a:t>.)</a:t>
            </a:r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스트로크의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모양에 따라 숫자를 구별하기 위해 수 공식 규칙 또는 </a:t>
            </a:r>
            <a:r>
              <a:rPr lang="ko-KR" altLang="en-US" sz="1400" b="1" dirty="0" err="1"/>
              <a:t>휴리스틱</a:t>
            </a:r>
            <a:r>
              <a:rPr lang="ko-KR" altLang="en-US" sz="1400" dirty="0" err="1"/>
              <a:t>을</a:t>
            </a:r>
            <a:r>
              <a:rPr lang="ko-KR" altLang="en-US" sz="1400" dirty="0"/>
              <a:t> 사용하여 해결할 수 있지만 실제로 이러한 접근 방식은 규칙의 확산과 규칙의 예외 등으로 이어지며 결과는 항상 좋지 않습니다</a:t>
            </a:r>
            <a:r>
              <a:rPr lang="en-US" altLang="ko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/>
              <a:t>휴리스틱</a:t>
            </a:r>
            <a:r>
              <a:rPr lang="en-US" altLang="ko-KR" sz="1400" dirty="0" smtClean="0"/>
              <a:t>(heuristic)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한정된 시간 내에 수행하기 위해 최적의 해 대신 현실적으로 만족할 만한 수준의 해를 구하는 방법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보통 의사결정을 내리려면 다양한 변수를 고려해야 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현실적으로 정보 부족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시간제약으로 완벽한 의사결정을 내릴 수 없다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제한된 정보와 시간제약을 고려해 실무상 실현 가능한 해답을 찾는 것이 </a:t>
            </a:r>
            <a:r>
              <a:rPr lang="ko-KR" altLang="en-US" sz="1400" dirty="0" err="1" smtClean="0"/>
              <a:t>휴리스틱</a:t>
            </a:r>
            <a:r>
              <a:rPr lang="ko-KR" altLang="en-US" sz="1400" dirty="0" smtClean="0"/>
              <a:t> 접근법이다</a:t>
            </a:r>
            <a:r>
              <a:rPr lang="en-US" altLang="ko-KR" sz="1400" dirty="0" smtClean="0"/>
              <a:t>. (</a:t>
            </a:r>
            <a:r>
              <a:rPr lang="ko-KR" altLang="en-US" sz="1400" dirty="0" smtClean="0"/>
              <a:t>모든 변수의 조건을 검토할 수 없기 때문</a:t>
            </a:r>
            <a:r>
              <a:rPr lang="en-US" altLang="ko-KR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경험이나 직관 보다 시행착오를 통해 우수한 결과를 산출</a:t>
            </a:r>
            <a:endParaRPr lang="en-US" altLang="ko" sz="1400" dirty="0" smtClean="0"/>
          </a:p>
        </p:txBody>
      </p:sp>
    </p:spTree>
    <p:extLst>
      <p:ext uri="{BB962C8B-B14F-4D97-AF65-F5344CB8AC3E}">
        <p14:creationId xmlns:p14="http://schemas.microsoft.com/office/powerpoint/2010/main" val="87893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529" y="553898"/>
            <a:ext cx="828092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패턴 인식의 중심 목표</a:t>
            </a:r>
            <a:endParaRPr lang="en-US" altLang="ko-KR" sz="1600" b="1" dirty="0" smtClean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일반화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훈련에 사용 된 것과 다른 새로운 예를 올바르게 분류하는 기능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But, </a:t>
            </a:r>
            <a:r>
              <a:rPr lang="ko-KR" altLang="en-US" sz="1400" dirty="0" smtClean="0"/>
              <a:t>실제 적용에서는 입력 벡터의 가변성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변동성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크기 </a:t>
            </a:r>
            <a:r>
              <a:rPr lang="ko-KR" altLang="en-US" sz="1400" dirty="0" err="1" smtClean="0"/>
              <a:t>떄문에</a:t>
            </a:r>
            <a:r>
              <a:rPr lang="ko-KR" altLang="en-US" sz="1400" dirty="0" smtClean="0"/>
              <a:t> 훈련 데이터는 입력 벡터의 일부분만 커버할 수 있음</a:t>
            </a:r>
            <a:r>
              <a:rPr lang="en-US" altLang="ko-KR" sz="1400" dirty="0" smtClean="0"/>
              <a:t>. -&gt; feature(pattern)</a:t>
            </a:r>
            <a:r>
              <a:rPr lang="ko-KR" altLang="en-US" sz="1400" dirty="0" smtClean="0"/>
              <a:t>만 다룸</a:t>
            </a:r>
            <a:endParaRPr lang="en-US" altLang="ko-KR" sz="1400" dirty="0"/>
          </a:p>
          <a:p>
            <a:endParaRPr lang="en-US" altLang="ko-KR" sz="1400" b="1" dirty="0" smtClean="0"/>
          </a:p>
          <a:p>
            <a:r>
              <a:rPr lang="en-US" altLang="ko-KR" sz="1600" b="1" dirty="0" smtClean="0"/>
              <a:t>Preprocessing</a:t>
            </a:r>
            <a:r>
              <a:rPr lang="ko-KR" altLang="en-US" sz="1600" b="1" dirty="0" smtClean="0"/>
              <a:t>의 필요성</a:t>
            </a:r>
            <a:endParaRPr lang="en-US" altLang="ko-KR" sz="1600" b="1" dirty="0" smtClean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패턴 인식 문제를 더욱 쉽게 해결하기 위해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입력 변수를 새로운 인식 공간으로 변환하기 위해 </a:t>
            </a:r>
            <a:r>
              <a:rPr lang="en-US" altLang="ko-KR" sz="1400" dirty="0" smtClean="0"/>
              <a:t>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(ex) </a:t>
            </a:r>
            <a:r>
              <a:rPr lang="ko-KR" altLang="en-US" sz="1400" dirty="0" smtClean="0"/>
              <a:t>자릿수 인식 문제에서 각 자릿수가 고정 된 크기의 박스 내에 포함되도록 변환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위치와 스케일이 동일하므로 분류가 쉬워지고 클래스 내의 변동성 감소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이러한 </a:t>
            </a:r>
            <a:r>
              <a:rPr lang="en-US" altLang="ko-KR" sz="1400" dirty="0" smtClean="0"/>
              <a:t>preprocessing stage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feature extraction</a:t>
            </a:r>
            <a:r>
              <a:rPr lang="ko-KR" altLang="en-US" sz="1400" dirty="0" smtClean="0"/>
              <a:t>이라 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Test set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Training set</a:t>
            </a:r>
            <a:r>
              <a:rPr lang="ko-KR" altLang="en-US" sz="1400" dirty="0" smtClean="0"/>
              <a:t>과 동일한 </a:t>
            </a:r>
            <a:r>
              <a:rPr lang="ko-KR" altLang="en-US" sz="1400" dirty="0" err="1" smtClean="0"/>
              <a:t>전처리가</a:t>
            </a:r>
            <a:r>
              <a:rPr lang="ko-KR" altLang="en-US" sz="1400" dirty="0" smtClean="0"/>
              <a:t> 이루어져야 함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계산 속도를 높이기 위해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(ex) </a:t>
            </a:r>
            <a:r>
              <a:rPr lang="ko-KR" altLang="en-US" sz="1400" dirty="0" smtClean="0"/>
              <a:t>목표가 고해상도 비디오 </a:t>
            </a:r>
            <a:r>
              <a:rPr lang="ko-KR" altLang="en-US" sz="1400" dirty="0" err="1" smtClean="0"/>
              <a:t>스트림에서</a:t>
            </a:r>
            <a:r>
              <a:rPr lang="ko-KR" altLang="en-US" sz="1400" dirty="0" smtClean="0"/>
              <a:t> 실시간 얼굴 검출인 경우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-&gt; </a:t>
            </a:r>
            <a:r>
              <a:rPr lang="ko-KR" altLang="en-US" sz="1400" dirty="0" smtClean="0"/>
              <a:t>초당 수많은 픽셀을 처리해야 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이를 패턴인식 알고리즘에 적용하는 것은 불가능</a:t>
            </a:r>
            <a:endParaRPr lang="en-US" altLang="ko-KR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목표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계산 속도가 빠르며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얼굴을 </a:t>
            </a:r>
            <a:r>
              <a:rPr lang="ko-KR" altLang="en-US" sz="1400" dirty="0" err="1" smtClean="0"/>
              <a:t>비면과</a:t>
            </a:r>
            <a:r>
              <a:rPr lang="ko-KR" altLang="en-US" sz="1400" dirty="0" smtClean="0"/>
              <a:t> 구별할 차별적인 정보를 보존하는 유용한 </a:t>
            </a: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를 찾는 것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 the average value of the image intensity over a rectangular </a:t>
            </a:r>
            <a:r>
              <a:rPr lang="en-US" altLang="ko-KR" sz="1400" dirty="0" err="1" smtClean="0"/>
              <a:t>subregion</a:t>
            </a:r>
            <a:r>
              <a:rPr lang="en-US" altLang="ko-KR" sz="1400" dirty="0" smtClean="0"/>
              <a:t> (filter</a:t>
            </a:r>
            <a:r>
              <a:rPr lang="ko-KR" altLang="en-US" sz="1400" dirty="0" smtClean="0"/>
              <a:t>의 평균값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매우 효율적으로 평가되며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이러한 </a:t>
            </a:r>
            <a:r>
              <a:rPr lang="en-US" altLang="ko-KR" sz="1400" dirty="0" smtClean="0"/>
              <a:t>feature</a:t>
            </a:r>
            <a:r>
              <a:rPr lang="ko-KR" altLang="en-US" sz="1400" dirty="0" smtClean="0"/>
              <a:t>는 빠른 얼굴 인식에 매우 효과적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이러한 종류의 </a:t>
            </a:r>
            <a:r>
              <a:rPr lang="ko-KR" altLang="en-US" sz="1400" dirty="0" err="1" smtClean="0"/>
              <a:t>전처리는</a:t>
            </a:r>
            <a:r>
              <a:rPr lang="ko-KR" altLang="en-US" sz="1400" dirty="0" smtClean="0"/>
              <a:t>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차원 축소</a:t>
            </a:r>
            <a:r>
              <a:rPr lang="ko-KR" altLang="en-US" sz="1400" dirty="0" smtClean="0"/>
              <a:t>의 형태를 나타낸다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대표한다</a:t>
            </a:r>
            <a:r>
              <a:rPr lang="en-US" altLang="ko-KR" sz="1400" dirty="0" smtClean="0"/>
              <a:t>(represent).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분류에 기여하는 주요 정보가 버려질 시 시스템의 전체 정확도가 떨어질 수 있음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9385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36288"/>
            <a:ext cx="849694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Pattern recognition problem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Supervised Learning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training data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&lt;-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x set</a:t>
            </a:r>
            <a:r>
              <a:rPr lang="ko-KR" altLang="en-US" sz="1400" dirty="0" smtClean="0"/>
              <a:t>와 이에 대응하는 </a:t>
            </a:r>
            <a:r>
              <a:rPr lang="en-US" altLang="ko-KR" sz="1400" dirty="0" smtClean="0"/>
              <a:t>target vector</a:t>
            </a:r>
            <a:r>
              <a:rPr lang="ko-KR" altLang="en-US" sz="1400" dirty="0" smtClean="0"/>
              <a:t>로 구성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Classification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각 입력 벡터를 유한한 수의 개별 범주 중 하나에 할당하는 것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(ex) </a:t>
            </a:r>
            <a:r>
              <a:rPr lang="ko-KR" altLang="en-US" sz="1400" dirty="0" smtClean="0"/>
              <a:t>숫자 인식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Regression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원하는 </a:t>
            </a:r>
            <a:r>
              <a:rPr lang="en-US" altLang="ko-KR" sz="1400" dirty="0" smtClean="0"/>
              <a:t>output</a:t>
            </a:r>
            <a:r>
              <a:rPr lang="ko-KR" altLang="en-US" sz="1400" dirty="0" smtClean="0"/>
              <a:t>이 하나 이상의 </a:t>
            </a:r>
            <a:r>
              <a:rPr lang="ko-KR" altLang="en-US" sz="1400" dirty="0" err="1" smtClean="0"/>
              <a:t>연속형</a:t>
            </a:r>
            <a:r>
              <a:rPr lang="ko-KR" altLang="en-US" sz="1400" dirty="0" smtClean="0"/>
              <a:t> 변수인 것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(ex) input</a:t>
            </a:r>
            <a:r>
              <a:rPr lang="ko-KR" altLang="en-US" sz="1400" dirty="0" smtClean="0"/>
              <a:t>이 반응물의 농도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온도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압력으로 구성된 제조 공정에서의 수율 예측</a:t>
            </a:r>
            <a:endParaRPr lang="en-US" altLang="ko-KR" sz="1400" dirty="0"/>
          </a:p>
          <a:p>
            <a:r>
              <a:rPr lang="en-US" altLang="ko-KR" sz="1400" b="1" dirty="0" smtClean="0"/>
              <a:t>Unsupervised Learning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training data &lt;- target</a:t>
            </a:r>
            <a:r>
              <a:rPr lang="ko-KR" altLang="en-US" sz="1400" dirty="0" smtClean="0"/>
              <a:t>이 없는 </a:t>
            </a:r>
            <a:r>
              <a:rPr lang="en-US" altLang="ko-KR" sz="1400" dirty="0" smtClean="0"/>
              <a:t>x set</a:t>
            </a:r>
            <a:r>
              <a:rPr lang="ko-KR" altLang="en-US" sz="1400" dirty="0" smtClean="0"/>
              <a:t>로만 구성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목표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Clustering : </a:t>
            </a:r>
            <a:r>
              <a:rPr lang="ko-KR" altLang="en-US" sz="1400" dirty="0" smtClean="0"/>
              <a:t>데이터 내에서 유사한 예의 그룹을 찾기 위해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Density estimation : input space </a:t>
            </a:r>
            <a:r>
              <a:rPr lang="ko-KR" altLang="en-US" sz="1400" dirty="0" smtClean="0"/>
              <a:t>내에서 데이터의 분포를 결정하기 위해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en-US" altLang="ko-KR" sz="1400" dirty="0" smtClean="0"/>
              <a:t>For the purpose of visualization : </a:t>
            </a:r>
            <a:r>
              <a:rPr lang="ko-KR" altLang="en-US" sz="1400" dirty="0" smtClean="0"/>
              <a:t>고차원에서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 또는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차원으로 데이터를 투영하기 위해</a:t>
            </a:r>
            <a:endParaRPr lang="en-US" altLang="ko-KR" sz="1400" dirty="0" smtClean="0"/>
          </a:p>
          <a:p>
            <a:r>
              <a:rPr lang="en-US" altLang="ko-KR" sz="1400" b="1" dirty="0" smtClean="0"/>
              <a:t>Reinforcement Learning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Reward</a:t>
            </a:r>
            <a:r>
              <a:rPr lang="ko-KR" altLang="en-US" sz="1400" dirty="0" smtClean="0"/>
              <a:t>를 극대화하기 위해 주어진 </a:t>
            </a:r>
            <a:r>
              <a:rPr lang="en-US" altLang="ko-KR" sz="1400" dirty="0" smtClean="0"/>
              <a:t>situation(</a:t>
            </a:r>
            <a:r>
              <a:rPr lang="ko-KR" altLang="en-US" sz="1400" dirty="0" smtClean="0"/>
              <a:t>상황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에서 취해야 할 적절한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을 찾는 문제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학습 알고리즘은 해당 환경과 상호작용하는 </a:t>
            </a:r>
            <a:r>
              <a:rPr lang="en-US" altLang="ko-KR" sz="1400" dirty="0" smtClean="0"/>
              <a:t>state(</a:t>
            </a:r>
            <a:r>
              <a:rPr lang="ko-KR" altLang="en-US" sz="1400" dirty="0" smtClean="0"/>
              <a:t>상태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와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의 순서이다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현재의 행동은 즉각적인 보상 외에도 이후의 모든 단계에서 영향을 미침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신뢰 할당</a:t>
            </a:r>
            <a:r>
              <a:rPr lang="en-US" altLang="ko-KR" sz="1400" dirty="0" smtClean="0"/>
              <a:t>(credit assignment) </a:t>
            </a:r>
            <a:r>
              <a:rPr lang="ko-KR" altLang="en-US" sz="1400" dirty="0" smtClean="0"/>
              <a:t>문제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실제로 목표 상태에 도달할 때까지는 중간 단계의 행동에 대한 즉각적인 보상이 없음 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 -&gt; reward</a:t>
            </a:r>
            <a:r>
              <a:rPr lang="ko-KR" altLang="en-US" sz="1400" dirty="0" smtClean="0"/>
              <a:t>가 발생하기 전까지 외부의 강화 신호가 없기 때문에 학습이 일어나지 않음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학습을 위해 일시적인 신뢰 할당이 이루어져야 함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어떠한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reward </a:t>
            </a:r>
            <a:r>
              <a:rPr lang="ko-KR" altLang="en-US" sz="1400" dirty="0" smtClean="0"/>
              <a:t>획득에 더 많이 기여했는가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어느 단계까지 고려해야 하는가</a:t>
            </a:r>
            <a:endParaRPr lang="en-US" altLang="ko-KR" sz="1400" dirty="0" smtClean="0"/>
          </a:p>
          <a:p>
            <a:pPr lvl="1"/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smtClean="0"/>
              <a:t>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보상은 그로 인한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모든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에 귀속되어야 함</a:t>
            </a:r>
            <a:r>
              <a:rPr lang="en-US" altLang="ko-KR" sz="1400" dirty="0" smtClean="0"/>
              <a:t>.)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탐색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이용</a:t>
            </a:r>
            <a:r>
              <a:rPr lang="en-US" altLang="ko-KR" sz="1400" dirty="0" smtClean="0"/>
              <a:t>(exploration-exploitation) </a:t>
            </a:r>
            <a:r>
              <a:rPr lang="ko-KR" altLang="en-US" sz="1400" dirty="0" smtClean="0"/>
              <a:t>문제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/>
              <a:t>현재까지의 경험 중 현 상태에서 가장 최대의 보상을 얻을 수 있는 행동을 수행하는 것</a:t>
            </a:r>
            <a:r>
              <a:rPr lang="en-US" altLang="ko-KR" sz="1400" dirty="0" smtClean="0"/>
              <a:t>(exploit)</a:t>
            </a:r>
          </a:p>
          <a:p>
            <a:pPr marL="742950" lvl="1" indent="-285750">
              <a:buFontTx/>
              <a:buChar char="-"/>
            </a:pPr>
            <a:r>
              <a:rPr lang="ko-KR" altLang="en-US" sz="1400" dirty="0" err="1" smtClean="0"/>
              <a:t>이떄</a:t>
            </a:r>
            <a:r>
              <a:rPr lang="ko-KR" altLang="en-US" sz="1400" dirty="0" smtClean="0"/>
              <a:t> 각 </a:t>
            </a:r>
            <a:r>
              <a:rPr lang="en-US" altLang="ko-KR" sz="1400" dirty="0" smtClean="0"/>
              <a:t>action</a:t>
            </a:r>
            <a:r>
              <a:rPr lang="ko-KR" altLang="en-US" sz="1400" dirty="0" smtClean="0"/>
              <a:t>들의 가치에 대해 알기 위해서는 </a:t>
            </a:r>
            <a:r>
              <a:rPr lang="ko-KR" altLang="en-US" sz="1400" dirty="0" smtClean="0"/>
              <a:t>새로</a:t>
            </a:r>
            <a:r>
              <a:rPr lang="ko-KR" altLang="en-US" sz="1400" dirty="0"/>
              <a:t>운</a:t>
            </a:r>
            <a:r>
              <a:rPr lang="ko-KR" altLang="en-US" sz="1400" dirty="0" smtClean="0"/>
              <a:t> 탐험</a:t>
            </a:r>
            <a:r>
              <a:rPr lang="en-US" altLang="ko-KR" sz="1400" dirty="0" smtClean="0"/>
              <a:t>(explore)</a:t>
            </a:r>
            <a:r>
              <a:rPr lang="ko-KR" altLang="en-US" sz="1400" dirty="0" smtClean="0"/>
              <a:t>이 필요</a:t>
            </a:r>
            <a:endParaRPr lang="en-US" altLang="ko-KR" sz="1400" dirty="0" smtClean="0"/>
          </a:p>
          <a:p>
            <a:pPr marL="742950" lvl="1" indent="-285750">
              <a:buFontTx/>
              <a:buChar char="-"/>
            </a:pPr>
            <a:r>
              <a:rPr lang="ko-KR" altLang="en-US" sz="1400" dirty="0" smtClean="0"/>
              <a:t>탐험을 통해 얻은 경험이 언제나 최상의 결과일 수는 없음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따라서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적절한 균형을 맞춰야 함</a:t>
            </a:r>
            <a:r>
              <a:rPr lang="en-US" altLang="ko-KR" sz="1400" dirty="0" smtClean="0"/>
              <a:t>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1852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4842702"/>
                <a:ext cx="8496944" cy="15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/>
                  <a:t>n = 1, …, N </a:t>
                </a:r>
                <a:r>
                  <a:rPr lang="ko-KR" altLang="en-US" sz="1400" dirty="0" smtClean="0"/>
                  <a:t>일 때</a:t>
                </a:r>
                <a:r>
                  <a:rPr lang="en-US" altLang="ko-KR" sz="1400" dirty="0" smtClean="0"/>
                  <a:t>, (</a:t>
                </a:r>
                <a:r>
                  <a:rPr lang="ko-KR" altLang="en-US" sz="1400" dirty="0" smtClean="0"/>
                  <a:t>그래프의 경우 </a:t>
                </a:r>
                <a:r>
                  <a:rPr lang="en-US" altLang="ko-KR" sz="1400" dirty="0" smtClean="0"/>
                  <a:t>N = 10)</a:t>
                </a:r>
              </a:p>
              <a:p>
                <a:r>
                  <a:rPr lang="ko-KR" altLang="en-US" sz="1400" dirty="0" smtClean="0"/>
                  <a:t>입력변수 </a:t>
                </a:r>
                <a:r>
                  <a:rPr lang="en-US" altLang="ko-KR" sz="1400" dirty="0" smtClean="0"/>
                  <a:t>x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 dirty="0" smtClean="0"/>
                          <m:t>(</m:t>
                        </m:r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 smtClean="0"/>
                          <m:t>,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ko-KR" sz="1400" dirty="0" smtClean="0"/>
                          <m:t>...,</m:t>
                        </m:r>
                        <m:r>
                          <m:rPr>
                            <m:nor/>
                          </m:rPr>
                          <a:rPr lang="en-US" altLang="ko-KR" sz="1400" b="0" i="0" dirty="0" smtClean="0"/>
                          <m:t> </m:t>
                        </m:r>
                        <m:sSub>
                          <m:sSubPr>
                            <m:ctrlPr>
                              <a:rPr lang="en-US" altLang="ko-KR" sz="14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 smtClean="0"/>
                          <m:t>)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목표변수</a:t>
                </a:r>
                <a:r>
                  <a:rPr lang="en-US" altLang="ko-KR" sz="1400" dirty="0" smtClean="0"/>
                  <a:t> t </a:t>
                </a:r>
                <a:r>
                  <a:rPr lang="en-US" altLang="ko-KR" sz="1400" dirty="0" smtClean="0"/>
                  <a:t>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1400" dirty="0" smtClean="0"/>
                          <m:t>(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altLang="ko-KR" sz="1400" b="0" i="1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400" dirty="0" smtClean="0"/>
                          <m:t>)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ko-KR" altLang="en-US" sz="1400" b="0" i="1" smtClean="0">
                          <a:latin typeface="Cambria Math"/>
                        </a:rPr>
                        <m:t>은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범위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내에서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균일한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간격으로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선택하여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생성</m:t>
                      </m:r>
                    </m:oMath>
                  </m:oMathPara>
                </a14:m>
                <a:endParaRPr lang="en-US" altLang="ko-K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ko-KR" altLang="en-US" sz="1400" b="0" i="1" smtClean="0">
                          <a:latin typeface="Cambria Math"/>
                        </a:rPr>
                        <m:t>은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ko-KR" altLang="en-US" sz="14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ko-KR" sz="1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ko-KR" altLang="en-US" sz="1400" b="0" i="1" smtClean="0">
                          <a:latin typeface="Cambria Math"/>
                        </a:rPr>
                        <m:t>의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갑들에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대응하며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가우시안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분포를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갖는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𝑟𝑎𝑛𝑑𝑜𝑚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𝑛𝑜𝑖𝑠𝑒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를</m:t>
                      </m:r>
                      <m:r>
                        <a:rPr lang="en-US" altLang="ko-KR" sz="1400" b="0" i="1" smtClean="0">
                          <a:latin typeface="Cambria Math"/>
                        </a:rPr>
                        <m:t> </m:t>
                      </m:r>
                      <m:r>
                        <a:rPr lang="ko-KR" altLang="en-US" sz="1400" b="0" i="1" smtClean="0">
                          <a:latin typeface="Cambria Math"/>
                        </a:rPr>
                        <m:t>가산</m:t>
                      </m:r>
                    </m:oMath>
                  </m:oMathPara>
                </a14:m>
                <a:endParaRPr lang="en-US" altLang="ko-KR" sz="1400" b="0" dirty="0" smtClean="0"/>
              </a:p>
              <a:p>
                <a:pPr/>
                <a:endParaRPr lang="en-US" altLang="ko-KR" sz="800" dirty="0" smtClean="0"/>
              </a:p>
              <a:p>
                <a:pPr/>
                <a:r>
                  <a:rPr lang="ko-KR" altLang="en-US" sz="1400" dirty="0" smtClean="0"/>
                  <a:t>유한한 </a:t>
                </a:r>
                <a:r>
                  <a:rPr lang="en-US" altLang="ko-KR" sz="1400" dirty="0" smtClean="0"/>
                  <a:t>data set</a:t>
                </a:r>
                <a:r>
                  <a:rPr lang="ko-KR" altLang="en-US" sz="1400" dirty="0" smtClean="0"/>
                  <a:t>을 통해 일반화 </a:t>
                </a:r>
                <a:r>
                  <a:rPr lang="ko-KR" altLang="en-US" sz="1400" dirty="0" err="1" smtClean="0"/>
                  <a:t>해야하기</a:t>
                </a:r>
                <a:r>
                  <a:rPr lang="ko-KR" altLang="en-US" sz="1400" dirty="0" smtClean="0"/>
                  <a:t> 때문에 본질적으로 어려운 문제이다</a:t>
                </a:r>
                <a:r>
                  <a:rPr lang="en-US" altLang="ko-KR" sz="1400" dirty="0" smtClean="0"/>
                  <a:t>.</a:t>
                </a:r>
              </a:p>
              <a:p>
                <a:pPr/>
                <a:r>
                  <a:rPr lang="ko-KR" altLang="en-US" sz="1400" dirty="0" smtClean="0"/>
                  <a:t>또한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관측 된 데이터는 </a:t>
                </a:r>
                <a:r>
                  <a:rPr lang="en-US" altLang="ko-KR" sz="1400" dirty="0" smtClean="0"/>
                  <a:t>noise</a:t>
                </a:r>
                <a:r>
                  <a:rPr lang="ko-KR" altLang="en-US" sz="1400" dirty="0" smtClean="0"/>
                  <a:t>로 손상되어</a:t>
                </a:r>
                <a:r>
                  <a:rPr lang="en-US" altLang="ko-KR" sz="1400" dirty="0" smtClean="0"/>
                  <a:t>,</a:t>
                </a:r>
                <a:r>
                  <a:rPr lang="ko-KR" altLang="en-US" sz="1400" dirty="0" smtClean="0"/>
                  <a:t> 주어진 </a:t>
                </a:r>
                <a:r>
                  <a:rPr lang="en-US" altLang="ko-KR" sz="1400" dirty="0" smtClean="0"/>
                  <a:t>x</a:t>
                </a:r>
                <a:r>
                  <a:rPr lang="ko-KR" altLang="en-US" sz="1400" dirty="0" smtClean="0"/>
                  <a:t>로 적절한 값 </a:t>
                </a:r>
                <a:r>
                  <a:rPr lang="en-US" altLang="ko-KR" sz="1400" dirty="0" smtClean="0"/>
                  <a:t>t</a:t>
                </a:r>
                <a:r>
                  <a:rPr lang="ko-KR" altLang="en-US" sz="1400" dirty="0" smtClean="0"/>
                  <a:t>를 예측하기에는 불확실성이 따른다</a:t>
                </a:r>
                <a:r>
                  <a:rPr lang="en-US" altLang="ko-KR" sz="1400" dirty="0" smtClean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842702"/>
                <a:ext cx="8496944" cy="1538626"/>
              </a:xfrm>
              <a:prstGeom prst="rect">
                <a:avLst/>
              </a:prstGeom>
              <a:blipFill rotWithShape="1">
                <a:blip r:embed="rId2"/>
                <a:stretch>
                  <a:fillRect l="-143" t="-395" b="-27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95536" y="476672"/>
            <a:ext cx="828092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1.1. Example: Polynomial Curve Fitting</a:t>
            </a:r>
          </a:p>
          <a:p>
            <a:endParaRPr lang="en-US" altLang="ko-KR" sz="1400" dirty="0"/>
          </a:p>
          <a:p>
            <a:r>
              <a:rPr lang="ko-KR" altLang="en-US" sz="1400" b="1" dirty="0" smtClean="0"/>
              <a:t>가공된 데이터를 통해 간단한 회귀문제 소개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예제 데이터는 임의 </a:t>
            </a:r>
            <a:r>
              <a:rPr lang="en-US" altLang="ko-KR" sz="1400" b="1" dirty="0" smtClean="0"/>
              <a:t>noise</a:t>
            </a:r>
            <a:r>
              <a:rPr lang="ko-KR" altLang="en-US" sz="1400" b="1" dirty="0" smtClean="0"/>
              <a:t>가 포함 된 </a:t>
            </a:r>
            <a:r>
              <a:rPr lang="en-US" altLang="ko-KR" sz="1400" b="1" dirty="0" smtClean="0"/>
              <a:t>sin(</a:t>
            </a:r>
            <a:r>
              <a:rPr lang="en-US" altLang="ko-KR" sz="1400" dirty="0"/>
              <a:t>2</a:t>
            </a:r>
            <a:r>
              <a:rPr lang="el-GR" altLang="ko-KR" sz="1400" dirty="0"/>
              <a:t>π</a:t>
            </a:r>
            <a:r>
              <a:rPr lang="en-US" altLang="ko-KR" sz="1400" dirty="0"/>
              <a:t>x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함수에서 생성</a:t>
            </a:r>
            <a:r>
              <a:rPr lang="en-US" altLang="ko-KR" sz="1400" b="1" dirty="0" smtClean="0"/>
              <a:t>)</a:t>
            </a:r>
            <a:endParaRPr lang="ko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47453"/>
            <a:ext cx="36576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1316353"/>
                <a:ext cx="8496944" cy="441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M : </a:t>
                </a:r>
                <a:r>
                  <a:rPr lang="ko-KR" altLang="en-US" sz="1400" dirty="0" smtClean="0"/>
                  <a:t>다항식의 차수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ko-KR" altLang="en-US" sz="1400" b="0" i="1" smtClean="0">
                        <a:latin typeface="Cambria Math"/>
                      </a:rPr>
                      <m:t>은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집합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적으로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벡터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en-US" altLang="ko-KR" sz="1400" b="0" i="1" smtClean="0">
                        <a:latin typeface="Cambria Math"/>
                      </a:rPr>
                      <m:t>𝑤</m:t>
                    </m:r>
                    <m:r>
                      <a:rPr lang="ko-KR" altLang="en-US" sz="1400" b="0" i="1" smtClean="0">
                        <a:latin typeface="Cambria Math"/>
                      </a:rPr>
                      <m:t>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표시</m:t>
                    </m:r>
                  </m:oMath>
                </a14:m>
                <a:endParaRPr lang="en-US" altLang="ko-KR" sz="1400" b="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다항함수 </a:t>
                </a:r>
                <a:r>
                  <a:rPr lang="en-US" altLang="ko-KR" sz="1400" dirty="0" smtClean="0"/>
                  <a:t>y(x, w)</a:t>
                </a:r>
                <a:r>
                  <a:rPr lang="ko-KR" altLang="en-US" sz="1400" dirty="0"/>
                  <a:t> </a:t>
                </a:r>
                <a:r>
                  <a:rPr lang="en-US" altLang="ko-KR" sz="1400" dirty="0" smtClean="0"/>
                  <a:t>-&gt; </a:t>
                </a:r>
                <a:r>
                  <a:rPr lang="en-US" altLang="ko-KR" sz="1400" b="1" dirty="0" smtClean="0"/>
                  <a:t>x</a:t>
                </a:r>
                <a:r>
                  <a:rPr lang="ko-KR" altLang="en-US" sz="1400" dirty="0" smtClean="0"/>
                  <a:t> 기준 </a:t>
                </a:r>
                <a:r>
                  <a:rPr lang="ko-KR" altLang="en-US" sz="1400" b="1" dirty="0" smtClean="0"/>
                  <a:t>비선형 함수</a:t>
                </a:r>
                <a:r>
                  <a:rPr lang="en-US" altLang="ko-KR" sz="1400" dirty="0" smtClean="0"/>
                  <a:t>, </a:t>
                </a:r>
                <a:r>
                  <a:rPr lang="en-US" altLang="ko-KR" sz="1400" b="1" dirty="0" smtClean="0"/>
                  <a:t>w</a:t>
                </a:r>
                <a:r>
                  <a:rPr lang="ko-KR" altLang="en-US" sz="1400" dirty="0" smtClean="0"/>
                  <a:t> 기준 </a:t>
                </a:r>
                <a:r>
                  <a:rPr lang="ko-KR" altLang="en-US" sz="1400" b="1" dirty="0" smtClean="0"/>
                  <a:t>선형 함수</a:t>
                </a:r>
                <a:endParaRPr lang="en-US" altLang="ko-KR" sz="1400" b="1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b="1" dirty="0" smtClean="0"/>
                  <a:t>알려지지 않은 매개변수에서 선형 인 다항식과 같은 함수는 중요한 특성을 가지며 </a:t>
                </a:r>
                <a:r>
                  <a:rPr lang="ko-KR" altLang="en-US" sz="1400" b="1" dirty="0" smtClean="0">
                    <a:solidFill>
                      <a:srgbClr val="FF0000"/>
                    </a:solidFill>
                  </a:rPr>
                  <a:t>선형 모델</a:t>
                </a:r>
                <a:r>
                  <a:rPr lang="ko-KR" altLang="en-US" sz="1400" b="1" dirty="0" smtClean="0"/>
                  <a:t>이라 함</a:t>
                </a:r>
                <a:r>
                  <a:rPr lang="en-US" altLang="ko-KR" sz="1400" b="1" dirty="0" smtClean="0"/>
                  <a:t>.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주어진 </a:t>
                </a:r>
                <a:r>
                  <a:rPr lang="en-US" altLang="ko-KR" sz="1400" dirty="0" smtClean="0"/>
                  <a:t>w</a:t>
                </a:r>
                <a:r>
                  <a:rPr lang="ko-KR" altLang="en-US" sz="1400" dirty="0" smtClean="0"/>
                  <a:t>값에 대해 </a:t>
                </a:r>
                <a:r>
                  <a:rPr lang="en-US" altLang="ko-KR" sz="1400" dirty="0" smtClean="0"/>
                  <a:t>y(x, w)</a:t>
                </a:r>
                <a:r>
                  <a:rPr lang="ko-KR" altLang="en-US" sz="1400" dirty="0"/>
                  <a:t>을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training set</a:t>
                </a:r>
                <a:r>
                  <a:rPr lang="ko-KR" altLang="en-US" sz="1400" dirty="0" smtClean="0"/>
                  <a:t>에 </a:t>
                </a:r>
                <a:r>
                  <a:rPr lang="en-US" altLang="ko-KR" sz="1400" dirty="0" smtClean="0"/>
                  <a:t>fitting</a:t>
                </a:r>
                <a:r>
                  <a:rPr lang="ko-KR" altLang="en-US" sz="1400" dirty="0" smtClean="0"/>
                  <a:t>시킨 후 함수와 데이</a:t>
                </a:r>
                <a:r>
                  <a:rPr lang="ko-KR" altLang="en-US" sz="1400" dirty="0"/>
                  <a:t>터</a:t>
                </a:r>
                <a:r>
                  <a:rPr lang="ko-KR" altLang="en-US" sz="1400" dirty="0" smtClean="0"/>
                  <a:t> 포인터 사이의 미스를 측정하는 </a:t>
                </a:r>
                <a:r>
                  <a:rPr lang="en-US" altLang="ko-KR" sz="1400" dirty="0" smtClean="0"/>
                  <a:t>error </a:t>
                </a:r>
                <a:r>
                  <a:rPr lang="ko-KR" altLang="en-US" sz="1400" dirty="0" smtClean="0"/>
                  <a:t>함수를 최소화함으로써 계수를 추정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endParaRPr lang="en-US" altLang="ko-KR" sz="1400" dirty="0"/>
              </a:p>
              <a:p>
                <a:pPr marL="285750" indent="-285750">
                  <a:buFontTx/>
                  <a:buChar char="-"/>
                </a:pP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endParaRPr lang="en-US" altLang="ko-KR" sz="1400" dirty="0" smtClean="0"/>
              </a:p>
              <a:p>
                <a:pPr/>
                <a:endParaRPr lang="en-US" altLang="ko-KR" sz="1400" dirty="0"/>
              </a:p>
              <a:p>
                <a:pPr/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endParaRPr lang="en-US" altLang="ko-KR" sz="1400" i="1" dirty="0" smtClean="0">
                  <a:latin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1400" i="1" dirty="0">
                  <a:latin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1400" i="1" dirty="0" smtClean="0">
                  <a:latin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sz="1400" i="1" dirty="0">
                  <a:latin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 :</m:t>
                    </m:r>
                    <m:r>
                      <a:rPr lang="ko-KR" altLang="en-US" sz="1400" b="0" i="1" smtClean="0">
                        <a:latin typeface="Cambria Math"/>
                      </a:rPr>
                      <m:t>각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데이터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포인트</m:t>
                    </m:r>
                  </m:oMath>
                </a14:m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/>
                  <a:t>y</a:t>
                </a:r>
                <a:r>
                  <a:rPr lang="en-US" altLang="ko-KR" sz="14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, w)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1400" dirty="0" smtClean="0"/>
                  <a:t>에서의 </a:t>
                </a:r>
                <a:r>
                  <a:rPr lang="ko-KR" altLang="en-US" sz="1400" dirty="0" err="1" smtClean="0"/>
                  <a:t>예측값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/>
                      </a:rPr>
                      <m:t> :</m:t>
                    </m:r>
                    <m:r>
                      <a:rPr lang="ko-KR" altLang="en-US" sz="1400" b="0" i="1" smtClean="0">
                        <a:latin typeface="Cambria Math"/>
                      </a:rPr>
                      <m:t>실제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측정한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값</m:t>
                    </m:r>
                    <m:r>
                      <a:rPr lang="en-US" altLang="ko-KR" sz="1400" b="0" i="1" smtClean="0">
                        <a:latin typeface="Cambria Math"/>
                      </a:rPr>
                      <m:t> (</m:t>
                    </m:r>
                    <m:r>
                      <a:rPr lang="ko-KR" altLang="en-US" sz="1400" b="0" i="1" smtClean="0">
                        <a:latin typeface="Cambria Math"/>
                      </a:rPr>
                      <m:t>실측값</m:t>
                    </m:r>
                    <m:r>
                      <a:rPr lang="en-US" altLang="ko-KR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1400" b="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b="0" dirty="0" smtClean="0"/>
                  <a:t>오차</a:t>
                </a:r>
                <a:r>
                  <a:rPr lang="en-US" altLang="ko-KR" sz="1400" b="0" dirty="0" smtClean="0"/>
                  <a:t>(</a:t>
                </a:r>
                <a:r>
                  <a:rPr lang="ko-KR" altLang="en-US" sz="1400" b="0" dirty="0" err="1" smtClean="0"/>
                  <a:t>예측값</a:t>
                </a:r>
                <a:r>
                  <a:rPr lang="ko-KR" altLang="en-US" sz="1400" b="0" dirty="0" smtClean="0"/>
                  <a:t> </a:t>
                </a:r>
                <a:r>
                  <a:rPr lang="en-US" altLang="ko-KR" sz="1400" b="0" dirty="0" smtClean="0"/>
                  <a:t>– </a:t>
                </a:r>
                <a:r>
                  <a:rPr lang="ko-KR" altLang="en-US" sz="1400" b="0" dirty="0" err="1" smtClean="0"/>
                  <a:t>실측값</a:t>
                </a:r>
                <a:r>
                  <a:rPr lang="en-US" altLang="ko-KR" sz="1400" b="0" dirty="0" smtClean="0"/>
                  <a:t>)</a:t>
                </a:r>
                <a:r>
                  <a:rPr lang="ko-KR" altLang="en-US" sz="1400" b="0" dirty="0" smtClean="0"/>
                  <a:t>의 제곱 합</a:t>
                </a:r>
                <a:endParaRPr lang="en-US" altLang="ko-KR" sz="1400" b="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½</a:t>
                </a:r>
                <a:r>
                  <a:rPr lang="ko-KR" altLang="en-US" sz="1400" dirty="0" smtClean="0"/>
                  <a:t>는 나중에 편의를 위해 포함된 계수</a:t>
                </a:r>
                <a:endParaRPr lang="ko-KR" altLang="en-US" sz="14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6353"/>
                <a:ext cx="8496944" cy="4417107"/>
              </a:xfrm>
              <a:prstGeom prst="rect">
                <a:avLst/>
              </a:prstGeom>
              <a:blipFill rotWithShape="1">
                <a:blip r:embed="rId2"/>
                <a:stretch>
                  <a:fillRect l="-287" t="-690" b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1910075" y="332656"/>
            <a:ext cx="5323850" cy="727364"/>
            <a:chOff x="2403554" y="5221916"/>
            <a:chExt cx="5323850" cy="72736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3554" y="5221916"/>
              <a:ext cx="4156364" cy="727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437960"/>
              <a:ext cx="41910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69" y="3018770"/>
            <a:ext cx="27717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825" y="3209270"/>
            <a:ext cx="4857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59" y="3787477"/>
            <a:ext cx="37052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604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8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1"/>
                </a:solidFill>
              </a:rPr>
              <a:t>Exercise 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3528" y="764704"/>
                <a:ext cx="8496944" cy="95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E(w)</a:t>
                </a:r>
                <a:r>
                  <a:rPr lang="ko-KR" altLang="en-US" sz="1400" dirty="0" smtClean="0"/>
                  <a:t>가 가능한 작은 값인 </a:t>
                </a:r>
                <a:r>
                  <a:rPr lang="en-US" altLang="ko-KR" sz="1400" dirty="0" smtClean="0"/>
                  <a:t>w</a:t>
                </a:r>
                <a:r>
                  <a:rPr lang="ko-KR" altLang="en-US" sz="1400" dirty="0" smtClean="0"/>
                  <a:t>를 선택하여 </a:t>
                </a:r>
                <a:r>
                  <a:rPr lang="en-US" altLang="ko-KR" sz="1400" dirty="0" smtClean="0"/>
                  <a:t>curve fitting </a:t>
                </a:r>
                <a:r>
                  <a:rPr lang="ko-KR" altLang="en-US" sz="1400" dirty="0" smtClean="0"/>
                  <a:t>문제를 해결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오차함수 </a:t>
                </a:r>
                <a:r>
                  <a:rPr lang="en-US" altLang="ko-KR" sz="1400" dirty="0" smtClean="0"/>
                  <a:t>E(w)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w</a:t>
                </a:r>
                <a:r>
                  <a:rPr lang="ko-KR" altLang="en-US" sz="1400" dirty="0" smtClean="0"/>
                  <a:t>의 </a:t>
                </a:r>
                <a:r>
                  <a:rPr lang="en-US" altLang="ko-KR" sz="1400" dirty="0" smtClean="0"/>
                  <a:t>2</a:t>
                </a:r>
                <a:r>
                  <a:rPr lang="ko-KR" altLang="en-US" sz="1400" dirty="0" smtClean="0"/>
                  <a:t>차 함수이므로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계수에 대한 </a:t>
                </a:r>
                <a:r>
                  <a:rPr lang="ko-KR" altLang="en-US" sz="1400" dirty="0" err="1" smtClean="0"/>
                  <a:t>도함수는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w</a:t>
                </a:r>
                <a:r>
                  <a:rPr lang="ko-KR" altLang="en-US" sz="1400" dirty="0" smtClean="0"/>
                  <a:t>의 요소에 대해 선형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따라서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오차 함수의 최소화에는 </a:t>
                </a:r>
                <a:r>
                  <a:rPr lang="en-US" altLang="ko-KR" sz="1400" dirty="0" smtClean="0"/>
                  <a:t>w</a:t>
                </a:r>
                <a:r>
                  <a:rPr lang="ko-KR" altLang="en-US" sz="1400" dirty="0" smtClean="0"/>
                  <a:t>로 표시되는 고유한 솔루션이 존재하고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ko-KR" altLang="en-US" sz="1400" b="0" i="1" smtClean="0">
                        <a:latin typeface="Cambria Math"/>
                      </a:rPr>
                      <m:t>로</m:t>
                    </m:r>
                    <m:r>
                      <a:rPr lang="en-US" altLang="ko-KR" sz="1400" b="0" i="1" smtClean="0">
                        <a:latin typeface="Cambria Math"/>
                      </a:rPr>
                      <m:t> </m:t>
                    </m:r>
                    <m:r>
                      <a:rPr lang="ko-KR" altLang="en-US" sz="1400" b="0" i="1" smtClean="0">
                        <a:latin typeface="Cambria Math"/>
                      </a:rPr>
                      <m:t>나타냄</m:t>
                    </m:r>
                  </m:oMath>
                </a14:m>
                <a:endParaRPr lang="en-US" altLang="ko-KR" sz="1400" b="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결과적으로 다항식은 </a:t>
                </a:r>
                <a:r>
                  <a:rPr lang="en-US" altLang="ko-KR" sz="1400" dirty="0" smtClean="0"/>
                  <a:t>y(x,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) </a:t>
                </a:r>
                <a:r>
                  <a:rPr lang="ko-KR" altLang="en-US" sz="1400" dirty="0" smtClean="0"/>
                  <a:t>함수로 제공</a:t>
                </a:r>
                <a:endParaRPr lang="en-US" altLang="ko-KR" sz="14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496944" cy="958147"/>
              </a:xfrm>
              <a:prstGeom prst="rect">
                <a:avLst/>
              </a:prstGeom>
              <a:blipFill rotWithShape="1">
                <a:blip r:embed="rId2"/>
                <a:stretch>
                  <a:fillRect l="-287" t="-3165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134" y="1722851"/>
            <a:ext cx="4765724" cy="353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528" y="5279165"/>
            <a:ext cx="8496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(</a:t>
            </a:r>
            <a:r>
              <a:rPr lang="ko-KR" altLang="en-US" sz="1000" dirty="0" smtClean="0"/>
              <a:t>위의 그림은 </a:t>
            </a:r>
            <a:r>
              <a:rPr lang="en-US" altLang="ko-KR" sz="1000" dirty="0" smtClean="0"/>
              <a:t>M = 0, 1, 3, 9 </a:t>
            </a:r>
            <a:r>
              <a:rPr lang="ko-KR" altLang="en-US" sz="1000" dirty="0" smtClean="0"/>
              <a:t>차수를 갖는 다항식을 </a:t>
            </a:r>
            <a:r>
              <a:rPr lang="en-US" altLang="ko-KR" sz="1000" dirty="0" smtClean="0"/>
              <a:t>data set</a:t>
            </a:r>
            <a:r>
              <a:rPr lang="ko-KR" altLang="en-US" sz="1000" dirty="0" smtClean="0"/>
              <a:t>에 </a:t>
            </a:r>
            <a:r>
              <a:rPr lang="en-US" altLang="ko-KR" sz="1000" dirty="0" smtClean="0"/>
              <a:t>fitting</a:t>
            </a:r>
            <a:r>
              <a:rPr lang="ko-KR" altLang="en-US" sz="1000" dirty="0" smtClean="0"/>
              <a:t>한 결과</a:t>
            </a:r>
            <a:r>
              <a:rPr lang="en-US" altLang="ko-KR" sz="1000" dirty="0" smtClean="0"/>
              <a:t>)</a:t>
            </a:r>
          </a:p>
          <a:p>
            <a:endParaRPr lang="en-US" altLang="ko-KR" sz="8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상수 </a:t>
            </a:r>
            <a:r>
              <a:rPr lang="en-US" altLang="ko-KR" sz="1400" dirty="0" smtClean="0"/>
              <a:t>(M=0) </a:t>
            </a:r>
            <a:r>
              <a:rPr lang="ko-KR" altLang="en-US" sz="1400" dirty="0" smtClean="0"/>
              <a:t>및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 다항식</a:t>
            </a:r>
            <a:r>
              <a:rPr lang="en-US" altLang="ko-KR" sz="1400" dirty="0" smtClean="0"/>
              <a:t>(M=1)</a:t>
            </a:r>
            <a:r>
              <a:rPr lang="ko-KR" altLang="en-US" sz="1400" dirty="0" smtClean="0"/>
              <a:t>은 데이터에 다소 부적합한 결과를 제공 </a:t>
            </a:r>
            <a:r>
              <a:rPr lang="en-US" altLang="ko-KR" sz="1400" dirty="0" smtClean="0"/>
              <a:t>(</a:t>
            </a:r>
            <a:r>
              <a:rPr lang="en-US" altLang="ko-KR" sz="1400" dirty="0" smtClean="0"/>
              <a:t>sin(2</a:t>
            </a:r>
            <a:r>
              <a:rPr lang="el-GR" altLang="ko-KR" sz="1400" dirty="0" smtClean="0"/>
              <a:t>π</a:t>
            </a:r>
            <a:r>
              <a:rPr lang="en-US" altLang="ko-KR" sz="1400" dirty="0" smtClean="0"/>
              <a:t>x)</a:t>
            </a:r>
            <a:r>
              <a:rPr lang="ko-KR" altLang="en-US" sz="1400" dirty="0" smtClean="0"/>
              <a:t>를 표현하기 어려움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3</a:t>
            </a:r>
            <a:r>
              <a:rPr lang="ko-KR" altLang="en-US" sz="1400" dirty="0" smtClean="0"/>
              <a:t>차 다항식</a:t>
            </a:r>
            <a:r>
              <a:rPr lang="en-US" altLang="ko-KR" sz="1400" dirty="0" smtClean="0"/>
              <a:t>(M=3)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sin(2</a:t>
            </a:r>
            <a:r>
              <a:rPr lang="el-GR" altLang="ko-KR" sz="1400" dirty="0" smtClean="0"/>
              <a:t>π</a:t>
            </a:r>
            <a:r>
              <a:rPr lang="en-US" altLang="ko-KR" sz="1400" dirty="0" smtClean="0"/>
              <a:t>x)</a:t>
            </a:r>
            <a:r>
              <a:rPr lang="ko-KR" altLang="en-US" sz="1400" dirty="0" smtClean="0"/>
              <a:t>에 가장 적합한 모습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높은 차수의 다항식</a:t>
            </a:r>
            <a:r>
              <a:rPr lang="en-US" altLang="ko-KR" sz="1400" dirty="0" smtClean="0"/>
              <a:t>(M=9)</a:t>
            </a:r>
            <a:r>
              <a:rPr lang="ko-KR" altLang="en-US" sz="1400" dirty="0" smtClean="0"/>
              <a:t>으로 갈 </a:t>
            </a:r>
            <a:r>
              <a:rPr lang="ko-KR" altLang="en-US" sz="1400" dirty="0" err="1" smtClean="0"/>
              <a:t>떄</a:t>
            </a:r>
            <a:r>
              <a:rPr lang="ko-KR" altLang="en-US" sz="1400" dirty="0" smtClean="0"/>
              <a:t> 훈련 데이터에 한해서 </a:t>
            </a:r>
            <a:r>
              <a:rPr lang="en-US" altLang="ko-KR" sz="1400" dirty="0" smtClean="0"/>
              <a:t>excellent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fit</a:t>
            </a:r>
            <a:r>
              <a:rPr lang="ko-KR" altLang="en-US" sz="1400" dirty="0" smtClean="0"/>
              <a:t>을 보임</a:t>
            </a:r>
            <a:endParaRPr lang="en-US" altLang="ko-KR" sz="1400" dirty="0" smtClean="0"/>
          </a:p>
          <a:p>
            <a:r>
              <a:rPr lang="en-US" altLang="ko-KR" sz="1400" dirty="0" smtClean="0"/>
              <a:t>     (</a:t>
            </a:r>
            <a:r>
              <a:rPr lang="ko-KR" altLang="en-US" sz="1400" dirty="0" smtClean="0"/>
              <a:t>실제로 각 데이터 포인트를 정확하게 통과하여 </a:t>
            </a:r>
            <a:r>
              <a:rPr lang="en-US" altLang="ko-KR" sz="1400" dirty="0" smtClean="0"/>
              <a:t>E(w) = 0</a:t>
            </a:r>
            <a:r>
              <a:rPr lang="ko-KR" altLang="en-US" sz="1400" dirty="0" smtClean="0"/>
              <a:t>이 됨</a:t>
            </a:r>
            <a:r>
              <a:rPr lang="en-US" altLang="ko-KR" sz="1400" dirty="0" smtClean="0"/>
              <a:t>.)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그러나 </a:t>
            </a:r>
            <a:r>
              <a:rPr lang="en-US" altLang="ko-KR" sz="1400" dirty="0" smtClean="0"/>
              <a:t>curve</a:t>
            </a:r>
            <a:r>
              <a:rPr lang="ko-KR" altLang="en-US" sz="1400" dirty="0" smtClean="0"/>
              <a:t>가 극도로 진동하고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좋지 못한 결과를 보여준다</a:t>
            </a:r>
            <a:r>
              <a:rPr lang="en-US" altLang="ko-KR" sz="1400" dirty="0" smtClean="0"/>
              <a:t>. -&gt; over-fitting</a:t>
            </a:r>
          </a:p>
        </p:txBody>
      </p:sp>
    </p:spTree>
    <p:extLst>
      <p:ext uri="{BB962C8B-B14F-4D97-AF65-F5344CB8AC3E}">
        <p14:creationId xmlns:p14="http://schemas.microsoft.com/office/powerpoint/2010/main" val="33188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3528" y="344604"/>
                <a:ext cx="8496944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새로운 데이터에 대한 정확한 예측을 통해 우수한 일반화를 달성하는 것이 목표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기존 </a:t>
                </a:r>
                <a:r>
                  <a:rPr lang="en-US" altLang="ko-KR" sz="1400" dirty="0" smtClean="0"/>
                  <a:t>training data</a:t>
                </a:r>
                <a:r>
                  <a:rPr lang="ko-KR" altLang="en-US" sz="1400" dirty="0" smtClean="0"/>
                  <a:t>를 생성하는 데 사용된 것과 동일한 절차로 </a:t>
                </a:r>
                <a:r>
                  <a:rPr lang="en-US" altLang="ko-KR" sz="1400" dirty="0" smtClean="0"/>
                  <a:t>test data 100</a:t>
                </a:r>
                <a:r>
                  <a:rPr lang="ko-KR" altLang="en-US" sz="1400" dirty="0" smtClean="0"/>
                  <a:t>개</a:t>
                </a:r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생성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     (</a:t>
                </a:r>
                <a:r>
                  <a:rPr lang="ko-KR" altLang="en-US" sz="1400" dirty="0" smtClean="0"/>
                  <a:t>그러나 새로운 </a:t>
                </a:r>
                <a:r>
                  <a:rPr lang="en-US" altLang="ko-KR" sz="1400" dirty="0" smtClean="0"/>
                  <a:t>random noise</a:t>
                </a:r>
                <a:r>
                  <a:rPr lang="ko-KR" altLang="en-US" sz="1400" dirty="0" smtClean="0"/>
                  <a:t>를 적용</a:t>
                </a:r>
                <a:r>
                  <a:rPr lang="en-US" altLang="ko-KR" sz="1400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sz="1400" dirty="0" smtClean="0"/>
                  <a:t>이를 통해 </a:t>
                </a:r>
                <a:r>
                  <a:rPr lang="en-US" altLang="ko-KR" sz="1400" dirty="0" smtClean="0"/>
                  <a:t>M(</a:t>
                </a:r>
                <a:r>
                  <a:rPr lang="ko-KR" altLang="en-US" sz="1400" dirty="0" smtClean="0"/>
                  <a:t>다항식의 차수</a:t>
                </a:r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에 대한 일반화 성능의 의존성에 대해 정량적 통찰을 얻을 수 있음</a:t>
                </a:r>
                <a:endParaRPr lang="en-US" altLang="ko-KR" sz="1400" dirty="0" smtClean="0"/>
              </a:p>
              <a:p>
                <a:r>
                  <a:rPr lang="en-US" altLang="ko-KR" sz="1400" dirty="0" smtClean="0"/>
                  <a:t>     (M</a:t>
                </a:r>
                <a:r>
                  <a:rPr lang="ko-KR" altLang="en-US" sz="1400" dirty="0" smtClean="0"/>
                  <a:t>의 각 선택에 따라 </a:t>
                </a:r>
                <a:r>
                  <a:rPr lang="en-US" altLang="ko-KR" sz="1400" dirty="0" smtClean="0"/>
                  <a:t>training data</a:t>
                </a:r>
                <a:r>
                  <a:rPr lang="ko-KR" altLang="en-US" sz="1400" dirty="0" smtClean="0"/>
                  <a:t>에 대해 </a:t>
                </a:r>
                <a:r>
                  <a:rPr lang="en-US" altLang="ko-KR" sz="1400" dirty="0" smtClean="0"/>
                  <a:t>(1.2)</a:t>
                </a:r>
                <a:r>
                  <a:rPr lang="ko-KR" altLang="en-US" sz="1400" dirty="0" smtClean="0"/>
                  <a:t>에서 주어진 </a:t>
                </a:r>
                <a:r>
                  <a:rPr lang="en-US" altLang="ko-KR" sz="1400" dirty="0" smtClean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의</a:t>
                </a:r>
                <a:r>
                  <a:rPr lang="en-US" altLang="ko-KR" sz="1400" dirty="0"/>
                  <a:t> </a:t>
                </a:r>
                <a:r>
                  <a:rPr lang="ko-KR" altLang="en-US" sz="1400" dirty="0" err="1" smtClean="0"/>
                  <a:t>잔차</a:t>
                </a:r>
                <a:r>
                  <a:rPr lang="ko-KR" altLang="en-US" sz="1400" dirty="0" smtClean="0"/>
                  <a:t> 값 평가</a:t>
                </a:r>
                <a:r>
                  <a:rPr lang="en-US" altLang="ko-KR" sz="1400" dirty="0" smtClean="0"/>
                  <a:t>,</a:t>
                </a:r>
              </a:p>
              <a:p>
                <a:r>
                  <a:rPr lang="en-US" altLang="ko-KR" sz="1400" dirty="0"/>
                  <a:t>	</a:t>
                </a:r>
                <a:r>
                  <a:rPr lang="en-US" altLang="ko-KR" sz="1400" dirty="0" smtClean="0"/>
                  <a:t>	  test data</a:t>
                </a:r>
                <a:r>
                  <a:rPr lang="ko-KR" altLang="en-US" sz="1400" dirty="0" smtClean="0"/>
                  <a:t>에 대한 </a:t>
                </a:r>
                <a:r>
                  <a:rPr lang="en-US" altLang="ko-KR" sz="1400" dirty="0" smtClean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도 평가가 가능</a:t>
                </a:r>
                <a:r>
                  <a:rPr lang="en-US" altLang="ko-KR" sz="1400" dirty="0" smtClean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N</a:t>
                </a:r>
                <a:r>
                  <a:rPr lang="ko-KR" altLang="en-US" sz="1400" dirty="0" smtClean="0"/>
                  <a:t>으로 나누면 서로 다른 </a:t>
                </a:r>
                <a:r>
                  <a:rPr lang="en-US" altLang="ko-KR" sz="1400" dirty="0" smtClean="0"/>
                  <a:t>size</a:t>
                </a:r>
                <a:r>
                  <a:rPr lang="ko-KR" altLang="en-US" sz="1400" dirty="0" smtClean="0"/>
                  <a:t>의 </a:t>
                </a:r>
                <a:r>
                  <a:rPr lang="en-US" altLang="ko-KR" sz="1400" dirty="0" smtClean="0"/>
                  <a:t>data set</a:t>
                </a:r>
                <a:r>
                  <a:rPr lang="ko-KR" altLang="en-US" sz="1400" dirty="0" smtClean="0"/>
                  <a:t>을 비교할 수 있는 제곱근 오차 </a:t>
                </a:r>
                <a:r>
                  <a:rPr lang="en-US" altLang="ko-KR" sz="1400" dirty="0" smtClean="0"/>
                  <a:t>RMSE</a:t>
                </a:r>
                <a:r>
                  <a:rPr lang="ko-KR" altLang="en-US" sz="1400" dirty="0" smtClean="0"/>
                  <a:t>가 됨</a:t>
                </a:r>
                <a:r>
                  <a:rPr lang="en-US" altLang="ko-KR" sz="1400" dirty="0" smtClean="0"/>
                  <a:t>.</a:t>
                </a:r>
              </a:p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(</a:t>
                </a:r>
                <a:r>
                  <a:rPr lang="ko-KR" altLang="en-US" sz="1400" dirty="0" smtClean="0"/>
                  <a:t>목표 변수 </a:t>
                </a:r>
                <a:r>
                  <a:rPr lang="en-US" altLang="ko-KR" sz="1400" dirty="0" smtClean="0"/>
                  <a:t>t</a:t>
                </a:r>
                <a:r>
                  <a:rPr lang="ko-KR" altLang="en-US" sz="1400" dirty="0" smtClean="0"/>
                  <a:t>와 동일한 단위</a:t>
                </a:r>
                <a:r>
                  <a:rPr lang="en-US" altLang="ko-KR" sz="1400" dirty="0" smtClean="0"/>
                  <a:t>)</a:t>
                </a:r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1400" dirty="0"/>
              </a:p>
              <a:p>
                <a:endParaRPr lang="en-US" altLang="ko-KR" sz="1400" dirty="0" smtClean="0"/>
              </a:p>
              <a:p>
                <a:endParaRPr lang="en-US" altLang="ko-KR" sz="800" dirty="0" smtClean="0"/>
              </a:p>
              <a:p>
                <a:endParaRPr lang="en-US" altLang="ko-KR" sz="1400" dirty="0"/>
              </a:p>
              <a:p>
                <a:pPr algn="ctr"/>
                <a:r>
                  <a:rPr lang="en-US" altLang="ko-KR" sz="1000" dirty="0" smtClean="0"/>
                  <a:t>(M </a:t>
                </a:r>
                <a:r>
                  <a:rPr lang="ko-KR" altLang="en-US" sz="1000" dirty="0" smtClean="0"/>
                  <a:t>값에 따른 </a:t>
                </a:r>
                <a:r>
                  <a:rPr lang="en-US" altLang="ko-KR" sz="1000" dirty="0" smtClean="0"/>
                  <a:t>training, test set</a:t>
                </a:r>
                <a:r>
                  <a:rPr lang="ko-KR" altLang="en-US" sz="1000" dirty="0" smtClean="0"/>
                  <a:t>의 </a:t>
                </a:r>
                <a:r>
                  <a:rPr lang="en-US" altLang="ko-KR" sz="1000" dirty="0" smtClean="0"/>
                  <a:t>RMS)</a:t>
                </a:r>
              </a:p>
              <a:p>
                <a:pPr algn="ctr"/>
                <a:endParaRPr lang="en-US" altLang="ko-KR" sz="1000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M</a:t>
                </a:r>
                <a:r>
                  <a:rPr lang="ko-KR" altLang="en-US" sz="1400" dirty="0" smtClean="0"/>
                  <a:t>이 작을 때 비교적 큰 </a:t>
                </a:r>
                <a:r>
                  <a:rPr lang="en-US" altLang="ko-KR" sz="1400" dirty="0" smtClean="0"/>
                  <a:t>RMSE</a:t>
                </a:r>
                <a:r>
                  <a:rPr lang="ko-KR" altLang="en-US" sz="1400" dirty="0" smtClean="0"/>
                  <a:t>값이 산출 </a:t>
                </a:r>
                <a:r>
                  <a:rPr lang="en-US" altLang="ko-KR" sz="1400" dirty="0" smtClean="0"/>
                  <a:t>(sin (2</a:t>
                </a:r>
                <a:r>
                  <a:rPr lang="el-GR" altLang="ko-KR" sz="1400" dirty="0" smtClean="0"/>
                  <a:t>π</a:t>
                </a:r>
                <a:r>
                  <a:rPr lang="en-US" altLang="ko-KR" sz="1400" dirty="0" smtClean="0"/>
                  <a:t>x) </a:t>
                </a:r>
                <a:r>
                  <a:rPr lang="ko-KR" altLang="en-US" sz="1400" dirty="0" smtClean="0"/>
                  <a:t>함수의 진동을 </a:t>
                </a:r>
                <a:r>
                  <a:rPr lang="ko-KR" altLang="en-US" sz="1400" dirty="0" err="1" smtClean="0"/>
                  <a:t>캡처</a:t>
                </a:r>
                <a:r>
                  <a:rPr lang="ko-KR" altLang="en-US" sz="1400" dirty="0" smtClean="0"/>
                  <a:t> 할 수 없다는 사실에 기인</a:t>
                </a:r>
                <a:r>
                  <a:rPr lang="en-US" altLang="ko-KR" sz="1400" dirty="0" smtClean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M</a:t>
                </a:r>
                <a:r>
                  <a:rPr lang="ko-KR" altLang="en-US" sz="1400" dirty="0" smtClean="0"/>
                  <a:t>이 </a:t>
                </a:r>
                <a:r>
                  <a:rPr lang="en-US" altLang="ko-KR" sz="1400" dirty="0" smtClean="0"/>
                  <a:t>3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1400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altLang="ko-KR" sz="1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ko-KR" sz="1400" dirty="0" smtClean="0"/>
                  <a:t> 8 </a:t>
                </a:r>
                <a:r>
                  <a:rPr lang="ko-KR" altLang="en-US" sz="1400" dirty="0" smtClean="0"/>
                  <a:t>일 </a:t>
                </a:r>
                <a:r>
                  <a:rPr lang="ko-KR" altLang="en-US" sz="1400" dirty="0"/>
                  <a:t>때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작은 </a:t>
                </a:r>
                <a:r>
                  <a:rPr lang="en-US" altLang="ko-KR" sz="1400" dirty="0" smtClean="0"/>
                  <a:t>RMSE</a:t>
                </a:r>
                <a:r>
                  <a:rPr lang="ko-KR" altLang="en-US" sz="1400" dirty="0" smtClean="0"/>
                  <a:t>값이 산출되며 </a:t>
                </a:r>
                <a:r>
                  <a:rPr lang="en-US" altLang="ko-KR" sz="1400" dirty="0" smtClean="0"/>
                  <a:t>M=3 </a:t>
                </a:r>
                <a:r>
                  <a:rPr lang="ko-KR" altLang="en-US" sz="1400" dirty="0" smtClean="0"/>
                  <a:t>일 때 </a:t>
                </a:r>
                <a:r>
                  <a:rPr lang="en-US" altLang="ko-KR" sz="1400" dirty="0" smtClean="0"/>
                  <a:t>sin (2</a:t>
                </a:r>
                <a:r>
                  <a:rPr lang="el-GR" altLang="ko-KR" sz="1400" dirty="0" smtClean="0"/>
                  <a:t>π</a:t>
                </a:r>
                <a:r>
                  <a:rPr lang="en-US" altLang="ko-KR" sz="1400" dirty="0" smtClean="0"/>
                  <a:t>x) </a:t>
                </a:r>
                <a:r>
                  <a:rPr lang="ko-KR" altLang="en-US" sz="1400" dirty="0" smtClean="0"/>
                  <a:t>함수를 합리적으로 표현</a:t>
                </a:r>
                <a:endParaRPr lang="en-US" altLang="ko-KR" sz="1400" dirty="0" smtClean="0"/>
              </a:p>
              <a:p>
                <a:pPr marL="285750" indent="-285750">
                  <a:buFontTx/>
                  <a:buChar char="-"/>
                </a:pPr>
                <a:r>
                  <a:rPr lang="en-US" altLang="ko-KR" sz="1400" dirty="0" smtClean="0"/>
                  <a:t>M=9;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에 해당하는 </a:t>
                </a:r>
                <a:r>
                  <a:rPr lang="en-US" altLang="ko-KR" sz="1400" dirty="0" err="1" smtClean="0"/>
                  <a:t>df</a:t>
                </a:r>
                <a:r>
                  <a:rPr lang="en-US" altLang="ko-KR" sz="1400" dirty="0" smtClean="0"/>
                  <a:t> = 10</a:t>
                </a:r>
              </a:p>
              <a:p>
                <a:r>
                  <a:rPr lang="en-US" altLang="ko-KR" sz="1400" dirty="0" smtClean="0"/>
                  <a:t>     </a:t>
                </a:r>
                <a:r>
                  <a:rPr lang="en-US" altLang="ko-KR" sz="1400" dirty="0" err="1" smtClean="0"/>
                  <a:t>df</a:t>
                </a:r>
                <a:r>
                  <a:rPr lang="ko-KR" altLang="en-US" sz="1400" dirty="0" smtClean="0"/>
                  <a:t>와 </a:t>
                </a:r>
                <a:r>
                  <a:rPr lang="en-US" altLang="ko-KR" sz="1400" dirty="0" smtClean="0"/>
                  <a:t>data </a:t>
                </a:r>
                <a:r>
                  <a:rPr lang="ko-KR" altLang="en-US" sz="1400" dirty="0" smtClean="0"/>
                  <a:t>수가 같기 </a:t>
                </a:r>
                <a:r>
                  <a:rPr lang="ko-KR" altLang="en-US" sz="1400" dirty="0" err="1" smtClean="0"/>
                  <a:t>떄문에</a:t>
                </a:r>
                <a:r>
                  <a:rPr lang="ko-KR" altLang="en-US" sz="1400" dirty="0" smtClean="0"/>
                  <a:t> 미세 조정이 가능 </a:t>
                </a:r>
                <a:r>
                  <a:rPr lang="en-US" altLang="ko-KR" sz="1400" dirty="0" smtClean="0"/>
                  <a:t>-&gt; RMSE = 0 (over-fitting)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4604"/>
                <a:ext cx="8496944" cy="6124754"/>
              </a:xfrm>
              <a:prstGeom prst="rect">
                <a:avLst/>
              </a:prstGeom>
              <a:blipFill rotWithShape="1">
                <a:blip r:embed="rId2"/>
                <a:stretch>
                  <a:fillRect l="-287" t="-498" b="-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16288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85950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79506"/>
            <a:ext cx="3283818" cy="2348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8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08720"/>
            <a:ext cx="82809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M</a:t>
            </a:r>
            <a:r>
              <a:rPr lang="ko-KR" altLang="en-US" sz="1400" dirty="0" smtClean="0"/>
              <a:t>이 증가할수록 계수의 크기 또한 증가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smtClean="0"/>
              <a:t>계수 간 편차 또한 증가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M=9 </a:t>
            </a:r>
            <a:r>
              <a:rPr lang="ko-KR" altLang="en-US" sz="1400" dirty="0" smtClean="0"/>
              <a:t>일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음수와 양수 각각 </a:t>
            </a:r>
            <a:r>
              <a:rPr lang="ko-KR" altLang="en-US" sz="1400" dirty="0" err="1" smtClean="0"/>
              <a:t>극단값이</a:t>
            </a:r>
            <a:r>
              <a:rPr lang="ko-KR" altLang="en-US" sz="1400" dirty="0" smtClean="0"/>
              <a:t> 산출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d</a:t>
            </a:r>
            <a:r>
              <a:rPr lang="en-US" altLang="ko-KR" sz="1400" dirty="0" smtClean="0"/>
              <a:t>ata set</a:t>
            </a:r>
            <a:r>
              <a:rPr lang="ko-KR" altLang="en-US" sz="1400" dirty="0" smtClean="0"/>
              <a:t>에 적합하게 보정됨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(</a:t>
            </a:r>
            <a:r>
              <a:rPr lang="ko-KR" altLang="en-US" sz="1400" dirty="0" smtClean="0"/>
              <a:t>일반화가 아닌 </a:t>
            </a:r>
            <a:r>
              <a:rPr lang="en-US" altLang="ko-KR" sz="1400" dirty="0" smtClean="0"/>
              <a:t>noise </a:t>
            </a:r>
            <a:r>
              <a:rPr lang="ko-KR" altLang="en-US" sz="1400" dirty="0" smtClean="0"/>
              <a:t>값에 맞춰짐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데이터 세트의 크기에 따라 모델의 동작도 달라짐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</a:t>
            </a:r>
            <a:r>
              <a:rPr lang="ko-KR" altLang="en-US" sz="1400" dirty="0" smtClean="0"/>
              <a:t>이 증가할수록 </a:t>
            </a:r>
            <a:r>
              <a:rPr lang="en-US" altLang="ko-KR" sz="1400" dirty="0" smtClean="0"/>
              <a:t>over-fitting </a:t>
            </a:r>
            <a:r>
              <a:rPr lang="ko-KR" altLang="en-US" sz="1400" dirty="0" smtClean="0"/>
              <a:t>문제 감소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우 모두 </a:t>
            </a:r>
            <a:r>
              <a:rPr lang="en-US" altLang="ko-KR" sz="1400" dirty="0" smtClean="0"/>
              <a:t>M=9)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대략적인 </a:t>
            </a:r>
            <a:r>
              <a:rPr lang="ko-KR" altLang="en-US" sz="1400" dirty="0" err="1" smtClean="0"/>
              <a:t>휴리스틱</a:t>
            </a:r>
            <a:r>
              <a:rPr lang="ko-KR" altLang="en-US" sz="1400" dirty="0" smtClean="0"/>
              <a:t> 중 하나는 데이터 포인트의 수를 모델의 </a:t>
            </a:r>
            <a:r>
              <a:rPr lang="ko-KR" altLang="en-US" sz="1400" dirty="0" err="1" smtClean="0"/>
              <a:t>적용형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파라미터의</a:t>
            </a:r>
            <a:r>
              <a:rPr lang="ko-KR" altLang="en-US" sz="1400" dirty="0" smtClean="0"/>
              <a:t> 수의 </a:t>
            </a:r>
            <a:r>
              <a:rPr lang="en-US" altLang="ko-KR" sz="1400" dirty="0" smtClean="0"/>
              <a:t>5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배 이상으로 설정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(</a:t>
            </a:r>
            <a:r>
              <a:rPr lang="ko-KR" altLang="en-US" sz="1400" dirty="0" smtClean="0"/>
              <a:t>매개변수의 수가 모델 복잡성의 가장 적절한 척도는 아님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주어진 문제에 따라 모델의 복잡성을 선택하는 것이 합리적</a:t>
            </a:r>
            <a:endParaRPr lang="en-US" altLang="ko-K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0468"/>
            <a:ext cx="3513930" cy="220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91" y="2780928"/>
            <a:ext cx="6106218" cy="2246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1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12911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/>
              <a:t>M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167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2948</TotalTime>
  <Words>1297</Words>
  <Application>Microsoft Office PowerPoint</Application>
  <PresentationFormat>화면 슬라이드 쇼(4:3)</PresentationFormat>
  <Paragraphs>168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163</cp:revision>
  <dcterms:created xsi:type="dcterms:W3CDTF">2019-09-15T07:35:19Z</dcterms:created>
  <dcterms:modified xsi:type="dcterms:W3CDTF">2019-09-17T08:43:55Z</dcterms:modified>
</cp:coreProperties>
</file>