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sldIdLst>
    <p:sldId id="256" r:id="rId2"/>
    <p:sldId id="267" r:id="rId3"/>
    <p:sldId id="268" r:id="rId4"/>
    <p:sldId id="260" r:id="rId5"/>
    <p:sldId id="265" r:id="rId6"/>
    <p:sldId id="266" r:id="rId7"/>
    <p:sldId id="272" r:id="rId8"/>
    <p:sldId id="273" r:id="rId9"/>
    <p:sldId id="274" r:id="rId10"/>
    <p:sldId id="27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54" autoAdjust="0"/>
  </p:normalViewPr>
  <p:slideViewPr>
    <p:cSldViewPr>
      <p:cViewPr>
        <p:scale>
          <a:sx n="66" d="100"/>
          <a:sy n="66" d="100"/>
        </p:scale>
        <p:origin x="1506" y="12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598A-31C3-43F7-95C8-110962747376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18D0-D151-4645-B8A3-F5D852003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우리가 해야 할 일</a:t>
            </a:r>
            <a:endParaRPr lang="en-US" altLang="ko-KR" dirty="0"/>
          </a:p>
          <a:p>
            <a:r>
              <a:rPr lang="ko-KR" altLang="en-US" dirty="0"/>
              <a:t>알고리즘 도출</a:t>
            </a:r>
            <a:r>
              <a:rPr lang="en-US" altLang="ko-KR" dirty="0"/>
              <a:t>: W</a:t>
            </a:r>
            <a:r>
              <a:rPr lang="ko-KR" altLang="en-US" dirty="0"/>
              <a:t>값 구하는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상용됬을</a:t>
            </a:r>
            <a:r>
              <a:rPr lang="ko-KR" altLang="en-US" dirty="0"/>
              <a:t> 때</a:t>
            </a:r>
            <a:r>
              <a:rPr lang="en-US" altLang="ko-KR" dirty="0"/>
              <a:t>(</a:t>
            </a:r>
            <a:r>
              <a:rPr lang="ko-KR" altLang="en-US" dirty="0"/>
              <a:t>실시간</a:t>
            </a:r>
            <a:r>
              <a:rPr lang="en-US" altLang="ko-KR" dirty="0"/>
              <a:t>), </a:t>
            </a:r>
            <a:r>
              <a:rPr lang="ko-KR" altLang="en-US" dirty="0"/>
              <a:t>여기까지 되면 좋지만 안 되도 상관없음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9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외부 데이터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패스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사고가 났을 때의 </a:t>
            </a:r>
            <a:r>
              <a:rPr lang="en-US" altLang="ko-KR" dirty="0"/>
              <a:t>W</a:t>
            </a:r>
            <a:r>
              <a:rPr lang="ko-KR" altLang="en-US" dirty="0"/>
              <a:t>값을 미리 </a:t>
            </a:r>
            <a:r>
              <a:rPr lang="ko-KR" altLang="en-US" dirty="0" err="1"/>
              <a:t>알아놔라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 데이터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좌표에 들어왔을 때 이동속도</a:t>
            </a:r>
            <a:r>
              <a:rPr lang="en-US" altLang="ko-KR" dirty="0"/>
              <a:t>, </a:t>
            </a:r>
            <a:r>
              <a:rPr lang="ko-KR" altLang="en-US" dirty="0"/>
              <a:t>시간 </a:t>
            </a:r>
            <a:endParaRPr lang="en-US" altLang="ko-KR" dirty="0"/>
          </a:p>
          <a:p>
            <a:r>
              <a:rPr lang="ko-KR" altLang="en-US" dirty="0"/>
              <a:t>방향은 필요 없을 것 같다</a:t>
            </a:r>
            <a:r>
              <a:rPr lang="en-US" altLang="ko-KR" dirty="0"/>
              <a:t>..(?)</a:t>
            </a:r>
          </a:p>
          <a:p>
            <a:r>
              <a:rPr lang="ko-KR" altLang="en-US" dirty="0"/>
              <a:t>특정시간의 버스의 좌표와 이동속도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버스정류장 기반으로 반경</a:t>
            </a:r>
            <a:r>
              <a:rPr lang="en-US" altLang="ko-KR" dirty="0"/>
              <a:t> 50m.. </a:t>
            </a:r>
            <a:r>
              <a:rPr lang="ko-KR" altLang="en-US" dirty="0"/>
              <a:t>버스가 들어오면 진입</a:t>
            </a:r>
            <a:r>
              <a:rPr lang="en-US" altLang="ko-KR" dirty="0"/>
              <a:t>, </a:t>
            </a:r>
            <a:r>
              <a:rPr lang="ko-KR" altLang="en-US" dirty="0"/>
              <a:t>진출</a:t>
            </a:r>
            <a:endParaRPr lang="en-US" altLang="ko-KR" dirty="0"/>
          </a:p>
          <a:p>
            <a:r>
              <a:rPr lang="ko-KR" altLang="en-US" dirty="0" err="1"/>
              <a:t>진출입</a:t>
            </a:r>
            <a:r>
              <a:rPr lang="ko-KR" altLang="en-US" dirty="0"/>
              <a:t> 시간 그대로</a:t>
            </a:r>
            <a:r>
              <a:rPr lang="en-US" altLang="ko-KR" dirty="0"/>
              <a:t>….(</a:t>
            </a:r>
            <a:r>
              <a:rPr lang="ko-KR" altLang="en-US" dirty="0"/>
              <a:t>반경 </a:t>
            </a:r>
            <a:r>
              <a:rPr lang="en-US" altLang="ko-KR" dirty="0"/>
              <a:t>50m </a:t>
            </a:r>
            <a:r>
              <a:rPr lang="ko-KR" altLang="en-US" dirty="0"/>
              <a:t>고려 하지 마라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탑승할 때도 영향을 미칠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0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측위시간</a:t>
            </a:r>
            <a:r>
              <a:rPr lang="en-US" altLang="ko-KR" dirty="0"/>
              <a:t>: </a:t>
            </a:r>
            <a:r>
              <a:rPr lang="ko-KR" altLang="en-US" dirty="0"/>
              <a:t>이 시간에 차량이 여기에 있었다</a:t>
            </a:r>
            <a:endParaRPr lang="en-US" altLang="ko-KR" dirty="0"/>
          </a:p>
          <a:p>
            <a:r>
              <a:rPr lang="ko-KR" altLang="en-US" dirty="0"/>
              <a:t>이벤트코드</a:t>
            </a:r>
            <a:r>
              <a:rPr lang="en-US" altLang="ko-KR" dirty="0"/>
              <a:t>: 5</a:t>
            </a:r>
            <a:r>
              <a:rPr lang="ko-KR" altLang="en-US" dirty="0"/>
              <a:t>였는데 다 </a:t>
            </a:r>
            <a:r>
              <a:rPr lang="ko-KR" altLang="en-US" dirty="0" err="1"/>
              <a:t>뽑아쓰는</a:t>
            </a:r>
            <a:r>
              <a:rPr lang="ko-KR" altLang="en-US" dirty="0"/>
              <a:t> 걸로</a:t>
            </a:r>
            <a:endParaRPr lang="en-US" altLang="ko-KR" dirty="0"/>
          </a:p>
          <a:p>
            <a:r>
              <a:rPr lang="ko-KR" altLang="en-US" dirty="0"/>
              <a:t>단말기 번호</a:t>
            </a:r>
            <a:r>
              <a:rPr lang="en-US" altLang="ko-KR" dirty="0"/>
              <a:t>: </a:t>
            </a:r>
            <a:r>
              <a:rPr lang="ko-KR" altLang="en-US" dirty="0" err="1"/>
              <a:t>필요없을</a:t>
            </a:r>
            <a:r>
              <a:rPr lang="ko-KR" altLang="en-US" dirty="0"/>
              <a:t> 듯</a:t>
            </a:r>
            <a:endParaRPr lang="en-US" altLang="ko-KR" dirty="0"/>
          </a:p>
          <a:p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endParaRPr lang="en-US" altLang="ko-KR" dirty="0"/>
          </a:p>
          <a:p>
            <a:r>
              <a:rPr lang="ko-KR" altLang="en-US" dirty="0"/>
              <a:t>속도</a:t>
            </a:r>
            <a:endParaRPr lang="en-US" altLang="ko-KR" dirty="0"/>
          </a:p>
          <a:p>
            <a:r>
              <a:rPr lang="ko-KR" altLang="en-US" dirty="0"/>
              <a:t>누적거리</a:t>
            </a:r>
            <a:r>
              <a:rPr lang="en-US" altLang="ko-KR" dirty="0"/>
              <a:t>, </a:t>
            </a:r>
            <a:r>
              <a:rPr lang="ko-KR" altLang="en-US" dirty="0"/>
              <a:t>보고주기</a:t>
            </a:r>
            <a:r>
              <a:rPr lang="en-US" altLang="ko-KR" dirty="0"/>
              <a:t>, </a:t>
            </a:r>
            <a:r>
              <a:rPr lang="ko-KR" altLang="en-US" dirty="0" err="1"/>
              <a:t>측위주기</a:t>
            </a:r>
            <a:endParaRPr lang="en-US" altLang="ko-KR" dirty="0"/>
          </a:p>
          <a:p>
            <a:r>
              <a:rPr lang="en-US" altLang="ko-KR" dirty="0"/>
              <a:t>Input date</a:t>
            </a:r>
            <a:r>
              <a:rPr lang="ko-KR" altLang="en-US" dirty="0"/>
              <a:t>는 </a:t>
            </a:r>
            <a:r>
              <a:rPr lang="ko-KR" altLang="en-US" dirty="0" err="1"/>
              <a:t>신경쓰지말라</a:t>
            </a:r>
            <a:r>
              <a:rPr lang="en-US" altLang="ko-KR" dirty="0"/>
              <a:t>, </a:t>
            </a:r>
            <a:r>
              <a:rPr lang="ko-KR" altLang="en-US" dirty="0" err="1"/>
              <a:t>중요한건</a:t>
            </a:r>
            <a:r>
              <a:rPr lang="en-US" altLang="ko-KR" dirty="0"/>
              <a:t> </a:t>
            </a:r>
            <a:r>
              <a:rPr lang="en-US" altLang="ko-KR" dirty="0" err="1"/>
              <a:t>getdate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Line_no</a:t>
            </a:r>
            <a:r>
              <a:rPr lang="en-US" altLang="ko-KR" dirty="0"/>
              <a:t> null</a:t>
            </a:r>
            <a:r>
              <a:rPr lang="ko-KR" altLang="en-US" dirty="0"/>
              <a:t>은 다무시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03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부산공공데이터 찾아보자</a:t>
            </a:r>
            <a:endParaRPr lang="en-US" altLang="ko-KR" dirty="0"/>
          </a:p>
          <a:p>
            <a:r>
              <a:rPr lang="en-US" altLang="ko-KR" dirty="0"/>
              <a:t>Line no: </a:t>
            </a:r>
            <a:r>
              <a:rPr lang="ko-KR" altLang="en-US" dirty="0"/>
              <a:t>버스가 다니는 길이 가지 있다</a:t>
            </a:r>
            <a:r>
              <a:rPr lang="en-US" altLang="ko-KR" dirty="0"/>
              <a:t>. </a:t>
            </a:r>
            <a:r>
              <a:rPr lang="ko-KR" altLang="en-US" dirty="0"/>
              <a:t>버스번호라고 생각</a:t>
            </a:r>
            <a:endParaRPr lang="en-US" altLang="ko-KR" dirty="0"/>
          </a:p>
          <a:p>
            <a:r>
              <a:rPr lang="ko-KR" altLang="en-US" dirty="0"/>
              <a:t>정류장 번호</a:t>
            </a:r>
            <a:r>
              <a:rPr lang="en-US" altLang="ko-KR" dirty="0"/>
              <a:t>: 0</a:t>
            </a:r>
            <a:r>
              <a:rPr lang="ko-KR" altLang="en-US" dirty="0"/>
              <a:t>번 부터 있거나 </a:t>
            </a:r>
            <a:r>
              <a:rPr lang="en-US" altLang="ko-KR" dirty="0"/>
              <a:t>1</a:t>
            </a:r>
            <a:r>
              <a:rPr lang="ko-KR" altLang="en-US" dirty="0"/>
              <a:t>번부터</a:t>
            </a:r>
            <a:endParaRPr lang="en-US" altLang="ko-KR" dirty="0"/>
          </a:p>
          <a:p>
            <a:r>
              <a:rPr lang="ko-KR" altLang="en-US" dirty="0"/>
              <a:t>탑승자 카드 </a:t>
            </a:r>
            <a:r>
              <a:rPr lang="ko-KR" altLang="en-US" dirty="0" err="1"/>
              <a:t>태깅</a:t>
            </a:r>
            <a:r>
              <a:rPr lang="ko-KR" altLang="en-US" dirty="0"/>
              <a:t> 시간</a:t>
            </a:r>
            <a:r>
              <a:rPr lang="en-US" altLang="ko-KR" dirty="0"/>
              <a:t>, </a:t>
            </a:r>
            <a:r>
              <a:rPr lang="ko-KR" altLang="en-US" dirty="0"/>
              <a:t>탄 시간만 찍힌다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7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부장님 생각으로는 필요가 없을 듯 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넘어 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노선마다 정류장</a:t>
            </a:r>
            <a:endParaRPr lang="en-US" altLang="ko-KR" dirty="0"/>
          </a:p>
          <a:p>
            <a:r>
              <a:rPr lang="ko-KR" altLang="en-US" dirty="0"/>
              <a:t>순번</a:t>
            </a:r>
            <a:r>
              <a:rPr lang="en-US" altLang="ko-KR" dirty="0"/>
              <a:t>: </a:t>
            </a:r>
            <a:r>
              <a:rPr lang="ko-KR" altLang="en-US" dirty="0"/>
              <a:t>노선의 정류장의 순서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정류장 위치정보를 알아야 하는 이유가 버스 위치가 어느 위치에 있는지 알필요가 있어서</a:t>
            </a:r>
            <a:r>
              <a:rPr lang="en-US" altLang="ko-KR" dirty="0"/>
              <a:t>… </a:t>
            </a:r>
            <a:r>
              <a:rPr lang="ko-KR" altLang="en-US" dirty="0" err="1"/>
              <a:t>겹칠수도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정류장 도착 시간</a:t>
            </a:r>
            <a:r>
              <a:rPr lang="en-US" altLang="ko-KR" dirty="0"/>
              <a:t>, </a:t>
            </a:r>
            <a:r>
              <a:rPr lang="ko-KR" altLang="en-US" dirty="0"/>
              <a:t>출발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Emergency </a:t>
            </a:r>
            <a:r>
              <a:rPr lang="ko-KR" altLang="en-US" dirty="0"/>
              <a:t>제외하고 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 정류장에서 시작했을 때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 가는데 걸리는 시간</a:t>
            </a:r>
            <a:r>
              <a:rPr lang="en-US" altLang="ko-KR" dirty="0"/>
              <a:t>(0</a:t>
            </a:r>
            <a:r>
              <a:rPr lang="ko-KR" altLang="en-US" dirty="0"/>
              <a:t>번 도착 예정 시간은 알 수 가없음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Enter </a:t>
            </a:r>
            <a:r>
              <a:rPr lang="en-US" altLang="ko-KR" dirty="0" err="1"/>
              <a:t>base~left_base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3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218D0-D151-4645-B8A3-F5D852003B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8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3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26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목차" userDrawn="1">
  <p:cSld name="2.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가로모티프색.pn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549278"/>
            <a:ext cx="9144000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10"/>
          <p:cNvSpPr txBox="1"/>
          <p:nvPr userDrawn="1"/>
        </p:nvSpPr>
        <p:spPr>
          <a:xfrm>
            <a:off x="8305800" y="6453191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  <a:defRPr/>
            </a:pPr>
            <a:fld id="{E06B40F6-D33E-4123-83E6-6EFC994CF532}" type="slidenum">
              <a:rPr lang="ko-KR" altLang="en-US" sz="1200">
                <a:solidFill>
                  <a:prstClr val="black"/>
                </a:solidFill>
                <a:latin typeface="맑은 고딕"/>
                <a:ea typeface="맑은 고딕"/>
                <a:cs typeface="Arial"/>
              </a:rPr>
              <a:pPr algn="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ko-KR" altLang="en-US" sz="1200">
              <a:solidFill>
                <a:prstClr val="black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2058" y="764704"/>
            <a:ext cx="5716327" cy="5871046"/>
          </a:xfrm>
          <a:prstGeom prst="rect">
            <a:avLst/>
          </a:prstGeom>
        </p:spPr>
        <p:txBody>
          <a:bodyPr/>
          <a:lstStyle>
            <a:lvl1pPr marL="180000" indent="-432000">
              <a:lnSpc>
                <a:spcPct val="200000"/>
              </a:lnSpc>
              <a:buFont typeface="+mj-lt"/>
              <a:buAutoNum type="romanUcPeriod"/>
              <a:defRPr sz="1800" b="1"/>
            </a:lvl1pPr>
            <a:lvl2pPr marL="432000" indent="216000">
              <a:lnSpc>
                <a:spcPts val="1850"/>
              </a:lnSpc>
              <a:buFont typeface="+mj-lt"/>
              <a:buAutoNum type="arabicPeriod"/>
              <a:defRPr sz="1300"/>
            </a:lvl2pPr>
            <a:lvl3pPr marL="684000" indent="216000">
              <a:lnSpc>
                <a:spcPts val="1850"/>
              </a:lnSpc>
              <a:buFont typeface="+mj-lt"/>
              <a:buAutoNum type="arabicParenR"/>
              <a:defRPr sz="1300"/>
            </a:lvl3pPr>
            <a:lvl5pPr marL="1828800" indent="0">
              <a:buNone/>
              <a:defRPr/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8582" y="12703"/>
            <a:ext cx="8773898" cy="549275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0" lang="ko-KR" altLang="en-US" sz="2400" b="1" kern="1200" dirty="0">
                <a:solidFill>
                  <a:schemeClr val="tx1"/>
                </a:solidFill>
                <a:latin typeface="Arial"/>
                <a:ea typeface="맑은 고딕"/>
                <a:cs typeface="Arial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7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57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0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1C05-FB32-4CFE-9F90-EC4C165FA327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460D-94FA-43F4-90F4-0A7D8C12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6FA1C05-FB32-4CFE-9F90-EC4C165FA327}" type="datetime1">
              <a:rPr lang="ko-KR" altLang="en-US"/>
              <a:pPr lvl="0">
                <a:defRPr/>
              </a:pPr>
              <a:t>2019-03-21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EF6460D-94FA-43F4-90F4-0A7D8C1255F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90" y="1412878"/>
            <a:ext cx="8128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200" b="1" spc="-100">
                <a:solidFill>
                  <a:srgbClr val="14398F"/>
                </a:solidFill>
                <a:latin typeface="맑은 고딕"/>
                <a:ea typeface="맑은 고딕"/>
                <a:cs typeface="Arial"/>
              </a:rPr>
              <a:t>프로세스 및 데이터 스키마 정리</a:t>
            </a:r>
            <a:endParaRPr lang="ko-KR" altLang="en-US" sz="3200" b="1" spc="-100" dirty="0">
              <a:solidFill>
                <a:srgbClr val="14398F"/>
              </a:solidFill>
              <a:latin typeface="맑은 고딕"/>
              <a:ea typeface="맑은 고딕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679" y="3357562"/>
            <a:ext cx="80613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defRPr/>
            </a:pPr>
            <a:r>
              <a:rPr lang="en-US" altLang="ko-KR" sz="2000" b="1" spc="-100" dirty="0">
                <a:solidFill>
                  <a:srgbClr val="14398F"/>
                </a:solidFill>
                <a:latin typeface="맑은 고딕"/>
                <a:ea typeface="맑은 고딕"/>
                <a:cs typeface="Arial"/>
              </a:rPr>
              <a:t>2019. 03. 15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+mj-ea"/>
                <a:ea typeface="+mj-ea"/>
              </a:rPr>
              <a:t>데이터 </a:t>
            </a:r>
            <a:r>
              <a:rPr lang="en-US" altLang="ko-KR">
                <a:latin typeface="+mj-ea"/>
                <a:ea typeface="+mj-ea"/>
              </a:rPr>
              <a:t>Relation</a:t>
            </a:r>
            <a:endParaRPr lang="en-US" altLang="ko-KR" dirty="0">
              <a:latin typeface="+mj-ea"/>
              <a:ea typeface="+mj-ea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36559" y="653190"/>
            <a:ext cx="8594236" cy="5897238"/>
            <a:chOff x="136559" y="653190"/>
            <a:chExt cx="8594236" cy="589723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F47193BA-AF23-A34E-AD18-63EA6AEB0CF1}"/>
                </a:ext>
              </a:extLst>
            </p:cNvPr>
            <p:cNvSpPr/>
            <p:nvPr/>
          </p:nvSpPr>
          <p:spPr>
            <a:xfrm>
              <a:off x="6660232" y="900336"/>
              <a:ext cx="2070563" cy="14384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정류장 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노선번호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정류장 진입 시간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정류장 진출 시간</a:t>
              </a:r>
              <a:endParaRPr kumimoji="1" lang="en-US" altLang="ko-KR" sz="1400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3ABAEB10-3E6A-2E4E-B4E9-190861B6B648}"/>
                </a:ext>
              </a:extLst>
            </p:cNvPr>
            <p:cNvSpPr/>
            <p:nvPr/>
          </p:nvSpPr>
          <p:spPr>
            <a:xfrm>
              <a:off x="3707904" y="803875"/>
              <a:ext cx="2304256" cy="17334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탑승 정류장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탑승 노선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탑승 시간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탑승자 구분</a:t>
              </a:r>
              <a:r>
                <a:rPr kumimoji="1" lang="en-US" altLang="ko-KR" sz="1400" dirty="0"/>
                <a:t>(RFID Tag ID)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 err="1"/>
                <a:t>승하차</a:t>
              </a:r>
              <a:r>
                <a:rPr kumimoji="1" lang="ko-KR" altLang="en-US" sz="1400" dirty="0"/>
                <a:t> 구분</a:t>
              </a:r>
            </a:p>
          </p:txBody>
        </p:sp>
        <p:cxnSp>
          <p:nvCxnSpPr>
            <p:cNvPr id="9" name="꺾인 연결선[E] 19">
              <a:extLst>
                <a:ext uri="{FF2B5EF4-FFF2-40B4-BE49-F238E27FC236}">
                  <a16:creationId xmlns:a16="http://schemas.microsoft.com/office/drawing/2014/main" id="{DB2D2997-7BF1-2440-88A6-CA14D274174A}"/>
                </a:ext>
              </a:extLst>
            </p:cNvPr>
            <p:cNvCxnSpPr>
              <a:cxnSpLocks/>
            </p:cNvCxnSpPr>
            <p:nvPr/>
          </p:nvCxnSpPr>
          <p:spPr>
            <a:xfrm>
              <a:off x="5004048" y="1340768"/>
              <a:ext cx="1841371" cy="15613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통[C] 21">
              <a:extLst>
                <a:ext uri="{FF2B5EF4-FFF2-40B4-BE49-F238E27FC236}">
                  <a16:creationId xmlns:a16="http://schemas.microsoft.com/office/drawing/2014/main" id="{479B90E5-4840-C44B-A32C-653300013C43}"/>
                </a:ext>
              </a:extLst>
            </p:cNvPr>
            <p:cNvSpPr/>
            <p:nvPr/>
          </p:nvSpPr>
          <p:spPr>
            <a:xfrm>
              <a:off x="2525294" y="3017735"/>
              <a:ext cx="1800200" cy="12249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[</a:t>
              </a:r>
              <a:r>
                <a:rPr kumimoji="1" lang="ko-KR" altLang="en-US" sz="1400" dirty="0"/>
                <a:t>차량정보</a:t>
              </a:r>
              <a:r>
                <a:rPr kumimoji="1" lang="en-US" altLang="ko-KR" sz="1400" dirty="0"/>
                <a:t>]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차량번호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dirty="0" err="1"/>
                <a:t>기사명</a:t>
              </a:r>
              <a:endParaRPr kumimoji="1" lang="en-US" altLang="ko-KR" sz="1400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차종 등</a:t>
              </a:r>
            </a:p>
          </p:txBody>
        </p:sp>
        <p:sp>
          <p:nvSpPr>
            <p:cNvPr id="11" name="원통[C] 22">
              <a:extLst>
                <a:ext uri="{FF2B5EF4-FFF2-40B4-BE49-F238E27FC236}">
                  <a16:creationId xmlns:a16="http://schemas.microsoft.com/office/drawing/2014/main" id="{6BB1C4D4-9A6F-3D49-B9C2-61A1A144604A}"/>
                </a:ext>
              </a:extLst>
            </p:cNvPr>
            <p:cNvSpPr/>
            <p:nvPr/>
          </p:nvSpPr>
          <p:spPr>
            <a:xfrm>
              <a:off x="683568" y="5325432"/>
              <a:ext cx="1800200" cy="12249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[</a:t>
              </a:r>
              <a:r>
                <a:rPr kumimoji="1" lang="ko-KR" altLang="en-US" sz="1400" dirty="0"/>
                <a:t>정류장정보</a:t>
              </a:r>
              <a:r>
                <a:rPr kumimoji="1" lang="en-US" altLang="ko-KR" sz="1400" dirty="0"/>
                <a:t>]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노선번호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정류장 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위치</a:t>
              </a:r>
            </a:p>
          </p:txBody>
        </p:sp>
        <p:sp>
          <p:nvSpPr>
            <p:cNvPr id="12" name="원통[C] 23">
              <a:extLst>
                <a:ext uri="{FF2B5EF4-FFF2-40B4-BE49-F238E27FC236}">
                  <a16:creationId xmlns:a16="http://schemas.microsoft.com/office/drawing/2014/main" id="{C8A89CE0-8D9B-A440-AFA2-ACD3DB7CF2A4}"/>
                </a:ext>
              </a:extLst>
            </p:cNvPr>
            <p:cNvSpPr/>
            <p:nvPr/>
          </p:nvSpPr>
          <p:spPr>
            <a:xfrm>
              <a:off x="4221413" y="4449691"/>
              <a:ext cx="1800200" cy="12249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[</a:t>
              </a:r>
              <a:r>
                <a:rPr kumimoji="1" lang="ko-KR" altLang="en-US" sz="1400" dirty="0"/>
                <a:t>배차정보</a:t>
              </a:r>
              <a:r>
                <a:rPr kumimoji="1" lang="en-US" altLang="ko-KR" sz="1400" dirty="0"/>
                <a:t>]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노선번호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차량번호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배차 시간</a:t>
              </a:r>
            </a:p>
          </p:txBody>
        </p:sp>
        <p:sp>
          <p:nvSpPr>
            <p:cNvPr id="13" name="원통[C] 24">
              <a:extLst>
                <a:ext uri="{FF2B5EF4-FFF2-40B4-BE49-F238E27FC236}">
                  <a16:creationId xmlns:a16="http://schemas.microsoft.com/office/drawing/2014/main" id="{4BC8E8E0-76E5-CD4B-8EA0-3B5FEFBC1CA6}"/>
                </a:ext>
              </a:extLst>
            </p:cNvPr>
            <p:cNvSpPr/>
            <p:nvPr/>
          </p:nvSpPr>
          <p:spPr>
            <a:xfrm>
              <a:off x="136559" y="3284984"/>
              <a:ext cx="1800200" cy="122499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[</a:t>
              </a:r>
              <a:r>
                <a:rPr kumimoji="1" lang="ko-KR" altLang="en-US" sz="1400" dirty="0"/>
                <a:t>노선정보</a:t>
              </a:r>
              <a:r>
                <a:rPr kumimoji="1" lang="en-US" altLang="ko-KR" sz="1400" dirty="0"/>
                <a:t>]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노선번호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운행시간</a:t>
              </a:r>
            </a:p>
          </p:txBody>
        </p:sp>
        <p:cxnSp>
          <p:nvCxnSpPr>
            <p:cNvPr id="14" name="꺾인 연결선[E] 25">
              <a:extLst>
                <a:ext uri="{FF2B5EF4-FFF2-40B4-BE49-F238E27FC236}">
                  <a16:creationId xmlns:a16="http://schemas.microsoft.com/office/drawing/2014/main" id="{48B10349-A08F-BD46-92A5-BA782C455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3240" y="1268760"/>
              <a:ext cx="5940000" cy="4824000"/>
            </a:xfrm>
            <a:prstGeom prst="bentConnector3">
              <a:avLst>
                <a:gd name="adj1" fmla="val 11244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34">
              <a:extLst>
                <a:ext uri="{FF2B5EF4-FFF2-40B4-BE49-F238E27FC236}">
                  <a16:creationId xmlns:a16="http://schemas.microsoft.com/office/drawing/2014/main" id="{61241C11-0767-3E46-BA98-D9DD158D1A1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108384" y="4665512"/>
              <a:ext cx="1836000" cy="612000"/>
            </a:xfrm>
            <a:prstGeom prst="bentConnector4">
              <a:avLst>
                <a:gd name="adj1" fmla="val 121"/>
                <a:gd name="adj2" fmla="val 14376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[E] 41">
              <a:extLst>
                <a:ext uri="{FF2B5EF4-FFF2-40B4-BE49-F238E27FC236}">
                  <a16:creationId xmlns:a16="http://schemas.microsoft.com/office/drawing/2014/main" id="{D9F9BA1C-87A2-2143-BECC-E0791C391B8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23929" y="3573016"/>
              <a:ext cx="1800201" cy="1669256"/>
            </a:xfrm>
            <a:prstGeom prst="bentConnector3">
              <a:avLst>
                <a:gd name="adj1" fmla="val -34433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58">
              <a:extLst>
                <a:ext uri="{FF2B5EF4-FFF2-40B4-BE49-F238E27FC236}">
                  <a16:creationId xmlns:a16="http://schemas.microsoft.com/office/drawing/2014/main" id="{172B23DD-4B62-D34A-8101-E727BEF2F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948" y="5045811"/>
              <a:ext cx="2576068" cy="8436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12F1E35-5B80-6044-9A06-9FEFEF6C98B8}"/>
                </a:ext>
              </a:extLst>
            </p:cNvPr>
            <p:cNvSpPr/>
            <p:nvPr/>
          </p:nvSpPr>
          <p:spPr>
            <a:xfrm>
              <a:off x="899592" y="980728"/>
              <a:ext cx="2304256" cy="136815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 err="1"/>
                <a:t>측위</a:t>
              </a:r>
              <a:r>
                <a:rPr kumimoji="1" lang="ko-KR" altLang="en-US" sz="1400" dirty="0"/>
                <a:t> 위치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운행 속도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 err="1"/>
                <a:t>측위</a:t>
              </a:r>
              <a:r>
                <a:rPr kumimoji="1" lang="ko-KR" altLang="en-US" sz="1400" dirty="0"/>
                <a:t> 시간</a:t>
              </a:r>
              <a:endParaRPr kumimoji="1"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노선번호</a:t>
              </a:r>
              <a:endParaRPr kumimoji="1" lang="en-US" altLang="ko-KR" sz="1400" u="sng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u="sng" dirty="0">
                  <a:solidFill>
                    <a:srgbClr val="FF0000"/>
                  </a:solidFill>
                </a:rPr>
                <a:t>차량번호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80812" y="764704"/>
              <a:ext cx="13742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차량운행 정보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08385" y="764704"/>
              <a:ext cx="13742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노선운행 정보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72904" y="653190"/>
              <a:ext cx="137425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탑승 이력 정보</a:t>
              </a:r>
            </a:p>
          </p:txBody>
        </p:sp>
        <p:cxnSp>
          <p:nvCxnSpPr>
            <p:cNvPr id="17" name="꺾인 연결선[E] 52">
              <a:extLst>
                <a:ext uri="{FF2B5EF4-FFF2-40B4-BE49-F238E27FC236}">
                  <a16:creationId xmlns:a16="http://schemas.microsoft.com/office/drawing/2014/main" id="{8278E5CF-CE7F-9841-B5B4-D7FFDB3A9A6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03591" y="1874672"/>
              <a:ext cx="396000" cy="2088000"/>
            </a:xfrm>
            <a:prstGeom prst="bentConnector3">
              <a:avLst>
                <a:gd name="adj1" fmla="val -11706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[E] 13">
              <a:extLst>
                <a:ext uri="{FF2B5EF4-FFF2-40B4-BE49-F238E27FC236}">
                  <a16:creationId xmlns:a16="http://schemas.microsoft.com/office/drawing/2014/main" id="{6E346E13-4CA0-334B-8085-B803D63498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87928" y="1365048"/>
              <a:ext cx="1836000" cy="504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[E] 7">
              <a:extLst>
                <a:ext uri="{FF2B5EF4-FFF2-40B4-BE49-F238E27FC236}">
                  <a16:creationId xmlns:a16="http://schemas.microsoft.com/office/drawing/2014/main" id="{22C77BAE-B5F9-6F4E-BEC1-B2550B2068C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087825" y="2082234"/>
              <a:ext cx="900000" cy="1548000"/>
            </a:xfrm>
            <a:prstGeom prst="bentConnector3">
              <a:avLst>
                <a:gd name="adj1" fmla="val 2976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[E] 41">
              <a:extLst>
                <a:ext uri="{FF2B5EF4-FFF2-40B4-BE49-F238E27FC236}">
                  <a16:creationId xmlns:a16="http://schemas.microsoft.com/office/drawing/2014/main" id="{D9F9BA1C-87A2-2143-BECC-E0791C391B8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7584" y="2211136"/>
              <a:ext cx="5004000" cy="2916000"/>
            </a:xfrm>
            <a:prstGeom prst="bentConnector4">
              <a:avLst>
                <a:gd name="adj1" fmla="val -29"/>
                <a:gd name="adj2" fmla="val 12982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0016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036" y="2060848"/>
            <a:ext cx="1933684" cy="209187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dirty="0">
                <a:latin typeface="+mj-ea"/>
                <a:ea typeface="+mj-ea"/>
              </a:rPr>
              <a:t>모델 정리 </a:t>
            </a:r>
            <a:r>
              <a:rPr lang="en-US" altLang="ko-KR" dirty="0">
                <a:latin typeface="+mj-ea"/>
                <a:ea typeface="+mj-ea"/>
              </a:rPr>
              <a:t>(1) –</a:t>
            </a:r>
            <a:r>
              <a:rPr lang="ko-KR" altLang="en-US" dirty="0">
                <a:latin typeface="+mj-ea"/>
                <a:ea typeface="+mj-ea"/>
              </a:rPr>
              <a:t> 분석 모델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5856" y="3429000"/>
            <a:ext cx="19339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/>
              <a:t>빅데이터</a:t>
            </a:r>
            <a:r>
              <a:rPr lang="ko-KR" altLang="en-US" sz="1600" dirty="0"/>
              <a:t> 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16216" y="2536577"/>
            <a:ext cx="20170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알고리즘 도출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668912" y="2534526"/>
            <a:ext cx="17899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데이터 정형화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7504" y="1776462"/>
            <a:ext cx="1429310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0232" y="3320988"/>
            <a:ext cx="199298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데이터 시각화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37786" y="2060848"/>
            <a:ext cx="3142326" cy="209187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37786" y="1776462"/>
            <a:ext cx="139891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Processing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28" idx="3"/>
            <a:endCxn id="14" idx="1"/>
          </p:cNvCxnSpPr>
          <p:nvPr/>
        </p:nvCxnSpPr>
        <p:spPr>
          <a:xfrm flipH="1">
            <a:off x="3275856" y="2786554"/>
            <a:ext cx="1183004" cy="894474"/>
          </a:xfrm>
          <a:prstGeom prst="bentConnector5">
            <a:avLst>
              <a:gd name="adj1" fmla="val -19324"/>
              <a:gd name="adj2" fmla="val 50000"/>
              <a:gd name="adj3" fmla="val 11932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079039" y="2039854"/>
            <a:ext cx="2664296" cy="211287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9697" y="1772816"/>
            <a:ext cx="139891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5536" y="2536577"/>
            <a:ext cx="13178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과거 데이터</a:t>
            </a:r>
            <a:endParaRPr lang="ko-KR" altLang="en-US" sz="1600" dirty="0"/>
          </a:p>
        </p:txBody>
      </p:sp>
      <p:cxnSp>
        <p:nvCxnSpPr>
          <p:cNvPr id="57" name="꺾인 연결선 56"/>
          <p:cNvCxnSpPr>
            <a:stCxn id="51" idx="3"/>
            <a:endCxn id="28" idx="1"/>
          </p:cNvCxnSpPr>
          <p:nvPr/>
        </p:nvCxnSpPr>
        <p:spPr>
          <a:xfrm flipV="1">
            <a:off x="1713380" y="2786554"/>
            <a:ext cx="955532" cy="205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4" idx="3"/>
            <a:endCxn id="21" idx="1"/>
          </p:cNvCxnSpPr>
          <p:nvPr/>
        </p:nvCxnSpPr>
        <p:spPr>
          <a:xfrm flipV="1">
            <a:off x="5209818" y="2788605"/>
            <a:ext cx="1306398" cy="892423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4" idx="3"/>
            <a:endCxn id="30" idx="1"/>
          </p:cNvCxnSpPr>
          <p:nvPr/>
        </p:nvCxnSpPr>
        <p:spPr>
          <a:xfrm flipV="1">
            <a:off x="5209818" y="3573016"/>
            <a:ext cx="1330414" cy="108012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499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8036" y="2060848"/>
            <a:ext cx="1933684" cy="209187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ko-KR" altLang="en-US" dirty="0">
                <a:latin typeface="+mj-ea"/>
                <a:ea typeface="+mj-ea"/>
              </a:rPr>
              <a:t>모델 정리 </a:t>
            </a:r>
            <a:r>
              <a:rPr lang="en-US" altLang="ko-KR" dirty="0">
                <a:latin typeface="+mj-ea"/>
                <a:ea typeface="+mj-ea"/>
              </a:rPr>
              <a:t>(2) – </a:t>
            </a:r>
            <a:r>
              <a:rPr lang="ko-KR" altLang="en-US" dirty="0">
                <a:latin typeface="+mj-ea"/>
                <a:ea typeface="+mj-ea"/>
              </a:rPr>
              <a:t>실시간 분석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16216" y="2536577"/>
            <a:ext cx="20170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실시간 예측 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14100" y="2534526"/>
            <a:ext cx="17899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/>
              <a:t>머신러닝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107504" y="1776462"/>
            <a:ext cx="1429310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0232" y="3320988"/>
            <a:ext cx="199298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데이터 시각화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37786" y="2060848"/>
            <a:ext cx="3142326" cy="209187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37786" y="1776462"/>
            <a:ext cx="139891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Processing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79039" y="2039854"/>
            <a:ext cx="2664296" cy="211287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69697" y="1772816"/>
            <a:ext cx="139891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3220" y="2536577"/>
            <a:ext cx="15624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/>
              <a:t>분석 모델</a:t>
            </a:r>
          </a:p>
        </p:txBody>
      </p:sp>
      <p:cxnSp>
        <p:nvCxnSpPr>
          <p:cNvPr id="57" name="꺾인 연결선 56"/>
          <p:cNvCxnSpPr>
            <a:stCxn id="51" idx="3"/>
            <a:endCxn id="28" idx="1"/>
          </p:cNvCxnSpPr>
          <p:nvPr/>
        </p:nvCxnSpPr>
        <p:spPr>
          <a:xfrm flipV="1">
            <a:off x="1835696" y="2786554"/>
            <a:ext cx="1378404" cy="205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8" idx="3"/>
            <a:endCxn id="21" idx="1"/>
          </p:cNvCxnSpPr>
          <p:nvPr/>
        </p:nvCxnSpPr>
        <p:spPr>
          <a:xfrm>
            <a:off x="5004048" y="2786554"/>
            <a:ext cx="1512168" cy="2051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8" idx="3"/>
            <a:endCxn id="30" idx="1"/>
          </p:cNvCxnSpPr>
          <p:nvPr/>
        </p:nvCxnSpPr>
        <p:spPr>
          <a:xfrm>
            <a:off x="5004048" y="2786554"/>
            <a:ext cx="1536184" cy="786462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8653" y="3320988"/>
            <a:ext cx="15624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실시간 데이터</a:t>
            </a:r>
            <a:endParaRPr lang="ko-KR" altLang="en-US" sz="1600" dirty="0"/>
          </a:p>
        </p:txBody>
      </p:sp>
      <p:cxnSp>
        <p:nvCxnSpPr>
          <p:cNvPr id="19" name="꺾인 연결선 18"/>
          <p:cNvCxnSpPr>
            <a:stCxn id="17" idx="3"/>
            <a:endCxn id="28" idx="1"/>
          </p:cNvCxnSpPr>
          <p:nvPr/>
        </p:nvCxnSpPr>
        <p:spPr>
          <a:xfrm flipV="1">
            <a:off x="1811129" y="2786554"/>
            <a:ext cx="1402971" cy="786462"/>
          </a:xfrm>
          <a:prstGeom prst="bentConnector3">
            <a:avLst>
              <a:gd name="adj1" fmla="val 64757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81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+mj-ea"/>
                <a:ea typeface="+mj-ea"/>
              </a:rPr>
              <a:t>지연 예측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342900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Processing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6752477" y="2636624"/>
            <a:ext cx="2376264" cy="208823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목적지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정류장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지연 가능성 여부 판단 및 시간 산정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생산스케줄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업무스케줄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데이터 활용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탑승객 도착예정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지연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시간 안내 및 보정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7504" y="3933056"/>
            <a:ext cx="2376264" cy="244827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속도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좌표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이동속도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방향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측위시간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정류장 진입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진출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진입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진출 시간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탑승객 탑승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탑승위치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탑승정류장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탑승차량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탑승노선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탑승객 수에 따른 지연 판단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* </a:t>
            </a:r>
            <a:r>
              <a:rPr lang="ko-KR" altLang="en-US" sz="1200" dirty="0">
                <a:solidFill>
                  <a:schemeClr val="tx1"/>
                </a:solidFill>
              </a:rPr>
              <a:t>추후 탑승객 </a:t>
            </a:r>
            <a:r>
              <a:rPr lang="ko-KR" altLang="en-US" sz="1200" dirty="0" err="1">
                <a:solidFill>
                  <a:schemeClr val="tx1"/>
                </a:solidFill>
              </a:rPr>
              <a:t>앱실행</a:t>
            </a:r>
            <a:r>
              <a:rPr lang="ko-KR" altLang="en-US" sz="1200" dirty="0">
                <a:solidFill>
                  <a:schemeClr val="tx1"/>
                </a:solidFill>
              </a:rPr>
              <a:t> 시간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위치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탑승까지의 경과 시간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3448" y="3717032"/>
            <a:ext cx="137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내부 데이터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5888" y="1637184"/>
            <a:ext cx="2376264" cy="157579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날씨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위치별</a:t>
            </a:r>
            <a:r>
              <a:rPr lang="ko-KR" altLang="en-US" sz="1200" dirty="0">
                <a:solidFill>
                  <a:schemeClr val="tx1"/>
                </a:solidFill>
              </a:rPr>
              <a:t> 날씨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교통정보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도로별</a:t>
            </a:r>
            <a:r>
              <a:rPr lang="ko-KR" altLang="en-US" sz="1200" dirty="0">
                <a:solidFill>
                  <a:schemeClr val="tx1"/>
                </a:solidFill>
              </a:rPr>
              <a:t> 운행속도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사고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공사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위치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ko-KR" altLang="en-US" sz="1200" dirty="0">
                <a:solidFill>
                  <a:schemeClr val="tx1"/>
                </a:solidFill>
              </a:rPr>
              <a:t>추후 </a:t>
            </a:r>
            <a:r>
              <a:rPr lang="en-US" altLang="ko-KR" sz="1200" dirty="0">
                <a:solidFill>
                  <a:schemeClr val="tx1"/>
                </a:solidFill>
              </a:rPr>
              <a:t>V2X, ITS </a:t>
            </a:r>
            <a:r>
              <a:rPr lang="ko-KR" altLang="en-US" sz="1200" dirty="0">
                <a:solidFill>
                  <a:schemeClr val="tx1"/>
                </a:solidFill>
              </a:rPr>
              <a:t>정보 연동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12" idx="3"/>
            <a:endCxn id="6" idx="0"/>
          </p:cNvCxnSpPr>
          <p:nvPr/>
        </p:nvCxnSpPr>
        <p:spPr>
          <a:xfrm>
            <a:off x="2492152" y="2425080"/>
            <a:ext cx="2043844" cy="1003920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9" idx="3"/>
            <a:endCxn id="6" idx="2"/>
          </p:cNvCxnSpPr>
          <p:nvPr/>
        </p:nvCxnSpPr>
        <p:spPr>
          <a:xfrm flipV="1">
            <a:off x="2483768" y="3933056"/>
            <a:ext cx="2052228" cy="1224136"/>
          </a:xfrm>
          <a:prstGeom prst="bentConnector2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3"/>
            <a:endCxn id="7" idx="1"/>
          </p:cNvCxnSpPr>
          <p:nvPr/>
        </p:nvCxnSpPr>
        <p:spPr>
          <a:xfrm flipV="1">
            <a:off x="5292080" y="3680740"/>
            <a:ext cx="1460397" cy="2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496" y="956320"/>
            <a:ext cx="3240360" cy="59016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5871882" y="980728"/>
            <a:ext cx="3275856" cy="59016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5496" y="620688"/>
            <a:ext cx="122413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71882" y="620688"/>
            <a:ext cx="1224136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412776"/>
            <a:ext cx="137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외부 데이터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차량 위치 정보 데이터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23674"/>
              </p:ext>
            </p:extLst>
          </p:nvPr>
        </p:nvGraphicFramePr>
        <p:xfrm>
          <a:off x="611560" y="764704"/>
          <a:ext cx="7704855" cy="4697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20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idx</a:t>
                      </a:r>
                      <a:r>
                        <a:rPr lang="en-US" sz="1100" u="none" strike="noStrike" dirty="0">
                          <a:effectLst/>
                        </a:rPr>
                        <a:t>(PK)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메시지 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msg_type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tinyint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5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단말기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device_id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varchar</a:t>
                      </a:r>
                      <a:r>
                        <a:rPr lang="en-US" sz="1100" u="none" strike="noStrike" dirty="0">
                          <a:effectLst/>
                        </a:rPr>
                        <a:t>(11)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이벤트코드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event_code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tinyint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 err="1">
                          <a:effectLst/>
                        </a:rPr>
                        <a:t>측위시간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get_date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27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 err="1">
                          <a:effectLst/>
                        </a:rPr>
                        <a:t>측위방법</a:t>
                      </a:r>
                      <a:r>
                        <a:rPr lang="en-US" altLang="ko-KR" sz="1100" u="none" strike="noStrike" dirty="0">
                          <a:effectLst/>
                        </a:rPr>
                        <a:t>-1=</a:t>
                      </a:r>
                      <a:r>
                        <a:rPr lang="en-US" sz="1100" u="none" strike="noStrike" dirty="0">
                          <a:effectLst/>
                        </a:rPr>
                        <a:t>GPS,2=CELL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get_method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tinyint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위도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경도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lng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방향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dir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속도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speed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누적거리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dist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보고주기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rpt_term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측위주기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get_term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smallint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전원타입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battery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tinyint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r>
                        <a:rPr lang="ko-KR" altLang="en-US" sz="1100" u="none" strike="noStrike">
                          <a:effectLst/>
                        </a:rPr>
                        <a:t>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GPIO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tinyint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36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>
                          <a:effectLst/>
                        </a:rPr>
                        <a:t>옵션 값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reserved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varchar</a:t>
                      </a:r>
                      <a:r>
                        <a:rPr lang="en-US" sz="1100" u="none" strike="noStrike" dirty="0">
                          <a:effectLst/>
                        </a:rPr>
                        <a:t>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u="none" strike="noStrike" dirty="0">
                          <a:effectLst/>
                        </a:rPr>
                        <a:t>등록 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input_date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59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탑승객 탑승 정보 데이터 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44542"/>
              </p:ext>
            </p:extLst>
          </p:nvPr>
        </p:nvGraphicFramePr>
        <p:xfrm>
          <a:off x="755576" y="908720"/>
          <a:ext cx="7056783" cy="4147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 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형식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순번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idx</a:t>
                      </a:r>
                      <a:r>
                        <a:rPr lang="en-US" sz="1200" u="none" strike="noStrike" dirty="0">
                          <a:effectLst/>
                        </a:rPr>
                        <a:t>(PK)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노선번호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line_no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단말기 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device_id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varchar(11)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정류장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stop_no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탑승자 카드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태깅</a:t>
                      </a:r>
                      <a:r>
                        <a:rPr lang="ko-KR" altLang="en-US" sz="1200" u="none" strike="noStrike" dirty="0">
                          <a:effectLst/>
                        </a:rPr>
                        <a:t> 시간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get_date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datetime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위도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경도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float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탑승자 카드 </a:t>
                      </a:r>
                      <a:r>
                        <a:rPr lang="ko-KR" altLang="en-US" sz="1200" u="none" strike="noStrike" dirty="0" err="1">
                          <a:effectLst/>
                        </a:rPr>
                        <a:t>태킹</a:t>
                      </a:r>
                      <a:r>
                        <a:rPr lang="ko-KR" altLang="en-US" sz="1200" u="none" strike="noStrike" dirty="0">
                          <a:effectLst/>
                        </a:rPr>
                        <a:t> 방법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boarding_method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char(8)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탑승자 카드 </a:t>
                      </a:r>
                      <a:r>
                        <a:rPr lang="en-US" sz="120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boarding_id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varchar(100)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탑승 여부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is_boarding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입력 시간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input_date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7825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노선 관리 테이블 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87080"/>
              </p:ext>
            </p:extLst>
          </p:nvPr>
        </p:nvGraphicFramePr>
        <p:xfrm>
          <a:off x="539552" y="836712"/>
          <a:ext cx="7704856" cy="5121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데이터형식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노선번호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line_no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 관리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car_no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단말기 번호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device_no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Varchar</a:t>
                      </a:r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(11)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2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총 탑승자수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boarding_limit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노선명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line_name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Varchar</a:t>
                      </a:r>
                      <a:r>
                        <a:rPr lang="en-US" sz="1200" u="none" strike="noStrike" dirty="0">
                          <a:effectLst/>
                        </a:rPr>
                        <a:t>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운행사</a:t>
                      </a:r>
                      <a:r>
                        <a:rPr lang="ko-KR" alt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코드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co_no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0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정거장 수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max_stoppoint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9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tue_s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5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tue_e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wed_s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wed_e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4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thu_s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thu_e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fri_s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2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fri_e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토요일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sat_s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3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토요일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sat_e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5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일요일 노선 운행 시작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sun_s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6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일요일 노선 운행 종료 시간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sun_e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2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노선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타입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whole_alam_type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63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운전자명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driver_name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63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car_num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(20)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63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차량명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car_name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082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정류장 정보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44058"/>
              </p:ext>
            </p:extLst>
          </p:nvPr>
        </p:nvGraphicFramePr>
        <p:xfrm>
          <a:off x="755576" y="620688"/>
          <a:ext cx="7056783" cy="5915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관리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stop_no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노선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line_no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8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경도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위도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6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반경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distance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0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max_x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min_x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float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4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max_y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float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12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min_y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float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8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진입 방향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enter_dir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4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targetstop_no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targetstop_no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8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종류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(0-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차고지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,2-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알림정거장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stop_type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메시지 수신 대상 정거장 관리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저장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des_stop_nos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(100)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월요일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월요일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mon_left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화요일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tue_enter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화요일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tue_left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수요일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wed_enter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수요일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wed_left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목요일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thu_enter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목요일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thu_left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금요일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fri_enter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금요일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fri_left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토요일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sat_enter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토요일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sat_left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일요일 도착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sun_enter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956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일요일 출발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sun_left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6082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정류장 </a:t>
            </a:r>
            <a:r>
              <a:rPr lang="ko-KR" altLang="en-US" dirty="0" err="1"/>
              <a:t>진출입</a:t>
            </a:r>
            <a:r>
              <a:rPr lang="ko-KR" altLang="en-US" dirty="0"/>
              <a:t> 테이블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174445"/>
              </p:ext>
            </p:extLst>
          </p:nvPr>
        </p:nvGraphicFramePr>
        <p:xfrm>
          <a:off x="755577" y="1267932"/>
          <a:ext cx="7056783" cy="4537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설명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형식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순번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idx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노선 번호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line_no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진출입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타입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inout_type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(15)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stop_no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순번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seq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정거장 이름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stop_name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알림존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zone_no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알림존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종류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zone_type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알림존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이름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zone_name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nvarchar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(50)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float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7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좌표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Float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5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진출입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상세 값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description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nvarchar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(1000)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4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단말기 번호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device_no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varchar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1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정류장 진입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41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 저장된 시간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input_date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269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1196</Words>
  <Application>Microsoft Office PowerPoint</Application>
  <PresentationFormat>화면 슬라이드 쇼(4:3)</PresentationFormat>
  <Paragraphs>430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모델 정리 (1) – 분석 모델</vt:lpstr>
      <vt:lpstr>모델 정리 (2) – 실시간 분석</vt:lpstr>
      <vt:lpstr>지연 예측</vt:lpstr>
      <vt:lpstr>차량 위치 정보 데이터 스키마</vt:lpstr>
      <vt:lpstr>탑승객 탑승 정보 데이터  스키마</vt:lpstr>
      <vt:lpstr>노선 관리 테이블 스키마</vt:lpstr>
      <vt:lpstr>정류장 정보 스키마</vt:lpstr>
      <vt:lpstr>정류장 진출입 테이블 스키마</vt:lpstr>
      <vt:lpstr>데이터 Relation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지태섭</dc:creator>
  <cp:lastModifiedBy>YOUNGGWAN LEE</cp:lastModifiedBy>
  <cp:revision>142</cp:revision>
  <dcterms:created xsi:type="dcterms:W3CDTF">2019-01-13T04:53:01Z</dcterms:created>
  <dcterms:modified xsi:type="dcterms:W3CDTF">2019-03-21T06:53:58Z</dcterms:modified>
  <cp:version>1000.0000.01</cp:version>
</cp:coreProperties>
</file>