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5591" autoAdjust="0"/>
  </p:normalViewPr>
  <p:slideViewPr>
    <p:cSldViewPr snapToGrid="0">
      <p:cViewPr varScale="1">
        <p:scale>
          <a:sx n="94" d="100"/>
          <a:sy n="94" d="100"/>
        </p:scale>
        <p:origin x="1452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C23E929-22D5-4DB7-8BB7-EEB95F32E6C1}" type="datetime1">
              <a:rPr lang="ko-KR" altLang="en-US"/>
              <a:pPr lvl="0">
                <a:defRPr/>
              </a:pPr>
              <a:t>2021-03-26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8FC5D64-5D3D-4D6E-8FD2-B8B40C82A0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8FC5D64-5D3D-4D6E-8FD2-B8B40C82A01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8FC5D64-5D3D-4D6E-8FD2-B8B40C82A01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8FC5D64-5D3D-4D6E-8FD2-B8B40C82A01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8FC5D64-5D3D-4D6E-8FD2-B8B40C82A01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8FC5D64-5D3D-4D6E-8FD2-B8B40C82A01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우선 스포티파이 </a:t>
            </a:r>
            <a:r>
              <a:rPr lang="en-US" altLang="ko-KR" dirty="0"/>
              <a:t>API</a:t>
            </a:r>
            <a:r>
              <a:rPr lang="ko-KR" altLang="en-US" dirty="0"/>
              <a:t>를 이용해 </a:t>
            </a:r>
            <a:r>
              <a:rPr lang="en-US" altLang="ko-KR" dirty="0"/>
              <a:t>18</a:t>
            </a:r>
            <a:r>
              <a:rPr lang="ko-KR" altLang="en-US" dirty="0"/>
              <a:t>만 개의 음원에 대한 </a:t>
            </a:r>
            <a:r>
              <a:rPr lang="ko-KR" altLang="en-US" dirty="0" err="1"/>
              <a:t>피쳐값을</a:t>
            </a:r>
            <a:r>
              <a:rPr lang="ko-KR" altLang="en-US" dirty="0"/>
              <a:t> 분석하였습니다</a:t>
            </a:r>
            <a:r>
              <a:rPr lang="en-US" altLang="ko-KR" dirty="0"/>
              <a:t>. </a:t>
            </a:r>
            <a:r>
              <a:rPr lang="ko-KR" altLang="en-US" dirty="0"/>
              <a:t>하지만 변수 선택을 위해 주어진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ko-KR" altLang="en-US" dirty="0" err="1"/>
              <a:t>피쳐에</a:t>
            </a:r>
            <a:r>
              <a:rPr lang="ko-KR" altLang="en-US" dirty="0"/>
              <a:t> 대한 선형 결합을 했을 때 </a:t>
            </a:r>
            <a:r>
              <a:rPr lang="en-US" altLang="ko-KR" dirty="0"/>
              <a:t>PCA</a:t>
            </a:r>
            <a:r>
              <a:rPr lang="ko-KR" altLang="en-US" dirty="0"/>
              <a:t>는 다음과 같은 </a:t>
            </a:r>
            <a:r>
              <a:rPr lang="ko-KR" altLang="en-US" dirty="0" err="1"/>
              <a:t>분포값을</a:t>
            </a:r>
            <a:r>
              <a:rPr lang="ko-KR" altLang="en-US" dirty="0"/>
              <a:t> 가졌습니다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가지고 </a:t>
            </a:r>
            <a:r>
              <a:rPr lang="en-US" altLang="ko-KR" dirty="0" err="1"/>
              <a:t>Kmeans</a:t>
            </a:r>
            <a:r>
              <a:rPr lang="en-US" altLang="ko-KR" dirty="0"/>
              <a:t> </a:t>
            </a:r>
            <a:r>
              <a:rPr lang="ko-KR" altLang="en-US" dirty="0"/>
              <a:t>알고리즘으로 클러스터링을 시도하였고</a:t>
            </a:r>
            <a:r>
              <a:rPr lang="en-US" altLang="ko-KR" dirty="0"/>
              <a:t>,</a:t>
            </a:r>
            <a:r>
              <a:rPr lang="ko-KR" altLang="en-US" dirty="0"/>
              <a:t> 최적의 </a:t>
            </a:r>
            <a:r>
              <a:rPr lang="en-US" altLang="ko-KR" dirty="0"/>
              <a:t>K</a:t>
            </a:r>
            <a:r>
              <a:rPr lang="ko-KR" altLang="en-US" dirty="0"/>
              <a:t>를 찾기 위해 </a:t>
            </a:r>
            <a:r>
              <a:rPr lang="ko-KR" altLang="en-US" dirty="0" err="1"/>
              <a:t>엘보우</a:t>
            </a:r>
            <a:r>
              <a:rPr lang="ko-KR" altLang="en-US" dirty="0"/>
              <a:t> 스코어와 실루엣 스코어를 각각 뽑아본 결과 </a:t>
            </a:r>
            <a:r>
              <a:rPr lang="ko-KR" altLang="en-US" dirty="0" err="1"/>
              <a:t>옵티멀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를 찾기가 어려웠습니다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8FC5D64-5D3D-4D6E-8FD2-B8B40C82A018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171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저희는 음원에 대한 직접 분석을 시도하였습니다</a:t>
            </a:r>
            <a:r>
              <a:rPr lang="en-US" altLang="ko-KR" dirty="0"/>
              <a:t>. </a:t>
            </a:r>
            <a:r>
              <a:rPr lang="ko-KR" altLang="en-US" dirty="0"/>
              <a:t>각각 음성 인식에 사용되는 </a:t>
            </a:r>
            <a:r>
              <a:rPr lang="en-US" altLang="ko-KR" dirty="0"/>
              <a:t>55</a:t>
            </a:r>
            <a:r>
              <a:rPr lang="ko-KR" altLang="en-US" dirty="0"/>
              <a:t>개의 </a:t>
            </a:r>
            <a:r>
              <a:rPr lang="ko-KR" altLang="en-US" dirty="0" err="1"/>
              <a:t>피쳐들로</a:t>
            </a:r>
            <a:r>
              <a:rPr lang="ko-KR" altLang="en-US" dirty="0"/>
              <a:t> 변환해 분석해 보았습니다</a:t>
            </a:r>
            <a:r>
              <a:rPr lang="en-US" altLang="ko-KR" dirty="0"/>
              <a:t>. </a:t>
            </a:r>
            <a:r>
              <a:rPr lang="ko-KR" altLang="en-US" dirty="0"/>
              <a:t>재즈 음악의 음파는 시간에 따라 다음과 같이 그려지지만</a:t>
            </a:r>
            <a:r>
              <a:rPr lang="en-US" altLang="ko-KR" dirty="0"/>
              <a:t>, </a:t>
            </a:r>
            <a:r>
              <a:rPr lang="ko-KR" altLang="en-US" dirty="0"/>
              <a:t>이를 다양한 방법들로 </a:t>
            </a:r>
            <a:r>
              <a:rPr lang="ko-KR" altLang="en-US" dirty="0" err="1"/>
              <a:t>시각화하면</a:t>
            </a:r>
            <a:r>
              <a:rPr lang="ko-KR" altLang="en-US" dirty="0"/>
              <a:t> 이렇게 특징점을 발견할 수 있습니다</a:t>
            </a:r>
            <a:r>
              <a:rPr lang="en-US" altLang="ko-KR" dirty="0"/>
              <a:t>. </a:t>
            </a:r>
            <a:r>
              <a:rPr lang="ko-KR" altLang="en-US" dirty="0"/>
              <a:t>이렇게 주어진 </a:t>
            </a:r>
            <a:r>
              <a:rPr lang="en-US" altLang="ko-KR" dirty="0"/>
              <a:t>7</a:t>
            </a:r>
            <a:r>
              <a:rPr lang="ko-KR" altLang="en-US" dirty="0"/>
              <a:t>개의 장르</a:t>
            </a:r>
            <a:r>
              <a:rPr lang="en-US" altLang="ko-KR" dirty="0"/>
              <a:t>, 1000</a:t>
            </a:r>
            <a:r>
              <a:rPr lang="ko-KR" altLang="en-US" dirty="0"/>
              <a:t>개의 음원과 저희가 가진 음원들을 통해 </a:t>
            </a:r>
            <a:r>
              <a:rPr lang="ko-KR" altLang="en-US" dirty="0" err="1"/>
              <a:t>피쳐들을</a:t>
            </a:r>
            <a:r>
              <a:rPr lang="ko-KR" altLang="en-US" dirty="0"/>
              <a:t> 뽑아냈습니다</a:t>
            </a:r>
            <a:r>
              <a:rPr lang="en-US" altLang="ko-KR" dirty="0"/>
              <a:t>. </a:t>
            </a:r>
            <a:r>
              <a:rPr lang="ko-KR" altLang="en-US" dirty="0"/>
              <a:t>그리고 코사인 유사도를 구해 간단한 추천 시스템을 만들어본 결과</a:t>
            </a:r>
            <a:r>
              <a:rPr lang="en-US" altLang="ko-KR" dirty="0"/>
              <a:t>, Jazz </a:t>
            </a:r>
            <a:r>
              <a:rPr lang="ko-KR" altLang="en-US" dirty="0"/>
              <a:t>음악 샘플에 대한 추천 결과를 다음과 같이 얻을 수 있었습니다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82</a:t>
            </a:r>
            <a:r>
              <a:rPr lang="ko-KR" altLang="en-US" dirty="0"/>
              <a:t>번 </a:t>
            </a:r>
            <a:r>
              <a:rPr lang="en-US" altLang="ko-KR" dirty="0"/>
              <a:t>jazz</a:t>
            </a:r>
            <a:r>
              <a:rPr lang="ko-KR" altLang="en-US" dirty="0"/>
              <a:t>음악이 </a:t>
            </a:r>
            <a:r>
              <a:rPr lang="en-US" altLang="ko-KR" dirty="0"/>
              <a:t>disco </a:t>
            </a:r>
            <a:r>
              <a:rPr lang="ko-KR" altLang="en-US" dirty="0"/>
              <a:t>다음으로 높은 유사도를 보이고 있지만</a:t>
            </a:r>
            <a:r>
              <a:rPr lang="en-US" altLang="ko-KR" dirty="0"/>
              <a:t>, </a:t>
            </a:r>
            <a:r>
              <a:rPr lang="ko-KR" altLang="en-US" dirty="0"/>
              <a:t>대체로 </a:t>
            </a:r>
            <a:r>
              <a:rPr lang="en-US" altLang="ko-KR" dirty="0"/>
              <a:t>disco</a:t>
            </a:r>
            <a:r>
              <a:rPr lang="ko-KR" altLang="en-US" dirty="0"/>
              <a:t>와 </a:t>
            </a:r>
            <a:r>
              <a:rPr lang="en-US" altLang="ko-KR" dirty="0"/>
              <a:t>pop </a:t>
            </a:r>
            <a:r>
              <a:rPr lang="ko-KR" altLang="en-US" dirty="0"/>
              <a:t>음악의 유사도가 높은 것을 알 수 있었습니다</a:t>
            </a:r>
            <a:r>
              <a:rPr lang="en-US" altLang="ko-KR" dirty="0"/>
              <a:t>. </a:t>
            </a:r>
            <a:r>
              <a:rPr lang="ko-KR" altLang="en-US" dirty="0"/>
              <a:t>따라서 저희는 모델의 성능을 높일 수 있는 방법을 고안하고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8FC5D64-5D3D-4D6E-8FD2-B8B40C82A018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9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kimyeunjung\Desktop\KakaoTalk_20210326_000853527.mp4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왼쪽 대괄호 13"/>
          <p:cNvSpPr/>
          <p:nvPr/>
        </p:nvSpPr>
        <p:spPr>
          <a:xfrm rot="5400000">
            <a:off x="5236328" y="-1602059"/>
            <a:ext cx="1719344" cy="8813800"/>
          </a:xfrm>
          <a:prstGeom prst="leftBracket">
            <a:avLst>
              <a:gd name="adj" fmla="val 0"/>
            </a:avLst>
          </a:prstGeom>
          <a:ln w="69850" cap="rnd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양쪽 모서리가 둥근 사각형 14"/>
          <p:cNvSpPr/>
          <p:nvPr/>
        </p:nvSpPr>
        <p:spPr>
          <a:xfrm rot="16200000">
            <a:off x="974090" y="2985063"/>
            <a:ext cx="1112520" cy="317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양쪽 모서리가 둥근 사각형 15"/>
          <p:cNvSpPr/>
          <p:nvPr/>
        </p:nvSpPr>
        <p:spPr>
          <a:xfrm rot="16200000">
            <a:off x="850905" y="3091107"/>
            <a:ext cx="850900" cy="1054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60292" y="2399953"/>
            <a:ext cx="6471415" cy="1436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kern="0">
                <a:solidFill>
                  <a:schemeClr val="bg1"/>
                </a:solidFill>
                <a:latin typeface="여기어때 잘난체"/>
                <a:ea typeface="여기어때 잘난체"/>
              </a:rPr>
              <a:t>SAYE</a:t>
            </a:r>
            <a:r>
              <a:rPr lang="en-US" altLang="ko-KR" sz="3600" b="1" kern="0">
                <a:solidFill>
                  <a:schemeClr val="bg1"/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100" i="1" kern="0">
                <a:solidFill>
                  <a:schemeClr val="bg1"/>
                </a:solidFill>
                <a:latin typeface="Calibri"/>
                <a:cs typeface="Calibri"/>
              </a:rPr>
              <a:t>Sing About Your Emotion </a:t>
            </a:r>
            <a:r>
              <a:rPr lang="en-US" altLang="ko-KR" sz="1000" i="1" kern="0">
                <a:solidFill>
                  <a:schemeClr val="bg1"/>
                </a:solidFill>
              </a:rPr>
              <a:t>: </a:t>
            </a:r>
            <a:r>
              <a:rPr lang="ko-KR" altLang="en-US" sz="1000" i="1" kern="0">
                <a:solidFill>
                  <a:schemeClr val="bg1"/>
                </a:solidFill>
              </a:rPr>
              <a:t>당신의 감정을 노래합니다</a:t>
            </a:r>
            <a:r>
              <a:rPr lang="en-US" altLang="ko-KR" sz="1000" i="1" kern="0">
                <a:solidFill>
                  <a:schemeClr val="bg1"/>
                </a:solidFill>
              </a:rPr>
              <a:t>.</a:t>
            </a:r>
            <a:endParaRPr lang="ko-KR" altLang="en-US" sz="5400" i="1" kern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88312" y="2706388"/>
            <a:ext cx="434028" cy="850901"/>
            <a:chOff x="2206397" y="3181349"/>
            <a:chExt cx="434028" cy="850901"/>
          </a:xfrm>
        </p:grpSpPr>
        <p:sp>
          <p:nvSpPr>
            <p:cNvPr id="19" name="오른쪽 대괄호 18"/>
            <p:cNvSpPr/>
            <p:nvPr/>
          </p:nvSpPr>
          <p:spPr>
            <a:xfrm>
              <a:off x="2206399" y="3181349"/>
              <a:ext cx="434026" cy="850901"/>
            </a:xfrm>
            <a:prstGeom prst="rightBracket">
              <a:avLst>
                <a:gd name="adj" fmla="val 98024"/>
              </a:avLst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오른쪽 대괄호 19"/>
            <p:cNvSpPr/>
            <p:nvPr/>
          </p:nvSpPr>
          <p:spPr>
            <a:xfrm>
              <a:off x="2206398" y="3308348"/>
              <a:ext cx="304466" cy="596901"/>
            </a:xfrm>
            <a:prstGeom prst="rightBracket">
              <a:avLst>
                <a:gd name="adj" fmla="val 98024"/>
              </a:avLst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오른쪽 대괄호 20"/>
            <p:cNvSpPr/>
            <p:nvPr/>
          </p:nvSpPr>
          <p:spPr>
            <a:xfrm>
              <a:off x="2206397" y="3463922"/>
              <a:ext cx="140898" cy="276228"/>
            </a:xfrm>
            <a:prstGeom prst="rightBracket">
              <a:avLst>
                <a:gd name="adj" fmla="val 98024"/>
              </a:avLst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 flipH="1">
            <a:off x="9806465" y="2714551"/>
            <a:ext cx="434028" cy="850901"/>
            <a:chOff x="2206397" y="3181349"/>
            <a:chExt cx="434028" cy="850901"/>
          </a:xfrm>
        </p:grpSpPr>
        <p:sp>
          <p:nvSpPr>
            <p:cNvPr id="26" name="오른쪽 대괄호 25"/>
            <p:cNvSpPr/>
            <p:nvPr/>
          </p:nvSpPr>
          <p:spPr>
            <a:xfrm>
              <a:off x="2206399" y="3181349"/>
              <a:ext cx="434026" cy="850901"/>
            </a:xfrm>
            <a:prstGeom prst="rightBracket">
              <a:avLst>
                <a:gd name="adj" fmla="val 98024"/>
              </a:avLst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오른쪽 대괄호 26"/>
            <p:cNvSpPr/>
            <p:nvPr/>
          </p:nvSpPr>
          <p:spPr>
            <a:xfrm>
              <a:off x="2206398" y="3308348"/>
              <a:ext cx="304466" cy="596901"/>
            </a:xfrm>
            <a:prstGeom prst="rightBracket">
              <a:avLst>
                <a:gd name="adj" fmla="val 98024"/>
              </a:avLst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오른쪽 대괄호 27"/>
            <p:cNvSpPr/>
            <p:nvPr/>
          </p:nvSpPr>
          <p:spPr>
            <a:xfrm>
              <a:off x="2206397" y="3463922"/>
              <a:ext cx="140898" cy="276228"/>
            </a:xfrm>
            <a:prstGeom prst="rightBracket">
              <a:avLst>
                <a:gd name="adj" fmla="val 98024"/>
              </a:avLst>
            </a:prstGeom>
            <a:ln w="381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 flipH="1">
            <a:off x="10502898" y="2592924"/>
            <a:ext cx="465451" cy="1112520"/>
            <a:chOff x="1376049" y="3202940"/>
            <a:chExt cx="465451" cy="1112520"/>
          </a:xfrm>
        </p:grpSpPr>
        <p:sp>
          <p:nvSpPr>
            <p:cNvPr id="30" name="양쪽 모서리가 둥근 사각형 29"/>
            <p:cNvSpPr/>
            <p:nvPr/>
          </p:nvSpPr>
          <p:spPr>
            <a:xfrm rot="16200000">
              <a:off x="1126490" y="3600450"/>
              <a:ext cx="1112520" cy="317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양쪽 모서리가 둥근 사각형 32"/>
            <p:cNvSpPr/>
            <p:nvPr/>
          </p:nvSpPr>
          <p:spPr>
            <a:xfrm rot="16200000">
              <a:off x="1003305" y="3706494"/>
              <a:ext cx="850900" cy="10541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298344" y="4781034"/>
            <a:ext cx="158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kern="0">
                <a:solidFill>
                  <a:schemeClr val="bg1"/>
                </a:solidFill>
              </a:rPr>
              <a:t>●●●●●●●●●●</a:t>
            </a:r>
            <a:endParaRPr lang="ko-KR" altLang="en-US" sz="1100"/>
          </a:p>
        </p:txBody>
      </p:sp>
      <p:sp>
        <p:nvSpPr>
          <p:cNvPr id="35" name="직사각형 34"/>
          <p:cNvSpPr/>
          <p:nvPr/>
        </p:nvSpPr>
        <p:spPr>
          <a:xfrm>
            <a:off x="4690110" y="5031150"/>
            <a:ext cx="2802255" cy="367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bg1"/>
                </a:solidFill>
                <a:latin typeface="+mj-lt"/>
              </a:rPr>
              <a:t>Team. </a:t>
            </a:r>
            <a:r>
              <a:rPr lang="ko-KR" altLang="en-US" sz="1200">
                <a:solidFill>
                  <a:schemeClr val="bg1"/>
                </a:solidFill>
                <a:latin typeface="+mj-lt"/>
              </a:rPr>
              <a:t>곡추사 </a:t>
            </a:r>
            <a:r>
              <a:rPr lang="en-US" altLang="ko-KR" sz="105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050">
                <a:solidFill>
                  <a:schemeClr val="bg1"/>
                </a:solidFill>
                <a:latin typeface="+mj-lt"/>
              </a:rPr>
              <a:t>곡 추천해주는 사람들</a:t>
            </a:r>
            <a:r>
              <a:rPr lang="en-US" altLang="ko-KR" sz="1050">
                <a:solidFill>
                  <a:schemeClr val="bg1"/>
                </a:solidFill>
                <a:latin typeface="+mj-lt"/>
              </a:rPr>
              <a:t>, 6</a:t>
            </a:r>
            <a:r>
              <a:rPr lang="ko-KR" altLang="en-US" sz="1050">
                <a:solidFill>
                  <a:schemeClr val="bg1"/>
                </a:solidFill>
                <a:latin typeface="+mj-lt"/>
              </a:rPr>
              <a:t>팀</a:t>
            </a:r>
            <a:r>
              <a:rPr lang="en-US" altLang="ko-KR" sz="1050">
                <a:solidFill>
                  <a:schemeClr val="bg1"/>
                </a:solidFill>
                <a:latin typeface="+mj-lt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3" presetClass="emph" presetSubtype="2" repeatCount="1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23F4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4" grpId="1" bldLvl="5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32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prstClr val="white"/>
                </a:solidFill>
                <a:latin typeface="여기어때 잘난체"/>
                <a:ea typeface="여기어때 잘난체"/>
              </a:rPr>
              <a:t>SAYE</a:t>
            </a:r>
            <a:r>
              <a:rPr lang="en-US" altLang="ko-KR" sz="200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b="1">
                <a:solidFill>
                  <a:schemeClr val="accent6"/>
                </a:solidFill>
              </a:rPr>
              <a:t>변경사항</a:t>
            </a:r>
          </a:p>
          <a:p>
            <a:pPr>
              <a:lnSpc>
                <a:spcPct val="150000"/>
              </a:lnSpc>
              <a:defRPr/>
            </a:pPr>
            <a:endParaRPr lang="ko-KR" altLang="en-US" sz="10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90560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bg1"/>
                </a:solidFill>
              </a:rPr>
              <a:t>감정분석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99185" y="12091"/>
            <a:ext cx="859155" cy="547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bg1"/>
                </a:solidFill>
                <a:latin typeface="여기어때 잘난체"/>
                <a:ea typeface="여기어때 잘난체"/>
              </a:rPr>
              <a:t>SAYE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262683" y="204388"/>
            <a:ext cx="4826185" cy="679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bg1"/>
                </a:solidFill>
              </a:rPr>
              <a:t>감정분석 추천 서비스 </a:t>
            </a:r>
            <a:r>
              <a:rPr lang="en-US" altLang="ko-KR" sz="1600">
                <a:solidFill>
                  <a:schemeClr val="bg1"/>
                </a:solidFill>
              </a:rPr>
              <a:t>::</a:t>
            </a:r>
            <a:r>
              <a:rPr lang="ko-KR" altLang="en-US" sz="1600">
                <a:solidFill>
                  <a:schemeClr val="bg1"/>
                </a:solidFill>
              </a:rPr>
              <a:t> 감정 선별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ko-KR" altLang="en-US" sz="1000">
              <a:solidFill>
                <a:srgbClr val="FFFF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39166" cy="449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accent6"/>
                </a:solidFill>
              </a:rPr>
              <a:t>03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2800" y="1690931"/>
            <a:ext cx="5486400" cy="425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99185" y="12091"/>
            <a:ext cx="859155" cy="547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bg1"/>
                </a:solidFill>
                <a:latin typeface="여기어때 잘난체"/>
                <a:ea typeface="여기어때 잘난체"/>
              </a:rPr>
              <a:t>SAYE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262683" y="204388"/>
            <a:ext cx="4826185" cy="679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bg1"/>
                </a:solidFill>
              </a:rPr>
              <a:t>감정분석 추천 서비스 </a:t>
            </a:r>
            <a:r>
              <a:rPr lang="en-US" altLang="ko-KR" sz="1600">
                <a:solidFill>
                  <a:schemeClr val="bg1"/>
                </a:solidFill>
              </a:rPr>
              <a:t>::</a:t>
            </a:r>
            <a:r>
              <a:rPr lang="ko-KR" altLang="en-US" sz="1600">
                <a:solidFill>
                  <a:schemeClr val="bg1"/>
                </a:solidFill>
              </a:rPr>
              <a:t> 감정 선별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ko-KR" altLang="en-US" sz="1000">
              <a:solidFill>
                <a:srgbClr val="FFFF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39166" cy="449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accent6"/>
                </a:solidFill>
              </a:rPr>
              <a:t>03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6222" y="2524125"/>
            <a:ext cx="2076450" cy="180975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92842" y="2524125"/>
            <a:ext cx="2152650" cy="180975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18157" y="2504323"/>
            <a:ext cx="2258752" cy="1849353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60095" y="2053139"/>
            <a:ext cx="1266825" cy="2200275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277470" y="4871757"/>
            <a:ext cx="1344705" cy="1328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HAPPY</a:t>
            </a:r>
          </a:p>
          <a:p>
            <a:pPr marL="0" lvl="1"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기쁨</a:t>
            </a:r>
          </a:p>
          <a:p>
            <a:pPr marL="0" lvl="1">
              <a:lnSpc>
                <a:spcPct val="150000"/>
              </a:lnSpc>
              <a:defRPr/>
            </a:pPr>
            <a:endParaRPr lang="en-US" altLang="ko-KR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142445" y="4842060"/>
            <a:ext cx="1526802" cy="909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POP</a:t>
            </a:r>
          </a:p>
          <a:p>
            <a:pPr marL="0" lvl="1"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신뢰 기대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759511" y="4812364"/>
            <a:ext cx="756398" cy="910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SAD</a:t>
            </a:r>
          </a:p>
          <a:p>
            <a:pPr marL="0" lvl="1"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슬픔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69632" y="4824692"/>
            <a:ext cx="2526368" cy="908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ROCK</a:t>
            </a:r>
          </a:p>
          <a:p>
            <a:pPr marL="0" lvl="1"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공포 놀라움 혐오 분노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3" animBg="1"/>
      <p:bldP spid="72" grpId="2" animBg="1"/>
      <p:bldP spid="7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99185" y="12091"/>
            <a:ext cx="859155" cy="547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bg1"/>
                </a:solidFill>
                <a:latin typeface="여기어때 잘난체"/>
                <a:ea typeface="여기어때 잘난체"/>
              </a:rPr>
              <a:t>SAYE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262683" y="204388"/>
            <a:ext cx="4826185" cy="679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bg1"/>
                </a:solidFill>
              </a:rPr>
              <a:t>감정분석 추천 서비스 </a:t>
            </a:r>
            <a:r>
              <a:rPr lang="en-US" altLang="ko-KR" sz="1600">
                <a:solidFill>
                  <a:schemeClr val="bg1"/>
                </a:solidFill>
              </a:rPr>
              <a:t>::</a:t>
            </a:r>
            <a:r>
              <a:rPr lang="ko-KR" altLang="en-US" sz="1600">
                <a:solidFill>
                  <a:schemeClr val="bg1"/>
                </a:solidFill>
              </a:rPr>
              <a:t> 감정 선별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ko-KR" altLang="en-US" sz="1000">
              <a:solidFill>
                <a:srgbClr val="FFFF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39166" cy="449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accent6"/>
                </a:solidFill>
              </a:rPr>
              <a:t>03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526219-A43B-4238-8D08-4F634B980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794" y="2523094"/>
            <a:ext cx="3256646" cy="30869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DF98D3-60A1-42ED-A343-93504F5F1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1" y="2441496"/>
            <a:ext cx="3599450" cy="33200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2B4492-57AB-40B9-999E-062331265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27" y="2258616"/>
            <a:ext cx="3599450" cy="36421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AAB720-622C-4FFC-8A50-DCFF9ED8D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85" y="1724195"/>
            <a:ext cx="8111093" cy="273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99185" y="12091"/>
            <a:ext cx="859155" cy="547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bg1"/>
                </a:solidFill>
                <a:latin typeface="여기어때 잘난체"/>
                <a:ea typeface="여기어때 잘난체"/>
              </a:rPr>
              <a:t>SAYE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262683" y="204388"/>
            <a:ext cx="4826185" cy="679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bg1"/>
                </a:solidFill>
              </a:rPr>
              <a:t>감정분석 추천 서비스 </a:t>
            </a:r>
            <a:r>
              <a:rPr lang="en-US" altLang="ko-KR" sz="1600">
                <a:solidFill>
                  <a:schemeClr val="bg1"/>
                </a:solidFill>
              </a:rPr>
              <a:t>::</a:t>
            </a:r>
            <a:r>
              <a:rPr lang="ko-KR" altLang="en-US" sz="1600">
                <a:solidFill>
                  <a:schemeClr val="bg1"/>
                </a:solidFill>
              </a:rPr>
              <a:t> 감정 선별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ko-KR" altLang="en-US" sz="1000">
              <a:solidFill>
                <a:srgbClr val="FFFF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39166" cy="449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accent6"/>
                </a:solidFill>
              </a:rPr>
              <a:t>03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789EE1-2C4B-4565-9A02-27D7487E5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0" y="1598116"/>
            <a:ext cx="3409950" cy="13530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49B6AD-A27B-4D04-AC97-EB5C24D4C84E}"/>
              </a:ext>
            </a:extLst>
          </p:cNvPr>
          <p:cNvSpPr txBox="1"/>
          <p:nvPr/>
        </p:nvSpPr>
        <p:spPr>
          <a:xfrm>
            <a:off x="7898765" y="1246009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재즈 음악 샘플의 음파 그래프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615EC3-2036-4BD1-BBC6-C9E315F6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600" y="1921800"/>
            <a:ext cx="2891790" cy="1107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1DBED8-67BF-4DEA-8666-15D2380E7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27" y="1921800"/>
            <a:ext cx="2929400" cy="11074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7E75E3-2C32-494A-A224-CA9BF55C9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728" y="3344787"/>
            <a:ext cx="2929399" cy="11567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A8E264-1B94-486D-912F-B76A5EB07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5485" y="3344787"/>
            <a:ext cx="2988019" cy="11567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28FC11C-2D9C-4603-ABEC-C183B40195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505" y="4810098"/>
            <a:ext cx="2929398" cy="11360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6C75C47-F08F-4528-AB0F-2A41226EAB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0701" y="4817034"/>
            <a:ext cx="2962803" cy="11567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95EE6FB-E06A-4089-907B-4009244BD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68406" y="3429000"/>
            <a:ext cx="2624137" cy="31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99185" y="12091"/>
            <a:ext cx="859155" cy="547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bg1"/>
                </a:solidFill>
                <a:latin typeface="여기어때 잘난체"/>
                <a:ea typeface="여기어때 잘난체"/>
              </a:rPr>
              <a:t>SAYE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262683" y="204388"/>
            <a:ext cx="4826185" cy="679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bg1"/>
                </a:solidFill>
              </a:rPr>
              <a:t>감정분석 추천 서비스 </a:t>
            </a:r>
            <a:r>
              <a:rPr lang="en-US" altLang="ko-KR" sz="1600">
                <a:solidFill>
                  <a:schemeClr val="bg1"/>
                </a:solidFill>
              </a:rPr>
              <a:t>::</a:t>
            </a:r>
            <a:r>
              <a:rPr lang="ko-KR" altLang="en-US" sz="1600">
                <a:solidFill>
                  <a:schemeClr val="bg1"/>
                </a:solidFill>
              </a:rPr>
              <a:t> 감정 선별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ko-KR" altLang="en-US" sz="1000">
              <a:solidFill>
                <a:srgbClr val="FFFF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39166" cy="449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accent6"/>
                </a:solidFill>
              </a:rPr>
              <a:t>03</a:t>
            </a:r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2">
            <a:lum bright="11000"/>
          </a:blip>
          <a:srcRect l="18580" t="14360" r="19700" b="-14210"/>
          <a:stretch>
            <a:fillRect/>
          </a:stretch>
        </p:blipFill>
        <p:spPr>
          <a:xfrm>
            <a:off x="5199529" y="2851896"/>
            <a:ext cx="4314264" cy="46616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16016" h="4662487">
                <a:moveTo>
                  <a:pt x="2690504" y="4640072"/>
                </a:moveTo>
                <a:cubicBezTo>
                  <a:pt x="2676303" y="4640072"/>
                  <a:pt x="2609042" y="4655015"/>
                  <a:pt x="2477506" y="4640072"/>
                </a:cubicBezTo>
                <a:cubicBezTo>
                  <a:pt x="2345970" y="4625128"/>
                  <a:pt x="853487" y="4451779"/>
                  <a:pt x="717468" y="4415914"/>
                </a:cubicBezTo>
                <a:cubicBezTo>
                  <a:pt x="581448" y="4380049"/>
                  <a:pt x="462618" y="4132727"/>
                  <a:pt x="437208" y="4102093"/>
                </a:cubicBezTo>
                <a:cubicBezTo>
                  <a:pt x="411797" y="4071457"/>
                  <a:pt x="346777" y="3974323"/>
                  <a:pt x="336314" y="3956390"/>
                </a:cubicBezTo>
                <a:cubicBezTo>
                  <a:pt x="325850" y="3938457"/>
                  <a:pt x="288482" y="3849541"/>
                  <a:pt x="280261" y="3833103"/>
                </a:cubicBezTo>
                <a:cubicBezTo>
                  <a:pt x="272039" y="3816664"/>
                  <a:pt x="221219" y="3726253"/>
                  <a:pt x="212998" y="3709816"/>
                </a:cubicBezTo>
                <a:cubicBezTo>
                  <a:pt x="204777" y="3693377"/>
                  <a:pt x="161429" y="3596990"/>
                  <a:pt x="156946" y="3586529"/>
                </a:cubicBezTo>
                <a:cubicBezTo>
                  <a:pt x="152462" y="3576068"/>
                  <a:pt x="147231" y="3555893"/>
                  <a:pt x="145737" y="3552905"/>
                </a:cubicBezTo>
                <a:cubicBezTo>
                  <a:pt x="144242" y="3549916"/>
                  <a:pt x="135273" y="3545433"/>
                  <a:pt x="134526" y="3541697"/>
                </a:cubicBezTo>
                <a:cubicBezTo>
                  <a:pt x="133778" y="3537961"/>
                  <a:pt x="135272" y="3500601"/>
                  <a:pt x="134526" y="3496866"/>
                </a:cubicBezTo>
                <a:cubicBezTo>
                  <a:pt x="133778" y="3493129"/>
                  <a:pt x="124062" y="3487152"/>
                  <a:pt x="123315" y="3485657"/>
                </a:cubicBezTo>
                <a:cubicBezTo>
                  <a:pt x="122568" y="3484162"/>
                  <a:pt x="124063" y="3475944"/>
                  <a:pt x="123315" y="3474450"/>
                </a:cubicBezTo>
                <a:cubicBezTo>
                  <a:pt x="122568" y="3472954"/>
                  <a:pt x="112852" y="3467724"/>
                  <a:pt x="112104" y="3463241"/>
                </a:cubicBezTo>
                <a:cubicBezTo>
                  <a:pt x="111357" y="3458758"/>
                  <a:pt x="112851" y="3411685"/>
                  <a:pt x="112104" y="3407203"/>
                </a:cubicBezTo>
                <a:cubicBezTo>
                  <a:pt x="111357" y="3402720"/>
                  <a:pt x="101641" y="3398237"/>
                  <a:pt x="100894" y="3395995"/>
                </a:cubicBezTo>
                <a:cubicBezTo>
                  <a:pt x="100147" y="3393753"/>
                  <a:pt x="101642" y="3375820"/>
                  <a:pt x="100894" y="3373579"/>
                </a:cubicBezTo>
                <a:cubicBezTo>
                  <a:pt x="100147" y="3371336"/>
                  <a:pt x="90431" y="3365359"/>
                  <a:pt x="89683" y="3362370"/>
                </a:cubicBezTo>
                <a:cubicBezTo>
                  <a:pt x="88936" y="3359381"/>
                  <a:pt x="90430" y="3331735"/>
                  <a:pt x="89683" y="3328747"/>
                </a:cubicBezTo>
                <a:cubicBezTo>
                  <a:pt x="88936" y="3325757"/>
                  <a:pt x="79220" y="3322769"/>
                  <a:pt x="78473" y="3317539"/>
                </a:cubicBezTo>
                <a:cubicBezTo>
                  <a:pt x="77725" y="3312308"/>
                  <a:pt x="79220" y="3256268"/>
                  <a:pt x="78473" y="3250291"/>
                </a:cubicBezTo>
                <a:cubicBezTo>
                  <a:pt x="77725" y="3244313"/>
                  <a:pt x="68010" y="3232359"/>
                  <a:pt x="67263" y="3227877"/>
                </a:cubicBezTo>
                <a:cubicBezTo>
                  <a:pt x="66515" y="3223393"/>
                  <a:pt x="68010" y="3187527"/>
                  <a:pt x="67263" y="3183045"/>
                </a:cubicBezTo>
                <a:cubicBezTo>
                  <a:pt x="66515" y="3178561"/>
                  <a:pt x="56800" y="3168848"/>
                  <a:pt x="56053" y="3160629"/>
                </a:cubicBezTo>
                <a:cubicBezTo>
                  <a:pt x="55305" y="3152408"/>
                  <a:pt x="56800" y="3067976"/>
                  <a:pt x="56053" y="3059757"/>
                </a:cubicBezTo>
                <a:cubicBezTo>
                  <a:pt x="55304" y="3051537"/>
                  <a:pt x="45589" y="3042572"/>
                  <a:pt x="44842" y="3037342"/>
                </a:cubicBezTo>
                <a:cubicBezTo>
                  <a:pt x="44094" y="3032111"/>
                  <a:pt x="45588" y="2987279"/>
                  <a:pt x="44842" y="2981302"/>
                </a:cubicBezTo>
                <a:cubicBezTo>
                  <a:pt x="44094" y="2975324"/>
                  <a:pt x="34378" y="2951414"/>
                  <a:pt x="33632" y="2947678"/>
                </a:cubicBezTo>
                <a:cubicBezTo>
                  <a:pt x="32884" y="2943942"/>
                  <a:pt x="34379" y="2928251"/>
                  <a:pt x="33632" y="2925263"/>
                </a:cubicBezTo>
                <a:cubicBezTo>
                  <a:pt x="32883" y="2922274"/>
                  <a:pt x="23168" y="2912560"/>
                  <a:pt x="22421" y="2902847"/>
                </a:cubicBezTo>
                <a:cubicBezTo>
                  <a:pt x="21673" y="2893133"/>
                  <a:pt x="23167" y="2789273"/>
                  <a:pt x="22421" y="2779560"/>
                </a:cubicBezTo>
                <a:cubicBezTo>
                  <a:pt x="21673" y="2769847"/>
                  <a:pt x="11957" y="2760880"/>
                  <a:pt x="11210" y="2757144"/>
                </a:cubicBezTo>
                <a:cubicBezTo>
                  <a:pt x="10463" y="2753407"/>
                  <a:pt x="11958" y="2727256"/>
                  <a:pt x="11210" y="2723520"/>
                </a:cubicBezTo>
                <a:cubicBezTo>
                  <a:pt x="10462" y="2719784"/>
                  <a:pt x="747" y="2751913"/>
                  <a:pt x="0" y="2701104"/>
                </a:cubicBezTo>
                <a:cubicBezTo>
                  <a:pt x="-747" y="2650295"/>
                  <a:pt x="-747" y="2013686"/>
                  <a:pt x="0" y="1961382"/>
                </a:cubicBezTo>
                <a:cubicBezTo>
                  <a:pt x="747" y="1909079"/>
                  <a:pt x="10462" y="1921034"/>
                  <a:pt x="11210" y="1916551"/>
                </a:cubicBezTo>
                <a:cubicBezTo>
                  <a:pt x="11958" y="1912068"/>
                  <a:pt x="10463" y="1897871"/>
                  <a:pt x="11210" y="1894135"/>
                </a:cubicBezTo>
                <a:cubicBezTo>
                  <a:pt x="11957" y="1890399"/>
                  <a:pt x="20925" y="1865742"/>
                  <a:pt x="22421" y="1860512"/>
                </a:cubicBezTo>
                <a:cubicBezTo>
                  <a:pt x="23916" y="1855281"/>
                  <a:pt x="32136" y="1820910"/>
                  <a:pt x="33632" y="1815680"/>
                </a:cubicBezTo>
                <a:cubicBezTo>
                  <a:pt x="35126" y="1810450"/>
                  <a:pt x="44094" y="1787286"/>
                  <a:pt x="44842" y="1782056"/>
                </a:cubicBezTo>
                <a:cubicBezTo>
                  <a:pt x="45588" y="1776826"/>
                  <a:pt x="44094" y="1743202"/>
                  <a:pt x="44842" y="1737225"/>
                </a:cubicBezTo>
                <a:cubicBezTo>
                  <a:pt x="45589" y="1731247"/>
                  <a:pt x="54557" y="1698370"/>
                  <a:pt x="56053" y="1692393"/>
                </a:cubicBezTo>
                <a:cubicBezTo>
                  <a:pt x="57547" y="1686415"/>
                  <a:pt x="66515" y="1652792"/>
                  <a:pt x="67263" y="1647562"/>
                </a:cubicBezTo>
                <a:cubicBezTo>
                  <a:pt x="68010" y="1642331"/>
                  <a:pt x="66515" y="1617673"/>
                  <a:pt x="67263" y="1613937"/>
                </a:cubicBezTo>
                <a:cubicBezTo>
                  <a:pt x="68010" y="1610202"/>
                  <a:pt x="76978" y="1595258"/>
                  <a:pt x="78473" y="1591522"/>
                </a:cubicBezTo>
                <a:cubicBezTo>
                  <a:pt x="79967" y="1587786"/>
                  <a:pt x="88188" y="1562381"/>
                  <a:pt x="89683" y="1557898"/>
                </a:cubicBezTo>
                <a:cubicBezTo>
                  <a:pt x="91178" y="1553415"/>
                  <a:pt x="99399" y="1529504"/>
                  <a:pt x="100894" y="1524274"/>
                </a:cubicBezTo>
                <a:cubicBezTo>
                  <a:pt x="102389" y="1519044"/>
                  <a:pt x="110609" y="1484673"/>
                  <a:pt x="112104" y="1479443"/>
                </a:cubicBezTo>
                <a:cubicBezTo>
                  <a:pt x="113599" y="1474212"/>
                  <a:pt x="121820" y="1450302"/>
                  <a:pt x="123315" y="1445819"/>
                </a:cubicBezTo>
                <a:cubicBezTo>
                  <a:pt x="124810" y="1441336"/>
                  <a:pt x="132284" y="1417425"/>
                  <a:pt x="134526" y="1412195"/>
                </a:cubicBezTo>
                <a:cubicBezTo>
                  <a:pt x="136767" y="1406965"/>
                  <a:pt x="154704" y="1373341"/>
                  <a:pt x="156946" y="1367364"/>
                </a:cubicBezTo>
                <a:cubicBezTo>
                  <a:pt x="159188" y="1361386"/>
                  <a:pt x="166661" y="1327015"/>
                  <a:pt x="168156" y="1322532"/>
                </a:cubicBezTo>
                <a:cubicBezTo>
                  <a:pt x="169651" y="1318049"/>
                  <a:pt x="177125" y="1305347"/>
                  <a:pt x="179367" y="1300116"/>
                </a:cubicBezTo>
                <a:cubicBezTo>
                  <a:pt x="181609" y="1294886"/>
                  <a:pt x="199546" y="1249307"/>
                  <a:pt x="201788" y="1244077"/>
                </a:cubicBezTo>
                <a:cubicBezTo>
                  <a:pt x="204029" y="1238846"/>
                  <a:pt x="210756" y="1226144"/>
                  <a:pt x="212998" y="1221661"/>
                </a:cubicBezTo>
                <a:cubicBezTo>
                  <a:pt x="215240" y="1217178"/>
                  <a:pt x="232429" y="1181312"/>
                  <a:pt x="235419" y="1176829"/>
                </a:cubicBezTo>
                <a:cubicBezTo>
                  <a:pt x="238409" y="1172346"/>
                  <a:pt x="255598" y="1157402"/>
                  <a:pt x="257840" y="1154414"/>
                </a:cubicBezTo>
                <a:cubicBezTo>
                  <a:pt x="260083" y="1151425"/>
                  <a:pt x="267556" y="1134986"/>
                  <a:pt x="269051" y="1131998"/>
                </a:cubicBezTo>
                <a:cubicBezTo>
                  <a:pt x="270545" y="1129009"/>
                  <a:pt x="278766" y="1113318"/>
                  <a:pt x="280261" y="1109582"/>
                </a:cubicBezTo>
                <a:cubicBezTo>
                  <a:pt x="281755" y="1105846"/>
                  <a:pt x="289229" y="1079694"/>
                  <a:pt x="291472" y="1075958"/>
                </a:cubicBezTo>
                <a:cubicBezTo>
                  <a:pt x="293714" y="1072222"/>
                  <a:pt x="311650" y="1056531"/>
                  <a:pt x="313893" y="1053542"/>
                </a:cubicBezTo>
                <a:cubicBezTo>
                  <a:pt x="316135" y="1050554"/>
                  <a:pt x="323608" y="1034863"/>
                  <a:pt x="325103" y="1031127"/>
                </a:cubicBezTo>
                <a:cubicBezTo>
                  <a:pt x="326598" y="1027390"/>
                  <a:pt x="334072" y="1001239"/>
                  <a:pt x="336314" y="997503"/>
                </a:cubicBezTo>
                <a:cubicBezTo>
                  <a:pt x="338555" y="993767"/>
                  <a:pt x="356491" y="978076"/>
                  <a:pt x="358733" y="975087"/>
                </a:cubicBezTo>
                <a:cubicBezTo>
                  <a:pt x="360974" y="972098"/>
                  <a:pt x="367702" y="956407"/>
                  <a:pt x="369945" y="952671"/>
                </a:cubicBezTo>
                <a:cubicBezTo>
                  <a:pt x="372187" y="948935"/>
                  <a:pt x="389375" y="923530"/>
                  <a:pt x="392365" y="919047"/>
                </a:cubicBezTo>
                <a:cubicBezTo>
                  <a:pt x="395354" y="914564"/>
                  <a:pt x="412544" y="889159"/>
                  <a:pt x="414786" y="885423"/>
                </a:cubicBezTo>
                <a:cubicBezTo>
                  <a:pt x="417028" y="881687"/>
                  <a:pt x="424501" y="865997"/>
                  <a:pt x="425996" y="863008"/>
                </a:cubicBezTo>
                <a:cubicBezTo>
                  <a:pt x="427491" y="860019"/>
                  <a:pt x="434964" y="842834"/>
                  <a:pt x="437208" y="840592"/>
                </a:cubicBezTo>
                <a:cubicBezTo>
                  <a:pt x="439449" y="838350"/>
                  <a:pt x="457386" y="832373"/>
                  <a:pt x="459627" y="829384"/>
                </a:cubicBezTo>
                <a:cubicBezTo>
                  <a:pt x="461869" y="826395"/>
                  <a:pt x="469343" y="799496"/>
                  <a:pt x="470838" y="795761"/>
                </a:cubicBezTo>
                <a:cubicBezTo>
                  <a:pt x="472333" y="792024"/>
                  <a:pt x="480554" y="775586"/>
                  <a:pt x="482049" y="773345"/>
                </a:cubicBezTo>
                <a:cubicBezTo>
                  <a:pt x="483543" y="771103"/>
                  <a:pt x="491016" y="764378"/>
                  <a:pt x="493259" y="762137"/>
                </a:cubicBezTo>
                <a:cubicBezTo>
                  <a:pt x="495502" y="759895"/>
                  <a:pt x="513437" y="742710"/>
                  <a:pt x="515680" y="739721"/>
                </a:cubicBezTo>
                <a:cubicBezTo>
                  <a:pt x="517923" y="736732"/>
                  <a:pt x="525396" y="720294"/>
                  <a:pt x="526890" y="717305"/>
                </a:cubicBezTo>
                <a:cubicBezTo>
                  <a:pt x="528385" y="714316"/>
                  <a:pt x="536606" y="697878"/>
                  <a:pt x="538101" y="694889"/>
                </a:cubicBezTo>
                <a:cubicBezTo>
                  <a:pt x="539596" y="691900"/>
                  <a:pt x="547069" y="674715"/>
                  <a:pt x="549311" y="672474"/>
                </a:cubicBezTo>
                <a:cubicBezTo>
                  <a:pt x="551554" y="670232"/>
                  <a:pt x="569490" y="663507"/>
                  <a:pt x="571733" y="661266"/>
                </a:cubicBezTo>
                <a:cubicBezTo>
                  <a:pt x="573973" y="659024"/>
                  <a:pt x="581447" y="642586"/>
                  <a:pt x="582943" y="638850"/>
                </a:cubicBezTo>
                <a:cubicBezTo>
                  <a:pt x="584437" y="635114"/>
                  <a:pt x="591911" y="608215"/>
                  <a:pt x="594154" y="605226"/>
                </a:cubicBezTo>
                <a:cubicBezTo>
                  <a:pt x="596395" y="602237"/>
                  <a:pt x="614331" y="596260"/>
                  <a:pt x="616574" y="594019"/>
                </a:cubicBezTo>
                <a:cubicBezTo>
                  <a:pt x="618816" y="591777"/>
                  <a:pt x="625542" y="574591"/>
                  <a:pt x="627785" y="571603"/>
                </a:cubicBezTo>
                <a:cubicBezTo>
                  <a:pt x="630027" y="568614"/>
                  <a:pt x="648710" y="552176"/>
                  <a:pt x="650205" y="549187"/>
                </a:cubicBezTo>
                <a:cubicBezTo>
                  <a:pt x="651700" y="546198"/>
                  <a:pt x="648710" y="529012"/>
                  <a:pt x="650205" y="526771"/>
                </a:cubicBezTo>
                <a:cubicBezTo>
                  <a:pt x="651700" y="524529"/>
                  <a:pt x="670384" y="517805"/>
                  <a:pt x="672626" y="515563"/>
                </a:cubicBezTo>
                <a:cubicBezTo>
                  <a:pt x="674868" y="513322"/>
                  <a:pt x="681594" y="496136"/>
                  <a:pt x="683837" y="493147"/>
                </a:cubicBezTo>
                <a:cubicBezTo>
                  <a:pt x="686079" y="490158"/>
                  <a:pt x="704015" y="473720"/>
                  <a:pt x="706258" y="470731"/>
                </a:cubicBezTo>
                <a:cubicBezTo>
                  <a:pt x="708500" y="467743"/>
                  <a:pt x="715973" y="451304"/>
                  <a:pt x="717468" y="448316"/>
                </a:cubicBezTo>
                <a:cubicBezTo>
                  <a:pt x="718962" y="445327"/>
                  <a:pt x="726435" y="428888"/>
                  <a:pt x="728678" y="425900"/>
                </a:cubicBezTo>
                <a:cubicBezTo>
                  <a:pt x="730921" y="422911"/>
                  <a:pt x="748856" y="405726"/>
                  <a:pt x="751099" y="403484"/>
                </a:cubicBezTo>
                <a:cubicBezTo>
                  <a:pt x="753342" y="401242"/>
                  <a:pt x="760815" y="394518"/>
                  <a:pt x="762310" y="392276"/>
                </a:cubicBezTo>
                <a:cubicBezTo>
                  <a:pt x="763804" y="390034"/>
                  <a:pt x="772024" y="372102"/>
                  <a:pt x="773520" y="369860"/>
                </a:cubicBezTo>
                <a:cubicBezTo>
                  <a:pt x="775014" y="367619"/>
                  <a:pt x="783236" y="360894"/>
                  <a:pt x="784731" y="358652"/>
                </a:cubicBezTo>
                <a:cubicBezTo>
                  <a:pt x="786226" y="356411"/>
                  <a:pt x="793699" y="338478"/>
                  <a:pt x="795941" y="336236"/>
                </a:cubicBezTo>
                <a:cubicBezTo>
                  <a:pt x="798183" y="333995"/>
                  <a:pt x="816120" y="326523"/>
                  <a:pt x="818362" y="325029"/>
                </a:cubicBezTo>
                <a:cubicBezTo>
                  <a:pt x="820604" y="323534"/>
                  <a:pt x="828078" y="315315"/>
                  <a:pt x="829573" y="313821"/>
                </a:cubicBezTo>
                <a:cubicBezTo>
                  <a:pt x="831066" y="312326"/>
                  <a:pt x="839288" y="304854"/>
                  <a:pt x="840782" y="302613"/>
                </a:cubicBezTo>
                <a:cubicBezTo>
                  <a:pt x="842277" y="300371"/>
                  <a:pt x="849750" y="281691"/>
                  <a:pt x="851993" y="280197"/>
                </a:cubicBezTo>
                <a:cubicBezTo>
                  <a:pt x="854235" y="278702"/>
                  <a:pt x="872171" y="281691"/>
                  <a:pt x="874414" y="280197"/>
                </a:cubicBezTo>
                <a:cubicBezTo>
                  <a:pt x="876656" y="278702"/>
                  <a:pt x="884129" y="260023"/>
                  <a:pt x="885624" y="257781"/>
                </a:cubicBezTo>
                <a:cubicBezTo>
                  <a:pt x="887119" y="255540"/>
                  <a:pt x="895340" y="248068"/>
                  <a:pt x="896835" y="246573"/>
                </a:cubicBezTo>
                <a:cubicBezTo>
                  <a:pt x="898330" y="245079"/>
                  <a:pt x="905803" y="236860"/>
                  <a:pt x="908045" y="235365"/>
                </a:cubicBezTo>
                <a:cubicBezTo>
                  <a:pt x="910288" y="233871"/>
                  <a:pt x="928971" y="225652"/>
                  <a:pt x="930466" y="224158"/>
                </a:cubicBezTo>
                <a:cubicBezTo>
                  <a:pt x="931961" y="222663"/>
                  <a:pt x="928972" y="214444"/>
                  <a:pt x="930466" y="212950"/>
                </a:cubicBezTo>
                <a:cubicBezTo>
                  <a:pt x="931961" y="211455"/>
                  <a:pt x="950645" y="203236"/>
                  <a:pt x="952887" y="201742"/>
                </a:cubicBezTo>
                <a:cubicBezTo>
                  <a:pt x="955128" y="200247"/>
                  <a:pt x="961855" y="192028"/>
                  <a:pt x="964097" y="190534"/>
                </a:cubicBezTo>
                <a:cubicBezTo>
                  <a:pt x="966339" y="189039"/>
                  <a:pt x="984276" y="180820"/>
                  <a:pt x="986518" y="179326"/>
                </a:cubicBezTo>
                <a:cubicBezTo>
                  <a:pt x="988760" y="177832"/>
                  <a:pt x="996234" y="169612"/>
                  <a:pt x="997729" y="168118"/>
                </a:cubicBezTo>
                <a:cubicBezTo>
                  <a:pt x="999223" y="166624"/>
                  <a:pt x="1005949" y="158404"/>
                  <a:pt x="1008938" y="156910"/>
                </a:cubicBezTo>
                <a:cubicBezTo>
                  <a:pt x="1011929" y="155416"/>
                  <a:pt x="1038833" y="147197"/>
                  <a:pt x="1042570" y="145702"/>
                </a:cubicBezTo>
                <a:cubicBezTo>
                  <a:pt x="1046307" y="144208"/>
                  <a:pt x="1062002" y="135989"/>
                  <a:pt x="1064991" y="134494"/>
                </a:cubicBezTo>
                <a:cubicBezTo>
                  <a:pt x="1067981" y="133000"/>
                  <a:pt x="1084423" y="124781"/>
                  <a:pt x="1087412" y="123286"/>
                </a:cubicBezTo>
                <a:cubicBezTo>
                  <a:pt x="1090402" y="121792"/>
                  <a:pt x="1107590" y="112826"/>
                  <a:pt x="1109833" y="112078"/>
                </a:cubicBezTo>
                <a:cubicBezTo>
                  <a:pt x="1112075" y="111331"/>
                  <a:pt x="1118801" y="112826"/>
                  <a:pt x="1121044" y="112078"/>
                </a:cubicBezTo>
                <a:cubicBezTo>
                  <a:pt x="1123286" y="111331"/>
                  <a:pt x="1140474" y="102365"/>
                  <a:pt x="1143465" y="100871"/>
                </a:cubicBezTo>
                <a:cubicBezTo>
                  <a:pt x="1146454" y="99376"/>
                  <a:pt x="1162895" y="90410"/>
                  <a:pt x="1165886" y="89663"/>
                </a:cubicBezTo>
                <a:cubicBezTo>
                  <a:pt x="1168875" y="88915"/>
                  <a:pt x="1186064" y="90410"/>
                  <a:pt x="1188306" y="89663"/>
                </a:cubicBezTo>
                <a:cubicBezTo>
                  <a:pt x="1190548" y="88915"/>
                  <a:pt x="1198021" y="79202"/>
                  <a:pt x="1199516" y="78455"/>
                </a:cubicBezTo>
                <a:cubicBezTo>
                  <a:pt x="1201011" y="77708"/>
                  <a:pt x="1208484" y="79202"/>
                  <a:pt x="1210728" y="78455"/>
                </a:cubicBezTo>
                <a:cubicBezTo>
                  <a:pt x="1212969" y="77708"/>
                  <a:pt x="1230905" y="67994"/>
                  <a:pt x="1233148" y="67247"/>
                </a:cubicBezTo>
                <a:cubicBezTo>
                  <a:pt x="1235390" y="66499"/>
                  <a:pt x="1242863" y="67994"/>
                  <a:pt x="1244358" y="67247"/>
                </a:cubicBezTo>
                <a:cubicBezTo>
                  <a:pt x="1245853" y="66499"/>
                  <a:pt x="1251831" y="56786"/>
                  <a:pt x="1255569" y="56039"/>
                </a:cubicBezTo>
                <a:cubicBezTo>
                  <a:pt x="1259306" y="55292"/>
                  <a:pt x="1296673" y="56786"/>
                  <a:pt x="1300410" y="56039"/>
                </a:cubicBezTo>
                <a:cubicBezTo>
                  <a:pt x="1304147" y="55292"/>
                  <a:pt x="1308631" y="45578"/>
                  <a:pt x="1311621" y="44831"/>
                </a:cubicBezTo>
                <a:cubicBezTo>
                  <a:pt x="1314611" y="44084"/>
                  <a:pt x="1342262" y="45578"/>
                  <a:pt x="1345252" y="44831"/>
                </a:cubicBezTo>
                <a:cubicBezTo>
                  <a:pt x="1348241" y="44084"/>
                  <a:pt x="1351231" y="34370"/>
                  <a:pt x="1356463" y="33623"/>
                </a:cubicBezTo>
                <a:cubicBezTo>
                  <a:pt x="1361695" y="32876"/>
                  <a:pt x="1417745" y="34370"/>
                  <a:pt x="1423725" y="33623"/>
                </a:cubicBezTo>
                <a:cubicBezTo>
                  <a:pt x="1429703" y="32876"/>
                  <a:pt x="1442408" y="23162"/>
                  <a:pt x="1446146" y="22415"/>
                </a:cubicBezTo>
                <a:cubicBezTo>
                  <a:pt x="1449883" y="21668"/>
                  <a:pt x="1476788" y="23162"/>
                  <a:pt x="1479777" y="22415"/>
                </a:cubicBezTo>
                <a:cubicBezTo>
                  <a:pt x="1482767" y="21668"/>
                  <a:pt x="1485756" y="11954"/>
                  <a:pt x="1490988" y="11207"/>
                </a:cubicBezTo>
                <a:cubicBezTo>
                  <a:pt x="1496219" y="10460"/>
                  <a:pt x="1552271" y="11954"/>
                  <a:pt x="1558251" y="11207"/>
                </a:cubicBezTo>
                <a:cubicBezTo>
                  <a:pt x="1564230" y="10460"/>
                  <a:pt x="1558250" y="747"/>
                  <a:pt x="1580671" y="0"/>
                </a:cubicBezTo>
                <a:cubicBezTo>
                  <a:pt x="1603091" y="-747"/>
                  <a:pt x="1872142" y="-747"/>
                  <a:pt x="1894563" y="0"/>
                </a:cubicBezTo>
                <a:cubicBezTo>
                  <a:pt x="1916983" y="747"/>
                  <a:pt x="1913247" y="10460"/>
                  <a:pt x="1916985" y="11207"/>
                </a:cubicBezTo>
                <a:cubicBezTo>
                  <a:pt x="1920722" y="11954"/>
                  <a:pt x="1947626" y="10460"/>
                  <a:pt x="1950616" y="11207"/>
                </a:cubicBezTo>
                <a:cubicBezTo>
                  <a:pt x="1953605" y="11954"/>
                  <a:pt x="1956593" y="21668"/>
                  <a:pt x="1961825" y="22415"/>
                </a:cubicBezTo>
                <a:cubicBezTo>
                  <a:pt x="1967057" y="23162"/>
                  <a:pt x="2023109" y="21668"/>
                  <a:pt x="2029088" y="22415"/>
                </a:cubicBezTo>
                <a:cubicBezTo>
                  <a:pt x="2035067" y="23162"/>
                  <a:pt x="2047772" y="32876"/>
                  <a:pt x="2051509" y="33623"/>
                </a:cubicBezTo>
                <a:cubicBezTo>
                  <a:pt x="2055246" y="34370"/>
                  <a:pt x="2081403" y="32876"/>
                  <a:pt x="2085140" y="33623"/>
                </a:cubicBezTo>
                <a:cubicBezTo>
                  <a:pt x="2088877" y="34370"/>
                  <a:pt x="2100087" y="43337"/>
                  <a:pt x="2107562" y="44831"/>
                </a:cubicBezTo>
                <a:cubicBezTo>
                  <a:pt x="2115035" y="46325"/>
                  <a:pt x="2189772" y="54544"/>
                  <a:pt x="2197245" y="56039"/>
                </a:cubicBezTo>
                <a:cubicBezTo>
                  <a:pt x="2204719" y="57533"/>
                  <a:pt x="2215929" y="65752"/>
                  <a:pt x="2219665" y="67247"/>
                </a:cubicBezTo>
                <a:cubicBezTo>
                  <a:pt x="2223402" y="68741"/>
                  <a:pt x="2247318" y="76960"/>
                  <a:pt x="2253297" y="78455"/>
                </a:cubicBezTo>
                <a:cubicBezTo>
                  <a:pt x="2259276" y="79949"/>
                  <a:pt x="2304864" y="88915"/>
                  <a:pt x="2309350" y="89663"/>
                </a:cubicBezTo>
                <a:cubicBezTo>
                  <a:pt x="2313833" y="90410"/>
                  <a:pt x="2319064" y="88915"/>
                  <a:pt x="2320560" y="89663"/>
                </a:cubicBezTo>
                <a:cubicBezTo>
                  <a:pt x="2322054" y="90410"/>
                  <a:pt x="2329528" y="99376"/>
                  <a:pt x="2331771" y="100871"/>
                </a:cubicBezTo>
                <a:cubicBezTo>
                  <a:pt x="2334012" y="102365"/>
                  <a:pt x="2351949" y="110584"/>
                  <a:pt x="2354191" y="112078"/>
                </a:cubicBezTo>
                <a:cubicBezTo>
                  <a:pt x="2356433" y="113573"/>
                  <a:pt x="2363907" y="121792"/>
                  <a:pt x="2365402" y="123286"/>
                </a:cubicBezTo>
                <a:cubicBezTo>
                  <a:pt x="2366896" y="124781"/>
                  <a:pt x="2374370" y="133747"/>
                  <a:pt x="2376612" y="134494"/>
                </a:cubicBezTo>
                <a:cubicBezTo>
                  <a:pt x="2378853" y="135241"/>
                  <a:pt x="2396789" y="133747"/>
                  <a:pt x="2399032" y="134494"/>
                </a:cubicBezTo>
                <a:cubicBezTo>
                  <a:pt x="2401275" y="135241"/>
                  <a:pt x="2408748" y="144208"/>
                  <a:pt x="2410243" y="145702"/>
                </a:cubicBezTo>
                <a:cubicBezTo>
                  <a:pt x="2411738" y="147197"/>
                  <a:pt x="2419211" y="155416"/>
                  <a:pt x="2421454" y="156910"/>
                </a:cubicBezTo>
                <a:cubicBezTo>
                  <a:pt x="2423696" y="158404"/>
                  <a:pt x="2441632" y="166624"/>
                  <a:pt x="2443874" y="168118"/>
                </a:cubicBezTo>
                <a:cubicBezTo>
                  <a:pt x="2446117" y="169612"/>
                  <a:pt x="2453590" y="177832"/>
                  <a:pt x="2455085" y="179326"/>
                </a:cubicBezTo>
                <a:cubicBezTo>
                  <a:pt x="2456580" y="180820"/>
                  <a:pt x="2464801" y="189039"/>
                  <a:pt x="2466295" y="190534"/>
                </a:cubicBezTo>
                <a:cubicBezTo>
                  <a:pt x="2467789" y="192028"/>
                  <a:pt x="2476011" y="200247"/>
                  <a:pt x="2477506" y="201742"/>
                </a:cubicBezTo>
                <a:cubicBezTo>
                  <a:pt x="2479001" y="203236"/>
                  <a:pt x="2487222" y="211455"/>
                  <a:pt x="2488717" y="212950"/>
                </a:cubicBezTo>
                <a:cubicBezTo>
                  <a:pt x="2490211" y="214444"/>
                  <a:pt x="2498432" y="222663"/>
                  <a:pt x="2499927" y="224158"/>
                </a:cubicBezTo>
                <a:cubicBezTo>
                  <a:pt x="2501420" y="225652"/>
                  <a:pt x="2509642" y="233871"/>
                  <a:pt x="2511137" y="235365"/>
                </a:cubicBezTo>
                <a:cubicBezTo>
                  <a:pt x="2512632" y="236860"/>
                  <a:pt x="2520853" y="244332"/>
                  <a:pt x="2522349" y="246573"/>
                </a:cubicBezTo>
                <a:cubicBezTo>
                  <a:pt x="2523842" y="248815"/>
                  <a:pt x="2532063" y="266748"/>
                  <a:pt x="2533557" y="268989"/>
                </a:cubicBezTo>
                <a:cubicBezTo>
                  <a:pt x="2535052" y="271231"/>
                  <a:pt x="2543273" y="278702"/>
                  <a:pt x="2544769" y="280197"/>
                </a:cubicBezTo>
                <a:cubicBezTo>
                  <a:pt x="2546264" y="281691"/>
                  <a:pt x="2554485" y="287669"/>
                  <a:pt x="2555979" y="291405"/>
                </a:cubicBezTo>
                <a:cubicBezTo>
                  <a:pt x="2557473" y="295141"/>
                  <a:pt x="2565695" y="332500"/>
                  <a:pt x="2567189" y="336236"/>
                </a:cubicBezTo>
                <a:cubicBezTo>
                  <a:pt x="2568683" y="339972"/>
                  <a:pt x="2576905" y="343708"/>
                  <a:pt x="2578400" y="347444"/>
                </a:cubicBezTo>
                <a:cubicBezTo>
                  <a:pt x="2579894" y="351180"/>
                  <a:pt x="2588862" y="388540"/>
                  <a:pt x="2589610" y="392276"/>
                </a:cubicBezTo>
                <a:cubicBezTo>
                  <a:pt x="2590356" y="396012"/>
                  <a:pt x="2588114" y="400495"/>
                  <a:pt x="2589610" y="403484"/>
                </a:cubicBezTo>
                <a:cubicBezTo>
                  <a:pt x="2591104" y="406473"/>
                  <a:pt x="2609788" y="433372"/>
                  <a:pt x="2612031" y="437108"/>
                </a:cubicBezTo>
                <a:cubicBezTo>
                  <a:pt x="2614274" y="440844"/>
                  <a:pt x="2621747" y="455788"/>
                  <a:pt x="2623241" y="459524"/>
                </a:cubicBezTo>
                <a:cubicBezTo>
                  <a:pt x="2624736" y="463259"/>
                  <a:pt x="2632957" y="488664"/>
                  <a:pt x="2634452" y="493147"/>
                </a:cubicBezTo>
                <a:cubicBezTo>
                  <a:pt x="2635947" y="497630"/>
                  <a:pt x="2644915" y="523782"/>
                  <a:pt x="2645662" y="526771"/>
                </a:cubicBezTo>
                <a:cubicBezTo>
                  <a:pt x="2646410" y="529759"/>
                  <a:pt x="2644916" y="536484"/>
                  <a:pt x="2645662" y="537979"/>
                </a:cubicBezTo>
                <a:cubicBezTo>
                  <a:pt x="2646409" y="539473"/>
                  <a:pt x="2655378" y="547692"/>
                  <a:pt x="2656873" y="549187"/>
                </a:cubicBezTo>
                <a:cubicBezTo>
                  <a:pt x="2658366" y="550681"/>
                  <a:pt x="2666589" y="557406"/>
                  <a:pt x="2668084" y="560395"/>
                </a:cubicBezTo>
                <a:cubicBezTo>
                  <a:pt x="2669578" y="563383"/>
                  <a:pt x="2677799" y="590282"/>
                  <a:pt x="2679294" y="594019"/>
                </a:cubicBezTo>
                <a:cubicBezTo>
                  <a:pt x="2680788" y="597754"/>
                  <a:pt x="2689010" y="613445"/>
                  <a:pt x="2690504" y="616434"/>
                </a:cubicBezTo>
                <a:cubicBezTo>
                  <a:pt x="2691998" y="619423"/>
                  <a:pt x="2700219" y="636608"/>
                  <a:pt x="2701715" y="638850"/>
                </a:cubicBezTo>
                <a:cubicBezTo>
                  <a:pt x="2703209" y="641091"/>
                  <a:pt x="2711430" y="648563"/>
                  <a:pt x="2712926" y="650058"/>
                </a:cubicBezTo>
                <a:cubicBezTo>
                  <a:pt x="2714420" y="651552"/>
                  <a:pt x="2722640" y="659771"/>
                  <a:pt x="2724135" y="661266"/>
                </a:cubicBezTo>
                <a:cubicBezTo>
                  <a:pt x="2725630" y="662760"/>
                  <a:pt x="2733852" y="670979"/>
                  <a:pt x="2735346" y="672474"/>
                </a:cubicBezTo>
                <a:cubicBezTo>
                  <a:pt x="2736840" y="673968"/>
                  <a:pt x="2744313" y="682187"/>
                  <a:pt x="2746555" y="683681"/>
                </a:cubicBezTo>
                <a:cubicBezTo>
                  <a:pt x="2748798" y="685175"/>
                  <a:pt x="2765240" y="693395"/>
                  <a:pt x="2768977" y="694889"/>
                </a:cubicBezTo>
                <a:cubicBezTo>
                  <a:pt x="2772714" y="696384"/>
                  <a:pt x="2789156" y="706097"/>
                  <a:pt x="2802609" y="706097"/>
                </a:cubicBezTo>
                <a:cubicBezTo>
                  <a:pt x="2816061" y="706097"/>
                  <a:pt x="2955817" y="696384"/>
                  <a:pt x="2970764" y="694889"/>
                </a:cubicBezTo>
                <a:cubicBezTo>
                  <a:pt x="2985711" y="693395"/>
                  <a:pt x="3019344" y="684428"/>
                  <a:pt x="3026817" y="683681"/>
                </a:cubicBezTo>
                <a:cubicBezTo>
                  <a:pt x="3034291" y="682934"/>
                  <a:pt x="3078385" y="684428"/>
                  <a:pt x="3082870" y="683681"/>
                </a:cubicBezTo>
                <a:cubicBezTo>
                  <a:pt x="3087353" y="682934"/>
                  <a:pt x="3092586" y="673221"/>
                  <a:pt x="3094080" y="672474"/>
                </a:cubicBezTo>
                <a:cubicBezTo>
                  <a:pt x="3095575" y="671727"/>
                  <a:pt x="3103795" y="673221"/>
                  <a:pt x="3105290" y="672474"/>
                </a:cubicBezTo>
                <a:cubicBezTo>
                  <a:pt x="3106784" y="671727"/>
                  <a:pt x="3110521" y="662013"/>
                  <a:pt x="3116501" y="661266"/>
                </a:cubicBezTo>
                <a:cubicBezTo>
                  <a:pt x="3122480" y="660519"/>
                  <a:pt x="3188995" y="662013"/>
                  <a:pt x="3194973" y="661266"/>
                </a:cubicBezTo>
                <a:cubicBezTo>
                  <a:pt x="3200953" y="660519"/>
                  <a:pt x="3195720" y="650805"/>
                  <a:pt x="3206184" y="650058"/>
                </a:cubicBezTo>
                <a:cubicBezTo>
                  <a:pt x="3216647" y="649311"/>
                  <a:pt x="3340708" y="648563"/>
                  <a:pt x="3351919" y="650058"/>
                </a:cubicBezTo>
                <a:cubicBezTo>
                  <a:pt x="3363129" y="651552"/>
                  <a:pt x="3371352" y="670232"/>
                  <a:pt x="3374341" y="672474"/>
                </a:cubicBezTo>
                <a:cubicBezTo>
                  <a:pt x="3377330" y="674715"/>
                  <a:pt x="3394519" y="682187"/>
                  <a:pt x="3396761" y="683681"/>
                </a:cubicBezTo>
                <a:cubicBezTo>
                  <a:pt x="3399003" y="685175"/>
                  <a:pt x="3404981" y="693395"/>
                  <a:pt x="3407972" y="694889"/>
                </a:cubicBezTo>
                <a:cubicBezTo>
                  <a:pt x="3410962" y="696384"/>
                  <a:pt x="3437867" y="703108"/>
                  <a:pt x="3441603" y="706097"/>
                </a:cubicBezTo>
                <a:cubicBezTo>
                  <a:pt x="3445340" y="709086"/>
                  <a:pt x="3461034" y="735985"/>
                  <a:pt x="3464023" y="739721"/>
                </a:cubicBezTo>
                <a:cubicBezTo>
                  <a:pt x="3467013" y="743457"/>
                  <a:pt x="3483454" y="759148"/>
                  <a:pt x="3486444" y="762137"/>
                </a:cubicBezTo>
                <a:cubicBezTo>
                  <a:pt x="3489434" y="765125"/>
                  <a:pt x="3505128" y="781564"/>
                  <a:pt x="3508864" y="784553"/>
                </a:cubicBezTo>
                <a:cubicBezTo>
                  <a:pt x="3512601" y="787541"/>
                  <a:pt x="3538011" y="803232"/>
                  <a:pt x="3542496" y="806968"/>
                </a:cubicBezTo>
                <a:cubicBezTo>
                  <a:pt x="3546980" y="810704"/>
                  <a:pt x="3571643" y="836109"/>
                  <a:pt x="3576128" y="840592"/>
                </a:cubicBezTo>
                <a:cubicBezTo>
                  <a:pt x="3580613" y="845075"/>
                  <a:pt x="3605274" y="869732"/>
                  <a:pt x="3609758" y="874215"/>
                </a:cubicBezTo>
                <a:cubicBezTo>
                  <a:pt x="3614242" y="878698"/>
                  <a:pt x="3639653" y="904103"/>
                  <a:pt x="3643390" y="907839"/>
                </a:cubicBezTo>
                <a:cubicBezTo>
                  <a:pt x="3647128" y="911575"/>
                  <a:pt x="3661328" y="926519"/>
                  <a:pt x="3665812" y="930255"/>
                </a:cubicBezTo>
                <a:cubicBezTo>
                  <a:pt x="3670296" y="933991"/>
                  <a:pt x="3706916" y="960143"/>
                  <a:pt x="3710654" y="963879"/>
                </a:cubicBezTo>
                <a:cubicBezTo>
                  <a:pt x="3714391" y="967615"/>
                  <a:pt x="3718874" y="983306"/>
                  <a:pt x="3721864" y="986295"/>
                </a:cubicBezTo>
                <a:cubicBezTo>
                  <a:pt x="3724853" y="989283"/>
                  <a:pt x="3751011" y="1004974"/>
                  <a:pt x="3755495" y="1008711"/>
                </a:cubicBezTo>
                <a:cubicBezTo>
                  <a:pt x="3759980" y="1012447"/>
                  <a:pt x="3785390" y="1037851"/>
                  <a:pt x="3789126" y="1042334"/>
                </a:cubicBezTo>
                <a:cubicBezTo>
                  <a:pt x="3792863" y="1046817"/>
                  <a:pt x="3808557" y="1072222"/>
                  <a:pt x="3811548" y="1075958"/>
                </a:cubicBezTo>
                <a:cubicBezTo>
                  <a:pt x="3814536" y="1079694"/>
                  <a:pt x="3830978" y="1094638"/>
                  <a:pt x="3833968" y="1098374"/>
                </a:cubicBezTo>
                <a:cubicBezTo>
                  <a:pt x="3836957" y="1102110"/>
                  <a:pt x="3853399" y="1127514"/>
                  <a:pt x="3856389" y="1131998"/>
                </a:cubicBezTo>
                <a:cubicBezTo>
                  <a:pt x="3859379" y="1136481"/>
                  <a:pt x="3875820" y="1161885"/>
                  <a:pt x="3878810" y="1165621"/>
                </a:cubicBezTo>
                <a:cubicBezTo>
                  <a:pt x="3881799" y="1169357"/>
                  <a:pt x="3898242" y="1184301"/>
                  <a:pt x="3901231" y="1188037"/>
                </a:cubicBezTo>
                <a:cubicBezTo>
                  <a:pt x="3904220" y="1191773"/>
                  <a:pt x="3920661" y="1216430"/>
                  <a:pt x="3923651" y="1221661"/>
                </a:cubicBezTo>
                <a:cubicBezTo>
                  <a:pt x="3926640" y="1226891"/>
                  <a:pt x="3943084" y="1260515"/>
                  <a:pt x="3946073" y="1266493"/>
                </a:cubicBezTo>
                <a:cubicBezTo>
                  <a:pt x="3949062" y="1272470"/>
                  <a:pt x="3965504" y="1306093"/>
                  <a:pt x="3968493" y="1311324"/>
                </a:cubicBezTo>
                <a:cubicBezTo>
                  <a:pt x="3971481" y="1316554"/>
                  <a:pt x="3987176" y="1338223"/>
                  <a:pt x="3990913" y="1344948"/>
                </a:cubicBezTo>
                <a:cubicBezTo>
                  <a:pt x="3994650" y="1351672"/>
                  <a:pt x="4020807" y="1404723"/>
                  <a:pt x="4024545" y="1412195"/>
                </a:cubicBezTo>
                <a:cubicBezTo>
                  <a:pt x="4028282" y="1419667"/>
                  <a:pt x="4043229" y="1448808"/>
                  <a:pt x="4046967" y="1457027"/>
                </a:cubicBezTo>
                <a:cubicBezTo>
                  <a:pt x="4050704" y="1465246"/>
                  <a:pt x="4076860" y="1526516"/>
                  <a:pt x="4080597" y="1535482"/>
                </a:cubicBezTo>
                <a:cubicBezTo>
                  <a:pt x="4084333" y="1544449"/>
                  <a:pt x="4100028" y="1582555"/>
                  <a:pt x="4103019" y="1591522"/>
                </a:cubicBezTo>
                <a:cubicBezTo>
                  <a:pt x="4106008" y="1600488"/>
                  <a:pt x="4121702" y="1658769"/>
                  <a:pt x="4125439" y="1669977"/>
                </a:cubicBezTo>
                <a:cubicBezTo>
                  <a:pt x="4129175" y="1681185"/>
                  <a:pt x="4155334" y="1747685"/>
                  <a:pt x="4159071" y="1759640"/>
                </a:cubicBezTo>
                <a:cubicBezTo>
                  <a:pt x="4162807" y="1771595"/>
                  <a:pt x="4177753" y="1835854"/>
                  <a:pt x="4181491" y="1849304"/>
                </a:cubicBezTo>
                <a:cubicBezTo>
                  <a:pt x="4185227" y="1862753"/>
                  <a:pt x="4212133" y="1947933"/>
                  <a:pt x="4215122" y="1961382"/>
                </a:cubicBezTo>
                <a:cubicBezTo>
                  <a:pt x="4218111" y="1974832"/>
                  <a:pt x="4224837" y="2039091"/>
                  <a:pt x="4226333" y="2051046"/>
                </a:cubicBezTo>
                <a:cubicBezTo>
                  <a:pt x="4227828" y="2063001"/>
                  <a:pt x="4234554" y="2129501"/>
                  <a:pt x="4237544" y="2140709"/>
                </a:cubicBezTo>
                <a:cubicBezTo>
                  <a:pt x="4240534" y="2151917"/>
                  <a:pt x="4268932" y="2210198"/>
                  <a:pt x="4271174" y="2219165"/>
                </a:cubicBezTo>
                <a:cubicBezTo>
                  <a:pt x="4273416" y="2228131"/>
                  <a:pt x="4269679" y="2267732"/>
                  <a:pt x="4271174" y="2275204"/>
                </a:cubicBezTo>
                <a:cubicBezTo>
                  <a:pt x="4272670" y="2282676"/>
                  <a:pt x="4292101" y="2322277"/>
                  <a:pt x="4293596" y="2331244"/>
                </a:cubicBezTo>
                <a:cubicBezTo>
                  <a:pt x="4295091" y="2340210"/>
                  <a:pt x="4292849" y="2400733"/>
                  <a:pt x="4293596" y="2409699"/>
                </a:cubicBezTo>
                <a:cubicBezTo>
                  <a:pt x="4294343" y="2418665"/>
                  <a:pt x="4303311" y="2459014"/>
                  <a:pt x="4304806" y="2465739"/>
                </a:cubicBezTo>
                <a:cubicBezTo>
                  <a:pt x="4306299" y="2472463"/>
                  <a:pt x="4315269" y="2473957"/>
                  <a:pt x="4316016" y="2510570"/>
                </a:cubicBezTo>
                <a:cubicBezTo>
                  <a:pt x="4316764" y="2547182"/>
                  <a:pt x="4316764" y="2979808"/>
                  <a:pt x="4316016" y="3014926"/>
                </a:cubicBezTo>
                <a:cubicBezTo>
                  <a:pt x="4315269" y="3050043"/>
                  <a:pt x="4305553" y="3029869"/>
                  <a:pt x="4304806" y="3037342"/>
                </a:cubicBezTo>
                <a:cubicBezTo>
                  <a:pt x="4304059" y="3044814"/>
                  <a:pt x="4305553" y="3120279"/>
                  <a:pt x="4304806" y="3127004"/>
                </a:cubicBezTo>
                <a:cubicBezTo>
                  <a:pt x="4304059" y="3133729"/>
                  <a:pt x="4294343" y="3134476"/>
                  <a:pt x="4293596" y="3138212"/>
                </a:cubicBezTo>
                <a:cubicBezTo>
                  <a:pt x="4292849" y="3141948"/>
                  <a:pt x="4294343" y="3177814"/>
                  <a:pt x="4293596" y="3183045"/>
                </a:cubicBezTo>
                <a:cubicBezTo>
                  <a:pt x="4292849" y="3188275"/>
                  <a:pt x="4283132" y="3210690"/>
                  <a:pt x="4282386" y="3216668"/>
                </a:cubicBezTo>
                <a:cubicBezTo>
                  <a:pt x="4281639" y="3222646"/>
                  <a:pt x="4283133" y="3267476"/>
                  <a:pt x="4282386" y="3272707"/>
                </a:cubicBezTo>
                <a:cubicBezTo>
                  <a:pt x="4281637" y="3277937"/>
                  <a:pt x="4272670" y="3292134"/>
                  <a:pt x="4271174" y="3295123"/>
                </a:cubicBezTo>
                <a:cubicBezTo>
                  <a:pt x="4269679" y="3298112"/>
                  <a:pt x="4260711" y="3313803"/>
                  <a:pt x="4259965" y="3317539"/>
                </a:cubicBezTo>
                <a:cubicBezTo>
                  <a:pt x="4259217" y="3321275"/>
                  <a:pt x="4260712" y="3346679"/>
                  <a:pt x="4259965" y="3351163"/>
                </a:cubicBezTo>
                <a:cubicBezTo>
                  <a:pt x="4259216" y="3355646"/>
                  <a:pt x="4249502" y="3381797"/>
                  <a:pt x="4248754" y="3384786"/>
                </a:cubicBezTo>
                <a:cubicBezTo>
                  <a:pt x="4248006" y="3387775"/>
                  <a:pt x="4249500" y="3393006"/>
                  <a:pt x="4248754" y="3395995"/>
                </a:cubicBezTo>
                <a:cubicBezTo>
                  <a:pt x="4248007" y="3398984"/>
                  <a:pt x="4238291" y="3425882"/>
                  <a:pt x="4237544" y="3429618"/>
                </a:cubicBezTo>
                <a:cubicBezTo>
                  <a:pt x="4236797" y="3433354"/>
                  <a:pt x="4238292" y="3449045"/>
                  <a:pt x="4237544" y="3452034"/>
                </a:cubicBezTo>
                <a:cubicBezTo>
                  <a:pt x="4236796" y="3455023"/>
                  <a:pt x="4227080" y="3469966"/>
                  <a:pt x="4226333" y="3474450"/>
                </a:cubicBezTo>
                <a:cubicBezTo>
                  <a:pt x="4225584" y="3478932"/>
                  <a:pt x="4227079" y="3514798"/>
                  <a:pt x="4226333" y="3519281"/>
                </a:cubicBezTo>
                <a:cubicBezTo>
                  <a:pt x="4225586" y="3523764"/>
                  <a:pt x="4216617" y="3538708"/>
                  <a:pt x="4215122" y="3541697"/>
                </a:cubicBezTo>
                <a:cubicBezTo>
                  <a:pt x="4213628" y="3544686"/>
                  <a:pt x="4204660" y="3560377"/>
                  <a:pt x="4203913" y="3564114"/>
                </a:cubicBezTo>
                <a:cubicBezTo>
                  <a:pt x="4203165" y="3567849"/>
                  <a:pt x="4204660" y="3594000"/>
                  <a:pt x="4203913" y="3597736"/>
                </a:cubicBezTo>
                <a:cubicBezTo>
                  <a:pt x="4203165" y="3601473"/>
                  <a:pt x="4193449" y="3615669"/>
                  <a:pt x="4192702" y="3620152"/>
                </a:cubicBezTo>
                <a:cubicBezTo>
                  <a:pt x="4191954" y="3624636"/>
                  <a:pt x="4193449" y="3660500"/>
                  <a:pt x="4192702" y="3664984"/>
                </a:cubicBezTo>
                <a:cubicBezTo>
                  <a:pt x="4191954" y="3669467"/>
                  <a:pt x="4182985" y="3683663"/>
                  <a:pt x="4181491" y="3687400"/>
                </a:cubicBezTo>
                <a:cubicBezTo>
                  <a:pt x="4179996" y="3691136"/>
                  <a:pt x="4171028" y="3715046"/>
                  <a:pt x="4170281" y="3721024"/>
                </a:cubicBezTo>
                <a:cubicBezTo>
                  <a:pt x="4169534" y="3727001"/>
                  <a:pt x="4171028" y="3771086"/>
                  <a:pt x="4170281" y="3777064"/>
                </a:cubicBezTo>
                <a:cubicBezTo>
                  <a:pt x="4169534" y="3783042"/>
                  <a:pt x="4160565" y="3806951"/>
                  <a:pt x="4159071" y="3810687"/>
                </a:cubicBezTo>
                <a:cubicBezTo>
                  <a:pt x="4157575" y="3814423"/>
                  <a:pt x="4149354" y="3830114"/>
                  <a:pt x="4147860" y="3833103"/>
                </a:cubicBezTo>
                <a:cubicBezTo>
                  <a:pt x="4146365" y="3836092"/>
                  <a:pt x="4137397" y="3853276"/>
                  <a:pt x="4136650" y="3855518"/>
                </a:cubicBezTo>
                <a:cubicBezTo>
                  <a:pt x="4135903" y="3857760"/>
                  <a:pt x="4137398" y="3863737"/>
                  <a:pt x="4136650" y="3866727"/>
                </a:cubicBezTo>
                <a:cubicBezTo>
                  <a:pt x="4135902" y="3869715"/>
                  <a:pt x="4126934" y="3896614"/>
                  <a:pt x="4125439" y="3900350"/>
                </a:cubicBezTo>
                <a:cubicBezTo>
                  <a:pt x="4123943" y="3904086"/>
                  <a:pt x="4115722" y="3919030"/>
                  <a:pt x="4114228" y="3922766"/>
                </a:cubicBezTo>
                <a:cubicBezTo>
                  <a:pt x="4112734" y="3926502"/>
                  <a:pt x="4104513" y="3952653"/>
                  <a:pt x="4103019" y="3956390"/>
                </a:cubicBezTo>
                <a:cubicBezTo>
                  <a:pt x="4101524" y="3960126"/>
                  <a:pt x="4092555" y="3976563"/>
                  <a:pt x="4091808" y="3978805"/>
                </a:cubicBezTo>
                <a:cubicBezTo>
                  <a:pt x="4091061" y="3981047"/>
                  <a:pt x="4092555" y="3987772"/>
                  <a:pt x="4091808" y="3990013"/>
                </a:cubicBezTo>
                <a:cubicBezTo>
                  <a:pt x="4091060" y="3992255"/>
                  <a:pt x="4082092" y="4009440"/>
                  <a:pt x="4080597" y="4012429"/>
                </a:cubicBezTo>
                <a:cubicBezTo>
                  <a:pt x="4079101" y="4015418"/>
                  <a:pt x="4070882" y="4032604"/>
                  <a:pt x="4069387" y="4034845"/>
                </a:cubicBezTo>
                <a:cubicBezTo>
                  <a:pt x="4067893" y="4037086"/>
                  <a:pt x="4059671" y="4043811"/>
                  <a:pt x="4058177" y="4046053"/>
                </a:cubicBezTo>
                <a:cubicBezTo>
                  <a:pt x="4056682" y="4048294"/>
                  <a:pt x="4048462" y="4066227"/>
                  <a:pt x="4046967" y="4068469"/>
                </a:cubicBezTo>
                <a:cubicBezTo>
                  <a:pt x="4045471" y="4070710"/>
                  <a:pt x="4036503" y="4078183"/>
                  <a:pt x="4035755" y="4079677"/>
                </a:cubicBezTo>
                <a:cubicBezTo>
                  <a:pt x="4035007" y="4081170"/>
                  <a:pt x="4036502" y="4088642"/>
                  <a:pt x="4035755" y="4090884"/>
                </a:cubicBezTo>
                <a:cubicBezTo>
                  <a:pt x="4035008" y="4093126"/>
                  <a:pt x="4026040" y="4111058"/>
                  <a:pt x="4024545" y="4113300"/>
                </a:cubicBezTo>
                <a:cubicBezTo>
                  <a:pt x="4023050" y="4115542"/>
                  <a:pt x="4014829" y="4122266"/>
                  <a:pt x="4013335" y="4124508"/>
                </a:cubicBezTo>
                <a:cubicBezTo>
                  <a:pt x="4011841" y="4126750"/>
                  <a:pt x="4003619" y="4145429"/>
                  <a:pt x="4002125" y="4146924"/>
                </a:cubicBezTo>
                <a:cubicBezTo>
                  <a:pt x="4000629" y="4148418"/>
                  <a:pt x="3992408" y="4146177"/>
                  <a:pt x="3990913" y="4146924"/>
                </a:cubicBezTo>
                <a:cubicBezTo>
                  <a:pt x="3989418" y="4147671"/>
                  <a:pt x="3981198" y="4156637"/>
                  <a:pt x="3979704" y="4158132"/>
                </a:cubicBezTo>
                <a:cubicBezTo>
                  <a:pt x="3978209" y="4159626"/>
                  <a:pt x="3970735" y="4167097"/>
                  <a:pt x="3968493" y="4169340"/>
                </a:cubicBezTo>
                <a:cubicBezTo>
                  <a:pt x="3966251" y="4171582"/>
                  <a:pt x="3949062" y="4189513"/>
                  <a:pt x="3946073" y="4191755"/>
                </a:cubicBezTo>
                <a:cubicBezTo>
                  <a:pt x="3943084" y="4193998"/>
                  <a:pt x="3925893" y="4200722"/>
                  <a:pt x="3923651" y="4202963"/>
                </a:cubicBezTo>
                <a:cubicBezTo>
                  <a:pt x="3921408" y="4205205"/>
                  <a:pt x="3914683" y="4223885"/>
                  <a:pt x="3912442" y="4225380"/>
                </a:cubicBezTo>
                <a:cubicBezTo>
                  <a:pt x="3910198" y="4226874"/>
                  <a:pt x="3892261" y="4223885"/>
                  <a:pt x="3890019" y="4225380"/>
                </a:cubicBezTo>
                <a:cubicBezTo>
                  <a:pt x="3887777" y="4226874"/>
                  <a:pt x="3880305" y="4245554"/>
                  <a:pt x="3878810" y="4247796"/>
                </a:cubicBezTo>
                <a:cubicBezTo>
                  <a:pt x="3877315" y="4250036"/>
                  <a:pt x="3869841" y="4258256"/>
                  <a:pt x="3867599" y="4259003"/>
                </a:cubicBezTo>
                <a:cubicBezTo>
                  <a:pt x="3865356" y="4259750"/>
                  <a:pt x="3847420" y="4258256"/>
                  <a:pt x="3845178" y="4259003"/>
                </a:cubicBezTo>
                <a:cubicBezTo>
                  <a:pt x="3842935" y="4259750"/>
                  <a:pt x="3835462" y="4268717"/>
                  <a:pt x="3833968" y="4270211"/>
                </a:cubicBezTo>
                <a:cubicBezTo>
                  <a:pt x="3832473" y="4271705"/>
                  <a:pt x="3825000" y="4279923"/>
                  <a:pt x="3822758" y="4281418"/>
                </a:cubicBezTo>
                <a:cubicBezTo>
                  <a:pt x="3820515" y="4282912"/>
                  <a:pt x="3802578" y="4291132"/>
                  <a:pt x="3800336" y="4292627"/>
                </a:cubicBezTo>
                <a:cubicBezTo>
                  <a:pt x="3798093" y="4294121"/>
                  <a:pt x="3790621" y="4302340"/>
                  <a:pt x="3789126" y="4303834"/>
                </a:cubicBezTo>
                <a:cubicBezTo>
                  <a:pt x="3787632" y="4305328"/>
                  <a:pt x="3780157" y="4313548"/>
                  <a:pt x="3777916" y="4315042"/>
                </a:cubicBezTo>
                <a:cubicBezTo>
                  <a:pt x="3775674" y="4316536"/>
                  <a:pt x="3758485" y="4324756"/>
                  <a:pt x="3755495" y="4326250"/>
                </a:cubicBezTo>
                <a:cubicBezTo>
                  <a:pt x="3752507" y="4327745"/>
                  <a:pt x="3736063" y="4336711"/>
                  <a:pt x="3733074" y="4337458"/>
                </a:cubicBezTo>
                <a:cubicBezTo>
                  <a:pt x="3730083" y="4338206"/>
                  <a:pt x="3712895" y="4336711"/>
                  <a:pt x="3710654" y="4337458"/>
                </a:cubicBezTo>
                <a:cubicBezTo>
                  <a:pt x="3708411" y="4338206"/>
                  <a:pt x="3700938" y="4347171"/>
                  <a:pt x="3699442" y="4348666"/>
                </a:cubicBezTo>
                <a:cubicBezTo>
                  <a:pt x="3697946" y="4350160"/>
                  <a:pt x="3689727" y="4358379"/>
                  <a:pt x="3688232" y="4359874"/>
                </a:cubicBezTo>
                <a:cubicBezTo>
                  <a:pt x="3686738" y="4361368"/>
                  <a:pt x="3680011" y="4370334"/>
                  <a:pt x="3677022" y="4371082"/>
                </a:cubicBezTo>
                <a:cubicBezTo>
                  <a:pt x="3674032" y="4371829"/>
                  <a:pt x="3647128" y="4370335"/>
                  <a:pt x="3643390" y="4371082"/>
                </a:cubicBezTo>
                <a:cubicBezTo>
                  <a:pt x="3639653" y="4371828"/>
                  <a:pt x="3623958" y="4380795"/>
                  <a:pt x="3620970" y="4382290"/>
                </a:cubicBezTo>
                <a:cubicBezTo>
                  <a:pt x="3617980" y="4383784"/>
                  <a:pt x="3600791" y="4392003"/>
                  <a:pt x="3598549" y="4393498"/>
                </a:cubicBezTo>
                <a:cubicBezTo>
                  <a:pt x="3596307" y="4394993"/>
                  <a:pt x="3589580" y="4403958"/>
                  <a:pt x="3587338" y="4404706"/>
                </a:cubicBezTo>
                <a:cubicBezTo>
                  <a:pt x="3585096" y="4405453"/>
                  <a:pt x="3567907" y="4403958"/>
                  <a:pt x="3564919" y="4404706"/>
                </a:cubicBezTo>
                <a:cubicBezTo>
                  <a:pt x="3561929" y="4405454"/>
                  <a:pt x="3545486" y="4414420"/>
                  <a:pt x="3542496" y="4415914"/>
                </a:cubicBezTo>
                <a:cubicBezTo>
                  <a:pt x="3539506" y="4417408"/>
                  <a:pt x="3522318" y="4426374"/>
                  <a:pt x="3520076" y="4427122"/>
                </a:cubicBezTo>
                <a:cubicBezTo>
                  <a:pt x="3517833" y="4427868"/>
                  <a:pt x="3511106" y="4426374"/>
                  <a:pt x="3508864" y="4427122"/>
                </a:cubicBezTo>
                <a:cubicBezTo>
                  <a:pt x="3506623" y="4427869"/>
                  <a:pt x="3488685" y="4436835"/>
                  <a:pt x="3486444" y="4438330"/>
                </a:cubicBezTo>
                <a:cubicBezTo>
                  <a:pt x="3484202" y="4439824"/>
                  <a:pt x="3478223" y="4448790"/>
                  <a:pt x="3475235" y="4449537"/>
                </a:cubicBezTo>
                <a:cubicBezTo>
                  <a:pt x="3472244" y="4450284"/>
                  <a:pt x="3445340" y="4448790"/>
                  <a:pt x="3441603" y="4449537"/>
                </a:cubicBezTo>
                <a:cubicBezTo>
                  <a:pt x="3437866" y="4450284"/>
                  <a:pt x="3421423" y="4459251"/>
                  <a:pt x="3419181" y="4460745"/>
                </a:cubicBezTo>
                <a:cubicBezTo>
                  <a:pt x="3416938" y="4462239"/>
                  <a:pt x="3409466" y="4471206"/>
                  <a:pt x="3407972" y="4471952"/>
                </a:cubicBezTo>
                <a:cubicBezTo>
                  <a:pt x="3406477" y="4472700"/>
                  <a:pt x="3399003" y="4471205"/>
                  <a:pt x="3396761" y="4471952"/>
                </a:cubicBezTo>
                <a:cubicBezTo>
                  <a:pt x="3394519" y="4472700"/>
                  <a:pt x="3378079" y="4482413"/>
                  <a:pt x="3374341" y="4483162"/>
                </a:cubicBezTo>
                <a:cubicBezTo>
                  <a:pt x="3370604" y="4483908"/>
                  <a:pt x="3344446" y="4482414"/>
                  <a:pt x="3340709" y="4483162"/>
                </a:cubicBezTo>
                <a:cubicBezTo>
                  <a:pt x="3336972" y="4483908"/>
                  <a:pt x="3320529" y="4493622"/>
                  <a:pt x="3318287" y="4494369"/>
                </a:cubicBezTo>
                <a:cubicBezTo>
                  <a:pt x="3316045" y="4495116"/>
                  <a:pt x="3309320" y="4493622"/>
                  <a:pt x="3307078" y="4494369"/>
                </a:cubicBezTo>
                <a:cubicBezTo>
                  <a:pt x="3304836" y="4495116"/>
                  <a:pt x="3288394" y="4504830"/>
                  <a:pt x="3284658" y="4505577"/>
                </a:cubicBezTo>
                <a:cubicBezTo>
                  <a:pt x="3280920" y="4506324"/>
                  <a:pt x="3254762" y="4504829"/>
                  <a:pt x="3251026" y="4505577"/>
                </a:cubicBezTo>
                <a:cubicBezTo>
                  <a:pt x="3247288" y="4506324"/>
                  <a:pt x="3231594" y="4516038"/>
                  <a:pt x="3228605" y="4516785"/>
                </a:cubicBezTo>
                <a:cubicBezTo>
                  <a:pt x="3225615" y="4517532"/>
                  <a:pt x="3208426" y="4516038"/>
                  <a:pt x="3206184" y="4516785"/>
                </a:cubicBezTo>
                <a:cubicBezTo>
                  <a:pt x="3203942" y="4517532"/>
                  <a:pt x="3200205" y="4527245"/>
                  <a:pt x="3194973" y="4527993"/>
                </a:cubicBezTo>
                <a:cubicBezTo>
                  <a:pt x="3189742" y="4528740"/>
                  <a:pt x="3132942" y="4527245"/>
                  <a:pt x="3127710" y="4527993"/>
                </a:cubicBezTo>
                <a:cubicBezTo>
                  <a:pt x="3122479" y="4528740"/>
                  <a:pt x="3118742" y="4537706"/>
                  <a:pt x="3116501" y="4539200"/>
                </a:cubicBezTo>
                <a:cubicBezTo>
                  <a:pt x="3114258" y="4540695"/>
                  <a:pt x="3097817" y="4548913"/>
                  <a:pt x="3094080" y="4550408"/>
                </a:cubicBezTo>
                <a:cubicBezTo>
                  <a:pt x="3090343" y="4551902"/>
                  <a:pt x="3066428" y="4560121"/>
                  <a:pt x="3060449" y="4561616"/>
                </a:cubicBezTo>
                <a:cubicBezTo>
                  <a:pt x="3054470" y="4563111"/>
                  <a:pt x="3008881" y="4572077"/>
                  <a:pt x="3004396" y="4572824"/>
                </a:cubicBezTo>
                <a:cubicBezTo>
                  <a:pt x="2999912" y="4573571"/>
                  <a:pt x="2994681" y="4572077"/>
                  <a:pt x="2993186" y="4572824"/>
                </a:cubicBezTo>
                <a:cubicBezTo>
                  <a:pt x="2991691" y="4573572"/>
                  <a:pt x="2986459" y="4583285"/>
                  <a:pt x="2981975" y="4584032"/>
                </a:cubicBezTo>
                <a:cubicBezTo>
                  <a:pt x="2977491" y="4584780"/>
                  <a:pt x="2930408" y="4583286"/>
                  <a:pt x="2925924" y="4584032"/>
                </a:cubicBezTo>
                <a:cubicBezTo>
                  <a:pt x="2921438" y="4584779"/>
                  <a:pt x="2916207" y="4593746"/>
                  <a:pt x="2914712" y="4595240"/>
                </a:cubicBezTo>
                <a:cubicBezTo>
                  <a:pt x="2913218" y="4596735"/>
                  <a:pt x="2906492" y="4604954"/>
                  <a:pt x="2903503" y="4606448"/>
                </a:cubicBezTo>
                <a:cubicBezTo>
                  <a:pt x="2900514" y="4607943"/>
                  <a:pt x="2875850" y="4616908"/>
                  <a:pt x="2869872" y="4617656"/>
                </a:cubicBezTo>
                <a:cubicBezTo>
                  <a:pt x="2863892" y="4618403"/>
                  <a:pt x="2818303" y="4616908"/>
                  <a:pt x="2813819" y="4617656"/>
                </a:cubicBezTo>
                <a:cubicBezTo>
                  <a:pt x="2809334" y="4618403"/>
                  <a:pt x="2807840" y="4627369"/>
                  <a:pt x="2802609" y="4628864"/>
                </a:cubicBezTo>
                <a:cubicBezTo>
                  <a:pt x="2797377" y="4630358"/>
                  <a:pt x="2744314" y="4638578"/>
                  <a:pt x="2735346" y="4640072"/>
                </a:cubicBezTo>
                <a:cubicBezTo>
                  <a:pt x="2726377" y="4641565"/>
                  <a:pt x="2674062" y="4649786"/>
                  <a:pt x="2668084" y="4651280"/>
                </a:cubicBezTo>
                <a:cubicBezTo>
                  <a:pt x="2662104" y="4652773"/>
                  <a:pt x="2647157" y="4661740"/>
                  <a:pt x="2645662" y="4662487"/>
                </a:cubicBezTo>
                <a:cubicBezTo>
                  <a:pt x="2644168" y="4663234"/>
                  <a:pt x="2645662" y="4662487"/>
                  <a:pt x="2690504" y="4640072"/>
                </a:cubicBezTo>
                <a:close/>
              </a:path>
            </a:pathLst>
          </a:custGeom>
        </p:spPr>
      </p:pic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12612" y="3629323"/>
            <a:ext cx="2679121" cy="877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32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prstClr val="white"/>
                </a:solidFill>
                <a:latin typeface="여기어때 잘난체"/>
                <a:ea typeface="여기어때 잘난체"/>
              </a:rPr>
              <a:t>SAYE</a:t>
            </a:r>
            <a:r>
              <a:rPr lang="en-US" altLang="ko-KR" sz="200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b="1">
                <a:solidFill>
                  <a:srgbClr val="A192D3"/>
                </a:solidFill>
              </a:rPr>
              <a:t>향후 계획</a:t>
            </a:r>
          </a:p>
          <a:p>
            <a:pPr>
              <a:lnSpc>
                <a:spcPct val="150000"/>
              </a:lnSpc>
              <a:defRPr/>
            </a:pPr>
            <a:endParaRPr lang="ko-KR" altLang="en-US" sz="10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439338" y="2464547"/>
            <a:ext cx="9653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bg1"/>
                </a:solidFill>
              </a:rPr>
              <a:t>추후 작업</a:t>
            </a:r>
            <a:endParaRPr lang="ko-KR" altLang="en-US" sz="105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99185" y="12091"/>
            <a:ext cx="859155" cy="547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bg1"/>
                </a:solidFill>
                <a:latin typeface="여기어때 잘난체"/>
                <a:ea typeface="여기어때 잘난체"/>
              </a:rPr>
              <a:t>SAYE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262683" y="204388"/>
            <a:ext cx="4826185" cy="822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bg1"/>
                </a:solidFill>
              </a:rPr>
              <a:t>추후 작업 </a:t>
            </a:r>
            <a:r>
              <a:rPr lang="en-US" altLang="ko-KR" sz="1600" b="1">
                <a:solidFill>
                  <a:schemeClr val="bg1"/>
                </a:solidFill>
              </a:rPr>
              <a:t>::</a:t>
            </a:r>
            <a:r>
              <a:rPr lang="ko-KR" altLang="en-US" sz="1600">
                <a:solidFill>
                  <a:schemeClr val="bg1"/>
                </a:solidFill>
              </a:rPr>
              <a:t> 사용자 맞춤 추천 서비스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49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C49DD6"/>
                </a:solidFill>
              </a:rPr>
              <a:t>04</a:t>
            </a:r>
            <a:endParaRPr lang="ko-KR" altLang="en-US" sz="2400">
              <a:solidFill>
                <a:srgbClr val="C49DD6"/>
              </a:solidFill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83326" y="1097157"/>
            <a:ext cx="3354217" cy="5206024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0212" y="1682563"/>
            <a:ext cx="4625787" cy="3927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99185" y="12091"/>
            <a:ext cx="859155" cy="547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bg1"/>
                </a:solidFill>
                <a:latin typeface="여기어때 잘난체"/>
                <a:ea typeface="여기어때 잘난체"/>
              </a:rPr>
              <a:t>SAYE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262683" y="204388"/>
            <a:ext cx="4826185" cy="822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bg1"/>
                </a:solidFill>
              </a:rPr>
              <a:t>추후 작업 </a:t>
            </a:r>
            <a:r>
              <a:rPr lang="en-US" altLang="ko-KR" sz="1600" b="1">
                <a:solidFill>
                  <a:schemeClr val="bg1"/>
                </a:solidFill>
              </a:rPr>
              <a:t>::</a:t>
            </a:r>
            <a:r>
              <a:rPr lang="ko-KR" altLang="en-US" sz="1600">
                <a:solidFill>
                  <a:schemeClr val="bg1"/>
                </a:solidFill>
              </a:rPr>
              <a:t> 사용자 맞춤 추천 서비스</a:t>
            </a:r>
            <a:r>
              <a:rPr lang="en-US" altLang="ko-KR" sz="160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49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C49DD6"/>
                </a:solidFill>
              </a:rPr>
              <a:t>04</a:t>
            </a:r>
            <a:endParaRPr lang="ko-KR" altLang="en-US" sz="2400">
              <a:solidFill>
                <a:srgbClr val="C49DD6"/>
              </a:solidFill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83326" y="1097157"/>
            <a:ext cx="3354217" cy="5206024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0212" y="1682563"/>
            <a:ext cx="4625787" cy="3927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99185" y="12091"/>
            <a:ext cx="859155" cy="547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bg1"/>
                </a:solidFill>
                <a:latin typeface="여기어때 잘난체"/>
                <a:ea typeface="여기어때 잘난체"/>
              </a:rPr>
              <a:t>SAYE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76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bg1"/>
                </a:solidFill>
              </a:rPr>
              <a:t>향후 계획 </a:t>
            </a:r>
            <a:r>
              <a:rPr lang="en-US" altLang="ko-KR" sz="1600">
                <a:solidFill>
                  <a:schemeClr val="bg1"/>
                </a:solidFill>
              </a:rPr>
              <a:t>:: </a:t>
            </a:r>
            <a:r>
              <a:rPr lang="ko-KR" altLang="en-US" sz="1600">
                <a:solidFill>
                  <a:schemeClr val="bg1"/>
                </a:solidFill>
              </a:rPr>
              <a:t>개발 방향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>
                <a:solidFill>
                  <a:schemeClr val="bg1"/>
                </a:solidFill>
              </a:rPr>
              <a:t>남은 </a:t>
            </a:r>
            <a:r>
              <a:rPr lang="en-US" altLang="ko-KR" sz="1000">
                <a:solidFill>
                  <a:schemeClr val="bg1"/>
                </a:solidFill>
              </a:rPr>
              <a:t>3</a:t>
            </a:r>
            <a:r>
              <a:rPr lang="ko-KR" altLang="en-US" sz="1000">
                <a:solidFill>
                  <a:schemeClr val="bg1"/>
                </a:solidFill>
              </a:rPr>
              <a:t>주 </a:t>
            </a:r>
            <a:r>
              <a:rPr lang="en-US" altLang="ko-KR" sz="1000">
                <a:solidFill>
                  <a:schemeClr val="bg1"/>
                </a:solidFill>
              </a:rPr>
              <a:t>(SUB-3) </a:t>
            </a:r>
            <a:r>
              <a:rPr lang="ko-KR" altLang="en-US" sz="1000">
                <a:solidFill>
                  <a:schemeClr val="bg1"/>
                </a:solidFill>
              </a:rPr>
              <a:t>동안의 개발 방향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49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A192D3"/>
                </a:solidFill>
              </a:rPr>
              <a:t>06</a:t>
            </a:r>
            <a:endParaRPr lang="ko-KR" altLang="en-US" sz="2400">
              <a:solidFill>
                <a:srgbClr val="A192D3"/>
              </a:solidFill>
            </a:endParaRPr>
          </a:p>
        </p:txBody>
      </p:sp>
      <p:cxnSp>
        <p:nvCxnSpPr>
          <p:cNvPr id="29" name="직선 연결선 28"/>
          <p:cNvCxnSpPr>
            <a:stCxn id="34" idx="3"/>
          </p:cNvCxnSpPr>
          <p:nvPr/>
        </p:nvCxnSpPr>
        <p:spPr>
          <a:xfrm>
            <a:off x="1223363" y="4084505"/>
            <a:ext cx="8271591" cy="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095500" y="2064441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anchor="ctr"/>
          <a:lstStyle/>
          <a:p>
            <a:pPr marL="0" lvl="1"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기능관련 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::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선 구현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 후 통합</a:t>
            </a:r>
          </a:p>
          <a:p>
            <a:pPr marL="0" lvl="1"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계속해서 필요한 학습 및 구현 후 통합하여 서비스 제공</a:t>
            </a: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Swagger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로 데이터 처리 확인 후 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Frontend, Backend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통합 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095500" y="3428433"/>
            <a:ext cx="4108210" cy="12954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anchor="ctr"/>
          <a:lstStyle/>
          <a:p>
            <a:pPr marL="0" lvl="1"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기반 맞춤 서비스 제공을 위한 데이터</a:t>
            </a:r>
          </a:p>
          <a:p>
            <a:pPr marL="0" lvl="1">
              <a:lnSpc>
                <a:spcPct val="150000"/>
              </a:lnSpc>
              <a:defRPr/>
            </a:pPr>
            <a:endParaRPr lang="en-US" altLang="ko-KR" sz="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설문조사 등 활용</a:t>
            </a:r>
          </a:p>
          <a:p>
            <a:pPr marL="0" lvl="1">
              <a:lnSpc>
                <a:spcPct val="150000"/>
              </a:lnSpc>
              <a:defRPr/>
            </a:pP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각 개인에게 알맞은 서비스를 제공하기 위해 연구 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095500" y="4808056"/>
            <a:ext cx="4108210" cy="129540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anchor="ctr"/>
          <a:lstStyle/>
          <a:p>
            <a:pPr marL="0" lvl="1">
              <a:lnSpc>
                <a:spcPct val="150000"/>
              </a:lnSpc>
              <a:defRPr/>
            </a:pP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짧고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굵게 그리고 섬세하게</a:t>
            </a:r>
          </a:p>
          <a:p>
            <a:pPr marL="0" lvl="1"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많은 기능보단 한 기능에 제대로 처리하기</a:t>
            </a:r>
          </a:p>
          <a:p>
            <a:pPr marL="0" lvl="1">
              <a:lnSpc>
                <a:spcPct val="150000"/>
              </a:lnSpc>
              <a:defRPr/>
            </a:pP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디자인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등 여러 작업을 섬세하고</a:t>
            </a:r>
            <a:r>
              <a:rPr lang="en-US" altLang="ko-KR" sz="9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효율적으로 그리고 워라밸은 유지 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1415" y="3528390"/>
            <a:ext cx="1121948" cy="1112229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7544671" y="2585378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7544671" y="4432988"/>
            <a:ext cx="1129952" cy="1129952"/>
          </a:xfrm>
          <a:prstGeom prst="ellips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544671" y="3510667"/>
            <a:ext cx="1129952" cy="1129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왼쪽 대괄호 44"/>
          <p:cNvSpPr/>
          <p:nvPr/>
        </p:nvSpPr>
        <p:spPr>
          <a:xfrm>
            <a:off x="1636729" y="2676033"/>
            <a:ext cx="458771" cy="2743615"/>
          </a:xfrm>
          <a:prstGeom prst="leftBracket">
            <a:avLst>
              <a:gd name="adj" fmla="val 90271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왼쪽 대괄호 45"/>
          <p:cNvSpPr/>
          <p:nvPr/>
        </p:nvSpPr>
        <p:spPr>
          <a:xfrm flipH="1">
            <a:off x="6194011" y="2654784"/>
            <a:ext cx="629883" cy="2743615"/>
          </a:xfrm>
          <a:prstGeom prst="leftBracket">
            <a:avLst>
              <a:gd name="adj" fmla="val 64564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94953" y="3528390"/>
            <a:ext cx="2491999" cy="104673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6630" y="3862533"/>
            <a:ext cx="593970" cy="450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latin typeface="여기어때 잘난체"/>
                <a:ea typeface="여기어때 잘난체"/>
              </a:rPr>
              <a:t>Sub</a:t>
            </a:r>
          </a:p>
          <a:p>
            <a:pPr algn="ctr">
              <a:defRPr/>
            </a:pPr>
            <a:r>
              <a:rPr lang="en-US" altLang="ko-KR" sz="1200">
                <a:latin typeface="여기어때 잘난체"/>
                <a:ea typeface="여기어때 잘난체"/>
              </a:rPr>
              <a:t>1-2</a:t>
            </a:r>
            <a:endParaRPr lang="ko-KR" altLang="en-US" sz="1200">
              <a:latin typeface="여기어때 잘난체"/>
              <a:ea typeface="여기어때 잘난체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16000" t="14910" r="19410" b="18850"/>
          <a:stretch>
            <a:fillRect/>
          </a:stretch>
        </p:blipFill>
        <p:spPr>
          <a:xfrm>
            <a:off x="7656810" y="3611195"/>
            <a:ext cx="905673" cy="928896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/>
          <a:srcRect l="14180" t="6310" r="16570" b="4950"/>
          <a:stretch>
            <a:fillRect/>
          </a:stretch>
        </p:blipFill>
        <p:spPr>
          <a:xfrm>
            <a:off x="7568332" y="4476961"/>
            <a:ext cx="1082630" cy="1029837"/>
          </a:xfrm>
          <a:prstGeom prst="rect">
            <a:avLst/>
          </a:prstGeom>
        </p:spPr>
      </p:pic>
      <p:pic>
        <p:nvPicPr>
          <p:cNvPr id="9218" name="Picture 2" descr="11 Best Dedicated Web Developers [Hire in 48 Hours] | Toptal®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745289" y="2730205"/>
            <a:ext cx="770607" cy="770607"/>
          </a:xfrm>
          <a:prstGeom prst="rect">
            <a:avLst/>
          </a:prstGeom>
          <a:noFill/>
        </p:spPr>
      </p:pic>
      <p:pic>
        <p:nvPicPr>
          <p:cNvPr id="9219" name="그림 9218"/>
          <p:cNvPicPr>
            <a:picLocks noChangeAspect="1"/>
          </p:cNvPicPr>
          <p:nvPr/>
        </p:nvPicPr>
        <p:blipFill rotWithShape="1">
          <a:blip r:embed="rId6">
            <a:lum bright="17000"/>
          </a:blip>
          <a:stretch>
            <a:fillRect/>
          </a:stretch>
        </p:blipFill>
        <p:spPr>
          <a:xfrm>
            <a:off x="7791073" y="898454"/>
            <a:ext cx="2842260" cy="1744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2217300" y="2493819"/>
            <a:ext cx="8262219" cy="1537212"/>
            <a:chOff x="1974331" y="3080507"/>
            <a:chExt cx="8262219" cy="1537212"/>
          </a:xfrm>
        </p:grpSpPr>
        <p:cxnSp>
          <p:nvCxnSpPr>
            <p:cNvPr id="21" name="직선 연결선 20"/>
            <p:cNvCxnSpPr/>
            <p:nvPr/>
          </p:nvCxnSpPr>
          <p:spPr>
            <a:xfrm flipV="1">
              <a:off x="3102935" y="4004747"/>
              <a:ext cx="6083381" cy="23783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186318" y="3927208"/>
              <a:ext cx="167289" cy="155078"/>
            </a:xfrm>
            <a:prstGeom prst="ellipse">
              <a:avLst/>
            </a:prstGeom>
            <a:solidFill>
              <a:srgbClr val="A192D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야놀자 야체 B"/>
                <a:ea typeface="야놀자 야체 B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5152924" y="3927208"/>
              <a:ext cx="155077" cy="155077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야놀자 야체 B"/>
                <a:ea typeface="야놀자 야체 B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974331" y="3191181"/>
              <a:ext cx="2009027" cy="451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>
                  <a:solidFill>
                    <a:srgbClr val="FF0000"/>
                  </a:solidFill>
                  <a:latin typeface="여기어때 잘난체"/>
                  <a:ea typeface="여기어때 잘난체"/>
                </a:rPr>
                <a:t>서비스 소개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245556" y="3080507"/>
              <a:ext cx="1969812" cy="452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>
                  <a:solidFill>
                    <a:srgbClr val="FFC000"/>
                  </a:solidFill>
                  <a:latin typeface="여기어때 잘난체"/>
                  <a:ea typeface="여기어때 잘난체"/>
                </a:rPr>
                <a:t>진행상황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102906" y="4164926"/>
              <a:ext cx="1969812" cy="4527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>
                  <a:solidFill>
                    <a:schemeClr val="accent6"/>
                  </a:solidFill>
                  <a:latin typeface="여기어때 잘난체"/>
                  <a:ea typeface="여기어때 잘난체"/>
                </a:rPr>
                <a:t>변경사항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266738" y="3134055"/>
              <a:ext cx="1969812" cy="451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>
                  <a:solidFill>
                    <a:srgbClr val="A192D3"/>
                  </a:solidFill>
                  <a:latin typeface="여기어때 잘난체"/>
                  <a:ea typeface="여기어때 잘난체"/>
                </a:rPr>
                <a:t>향후 계획</a:t>
              </a:r>
            </a:p>
          </p:txBody>
        </p:sp>
        <p:sp>
          <p:nvSpPr>
            <p:cNvPr id="62" name="타원 61"/>
            <p:cNvSpPr/>
            <p:nvPr/>
          </p:nvSpPr>
          <p:spPr>
            <a:xfrm>
              <a:off x="3102935" y="3912221"/>
              <a:ext cx="244876" cy="232619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야놀자 야체 B"/>
                <a:ea typeface="야놀자 야체 B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7010272" y="3927206"/>
              <a:ext cx="155077" cy="155077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야놀자 야체 B"/>
                <a:ea typeface="야놀자 야체 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816862" y="3429000"/>
            <a:ext cx="859155" cy="547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bg1"/>
                </a:solidFill>
                <a:latin typeface="여기어때 잘난체"/>
                <a:ea typeface="여기어때 잘난체"/>
              </a:rPr>
              <a:t>SAYE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676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bg1"/>
                </a:solidFill>
              </a:rPr>
              <a:t>향후 계획 </a:t>
            </a:r>
            <a:r>
              <a:rPr lang="en-US" altLang="ko-KR" sz="1600">
                <a:solidFill>
                  <a:schemeClr val="bg1"/>
                </a:solidFill>
              </a:rPr>
              <a:t>:: </a:t>
            </a:r>
            <a:r>
              <a:rPr lang="ko-KR" altLang="en-US" sz="1600">
                <a:solidFill>
                  <a:schemeClr val="bg1"/>
                </a:solidFill>
              </a:rPr>
              <a:t>개발 방향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>
                <a:solidFill>
                  <a:schemeClr val="bg1"/>
                </a:solidFill>
              </a:rPr>
              <a:t>남은 </a:t>
            </a:r>
            <a:r>
              <a:rPr lang="en-US" altLang="ko-KR" sz="1000">
                <a:solidFill>
                  <a:schemeClr val="bg1"/>
                </a:solidFill>
              </a:rPr>
              <a:t>3</a:t>
            </a:r>
            <a:r>
              <a:rPr lang="ko-KR" altLang="en-US" sz="1000">
                <a:solidFill>
                  <a:schemeClr val="bg1"/>
                </a:solidFill>
              </a:rPr>
              <a:t>주 </a:t>
            </a:r>
            <a:r>
              <a:rPr lang="en-US" altLang="ko-KR" sz="1000">
                <a:solidFill>
                  <a:schemeClr val="bg1"/>
                </a:solidFill>
              </a:rPr>
              <a:t>(SUB-3) </a:t>
            </a:r>
            <a:r>
              <a:rPr lang="ko-KR" altLang="en-US" sz="1000">
                <a:solidFill>
                  <a:schemeClr val="bg1"/>
                </a:solidFill>
              </a:rPr>
              <a:t>동안의 개발 방향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49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A192D3"/>
                </a:solidFill>
              </a:rPr>
              <a:t>06</a:t>
            </a:r>
            <a:endParaRPr lang="ko-KR" altLang="en-US" sz="2400">
              <a:solidFill>
                <a:srgbClr val="A192D3"/>
              </a:solidFill>
            </a:endParaRPr>
          </a:p>
        </p:txBody>
      </p:sp>
      <p:pic>
        <p:nvPicPr>
          <p:cNvPr id="9222" name="그림 9221"/>
          <p:cNvPicPr>
            <a:picLocks noChangeAspect="1"/>
          </p:cNvPicPr>
          <p:nvPr/>
        </p:nvPicPr>
        <p:blipFill rotWithShape="1">
          <a:blip r:embed="rId2"/>
          <a:srcRect l="25870" t="9260" r="28760" b="5600"/>
          <a:stretch>
            <a:fillRect/>
          </a:stretch>
        </p:blipFill>
        <p:spPr>
          <a:xfrm>
            <a:off x="3462808" y="1002630"/>
            <a:ext cx="5634013" cy="5642834"/>
          </a:xfrm>
          <a:prstGeom prst="rect">
            <a:avLst/>
          </a:prstGeom>
        </p:spPr>
      </p:pic>
      <p:pic>
        <p:nvPicPr>
          <p:cNvPr id="9223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83949" y="3429000"/>
            <a:ext cx="2141076" cy="759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356610" y="1979439"/>
            <a:ext cx="5154930" cy="20953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8800" b="1">
                <a:solidFill>
                  <a:srgbClr val="EEEEEE"/>
                </a:solidFill>
                <a:latin typeface="여기어때 잘난체"/>
                <a:ea typeface="여기어때 잘난체"/>
              </a:rPr>
              <a:t>Thanks :)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32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prstClr val="white"/>
                </a:solidFill>
                <a:latin typeface="여기어때 잘난체"/>
                <a:ea typeface="여기어때 잘난체"/>
              </a:rPr>
              <a:t>SAYE</a:t>
            </a:r>
            <a:r>
              <a:rPr lang="en-US" altLang="ko-KR" sz="200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b="1">
                <a:solidFill>
                  <a:srgbClr val="FF0000"/>
                </a:solidFill>
              </a:rPr>
              <a:t>서비스 소개</a:t>
            </a:r>
          </a:p>
          <a:p>
            <a:pPr>
              <a:lnSpc>
                <a:spcPct val="150000"/>
              </a:lnSpc>
              <a:defRPr/>
            </a:pPr>
            <a:endParaRPr lang="en-US" altLang="ko-KR" sz="1000">
              <a:solidFill>
                <a:srgbClr val="21212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962753" cy="413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bg1"/>
                </a:solidFill>
              </a:rPr>
              <a:t>기획 배경</a:t>
            </a: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96026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bg1"/>
                </a:solidFill>
              </a:rPr>
              <a:t>주요 기능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1983" y="1414987"/>
            <a:ext cx="3248752" cy="32289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99185" y="12091"/>
            <a:ext cx="859155" cy="547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bg1"/>
                </a:solidFill>
                <a:latin typeface="여기어때 잘난체"/>
                <a:ea typeface="여기어때 잘난체"/>
              </a:rPr>
              <a:t>SAYE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464315" y="189621"/>
            <a:ext cx="4826185" cy="44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bg1"/>
                </a:solidFill>
              </a:rPr>
              <a:t>기획 배경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::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49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01</a:t>
            </a:r>
            <a:endParaRPr lang="ko-KR" altLang="en-US" sz="240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1984" y="3356235"/>
            <a:ext cx="3248751" cy="24846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70735" y="2852929"/>
            <a:ext cx="2529346" cy="1436625"/>
          </a:xfrm>
          <a:prstGeom prst="rect">
            <a:avLst/>
          </a:prstGeom>
        </p:spPr>
      </p:pic>
      <p:pic>
        <p:nvPicPr>
          <p:cNvPr id="1026" name="Picture 2" descr="2020 자살예방백서' 발간[파일 별첨]"/>
          <p:cNvPicPr>
            <a:picLocks noChangeAspect="1" noChangeArrowheads="1"/>
          </p:cNvPicPr>
          <p:nvPr/>
        </p:nvPicPr>
        <p:blipFill rotWithShape="1">
          <a:blip r:embed="rId6"/>
          <a:srcRect r="37140"/>
          <a:stretch>
            <a:fillRect/>
          </a:stretch>
        </p:blipFill>
        <p:spPr>
          <a:xfrm>
            <a:off x="3216122" y="1416329"/>
            <a:ext cx="2175997" cy="1706381"/>
          </a:xfrm>
          <a:prstGeom prst="rect">
            <a:avLst/>
          </a:prstGeom>
          <a:noFill/>
        </p:spPr>
      </p:pic>
      <p:grpSp>
        <p:nvGrpSpPr>
          <p:cNvPr id="14" name="그룹 13"/>
          <p:cNvGrpSpPr/>
          <p:nvPr/>
        </p:nvGrpSpPr>
        <p:grpSpPr>
          <a:xfrm>
            <a:off x="3386926" y="3912308"/>
            <a:ext cx="2511153" cy="1928570"/>
            <a:chOff x="8331810" y="1475331"/>
            <a:chExt cx="3088665" cy="2547621"/>
          </a:xfrm>
        </p:grpSpPr>
        <p:pic>
          <p:nvPicPr>
            <p:cNvPr id="1030" name="Picture 6" descr="연애할 때 혼자 사는 것 '장점 많아', 남녀 '혼자 사는 것'에 대한 평가? - 조선닷컴 라이프 &gt; 홈&amp;리빙"/>
            <p:cNvPicPr>
              <a:picLocks noChangeAspect="1" noChangeArrowheads="1"/>
            </p:cNvPicPr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8331810" y="1475331"/>
              <a:ext cx="3088665" cy="2547621"/>
            </a:xfrm>
            <a:prstGeom prst="rect">
              <a:avLst/>
            </a:prstGeom>
            <a:noFill/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8980067" y="2314792"/>
              <a:ext cx="2316107" cy="19545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8980066" y="3210091"/>
              <a:ext cx="2316107" cy="17303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454816" y="1405943"/>
            <a:ext cx="1443263" cy="1752841"/>
            <a:chOff x="4418648" y="3842810"/>
            <a:chExt cx="2867977" cy="2379188"/>
          </a:xfrm>
        </p:grpSpPr>
        <p:pic>
          <p:nvPicPr>
            <p:cNvPr id="1028" name="Picture 4" descr="자살의 주요 동기(%)"/>
            <p:cNvPicPr>
              <a:picLocks noChangeAspect="1" noChangeArrowheads="1"/>
            </p:cNvPicPr>
            <p:nvPr/>
          </p:nvPicPr>
          <p:blipFill rotWithShape="1">
            <a:blip r:embed="rId8"/>
            <a:srcRect r="17960" b="8500"/>
            <a:stretch>
              <a:fillRect/>
            </a:stretch>
          </p:blipFill>
          <p:spPr>
            <a:xfrm>
              <a:off x="4418648" y="3842810"/>
              <a:ext cx="2867977" cy="2379188"/>
            </a:xfrm>
            <a:prstGeom prst="rect">
              <a:avLst/>
            </a:prstGeom>
            <a:noFill/>
          </p:spPr>
        </p:pic>
        <p:sp>
          <p:nvSpPr>
            <p:cNvPr id="11" name="타원 10"/>
            <p:cNvSpPr/>
            <p:nvPr/>
          </p:nvSpPr>
          <p:spPr>
            <a:xfrm>
              <a:off x="6096000" y="4313090"/>
              <a:ext cx="971550" cy="9620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982159" y="2852929"/>
            <a:ext cx="4277525" cy="1736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b="1">
                <a:solidFill>
                  <a:srgbClr val="212121"/>
                </a:solidFill>
                <a:latin typeface="여기어때 잘난체"/>
                <a:ea typeface="여기어때 잘난체"/>
              </a:rPr>
              <a:t>1</a:t>
            </a:r>
            <a:r>
              <a:rPr lang="ko-KR" altLang="en-US" b="1">
                <a:solidFill>
                  <a:srgbClr val="212121"/>
                </a:solidFill>
                <a:latin typeface="여기어때 잘난체"/>
                <a:ea typeface="여기어때 잘난체"/>
              </a:rPr>
              <a:t>인 가구 등 </a:t>
            </a:r>
            <a:r>
              <a:rPr lang="en-US" altLang="ko-KR" b="1">
                <a:solidFill>
                  <a:srgbClr val="212121"/>
                </a:solidFill>
                <a:latin typeface="여기어때 잘난체"/>
                <a:ea typeface="여기어때 잘난체"/>
              </a:rPr>
              <a:t>‘</a:t>
            </a:r>
            <a:r>
              <a:rPr lang="ko-KR" altLang="en-US" b="1">
                <a:solidFill>
                  <a:srgbClr val="212121"/>
                </a:solidFill>
                <a:latin typeface="여기어때 잘난체"/>
                <a:ea typeface="여기어때 잘난체"/>
              </a:rPr>
              <a:t>나혼자산다</a:t>
            </a:r>
            <a:r>
              <a:rPr lang="en-US" altLang="ko-KR" b="1">
                <a:solidFill>
                  <a:srgbClr val="212121"/>
                </a:solidFill>
                <a:latin typeface="여기어때 잘난체"/>
                <a:ea typeface="여기어때 잘난체"/>
              </a:rPr>
              <a:t>’ </a:t>
            </a:r>
            <a:r>
              <a:rPr lang="ko-KR" altLang="en-US" b="1">
                <a:solidFill>
                  <a:srgbClr val="212121"/>
                </a:solidFill>
                <a:latin typeface="여기어때 잘난체"/>
                <a:ea typeface="여기어때 잘난체"/>
              </a:rPr>
              <a:t>세대를 위한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b="1">
                <a:solidFill>
                  <a:srgbClr val="212121"/>
                </a:solidFill>
                <a:latin typeface="여기어때 잘난체"/>
                <a:ea typeface="여기어때 잘난체"/>
              </a:rPr>
              <a:t>남에게 털어내기 힘든 사람을 위한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b="1">
                <a:solidFill>
                  <a:srgbClr val="212121"/>
                </a:solidFill>
                <a:latin typeface="여기어때 잘난체"/>
                <a:ea typeface="여기어때 잘난체"/>
              </a:rPr>
              <a:t>작은 위로와 공감을 주기 위한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b="1">
                <a:solidFill>
                  <a:srgbClr val="212121"/>
                </a:solidFill>
                <a:latin typeface="여기어때 잘난체"/>
                <a:ea typeface="여기어때 잘난체"/>
              </a:rPr>
              <a:t>같은 감정을 공유하기 위한</a:t>
            </a:r>
            <a:endParaRPr lang="en-US" altLang="ko-KR" b="1">
              <a:solidFill>
                <a:srgbClr val="212121"/>
              </a:solidFill>
              <a:latin typeface="여기어때 잘난체"/>
              <a:ea typeface="여기어때 잘난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99185" y="12091"/>
            <a:ext cx="859155" cy="547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bg1"/>
                </a:solidFill>
                <a:latin typeface="여기어때 잘난체"/>
                <a:ea typeface="여기어때 잘난체"/>
              </a:rPr>
              <a:t>SAYE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464315" y="189621"/>
            <a:ext cx="4826185" cy="44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bg1"/>
                </a:solidFill>
              </a:rPr>
              <a:t>주요 기능</a:t>
            </a:r>
            <a:r>
              <a:rPr lang="ko-KR" altLang="en-US" sz="1600">
                <a:solidFill>
                  <a:schemeClr val="bg1"/>
                </a:solidFill>
              </a:rPr>
              <a:t> </a:t>
            </a:r>
            <a:r>
              <a:rPr lang="en-US" altLang="ko-KR" sz="1600">
                <a:solidFill>
                  <a:schemeClr val="bg1"/>
                </a:solidFill>
              </a:rPr>
              <a:t>::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49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01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1031" name="직사각형 30"/>
          <p:cNvSpPr/>
          <p:nvPr/>
        </p:nvSpPr>
        <p:spPr>
          <a:xfrm>
            <a:off x="1034203" y="2572676"/>
            <a:ext cx="2249428" cy="3138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2" name="직사각형 33"/>
          <p:cNvSpPr/>
          <p:nvPr/>
        </p:nvSpPr>
        <p:spPr>
          <a:xfrm>
            <a:off x="1034202" y="4815510"/>
            <a:ext cx="2249428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50">
                <a:solidFill>
                  <a:schemeClr val="bg1"/>
                </a:solidFill>
              </a:rPr>
              <a:t>일반텍스트</a:t>
            </a:r>
            <a:r>
              <a:rPr lang="en-US" altLang="ko-KR" sz="1050">
                <a:solidFill>
                  <a:schemeClr val="bg1"/>
                </a:solidFill>
              </a:rPr>
              <a:t>, STT </a:t>
            </a:r>
            <a:r>
              <a:rPr lang="ko-KR" altLang="en-US" sz="1050">
                <a:solidFill>
                  <a:schemeClr val="bg1"/>
                </a:solidFill>
              </a:rPr>
              <a:t>입력을 통해 감정을 분석하고 감정에 어울리는 음악 추천 및 스트리밍 지원</a:t>
            </a:r>
            <a:endParaRPr lang="en-US" altLang="ko-KR" sz="1050">
              <a:solidFill>
                <a:schemeClr val="bg1"/>
              </a:solidFill>
            </a:endParaRPr>
          </a:p>
        </p:txBody>
      </p:sp>
      <p:sp>
        <p:nvSpPr>
          <p:cNvPr id="1033" name="직사각형 34"/>
          <p:cNvSpPr/>
          <p:nvPr/>
        </p:nvSpPr>
        <p:spPr>
          <a:xfrm>
            <a:off x="4944653" y="2572676"/>
            <a:ext cx="2249428" cy="3138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4" name="직사각형 39"/>
          <p:cNvSpPr/>
          <p:nvPr/>
        </p:nvSpPr>
        <p:spPr>
          <a:xfrm>
            <a:off x="4944653" y="4815510"/>
            <a:ext cx="2249428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50">
                <a:solidFill>
                  <a:schemeClr val="bg1"/>
                </a:solidFill>
              </a:rPr>
              <a:t>대나무숲처럼 공통적인 분야</a:t>
            </a:r>
            <a:r>
              <a:rPr lang="en-US" altLang="ko-KR" sz="1050">
                <a:solidFill>
                  <a:schemeClr val="bg1"/>
                </a:solidFill>
              </a:rPr>
              <a:t>(</a:t>
            </a:r>
            <a:r>
              <a:rPr lang="ko-KR" altLang="en-US" sz="1050">
                <a:solidFill>
                  <a:schemeClr val="bg1"/>
                </a:solidFill>
              </a:rPr>
              <a:t>감정</a:t>
            </a:r>
            <a:r>
              <a:rPr lang="en-US" altLang="ko-KR" sz="1050">
                <a:solidFill>
                  <a:schemeClr val="bg1"/>
                </a:solidFill>
              </a:rPr>
              <a:t>)</a:t>
            </a:r>
            <a:r>
              <a:rPr lang="ko-KR" altLang="en-US" sz="1050">
                <a:solidFill>
                  <a:schemeClr val="bg1"/>
                </a:solidFill>
              </a:rPr>
              <a:t>에서 익명의 글을 쓰고</a:t>
            </a:r>
            <a:r>
              <a:rPr lang="en-US" altLang="ko-KR" sz="1050">
                <a:solidFill>
                  <a:schemeClr val="bg1"/>
                </a:solidFill>
              </a:rPr>
              <a:t>, </a:t>
            </a:r>
            <a:r>
              <a:rPr lang="ko-KR" altLang="en-US" sz="1050">
                <a:solidFill>
                  <a:schemeClr val="bg1"/>
                </a:solidFill>
              </a:rPr>
              <a:t>공통의 감정을 느낀 사람 간 소통</a:t>
            </a:r>
            <a:endParaRPr lang="en-US" altLang="ko-KR" sz="1050">
              <a:solidFill>
                <a:schemeClr val="bg1"/>
              </a:solidFill>
            </a:endParaRPr>
          </a:p>
        </p:txBody>
      </p:sp>
      <p:sp>
        <p:nvSpPr>
          <p:cNvPr id="1035" name="직사각형 42"/>
          <p:cNvSpPr/>
          <p:nvPr/>
        </p:nvSpPr>
        <p:spPr>
          <a:xfrm>
            <a:off x="8855106" y="2572676"/>
            <a:ext cx="2249428" cy="3138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6" name="타원 46"/>
          <p:cNvSpPr/>
          <p:nvPr/>
        </p:nvSpPr>
        <p:spPr>
          <a:xfrm>
            <a:off x="9199188" y="2881559"/>
            <a:ext cx="1556429" cy="1556429"/>
          </a:xfrm>
          <a:prstGeom prst="ellipse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36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야놀자 야체 B"/>
              <a:ea typeface="야놀자 야체 B"/>
            </a:endParaRPr>
          </a:p>
        </p:txBody>
      </p:sp>
      <p:sp>
        <p:nvSpPr>
          <p:cNvPr id="1037" name="직사각형 52"/>
          <p:cNvSpPr/>
          <p:nvPr/>
        </p:nvSpPr>
        <p:spPr>
          <a:xfrm>
            <a:off x="8855106" y="4815509"/>
            <a:ext cx="2249428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50">
                <a:solidFill>
                  <a:schemeClr val="bg1"/>
                </a:solidFill>
              </a:rPr>
              <a:t>일반 음원 검색 뿐만 아니라 인기도</a:t>
            </a:r>
            <a:r>
              <a:rPr lang="en-US" altLang="ko-KR" sz="1050">
                <a:solidFill>
                  <a:schemeClr val="bg1"/>
                </a:solidFill>
              </a:rPr>
              <a:t>, </a:t>
            </a:r>
            <a:r>
              <a:rPr lang="ko-KR" altLang="en-US" sz="1050">
                <a:solidFill>
                  <a:schemeClr val="bg1"/>
                </a:solidFill>
              </a:rPr>
              <a:t>사용자 취향 등을 고려한 음원 추천 및 스트리밍 지원</a:t>
            </a:r>
            <a:endParaRPr lang="en-US" altLang="ko-KR" sz="1050">
              <a:solidFill>
                <a:schemeClr val="bg1"/>
              </a:solidFill>
            </a:endParaRPr>
          </a:p>
        </p:txBody>
      </p:sp>
      <p:sp>
        <p:nvSpPr>
          <p:cNvPr id="1038" name="직사각형 53"/>
          <p:cNvSpPr/>
          <p:nvPr/>
        </p:nvSpPr>
        <p:spPr>
          <a:xfrm>
            <a:off x="1108710" y="1858305"/>
            <a:ext cx="2078355" cy="721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212121"/>
                </a:solidFill>
                <a:latin typeface="여기어때 잘난체"/>
                <a:ea typeface="여기어때 잘난체"/>
              </a:rPr>
              <a:t>감정 기반 음원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212121"/>
                </a:solidFill>
                <a:latin typeface="여기어때 잘난체"/>
                <a:ea typeface="여기어때 잘난체"/>
              </a:rPr>
              <a:t>스트리밍 및 추천 서비스</a:t>
            </a:r>
            <a:endParaRPr lang="en-US" altLang="ko-KR" sz="1400" b="1">
              <a:solidFill>
                <a:srgbClr val="212121"/>
              </a:solidFill>
              <a:latin typeface="여기어때 잘난체"/>
              <a:ea typeface="여기어때 잘난체"/>
            </a:endParaRPr>
          </a:p>
        </p:txBody>
      </p:sp>
      <p:sp>
        <p:nvSpPr>
          <p:cNvPr id="1039" name="직사각형 55"/>
          <p:cNvSpPr/>
          <p:nvPr/>
        </p:nvSpPr>
        <p:spPr>
          <a:xfrm>
            <a:off x="5509260" y="1858304"/>
            <a:ext cx="1106805" cy="721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212121"/>
                </a:solidFill>
                <a:latin typeface="여기어때 잘난체"/>
                <a:ea typeface="여기어때 잘난체"/>
              </a:rPr>
              <a:t>익명성을 띈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212121"/>
                </a:solidFill>
                <a:latin typeface="여기어때 잘난체"/>
                <a:ea typeface="여기어때 잘난체"/>
              </a:rPr>
              <a:t>공감 게시판</a:t>
            </a:r>
            <a:endParaRPr lang="en-US" altLang="ko-KR" sz="1400" b="1">
              <a:solidFill>
                <a:srgbClr val="212121"/>
              </a:solidFill>
              <a:latin typeface="여기어때 잘난체"/>
              <a:ea typeface="여기어때 잘난체"/>
            </a:endParaRPr>
          </a:p>
        </p:txBody>
      </p:sp>
      <p:sp>
        <p:nvSpPr>
          <p:cNvPr id="1040" name="직사각형 56"/>
          <p:cNvSpPr/>
          <p:nvPr/>
        </p:nvSpPr>
        <p:spPr>
          <a:xfrm>
            <a:off x="9014460" y="1858303"/>
            <a:ext cx="1906905" cy="7210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212121"/>
                </a:solidFill>
                <a:latin typeface="여기어때 잘난체"/>
                <a:ea typeface="여기어때 잘난체"/>
              </a:rPr>
              <a:t>사용자 맞춤형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400" b="1">
                <a:solidFill>
                  <a:srgbClr val="212121"/>
                </a:solidFill>
                <a:latin typeface="여기어때 잘난체"/>
                <a:ea typeface="여기어때 잘난체"/>
              </a:rPr>
              <a:t>음원 추천 및 스트리밍</a:t>
            </a:r>
            <a:endParaRPr lang="en-US" altLang="ko-KR" sz="1400" b="1">
              <a:solidFill>
                <a:srgbClr val="212121"/>
              </a:solidFill>
              <a:latin typeface="여기어때 잘난체"/>
              <a:ea typeface="여기어때 잘난체"/>
            </a:endParaRPr>
          </a:p>
        </p:txBody>
      </p:sp>
      <p:pic>
        <p:nvPicPr>
          <p:cNvPr id="1041" name="그림 8"/>
          <p:cNvPicPr>
            <a:picLocks noChangeAspect="1"/>
          </p:cNvPicPr>
          <p:nvPr/>
        </p:nvPicPr>
        <p:blipFill rotWithShape="1">
          <a:blip r:embed="rId3"/>
          <a:srcRect l="18660"/>
          <a:stretch>
            <a:fillRect/>
          </a:stretch>
        </p:blipFill>
        <p:spPr>
          <a:xfrm>
            <a:off x="9110820" y="2769525"/>
            <a:ext cx="1729019" cy="1775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2" name="그림 9"/>
          <p:cNvPicPr>
            <a:picLocks noChangeAspect="1"/>
          </p:cNvPicPr>
          <p:nvPr/>
        </p:nvPicPr>
        <p:blipFill rotWithShape="1">
          <a:blip r:embed="rId4"/>
          <a:srcRect r="46620"/>
          <a:stretch>
            <a:fillRect/>
          </a:stretch>
        </p:blipFill>
        <p:spPr>
          <a:xfrm>
            <a:off x="5217119" y="2769525"/>
            <a:ext cx="1699664" cy="17759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43" name="Picture 2" descr="음악치료사 자격증, 유망자격증으로 인기 높다. :: 애치니의 사람사는 이야기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225466" y="2771113"/>
            <a:ext cx="1866900" cy="17743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8" y="1126165"/>
            <a:ext cx="3930354" cy="132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prstClr val="white"/>
                </a:solidFill>
                <a:latin typeface="여기어때 잘난체"/>
                <a:ea typeface="여기어때 잘난체"/>
              </a:rPr>
              <a:t>SAYE</a:t>
            </a:r>
            <a:r>
              <a:rPr lang="en-US" altLang="ko-KR" sz="200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b="1">
                <a:solidFill>
                  <a:srgbClr val="FFC000"/>
                </a:solidFill>
              </a:rPr>
              <a:t>진행상황</a:t>
            </a:r>
          </a:p>
          <a:p>
            <a:pPr>
              <a:lnSpc>
                <a:spcPct val="150000"/>
              </a:lnSpc>
              <a:defRPr/>
            </a:pPr>
            <a:endParaRPr lang="en-US" altLang="ko-KR" sz="10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4219122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5083260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5083261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1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499100" y="2514600"/>
            <a:ext cx="2755900" cy="368300"/>
          </a:xfrm>
          <a:custGeom>
            <a:avLst/>
            <a:gdLst>
              <a:gd name="connsiteX0" fmla="*/ 0 w 2755900"/>
              <a:gd name="connsiteY0" fmla="*/ 12700 h 368300"/>
              <a:gd name="connsiteX1" fmla="*/ 304800 w 2755900"/>
              <a:gd name="connsiteY1" fmla="*/ 368300 h 368300"/>
              <a:gd name="connsiteX2" fmla="*/ 571500 w 2755900"/>
              <a:gd name="connsiteY2" fmla="*/ 38100 h 368300"/>
              <a:gd name="connsiteX3" fmla="*/ 850900 w 2755900"/>
              <a:gd name="connsiteY3" fmla="*/ 368300 h 368300"/>
              <a:gd name="connsiteX4" fmla="*/ 1092200 w 2755900"/>
              <a:gd name="connsiteY4" fmla="*/ 76200 h 368300"/>
              <a:gd name="connsiteX5" fmla="*/ 1308100 w 2755900"/>
              <a:gd name="connsiteY5" fmla="*/ 368300 h 368300"/>
              <a:gd name="connsiteX6" fmla="*/ 1409700 w 2755900"/>
              <a:gd name="connsiteY6" fmla="*/ 152400 h 368300"/>
              <a:gd name="connsiteX7" fmla="*/ 1549400 w 2755900"/>
              <a:gd name="connsiteY7" fmla="*/ 292100 h 368300"/>
              <a:gd name="connsiteX8" fmla="*/ 1689100 w 2755900"/>
              <a:gd name="connsiteY8" fmla="*/ 215900 h 368300"/>
              <a:gd name="connsiteX9" fmla="*/ 1765300 w 2755900"/>
              <a:gd name="connsiteY9" fmla="*/ 292100 h 368300"/>
              <a:gd name="connsiteX10" fmla="*/ 1841500 w 2755900"/>
              <a:gd name="connsiteY10" fmla="*/ 127000 h 368300"/>
              <a:gd name="connsiteX11" fmla="*/ 2032000 w 2755900"/>
              <a:gd name="connsiteY11" fmla="*/ 215900 h 368300"/>
              <a:gd name="connsiteX12" fmla="*/ 2184400 w 2755900"/>
              <a:gd name="connsiteY12" fmla="*/ 0 h 368300"/>
              <a:gd name="connsiteX13" fmla="*/ 2552700 w 2755900"/>
              <a:gd name="connsiteY13" fmla="*/ 342900 h 368300"/>
              <a:gd name="connsiteX14" fmla="*/ 2755900 w 2755900"/>
              <a:gd name="connsiteY14" fmla="*/ 228600 h 368300"/>
              <a:gd name="connsiteX15" fmla="*/ 2755900 w 2755900"/>
              <a:gd name="connsiteY15" fmla="*/ 2286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55900" h="368300">
                <a:moveTo>
                  <a:pt x="0" y="12700"/>
                </a:moveTo>
                <a:lnTo>
                  <a:pt x="304800" y="368300"/>
                </a:lnTo>
                <a:lnTo>
                  <a:pt x="571500" y="38100"/>
                </a:lnTo>
                <a:lnTo>
                  <a:pt x="850900" y="368300"/>
                </a:lnTo>
                <a:lnTo>
                  <a:pt x="1092200" y="76200"/>
                </a:lnTo>
                <a:lnTo>
                  <a:pt x="1308100" y="368300"/>
                </a:lnTo>
                <a:lnTo>
                  <a:pt x="1409700" y="152400"/>
                </a:lnTo>
                <a:lnTo>
                  <a:pt x="1549400" y="292100"/>
                </a:lnTo>
                <a:lnTo>
                  <a:pt x="1689100" y="215900"/>
                </a:lnTo>
                <a:lnTo>
                  <a:pt x="1765300" y="292100"/>
                </a:lnTo>
                <a:lnTo>
                  <a:pt x="1841500" y="127000"/>
                </a:lnTo>
                <a:lnTo>
                  <a:pt x="2032000" y="215900"/>
                </a:lnTo>
                <a:lnTo>
                  <a:pt x="2184400" y="0"/>
                </a:lnTo>
                <a:lnTo>
                  <a:pt x="2552700" y="342900"/>
                </a:lnTo>
                <a:lnTo>
                  <a:pt x="2755900" y="228600"/>
                </a:lnTo>
                <a:lnTo>
                  <a:pt x="2755900" y="228600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10812" y="2509015"/>
            <a:ext cx="90560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bg1"/>
                </a:solidFill>
              </a:rPr>
              <a:t>간트차트</a:t>
            </a:r>
          </a:p>
        </p:txBody>
      </p:sp>
      <p:sp>
        <p:nvSpPr>
          <p:cNvPr id="9" name="자유형 8"/>
          <p:cNvSpPr/>
          <p:nvPr/>
        </p:nvSpPr>
        <p:spPr>
          <a:xfrm>
            <a:off x="5524500" y="4089400"/>
            <a:ext cx="3327400" cy="638175"/>
          </a:xfrm>
          <a:custGeom>
            <a:avLst/>
            <a:gdLst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44700 w 3327400"/>
              <a:gd name="connsiteY13" fmla="*/ 33020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7080 w 3327400"/>
              <a:gd name="connsiteY13" fmla="*/ 276860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22792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28800 w 3327400"/>
              <a:gd name="connsiteY11" fmla="*/ 330200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457200"/>
              <a:gd name="connsiteX1" fmla="*/ 228600 w 3327400"/>
              <a:gd name="connsiteY1" fmla="*/ 127000 h 457200"/>
              <a:gd name="connsiteX2" fmla="*/ 419100 w 3327400"/>
              <a:gd name="connsiteY2" fmla="*/ 406400 h 457200"/>
              <a:gd name="connsiteX3" fmla="*/ 647700 w 3327400"/>
              <a:gd name="connsiteY3" fmla="*/ 203200 h 457200"/>
              <a:gd name="connsiteX4" fmla="*/ 889000 w 3327400"/>
              <a:gd name="connsiteY4" fmla="*/ 0 h 457200"/>
              <a:gd name="connsiteX5" fmla="*/ 1054100 w 3327400"/>
              <a:gd name="connsiteY5" fmla="*/ 279400 h 457200"/>
              <a:gd name="connsiteX6" fmla="*/ 1193800 w 3327400"/>
              <a:gd name="connsiteY6" fmla="*/ 88900 h 457200"/>
              <a:gd name="connsiteX7" fmla="*/ 1320800 w 3327400"/>
              <a:gd name="connsiteY7" fmla="*/ 241300 h 457200"/>
              <a:gd name="connsiteX8" fmla="*/ 1511300 w 3327400"/>
              <a:gd name="connsiteY8" fmla="*/ 406400 h 457200"/>
              <a:gd name="connsiteX9" fmla="*/ 1587500 w 3327400"/>
              <a:gd name="connsiteY9" fmla="*/ 228600 h 457200"/>
              <a:gd name="connsiteX10" fmla="*/ 1727200 w 3327400"/>
              <a:gd name="connsiteY10" fmla="*/ 431800 h 457200"/>
              <a:gd name="connsiteX11" fmla="*/ 1831182 w 3327400"/>
              <a:gd name="connsiteY11" fmla="*/ 244475 h 457200"/>
              <a:gd name="connsiteX12" fmla="*/ 1892300 w 3327400"/>
              <a:gd name="connsiteY12" fmla="*/ 457200 h 457200"/>
              <a:gd name="connsiteX13" fmla="*/ 2032317 w 3327400"/>
              <a:gd name="connsiteY13" fmla="*/ 269717 h 457200"/>
              <a:gd name="connsiteX14" fmla="*/ 2120900 w 3327400"/>
              <a:gd name="connsiteY14" fmla="*/ 139700 h 457200"/>
              <a:gd name="connsiteX15" fmla="*/ 2260600 w 3327400"/>
              <a:gd name="connsiteY15" fmla="*/ 228600 h 457200"/>
              <a:gd name="connsiteX16" fmla="*/ 3327400 w 3327400"/>
              <a:gd name="connsiteY16" fmla="*/ 241300 h 457200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31182 w 3327400"/>
              <a:gd name="connsiteY11" fmla="*/ 24447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20800 w 3327400"/>
              <a:gd name="connsiteY7" fmla="*/ 241300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41300 h 638175"/>
              <a:gd name="connsiteX0" fmla="*/ 0 w 3327400"/>
              <a:gd name="connsiteY0" fmla="*/ 304800 h 638175"/>
              <a:gd name="connsiteX1" fmla="*/ 228600 w 3327400"/>
              <a:gd name="connsiteY1" fmla="*/ 127000 h 638175"/>
              <a:gd name="connsiteX2" fmla="*/ 419100 w 3327400"/>
              <a:gd name="connsiteY2" fmla="*/ 406400 h 638175"/>
              <a:gd name="connsiteX3" fmla="*/ 647700 w 3327400"/>
              <a:gd name="connsiteY3" fmla="*/ 203200 h 638175"/>
              <a:gd name="connsiteX4" fmla="*/ 889000 w 3327400"/>
              <a:gd name="connsiteY4" fmla="*/ 0 h 638175"/>
              <a:gd name="connsiteX5" fmla="*/ 1054100 w 3327400"/>
              <a:gd name="connsiteY5" fmla="*/ 279400 h 638175"/>
              <a:gd name="connsiteX6" fmla="*/ 1193800 w 3327400"/>
              <a:gd name="connsiteY6" fmla="*/ 88900 h 638175"/>
              <a:gd name="connsiteX7" fmla="*/ 1332706 w 3327400"/>
              <a:gd name="connsiteY7" fmla="*/ 231775 h 638175"/>
              <a:gd name="connsiteX8" fmla="*/ 1511300 w 3327400"/>
              <a:gd name="connsiteY8" fmla="*/ 406400 h 638175"/>
              <a:gd name="connsiteX9" fmla="*/ 1587500 w 3327400"/>
              <a:gd name="connsiteY9" fmla="*/ 228600 h 638175"/>
              <a:gd name="connsiteX10" fmla="*/ 1727200 w 3327400"/>
              <a:gd name="connsiteY10" fmla="*/ 431800 h 638175"/>
              <a:gd name="connsiteX11" fmla="*/ 1816895 w 3327400"/>
              <a:gd name="connsiteY11" fmla="*/ 339725 h 638175"/>
              <a:gd name="connsiteX12" fmla="*/ 1868487 w 3327400"/>
              <a:gd name="connsiteY12" fmla="*/ 638175 h 638175"/>
              <a:gd name="connsiteX13" fmla="*/ 2032317 w 3327400"/>
              <a:gd name="connsiteY13" fmla="*/ 269717 h 638175"/>
              <a:gd name="connsiteX14" fmla="*/ 2120900 w 3327400"/>
              <a:gd name="connsiteY14" fmla="*/ 139700 h 638175"/>
              <a:gd name="connsiteX15" fmla="*/ 2260600 w 3327400"/>
              <a:gd name="connsiteY15" fmla="*/ 228600 h 638175"/>
              <a:gd name="connsiteX16" fmla="*/ 3327400 w 3327400"/>
              <a:gd name="connsiteY16" fmla="*/ 2317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27400" h="638175">
                <a:moveTo>
                  <a:pt x="0" y="304800"/>
                </a:moveTo>
                <a:lnTo>
                  <a:pt x="228600" y="127000"/>
                </a:lnTo>
                <a:lnTo>
                  <a:pt x="419100" y="406400"/>
                </a:lnTo>
                <a:lnTo>
                  <a:pt x="647700" y="203200"/>
                </a:lnTo>
                <a:lnTo>
                  <a:pt x="889000" y="0"/>
                </a:lnTo>
                <a:lnTo>
                  <a:pt x="1054100" y="279400"/>
                </a:lnTo>
                <a:lnTo>
                  <a:pt x="1193800" y="88900"/>
                </a:lnTo>
                <a:lnTo>
                  <a:pt x="1332706" y="231775"/>
                </a:lnTo>
                <a:lnTo>
                  <a:pt x="1511300" y="406400"/>
                </a:lnTo>
                <a:lnTo>
                  <a:pt x="1587500" y="228600"/>
                </a:lnTo>
                <a:lnTo>
                  <a:pt x="1727200" y="431800"/>
                </a:lnTo>
                <a:lnTo>
                  <a:pt x="1816895" y="339725"/>
                </a:lnTo>
                <a:lnTo>
                  <a:pt x="1868487" y="638175"/>
                </a:lnTo>
                <a:lnTo>
                  <a:pt x="2032317" y="269717"/>
                </a:lnTo>
                <a:lnTo>
                  <a:pt x="2120900" y="139700"/>
                </a:lnTo>
                <a:lnTo>
                  <a:pt x="2260600" y="228600"/>
                </a:lnTo>
                <a:lnTo>
                  <a:pt x="3327400" y="231775"/>
                </a:lnTo>
              </a:path>
            </a:pathLst>
          </a:custGeom>
          <a:noFill/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22895" y="4089400"/>
            <a:ext cx="9031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bg1"/>
                </a:solidFill>
              </a:rPr>
              <a:t>진행상황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99185" y="12091"/>
            <a:ext cx="859155" cy="547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bg1"/>
                </a:solidFill>
                <a:latin typeface="여기어때 잘난체"/>
                <a:ea typeface="여기어때 잘난체"/>
              </a:rPr>
              <a:t>SAYE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563995" y="178545"/>
            <a:ext cx="4826185" cy="44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chemeClr val="bg1"/>
                </a:solidFill>
              </a:rPr>
              <a:t>간트차트 </a:t>
            </a:r>
            <a:r>
              <a:rPr lang="en-US" altLang="ko-KR" sz="1600" b="1">
                <a:solidFill>
                  <a:schemeClr val="bg1"/>
                </a:solidFill>
              </a:rPr>
              <a:t>:: 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39166" cy="449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FFC000"/>
                </a:solidFill>
              </a:rPr>
              <a:t>02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2980" y="952500"/>
            <a:ext cx="10226040" cy="590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99185" y="12091"/>
            <a:ext cx="859155" cy="547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rgbClr val="212121"/>
                </a:solidFill>
                <a:latin typeface="여기어때 잘난체"/>
                <a:ea typeface="여기어때 잘난체"/>
              </a:rPr>
              <a:t>SAYE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85824" y="463411"/>
            <a:ext cx="540533" cy="449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accent2"/>
                </a:solidFill>
              </a:rPr>
              <a:t>02</a:t>
            </a:r>
            <a:endParaRPr lang="ko-KR" altLang="en-US" sz="2400">
              <a:solidFill>
                <a:schemeClr val="accent2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47031" y="292167"/>
            <a:ext cx="4826185" cy="449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rgbClr val="212121"/>
                </a:solidFill>
              </a:rPr>
              <a:t>진행상황 </a:t>
            </a:r>
            <a:r>
              <a:rPr lang="en-US" altLang="ko-KR" sz="1600" b="1">
                <a:solidFill>
                  <a:srgbClr val="212121"/>
                </a:solidFill>
              </a:rPr>
              <a:t>:: </a:t>
            </a:r>
            <a:endParaRPr lang="ko-KR" altLang="en-US" sz="1600" b="1">
              <a:solidFill>
                <a:srgbClr val="212121"/>
              </a:solidFill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5235" y="1448471"/>
            <a:ext cx="3031760" cy="265577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82243" y="4063331"/>
            <a:ext cx="4192573" cy="233896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5"/>
          <a:srcRect l="54360"/>
          <a:stretch>
            <a:fillRect/>
          </a:stretch>
        </p:blipFill>
        <p:spPr>
          <a:xfrm>
            <a:off x="3379464" y="1437267"/>
            <a:ext cx="3053155" cy="2655775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7115306" y="1619559"/>
            <a:ext cx="4177079" cy="4786193"/>
            <a:chOff x="7115306" y="1619559"/>
            <a:chExt cx="4177079" cy="4786193"/>
          </a:xfrm>
        </p:grpSpPr>
        <p:sp>
          <p:nvSpPr>
            <p:cNvPr id="21" name="원호 20"/>
            <p:cNvSpPr/>
            <p:nvPr/>
          </p:nvSpPr>
          <p:spPr>
            <a:xfrm>
              <a:off x="7278748" y="2552338"/>
              <a:ext cx="2011034" cy="1954201"/>
            </a:xfrm>
            <a:prstGeom prst="arc">
              <a:avLst>
                <a:gd name="adj1" fmla="val 16096352"/>
                <a:gd name="adj2" fmla="val 6590019"/>
              </a:avLst>
            </a:prstGeom>
            <a:ln w="190500">
              <a:gradFill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16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15306" y="2178362"/>
              <a:ext cx="1086450" cy="6424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 b="1">
                  <a:solidFill>
                    <a:schemeClr val="bg1"/>
                  </a:solidFill>
                  <a:latin typeface="+mn-ea"/>
                </a:rPr>
                <a:t>55</a:t>
              </a:r>
              <a:r>
                <a:rPr lang="en-US" altLang="ko-KR" sz="2000" b="1">
                  <a:solidFill>
                    <a:schemeClr val="bg1"/>
                  </a:solidFill>
                  <a:latin typeface="+mn-ea"/>
                </a:rPr>
                <a:t>%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51540" y="3279671"/>
              <a:ext cx="1465449" cy="7295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+mn-ea"/>
                </a:rPr>
                <a:t>프로젝트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 b="1">
                  <a:solidFill>
                    <a:schemeClr val="bg1"/>
                  </a:solidFill>
                  <a:latin typeface="+mn-ea"/>
                </a:rPr>
                <a:t>완성도</a:t>
              </a:r>
              <a:endParaRPr lang="en-US" altLang="ko-KR" sz="140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24814" y="5391982"/>
              <a:ext cx="3276185" cy="10137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71450" indent="-171450">
                <a:lnSpc>
                  <a:spcPct val="150000"/>
                </a:lnSpc>
                <a:buFontTx/>
                <a:buChar char="-"/>
                <a:defRPr/>
              </a:pPr>
              <a:r>
                <a:rPr lang="ko-KR" altLang="en-US" sz="1100">
                  <a:solidFill>
                    <a:prstClr val="white"/>
                  </a:solidFill>
                  <a:latin typeface="+mn-ea"/>
                </a:rPr>
                <a:t>구현한 기능을 통합하여 서비스 제공 필요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  <a:defRPr/>
              </a:pPr>
              <a:r>
                <a:rPr lang="ko-KR" altLang="en-US" sz="1100">
                  <a:solidFill>
                    <a:prstClr val="white"/>
                  </a:solidFill>
                  <a:latin typeface="+mn-ea"/>
                </a:rPr>
                <a:t>추천 시스템 적극 활용 필요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  <a:defRPr/>
              </a:pPr>
              <a:r>
                <a:rPr lang="ko-KR" altLang="en-US" sz="1100">
                  <a:solidFill>
                    <a:prstClr val="white"/>
                  </a:solidFill>
                  <a:latin typeface="+mn-ea"/>
                </a:rPr>
                <a:t>추가적 데이터 가공 및 기능 구현</a:t>
              </a:r>
              <a:endParaRPr lang="en-US" altLang="ko-KR" sz="110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9106128" y="2993172"/>
              <a:ext cx="113558" cy="111148"/>
            </a:xfrm>
            <a:prstGeom prst="ellipse">
              <a:avLst/>
            </a:prstGeom>
            <a:solidFill>
              <a:srgbClr val="C79808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야놀자 야체 B"/>
                <a:ea typeface="야놀자 야체 B"/>
              </a:endParaRPr>
            </a:p>
          </p:txBody>
        </p:sp>
        <p:cxnSp>
          <p:nvCxnSpPr>
            <p:cNvPr id="36" name="꺾인 연결선 35"/>
            <p:cNvCxnSpPr/>
            <p:nvPr/>
          </p:nvCxnSpPr>
          <p:spPr>
            <a:xfrm flipV="1">
              <a:off x="9219686" y="2598741"/>
              <a:ext cx="787903" cy="4500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10007589" y="2428376"/>
              <a:ext cx="1187450" cy="29722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accent2"/>
                  </a:solidFill>
                </a:rPr>
                <a:t>서버 배포</a:t>
              </a:r>
            </a:p>
          </p:txBody>
        </p:sp>
        <p:sp>
          <p:nvSpPr>
            <p:cNvPr id="43" name="타원 42"/>
            <p:cNvSpPr/>
            <p:nvPr/>
          </p:nvSpPr>
          <p:spPr>
            <a:xfrm>
              <a:off x="9228794" y="3749316"/>
              <a:ext cx="113558" cy="111148"/>
            </a:xfrm>
            <a:prstGeom prst="ellipse">
              <a:avLst/>
            </a:prstGeom>
            <a:solidFill>
              <a:srgbClr val="C79808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야놀자 야체 B"/>
                <a:ea typeface="야놀자 야체 B"/>
              </a:endParaRPr>
            </a:p>
          </p:txBody>
        </p:sp>
        <p:cxnSp>
          <p:nvCxnSpPr>
            <p:cNvPr id="44" name="꺾인 연결선 43"/>
            <p:cNvCxnSpPr/>
            <p:nvPr/>
          </p:nvCxnSpPr>
          <p:spPr>
            <a:xfrm rot="5400000" flipH="1" flipV="1">
              <a:off x="9391642" y="3124262"/>
              <a:ext cx="518985" cy="731123"/>
            </a:xfrm>
            <a:prstGeom prst="bent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0016702" y="3059964"/>
              <a:ext cx="1275683" cy="3004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accent2"/>
                  </a:solidFill>
                </a:rPr>
                <a:t>웹 틀 구현</a:t>
              </a:r>
            </a:p>
          </p:txBody>
        </p:sp>
        <p:sp>
          <p:nvSpPr>
            <p:cNvPr id="47" name="타원 46"/>
            <p:cNvSpPr/>
            <p:nvPr/>
          </p:nvSpPr>
          <p:spPr>
            <a:xfrm>
              <a:off x="9115236" y="4182755"/>
              <a:ext cx="113558" cy="111148"/>
            </a:xfrm>
            <a:prstGeom prst="ellipse">
              <a:avLst/>
            </a:prstGeom>
            <a:solidFill>
              <a:srgbClr val="C79808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야놀자 야체 B"/>
                <a:ea typeface="야놀자 야체 B"/>
              </a:endParaRPr>
            </a:p>
          </p:txBody>
        </p:sp>
        <p:cxnSp>
          <p:nvCxnSpPr>
            <p:cNvPr id="48" name="꺾인 연결선 47"/>
            <p:cNvCxnSpPr/>
            <p:nvPr/>
          </p:nvCxnSpPr>
          <p:spPr>
            <a:xfrm flipV="1">
              <a:off x="9228794" y="3977065"/>
              <a:ext cx="787902" cy="26126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0016708" y="3687445"/>
              <a:ext cx="1223111" cy="51453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accent2"/>
                  </a:solidFill>
                </a:rPr>
                <a:t>데이터 분석</a:t>
              </a:r>
              <a:r>
                <a:rPr lang="en-US" altLang="ko-KR" sz="1400">
                  <a:solidFill>
                    <a:schemeClr val="accent2"/>
                  </a:solidFill>
                </a:rPr>
                <a:t>&amp;</a:t>
              </a:r>
              <a:r>
                <a:rPr lang="ko-KR" altLang="en-US" sz="1400">
                  <a:solidFill>
                    <a:schemeClr val="accent2"/>
                  </a:solidFill>
                </a:rPr>
                <a:t>시각화</a:t>
              </a:r>
            </a:p>
          </p:txBody>
        </p:sp>
        <p:sp>
          <p:nvSpPr>
            <p:cNvPr id="54" name="타원 53"/>
            <p:cNvSpPr/>
            <p:nvPr/>
          </p:nvSpPr>
          <p:spPr>
            <a:xfrm>
              <a:off x="8625961" y="2564579"/>
              <a:ext cx="113558" cy="111148"/>
            </a:xfrm>
            <a:prstGeom prst="ellipse">
              <a:avLst/>
            </a:prstGeom>
            <a:solidFill>
              <a:srgbClr val="C79808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야놀자 야체 B"/>
                <a:ea typeface="야놀자 야체 B"/>
              </a:endParaRPr>
            </a:p>
          </p:txBody>
        </p:sp>
        <p:cxnSp>
          <p:nvCxnSpPr>
            <p:cNvPr id="56" name="꺾인 연결선 55"/>
            <p:cNvCxnSpPr/>
            <p:nvPr/>
          </p:nvCxnSpPr>
          <p:spPr>
            <a:xfrm rot="5400000" flipH="1" flipV="1">
              <a:off x="9017464" y="1574455"/>
              <a:ext cx="655400" cy="1324849"/>
            </a:xfrm>
            <a:prstGeom prst="bent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0007589" y="1619559"/>
              <a:ext cx="1075030" cy="51549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accent2"/>
                  </a:solidFill>
                </a:rPr>
                <a:t>깃</a:t>
              </a:r>
              <a:r>
                <a:rPr lang="en-US" altLang="ko-KR" sz="1400">
                  <a:solidFill>
                    <a:schemeClr val="accent2"/>
                  </a:solidFill>
                </a:rPr>
                <a:t>, </a:t>
              </a:r>
              <a:r>
                <a:rPr lang="ko-KR" altLang="en-US" sz="1400">
                  <a:solidFill>
                    <a:schemeClr val="accent2"/>
                  </a:solidFill>
                </a:rPr>
                <a:t>지라</a:t>
              </a:r>
              <a:r>
                <a:rPr lang="en-US" altLang="ko-KR" sz="1400">
                  <a:solidFill>
                    <a:schemeClr val="accent2"/>
                  </a:solidFill>
                </a:rPr>
                <a:t>, </a:t>
              </a:r>
            </a:p>
            <a:p>
              <a:pPr algn="ctr">
                <a:defRPr/>
              </a:pPr>
              <a:r>
                <a:rPr lang="ko-KR" altLang="en-US" sz="1400">
                  <a:solidFill>
                    <a:schemeClr val="accent2"/>
                  </a:solidFill>
                </a:rPr>
                <a:t>비기능부분</a:t>
              </a:r>
            </a:p>
          </p:txBody>
        </p:sp>
        <p:sp>
          <p:nvSpPr>
            <p:cNvPr id="81" name="TextBox 48"/>
            <p:cNvSpPr txBox="1"/>
            <p:nvPr/>
          </p:nvSpPr>
          <p:spPr>
            <a:xfrm>
              <a:off x="9131436" y="4606328"/>
              <a:ext cx="1223111" cy="29714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accent2"/>
                  </a:solidFill>
                </a:rPr>
                <a:t>추천서비스</a:t>
              </a:r>
            </a:p>
          </p:txBody>
        </p:sp>
        <p:cxnSp>
          <p:nvCxnSpPr>
            <p:cNvPr id="82" name="꺾인 연결선 47"/>
            <p:cNvCxnSpPr/>
            <p:nvPr/>
          </p:nvCxnSpPr>
          <p:spPr>
            <a:xfrm>
              <a:off x="8432427" y="4499161"/>
              <a:ext cx="710208" cy="3183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타원 46"/>
            <p:cNvSpPr/>
            <p:nvPr/>
          </p:nvSpPr>
          <p:spPr>
            <a:xfrm flipH="1" flipV="1">
              <a:off x="8354735" y="4417168"/>
              <a:ext cx="177794" cy="168999"/>
            </a:xfrm>
            <a:prstGeom prst="ellipse">
              <a:avLst/>
            </a:prstGeom>
            <a:solidFill>
              <a:srgbClr val="C79808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야놀자 야체 B"/>
                <a:ea typeface="야놀자 야체 B"/>
              </a:endParaRPr>
            </a:p>
          </p:txBody>
        </p:sp>
      </p:grpSp>
      <p:sp>
        <p:nvSpPr>
          <p:cNvPr id="87" name="직사각형 4"/>
          <p:cNvSpPr/>
          <p:nvPr/>
        </p:nvSpPr>
        <p:spPr>
          <a:xfrm>
            <a:off x="1285824" y="463411"/>
            <a:ext cx="539166" cy="449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FFC000"/>
                </a:solidFill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99185" y="12091"/>
            <a:ext cx="859155" cy="547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>
                <a:solidFill>
                  <a:schemeClr val="bg1"/>
                </a:solidFill>
                <a:latin typeface="여기어때 잘난체"/>
                <a:ea typeface="여기어때 잘난체"/>
              </a:rPr>
              <a:t>SAYE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209998" y="264064"/>
            <a:ext cx="4826185" cy="448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srgbClr val="EEEEEE"/>
                </a:solidFill>
              </a:rPr>
              <a:t>시연 영상 </a:t>
            </a:r>
            <a:r>
              <a:rPr lang="en-US" altLang="ko-KR" sz="1600">
                <a:solidFill>
                  <a:srgbClr val="EEEEEE"/>
                </a:solidFill>
              </a:rPr>
              <a:t>:: </a:t>
            </a:r>
            <a:endParaRPr lang="ko-KR" altLang="en-US" sz="1600">
              <a:solidFill>
                <a:srgbClr val="EEEEEE"/>
              </a:solidFill>
            </a:endParaRPr>
          </a:p>
        </p:txBody>
      </p:sp>
      <p:pic>
        <p:nvPicPr>
          <p:cNvPr id="42" name="KakaoTalk_20210326_000853527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4"/>
          <a:stretch>
            <a:fillRect/>
          </a:stretch>
        </p:blipFill>
        <p:spPr>
          <a:xfrm>
            <a:off x="951966" y="805342"/>
            <a:ext cx="10681162" cy="6052658"/>
          </a:xfrm>
          <a:prstGeom prst="rect">
            <a:avLst/>
          </a:prstGeom>
        </p:spPr>
      </p:pic>
      <p:sp>
        <p:nvSpPr>
          <p:cNvPr id="43" name="직사각형 4"/>
          <p:cNvSpPr/>
          <p:nvPr/>
        </p:nvSpPr>
        <p:spPr>
          <a:xfrm>
            <a:off x="1285824" y="463411"/>
            <a:ext cx="539166" cy="449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rgbClr val="FFC000"/>
                </a:solidFill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/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43967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548</Words>
  <Application>Microsoft Office PowerPoint</Application>
  <PresentationFormat>와이드스크린</PresentationFormat>
  <Paragraphs>125</Paragraphs>
  <Slides>21</Slides>
  <Notes>7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야놀자 야체 B</vt:lpstr>
      <vt:lpstr>여기어때 잘난체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jang minho</cp:lastModifiedBy>
  <cp:revision>217</cp:revision>
  <dcterms:created xsi:type="dcterms:W3CDTF">2017-10-09T06:24:25Z</dcterms:created>
  <dcterms:modified xsi:type="dcterms:W3CDTF">2021-03-26T01:50:11Z</dcterms:modified>
  <cp:version>1000.0000.01</cp:version>
</cp:coreProperties>
</file>