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441" r:id="rId5"/>
    <p:sldId id="458" r:id="rId6"/>
    <p:sldId id="447" r:id="rId7"/>
    <p:sldId id="448" r:id="rId8"/>
    <p:sldId id="450" r:id="rId9"/>
    <p:sldId id="451" r:id="rId10"/>
    <p:sldId id="452" r:id="rId11"/>
    <p:sldId id="453" r:id="rId12"/>
    <p:sldId id="454" r:id="rId13"/>
    <p:sldId id="455" r:id="rId14"/>
    <p:sldId id="460" r:id="rId15"/>
    <p:sldId id="459" r:id="rId16"/>
    <p:sldId id="463" r:id="rId17"/>
    <p:sldId id="464" r:id="rId18"/>
    <p:sldId id="465" r:id="rId19"/>
    <p:sldId id="466" r:id="rId20"/>
    <p:sldId id="470" r:id="rId21"/>
    <p:sldId id="469" r:id="rId22"/>
    <p:sldId id="467" r:id="rId23"/>
    <p:sldId id="468" r:id="rId24"/>
    <p:sldId id="45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683"/>
    <a:srgbClr val="009FF2"/>
    <a:srgbClr val="4DD6BF"/>
    <a:srgbClr val="00C4A3"/>
    <a:srgbClr val="9A00B4"/>
    <a:srgbClr val="4607A7"/>
    <a:srgbClr val="FF2F92"/>
    <a:srgbClr val="F3F3F3"/>
    <a:srgbClr val="F1F1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3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  <p:guide pos="393"/>
        <p:guide pos="7469"/>
        <p:guide orient="horz" pos="4088"/>
        <p:guide orient="horz" pos="232"/>
      </p:guideLst>
    </p:cSldViewPr>
  </p:slideViewPr>
  <p:outlineViewPr>
    <p:cViewPr>
      <p:scale>
        <a:sx n="33" d="100"/>
        <a:sy n="33" d="100"/>
      </p:scale>
      <p:origin x="0" y="-60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673E5-6AB1-4798-8CEC-40EDFD74752A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A19E4-3832-4FF1-9660-96EE7E40C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9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19E4-3832-4FF1-9660-96EE7E40CB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2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Node focused</a:t>
            </a:r>
            <a:r>
              <a:rPr lang="en-US" altLang="ko-KR" baseline="0" dirty="0" smtClean="0"/>
              <a:t> -&gt; </a:t>
            </a:r>
            <a:r>
              <a:rPr lang="en-US" altLang="ko-KR" baseline="0" dirty="0" err="1" smtClean="0"/>
              <a:t>Marcov</a:t>
            </a:r>
            <a:r>
              <a:rPr lang="en-US" altLang="ko-KR" baseline="0" dirty="0" smtClean="0"/>
              <a:t> Chain, Markov Random walk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19E4-3832-4FF1-9660-96EE7E40C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GNN with directed Graph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19E4-3832-4FF1-9660-96EE7E40CB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7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GNN with </a:t>
            </a:r>
            <a:r>
              <a:rPr lang="en-US" altLang="ko-KR" smtClean="0"/>
              <a:t>directed Graph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19E4-3832-4FF1-9660-96EE7E40C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7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GNN with </a:t>
            </a:r>
            <a:r>
              <a:rPr lang="en-US" altLang="ko-KR" smtClean="0"/>
              <a:t>directed Graph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A19E4-3832-4FF1-9660-96EE7E40CB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3"/>
          <p:cNvSpPr>
            <a:spLocks noGrp="1"/>
          </p:cNvSpPr>
          <p:nvPr>
            <p:ph type="title" hasCustomPrompt="1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843523" y="3429000"/>
            <a:ext cx="1018642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/>
          <p:cNvSpPr>
            <a:spLocks noGrp="1"/>
          </p:cNvSpPr>
          <p:nvPr>
            <p:ph type="body" sz="quarter" idx="14" hasCustomPrompt="1"/>
          </p:nvPr>
        </p:nvSpPr>
        <p:spPr>
          <a:xfrm>
            <a:off x="843523" y="3636154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15" name="텍스트 개체 틀 40"/>
          <p:cNvSpPr>
            <a:spLocks noGrp="1"/>
          </p:cNvSpPr>
          <p:nvPr>
            <p:ph type="body" sz="quarter" idx="15" hasCustomPrompt="1"/>
          </p:nvPr>
        </p:nvSpPr>
        <p:spPr>
          <a:xfrm>
            <a:off x="10235173" y="3637785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16" name="텍스트 개체 틀 40"/>
          <p:cNvSpPr>
            <a:spLocks noGrp="1"/>
          </p:cNvSpPr>
          <p:nvPr>
            <p:ph type="body" sz="quarter" idx="16" hasCustomPrompt="1"/>
          </p:nvPr>
        </p:nvSpPr>
        <p:spPr>
          <a:xfrm>
            <a:off x="2721853" y="3636154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17" name="텍스트 개체 틀 40"/>
          <p:cNvSpPr>
            <a:spLocks noGrp="1"/>
          </p:cNvSpPr>
          <p:nvPr>
            <p:ph type="body" sz="quarter" idx="17" hasCustomPrompt="1"/>
          </p:nvPr>
        </p:nvSpPr>
        <p:spPr>
          <a:xfrm>
            <a:off x="4600183" y="3636154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18" name="텍스트 개체 틀 40"/>
          <p:cNvSpPr>
            <a:spLocks noGrp="1"/>
          </p:cNvSpPr>
          <p:nvPr>
            <p:ph type="body" sz="quarter" idx="18" hasCustomPrompt="1"/>
          </p:nvPr>
        </p:nvSpPr>
        <p:spPr>
          <a:xfrm>
            <a:off x="6478513" y="3636154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19" name="텍스트 개체 틀 40"/>
          <p:cNvSpPr>
            <a:spLocks noGrp="1"/>
          </p:cNvSpPr>
          <p:nvPr>
            <p:ph type="body" sz="quarter" idx="19" hasCustomPrompt="1"/>
          </p:nvPr>
        </p:nvSpPr>
        <p:spPr>
          <a:xfrm>
            <a:off x="8356843" y="3636154"/>
            <a:ext cx="794777" cy="484144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#.index</a:t>
            </a:r>
            <a:endParaRPr lang="ko-KR" alt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63EFA01-920B-6344-AD45-5DC9D23F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37">
            <a:extLst>
              <a:ext uri="{FF2B5EF4-FFF2-40B4-BE49-F238E27FC236}">
                <a16:creationId xmlns:a16="http://schemas.microsoft.com/office/drawing/2014/main" id="{2996A7D0-A0FB-4FA0-9A5E-ED94FBDA2347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0334626" y="-787400"/>
            <a:ext cx="287338" cy="18621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8" name="Group 174">
            <a:extLst>
              <a:ext uri="{FF2B5EF4-FFF2-40B4-BE49-F238E27FC236}">
                <a16:creationId xmlns:a16="http://schemas.microsoft.com/office/drawing/2014/main" id="{E587C30E-43AD-4D71-957D-4F9F59F5C7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7633616"/>
              </p:ext>
            </p:extLst>
          </p:nvPr>
        </p:nvGraphicFramePr>
        <p:xfrm>
          <a:off x="9547225" y="285750"/>
          <a:ext cx="2644775" cy="11999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화면경로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파일명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연결화면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107FBDB-2DF3-47F1-82AC-0F24117A1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74" y="1770062"/>
            <a:ext cx="2531682" cy="501849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4941" y="545794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aphicFrame>
        <p:nvGraphicFramePr>
          <p:cNvPr id="23" name="Group 173">
            <a:extLst>
              <a:ext uri="{FF2B5EF4-FFF2-40B4-BE49-F238E27FC236}">
                <a16:creationId xmlns:a16="http://schemas.microsoft.com/office/drawing/2014/main" id="{4AE2892C-E07B-4F4E-9631-E3B95A9771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2213119"/>
              </p:ext>
            </p:extLst>
          </p:nvPr>
        </p:nvGraphicFramePr>
        <p:xfrm>
          <a:off x="9547225" y="1485702"/>
          <a:ext cx="2646362" cy="213324"/>
        </p:xfrm>
        <a:graphic>
          <a:graphicData uri="http://schemas.openxmlformats.org/drawingml/2006/table">
            <a:tbl>
              <a:tblPr/>
              <a:tblGrid>
                <a:gridCol w="264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</a:p>
                  </a:txBody>
                  <a:tcPr marL="91403" marR="91403" marT="45702" marB="45702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 userDrawn="1"/>
        </p:nvCxnSpPr>
        <p:spPr>
          <a:xfrm>
            <a:off x="9538516" y="-1"/>
            <a:ext cx="0" cy="68595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4941" y="304975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4940" y="789187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939" y="1024088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44939" y="1264907"/>
            <a:ext cx="680378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51184" y="1264906"/>
            <a:ext cx="776160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</a:p>
        </p:txBody>
      </p:sp>
      <p:sp>
        <p:nvSpPr>
          <p:cNvPr id="32" name="Rectangle 136">
            <a:extLst>
              <a:ext uri="{FF2B5EF4-FFF2-40B4-BE49-F238E27FC236}">
                <a16:creationId xmlns:a16="http://schemas.microsoft.com/office/drawing/2014/main" id="{4E08F6D6-BA0D-4E49-855F-9166B4DC2E2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1655425" y="-250825"/>
            <a:ext cx="287338" cy="788987"/>
          </a:xfrm>
          <a:prstGeom prst="rect">
            <a:avLst/>
          </a:prstGeom>
          <a:solidFill>
            <a:srgbClr val="4DD6BF"/>
          </a:solidFill>
          <a:ln w="6350">
            <a:noFill/>
            <a:miter lim="800000"/>
            <a:headEnd/>
            <a:tailEnd/>
          </a:ln>
          <a:effectLst/>
        </p:spPr>
        <p:txBody>
          <a:bodyPr vert="eaVert" wrap="none" lIns="91415" tIns="45708" rIns="91415" bIns="4570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6" name="Text Box 138">
            <a:extLst>
              <a:ext uri="{FF2B5EF4-FFF2-40B4-BE49-F238E27FC236}">
                <a16:creationId xmlns:a16="http://schemas.microsoft.com/office/drawing/2014/main" id="{23C7B73C-DAEE-534E-94B5-5A3D2EC227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21600000">
            <a:off x="11589953" y="2294"/>
            <a:ext cx="473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5" tIns="45708" rIns="91415" bIns="45708">
            <a:spAutoFit/>
          </a:bodyPr>
          <a:lstStyle/>
          <a:p>
            <a:pPr>
              <a:spcBef>
                <a:spcPct val="50000"/>
              </a:spcBef>
              <a:defRPr/>
            </a:pPr>
            <a:fld id="{FAE6CA0D-5B48-4AC1-9958-53DCE1DB3F6A}" type="slidenum">
              <a:rPr lang="ko-KR" altLang="en-US" sz="1200" b="1">
                <a:solidFill>
                  <a:srgbClr val="FFFFFF"/>
                </a:solidFill>
                <a:latin typeface="Arial" charset="0"/>
                <a:ea typeface="굴림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b="1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3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C58984-DAA3-534D-9223-3EC35C094642}"/>
              </a:ext>
            </a:extLst>
          </p:cNvPr>
          <p:cNvSpPr/>
          <p:nvPr userDrawn="1"/>
        </p:nvSpPr>
        <p:spPr>
          <a:xfrm>
            <a:off x="1753219" y="295507"/>
            <a:ext cx="5283201" cy="29718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EF53B-B5B0-0540-8C19-CCA7331BCA45}"/>
              </a:ext>
            </a:extLst>
          </p:cNvPr>
          <p:cNvSpPr/>
          <p:nvPr userDrawn="1"/>
        </p:nvSpPr>
        <p:spPr>
          <a:xfrm>
            <a:off x="1753219" y="3590693"/>
            <a:ext cx="5283201" cy="29718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Rectangle 137">
            <a:extLst>
              <a:ext uri="{FF2B5EF4-FFF2-40B4-BE49-F238E27FC236}">
                <a16:creationId xmlns:a16="http://schemas.microsoft.com/office/drawing/2014/main" id="{2996A7D0-A0FB-4FA0-9A5E-ED94FBDA2347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0334626" y="-787400"/>
            <a:ext cx="287338" cy="18621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2" name="Group 174">
            <a:extLst>
              <a:ext uri="{FF2B5EF4-FFF2-40B4-BE49-F238E27FC236}">
                <a16:creationId xmlns:a16="http://schemas.microsoft.com/office/drawing/2014/main" id="{E587C30E-43AD-4D71-957D-4F9F59F5C7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7633616"/>
              </p:ext>
            </p:extLst>
          </p:nvPr>
        </p:nvGraphicFramePr>
        <p:xfrm>
          <a:off x="9547225" y="285750"/>
          <a:ext cx="2644775" cy="11999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화면경로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파일명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연결화면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9107FBDB-2DF3-47F1-82AC-0F24117A1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74" y="1770062"/>
            <a:ext cx="2531682" cy="501849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4941" y="545794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aphicFrame>
        <p:nvGraphicFramePr>
          <p:cNvPr id="25" name="Group 173">
            <a:extLst>
              <a:ext uri="{FF2B5EF4-FFF2-40B4-BE49-F238E27FC236}">
                <a16:creationId xmlns:a16="http://schemas.microsoft.com/office/drawing/2014/main" id="{4AE2892C-E07B-4F4E-9631-E3B95A9771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2213119"/>
              </p:ext>
            </p:extLst>
          </p:nvPr>
        </p:nvGraphicFramePr>
        <p:xfrm>
          <a:off x="9547225" y="1485702"/>
          <a:ext cx="2646362" cy="213324"/>
        </p:xfrm>
        <a:graphic>
          <a:graphicData uri="http://schemas.openxmlformats.org/drawingml/2006/table">
            <a:tbl>
              <a:tblPr/>
              <a:tblGrid>
                <a:gridCol w="264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</a:p>
                  </a:txBody>
                  <a:tcPr marL="91403" marR="91403" marT="45702" marB="45702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 userDrawn="1"/>
        </p:nvCxnSpPr>
        <p:spPr>
          <a:xfrm>
            <a:off x="9538516" y="-1"/>
            <a:ext cx="0" cy="68595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4941" y="304975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4940" y="789187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939" y="1024088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44939" y="1264907"/>
            <a:ext cx="680378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51184" y="1264906"/>
            <a:ext cx="776160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</a:p>
        </p:txBody>
      </p:sp>
      <p:sp>
        <p:nvSpPr>
          <p:cNvPr id="34" name="Rectangle 136">
            <a:extLst>
              <a:ext uri="{FF2B5EF4-FFF2-40B4-BE49-F238E27FC236}">
                <a16:creationId xmlns:a16="http://schemas.microsoft.com/office/drawing/2014/main" id="{4E08F6D6-BA0D-4E49-855F-9166B4DC2E2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1655424" y="-233189"/>
            <a:ext cx="287338" cy="788987"/>
          </a:xfrm>
          <a:prstGeom prst="rect">
            <a:avLst/>
          </a:prstGeom>
          <a:solidFill>
            <a:srgbClr val="4DD6BF"/>
          </a:solidFill>
          <a:ln w="6350">
            <a:noFill/>
            <a:miter lim="800000"/>
            <a:headEnd/>
            <a:tailEnd/>
          </a:ln>
          <a:effectLst/>
        </p:spPr>
        <p:txBody>
          <a:bodyPr vert="eaVert" wrap="none" lIns="91415" tIns="45708" rIns="91415" bIns="4570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8" name="Text Box 138">
            <a:extLst>
              <a:ext uri="{FF2B5EF4-FFF2-40B4-BE49-F238E27FC236}">
                <a16:creationId xmlns:a16="http://schemas.microsoft.com/office/drawing/2014/main" id="{5E81F1D9-CE72-7245-B481-5B0FA42EA8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21600000">
            <a:off x="11589953" y="2294"/>
            <a:ext cx="473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5" tIns="45708" rIns="91415" bIns="45708">
            <a:spAutoFit/>
          </a:bodyPr>
          <a:lstStyle/>
          <a:p>
            <a:pPr>
              <a:spcBef>
                <a:spcPct val="50000"/>
              </a:spcBef>
              <a:defRPr/>
            </a:pPr>
            <a:fld id="{FAE6CA0D-5B48-4AC1-9958-53DCE1DB3F6A}" type="slidenum">
              <a:rPr lang="ko-KR" altLang="en-US" sz="1200" b="1">
                <a:solidFill>
                  <a:srgbClr val="FFFFFF"/>
                </a:solidFill>
                <a:latin typeface="Arial" charset="0"/>
                <a:ea typeface="굴림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b="1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7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3"/>
          <p:cNvSpPr>
            <a:spLocks noGrp="1"/>
          </p:cNvSpPr>
          <p:nvPr>
            <p:ph type="title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704851" y="1254226"/>
            <a:ext cx="5257800" cy="2165249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40"/>
          <p:cNvSpPr>
            <a:spLocks noGrp="1"/>
          </p:cNvSpPr>
          <p:nvPr>
            <p:ph type="body" sz="quarter" idx="12"/>
          </p:nvPr>
        </p:nvSpPr>
        <p:spPr>
          <a:xfrm>
            <a:off x="704850" y="560029"/>
            <a:ext cx="5391150" cy="195683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40"/>
          <p:cNvSpPr>
            <a:spLocks noGrp="1"/>
          </p:cNvSpPr>
          <p:nvPr>
            <p:ph type="body" sz="quarter" idx="14"/>
          </p:nvPr>
        </p:nvSpPr>
        <p:spPr>
          <a:xfrm>
            <a:off x="704851" y="3640797"/>
            <a:ext cx="2486024" cy="2165249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5" name="텍스트 개체 틀 40"/>
          <p:cNvSpPr>
            <a:spLocks noGrp="1"/>
          </p:cNvSpPr>
          <p:nvPr>
            <p:ph type="body" sz="quarter" idx="15"/>
          </p:nvPr>
        </p:nvSpPr>
        <p:spPr>
          <a:xfrm>
            <a:off x="3476626" y="3640797"/>
            <a:ext cx="2486024" cy="2165249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6" name="텍스트 개체 틀 40"/>
          <p:cNvSpPr>
            <a:spLocks noGrp="1"/>
          </p:cNvSpPr>
          <p:nvPr>
            <p:ph type="body" sz="quarter" idx="16"/>
          </p:nvPr>
        </p:nvSpPr>
        <p:spPr>
          <a:xfrm>
            <a:off x="6248401" y="3640797"/>
            <a:ext cx="2486024" cy="2165249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40"/>
          <p:cNvSpPr>
            <a:spLocks noGrp="1"/>
          </p:cNvSpPr>
          <p:nvPr>
            <p:ph type="body" sz="quarter" idx="17"/>
          </p:nvPr>
        </p:nvSpPr>
        <p:spPr>
          <a:xfrm>
            <a:off x="9020175" y="3640797"/>
            <a:ext cx="2486024" cy="2165249"/>
          </a:xfrm>
        </p:spPr>
        <p:txBody>
          <a:bodyPr>
            <a:normAutofit/>
          </a:bodyPr>
          <a:lstStyle>
            <a:lvl1pPr marL="0" indent="0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6248401" y="755712"/>
            <a:ext cx="5257798" cy="2663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35001" y="190292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8B6BACD-2264-D24C-93B3-56EFFCC5A3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17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3"/>
          <p:cNvSpPr>
            <a:spLocks noGrp="1"/>
          </p:cNvSpPr>
          <p:nvPr>
            <p:ph type="title" hasCustomPrompt="1"/>
          </p:nvPr>
        </p:nvSpPr>
        <p:spPr>
          <a:xfrm>
            <a:off x="794685" y="678565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1AEF82-D9F5-EF45-B73B-83256F24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8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3">
            <a:extLst>
              <a:ext uri="{FF2B5EF4-FFF2-40B4-BE49-F238E27FC236}">
                <a16:creationId xmlns:a16="http://schemas.microsoft.com/office/drawing/2014/main" id="{6FF06EA8-19E3-4753-A025-8FCC3B86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015435"/>
            <a:ext cx="6767793" cy="582612"/>
          </a:xfrm>
        </p:spPr>
        <p:txBody>
          <a:bodyPr anchor="ctr">
            <a:noAutofit/>
          </a:bodyPr>
          <a:lstStyle>
            <a:lvl1pPr algn="l">
              <a:buFontTx/>
              <a:buNone/>
              <a:defRPr sz="400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828676" y="2660822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00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3"/>
          <p:cNvSpPr>
            <a:spLocks noGrp="1"/>
          </p:cNvSpPr>
          <p:nvPr>
            <p:ph type="title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1114425" y="2196383"/>
            <a:ext cx="1952625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3771900" y="2196383"/>
            <a:ext cx="1952625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6429375" y="2196382"/>
            <a:ext cx="1952625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6850" y="2196382"/>
            <a:ext cx="1952625" cy="195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704850" y="1254226"/>
            <a:ext cx="7677148" cy="762314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3" name="텍스트 개체 틀 40"/>
          <p:cNvSpPr>
            <a:spLocks noGrp="1"/>
          </p:cNvSpPr>
          <p:nvPr>
            <p:ph type="body" sz="quarter" idx="12"/>
          </p:nvPr>
        </p:nvSpPr>
        <p:spPr>
          <a:xfrm>
            <a:off x="704850" y="560029"/>
            <a:ext cx="5391150" cy="195683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4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5" name="텍스트 개체 틀 40"/>
          <p:cNvSpPr>
            <a:spLocks noGrp="1"/>
          </p:cNvSpPr>
          <p:nvPr>
            <p:ph type="body" sz="quarter" idx="14"/>
          </p:nvPr>
        </p:nvSpPr>
        <p:spPr>
          <a:xfrm>
            <a:off x="1114424" y="4213096"/>
            <a:ext cx="1952626" cy="37795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6" name="텍스트 개체 틀 40"/>
          <p:cNvSpPr>
            <a:spLocks noGrp="1"/>
          </p:cNvSpPr>
          <p:nvPr>
            <p:ph type="body" sz="quarter" idx="15"/>
          </p:nvPr>
        </p:nvSpPr>
        <p:spPr>
          <a:xfrm>
            <a:off x="1114424" y="4700729"/>
            <a:ext cx="1952626" cy="377955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7" name="텍스트 개체 틀 40"/>
          <p:cNvSpPr>
            <a:spLocks noGrp="1"/>
          </p:cNvSpPr>
          <p:nvPr>
            <p:ph type="body" sz="quarter" idx="16"/>
          </p:nvPr>
        </p:nvSpPr>
        <p:spPr>
          <a:xfrm>
            <a:off x="3771899" y="4213096"/>
            <a:ext cx="1952626" cy="37795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8" name="텍스트 개체 틀 40"/>
          <p:cNvSpPr>
            <a:spLocks noGrp="1"/>
          </p:cNvSpPr>
          <p:nvPr>
            <p:ph type="body" sz="quarter" idx="17"/>
          </p:nvPr>
        </p:nvSpPr>
        <p:spPr>
          <a:xfrm>
            <a:off x="3771899" y="4700729"/>
            <a:ext cx="1952626" cy="377955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9" name="텍스트 개체 틀 40"/>
          <p:cNvSpPr>
            <a:spLocks noGrp="1"/>
          </p:cNvSpPr>
          <p:nvPr>
            <p:ph type="body" sz="quarter" idx="18"/>
          </p:nvPr>
        </p:nvSpPr>
        <p:spPr>
          <a:xfrm>
            <a:off x="6429372" y="4213096"/>
            <a:ext cx="1952626" cy="37795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0" name="텍스트 개체 틀 40"/>
          <p:cNvSpPr>
            <a:spLocks noGrp="1"/>
          </p:cNvSpPr>
          <p:nvPr>
            <p:ph type="body" sz="quarter" idx="19"/>
          </p:nvPr>
        </p:nvSpPr>
        <p:spPr>
          <a:xfrm>
            <a:off x="6429372" y="4700729"/>
            <a:ext cx="1952626" cy="377955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1" name="텍스트 개체 틀 40"/>
          <p:cNvSpPr>
            <a:spLocks noGrp="1"/>
          </p:cNvSpPr>
          <p:nvPr>
            <p:ph type="body" sz="quarter" idx="20"/>
          </p:nvPr>
        </p:nvSpPr>
        <p:spPr>
          <a:xfrm>
            <a:off x="9086845" y="4213096"/>
            <a:ext cx="1952626" cy="377955"/>
          </a:xfrm>
        </p:spPr>
        <p:txBody>
          <a:bodyPr>
            <a:normAutofit/>
          </a:bodyPr>
          <a:lstStyle>
            <a:lvl1pPr marL="0" indent="0" algn="ctr"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2" name="텍스트 개체 틀 40"/>
          <p:cNvSpPr>
            <a:spLocks noGrp="1"/>
          </p:cNvSpPr>
          <p:nvPr>
            <p:ph type="body" sz="quarter" idx="21"/>
          </p:nvPr>
        </p:nvSpPr>
        <p:spPr>
          <a:xfrm>
            <a:off x="9086845" y="4700729"/>
            <a:ext cx="1952626" cy="377955"/>
          </a:xfrm>
        </p:spPr>
        <p:txBody>
          <a:bodyPr>
            <a:normAutofit/>
          </a:bodyPr>
          <a:lstStyle>
            <a:lvl1pPr marL="0" indent="0" algn="l">
              <a:buNone/>
              <a:defRPr sz="105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677001" y="29880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54" name="TextBox 53"/>
          <p:cNvSpPr txBox="1"/>
          <p:nvPr userDrawn="1"/>
        </p:nvSpPr>
        <p:spPr>
          <a:xfrm>
            <a:off x="4334476" y="29880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55" name="TextBox 54"/>
          <p:cNvSpPr txBox="1"/>
          <p:nvPr userDrawn="1"/>
        </p:nvSpPr>
        <p:spPr>
          <a:xfrm>
            <a:off x="6991952" y="29880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56" name="TextBox 55"/>
          <p:cNvSpPr txBox="1"/>
          <p:nvPr userDrawn="1"/>
        </p:nvSpPr>
        <p:spPr>
          <a:xfrm>
            <a:off x="9649422" y="29880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304141C-3679-1641-8724-D720CFC1D99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46" userDrawn="1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3"/>
          <p:cNvSpPr>
            <a:spLocks noGrp="1"/>
          </p:cNvSpPr>
          <p:nvPr>
            <p:ph type="title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704850" y="1254226"/>
            <a:ext cx="5391150" cy="762314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40"/>
          <p:cNvSpPr>
            <a:spLocks noGrp="1"/>
          </p:cNvSpPr>
          <p:nvPr>
            <p:ph type="body" sz="quarter" idx="12"/>
          </p:nvPr>
        </p:nvSpPr>
        <p:spPr>
          <a:xfrm>
            <a:off x="704850" y="560029"/>
            <a:ext cx="5391150" cy="195683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9" name="텍스트 개체 틀 40"/>
          <p:cNvSpPr>
            <a:spLocks noGrp="1"/>
          </p:cNvSpPr>
          <p:nvPr>
            <p:ph type="body" sz="quarter" idx="14"/>
          </p:nvPr>
        </p:nvSpPr>
        <p:spPr>
          <a:xfrm>
            <a:off x="704850" y="2335523"/>
            <a:ext cx="5391150" cy="341794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219826" y="1254226"/>
            <a:ext cx="5286374" cy="4499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449277" y="331918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DD1F47D-C780-614C-8993-3348F25637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3"/>
          <p:cNvSpPr>
            <a:spLocks noGrp="1"/>
          </p:cNvSpPr>
          <p:nvPr>
            <p:ph type="title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704850" y="1254226"/>
            <a:ext cx="5391150" cy="762314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40"/>
          <p:cNvSpPr>
            <a:spLocks noGrp="1"/>
          </p:cNvSpPr>
          <p:nvPr>
            <p:ph type="body" sz="quarter" idx="12"/>
          </p:nvPr>
        </p:nvSpPr>
        <p:spPr>
          <a:xfrm>
            <a:off x="704850" y="560029"/>
            <a:ext cx="5391150" cy="195683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9" name="텍스트 개체 틀 40"/>
          <p:cNvSpPr>
            <a:spLocks noGrp="1"/>
          </p:cNvSpPr>
          <p:nvPr>
            <p:ph type="body" sz="quarter" idx="14"/>
          </p:nvPr>
        </p:nvSpPr>
        <p:spPr>
          <a:xfrm>
            <a:off x="2279270" y="3488125"/>
            <a:ext cx="2353065" cy="94747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 rot="2700000">
            <a:off x="2435448" y="2624940"/>
            <a:ext cx="2040711" cy="2040711"/>
          </a:xfrm>
          <a:prstGeom prst="roundRect">
            <a:avLst/>
          </a:prstGeom>
          <a:noFill/>
          <a:ln>
            <a:solidFill>
              <a:srgbClr val="4DD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 rot="2700000">
            <a:off x="5075644" y="2624941"/>
            <a:ext cx="2040711" cy="2040711"/>
          </a:xfrm>
          <a:prstGeom prst="roundRect">
            <a:avLst/>
          </a:prstGeom>
          <a:noFill/>
          <a:ln>
            <a:solidFill>
              <a:srgbClr val="4DD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 userDrawn="1"/>
        </p:nvSpPr>
        <p:spPr>
          <a:xfrm rot="2700000">
            <a:off x="7715841" y="2624939"/>
            <a:ext cx="2040711" cy="2040711"/>
          </a:xfrm>
          <a:prstGeom prst="roundRect">
            <a:avLst/>
          </a:prstGeom>
          <a:noFill/>
          <a:ln>
            <a:solidFill>
              <a:srgbClr val="4DD6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40"/>
          <p:cNvSpPr>
            <a:spLocks noGrp="1"/>
          </p:cNvSpPr>
          <p:nvPr>
            <p:ph type="body" sz="quarter" idx="15"/>
          </p:nvPr>
        </p:nvSpPr>
        <p:spPr>
          <a:xfrm>
            <a:off x="4940128" y="3488125"/>
            <a:ext cx="2353065" cy="94747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텍스트 개체 틀 40"/>
          <p:cNvSpPr>
            <a:spLocks noGrp="1"/>
          </p:cNvSpPr>
          <p:nvPr>
            <p:ph type="body" sz="quarter" idx="16"/>
          </p:nvPr>
        </p:nvSpPr>
        <p:spPr>
          <a:xfrm>
            <a:off x="7559663" y="3488125"/>
            <a:ext cx="2353065" cy="94747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텍스트 개체 틀 40"/>
          <p:cNvSpPr>
            <a:spLocks noGrp="1"/>
          </p:cNvSpPr>
          <p:nvPr>
            <p:ph type="body" sz="quarter" idx="17"/>
          </p:nvPr>
        </p:nvSpPr>
        <p:spPr>
          <a:xfrm>
            <a:off x="2279270" y="3145993"/>
            <a:ext cx="2353065" cy="253699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  <a:endParaRPr lang="ko-KR" altLang="en-US" dirty="0"/>
          </a:p>
        </p:txBody>
      </p:sp>
      <p:sp>
        <p:nvSpPr>
          <p:cNvPr id="25" name="텍스트 개체 틀 40"/>
          <p:cNvSpPr>
            <a:spLocks noGrp="1"/>
          </p:cNvSpPr>
          <p:nvPr>
            <p:ph type="body" sz="quarter" idx="18"/>
          </p:nvPr>
        </p:nvSpPr>
        <p:spPr>
          <a:xfrm>
            <a:off x="4940128" y="3145993"/>
            <a:ext cx="2353065" cy="253699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6" name="텍스트 개체 틀 40"/>
          <p:cNvSpPr>
            <a:spLocks noGrp="1"/>
          </p:cNvSpPr>
          <p:nvPr>
            <p:ph type="body" sz="quarter" idx="19"/>
          </p:nvPr>
        </p:nvSpPr>
        <p:spPr>
          <a:xfrm>
            <a:off x="7559663" y="3145993"/>
            <a:ext cx="2353065" cy="253699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4C5459D-F227-5646-B313-3F56A309B9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3"/>
          <p:cNvSpPr>
            <a:spLocks noGrp="1"/>
          </p:cNvSpPr>
          <p:nvPr>
            <p:ph type="title"/>
          </p:nvPr>
        </p:nvSpPr>
        <p:spPr>
          <a:xfrm>
            <a:off x="704850" y="784443"/>
            <a:ext cx="3721470" cy="355165"/>
          </a:xfrm>
        </p:spPr>
        <p:txBody>
          <a:bodyPr>
            <a:noAutofit/>
          </a:bodyPr>
          <a:lstStyle>
            <a:lvl1pPr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843523" y="376815"/>
            <a:ext cx="541803" cy="112494"/>
          </a:xfrm>
          <a:prstGeom prst="rect">
            <a:avLst/>
          </a:prstGeom>
          <a:solidFill>
            <a:srgbClr val="4D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3402035" y="1582127"/>
            <a:ext cx="5391150" cy="3784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rgbClr val="22968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40"/>
          <p:cNvSpPr>
            <a:spLocks noGrp="1"/>
          </p:cNvSpPr>
          <p:nvPr>
            <p:ph type="body" sz="quarter" idx="12"/>
          </p:nvPr>
        </p:nvSpPr>
        <p:spPr>
          <a:xfrm>
            <a:off x="704850" y="560029"/>
            <a:ext cx="5391150" cy="195683"/>
          </a:xfrm>
        </p:spPr>
        <p:txBody>
          <a:bodyPr anchor="ctr">
            <a:normAutofit/>
          </a:bodyPr>
          <a:lstStyle>
            <a:lvl1pPr marL="0" indent="0">
              <a:buNone/>
              <a:defRPr sz="1050" b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40"/>
          <p:cNvSpPr>
            <a:spLocks noGrp="1"/>
          </p:cNvSpPr>
          <p:nvPr>
            <p:ph type="body" sz="quarter" idx="13"/>
          </p:nvPr>
        </p:nvSpPr>
        <p:spPr>
          <a:xfrm>
            <a:off x="8467724" y="296405"/>
            <a:ext cx="3038475" cy="252153"/>
          </a:xfrm>
        </p:spPr>
        <p:txBody>
          <a:bodyPr anchor="ctr">
            <a:noAutofit/>
          </a:bodyPr>
          <a:lstStyle>
            <a:lvl1pPr marL="0" indent="0" algn="r">
              <a:buNone/>
              <a:defRPr sz="1100" b="1">
                <a:solidFill>
                  <a:srgbClr val="4DD6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텍스트 개체 틀 40"/>
          <p:cNvSpPr>
            <a:spLocks noGrp="1"/>
          </p:cNvSpPr>
          <p:nvPr>
            <p:ph type="body" sz="quarter" idx="17"/>
          </p:nvPr>
        </p:nvSpPr>
        <p:spPr>
          <a:xfrm>
            <a:off x="4919467" y="4668563"/>
            <a:ext cx="2353065" cy="253699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  <a:endParaRPr lang="ko-KR" altLang="en-US" dirty="0"/>
          </a:p>
        </p:txBody>
      </p:sp>
      <p:sp>
        <p:nvSpPr>
          <p:cNvPr id="27" name="텍스트 개체 틀 40"/>
          <p:cNvSpPr>
            <a:spLocks noGrp="1"/>
          </p:cNvSpPr>
          <p:nvPr>
            <p:ph type="body" sz="quarter" idx="20"/>
          </p:nvPr>
        </p:nvSpPr>
        <p:spPr>
          <a:xfrm>
            <a:off x="2786062" y="5007416"/>
            <a:ext cx="6619875" cy="857879"/>
          </a:xfrm>
        </p:spPr>
        <p:txBody>
          <a:bodyPr>
            <a:normAutofit/>
          </a:bodyPr>
          <a:lstStyle>
            <a:lvl1pPr marL="0" indent="0" algn="ctr">
              <a:buNone/>
              <a:defRPr sz="14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862262" y="2150068"/>
            <a:ext cx="6486525" cy="23563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556588" y="3143594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C441B-697B-5B4F-9C79-ECA9346E9A3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356781" y="6309443"/>
            <a:ext cx="1454873" cy="365125"/>
          </a:xfrm>
        </p:spPr>
        <p:txBody>
          <a:bodyPr/>
          <a:lstStyle/>
          <a:p>
            <a:fld id="{86EE3873-8777-9C46-880C-408FE2EB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DAC4661-894D-4AFE-8224-C3B66605A747}"/>
              </a:ext>
            </a:extLst>
          </p:cNvPr>
          <p:cNvSpPr>
            <a:spLocks noChangeAspect="1"/>
          </p:cNvSpPr>
          <p:nvPr userDrawn="1"/>
        </p:nvSpPr>
        <p:spPr>
          <a:xfrm>
            <a:off x="916750" y="368244"/>
            <a:ext cx="3443351" cy="61215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C20FE-8F8B-4DCE-8CC5-714A778570E6}"/>
              </a:ext>
            </a:extLst>
          </p:cNvPr>
          <p:cNvSpPr>
            <a:spLocks noChangeAspect="1"/>
          </p:cNvSpPr>
          <p:nvPr userDrawn="1"/>
        </p:nvSpPr>
        <p:spPr>
          <a:xfrm>
            <a:off x="5183950" y="368244"/>
            <a:ext cx="3443351" cy="61215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37">
            <a:extLst>
              <a:ext uri="{FF2B5EF4-FFF2-40B4-BE49-F238E27FC236}">
                <a16:creationId xmlns:a16="http://schemas.microsoft.com/office/drawing/2014/main" id="{2996A7D0-A0FB-4FA0-9A5E-ED94FBDA2347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0334626" y="-787400"/>
            <a:ext cx="287338" cy="18621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36">
            <a:extLst>
              <a:ext uri="{FF2B5EF4-FFF2-40B4-BE49-F238E27FC236}">
                <a16:creationId xmlns:a16="http://schemas.microsoft.com/office/drawing/2014/main" id="{4E08F6D6-BA0D-4E49-855F-9166B4DC2E2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1653837" y="-236536"/>
            <a:ext cx="287338" cy="788987"/>
          </a:xfrm>
          <a:prstGeom prst="rect">
            <a:avLst/>
          </a:prstGeom>
          <a:solidFill>
            <a:srgbClr val="4DD6BF"/>
          </a:solidFill>
          <a:ln w="6350">
            <a:noFill/>
            <a:miter lim="800000"/>
            <a:headEnd/>
            <a:tailEnd/>
          </a:ln>
          <a:effectLst/>
        </p:spPr>
        <p:txBody>
          <a:bodyPr vert="eaVert" wrap="none" lIns="91415" tIns="45708" rIns="91415" bIns="4570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graphicFrame>
        <p:nvGraphicFramePr>
          <p:cNvPr id="14" name="Group 174">
            <a:extLst>
              <a:ext uri="{FF2B5EF4-FFF2-40B4-BE49-F238E27FC236}">
                <a16:creationId xmlns:a16="http://schemas.microsoft.com/office/drawing/2014/main" id="{E587C30E-43AD-4D71-957D-4F9F59F5C7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34355443"/>
              </p:ext>
            </p:extLst>
          </p:nvPr>
        </p:nvGraphicFramePr>
        <p:xfrm>
          <a:off x="9547225" y="285750"/>
          <a:ext cx="2644775" cy="11999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화면경로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파일명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연결화면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9107FBDB-2DF3-47F1-82AC-0F24117A1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74" y="1770062"/>
            <a:ext cx="2531682" cy="501849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4941" y="545794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aphicFrame>
        <p:nvGraphicFramePr>
          <p:cNvPr id="13" name="Group 173">
            <a:extLst>
              <a:ext uri="{FF2B5EF4-FFF2-40B4-BE49-F238E27FC236}">
                <a16:creationId xmlns:a16="http://schemas.microsoft.com/office/drawing/2014/main" id="{4AE2892C-E07B-4F4E-9631-E3B95A9771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4139895"/>
              </p:ext>
            </p:extLst>
          </p:nvPr>
        </p:nvGraphicFramePr>
        <p:xfrm>
          <a:off x="9547225" y="1485702"/>
          <a:ext cx="2646362" cy="213324"/>
        </p:xfrm>
        <a:graphic>
          <a:graphicData uri="http://schemas.openxmlformats.org/drawingml/2006/table">
            <a:tbl>
              <a:tblPr/>
              <a:tblGrid>
                <a:gridCol w="264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</a:p>
                  </a:txBody>
                  <a:tcPr marL="91403" marR="91403" marT="45702" marB="45702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 userDrawn="1"/>
        </p:nvCxnSpPr>
        <p:spPr>
          <a:xfrm>
            <a:off x="9538516" y="-1"/>
            <a:ext cx="0" cy="68595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4941" y="304975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4940" y="789187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939" y="1024088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44939" y="1264907"/>
            <a:ext cx="680378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51184" y="1264906"/>
            <a:ext cx="776160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</a:p>
        </p:txBody>
      </p:sp>
      <p:sp>
        <p:nvSpPr>
          <p:cNvPr id="25" name="Text Box 138">
            <a:extLst>
              <a:ext uri="{FF2B5EF4-FFF2-40B4-BE49-F238E27FC236}">
                <a16:creationId xmlns:a16="http://schemas.microsoft.com/office/drawing/2014/main" id="{75FF53CB-5805-C347-9C56-2461CDB7E6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21600000">
            <a:off x="11589953" y="2294"/>
            <a:ext cx="473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5" tIns="45708" rIns="91415" bIns="45708">
            <a:spAutoFit/>
          </a:bodyPr>
          <a:lstStyle/>
          <a:p>
            <a:pPr>
              <a:spcBef>
                <a:spcPct val="50000"/>
              </a:spcBef>
              <a:defRPr/>
            </a:pPr>
            <a:fld id="{FAE6CA0D-5B48-4AC1-9958-53DCE1DB3F6A}" type="slidenum">
              <a:rPr lang="ko-KR" altLang="en-US" sz="1200" b="1">
                <a:solidFill>
                  <a:srgbClr val="FFFFFF"/>
                </a:solidFill>
                <a:latin typeface="Arial" charset="0"/>
                <a:ea typeface="굴림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b="1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6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B1C20FE-8F8B-4DCE-8CC5-714A778570E6}"/>
              </a:ext>
            </a:extLst>
          </p:cNvPr>
          <p:cNvSpPr>
            <a:spLocks noChangeAspect="1"/>
          </p:cNvSpPr>
          <p:nvPr userDrawn="1"/>
        </p:nvSpPr>
        <p:spPr>
          <a:xfrm>
            <a:off x="3050350" y="368244"/>
            <a:ext cx="3443351" cy="61215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37">
            <a:extLst>
              <a:ext uri="{FF2B5EF4-FFF2-40B4-BE49-F238E27FC236}">
                <a16:creationId xmlns:a16="http://schemas.microsoft.com/office/drawing/2014/main" id="{2996A7D0-A0FB-4FA0-9A5E-ED94FBDA2347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0334626" y="-787400"/>
            <a:ext cx="287338" cy="18621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8" name="Group 174">
            <a:extLst>
              <a:ext uri="{FF2B5EF4-FFF2-40B4-BE49-F238E27FC236}">
                <a16:creationId xmlns:a16="http://schemas.microsoft.com/office/drawing/2014/main" id="{E587C30E-43AD-4D71-957D-4F9F59F5C7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2841699"/>
              </p:ext>
            </p:extLst>
          </p:nvPr>
        </p:nvGraphicFramePr>
        <p:xfrm>
          <a:off x="9547225" y="285750"/>
          <a:ext cx="2644775" cy="119995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화면경로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파일명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연결화면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15" marR="91415" marT="45708" marB="45708" anchor="ctr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107FBDB-2DF3-47F1-82AC-0F24117A1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74" y="1770062"/>
            <a:ext cx="2531682" cy="501849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4941" y="545794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aphicFrame>
        <p:nvGraphicFramePr>
          <p:cNvPr id="23" name="Group 173">
            <a:extLst>
              <a:ext uri="{FF2B5EF4-FFF2-40B4-BE49-F238E27FC236}">
                <a16:creationId xmlns:a16="http://schemas.microsoft.com/office/drawing/2014/main" id="{4AE2892C-E07B-4F4E-9631-E3B95A97710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67862127"/>
              </p:ext>
            </p:extLst>
          </p:nvPr>
        </p:nvGraphicFramePr>
        <p:xfrm>
          <a:off x="9547225" y="1485702"/>
          <a:ext cx="2646362" cy="213324"/>
        </p:xfrm>
        <a:graphic>
          <a:graphicData uri="http://schemas.openxmlformats.org/drawingml/2006/table">
            <a:tbl>
              <a:tblPr/>
              <a:tblGrid>
                <a:gridCol w="264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</a:p>
                  </a:txBody>
                  <a:tcPr marL="91403" marR="91403" marT="45702" marB="45702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직선 연결선 23"/>
          <p:cNvCxnSpPr/>
          <p:nvPr userDrawn="1"/>
        </p:nvCxnSpPr>
        <p:spPr>
          <a:xfrm>
            <a:off x="9538516" y="-1"/>
            <a:ext cx="0" cy="68595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144941" y="304975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4940" y="789187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44939" y="1024088"/>
            <a:ext cx="1982405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44939" y="1264907"/>
            <a:ext cx="680378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4A8A2849-0DDD-45FC-88FD-690B6933D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51184" y="1264906"/>
            <a:ext cx="776160" cy="193075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작성일</a:t>
            </a:r>
          </a:p>
        </p:txBody>
      </p:sp>
      <p:sp>
        <p:nvSpPr>
          <p:cNvPr id="38" name="Rectangle 136">
            <a:extLst>
              <a:ext uri="{FF2B5EF4-FFF2-40B4-BE49-F238E27FC236}">
                <a16:creationId xmlns:a16="http://schemas.microsoft.com/office/drawing/2014/main" id="{4E08F6D6-BA0D-4E49-855F-9166B4DC2E2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11655425" y="-250825"/>
            <a:ext cx="287338" cy="788987"/>
          </a:xfrm>
          <a:prstGeom prst="rect">
            <a:avLst/>
          </a:prstGeom>
          <a:solidFill>
            <a:srgbClr val="4DD6BF"/>
          </a:solidFill>
          <a:ln w="6350">
            <a:noFill/>
            <a:miter lim="800000"/>
            <a:headEnd/>
            <a:tailEnd/>
          </a:ln>
          <a:effectLst/>
        </p:spPr>
        <p:txBody>
          <a:bodyPr vert="eaVert" wrap="none" lIns="91415" tIns="45708" rIns="91415" bIns="4570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sp>
        <p:nvSpPr>
          <p:cNvPr id="17" name="Text Box 138">
            <a:extLst>
              <a:ext uri="{FF2B5EF4-FFF2-40B4-BE49-F238E27FC236}">
                <a16:creationId xmlns:a16="http://schemas.microsoft.com/office/drawing/2014/main" id="{81E712C4-ECC9-FE48-A11E-3B6D976CE7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-21600000">
            <a:off x="11589953" y="2294"/>
            <a:ext cx="4730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5" tIns="45708" rIns="91415" bIns="45708">
            <a:spAutoFit/>
          </a:bodyPr>
          <a:lstStyle/>
          <a:p>
            <a:pPr>
              <a:spcBef>
                <a:spcPct val="50000"/>
              </a:spcBef>
              <a:defRPr/>
            </a:pPr>
            <a:fld id="{FAE6CA0D-5B48-4AC1-9958-53DCE1DB3F6A}" type="slidenum">
              <a:rPr lang="ko-KR" altLang="en-US" sz="1200" b="1">
                <a:solidFill>
                  <a:srgbClr val="FFFFFF"/>
                </a:solidFill>
                <a:latin typeface="Arial" charset="0"/>
                <a:ea typeface="굴림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sz="1200" b="1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4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761F15-4FE2-4D0F-83FE-69BB557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2F2C-B19D-4340-B9AC-0D6D679E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6FA25-2D64-4BAF-A0A0-E21A26324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A717F-69E4-4D90-87C3-8535735D4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95FFD-46F3-4D08-B601-1666A426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FD1-2800-41C8-97AA-701CB7DFE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8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64" r:id="rId3"/>
    <p:sldLayoutId id="2147483662" r:id="rId4"/>
    <p:sldLayoutId id="2147483663" r:id="rId5"/>
    <p:sldLayoutId id="2147483667" r:id="rId6"/>
    <p:sldLayoutId id="2147483668" r:id="rId7"/>
    <p:sldLayoutId id="2147483660" r:id="rId8"/>
    <p:sldLayoutId id="2147483661" r:id="rId9"/>
    <p:sldLayoutId id="2147483665" r:id="rId10"/>
    <p:sldLayoutId id="2147483666" r:id="rId11"/>
    <p:sldLayoutId id="2147483649" r:id="rId12"/>
    <p:sldLayoutId id="214748366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tut.fi/~ruohonen/GT_English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to-do-deep-learning-on-graphs-with-graph-convolutional-networks-7d22507237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4183" y="3061592"/>
            <a:ext cx="9533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ill Sans" charset="0"/>
              </a:rPr>
              <a:t>Graph Theory / Basic </a:t>
            </a:r>
            <a:r>
              <a:rPr lang="en-US" sz="4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Gill Sans" charset="0"/>
              </a:rPr>
              <a:t>GNN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957" y="622355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ill Sans Light" charset="0"/>
              </a:rPr>
              <a:t>미래전략실</a:t>
            </a:r>
            <a:endParaRPr lang="en-US" sz="9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Gill Sans 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182" y="3956979"/>
            <a:ext cx="5446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Basic of Graph Theory and </a:t>
            </a:r>
            <a:r>
              <a:rPr 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Graph Neural Networks</a:t>
            </a:r>
            <a:endParaRPr lang="en-US" sz="1400" dirty="0">
              <a:latin typeface="나눔스퀘어" panose="020B0600000101010101" pitchFamily="50" charset="-127"/>
              <a:ea typeface="나눔스퀘어" panose="020B0600000101010101" pitchFamily="50" charset="-127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182" y="4705518"/>
            <a:ext cx="6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Gill Sans" charset="0"/>
              </a:rPr>
              <a:t>담당자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262" y="4705518"/>
            <a:ext cx="3047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정태진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/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Gill Sans" charset="0"/>
              </a:rPr>
              <a:t>tjjeong@rndeep.co.kr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Gill Sans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957" y="2798648"/>
            <a:ext cx="505098" cy="101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5964C7-B52E-E441-BF87-216957A63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343"/>
          <a:stretch/>
        </p:blipFill>
        <p:spPr>
          <a:xfrm>
            <a:off x="10643207" y="6325600"/>
            <a:ext cx="1210943" cy="3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10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Matrices and Vector Spaces of Graphs</a:t>
            </a:r>
            <a:endParaRPr kumimoji="1" lang="ko-KR" altLang="en-US" sz="14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 t="5985" r="-1073" b="-134"/>
          <a:stretch/>
        </p:blipFill>
        <p:spPr>
          <a:xfrm>
            <a:off x="6361043" y="427383"/>
            <a:ext cx="5685182" cy="60330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" t="43623" r="55719" b="4351"/>
          <a:stretch/>
        </p:blipFill>
        <p:spPr>
          <a:xfrm>
            <a:off x="685799" y="1952428"/>
            <a:ext cx="3944229" cy="277301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899991" y="3091070"/>
            <a:ext cx="1302026" cy="665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9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1660" y="1470992"/>
                <a:ext cx="9889436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The limitation of C</a:t>
                </a:r>
                <a:r>
                  <a:rPr lang="en-US" altLang="ko-KR" dirty="0"/>
                  <a:t>N</a:t>
                </a:r>
                <a:r>
                  <a:rPr lang="en-US" altLang="ko-KR" dirty="0" smtClean="0"/>
                  <a:t>N (Position Information)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The image does not have topological information which leads CNN recognize the 	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dirty="0" smtClean="0"/>
                  <a:t> structure as different ones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60" y="1470992"/>
                <a:ext cx="9889436" cy="1338828"/>
              </a:xfrm>
              <a:prstGeom prst="rect">
                <a:avLst/>
              </a:prstGeom>
              <a:blipFill>
                <a:blip r:embed="rId2"/>
                <a:stretch>
                  <a:fillRect l="-493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The limitation of CNN</a:t>
            </a:r>
            <a:endParaRPr kumimoji="1" lang="ko-KR" altLang="en-US" sz="1400" b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27557" r="7738" b="8230"/>
          <a:stretch/>
        </p:blipFill>
        <p:spPr>
          <a:xfrm>
            <a:off x="7971183" y="3765025"/>
            <a:ext cx="3448878" cy="254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41071" y="3215234"/>
                <a:ext cx="350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The molecule structure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71" y="3215234"/>
                <a:ext cx="3509102" cy="369332"/>
              </a:xfrm>
              <a:prstGeom prst="rect">
                <a:avLst/>
              </a:prstGeom>
              <a:blipFill>
                <a:blip r:embed="rId4"/>
                <a:stretch>
                  <a:fillRect l="-156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0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1660" y="1470992"/>
            <a:ext cx="98894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Needs of Graph Convolutional Network, </a:t>
            </a:r>
            <a:r>
              <a:rPr lang="en-US" altLang="ko-KR" dirty="0" smtClean="0"/>
              <a:t>GNN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There exists a few data which cannot be converted into Euclidian space, i.e. vector space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(ex, Social Network, Chemical structure, Relational datasets)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There were several trials to train those data with CNN, but it did not perform well since CNNs rely on the position information, not on the relation between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The needs of the new neural network system on graph domain due to the </a:t>
            </a:r>
            <a:r>
              <a:rPr lang="en-US" altLang="ko-KR" dirty="0" smtClean="0"/>
              <a:t>reasons </a:t>
            </a:r>
            <a:r>
              <a:rPr lang="en-US" altLang="ko-KR" dirty="0" smtClean="0"/>
              <a:t>above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Why do we need </a:t>
            </a:r>
            <a:r>
              <a:rPr kumimoji="1" lang="en-US" altLang="ko-KR" sz="1400" b="0" dirty="0" smtClean="0"/>
              <a:t>GNN</a:t>
            </a:r>
            <a:r>
              <a:rPr kumimoji="1" lang="en-US" altLang="ko-KR" sz="1400" b="0" dirty="0" smtClean="0"/>
              <a:t>?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231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1660" y="1470992"/>
            <a:ext cx="98894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What is the strength of </a:t>
            </a:r>
            <a:r>
              <a:rPr lang="en-US" altLang="ko-KR" dirty="0" smtClean="0"/>
              <a:t>GNN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It is quite powerful to produce useful feature representation even with 2-layer 	  neural network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It could produce 2-dimensional representation even without any training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The advantages of GNN</a:t>
            </a:r>
            <a:endParaRPr kumimoji="1" lang="ko-KR" altLang="en-US" sz="14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78" y="3866323"/>
            <a:ext cx="9312267" cy="24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74" y="3909764"/>
            <a:ext cx="4585493" cy="26718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599" y="1470992"/>
                <a:ext cx="9889436" cy="263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Graph Neural </a:t>
                </a:r>
                <a:r>
                  <a:rPr lang="en-US" altLang="ko-KR" dirty="0" smtClean="0"/>
                  <a:t>Network (</a:t>
                </a:r>
                <a:r>
                  <a:rPr lang="en-US" altLang="ko-KR" dirty="0" smtClean="0"/>
                  <a:t>GNN</a:t>
                </a:r>
                <a:r>
                  <a:rPr lang="en-US" altLang="ko-KR" dirty="0" smtClean="0"/>
                  <a:t>) is a neural network that operates on graph domain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Input: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𝑉𝑒𝑟𝑡𝑖𝑐𝑒𝑠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𝐸𝑑𝑔𝑒𝑠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Input feature matrix: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𝑓𝑒𝑎𝑡𝑢𝑟𝑒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𝑛𝑜𝑑𝑒𝑠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Adjacency matrix: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Hidden Layer: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𝑝𝑟𝑜𝑝𝑎𝑔𝑎𝑡𝑖𝑜𝑛</m:t>
                    </m:r>
                  </m:oMath>
                </a14:m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470992"/>
                <a:ext cx="9889436" cy="2638799"/>
              </a:xfrm>
              <a:prstGeom prst="rect">
                <a:avLst/>
              </a:prstGeom>
              <a:blipFill>
                <a:blip r:embed="rId3"/>
                <a:stretch>
                  <a:fillRect l="-493" b="-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A brief concept of </a:t>
            </a:r>
            <a:r>
              <a:rPr kumimoji="1" lang="en-US" altLang="ko-KR" sz="1400" b="0" dirty="0" smtClean="0"/>
              <a:t>GNN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2480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599" y="1470992"/>
            <a:ext cx="98894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There are two main problems on basic concept of </a:t>
            </a:r>
            <a:r>
              <a:rPr lang="en-US" altLang="ko-KR" dirty="0" smtClean="0"/>
              <a:t>GNN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The aggregated representation of a node does not include its own feature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Nodes with large degrees will have large values in their feature representation while nodes with small degrees will have small values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Problems on the Horizon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2687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599" y="1470992"/>
            <a:ext cx="9889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Solution for the problems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Adding Self-loops to preserve the feature of itself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Normalizing the Feature Representations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Problems on the Horizon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1290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599" y="1470992"/>
                <a:ext cx="9889436" cy="4352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Banach’s theorem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𝐴𝑠𝑠𝑢𝑚𝑒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𝑐𝑜𝑛𝑡𝑟𝑎𝑐𝑡𝑖𝑜𝑛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𝑟𝑒𝑠𝑝𝑒𝑐𝑡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h𝑜𝑙𝑑𝑠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:r>
                  <a:rPr lang="en-US" altLang="ko-KR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||∙||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𝑑𝑒𝑛𝑜𝑡𝑒𝑠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𝑣𝑒𝑐𝑡𝑜𝑟𝑖𝑎𝑙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endParaRPr lang="en-US" altLang="ko-KR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Contraction map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𝑖𝑡𝑠𝑒𝑙𝑓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𝑝𝑟𝑜𝑝𝑒𝑟𝑡𝑦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𝑛𝑜𝑛𝑛𝑒𝑔𝑎𝑡𝑖𝑣𝑒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Complete Metric Space</a:t>
                </a:r>
                <a:endParaRPr lang="en-US" altLang="ko-KR" b="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𝐶𝑎𝑢𝑐h𝑦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𝐶𝑜𝑛𝑣𝑒𝑟𝑔𝑒𝑛𝑐𝑒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470992"/>
                <a:ext cx="9889436" cy="4352217"/>
              </a:xfrm>
              <a:prstGeom prst="rect">
                <a:avLst/>
              </a:prstGeom>
              <a:blipFill>
                <a:blip r:embed="rId2"/>
                <a:stretch>
                  <a:fillRect l="-493" b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A brief concept of </a:t>
            </a:r>
            <a:r>
              <a:rPr kumimoji="1" lang="en-US" altLang="ko-KR" sz="1400" b="0" dirty="0" smtClean="0"/>
              <a:t>GNN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75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18</a:t>
            </a:fld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A brief concept of </a:t>
            </a:r>
            <a:r>
              <a:rPr kumimoji="1" lang="en-US" altLang="ko-KR" sz="1400" b="0" dirty="0" smtClean="0"/>
              <a:t>GNN</a:t>
            </a:r>
            <a:endParaRPr kumimoji="1" lang="ko-KR" altLang="en-US" sz="1400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21" y="678565"/>
            <a:ext cx="6896698" cy="57002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77262" y="1837592"/>
                <a:ext cx="3089564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2" y="1837592"/>
                <a:ext cx="3089564" cy="297004"/>
              </a:xfrm>
              <a:prstGeom prst="rect">
                <a:avLst/>
              </a:prstGeom>
              <a:blipFill>
                <a:blip r:embed="rId3"/>
                <a:stretch>
                  <a:fillRect l="-197" r="-1972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7262" y="2286289"/>
                <a:ext cx="1618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2" y="2286289"/>
                <a:ext cx="1618969" cy="276999"/>
              </a:xfrm>
              <a:prstGeom prst="rect">
                <a:avLst/>
              </a:prstGeom>
              <a:blipFill>
                <a:blip r:embed="rId4"/>
                <a:stretch>
                  <a:fillRect l="-755" r="-415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20832" y="2714981"/>
                <a:ext cx="1870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2" y="2714981"/>
                <a:ext cx="1870448" cy="276999"/>
              </a:xfrm>
              <a:prstGeom prst="rect">
                <a:avLst/>
              </a:prstGeom>
              <a:blipFill>
                <a:blip r:embed="rId5"/>
                <a:stretch>
                  <a:fillRect l="-651" r="-325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4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Basic </a:t>
            </a:r>
            <a:r>
              <a:rPr lang="en-US" altLang="ko-KR" dirty="0" smtClean="0"/>
              <a:t>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1599" y="1470992"/>
                <a:ext cx="9889436" cy="419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The propagation rules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ko-KR" b="0" dirty="0" smtClean="0"/>
              </a:p>
              <a:p>
                <a:pPr>
                  <a:lnSpc>
                    <a:spcPct val="150000"/>
                  </a:lnSpc>
                </a:pPr>
                <a:endParaRPr lang="en-US" altLang="ko-KR" b="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b="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ko-KR" b="0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We can interpret the propagation rules as aggregation and transformation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𝑡𝑟𝑎𝑛𝑠𝑓𝑜𝑟𝑚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𝑎𝑔𝑔𝑟𝑒𝑔𝑎𝑡𝑒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𝑡𝑟𝑎𝑛𝑠𝑓𝑜𝑟𝑚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𝑎𝑔𝑔𝑟𝑒𝑔𝑎𝑡𝑒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470992"/>
                <a:ext cx="9889436" cy="4198585"/>
              </a:xfrm>
              <a:prstGeom prst="rect">
                <a:avLst/>
              </a:prstGeom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A brief concept of </a:t>
            </a:r>
            <a:r>
              <a:rPr kumimoji="1" lang="en-US" altLang="ko-KR" sz="1400" b="0" dirty="0" smtClean="0"/>
              <a:t>GNN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785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2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What is Graph?</a:t>
            </a:r>
            <a:endParaRPr kumimoji="1" lang="ko-KR" alt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852" y="1540565"/>
                <a:ext cx="70468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A graph is formed by vertices and edges connecting the vertices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2" y="1540565"/>
                <a:ext cx="7046844" cy="923330"/>
              </a:xfrm>
              <a:prstGeom prst="rect">
                <a:avLst/>
              </a:prstGeo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96" y="3083816"/>
            <a:ext cx="5220738" cy="32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GNN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599" y="1470992"/>
            <a:ext cx="98894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The benefits of GNN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It can solve a problem caused by Isomorphism (Chemical bonds, social network relationship)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GNN module can train the relationship between nodes</a:t>
            </a:r>
            <a:endParaRPr lang="en-US" altLang="ko-KR" b="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Conclusion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867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 smtClean="0"/>
              <a:t>Reference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6973" y="1306738"/>
            <a:ext cx="11060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Keijo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Ruohonen</a:t>
            </a:r>
            <a:r>
              <a:rPr lang="en-US" altLang="ko-KR" dirty="0" smtClean="0"/>
              <a:t> – Graph Theory (</a:t>
            </a:r>
            <a:r>
              <a:rPr lang="en-US" altLang="ko-KR" dirty="0">
                <a:hlinkClick r:id="rId3"/>
              </a:rPr>
              <a:t>http://math.tut.fi/~</a:t>
            </a:r>
            <a:r>
              <a:rPr lang="en-US" altLang="ko-KR" dirty="0" smtClean="0">
                <a:hlinkClick r:id="rId3"/>
              </a:rPr>
              <a:t>ruohonen/GT_English.pdf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Tobias </a:t>
            </a:r>
            <a:r>
              <a:rPr lang="en-US" altLang="ko-KR" dirty="0" err="1"/>
              <a:t>Skovgaard</a:t>
            </a:r>
            <a:r>
              <a:rPr lang="en-US" altLang="ko-KR" dirty="0"/>
              <a:t> </a:t>
            </a:r>
            <a:r>
              <a:rPr lang="en-US" altLang="ko-KR" dirty="0" err="1" smtClean="0"/>
              <a:t>Jepsen</a:t>
            </a:r>
            <a:r>
              <a:rPr lang="en-US" altLang="ko-KR" dirty="0" smtClean="0"/>
              <a:t> – How to do Deep Learning on Graphs with Graph Convolutional Networks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en-US" altLang="ko-KR" dirty="0" smtClean="0">
                <a:hlinkClick r:id="rId4"/>
              </a:rPr>
              <a:t>https://towardsdatascience.com/how-to-do-deep-learning-on-graphs-with-graph-convolutional-networks-7d2250723780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820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3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What is Graph?</a:t>
            </a:r>
            <a:endParaRPr kumimoji="1" lang="ko-KR" altLang="en-US" sz="1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003852" y="1540565"/>
            <a:ext cx="70468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Basic </a:t>
            </a:r>
            <a:r>
              <a:rPr lang="en-US" altLang="ko-KR" dirty="0" smtClean="0"/>
              <a:t>terms of Graph </a:t>
            </a:r>
            <a:r>
              <a:rPr lang="en-US" altLang="ko-KR" dirty="0" smtClean="0"/>
              <a:t>Theory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- Vertices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- Edges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smtClean="0"/>
              <a:t>- Loop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- Parallel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	- Degree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96" y="3083816"/>
            <a:ext cx="5220738" cy="32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4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What is Graph?</a:t>
            </a:r>
            <a:endParaRPr kumimoji="1" lang="ko-KR" alt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852" y="1550504"/>
                <a:ext cx="7046844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if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2. Every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also an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2" y="1550504"/>
                <a:ext cx="7046844" cy="1286058"/>
              </a:xfrm>
              <a:prstGeom prst="rect">
                <a:avLst/>
              </a:prstGeom>
              <a:blipFill>
                <a:blip r:embed="rId2"/>
                <a:stretch>
                  <a:fillRect l="-779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3623503"/>
            <a:ext cx="4769175" cy="2778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71" y="3623503"/>
            <a:ext cx="3968798" cy="235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5382" y="2892287"/>
            <a:ext cx="333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Subgroup of the main graph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8426" y="3353336"/>
            <a:ext cx="168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5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Labeled Graph and Isomorphism</a:t>
            </a:r>
            <a:endParaRPr kumimoji="1" lang="ko-KR" alt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852" y="1540565"/>
                <a:ext cx="7046844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Labeled Graph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called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label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set</m:t>
                    </m:r>
                  </m:oMath>
                </a14:m>
                <a:endParaRPr lang="en-US" altLang="ko-KR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	-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2" y="1540565"/>
                <a:ext cx="7046844" cy="1286058"/>
              </a:xfrm>
              <a:prstGeom prst="rect">
                <a:avLst/>
              </a:prstGeom>
              <a:blipFill>
                <a:blip r:embed="rId2"/>
                <a:stretch>
                  <a:fillRect l="-779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53" y="2438514"/>
            <a:ext cx="5082697" cy="3870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44917" y="2549624"/>
                <a:ext cx="213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17" y="2549624"/>
                <a:ext cx="2132892" cy="276999"/>
              </a:xfrm>
              <a:prstGeom prst="rect">
                <a:avLst/>
              </a:prstGeom>
              <a:blipFill>
                <a:blip r:embed="rId4"/>
                <a:stretch>
                  <a:fillRect l="-1714" r="-85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6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Labeled Graph and Isomorphism</a:t>
            </a:r>
            <a:endParaRPr kumimoji="1" lang="ko-KR" alt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3852" y="1540565"/>
                <a:ext cx="10605052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 smtClean="0"/>
                  <a:t>Isomorphism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𝑔𝑟𝑝𝑎h𝑠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𝑖𝑠𝑜𝑚𝑜𝑟𝑝h𝑖𝑐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𝑙𝑎𝑏𝑒𝑙𝑖𝑛𝑔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𝑙𝑎𝑏𝑒𝑙𝑖𝑛𝑔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𝑑𝑒𝑓𝑖𝑛𝑒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𝑖𝑠𝑜𝑚𝑜𝑟𝑝h𝑖𝑠𝑚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2" y="1540565"/>
                <a:ext cx="10605052" cy="1386533"/>
              </a:xfrm>
              <a:prstGeom prst="rect">
                <a:avLst/>
              </a:prstGeom>
              <a:blipFill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2" y="3193449"/>
            <a:ext cx="6965738" cy="2226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3727"/>
            <a:ext cx="5863741" cy="222446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5993296" y="4899991"/>
            <a:ext cx="1550504" cy="10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67053" y="5416826"/>
                <a:ext cx="368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𝑖𝑠𝑜𝑚𝑜𝑟𝑝h𝑖𝑐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𝑣𝑖𝑐𝑒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𝑣𝑒𝑟𝑠𝑎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053" y="5416826"/>
                <a:ext cx="368972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7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Directed Graphs</a:t>
            </a:r>
            <a:endParaRPr kumimoji="1" lang="ko-KR" altLang="en-US" sz="1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003852" y="1540565"/>
            <a:ext cx="106050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 directed graph or digraph is formed by vertices connected by directed edges or arcs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2501692"/>
            <a:ext cx="4301217" cy="34142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78" y="2501692"/>
            <a:ext cx="4347330" cy="36801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51338" y="2598616"/>
            <a:ext cx="25603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Acyclic Directed Graph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24233" y="2598616"/>
            <a:ext cx="17744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Directed </a:t>
            </a:r>
            <a:r>
              <a:rPr lang="en-US" altLang="ko-KR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1530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8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Matrices and Vector Spaces of Graphs</a:t>
            </a:r>
            <a:endParaRPr kumimoji="1" lang="ko-KR" altLang="en-US" sz="14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4" y="1585033"/>
            <a:ext cx="10545863" cy="47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4" y="1495523"/>
            <a:ext cx="10645255" cy="53624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85" y="678565"/>
            <a:ext cx="3979446" cy="355165"/>
          </a:xfrm>
        </p:spPr>
        <p:txBody>
          <a:bodyPr/>
          <a:lstStyle/>
          <a:p>
            <a:r>
              <a:rPr kumimoji="1" lang="en-US" altLang="ko-KR" dirty="0"/>
              <a:t>Intro </a:t>
            </a:r>
            <a:r>
              <a:rPr kumimoji="1" lang="en-US" altLang="ko-KR" dirty="0" smtClean="0"/>
              <a:t>to Graph Theory</a:t>
            </a:r>
            <a:endParaRPr kumimoji="1"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151736-4C28-D948-ACCE-19534C04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3873-8777-9C46-880C-408FE2EBE418}" type="slidenum">
              <a:rPr lang="en-US" smtClean="0"/>
              <a:t>9</a:t>
            </a:fld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7F5BB8-25BD-4D49-A3FB-76A68A07369B}"/>
              </a:ext>
            </a:extLst>
          </p:cNvPr>
          <p:cNvSpPr txBox="1">
            <a:spLocks/>
          </p:cNvSpPr>
          <p:nvPr/>
        </p:nvSpPr>
        <p:spPr>
          <a:xfrm>
            <a:off x="794685" y="1033730"/>
            <a:ext cx="3979446" cy="35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kumimoji="1" lang="en-US" altLang="ko-KR" sz="1400" b="0" dirty="0" smtClean="0"/>
              <a:t>Matrices and Vector Spaces of Graphs</a:t>
            </a:r>
            <a:endParaRPr kumimoji="1"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3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54F6BD5757D74E92C09FA922EBE102" ma:contentTypeVersion="8" ma:contentTypeDescription="새 문서를 만듭니다." ma:contentTypeScope="" ma:versionID="290803b2d5f1526845a82763e45dd5e4">
  <xsd:schema xmlns:xsd="http://www.w3.org/2001/XMLSchema" xmlns:xs="http://www.w3.org/2001/XMLSchema" xmlns:p="http://schemas.microsoft.com/office/2006/metadata/properties" xmlns:ns2="36b8a17d-cea8-44bb-838a-040a730a8587" xmlns:ns3="89fbd51c-ec5e-4127-885c-a87d7685a3f3" targetNamespace="http://schemas.microsoft.com/office/2006/metadata/properties" ma:root="true" ma:fieldsID="0df0ae1406f6b9d854d5f78032d738c9" ns2:_="" ns3:_="">
    <xsd:import namespace="36b8a17d-cea8-44bb-838a-040a730a8587"/>
    <xsd:import namespace="89fbd51c-ec5e-4127-885c-a87d7685a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8a17d-cea8-44bb-838a-040a730a85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bd51c-ec5e-4127-885c-a87d7685a3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9fbd51c-ec5e-4127-885c-a87d7685a3f3">
      <UserInfo>
        <DisplayName>김수훈</DisplayName>
        <AccountId>16</AccountId>
        <AccountType/>
      </UserInfo>
      <UserInfo>
        <DisplayName>김종연</DisplayName>
        <AccountId>17</AccountId>
        <AccountType/>
      </UserInfo>
      <UserInfo>
        <DisplayName>허순구</DisplayName>
        <AccountId>20</AccountId>
        <AccountType/>
      </UserInfo>
      <UserInfo>
        <DisplayName>정덕식</DisplayName>
        <AccountId>21</AccountId>
        <AccountType/>
      </UserInfo>
      <UserInfo>
        <DisplayName>조승연</DisplayName>
        <AccountId>15</AccountId>
        <AccountType/>
      </UserInfo>
      <UserInfo>
        <DisplayName>조증현</DisplayName>
        <AccountId>14</AccountId>
        <AccountType/>
      </UserInfo>
      <UserInfo>
        <DisplayName>홍성우</DisplayName>
        <AccountId>12</AccountId>
        <AccountType/>
      </UserInfo>
      <UserInfo>
        <DisplayName>에드워드</DisplayName>
        <AccountId>13</AccountId>
        <AccountType/>
      </UserInfo>
      <UserInfo>
        <DisplayName>정태진</DisplayName>
        <AccountId>19</AccountId>
        <AccountType/>
      </UserInfo>
      <UserInfo>
        <DisplayName>박재형</DisplayName>
        <AccountId>18</AccountId>
        <AccountType/>
      </UserInfo>
      <UserInfo>
        <DisplayName>이종웅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A51D609-2302-4703-A5BE-4282C05E3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8a17d-cea8-44bb-838a-040a730a8587"/>
    <ds:schemaRef ds:uri="89fbd51c-ec5e-4127-885c-a87d7685a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010300-8DFE-4D18-A437-38EC68F3A9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633BAC-3D2D-4AE4-BF3C-517F3C631B8F}">
  <ds:schemaRefs>
    <ds:schemaRef ds:uri="http://www.w3.org/XML/1998/namespace"/>
    <ds:schemaRef ds:uri="89fbd51c-ec5e-4127-885c-a87d7685a3f3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36b8a17d-cea8-44bb-838a-040a730a8587"/>
    <ds:schemaRef ds:uri="http://schemas.openxmlformats.org/package/2006/metadata/core-properti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22338</TotalTime>
  <Words>1435</Words>
  <Application>Microsoft Office PowerPoint</Application>
  <PresentationFormat>와이드스크린</PresentationFormat>
  <Paragraphs>149</Paragraphs>
  <Slides>21</Slides>
  <Notes>5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Gill Sans</vt:lpstr>
      <vt:lpstr>Gill Sans Light</vt:lpstr>
      <vt:lpstr>굴림</vt:lpstr>
      <vt:lpstr>나눔스퀘어</vt:lpstr>
      <vt:lpstr>나눔스퀘어 Bold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Intro to Graph Theory</vt:lpstr>
      <vt:lpstr>Intro to Graph Theory</vt:lpstr>
      <vt:lpstr>Intro to Graph Theory</vt:lpstr>
      <vt:lpstr>Intro to Graph Theory</vt:lpstr>
      <vt:lpstr>Intro to Graph Theory</vt:lpstr>
      <vt:lpstr>Intro to Graph Theory</vt:lpstr>
      <vt:lpstr>Intro to Graph Theory</vt:lpstr>
      <vt:lpstr>Intro to Graph Theory</vt:lpstr>
      <vt:lpstr>Intro to Graph Theory</vt:lpstr>
      <vt:lpstr>Introduction to Basic GNN</vt:lpstr>
      <vt:lpstr>Introduction to Basic GNN</vt:lpstr>
      <vt:lpstr>Introduction to Basic GNN</vt:lpstr>
      <vt:lpstr>Introduction to Basic GNN</vt:lpstr>
      <vt:lpstr>Introduction to Basic GNN</vt:lpstr>
      <vt:lpstr>Introduction to Basic GNN</vt:lpstr>
      <vt:lpstr>Introduction to Basic GNN</vt:lpstr>
      <vt:lpstr>Introduction to Basic GNN</vt:lpstr>
      <vt:lpstr>Introduction to Basic GNN</vt:lpstr>
      <vt:lpstr>Conclusion GNN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Jimin Cha</dc:creator>
  <cp:lastModifiedBy>Seung Yeon Cho</cp:lastModifiedBy>
  <cp:revision>1022</cp:revision>
  <dcterms:created xsi:type="dcterms:W3CDTF">2018-08-14T07:22:45Z</dcterms:created>
  <dcterms:modified xsi:type="dcterms:W3CDTF">2020-05-07T02:41:33Z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0x0101009454F6BD5757D74E92C09FA922EBE102</vt:lpwstr>
  </property>
</Properties>
</file>