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embeddedFontLst>
    <p:embeddedFont>
      <p:font typeface="Open Sans" panose="020B0600000101010101" charset="0"/>
      <p:regular r:id="rId28"/>
      <p:bold r:id="rId29"/>
      <p:italic r:id="rId30"/>
      <p:boldItalic r:id="rId31"/>
    </p:embeddedFont>
    <p:embeddedFont>
      <p:font typeface="Malgun Gothic" panose="020B0503020000020004" pitchFamily="50" charset="-127"/>
      <p:regular r:id="rId32"/>
      <p:bold r:id="rId33"/>
    </p:embeddedFont>
    <p:embeddedFont>
      <p:font typeface="Microsoft Yahei" panose="020B0503020204020204" pitchFamily="34" charset="-122"/>
      <p:regular r:id="rId34"/>
      <p:bold r:id="rId35"/>
    </p:embeddedFont>
    <p:embeddedFont>
      <p:font typeface="Aldrich" panose="020B0600000101010101" charset="0"/>
      <p:regular r:id="rId36"/>
    </p:embeddedFont>
    <p:embeddedFont>
      <p:font typeface="Comic Sans MS" panose="030F0702030302020204" pitchFamily="66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14C1AC-D474-43A7-AD36-2FF40715ED1B}">
  <a:tblStyle styleId="{9514C1AC-D474-43A7-AD36-2FF40715E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34041d270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34041d270a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안녕하십니까. 이번 핀테크 프로젝트 1팀을 맞게된 조장 최승필 입니다.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34041d270a_2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34041d270a_2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34041d270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34041d270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4041d270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34041d270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34041d270a_2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34041d270a_2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34579564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34579564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34041d270a_2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34041d270a_2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34579564c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34579564c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34041d270a_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34041d270a_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34041d270a_2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34041d270a_2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9fcc9767a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9fcc9767a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34579564c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34579564c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저희 프로젝트의 핵심 단어는 건강과 ICT로, 건강과 ICT융합통신을 기반으로 프로젝트를 구성하였습니다.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현대 사회에서 건강 관리의 중요성이 점점 강조되면서, 헬스케어 산업 또한 ICT(정보통신기술)와 융합하여 발전하고 있습니다. 본 시스템은 헬스장 운동기구와 연계하여 운동량과 칼로리 소모량을 정량적으로 측정하고, 운동 효과를 시각적으로 피드백해 주는 스마트 헬스케어 솔루션입니다. 이를 통해 사용자들은 자신의 운동 데이터를 직관적으로 이해하고, 보다 효과적인 운동 계획을 세울 수 있도록 만드는데에 초점을 두고 프로젝트 계획을 세웠습니다.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34041d270a_2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34041d270a_2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34579564c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34579564c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저희 프로젝트의 핵심 단어는 건강과 ICT로, 건강과 ICT융합통신을 기반으로 프로젝트를 구성하였습니다.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현대 사회에서 건강 관리의 중요성이 점점 강조되면서, 헬스케어 산업 또한 ICT(정보통신기술)와 융합하여 발전하고 있습니다. 본 시스템은 헬스장 운동기구와 연계하여 운동량과 칼로리 소모량을 정량적으로 측정하고, 운동 효과를 시각적으로 피드백해 주는 스마트 헬스케어 솔루션입니다. 이를 통해 사용자들은 자신의 운동 데이터를 직관적으로 이해하고, 보다 효과적인 운동 계획을 세울 수 있도록 만드는데에 초점을 두고 프로젝트 계획을 세웠습니다.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34041d270a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34041d270a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910c9cff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910c9cff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346049fc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346049fc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34041d270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34041d270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첫 번째 제작 동기 부터 시스템 설계, 시스템 구현, 원리 및 작동은 동영상으로 part1, part2로 나누어 보여드릴 거고 다음으로 오류 고찰, 결론 및 소감으로 진행하도록 하겠습니다.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4041d270a_2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34041d270a_2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헬창 고민, 다이어트 어린이 고민, 공학생 고민. 헬스 트레이너의 고민을 해결하기 위해 제작 동기를 이노베이션으로 풀어냈습니다.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이노베이션은 문제를 해결하는 혁신적인 아이디어 개발 시스템의 의미를 담고 있어 프로젝트 취지와 잘 규합하여 제목을 이렇게 설정하고 진행하였습니다.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4041d270a_2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4041d270a_2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목적 : 헬스케어 관리 시스템 개발 애플리케이션을 만들어 효과적인 회원 관리와 운동데이터를 받아 분석하기 위함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기능 : 회원 관리, 운동 기록 관리, 칼로리 계산, 하루 및 총 데이터 분석</a:t>
            </a:r>
            <a:endParaRPr sz="10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21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pen Sans"/>
              <a:buChar char="●"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기술 스택 : Java, JavaFX, Oracle DB, JDBC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Open Sans"/>
              <a:buChar char="●"/>
            </a:pPr>
            <a:endParaRPr sz="13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Service는 DAO에서 가져온 데이터를 가공하여 아래와 같은 시스템을 구현하는 방식이고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DAO는 데이터 접근 객체로 SQL의 데이터베이스를 저장, 출력, 조회 및 삭제 등의 역할 수행합니다.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DTO는 데이터 전속 객체로 SQL에서 가져온 데이터베이스를 DTO 객체에 담아서 전달해줍니다.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1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14" name="Google Shape;114;p11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6" name="Google Shape;116;p11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17" name="Google Shape;117;p11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226113" y="1953600"/>
            <a:ext cx="3731700" cy="115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4404250" y="2898325"/>
            <a:ext cx="35136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2" name="Google Shape;122;p11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23" name="Google Shape;123;p11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52" name="Google Shape;152;p1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4" name="Google Shape;154;p1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1861851" y="948229"/>
            <a:ext cx="3021300" cy="4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60" name="Google Shape;160;p14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64" name="Google Shape;164;p1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6" name="Google Shape;166;p1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67" name="Google Shape;167;p1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172" name="Google Shape;172;p1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6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76" name="Google Shape;176;p16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8" name="Google Shape;178;p16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79" name="Google Shape;179;p16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84" name="Google Shape;184;p16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88" name="Google Shape;188;p1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872975" y="3222150"/>
            <a:ext cx="4270500" cy="5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1"/>
          </p:nvPr>
        </p:nvSpPr>
        <p:spPr>
          <a:xfrm>
            <a:off x="872975" y="3699450"/>
            <a:ext cx="4270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>
            <a:spLocks noGrp="1"/>
          </p:cNvSpPr>
          <p:nvPr>
            <p:ph type="pic" idx="2"/>
          </p:nvPr>
        </p:nvSpPr>
        <p:spPr>
          <a:xfrm>
            <a:off x="2192365" y="1137725"/>
            <a:ext cx="3432600" cy="187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7"/>
          <p:cNvSpPr>
            <a:spLocks noGrp="1"/>
          </p:cNvSpPr>
          <p:nvPr>
            <p:ph type="pic" idx="3"/>
          </p:nvPr>
        </p:nvSpPr>
        <p:spPr>
          <a:xfrm>
            <a:off x="5468425" y="924700"/>
            <a:ext cx="2440500" cy="346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98" name="Google Shape;198;p1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9" name="Google Shape;199;p1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03" name="Google Shape;203;p1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5" name="Google Shape;205;p1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5399075" y="883275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5399075" y="1819100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>
            <a:spLocks noGrp="1"/>
          </p:cNvSpPr>
          <p:nvPr>
            <p:ph type="pic" idx="2"/>
          </p:nvPr>
        </p:nvSpPr>
        <p:spPr>
          <a:xfrm>
            <a:off x="1007425" y="1064874"/>
            <a:ext cx="2440500" cy="290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8"/>
          <p:cNvSpPr>
            <a:spLocks noGrp="1"/>
          </p:cNvSpPr>
          <p:nvPr>
            <p:ph type="pic" idx="3"/>
          </p:nvPr>
        </p:nvSpPr>
        <p:spPr>
          <a:xfrm>
            <a:off x="3185399" y="3061625"/>
            <a:ext cx="3257400" cy="143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8"/>
          <p:cNvSpPr>
            <a:spLocks noGrp="1"/>
          </p:cNvSpPr>
          <p:nvPr>
            <p:ph type="pic" idx="4"/>
          </p:nvPr>
        </p:nvSpPr>
        <p:spPr>
          <a:xfrm>
            <a:off x="3302421" y="905132"/>
            <a:ext cx="1817100" cy="1817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14" name="Google Shape;214;p18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215" name="Google Shape;215;p18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19" name="Google Shape;219;p1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1" name="Google Shape;221;p1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1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28" name="Google Shape;228;p1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0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32" name="Google Shape;232;p20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34" name="Google Shape;234;p20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35" name="Google Shape;235;p20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6" name="Google Shape;236;p20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38" name="Google Shape;238;p20"/>
          <p:cNvSpPr txBox="1">
            <a:spLocks noGrp="1"/>
          </p:cNvSpPr>
          <p:nvPr>
            <p:ph type="subTitle" idx="1"/>
          </p:nvPr>
        </p:nvSpPr>
        <p:spPr>
          <a:xfrm>
            <a:off x="851225" y="3081200"/>
            <a:ext cx="2348100" cy="12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2"/>
          </p:nvPr>
        </p:nvSpPr>
        <p:spPr>
          <a:xfrm>
            <a:off x="3397950" y="3081200"/>
            <a:ext cx="2348100" cy="12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3"/>
          </p:nvPr>
        </p:nvSpPr>
        <p:spPr>
          <a:xfrm>
            <a:off x="5944675" y="3081201"/>
            <a:ext cx="2348100" cy="12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4"/>
          </p:nvPr>
        </p:nvSpPr>
        <p:spPr>
          <a:xfrm>
            <a:off x="851225" y="225642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5"/>
          </p:nvPr>
        </p:nvSpPr>
        <p:spPr>
          <a:xfrm>
            <a:off x="3397954" y="225642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6"/>
          </p:nvPr>
        </p:nvSpPr>
        <p:spPr>
          <a:xfrm>
            <a:off x="5944675" y="225642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245" name="Google Shape;245;p20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46" name="Google Shape;246;p20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3" name="Google Shape;23;p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258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>
            <a:spLocks noGrp="1"/>
          </p:cNvSpPr>
          <p:nvPr>
            <p:ph type="pic" idx="3"/>
          </p:nvPr>
        </p:nvSpPr>
        <p:spPr>
          <a:xfrm>
            <a:off x="946250" y="107592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2" name="Google Shape;32;p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3" name="Google Shape;33;p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1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50" name="Google Shape;250;p21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2" name="Google Shape;252;p21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53" name="Google Shape;253;p21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56" name="Google Shape;256;p21"/>
          <p:cNvSpPr txBox="1">
            <a:spLocks noGrp="1"/>
          </p:cNvSpPr>
          <p:nvPr>
            <p:ph type="subTitle" idx="1"/>
          </p:nvPr>
        </p:nvSpPr>
        <p:spPr>
          <a:xfrm>
            <a:off x="1206425" y="1854235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subTitle" idx="2"/>
          </p:nvPr>
        </p:nvSpPr>
        <p:spPr>
          <a:xfrm>
            <a:off x="5032977" y="1854228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3"/>
          </p:nvPr>
        </p:nvSpPr>
        <p:spPr>
          <a:xfrm>
            <a:off x="1206425" y="3390013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subTitle" idx="4"/>
          </p:nvPr>
        </p:nvSpPr>
        <p:spPr>
          <a:xfrm>
            <a:off x="5032975" y="3390011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subTitle" idx="5"/>
          </p:nvPr>
        </p:nvSpPr>
        <p:spPr>
          <a:xfrm>
            <a:off x="1206424" y="1549679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ubTitle" idx="6"/>
          </p:nvPr>
        </p:nvSpPr>
        <p:spPr>
          <a:xfrm>
            <a:off x="1206424" y="3085532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subTitle" idx="7"/>
          </p:nvPr>
        </p:nvSpPr>
        <p:spPr>
          <a:xfrm>
            <a:off x="5032950" y="15496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8"/>
          </p:nvPr>
        </p:nvSpPr>
        <p:spPr>
          <a:xfrm>
            <a:off x="5032950" y="30855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265" name="Google Shape;265;p21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266" name="Google Shape;266;p21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7" name="Google Shape;267;p21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70" name="Google Shape;270;p2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72" name="Google Shape;272;p2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73" name="Google Shape;273;p2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2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76" name="Google Shape;276;p22"/>
          <p:cNvSpPr txBox="1">
            <a:spLocks noGrp="1"/>
          </p:cNvSpPr>
          <p:nvPr>
            <p:ph type="subTitle" idx="1"/>
          </p:nvPr>
        </p:nvSpPr>
        <p:spPr>
          <a:xfrm>
            <a:off x="712900" y="2014951"/>
            <a:ext cx="25356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3248550" y="2014961"/>
            <a:ext cx="26490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3"/>
          </p:nvPr>
        </p:nvSpPr>
        <p:spPr>
          <a:xfrm>
            <a:off x="712900" y="3539850"/>
            <a:ext cx="25356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4"/>
          </p:nvPr>
        </p:nvSpPr>
        <p:spPr>
          <a:xfrm>
            <a:off x="3248562" y="3539852"/>
            <a:ext cx="26490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5895106" y="2014957"/>
            <a:ext cx="25356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2"/>
          <p:cNvSpPr txBox="1">
            <a:spLocks noGrp="1"/>
          </p:cNvSpPr>
          <p:nvPr>
            <p:ph type="subTitle" idx="6"/>
          </p:nvPr>
        </p:nvSpPr>
        <p:spPr>
          <a:xfrm>
            <a:off x="5895126" y="3539850"/>
            <a:ext cx="25356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7"/>
          </p:nvPr>
        </p:nvSpPr>
        <p:spPr>
          <a:xfrm>
            <a:off x="712900" y="1550750"/>
            <a:ext cx="2535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subTitle" idx="8"/>
          </p:nvPr>
        </p:nvSpPr>
        <p:spPr>
          <a:xfrm>
            <a:off x="3248548" y="1550750"/>
            <a:ext cx="2646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subTitle" idx="9"/>
          </p:nvPr>
        </p:nvSpPr>
        <p:spPr>
          <a:xfrm>
            <a:off x="5895103" y="1550750"/>
            <a:ext cx="25332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13"/>
          </p:nvPr>
        </p:nvSpPr>
        <p:spPr>
          <a:xfrm>
            <a:off x="712900" y="3078057"/>
            <a:ext cx="2535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subTitle" idx="14"/>
          </p:nvPr>
        </p:nvSpPr>
        <p:spPr>
          <a:xfrm>
            <a:off x="3248548" y="3078054"/>
            <a:ext cx="2646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7" name="Google Shape;287;p22"/>
          <p:cNvSpPr txBox="1">
            <a:spLocks noGrp="1"/>
          </p:cNvSpPr>
          <p:nvPr>
            <p:ph type="subTitle" idx="15"/>
          </p:nvPr>
        </p:nvSpPr>
        <p:spPr>
          <a:xfrm>
            <a:off x="5895101" y="3078050"/>
            <a:ext cx="2535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8" name="Google Shape;288;p22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289" name="Google Shape;289;p22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90" name="Google Shape;290;p22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94" name="Google Shape;294;p2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96" name="Google Shape;296;p2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97" name="Google Shape;297;p2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subTitle" idx="1"/>
          </p:nvPr>
        </p:nvSpPr>
        <p:spPr>
          <a:xfrm>
            <a:off x="1899650" y="2055875"/>
            <a:ext cx="3708900" cy="146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3" name="Google Shape;303;p23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04" name="Google Shape;304;p23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23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7" name="Google Shape;37;p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9" name="Google Shape;39;p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40" name="Google Shape;40;p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400099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46" name="Google Shape;46;p4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4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50" name="Google Shape;50;p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2" name="Google Shape;52;p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5017188" y="2650350"/>
            <a:ext cx="26958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2"/>
          </p:nvPr>
        </p:nvSpPr>
        <p:spPr>
          <a:xfrm>
            <a:off x="1431012" y="2650356"/>
            <a:ext cx="26958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1431000" y="2163425"/>
            <a:ext cx="2695800" cy="4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5017175" y="2163425"/>
            <a:ext cx="2695800" cy="4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62" name="Google Shape;62;p5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5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6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66" name="Google Shape;66;p6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8" name="Google Shape;68;p6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69" name="Google Shape;69;p6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74" name="Google Shape;74;p6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6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78" name="Google Shape;78;p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" name="Google Shape;80;p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>
            <a:off x="5237825" y="100137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7" name="Google Shape;87;p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88" name="Google Shape;88;p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2705100" cy="111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4siOwO5r-tBxrepwakXupeMCRnurjmbu/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vk0pHF6OU_dbvbND8Osnc6ju4p23TgZ2/vie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26"/>
          <p:cNvGrpSpPr/>
          <p:nvPr/>
        </p:nvGrpSpPr>
        <p:grpSpPr>
          <a:xfrm>
            <a:off x="6442850" y="1530900"/>
            <a:ext cx="1625700" cy="1625700"/>
            <a:chOff x="4653650" y="1256600"/>
            <a:chExt cx="1625700" cy="1625700"/>
          </a:xfrm>
        </p:grpSpPr>
        <p:sp>
          <p:nvSpPr>
            <p:cNvPr id="333" name="Google Shape;333;p26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35" name="Google Shape;335;p26"/>
          <p:cNvSpPr txBox="1">
            <a:spLocks noGrp="1"/>
          </p:cNvSpPr>
          <p:nvPr>
            <p:ph type="ctrTitle"/>
          </p:nvPr>
        </p:nvSpPr>
        <p:spPr>
          <a:xfrm>
            <a:off x="1244925" y="1076525"/>
            <a:ext cx="3542100" cy="23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Fintech Project Team 1</a:t>
            </a:r>
            <a:endParaRPr/>
          </a:p>
        </p:txBody>
      </p:sp>
      <p:sp>
        <p:nvSpPr>
          <p:cNvPr id="336" name="Google Shape;336;p26"/>
          <p:cNvSpPr/>
          <p:nvPr/>
        </p:nvSpPr>
        <p:spPr>
          <a:xfrm>
            <a:off x="6820498" y="2096271"/>
            <a:ext cx="880576" cy="474590"/>
          </a:xfrm>
          <a:custGeom>
            <a:avLst/>
            <a:gdLst/>
            <a:ahLst/>
            <a:cxnLst/>
            <a:rect l="l" t="t" r="r" b="b"/>
            <a:pathLst>
              <a:path w="1618" h="872" extrusionOk="0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6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조장 : 최승필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조원 : 김대중,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박승욱, 이지현</a:t>
            </a:r>
            <a:endParaRPr/>
          </a:p>
        </p:txBody>
      </p:sp>
      <p:sp>
        <p:nvSpPr>
          <p:cNvPr id="338" name="Google Shape;338;p26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"/>
          <p:cNvSpPr txBox="1">
            <a:spLocks noGrp="1"/>
          </p:cNvSpPr>
          <p:nvPr>
            <p:ph type="body" idx="1"/>
          </p:nvPr>
        </p:nvSpPr>
        <p:spPr>
          <a:xfrm>
            <a:off x="884450" y="1323638"/>
            <a:ext cx="7513200" cy="303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칼로리 소모량 계산식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칼로리소모량=MET×체중(kg)×운동시간(시간)×1.05(1.05는 신진대사율 계수)</a:t>
            </a:r>
            <a:endParaRPr sz="16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칼로리소모량=5.5×60(kg)×0.055(h)×1.05</a:t>
            </a:r>
            <a:r>
              <a:rPr lang="en" sz="1600">
                <a:solidFill>
                  <a:schemeClr val="dk2"/>
                </a:solidFill>
              </a:rPr>
              <a:t>= 약 19.1kcal 소모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FA8DC"/>
                </a:solidFill>
                <a:latin typeface="Comic Sans MS"/>
                <a:ea typeface="Comic Sans MS"/>
                <a:cs typeface="Comic Sans MS"/>
                <a:sym typeface="Comic Sans MS"/>
              </a:rPr>
              <a:t>운동별 MET값 </a:t>
            </a:r>
            <a:endParaRPr sz="1600">
              <a:solidFill>
                <a:srgbClr val="6FA8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FA8DC"/>
                </a:solidFill>
                <a:latin typeface="Comic Sans MS"/>
                <a:ea typeface="Comic Sans MS"/>
                <a:cs typeface="Comic Sans MS"/>
                <a:sym typeface="Comic Sans MS"/>
              </a:rPr>
              <a:t>걷기 (보통 속도) = 3~4 MET</a:t>
            </a:r>
            <a:endParaRPr sz="1600">
              <a:solidFill>
                <a:srgbClr val="6FA8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FA8DC"/>
                </a:solidFill>
                <a:latin typeface="Comic Sans MS"/>
                <a:ea typeface="Comic Sans MS"/>
                <a:cs typeface="Comic Sans MS"/>
                <a:sym typeface="Comic Sans MS"/>
              </a:rPr>
              <a:t>조깅 = 7~8 MET</a:t>
            </a:r>
            <a:endParaRPr sz="1600">
              <a:solidFill>
                <a:srgbClr val="6FA8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FA8DC"/>
                </a:solidFill>
                <a:latin typeface="Comic Sans MS"/>
                <a:ea typeface="Comic Sans MS"/>
                <a:cs typeface="Comic Sans MS"/>
                <a:sym typeface="Comic Sans MS"/>
              </a:rPr>
              <a:t>웨이트 트레이닝 = 4~6 MET</a:t>
            </a:r>
            <a:endParaRPr sz="1600">
              <a:solidFill>
                <a:srgbClr val="6FA8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6FA8DC"/>
                </a:solidFill>
                <a:latin typeface="Comic Sans MS"/>
                <a:ea typeface="Comic Sans MS"/>
                <a:cs typeface="Comic Sans MS"/>
                <a:sym typeface="Comic Sans MS"/>
              </a:rPr>
              <a:t>자전거 타기 (보통 속도) = 6~8 MET</a:t>
            </a:r>
            <a:endParaRPr sz="1600">
              <a:solidFill>
                <a:srgbClr val="6FA8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5"/>
          <p:cNvSpPr txBox="1"/>
          <p:nvPr/>
        </p:nvSpPr>
        <p:spPr>
          <a:xfrm>
            <a:off x="0" y="4459200"/>
            <a:ext cx="24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980000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Smith GYM</a:t>
            </a:r>
            <a:endParaRPr sz="3300">
              <a:solidFill>
                <a:srgbClr val="980000"/>
              </a:solidFill>
              <a:highlight>
                <a:schemeClr val="accent6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1" name="Google Shape;431;p35"/>
          <p:cNvSpPr txBox="1">
            <a:spLocks noGrp="1"/>
          </p:cNvSpPr>
          <p:nvPr>
            <p:ph type="title"/>
          </p:nvPr>
        </p:nvSpPr>
        <p:spPr>
          <a:xfrm>
            <a:off x="-288350" y="574875"/>
            <a:ext cx="69687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Mathematical Calculation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>
            <a:spLocks noGrp="1"/>
          </p:cNvSpPr>
          <p:nvPr>
            <p:ph type="body" idx="1"/>
          </p:nvPr>
        </p:nvSpPr>
        <p:spPr>
          <a:xfrm>
            <a:off x="811500" y="1381075"/>
            <a:ext cx="7503300" cy="29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총 일일 에너지 소모량(TDEE, Total Daily Energy Expenditure) 계산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        기초대사량(BMR) &amp; 총 일일 에너지 소비량(TDEE)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●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BMR=10×체중+6.25×키−5×나이+5   </a:t>
            </a:r>
            <a:r>
              <a:rPr lang="en" sz="1600">
                <a:solidFill>
                  <a:srgbClr val="6FA8DC"/>
                </a:solidFill>
                <a:latin typeface="Comic Sans MS"/>
                <a:ea typeface="Comic Sans MS"/>
                <a:cs typeface="Comic Sans MS"/>
                <a:sym typeface="Comic Sans MS"/>
              </a:rPr>
              <a:t>(여성일 경우 +5 대신 -161)</a:t>
            </a:r>
            <a:endParaRPr sz="1600">
              <a:solidFill>
                <a:srgbClr val="6FA8DC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BMR=(10×60)+(6.25×175)−(5×26)+5=1500+1093.75−130+5=2468.75</a:t>
            </a:r>
            <a:endParaRPr sz="16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즉, BMR ≈ 1470 kcal/day</a:t>
            </a:r>
            <a:endParaRPr sz="16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FA8DC"/>
                </a:solidFill>
              </a:rPr>
              <a:t>주 4회 운동하는 보통 활동적(Moderate Activity, 1.55) </a:t>
            </a:r>
            <a:endParaRPr sz="1600">
              <a:solidFill>
                <a:srgbClr val="6FA8DC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TDEE=BMR×활동계수=1470×1.55=2278.5</a:t>
            </a:r>
            <a:endParaRPr sz="1600">
              <a:solidFill>
                <a:schemeClr val="dk2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즉, 하루 총 소비 에너지 ≈ 2279 kcal/day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437" name="Google Shape;437;p36"/>
          <p:cNvSpPr txBox="1"/>
          <p:nvPr/>
        </p:nvSpPr>
        <p:spPr>
          <a:xfrm>
            <a:off x="0" y="4555275"/>
            <a:ext cx="24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980000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Smith GYM</a:t>
            </a:r>
            <a:endParaRPr sz="3300">
              <a:solidFill>
                <a:srgbClr val="980000"/>
              </a:solidFill>
              <a:highlight>
                <a:schemeClr val="accent6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8" name="Google Shape;438;p36"/>
          <p:cNvSpPr txBox="1">
            <a:spLocks noGrp="1"/>
          </p:cNvSpPr>
          <p:nvPr>
            <p:ph type="title"/>
          </p:nvPr>
        </p:nvSpPr>
        <p:spPr>
          <a:xfrm>
            <a:off x="-288350" y="574875"/>
            <a:ext cx="69687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Mathematical Calculation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/>
        </p:nvSpPr>
        <p:spPr>
          <a:xfrm>
            <a:off x="0" y="4555275"/>
            <a:ext cx="24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980000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Smith GYM</a:t>
            </a:r>
            <a:endParaRPr sz="3300">
              <a:solidFill>
                <a:srgbClr val="980000"/>
              </a:solidFill>
              <a:highlight>
                <a:schemeClr val="accent6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4" name="Google Shape;444;p37"/>
          <p:cNvSpPr txBox="1">
            <a:spLocks noGrp="1"/>
          </p:cNvSpPr>
          <p:nvPr>
            <p:ph type="title"/>
          </p:nvPr>
        </p:nvSpPr>
        <p:spPr>
          <a:xfrm>
            <a:off x="-288350" y="574875"/>
            <a:ext cx="69687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Mathematical Calculation</a:t>
            </a:r>
            <a:endParaRPr/>
          </a:p>
        </p:txBody>
      </p:sp>
      <p:sp>
        <p:nvSpPr>
          <p:cNvPr id="445" name="Google Shape;445;p37"/>
          <p:cNvSpPr txBox="1">
            <a:spLocks noGrp="1"/>
          </p:cNvSpPr>
          <p:nvPr>
            <p:ph type="body" idx="1"/>
          </p:nvPr>
        </p:nvSpPr>
        <p:spPr>
          <a:xfrm>
            <a:off x="845400" y="1157100"/>
            <a:ext cx="8298600" cy="28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훈련볼륨=무게(kg)×반복수×세트수=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25kg×10회×5세트=1250kg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즉, 총 1250kg의 볼륨을 수행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근력량(근육량) 증가량 : 근성장은 총 훈련 볼륨(무게 × 반복 × 세트)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근력량 (Muscle Mass) 계산을 위한 정보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신체 정보 : 키, 체중, 체지방률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근육량=체중×(1−체지방률)</a:t>
            </a:r>
            <a:endParaRPr sz="1500">
              <a:solidFill>
                <a:schemeClr val="dk2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D9EEB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하루 훈련 볼륨이 1,000~2,000kg 이면 약 0.1~0.2g의 근육 증가.</a:t>
            </a:r>
            <a:endParaRPr sz="1500">
              <a:solidFill>
                <a:srgbClr val="6D9EEB"/>
              </a:solidFill>
              <a:highlight>
                <a:schemeClr val="lt1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D9EEB"/>
                </a:solidFill>
                <a:highlight>
                  <a:schemeClr val="lt1"/>
                </a:highlight>
                <a:latin typeface="Comic Sans MS"/>
                <a:ea typeface="Comic Sans MS"/>
                <a:cs typeface="Comic Sans MS"/>
                <a:sym typeface="Comic Sans MS"/>
              </a:rPr>
              <a:t>근육량 증가율은 주당 0.25~0.5kg 근육증가량≈0.15g(1회운동기준)</a:t>
            </a:r>
            <a:endParaRPr sz="1500">
              <a:solidFill>
                <a:srgbClr val="6D9EEB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6D9EEB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3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51" name="Google Shape;451;p38"/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38"/>
          <p:cNvSpPr txBox="1">
            <a:spLocks noGrp="1"/>
          </p:cNvSpPr>
          <p:nvPr>
            <p:ph type="title"/>
          </p:nvPr>
        </p:nvSpPr>
        <p:spPr>
          <a:xfrm>
            <a:off x="4293050" y="3453725"/>
            <a:ext cx="3832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원리 및 작동</a:t>
            </a:r>
            <a:endParaRPr/>
          </a:p>
        </p:txBody>
      </p:sp>
      <p:sp>
        <p:nvSpPr>
          <p:cNvPr id="453" name="Google Shape;453;p38"/>
          <p:cNvSpPr txBox="1">
            <a:spLocks noGrp="1"/>
          </p:cNvSpPr>
          <p:nvPr>
            <p:ph type="title" idx="2"/>
          </p:nvPr>
        </p:nvSpPr>
        <p:spPr>
          <a:xfrm>
            <a:off x="4293050" y="236787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"/>
          <p:cNvSpPr txBox="1">
            <a:spLocks noGrp="1"/>
          </p:cNvSpPr>
          <p:nvPr>
            <p:ph type="title" idx="2"/>
          </p:nvPr>
        </p:nvSpPr>
        <p:spPr>
          <a:xfrm>
            <a:off x="2861550" y="2107650"/>
            <a:ext cx="34209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0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0"/>
          <p:cNvSpPr txBox="1">
            <a:spLocks noGrp="1"/>
          </p:cNvSpPr>
          <p:nvPr>
            <p:ph type="body" idx="1"/>
          </p:nvPr>
        </p:nvSpPr>
        <p:spPr>
          <a:xfrm>
            <a:off x="720000" y="1400099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5" name="Google Shape;465;p40" title="consol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149825"/>
            <a:ext cx="91440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title" idx="2"/>
          </p:nvPr>
        </p:nvSpPr>
        <p:spPr>
          <a:xfrm>
            <a:off x="2861550" y="2107650"/>
            <a:ext cx="34209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/>
          <p:cNvSpPr txBox="1">
            <a:spLocks noGrp="1"/>
          </p:cNvSpPr>
          <p:nvPr>
            <p:ph type="body" idx="1"/>
          </p:nvPr>
        </p:nvSpPr>
        <p:spPr>
          <a:xfrm>
            <a:off x="720000" y="1400099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2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7" name="Google Shape;477;p42" title="gu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4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83" name="Google Shape;483;p43"/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43"/>
          <p:cNvSpPr txBox="1">
            <a:spLocks noGrp="1"/>
          </p:cNvSpPr>
          <p:nvPr>
            <p:ph type="title"/>
          </p:nvPr>
        </p:nvSpPr>
        <p:spPr>
          <a:xfrm>
            <a:off x="4293050" y="3453725"/>
            <a:ext cx="3832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오류 고찰</a:t>
            </a:r>
            <a:endParaRPr/>
          </a:p>
        </p:txBody>
      </p:sp>
      <p:sp>
        <p:nvSpPr>
          <p:cNvPr id="485" name="Google Shape;485;p43"/>
          <p:cNvSpPr txBox="1">
            <a:spLocks noGrp="1"/>
          </p:cNvSpPr>
          <p:nvPr>
            <p:ph type="title" idx="2"/>
          </p:nvPr>
        </p:nvSpPr>
        <p:spPr>
          <a:xfrm>
            <a:off x="4293050" y="236787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"/>
          <p:cNvSpPr txBox="1">
            <a:spLocks noGrp="1"/>
          </p:cNvSpPr>
          <p:nvPr>
            <p:ph type="title"/>
          </p:nvPr>
        </p:nvSpPr>
        <p:spPr>
          <a:xfrm>
            <a:off x="588600" y="753825"/>
            <a:ext cx="4381200" cy="4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Error Consideration</a:t>
            </a:r>
            <a:endParaRPr sz="3000"/>
          </a:p>
        </p:txBody>
      </p:sp>
      <p:sp>
        <p:nvSpPr>
          <p:cNvPr id="491" name="Google Shape;491;p44"/>
          <p:cNvSpPr txBox="1"/>
          <p:nvPr/>
        </p:nvSpPr>
        <p:spPr>
          <a:xfrm>
            <a:off x="783026" y="1420900"/>
            <a:ext cx="12726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Error</a:t>
            </a:r>
            <a:endParaRPr sz="2000" b="1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92" name="Google Shape;492;p44"/>
          <p:cNvSpPr txBox="1"/>
          <p:nvPr/>
        </p:nvSpPr>
        <p:spPr>
          <a:xfrm>
            <a:off x="859226" y="2202354"/>
            <a:ext cx="402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1143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SQL Data를 받아오는 과정에서 Null값이 Root로 치환되는 과정에서 오류가 발생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FXML에서 fx:id를 설정하지 않으면, JavaFX 컨트롤러에서 @FXML로 선언된 객체가 null이 된다.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3" name="Google Shape;493;p44"/>
          <p:cNvSpPr txBox="1"/>
          <p:nvPr/>
        </p:nvSpPr>
        <p:spPr>
          <a:xfrm>
            <a:off x="859075" y="1919450"/>
            <a:ext cx="1865700" cy="28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NullPointerException</a:t>
            </a:r>
            <a:endParaRPr sz="1200" b="1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94" name="Google Shape;494;p44"/>
          <p:cNvSpPr txBox="1"/>
          <p:nvPr/>
        </p:nvSpPr>
        <p:spPr>
          <a:xfrm>
            <a:off x="4805175" y="1437229"/>
            <a:ext cx="34035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highlight>
                  <a:schemeClr val="lt1"/>
                </a:highlight>
              </a:rPr>
              <a:t>Solution plan</a:t>
            </a:r>
            <a:endParaRPr sz="2000" b="1">
              <a:solidFill>
                <a:schemeClr val="dk1"/>
              </a:solidFill>
              <a:highlight>
                <a:schemeClr val="lt1"/>
              </a:highlight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95" name="Google Shape;495;p44"/>
          <p:cNvSpPr txBox="1"/>
          <p:nvPr/>
        </p:nvSpPr>
        <p:spPr>
          <a:xfrm>
            <a:off x="859225" y="3430350"/>
            <a:ext cx="3887100" cy="12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1143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SQL 쿼리에 문법 오류가 있을 때 오류 발생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DB 연결이 끊어졌거나, 테이블/컬럼명이 잘못되었을 때 오류가 발생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143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NULL 값을 넣을 수 없는 컬럼에 NULL을 넣으려고 할 때 오류가 발생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p44"/>
          <p:cNvSpPr txBox="1"/>
          <p:nvPr/>
        </p:nvSpPr>
        <p:spPr>
          <a:xfrm>
            <a:off x="859074" y="3147775"/>
            <a:ext cx="1865700" cy="282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SQLException</a:t>
            </a:r>
            <a:endParaRPr sz="1200" b="1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97" name="Google Shape;497;p44"/>
          <p:cNvSpPr txBox="1"/>
          <p:nvPr/>
        </p:nvSpPr>
        <p:spPr>
          <a:xfrm>
            <a:off x="5747475" y="1990975"/>
            <a:ext cx="25374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571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FXML 파일에서 fx:id가 올바르게 설정되었는지 확인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DB 쿼리 결과가 null일 경우 기본 값 처리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44"/>
          <p:cNvSpPr txBox="1"/>
          <p:nvPr/>
        </p:nvSpPr>
        <p:spPr>
          <a:xfrm>
            <a:off x="4881375" y="1990975"/>
            <a:ext cx="8661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Solution</a:t>
            </a:r>
            <a:endParaRPr sz="1200" b="1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  <p:sp>
        <p:nvSpPr>
          <p:cNvPr id="499" name="Google Shape;499;p44"/>
          <p:cNvSpPr txBox="1"/>
          <p:nvPr/>
        </p:nvSpPr>
        <p:spPr>
          <a:xfrm>
            <a:off x="5747475" y="3286375"/>
            <a:ext cx="2537400" cy="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571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SQL 쿼리를 콘솔에 출력하여 직접 실행해보기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71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데이터베이스 연결 상태를 Connection != null로 체크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44"/>
          <p:cNvSpPr txBox="1"/>
          <p:nvPr/>
        </p:nvSpPr>
        <p:spPr>
          <a:xfrm>
            <a:off x="4881375" y="3286375"/>
            <a:ext cx="866100" cy="846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rPr>
              <a:t>Solution</a:t>
            </a:r>
            <a:endParaRPr sz="1200" b="1">
              <a:solidFill>
                <a:schemeClr val="dk1"/>
              </a:solidFill>
              <a:latin typeface="Aldrich"/>
              <a:ea typeface="Aldrich"/>
              <a:cs typeface="Aldrich"/>
              <a:sym typeface="Aldric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/>
        </p:nvSpPr>
        <p:spPr>
          <a:xfrm>
            <a:off x="0" y="4555275"/>
            <a:ext cx="24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980000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Smith GYM</a:t>
            </a:r>
            <a:endParaRPr sz="3300">
              <a:solidFill>
                <a:srgbClr val="980000"/>
              </a:solidFill>
              <a:highlight>
                <a:schemeClr val="accent6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44" name="Google Shape;344;p27"/>
          <p:cNvSpPr txBox="1">
            <a:spLocks noGrp="1"/>
          </p:cNvSpPr>
          <p:nvPr>
            <p:ph type="title"/>
          </p:nvPr>
        </p:nvSpPr>
        <p:spPr>
          <a:xfrm>
            <a:off x="366000" y="690450"/>
            <a:ext cx="22251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ICT</a:t>
            </a:r>
            <a:endParaRPr/>
          </a:p>
        </p:txBody>
      </p:sp>
      <p:sp>
        <p:nvSpPr>
          <p:cNvPr id="345" name="Google Shape;345;p27"/>
          <p:cNvSpPr txBox="1">
            <a:spLocks noGrp="1"/>
          </p:cNvSpPr>
          <p:nvPr>
            <p:ph type="body" idx="1"/>
          </p:nvPr>
        </p:nvSpPr>
        <p:spPr>
          <a:xfrm>
            <a:off x="1286700" y="1815875"/>
            <a:ext cx="65706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현대 사회에서 건강 관리의 중요성이 점점 강조되면서, 헬스케어 산업 또한 ICT(정보통신기술)와 융합하여 발전하고 있습니다.</a:t>
            </a:r>
            <a:endParaRPr sz="17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Arial"/>
                <a:ea typeface="Arial"/>
                <a:cs typeface="Arial"/>
                <a:sym typeface="Arial"/>
              </a:rPr>
              <a:t> 본 시스템은 헬스장 운동기구와 연계하여 운동량과 칼로리 소모량을 정량적으로 측정하고, 운동 효과를 시각적으로 피드백해 주는 스마트 헬스케어 솔루션입니다. 이를 통해 사용자들은 자신의 운동 데이터를 직관적으로 이해하고, 보다 효과적인 운동 계획을 세울 수 있도록 초점을 맞췄습니다.</a:t>
            </a:r>
            <a:endParaRPr sz="1700"/>
          </a:p>
        </p:txBody>
      </p:sp>
      <p:sp>
        <p:nvSpPr>
          <p:cNvPr id="346" name="Google Shape;346;p27"/>
          <p:cNvSpPr txBox="1">
            <a:spLocks noGrp="1"/>
          </p:cNvSpPr>
          <p:nvPr>
            <p:ph type="title"/>
          </p:nvPr>
        </p:nvSpPr>
        <p:spPr>
          <a:xfrm>
            <a:off x="2373750" y="690450"/>
            <a:ext cx="43965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정보 통신 기술 + 건강</a:t>
            </a:r>
            <a:endParaRPr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4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506" name="Google Shape;506;p45"/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7" name="Google Shape;507;p45"/>
          <p:cNvSpPr txBox="1">
            <a:spLocks noGrp="1"/>
          </p:cNvSpPr>
          <p:nvPr>
            <p:ph type="title"/>
          </p:nvPr>
        </p:nvSpPr>
        <p:spPr>
          <a:xfrm>
            <a:off x="4319275" y="3462600"/>
            <a:ext cx="4080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결론 및 소감</a:t>
            </a:r>
            <a:endParaRPr/>
          </a:p>
        </p:txBody>
      </p:sp>
      <p:sp>
        <p:nvSpPr>
          <p:cNvPr id="508" name="Google Shape;508;p45"/>
          <p:cNvSpPr txBox="1">
            <a:spLocks noGrp="1"/>
          </p:cNvSpPr>
          <p:nvPr>
            <p:ph type="title" idx="2"/>
          </p:nvPr>
        </p:nvSpPr>
        <p:spPr>
          <a:xfrm>
            <a:off x="4572000" y="2350125"/>
            <a:ext cx="13692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6"/>
          <p:cNvSpPr txBox="1"/>
          <p:nvPr/>
        </p:nvSpPr>
        <p:spPr>
          <a:xfrm>
            <a:off x="0" y="4555275"/>
            <a:ext cx="24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980000"/>
                </a:solidFill>
                <a:highlight>
                  <a:schemeClr val="accent6"/>
                </a:highlight>
                <a:latin typeface="Comic Sans MS"/>
                <a:ea typeface="Comic Sans MS"/>
                <a:cs typeface="Comic Sans MS"/>
                <a:sym typeface="Comic Sans MS"/>
              </a:rPr>
              <a:t>Smith GYM</a:t>
            </a:r>
            <a:endParaRPr sz="3300">
              <a:solidFill>
                <a:srgbClr val="980000"/>
              </a:solidFill>
              <a:highlight>
                <a:schemeClr val="accent6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4" name="Google Shape;514;p46"/>
          <p:cNvSpPr txBox="1">
            <a:spLocks noGrp="1"/>
          </p:cNvSpPr>
          <p:nvPr>
            <p:ph type="body" idx="1"/>
          </p:nvPr>
        </p:nvSpPr>
        <p:spPr>
          <a:xfrm>
            <a:off x="1286700" y="1674750"/>
            <a:ext cx="65706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(((미래 기술)))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AR(증강현실) + VR(가상현실) = MR(혼합현실)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+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스마트 헬스케어 솔루션</a:t>
            </a:r>
            <a:endParaRPr sz="2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515" name="Google Shape;515;p46"/>
          <p:cNvSpPr txBox="1">
            <a:spLocks noGrp="1"/>
          </p:cNvSpPr>
          <p:nvPr>
            <p:ph type="title"/>
          </p:nvPr>
        </p:nvSpPr>
        <p:spPr>
          <a:xfrm>
            <a:off x="2373750" y="690450"/>
            <a:ext cx="4396500" cy="9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/>
              <a:t>결론</a:t>
            </a:r>
            <a:endParaRPr u="sn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 txBox="1">
            <a:spLocks noGrp="1"/>
          </p:cNvSpPr>
          <p:nvPr>
            <p:ph type="subTitle" idx="6"/>
          </p:nvPr>
        </p:nvSpPr>
        <p:spPr>
          <a:xfrm>
            <a:off x="1206424" y="3237932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승욱</a:t>
            </a:r>
            <a:endParaRPr/>
          </a:p>
        </p:txBody>
      </p:sp>
      <p:sp>
        <p:nvSpPr>
          <p:cNvPr id="521" name="Google Shape;521;p47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Impressions</a:t>
            </a:r>
            <a:endParaRPr b="0"/>
          </a:p>
        </p:txBody>
      </p:sp>
      <p:sp>
        <p:nvSpPr>
          <p:cNvPr id="522" name="Google Shape;522;p47"/>
          <p:cNvSpPr txBox="1">
            <a:spLocks noGrp="1"/>
          </p:cNvSpPr>
          <p:nvPr>
            <p:ph type="subTitle" idx="1"/>
          </p:nvPr>
        </p:nvSpPr>
        <p:spPr>
          <a:xfrm>
            <a:off x="1206425" y="1854235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“프로젝트를 구현하기 위해 많은 우여곡절이 있었지만 이 과제를 진행하며 코드에 대한 이해나 시스템 원리에 대해 많은 공부를 할 수 있어 좋은 경험이 되었다고 생각합니다. “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”</a:t>
            </a:r>
            <a:endParaRPr/>
          </a:p>
        </p:txBody>
      </p:sp>
      <p:sp>
        <p:nvSpPr>
          <p:cNvPr id="523" name="Google Shape;523;p47"/>
          <p:cNvSpPr txBox="1">
            <a:spLocks noGrp="1"/>
          </p:cNvSpPr>
          <p:nvPr>
            <p:ph type="subTitle" idx="2"/>
          </p:nvPr>
        </p:nvSpPr>
        <p:spPr>
          <a:xfrm>
            <a:off x="4785175" y="1854225"/>
            <a:ext cx="34017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"프로젝트의 초기 단계에서는 방향성을 설정하는 데 어려움이 있었지만, 팀원들과의 논의를 통해 명확한 목표를 세울 수 있었습니다. 각자의 역할을 충실히 수행하며 책임감을 느끼게 되었고, 이를 통해 프로젝트가 성공적으로 진행될 수 있었습니다."</a:t>
            </a:r>
            <a:endParaRPr/>
          </a:p>
        </p:txBody>
      </p:sp>
      <p:sp>
        <p:nvSpPr>
          <p:cNvPr id="524" name="Google Shape;524;p47"/>
          <p:cNvSpPr txBox="1">
            <a:spLocks noGrp="1"/>
          </p:cNvSpPr>
          <p:nvPr>
            <p:ph type="subTitle" idx="3"/>
          </p:nvPr>
        </p:nvSpPr>
        <p:spPr>
          <a:xfrm>
            <a:off x="975175" y="3542425"/>
            <a:ext cx="32562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“이번 자바 프로젝트는 많은 것을 배우고 성장할 수 있는 좋은 기회였습니다. 자바의 기초적인 문법부터 시작해, 객체지향 설계와 다양한 라이브러리 활용까지 폭넓은 경험을 쌓을 수 있었습니다.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”</a:t>
            </a:r>
            <a:endParaRPr/>
          </a:p>
        </p:txBody>
      </p:sp>
      <p:sp>
        <p:nvSpPr>
          <p:cNvPr id="525" name="Google Shape;525;p47"/>
          <p:cNvSpPr txBox="1">
            <a:spLocks noGrp="1"/>
          </p:cNvSpPr>
          <p:nvPr>
            <p:ph type="subTitle" idx="4"/>
          </p:nvPr>
        </p:nvSpPr>
        <p:spPr>
          <a:xfrm>
            <a:off x="4785175" y="3542400"/>
            <a:ext cx="34017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"미래에는 개인 맞춤화되어 있는 애플리케이션이 개발되어 효과적인 체형 변화와 건강관리를 함께 할 수 있게 보급화되었으면 좋겠고 청소년부터 장년층까지 헬스케어에 도움이 되기를 바랍니다.”</a:t>
            </a:r>
            <a:endParaRPr/>
          </a:p>
        </p:txBody>
      </p:sp>
      <p:sp>
        <p:nvSpPr>
          <p:cNvPr id="526" name="Google Shape;526;p47"/>
          <p:cNvSpPr txBox="1">
            <a:spLocks noGrp="1"/>
          </p:cNvSpPr>
          <p:nvPr>
            <p:ph type="subTitle" idx="5"/>
          </p:nvPr>
        </p:nvSpPr>
        <p:spPr>
          <a:xfrm>
            <a:off x="1206424" y="1549679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승필</a:t>
            </a:r>
            <a:endParaRPr/>
          </a:p>
        </p:txBody>
      </p:sp>
      <p:sp>
        <p:nvSpPr>
          <p:cNvPr id="527" name="Google Shape;527;p47"/>
          <p:cNvSpPr txBox="1">
            <a:spLocks noGrp="1"/>
          </p:cNvSpPr>
          <p:nvPr>
            <p:ph type="subTitle" idx="7"/>
          </p:nvPr>
        </p:nvSpPr>
        <p:spPr>
          <a:xfrm>
            <a:off x="5032950" y="15496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대중</a:t>
            </a:r>
            <a:endParaRPr/>
          </a:p>
        </p:txBody>
      </p:sp>
      <p:sp>
        <p:nvSpPr>
          <p:cNvPr id="528" name="Google Shape;528;p47"/>
          <p:cNvSpPr txBox="1">
            <a:spLocks noGrp="1"/>
          </p:cNvSpPr>
          <p:nvPr>
            <p:ph type="subTitle" idx="8"/>
          </p:nvPr>
        </p:nvSpPr>
        <p:spPr>
          <a:xfrm>
            <a:off x="5032950" y="32379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지현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76" b="7685"/>
          <a:stretch/>
        </p:blipFill>
        <p:spPr>
          <a:xfrm>
            <a:off x="-48600" y="-7500"/>
            <a:ext cx="9144003" cy="5158499"/>
          </a:xfrm>
          <a:prstGeom prst="rect">
            <a:avLst/>
          </a:prstGeom>
        </p:spPr>
      </p:pic>
      <p:grpSp>
        <p:nvGrpSpPr>
          <p:cNvPr id="534" name="Google Shape;534;p48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535" name="Google Shape;535;p48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48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37" name="Google Shape;537;p48"/>
          <p:cNvSpPr txBox="1">
            <a:spLocks noGrp="1"/>
          </p:cNvSpPr>
          <p:nvPr>
            <p:ph type="subTitle" idx="4294967295"/>
          </p:nvPr>
        </p:nvSpPr>
        <p:spPr>
          <a:xfrm>
            <a:off x="2956050" y="2114700"/>
            <a:ext cx="3231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4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76" b="7685"/>
          <a:stretch/>
        </p:blipFill>
        <p:spPr>
          <a:xfrm>
            <a:off x="-48600" y="-7500"/>
            <a:ext cx="9144003" cy="5158499"/>
          </a:xfrm>
          <a:prstGeom prst="rect">
            <a:avLst/>
          </a:prstGeom>
        </p:spPr>
      </p:pic>
      <p:grpSp>
        <p:nvGrpSpPr>
          <p:cNvPr id="543" name="Google Shape;543;p4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544" name="Google Shape;544;p4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5" name="Google Shape;545;p4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546" name="Google Shape;546;p49"/>
          <p:cNvSpPr txBox="1">
            <a:spLocks noGrp="1"/>
          </p:cNvSpPr>
          <p:nvPr>
            <p:ph type="subTitle" idx="4294967295"/>
          </p:nvPr>
        </p:nvSpPr>
        <p:spPr>
          <a:xfrm>
            <a:off x="2956050" y="2114700"/>
            <a:ext cx="3231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0"/>
          <p:cNvSpPr/>
          <p:nvPr/>
        </p:nvSpPr>
        <p:spPr>
          <a:xfrm>
            <a:off x="869925" y="920175"/>
            <a:ext cx="1204200" cy="553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회원가입</a:t>
            </a:r>
            <a:endParaRPr/>
          </a:p>
        </p:txBody>
      </p:sp>
      <p:sp>
        <p:nvSpPr>
          <p:cNvPr id="552" name="Google Shape;552;p50"/>
          <p:cNvSpPr/>
          <p:nvPr/>
        </p:nvSpPr>
        <p:spPr>
          <a:xfrm>
            <a:off x="934975" y="3282088"/>
            <a:ext cx="1204200" cy="68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관리자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endParaRPr/>
          </a:p>
        </p:txBody>
      </p:sp>
      <p:sp>
        <p:nvSpPr>
          <p:cNvPr id="553" name="Google Shape;553;p50"/>
          <p:cNvSpPr/>
          <p:nvPr/>
        </p:nvSpPr>
        <p:spPr>
          <a:xfrm>
            <a:off x="934975" y="2655250"/>
            <a:ext cx="1204200" cy="2898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로그아웃</a:t>
            </a:r>
            <a:endParaRPr/>
          </a:p>
        </p:txBody>
      </p:sp>
      <p:sp>
        <p:nvSpPr>
          <p:cNvPr id="554" name="Google Shape;554;p50"/>
          <p:cNvSpPr/>
          <p:nvPr/>
        </p:nvSpPr>
        <p:spPr>
          <a:xfrm>
            <a:off x="910150" y="1798850"/>
            <a:ext cx="1204200" cy="363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로그인</a:t>
            </a:r>
            <a:endParaRPr/>
          </a:p>
        </p:txBody>
      </p:sp>
      <p:sp>
        <p:nvSpPr>
          <p:cNvPr id="555" name="Google Shape;555;p50"/>
          <p:cNvSpPr/>
          <p:nvPr/>
        </p:nvSpPr>
        <p:spPr>
          <a:xfrm>
            <a:off x="2843538" y="1699700"/>
            <a:ext cx="1204200" cy="68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오입력/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다시입력</a:t>
            </a:r>
            <a:endParaRPr/>
          </a:p>
        </p:txBody>
      </p:sp>
      <p:sp>
        <p:nvSpPr>
          <p:cNvPr id="556" name="Google Shape;556;p50"/>
          <p:cNvSpPr/>
          <p:nvPr/>
        </p:nvSpPr>
        <p:spPr>
          <a:xfrm>
            <a:off x="2624550" y="3282088"/>
            <a:ext cx="1204200" cy="68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회원정보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수정</a:t>
            </a:r>
            <a:endParaRPr/>
          </a:p>
        </p:txBody>
      </p:sp>
      <p:sp>
        <p:nvSpPr>
          <p:cNvPr id="557" name="Google Shape;557;p50"/>
          <p:cNvSpPr/>
          <p:nvPr/>
        </p:nvSpPr>
        <p:spPr>
          <a:xfrm>
            <a:off x="2601338" y="891150"/>
            <a:ext cx="1204200" cy="1626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이름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회원가입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나이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몸무게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키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성별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체지방률</a:t>
            </a:r>
            <a:endParaRPr/>
          </a:p>
        </p:txBody>
      </p:sp>
      <p:sp>
        <p:nvSpPr>
          <p:cNvPr id="558" name="Google Shape;558;p50"/>
          <p:cNvSpPr/>
          <p:nvPr/>
        </p:nvSpPr>
        <p:spPr>
          <a:xfrm>
            <a:off x="4063600" y="363075"/>
            <a:ext cx="1962300" cy="2517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&lt;회원 모드&gt;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회원가입 및 로그인 (이메일/비밀번호 기반)  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신체 정보 (몸무게, 키, 성별, 나이, 인바디 데이터)  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-바코드 시스템을 통한 운동 시작/종료 관리  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 하루 운동 기록 및 칼로리 소모량 조회 </a:t>
            </a:r>
            <a:endParaRPr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9" name="Google Shape;559;p50"/>
          <p:cNvSpPr/>
          <p:nvPr/>
        </p:nvSpPr>
        <p:spPr>
          <a:xfrm>
            <a:off x="6590825" y="1796550"/>
            <a:ext cx="968700" cy="47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운동기구</a:t>
            </a:r>
            <a:endParaRPr/>
          </a:p>
        </p:txBody>
      </p:sp>
      <p:sp>
        <p:nvSpPr>
          <p:cNvPr id="560" name="Google Shape;560;p50"/>
          <p:cNvSpPr/>
          <p:nvPr/>
        </p:nvSpPr>
        <p:spPr>
          <a:xfrm>
            <a:off x="5967588" y="3330213"/>
            <a:ext cx="1464000" cy="6807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운동강도에 따른 체지방률 변화</a:t>
            </a:r>
            <a:endParaRPr/>
          </a:p>
        </p:txBody>
      </p:sp>
      <p:sp>
        <p:nvSpPr>
          <p:cNvPr id="561" name="Google Shape;561;p50"/>
          <p:cNvSpPr/>
          <p:nvPr/>
        </p:nvSpPr>
        <p:spPr>
          <a:xfrm>
            <a:off x="6125375" y="363075"/>
            <a:ext cx="1899600" cy="10569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&lt;관리자 모드&gt;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회원 정보 수정,관리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인바디 정보 업데이트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헬스장 기구 정보관리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50"/>
          <p:cNvSpPr/>
          <p:nvPr/>
        </p:nvSpPr>
        <p:spPr>
          <a:xfrm>
            <a:off x="7371950" y="2649525"/>
            <a:ext cx="1315200" cy="47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주 운동횟수</a:t>
            </a:r>
            <a:endParaRPr/>
          </a:p>
        </p:txBody>
      </p:sp>
      <p:pic>
        <p:nvPicPr>
          <p:cNvPr id="563" name="Google Shape;56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613" y="3282025"/>
            <a:ext cx="888775" cy="14965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64" name="Google Shape;56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7600" y="3282025"/>
            <a:ext cx="888775" cy="14965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5" name="Google Shape;565;p50"/>
          <p:cNvSpPr/>
          <p:nvPr/>
        </p:nvSpPr>
        <p:spPr>
          <a:xfrm>
            <a:off x="2182550" y="3440638"/>
            <a:ext cx="418800" cy="36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0"/>
          <p:cNvSpPr/>
          <p:nvPr/>
        </p:nvSpPr>
        <p:spPr>
          <a:xfrm>
            <a:off x="2128338" y="1015275"/>
            <a:ext cx="418800" cy="36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50"/>
          <p:cNvSpPr/>
          <p:nvPr/>
        </p:nvSpPr>
        <p:spPr>
          <a:xfrm>
            <a:off x="2148450" y="1798850"/>
            <a:ext cx="418800" cy="36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8" name="Google Shape;568;p50"/>
          <p:cNvCxnSpPr>
            <a:endCxn id="556" idx="0"/>
          </p:cNvCxnSpPr>
          <p:nvPr/>
        </p:nvCxnSpPr>
        <p:spPr>
          <a:xfrm>
            <a:off x="1517250" y="2140588"/>
            <a:ext cx="1709400" cy="1141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9" name="Google Shape;569;p50"/>
          <p:cNvCxnSpPr>
            <a:stCxn id="559" idx="2"/>
            <a:endCxn id="570" idx="0"/>
          </p:cNvCxnSpPr>
          <p:nvPr/>
        </p:nvCxnSpPr>
        <p:spPr>
          <a:xfrm flipH="1">
            <a:off x="6283775" y="2272950"/>
            <a:ext cx="79140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1" name="Google Shape;571;p50"/>
          <p:cNvCxnSpPr>
            <a:stCxn id="559" idx="2"/>
            <a:endCxn id="562" idx="0"/>
          </p:cNvCxnSpPr>
          <p:nvPr/>
        </p:nvCxnSpPr>
        <p:spPr>
          <a:xfrm>
            <a:off x="7075175" y="2272950"/>
            <a:ext cx="954300" cy="37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0" name="Google Shape;570;p50"/>
          <p:cNvSpPr/>
          <p:nvPr/>
        </p:nvSpPr>
        <p:spPr>
          <a:xfrm>
            <a:off x="5681725" y="2649521"/>
            <a:ext cx="1204200" cy="47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운동기구</a:t>
            </a:r>
            <a:endParaRPr/>
          </a:p>
        </p:txBody>
      </p:sp>
      <p:sp>
        <p:nvSpPr>
          <p:cNvPr id="572" name="Google Shape;572;p50"/>
          <p:cNvSpPr txBox="1"/>
          <p:nvPr/>
        </p:nvSpPr>
        <p:spPr>
          <a:xfrm>
            <a:off x="3608938" y="3281950"/>
            <a:ext cx="8889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3" name="Google Shape;573;p50"/>
          <p:cNvCxnSpPr>
            <a:stCxn id="572" idx="0"/>
            <a:endCxn id="572" idx="0"/>
          </p:cNvCxnSpPr>
          <p:nvPr/>
        </p:nvCxnSpPr>
        <p:spPr>
          <a:xfrm>
            <a:off x="4053388" y="32819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4" name="Google Shape;574;p50"/>
          <p:cNvCxnSpPr>
            <a:stCxn id="564" idx="0"/>
            <a:endCxn id="570" idx="1"/>
          </p:cNvCxnSpPr>
          <p:nvPr/>
        </p:nvCxnSpPr>
        <p:spPr>
          <a:xfrm rot="10800000" flipH="1">
            <a:off x="5491988" y="2887825"/>
            <a:ext cx="189600" cy="39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Proceedings</a:t>
            </a:r>
            <a:endParaRPr/>
          </a:p>
        </p:txBody>
      </p:sp>
      <p:sp>
        <p:nvSpPr>
          <p:cNvPr id="352" name="Google Shape;352;p28"/>
          <p:cNvSpPr txBox="1">
            <a:spLocks noGrp="1"/>
          </p:cNvSpPr>
          <p:nvPr>
            <p:ph type="title" idx="2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53" name="Google Shape;353;p28"/>
          <p:cNvSpPr txBox="1">
            <a:spLocks noGrp="1"/>
          </p:cNvSpPr>
          <p:nvPr>
            <p:ph type="title" idx="3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4" name="Google Shape;354;p28"/>
          <p:cNvSpPr txBox="1">
            <a:spLocks noGrp="1"/>
          </p:cNvSpPr>
          <p:nvPr>
            <p:ph type="title" idx="4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5" name="Google Shape;355;p28"/>
          <p:cNvSpPr txBox="1">
            <a:spLocks noGrp="1"/>
          </p:cNvSpPr>
          <p:nvPr>
            <p:ph type="title" idx="5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56" name="Google Shape;356;p28"/>
          <p:cNvSpPr txBox="1">
            <a:spLocks noGrp="1"/>
          </p:cNvSpPr>
          <p:nvPr>
            <p:ph type="title" idx="6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57" name="Google Shape;357;p28"/>
          <p:cNvSpPr txBox="1">
            <a:spLocks noGrp="1"/>
          </p:cNvSpPr>
          <p:nvPr>
            <p:ph type="title" idx="7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8" name="Google Shape;358;p28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제작동기</a:t>
            </a:r>
            <a:endParaRPr/>
          </a:p>
        </p:txBody>
      </p:sp>
      <p:sp>
        <p:nvSpPr>
          <p:cNvPr id="359" name="Google Shape;359;p28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시스템 설계</a:t>
            </a:r>
            <a:endParaRPr/>
          </a:p>
        </p:txBody>
      </p:sp>
      <p:sp>
        <p:nvSpPr>
          <p:cNvPr id="360" name="Google Shape;360;p28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시스템 구현</a:t>
            </a:r>
            <a:endParaRPr/>
          </a:p>
        </p:txBody>
      </p:sp>
      <p:sp>
        <p:nvSpPr>
          <p:cNvPr id="361" name="Google Shape;361;p28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원리 및 작동</a:t>
            </a:r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오류 고찰</a:t>
            </a:r>
            <a:endParaRPr/>
          </a:p>
        </p:txBody>
      </p:sp>
      <p:sp>
        <p:nvSpPr>
          <p:cNvPr id="363" name="Google Shape;363;p28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결론 및 소감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369" name="Google Shape;369;p29"/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29"/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258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제작동기</a:t>
            </a:r>
            <a:endParaRPr/>
          </a:p>
        </p:txBody>
      </p:sp>
      <p:sp>
        <p:nvSpPr>
          <p:cNvPr id="371" name="Google Shape;371;p29"/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0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  <p:sp>
        <p:nvSpPr>
          <p:cNvPr id="377" name="Google Shape;377;p30"/>
          <p:cNvSpPr txBox="1">
            <a:spLocks noGrp="1"/>
          </p:cNvSpPr>
          <p:nvPr>
            <p:ph type="body" idx="1"/>
          </p:nvPr>
        </p:nvSpPr>
        <p:spPr>
          <a:xfrm>
            <a:off x="720000" y="1400099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불편함에서 찾은 아이디어 개발 시스템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78" name="Google Shape;378;p30"/>
          <p:cNvGraphicFramePr/>
          <p:nvPr/>
        </p:nvGraphicFramePr>
        <p:xfrm>
          <a:off x="874413" y="1843425"/>
          <a:ext cx="7395175" cy="2626125"/>
        </p:xfrm>
        <a:graphic>
          <a:graphicData uri="http://schemas.openxmlformats.org/drawingml/2006/table">
            <a:tbl>
              <a:tblPr>
                <a:noFill/>
                <a:tableStyleId>{9514C1AC-D474-43A7-AD36-2FF40715ED1B}</a:tableStyleId>
              </a:tblPr>
              <a:tblGrid>
                <a:gridCol w="22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헬스 회원</a:t>
                      </a:r>
                      <a:endParaRPr sz="1200" b="1" u="sng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오늘 근육량이 얼마나 붙었는지 알고 싶다.</a:t>
                      </a:r>
                      <a:endParaRPr sz="11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다이어트 어린이</a:t>
                      </a:r>
                      <a:endParaRPr sz="1200" b="1" u="sng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“트레이너님! 이 운동을 하면 얼마나 살이 빠지나요? ”</a:t>
                      </a:r>
                      <a:endParaRPr sz="11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헬스 트레이너</a:t>
                      </a:r>
                      <a:endParaRPr sz="1200" b="1" u="sng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“고객님  살빠지는 건 심박수와 키, 몸무게, 체지방, 신진대사율에 따라 달라요..”</a:t>
                      </a:r>
                      <a:endParaRPr sz="11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공학생</a:t>
                      </a:r>
                      <a:endParaRPr sz="1200" b="1" u="sng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시스템으로 간단하게 칼로리 소모량과 근력 양을 계산할 수는 없을까?</a:t>
                      </a:r>
                      <a:endParaRPr sz="11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u="sng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결론</a:t>
                      </a:r>
                      <a:endParaRPr sz="1200" b="1" u="sng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개인이 손 쉽고 편리하게 관리할 수 있는 회원 맞춤형 애플리케이션 건강 관리 시스템 개발하자.</a:t>
                      </a:r>
                      <a:endParaRPr sz="11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3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384" name="Google Shape;384;p31"/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31"/>
          <p:cNvSpPr txBox="1">
            <a:spLocks noGrp="1"/>
          </p:cNvSpPr>
          <p:nvPr>
            <p:ph type="title"/>
          </p:nvPr>
        </p:nvSpPr>
        <p:spPr>
          <a:xfrm>
            <a:off x="4461550" y="3453725"/>
            <a:ext cx="366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시스템 설계</a:t>
            </a:r>
            <a:endParaRPr/>
          </a:p>
        </p:txBody>
      </p:sp>
      <p:sp>
        <p:nvSpPr>
          <p:cNvPr id="386" name="Google Shape;386;p31"/>
          <p:cNvSpPr txBox="1">
            <a:spLocks noGrp="1"/>
          </p:cNvSpPr>
          <p:nvPr>
            <p:ph type="title" idx="2"/>
          </p:nvPr>
        </p:nvSpPr>
        <p:spPr>
          <a:xfrm>
            <a:off x="4461550" y="231467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3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09" r="29197"/>
          <a:stretch/>
        </p:blipFill>
        <p:spPr>
          <a:xfrm>
            <a:off x="5237825" y="1001375"/>
            <a:ext cx="2818200" cy="3295800"/>
          </a:xfrm>
          <a:prstGeom prst="rect">
            <a:avLst/>
          </a:prstGeom>
        </p:spPr>
      </p:pic>
      <p:sp>
        <p:nvSpPr>
          <p:cNvPr id="392" name="Google Shape;392;p32"/>
          <p:cNvSpPr txBox="1">
            <a:spLocks noGrp="1"/>
          </p:cNvSpPr>
          <p:nvPr>
            <p:ph type="title"/>
          </p:nvPr>
        </p:nvSpPr>
        <p:spPr>
          <a:xfrm>
            <a:off x="713225" y="885895"/>
            <a:ext cx="4294800" cy="65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System Design</a:t>
            </a:r>
            <a:endParaRPr/>
          </a:p>
        </p:txBody>
      </p:sp>
      <p:sp>
        <p:nvSpPr>
          <p:cNvPr id="393" name="Google Shape;393;p32"/>
          <p:cNvSpPr txBox="1">
            <a:spLocks noGrp="1"/>
          </p:cNvSpPr>
          <p:nvPr>
            <p:ph type="subTitle" idx="1"/>
          </p:nvPr>
        </p:nvSpPr>
        <p:spPr>
          <a:xfrm>
            <a:off x="713225" y="1672800"/>
            <a:ext cx="4294800" cy="22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Purpose, Function, and Technology for Program Services</a:t>
            </a:r>
            <a:endParaRPr b="1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 b="1"/>
              <a:t>목적 : 헬스케어 관리 시스템 개발 애플리케이션을 만들어 효과적인 회원 관리와 운동데이터를 받아 분석하기 위함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 b="1"/>
              <a:t>기능 : 회원 관리, 운동 기록 관리, 칼로리 계산, 하루 및 총 데이터 분석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sz="1300" b="1"/>
              <a:t>기술 스택 : Java, JavaFX, Oracle DB, JDBC</a:t>
            </a:r>
            <a:endParaRPr sz="1300"/>
          </a:p>
        </p:txBody>
      </p:sp>
      <p:sp>
        <p:nvSpPr>
          <p:cNvPr id="394" name="Google Shape;394;p32"/>
          <p:cNvSpPr/>
          <p:nvPr/>
        </p:nvSpPr>
        <p:spPr>
          <a:xfrm>
            <a:off x="5237824" y="100137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5" name="Google Shape;395;p32"/>
          <p:cNvSpPr/>
          <p:nvPr/>
        </p:nvSpPr>
        <p:spPr>
          <a:xfrm>
            <a:off x="7330408" y="3656017"/>
            <a:ext cx="652151" cy="652151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492" y="1491"/>
                </a:moveTo>
                <a:lnTo>
                  <a:pt x="1245" y="1491"/>
                </a:lnTo>
                <a:lnTo>
                  <a:pt x="1245" y="1057"/>
                </a:lnTo>
                <a:cubicBezTo>
                  <a:pt x="1245" y="1022"/>
                  <a:pt x="1217" y="994"/>
                  <a:pt x="1182" y="994"/>
                </a:cubicBezTo>
                <a:lnTo>
                  <a:pt x="436" y="994"/>
                </a:lnTo>
                <a:cubicBezTo>
                  <a:pt x="401" y="994"/>
                  <a:pt x="373" y="1022"/>
                  <a:pt x="373" y="1057"/>
                </a:cubicBezTo>
                <a:lnTo>
                  <a:pt x="373" y="1491"/>
                </a:lnTo>
                <a:lnTo>
                  <a:pt x="126" y="1491"/>
                </a:lnTo>
                <a:lnTo>
                  <a:pt x="126" y="1430"/>
                </a:lnTo>
                <a:cubicBezTo>
                  <a:pt x="126" y="1154"/>
                  <a:pt x="290" y="914"/>
                  <a:pt x="530" y="807"/>
                </a:cubicBezTo>
                <a:cubicBezTo>
                  <a:pt x="692" y="934"/>
                  <a:pt x="923" y="936"/>
                  <a:pt x="1088" y="807"/>
                </a:cubicBezTo>
                <a:cubicBezTo>
                  <a:pt x="1328" y="914"/>
                  <a:pt x="1492" y="1154"/>
                  <a:pt x="1492" y="1430"/>
                </a:cubicBezTo>
                <a:lnTo>
                  <a:pt x="1492" y="1491"/>
                </a:lnTo>
                <a:moveTo>
                  <a:pt x="499" y="1120"/>
                </a:moveTo>
                <a:lnTo>
                  <a:pt x="1119" y="1120"/>
                </a:lnTo>
                <a:lnTo>
                  <a:pt x="1119" y="1491"/>
                </a:lnTo>
                <a:lnTo>
                  <a:pt x="499" y="1491"/>
                </a:lnTo>
                <a:lnTo>
                  <a:pt x="499" y="1120"/>
                </a:lnTo>
                <a:moveTo>
                  <a:pt x="809" y="127"/>
                </a:moveTo>
                <a:cubicBezTo>
                  <a:pt x="912" y="127"/>
                  <a:pt x="1004" y="174"/>
                  <a:pt x="1063" y="249"/>
                </a:cubicBezTo>
                <a:lnTo>
                  <a:pt x="555" y="249"/>
                </a:lnTo>
                <a:cubicBezTo>
                  <a:pt x="615" y="175"/>
                  <a:pt x="706" y="127"/>
                  <a:pt x="809" y="127"/>
                </a:cubicBezTo>
                <a:moveTo>
                  <a:pt x="872" y="375"/>
                </a:moveTo>
                <a:cubicBezTo>
                  <a:pt x="873" y="375"/>
                  <a:pt x="1171" y="376"/>
                  <a:pt x="1172" y="376"/>
                </a:cubicBezTo>
                <a:cubicBezTo>
                  <a:pt x="1177" y="376"/>
                  <a:pt x="1181" y="380"/>
                  <a:pt x="1181" y="385"/>
                </a:cubicBezTo>
                <a:cubicBezTo>
                  <a:pt x="1181" y="521"/>
                  <a:pt x="1015" y="591"/>
                  <a:pt x="918" y="494"/>
                </a:cubicBezTo>
                <a:cubicBezTo>
                  <a:pt x="865" y="442"/>
                  <a:pt x="873" y="379"/>
                  <a:pt x="872" y="375"/>
                </a:cubicBezTo>
                <a:moveTo>
                  <a:pt x="562" y="663"/>
                </a:moveTo>
                <a:cubicBezTo>
                  <a:pt x="658" y="673"/>
                  <a:pt x="749" y="634"/>
                  <a:pt x="809" y="561"/>
                </a:cubicBezTo>
                <a:cubicBezTo>
                  <a:pt x="869" y="634"/>
                  <a:pt x="960" y="673"/>
                  <a:pt x="1056" y="663"/>
                </a:cubicBezTo>
                <a:cubicBezTo>
                  <a:pt x="925" y="815"/>
                  <a:pt x="692" y="814"/>
                  <a:pt x="562" y="663"/>
                </a:cubicBezTo>
                <a:moveTo>
                  <a:pt x="701" y="494"/>
                </a:moveTo>
                <a:cubicBezTo>
                  <a:pt x="603" y="591"/>
                  <a:pt x="437" y="521"/>
                  <a:pt x="437" y="385"/>
                </a:cubicBezTo>
                <a:cubicBezTo>
                  <a:pt x="437" y="380"/>
                  <a:pt x="441" y="375"/>
                  <a:pt x="446" y="375"/>
                </a:cubicBezTo>
                <a:lnTo>
                  <a:pt x="746" y="375"/>
                </a:lnTo>
                <a:cubicBezTo>
                  <a:pt x="745" y="379"/>
                  <a:pt x="753" y="442"/>
                  <a:pt x="701" y="494"/>
                </a:cubicBezTo>
                <a:moveTo>
                  <a:pt x="1179" y="710"/>
                </a:moveTo>
                <a:cubicBezTo>
                  <a:pt x="1212" y="664"/>
                  <a:pt x="1235" y="612"/>
                  <a:pt x="1249" y="556"/>
                </a:cubicBezTo>
                <a:cubicBezTo>
                  <a:pt x="1287" y="508"/>
                  <a:pt x="1307" y="447"/>
                  <a:pt x="1307" y="385"/>
                </a:cubicBezTo>
                <a:cubicBezTo>
                  <a:pt x="1307" y="326"/>
                  <a:pt x="1269" y="275"/>
                  <a:pt x="1216" y="257"/>
                </a:cubicBezTo>
                <a:cubicBezTo>
                  <a:pt x="1143" y="104"/>
                  <a:pt x="988" y="0"/>
                  <a:pt x="809" y="0"/>
                </a:cubicBezTo>
                <a:cubicBezTo>
                  <a:pt x="631" y="0"/>
                  <a:pt x="475" y="104"/>
                  <a:pt x="402" y="257"/>
                </a:cubicBezTo>
                <a:cubicBezTo>
                  <a:pt x="349" y="275"/>
                  <a:pt x="311" y="326"/>
                  <a:pt x="311" y="385"/>
                </a:cubicBezTo>
                <a:cubicBezTo>
                  <a:pt x="311" y="447"/>
                  <a:pt x="332" y="508"/>
                  <a:pt x="370" y="556"/>
                </a:cubicBezTo>
                <a:cubicBezTo>
                  <a:pt x="383" y="612"/>
                  <a:pt x="406" y="664"/>
                  <a:pt x="439" y="710"/>
                </a:cubicBezTo>
                <a:cubicBezTo>
                  <a:pt x="178" y="844"/>
                  <a:pt x="0" y="1117"/>
                  <a:pt x="0" y="1430"/>
                </a:cubicBezTo>
                <a:lnTo>
                  <a:pt x="0" y="1554"/>
                </a:lnTo>
                <a:cubicBezTo>
                  <a:pt x="0" y="1589"/>
                  <a:pt x="28" y="1618"/>
                  <a:pt x="63" y="1618"/>
                </a:cubicBezTo>
                <a:lnTo>
                  <a:pt x="1555" y="1618"/>
                </a:lnTo>
                <a:cubicBezTo>
                  <a:pt x="1590" y="1618"/>
                  <a:pt x="1618" y="1589"/>
                  <a:pt x="1618" y="1554"/>
                </a:cubicBezTo>
                <a:lnTo>
                  <a:pt x="1618" y="1430"/>
                </a:lnTo>
                <a:cubicBezTo>
                  <a:pt x="1618" y="1117"/>
                  <a:pt x="1440" y="845"/>
                  <a:pt x="1179" y="7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32" descr="a cartoon of a penguin lifting a barbell with the words gains above it(Tenor 제공)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825" y="1160975"/>
            <a:ext cx="2818199" cy="342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7" name="Google Shape;397;p32"/>
          <p:cNvGrpSpPr/>
          <p:nvPr/>
        </p:nvGrpSpPr>
        <p:grpSpPr>
          <a:xfrm>
            <a:off x="7034563" y="3360187"/>
            <a:ext cx="1243823" cy="1243823"/>
            <a:chOff x="4653650" y="1256600"/>
            <a:chExt cx="1625700" cy="1625700"/>
          </a:xfrm>
        </p:grpSpPr>
        <p:sp>
          <p:nvSpPr>
            <p:cNvPr id="398" name="Google Shape;398;p32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떡볶이…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순대…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먹고싶다..</a:t>
              </a:r>
              <a:endPara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3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5" name="Google Shape;405;p33"/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33"/>
          <p:cNvSpPr txBox="1">
            <a:spLocks noGrp="1"/>
          </p:cNvSpPr>
          <p:nvPr>
            <p:ph type="title"/>
          </p:nvPr>
        </p:nvSpPr>
        <p:spPr>
          <a:xfrm>
            <a:off x="4572000" y="3453725"/>
            <a:ext cx="3553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시스템 구현</a:t>
            </a:r>
            <a:endParaRPr/>
          </a:p>
        </p:txBody>
      </p:sp>
      <p:sp>
        <p:nvSpPr>
          <p:cNvPr id="407" name="Google Shape;407;p33"/>
          <p:cNvSpPr txBox="1">
            <a:spLocks noGrp="1"/>
          </p:cNvSpPr>
          <p:nvPr>
            <p:ph type="title" idx="2"/>
          </p:nvPr>
        </p:nvSpPr>
        <p:spPr>
          <a:xfrm>
            <a:off x="4572000" y="23767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Implementation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0">
                <a:highlight>
                  <a:schemeClr val="lt1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시스템 구현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413" name="Google Shape;413;p34"/>
          <p:cNvSpPr txBox="1">
            <a:spLocks noGrp="1"/>
          </p:cNvSpPr>
          <p:nvPr>
            <p:ph type="subTitle" idx="4"/>
          </p:nvPr>
        </p:nvSpPr>
        <p:spPr>
          <a:xfrm>
            <a:off x="851225" y="1973400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5"/>
          </p:nvPr>
        </p:nvSpPr>
        <p:spPr>
          <a:xfrm>
            <a:off x="3397954" y="197907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DAO</a:t>
            </a:r>
            <a:endParaRPr/>
          </a:p>
        </p:txBody>
      </p:sp>
      <p:sp>
        <p:nvSpPr>
          <p:cNvPr id="415" name="Google Shape;415;p34"/>
          <p:cNvSpPr txBox="1">
            <a:spLocks noGrp="1"/>
          </p:cNvSpPr>
          <p:nvPr>
            <p:ph type="subTitle" idx="1"/>
          </p:nvPr>
        </p:nvSpPr>
        <p:spPr>
          <a:xfrm>
            <a:off x="851225" y="3005000"/>
            <a:ext cx="2348100" cy="12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로그인/회원가입 서비스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칼로리 소모 및 근력 성장 계수 계산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머신/회원 정보 수정</a:t>
            </a:r>
            <a:endParaRPr/>
          </a:p>
        </p:txBody>
      </p:sp>
      <p:sp>
        <p:nvSpPr>
          <p:cNvPr id="416" name="Google Shape;416;p34"/>
          <p:cNvSpPr txBox="1">
            <a:spLocks noGrp="1"/>
          </p:cNvSpPr>
          <p:nvPr>
            <p:ph type="subTitle" idx="2"/>
          </p:nvPr>
        </p:nvSpPr>
        <p:spPr>
          <a:xfrm>
            <a:off x="3178500" y="2928800"/>
            <a:ext cx="2634600" cy="12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SQL DB에 저장, 출력, 조회, 삭제 등의 역할 수행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DAO에서 SQL 퀴리를  실행 → DTO에 결과를 담아 반환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회원 정보: Gym_member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머신 정보: Gym_machine</a:t>
            </a:r>
            <a:endParaRPr/>
          </a:p>
        </p:txBody>
      </p:sp>
      <p:sp>
        <p:nvSpPr>
          <p:cNvPr id="417" name="Google Shape;417;p34"/>
          <p:cNvSpPr txBox="1">
            <a:spLocks noGrp="1"/>
          </p:cNvSpPr>
          <p:nvPr>
            <p:ph type="subTitle" idx="3"/>
          </p:nvPr>
        </p:nvSpPr>
        <p:spPr>
          <a:xfrm>
            <a:off x="5868475" y="2928801"/>
            <a:ext cx="2348100" cy="12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SQL에서 가져온 DB를 DTO 객체에 담아 전달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회원 정보, 머신 정보 저장 및 전달</a:t>
            </a:r>
            <a:endParaRPr/>
          </a:p>
        </p:txBody>
      </p:sp>
      <p:sp>
        <p:nvSpPr>
          <p:cNvPr id="418" name="Google Shape;418;p34"/>
          <p:cNvSpPr txBox="1">
            <a:spLocks noGrp="1"/>
          </p:cNvSpPr>
          <p:nvPr>
            <p:ph type="subTitle" idx="6"/>
          </p:nvPr>
        </p:nvSpPr>
        <p:spPr>
          <a:xfrm>
            <a:off x="5965500" y="1973400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DTO</a:t>
            </a:r>
            <a:endParaRPr/>
          </a:p>
        </p:txBody>
      </p:sp>
      <p:sp>
        <p:nvSpPr>
          <p:cNvPr id="419" name="Google Shape;419;p34"/>
          <p:cNvSpPr/>
          <p:nvPr/>
        </p:nvSpPr>
        <p:spPr>
          <a:xfrm>
            <a:off x="1834187" y="1857134"/>
            <a:ext cx="382176" cy="382412"/>
          </a:xfrm>
          <a:custGeom>
            <a:avLst/>
            <a:gdLst/>
            <a:ahLst/>
            <a:cxnLst/>
            <a:rect l="l" t="t" r="r" b="b"/>
            <a:pathLst>
              <a:path w="1618" h="1619" extrusionOk="0">
                <a:moveTo>
                  <a:pt x="481" y="312"/>
                </a:moveTo>
                <a:cubicBezTo>
                  <a:pt x="481" y="269"/>
                  <a:pt x="516" y="233"/>
                  <a:pt x="560" y="233"/>
                </a:cubicBezTo>
                <a:cubicBezTo>
                  <a:pt x="604" y="233"/>
                  <a:pt x="639" y="269"/>
                  <a:pt x="639" y="312"/>
                </a:cubicBezTo>
                <a:cubicBezTo>
                  <a:pt x="639" y="356"/>
                  <a:pt x="604" y="391"/>
                  <a:pt x="560" y="391"/>
                </a:cubicBezTo>
                <a:cubicBezTo>
                  <a:pt x="516" y="391"/>
                  <a:pt x="481" y="356"/>
                  <a:pt x="481" y="312"/>
                </a:cubicBezTo>
                <a:moveTo>
                  <a:pt x="232" y="312"/>
                </a:moveTo>
                <a:cubicBezTo>
                  <a:pt x="232" y="269"/>
                  <a:pt x="268" y="233"/>
                  <a:pt x="311" y="233"/>
                </a:cubicBezTo>
                <a:cubicBezTo>
                  <a:pt x="355" y="233"/>
                  <a:pt x="390" y="269"/>
                  <a:pt x="390" y="312"/>
                </a:cubicBezTo>
                <a:cubicBezTo>
                  <a:pt x="390" y="356"/>
                  <a:pt x="355" y="391"/>
                  <a:pt x="311" y="391"/>
                </a:cubicBezTo>
                <a:cubicBezTo>
                  <a:pt x="268" y="391"/>
                  <a:pt x="232" y="356"/>
                  <a:pt x="232" y="312"/>
                </a:cubicBezTo>
                <a:moveTo>
                  <a:pt x="126" y="624"/>
                </a:moveTo>
                <a:lnTo>
                  <a:pt x="1491" y="624"/>
                </a:lnTo>
                <a:lnTo>
                  <a:pt x="1491" y="1492"/>
                </a:lnTo>
                <a:lnTo>
                  <a:pt x="126" y="1492"/>
                </a:lnTo>
                <a:lnTo>
                  <a:pt x="126" y="624"/>
                </a:lnTo>
                <a:moveTo>
                  <a:pt x="1491" y="498"/>
                </a:moveTo>
                <a:lnTo>
                  <a:pt x="126" y="498"/>
                </a:lnTo>
                <a:lnTo>
                  <a:pt x="126" y="127"/>
                </a:lnTo>
                <a:lnTo>
                  <a:pt x="1491" y="127"/>
                </a:lnTo>
                <a:lnTo>
                  <a:pt x="1491" y="498"/>
                </a:lnTo>
                <a:moveTo>
                  <a:pt x="1555" y="0"/>
                </a:moveTo>
                <a:lnTo>
                  <a:pt x="63" y="0"/>
                </a:lnTo>
                <a:cubicBezTo>
                  <a:pt x="28" y="0"/>
                  <a:pt x="0" y="29"/>
                  <a:pt x="0" y="64"/>
                </a:cubicBezTo>
                <a:lnTo>
                  <a:pt x="0" y="1555"/>
                </a:lnTo>
                <a:cubicBezTo>
                  <a:pt x="0" y="1590"/>
                  <a:pt x="28" y="1619"/>
                  <a:pt x="63" y="1619"/>
                </a:cubicBezTo>
                <a:lnTo>
                  <a:pt x="1555" y="1619"/>
                </a:lnTo>
                <a:cubicBezTo>
                  <a:pt x="1589" y="1619"/>
                  <a:pt x="1618" y="1590"/>
                  <a:pt x="1618" y="1555"/>
                </a:cubicBezTo>
                <a:lnTo>
                  <a:pt x="1618" y="64"/>
                </a:lnTo>
                <a:cubicBezTo>
                  <a:pt x="1618" y="29"/>
                  <a:pt x="1589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4"/>
          <p:cNvSpPr/>
          <p:nvPr/>
        </p:nvSpPr>
        <p:spPr>
          <a:xfrm>
            <a:off x="6927520" y="1857385"/>
            <a:ext cx="382412" cy="382176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249" y="623"/>
                </a:moveTo>
                <a:cubicBezTo>
                  <a:pt x="249" y="588"/>
                  <a:pt x="277" y="560"/>
                  <a:pt x="312" y="560"/>
                </a:cubicBezTo>
                <a:lnTo>
                  <a:pt x="1058" y="560"/>
                </a:lnTo>
                <a:cubicBezTo>
                  <a:pt x="1093" y="560"/>
                  <a:pt x="1121" y="588"/>
                  <a:pt x="1121" y="623"/>
                </a:cubicBezTo>
                <a:cubicBezTo>
                  <a:pt x="1121" y="658"/>
                  <a:pt x="1093" y="686"/>
                  <a:pt x="1058" y="686"/>
                </a:cubicBezTo>
                <a:lnTo>
                  <a:pt x="312" y="686"/>
                </a:lnTo>
                <a:cubicBezTo>
                  <a:pt x="277" y="686"/>
                  <a:pt x="249" y="658"/>
                  <a:pt x="249" y="623"/>
                </a:cubicBezTo>
                <a:moveTo>
                  <a:pt x="249" y="374"/>
                </a:moveTo>
                <a:cubicBezTo>
                  <a:pt x="249" y="339"/>
                  <a:pt x="277" y="311"/>
                  <a:pt x="312" y="311"/>
                </a:cubicBezTo>
                <a:lnTo>
                  <a:pt x="1307" y="311"/>
                </a:lnTo>
                <a:cubicBezTo>
                  <a:pt x="1342" y="311"/>
                  <a:pt x="1370" y="339"/>
                  <a:pt x="1370" y="374"/>
                </a:cubicBezTo>
                <a:cubicBezTo>
                  <a:pt x="1370" y="409"/>
                  <a:pt x="1342" y="437"/>
                  <a:pt x="1307" y="437"/>
                </a:cubicBezTo>
                <a:lnTo>
                  <a:pt x="312" y="437"/>
                </a:lnTo>
                <a:cubicBezTo>
                  <a:pt x="277" y="437"/>
                  <a:pt x="249" y="409"/>
                  <a:pt x="249" y="374"/>
                </a:cubicBezTo>
                <a:moveTo>
                  <a:pt x="1431" y="1119"/>
                </a:moveTo>
                <a:lnTo>
                  <a:pt x="188" y="1119"/>
                </a:lnTo>
                <a:cubicBezTo>
                  <a:pt x="154" y="1119"/>
                  <a:pt x="127" y="1092"/>
                  <a:pt x="127" y="1058"/>
                </a:cubicBezTo>
                <a:lnTo>
                  <a:pt x="127" y="997"/>
                </a:lnTo>
                <a:lnTo>
                  <a:pt x="1492" y="997"/>
                </a:lnTo>
                <a:lnTo>
                  <a:pt x="1492" y="1058"/>
                </a:lnTo>
                <a:cubicBezTo>
                  <a:pt x="1492" y="1092"/>
                  <a:pt x="1465" y="1119"/>
                  <a:pt x="1431" y="1119"/>
                </a:cubicBezTo>
                <a:moveTo>
                  <a:pt x="1033" y="1492"/>
                </a:moveTo>
                <a:lnTo>
                  <a:pt x="586" y="1492"/>
                </a:lnTo>
                <a:lnTo>
                  <a:pt x="669" y="1245"/>
                </a:lnTo>
                <a:lnTo>
                  <a:pt x="950" y="1245"/>
                </a:lnTo>
                <a:lnTo>
                  <a:pt x="1033" y="1492"/>
                </a:lnTo>
                <a:moveTo>
                  <a:pt x="188" y="127"/>
                </a:moveTo>
                <a:lnTo>
                  <a:pt x="1431" y="127"/>
                </a:lnTo>
                <a:cubicBezTo>
                  <a:pt x="1465" y="127"/>
                  <a:pt x="1492" y="154"/>
                  <a:pt x="1492" y="188"/>
                </a:cubicBezTo>
                <a:lnTo>
                  <a:pt x="1492" y="870"/>
                </a:lnTo>
                <a:lnTo>
                  <a:pt x="127" y="870"/>
                </a:lnTo>
                <a:lnTo>
                  <a:pt x="127" y="188"/>
                </a:lnTo>
                <a:cubicBezTo>
                  <a:pt x="127" y="154"/>
                  <a:pt x="154" y="127"/>
                  <a:pt x="188" y="127"/>
                </a:cubicBezTo>
                <a:moveTo>
                  <a:pt x="1431" y="0"/>
                </a:moveTo>
                <a:lnTo>
                  <a:pt x="188" y="0"/>
                </a:lnTo>
                <a:cubicBezTo>
                  <a:pt x="85" y="0"/>
                  <a:pt x="0" y="84"/>
                  <a:pt x="0" y="188"/>
                </a:cubicBezTo>
                <a:lnTo>
                  <a:pt x="0" y="1058"/>
                </a:lnTo>
                <a:cubicBezTo>
                  <a:pt x="0" y="1161"/>
                  <a:pt x="85" y="1245"/>
                  <a:pt x="188" y="1245"/>
                </a:cubicBezTo>
                <a:lnTo>
                  <a:pt x="535" y="1245"/>
                </a:lnTo>
                <a:lnTo>
                  <a:pt x="453" y="1492"/>
                </a:lnTo>
                <a:lnTo>
                  <a:pt x="312" y="1492"/>
                </a:lnTo>
                <a:cubicBezTo>
                  <a:pt x="277" y="1492"/>
                  <a:pt x="249" y="1520"/>
                  <a:pt x="249" y="1555"/>
                </a:cubicBezTo>
                <a:cubicBezTo>
                  <a:pt x="249" y="1590"/>
                  <a:pt x="277" y="1618"/>
                  <a:pt x="312" y="1618"/>
                </a:cubicBezTo>
                <a:lnTo>
                  <a:pt x="1307" y="1618"/>
                </a:lnTo>
                <a:cubicBezTo>
                  <a:pt x="1342" y="1618"/>
                  <a:pt x="1370" y="1590"/>
                  <a:pt x="1370" y="1555"/>
                </a:cubicBezTo>
                <a:cubicBezTo>
                  <a:pt x="1370" y="1520"/>
                  <a:pt x="1342" y="1492"/>
                  <a:pt x="1307" y="1492"/>
                </a:cubicBezTo>
                <a:lnTo>
                  <a:pt x="1166" y="1492"/>
                </a:lnTo>
                <a:lnTo>
                  <a:pt x="1084" y="1245"/>
                </a:lnTo>
                <a:lnTo>
                  <a:pt x="1431" y="1245"/>
                </a:lnTo>
                <a:cubicBezTo>
                  <a:pt x="1535" y="1245"/>
                  <a:pt x="1619" y="1161"/>
                  <a:pt x="1619" y="1058"/>
                </a:cubicBezTo>
                <a:lnTo>
                  <a:pt x="1619" y="188"/>
                </a:lnTo>
                <a:cubicBezTo>
                  <a:pt x="1619" y="84"/>
                  <a:pt x="1535" y="0"/>
                  <a:pt x="143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4"/>
          <p:cNvSpPr/>
          <p:nvPr/>
        </p:nvSpPr>
        <p:spPr>
          <a:xfrm>
            <a:off x="4380923" y="1857385"/>
            <a:ext cx="382176" cy="382176"/>
          </a:xfrm>
          <a:custGeom>
            <a:avLst/>
            <a:gdLst/>
            <a:ahLst/>
            <a:cxnLst/>
            <a:rect l="l" t="t" r="r" b="b"/>
            <a:pathLst>
              <a:path w="1618" h="1618" extrusionOk="0">
                <a:moveTo>
                  <a:pt x="1306" y="1119"/>
                </a:moveTo>
                <a:cubicBezTo>
                  <a:pt x="1271" y="1119"/>
                  <a:pt x="1243" y="1147"/>
                  <a:pt x="1243" y="1182"/>
                </a:cubicBezTo>
                <a:lnTo>
                  <a:pt x="1243" y="1431"/>
                </a:lnTo>
                <a:cubicBezTo>
                  <a:pt x="1243" y="1464"/>
                  <a:pt x="1216" y="1492"/>
                  <a:pt x="1182" y="1492"/>
                </a:cubicBezTo>
                <a:lnTo>
                  <a:pt x="990" y="1492"/>
                </a:lnTo>
                <a:cubicBezTo>
                  <a:pt x="961" y="1350"/>
                  <a:pt x="835" y="1243"/>
                  <a:pt x="685" y="1243"/>
                </a:cubicBezTo>
                <a:cubicBezTo>
                  <a:pt x="534" y="1243"/>
                  <a:pt x="409" y="1350"/>
                  <a:pt x="379" y="1492"/>
                </a:cubicBezTo>
                <a:lnTo>
                  <a:pt x="187" y="1492"/>
                </a:lnTo>
                <a:cubicBezTo>
                  <a:pt x="154" y="1492"/>
                  <a:pt x="126" y="1464"/>
                  <a:pt x="126" y="1431"/>
                </a:cubicBezTo>
                <a:lnTo>
                  <a:pt x="126" y="1239"/>
                </a:lnTo>
                <a:cubicBezTo>
                  <a:pt x="268" y="1209"/>
                  <a:pt x="375" y="1084"/>
                  <a:pt x="375" y="933"/>
                </a:cubicBezTo>
                <a:cubicBezTo>
                  <a:pt x="375" y="783"/>
                  <a:pt x="268" y="657"/>
                  <a:pt x="126" y="628"/>
                </a:cubicBezTo>
                <a:lnTo>
                  <a:pt x="126" y="436"/>
                </a:lnTo>
                <a:cubicBezTo>
                  <a:pt x="126" y="402"/>
                  <a:pt x="154" y="375"/>
                  <a:pt x="187" y="375"/>
                </a:cubicBezTo>
                <a:lnTo>
                  <a:pt x="436" y="375"/>
                </a:lnTo>
                <a:cubicBezTo>
                  <a:pt x="471" y="375"/>
                  <a:pt x="499" y="347"/>
                  <a:pt x="499" y="312"/>
                </a:cubicBezTo>
                <a:cubicBezTo>
                  <a:pt x="499" y="209"/>
                  <a:pt x="582" y="126"/>
                  <a:pt x="685" y="126"/>
                </a:cubicBezTo>
                <a:cubicBezTo>
                  <a:pt x="787" y="126"/>
                  <a:pt x="870" y="209"/>
                  <a:pt x="870" y="312"/>
                </a:cubicBezTo>
                <a:cubicBezTo>
                  <a:pt x="870" y="347"/>
                  <a:pt x="898" y="375"/>
                  <a:pt x="933" y="375"/>
                </a:cubicBezTo>
                <a:lnTo>
                  <a:pt x="1182" y="375"/>
                </a:lnTo>
                <a:cubicBezTo>
                  <a:pt x="1216" y="375"/>
                  <a:pt x="1243" y="402"/>
                  <a:pt x="1243" y="436"/>
                </a:cubicBezTo>
                <a:lnTo>
                  <a:pt x="1243" y="685"/>
                </a:lnTo>
                <a:cubicBezTo>
                  <a:pt x="1243" y="720"/>
                  <a:pt x="1271" y="748"/>
                  <a:pt x="1306" y="748"/>
                </a:cubicBezTo>
                <a:cubicBezTo>
                  <a:pt x="1408" y="748"/>
                  <a:pt x="1492" y="831"/>
                  <a:pt x="1492" y="933"/>
                </a:cubicBezTo>
                <a:cubicBezTo>
                  <a:pt x="1492" y="1036"/>
                  <a:pt x="1408" y="1119"/>
                  <a:pt x="1306" y="1119"/>
                </a:cubicBezTo>
                <a:moveTo>
                  <a:pt x="1369" y="628"/>
                </a:moveTo>
                <a:lnTo>
                  <a:pt x="1369" y="436"/>
                </a:lnTo>
                <a:cubicBezTo>
                  <a:pt x="1369" y="333"/>
                  <a:pt x="1285" y="248"/>
                  <a:pt x="1182" y="248"/>
                </a:cubicBezTo>
                <a:lnTo>
                  <a:pt x="990" y="248"/>
                </a:lnTo>
                <a:cubicBezTo>
                  <a:pt x="961" y="107"/>
                  <a:pt x="835" y="0"/>
                  <a:pt x="685" y="0"/>
                </a:cubicBezTo>
                <a:cubicBezTo>
                  <a:pt x="534" y="0"/>
                  <a:pt x="409" y="107"/>
                  <a:pt x="379" y="248"/>
                </a:cubicBezTo>
                <a:lnTo>
                  <a:pt x="187" y="248"/>
                </a:lnTo>
                <a:cubicBezTo>
                  <a:pt x="84" y="248"/>
                  <a:pt x="0" y="333"/>
                  <a:pt x="0" y="436"/>
                </a:cubicBezTo>
                <a:lnTo>
                  <a:pt x="0" y="685"/>
                </a:lnTo>
                <a:cubicBezTo>
                  <a:pt x="0" y="720"/>
                  <a:pt x="28" y="748"/>
                  <a:pt x="63" y="748"/>
                </a:cubicBezTo>
                <a:cubicBezTo>
                  <a:pt x="165" y="748"/>
                  <a:pt x="248" y="831"/>
                  <a:pt x="248" y="933"/>
                </a:cubicBezTo>
                <a:cubicBezTo>
                  <a:pt x="248" y="1036"/>
                  <a:pt x="165" y="1119"/>
                  <a:pt x="63" y="1119"/>
                </a:cubicBezTo>
                <a:cubicBezTo>
                  <a:pt x="28" y="1119"/>
                  <a:pt x="0" y="1147"/>
                  <a:pt x="0" y="1182"/>
                </a:cubicBezTo>
                <a:lnTo>
                  <a:pt x="0" y="1431"/>
                </a:lnTo>
                <a:cubicBezTo>
                  <a:pt x="0" y="1534"/>
                  <a:pt x="84" y="1618"/>
                  <a:pt x="187" y="1618"/>
                </a:cubicBezTo>
                <a:lnTo>
                  <a:pt x="436" y="1618"/>
                </a:lnTo>
                <a:cubicBezTo>
                  <a:pt x="471" y="1618"/>
                  <a:pt x="499" y="1590"/>
                  <a:pt x="499" y="1555"/>
                </a:cubicBezTo>
                <a:cubicBezTo>
                  <a:pt x="499" y="1453"/>
                  <a:pt x="582" y="1369"/>
                  <a:pt x="685" y="1369"/>
                </a:cubicBezTo>
                <a:cubicBezTo>
                  <a:pt x="787" y="1369"/>
                  <a:pt x="870" y="1453"/>
                  <a:pt x="870" y="1555"/>
                </a:cubicBezTo>
                <a:cubicBezTo>
                  <a:pt x="870" y="1590"/>
                  <a:pt x="898" y="1618"/>
                  <a:pt x="933" y="1618"/>
                </a:cubicBezTo>
                <a:lnTo>
                  <a:pt x="1182" y="1618"/>
                </a:lnTo>
                <a:cubicBezTo>
                  <a:pt x="1285" y="1618"/>
                  <a:pt x="1369" y="1534"/>
                  <a:pt x="1369" y="1431"/>
                </a:cubicBezTo>
                <a:lnTo>
                  <a:pt x="1369" y="1239"/>
                </a:lnTo>
                <a:cubicBezTo>
                  <a:pt x="1511" y="1209"/>
                  <a:pt x="1618" y="1084"/>
                  <a:pt x="1618" y="933"/>
                </a:cubicBezTo>
                <a:cubicBezTo>
                  <a:pt x="1618" y="783"/>
                  <a:pt x="1511" y="657"/>
                  <a:pt x="1369" y="62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349900" y="27107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DAO에서 가져온 데이터를 가공</a:t>
            </a:r>
            <a:endParaRPr/>
          </a:p>
        </p:txBody>
      </p:sp>
      <p:sp>
        <p:nvSpPr>
          <p:cNvPr id="423" name="Google Shape;423;p34"/>
          <p:cNvSpPr txBox="1"/>
          <p:nvPr/>
        </p:nvSpPr>
        <p:spPr>
          <a:xfrm>
            <a:off x="2819700" y="27107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데이터 접근 객체</a:t>
            </a:r>
            <a:endParaRPr/>
          </a:p>
        </p:txBody>
      </p:sp>
      <p:sp>
        <p:nvSpPr>
          <p:cNvPr id="424" name="Google Shape;424;p34"/>
          <p:cNvSpPr txBox="1"/>
          <p:nvPr/>
        </p:nvSpPr>
        <p:spPr>
          <a:xfrm>
            <a:off x="5395325" y="27051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데이터 전송 객체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</Words>
  <Application>Microsoft Office PowerPoint</Application>
  <PresentationFormat>화면 슬라이드 쇼(16:9)</PresentationFormat>
  <Paragraphs>203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Open Sans</vt:lpstr>
      <vt:lpstr>Malgun Gothic</vt:lpstr>
      <vt:lpstr>Microsoft Yahei</vt:lpstr>
      <vt:lpstr>Aldrich</vt:lpstr>
      <vt:lpstr>Comic Sans MS</vt:lpstr>
      <vt:lpstr>Arial</vt:lpstr>
      <vt:lpstr>Nunito Light</vt:lpstr>
      <vt:lpstr>Senior Frontend Developer Portfolio by Slidesgo</vt:lpstr>
      <vt:lpstr>Fintech Project Team 1</vt:lpstr>
      <vt:lpstr>ICT</vt:lpstr>
      <vt:lpstr>Order of Proceedings</vt:lpstr>
      <vt:lpstr>제작동기</vt:lpstr>
      <vt:lpstr>Innovation</vt:lpstr>
      <vt:lpstr>시스템 설계</vt:lpstr>
      <vt:lpstr>System Design</vt:lpstr>
      <vt:lpstr>시스템 구현</vt:lpstr>
      <vt:lpstr>System Implementation 시스템 구현</vt:lpstr>
      <vt:lpstr>Mathematical Calculation</vt:lpstr>
      <vt:lpstr>Mathematical Calculation</vt:lpstr>
      <vt:lpstr>Mathematical Calculation</vt:lpstr>
      <vt:lpstr>원리 및 작동</vt:lpstr>
      <vt:lpstr>PART 1</vt:lpstr>
      <vt:lpstr>PowerPoint 프레젠테이션</vt:lpstr>
      <vt:lpstr>PART 2</vt:lpstr>
      <vt:lpstr>PowerPoint 프레젠테이션</vt:lpstr>
      <vt:lpstr>오류 고찰</vt:lpstr>
      <vt:lpstr>Error Consideration</vt:lpstr>
      <vt:lpstr>결론 및 소감</vt:lpstr>
      <vt:lpstr>결론</vt:lpstr>
      <vt:lpstr>Impressions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Fintech Project Team 1</dc:title>
  <dc:creator>금영석</dc:creator>
  <cp:lastModifiedBy>금영석</cp:lastModifiedBy>
  <cp:revision>1</cp:revision>
  <dcterms:modified xsi:type="dcterms:W3CDTF">2025-02-13T04:14:08Z</dcterms:modified>
</cp:coreProperties>
</file>