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audio2.wav" ContentType="audio/x-wav"/>
  <Override PartName="/ppt/media/audio3.wav" ContentType="audio/x-wav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sldIdLst>
    <p:sldId id="256" r:id="rId2"/>
    <p:sldId id="271" r:id="rId3"/>
    <p:sldId id="281" r:id="rId4"/>
    <p:sldId id="275" r:id="rId5"/>
    <p:sldId id="274" r:id="rId6"/>
    <p:sldId id="278" r:id="rId7"/>
    <p:sldId id="279" r:id="rId8"/>
    <p:sldId id="282" r:id="rId9"/>
    <p:sldId id="283" r:id="rId10"/>
    <p:sldId id="286" r:id="rId11"/>
    <p:sldId id="272" r:id="rId12"/>
    <p:sldId id="273" r:id="rId13"/>
    <p:sldId id="284" r:id="rId14"/>
    <p:sldId id="285" r:id="rId15"/>
    <p:sldId id="277" r:id="rId16"/>
    <p:sldId id="261" r:id="rId17"/>
  </p:sldIdLst>
  <p:sldSz cx="9144000" cy="6858000" type="screen4x3"/>
  <p:notesSz cx="6858000" cy="9144000"/>
  <p:embeddedFontLst>
    <p:embeddedFont>
      <p:font typeface="HY견명조" panose="02030600000101010101" pitchFamily="18" charset="-127"/>
      <p:regular r:id="rId18"/>
    </p:embeddedFont>
    <p:embeddedFont>
      <p:font typeface="서울한강체 M" panose="0202060302010102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Wingdings 2" panose="05020102010507070707" pitchFamily="18" charset="2"/>
      <p:regular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  <p:embeddedFont>
      <p:font typeface="배달의민족 한나" panose="02000503000000020003" pitchFamily="2" charset="-127"/>
      <p:regular r:id="rId27"/>
    </p:embeddedFont>
    <p:embeddedFont>
      <p:font typeface="서울남산체 B" panose="02020503020101020101" pitchFamily="18" charset="-127"/>
      <p:regular r:id="rId28"/>
    </p:embeddedFont>
    <p:embeddedFont>
      <p:font typeface="Georgia" panose="02040502050405020303" pitchFamily="18" charset="0"/>
      <p:regular r:id="rId29"/>
      <p:bold r:id="rId30"/>
      <p:italic r:id="rId31"/>
      <p:boldItalic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99FF66"/>
    <a:srgbClr val="009999"/>
    <a:srgbClr val="D9F3F4"/>
    <a:srgbClr val="267B85"/>
    <a:srgbClr val="20737F"/>
    <a:srgbClr val="FF99FF"/>
    <a:srgbClr val="CC9900"/>
    <a:srgbClr val="777777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9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0" name="자유형 19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64331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7913-1E07-470E-8DD6-519AD67EC60E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1E15-2FFB-4329-869D-8D19E8101D9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457200" y="228599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  <p:sndAc>
          <p:stSnd>
            <p:snd r:embed="rId1" name="SOUND136.WAV"/>
          </p:stSnd>
        </p:sndAc>
      </p:transition>
    </mc:Choice>
    <mc:Fallback xmlns="">
      <p:transition spd="med">
        <p:fade/>
        <p:sndAc>
          <p:stSnd>
            <p:snd r:embed="rId3" name="SOUND136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7913-1E07-470E-8DD6-519AD67EC60E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1E15-2FFB-4329-869D-8D19E8101D9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2263" y="51347"/>
            <a:ext cx="1000131" cy="1036773"/>
            <a:chOff x="13317" y="34771"/>
            <a:chExt cx="1272534" cy="1310103"/>
          </a:xfrm>
        </p:grpSpPr>
        <p:sp>
          <p:nvSpPr>
            <p:cNvPr id="12" name="자유형 11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  <p:sndAc>
          <p:stSnd>
            <p:snd r:embed="rId1" name="SOUND136.WAV"/>
          </p:stSnd>
        </p:sndAc>
      </p:transition>
    </mc:Choice>
    <mc:Fallback xmlns="">
      <p:transition spd="med">
        <p:fade/>
        <p:sndAc>
          <p:stSnd>
            <p:snd r:embed="rId3" name="SOUND136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8" name="자유형 7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9" name="자유형 8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7913-1E07-470E-8DD6-519AD67EC60E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1E15-2FFB-4329-869D-8D19E8101D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29454" y="428606"/>
            <a:ext cx="1757346" cy="5357851"/>
          </a:xfrm>
        </p:spPr>
        <p:txBody>
          <a:bodyPr vert="eaVert"/>
          <a:lstStyle>
            <a:lvl1pPr algn="l">
              <a:defRPr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28596" y="428606"/>
            <a:ext cx="6357982" cy="536893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  <p:sndAc>
          <p:stSnd>
            <p:snd r:embed="rId1" name="SOUND136.WAV"/>
          </p:stSnd>
        </p:sndAc>
      </p:transition>
    </mc:Choice>
    <mc:Fallback xmlns="">
      <p:transition spd="med">
        <p:fade/>
        <p:sndAc>
          <p:stSnd>
            <p:snd r:embed="rId3" name="SOUND136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5" name="자유형 24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6" name="자유형 25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600202"/>
            <a:ext cx="8258204" cy="4525963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7913-1E07-470E-8DD6-519AD67EC60E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1E15-2FFB-4329-869D-8D19E8101D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357166"/>
            <a:ext cx="7472386" cy="10001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407" y="106210"/>
            <a:ext cx="1000131" cy="1036773"/>
            <a:chOff x="13317" y="34771"/>
            <a:chExt cx="1272534" cy="1310103"/>
          </a:xfrm>
        </p:grpSpPr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  <p:sndAc>
          <p:stSnd>
            <p:snd r:embed="rId1" name="SOUND136.WAV"/>
          </p:stSnd>
        </p:sndAc>
      </p:transition>
    </mc:Choice>
    <mc:Fallback xmlns="">
      <p:transition spd="med">
        <p:fade/>
        <p:sndAc>
          <p:stSnd>
            <p:snd r:embed="rId3" name="SOUND136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21" name="자유형 20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1857364"/>
            <a:ext cx="690717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7913-1E07-470E-8DD6-519AD67EC60E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1E15-2FFB-4329-869D-8D19E8101D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4414" y="3286124"/>
            <a:ext cx="691514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142845" y="1857364"/>
            <a:ext cx="1000131" cy="1036773"/>
            <a:chOff x="13317" y="34771"/>
            <a:chExt cx="1272534" cy="1310103"/>
          </a:xfrm>
        </p:grpSpPr>
        <p:sp>
          <p:nvSpPr>
            <p:cNvPr id="26" name="자유형 25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7" name="자유형 26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8" name="자유형 27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9" name="자유형 28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30" name="자유형 29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  <p:sndAc>
          <p:stSnd>
            <p:snd r:embed="rId1" name="SOUND136.WAV"/>
          </p:stSnd>
        </p:sndAc>
      </p:transition>
    </mc:Choice>
    <mc:Fallback xmlns="">
      <p:transition spd="med">
        <p:fade/>
        <p:sndAc>
          <p:stSnd>
            <p:snd r:embed="rId3" name="SOUND136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4" name="자유형 13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11" name="자유형 10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7913-1E07-470E-8DD6-519AD67EC60E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1E15-2FFB-4329-869D-8D19E8101D9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  <p:sndAc>
          <p:stSnd>
            <p:snd r:embed="rId1" name="SOUND136.WAV"/>
          </p:stSnd>
        </p:sndAc>
      </p:transition>
    </mc:Choice>
    <mc:Fallback xmlns="">
      <p:transition spd="med">
        <p:fade/>
        <p:sndAc>
          <p:stSnd>
            <p:snd r:embed="rId3" name="SOUND136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4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7913-1E07-470E-8DD6-519AD67EC60E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1E15-2FFB-4329-869D-8D19E8101D9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1407" y="71414"/>
            <a:ext cx="1000131" cy="1036774"/>
            <a:chOff x="13317" y="34771"/>
            <a:chExt cx="1272535" cy="1310104"/>
          </a:xfrm>
        </p:grpSpPr>
        <p:sp>
          <p:nvSpPr>
            <p:cNvPr id="20" name="자유형 19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gray">
            <a:xfrm>
              <a:off x="969940" y="1030550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4" name="자유형 23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  <p:sndAc>
          <p:stSnd>
            <p:snd r:embed="rId1" name="SOUND136.WAV"/>
          </p:stSnd>
        </p:sndAc>
      </p:transition>
    </mc:Choice>
    <mc:Fallback xmlns="">
      <p:transition spd="med">
        <p:fade/>
        <p:sndAc>
          <p:stSnd>
            <p:snd r:embed="rId3" name="SOUND136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6" name="자유형 15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7913-1E07-470E-8DD6-519AD67EC60E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1E15-2FFB-4329-869D-8D19E8101D9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106211"/>
            <a:ext cx="1000131" cy="1036773"/>
            <a:chOff x="13317" y="34771"/>
            <a:chExt cx="1272534" cy="1310103"/>
          </a:xfrm>
        </p:grpSpPr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  <p:sndAc>
          <p:stSnd>
            <p:snd r:embed="rId1" name="SOUND136.WAV"/>
          </p:stSnd>
        </p:sndAc>
      </p:transition>
    </mc:Choice>
    <mc:Fallback xmlns="">
      <p:transition spd="med">
        <p:fade/>
        <p:sndAc>
          <p:stSnd>
            <p:snd r:embed="rId3" name="SOUND136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2" name="자유형 11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7913-1E07-470E-8DD6-519AD67EC60E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1E15-2FFB-4329-869D-8D19E8101D9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  <p:sndAc>
          <p:stSnd>
            <p:snd r:embed="rId1" name="SOUND136.WAV"/>
          </p:stSnd>
        </p:sndAc>
      </p:transition>
    </mc:Choice>
    <mc:Fallback xmlns="">
      <p:transition spd="med">
        <p:fade/>
        <p:sndAc>
          <p:stSnd>
            <p:snd r:embed="rId3" name="SOUND136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00" y="384598"/>
            <a:ext cx="7500990" cy="481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b"/>
          <a:lstStyle>
            <a:lvl1pPr algn="l">
              <a:defRPr sz="2400" b="1">
                <a:ln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7662" y="1089026"/>
            <a:ext cx="4686304" cy="5054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71580" y="1089026"/>
            <a:ext cx="2686038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7913-1E07-470E-8DD6-519AD67EC60E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1E15-2FFB-4329-869D-8D19E8101D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자유형 10"/>
          <p:cNvSpPr>
            <a:spLocks/>
          </p:cNvSpPr>
          <p:nvPr/>
        </p:nvSpPr>
        <p:spPr bwMode="gray">
          <a:xfrm>
            <a:off x="340905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gray">
          <a:xfrm>
            <a:off x="71407" y="653955"/>
            <a:ext cx="247040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gray">
          <a:xfrm>
            <a:off x="73902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4" name="자유형 13"/>
          <p:cNvSpPr>
            <a:spLocks/>
          </p:cNvSpPr>
          <p:nvPr/>
        </p:nvSpPr>
        <p:spPr bwMode="gray">
          <a:xfrm>
            <a:off x="823251" y="894237"/>
            <a:ext cx="248287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gray">
          <a:xfrm>
            <a:off x="344103" y="376692"/>
            <a:ext cx="479107" cy="517546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  <p:sndAc>
          <p:stSnd>
            <p:snd r:embed="rId1" name="SOUND136.WAV"/>
          </p:stSnd>
        </p:sndAc>
      </p:transition>
    </mc:Choice>
    <mc:Fallback xmlns="">
      <p:transition spd="med">
        <p:fade/>
        <p:sndAc>
          <p:stSnd>
            <p:snd r:embed="rId3" name="SOUND136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29190" y="928670"/>
            <a:ext cx="3857652" cy="928694"/>
          </a:xfrm>
        </p:spPr>
        <p:txBody>
          <a:bodyPr anchor="b"/>
          <a:lstStyle>
            <a:lvl1pPr algn="l">
              <a:defRPr sz="2000" b="1">
                <a:ln>
                  <a:noFill/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9190" y="1928802"/>
            <a:ext cx="3857652" cy="33575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7913-1E07-470E-8DD6-519AD67EC60E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1E15-2FFB-4329-869D-8D19E8101D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21422455">
            <a:off x="609122" y="1000108"/>
            <a:ext cx="4000528" cy="4857784"/>
          </a:xfrm>
          <a:prstGeom prst="rect">
            <a:avLst/>
          </a:prstGeom>
          <a:solidFill>
            <a:srgbClr val="F8F8F8"/>
          </a:solidFill>
          <a:ln w="3175" cap="sq" cmpd="sng" algn="ctr">
            <a:solidFill>
              <a:srgbClr val="C0C0C0"/>
            </a:solidFill>
            <a:prstDash val="solid"/>
          </a:ln>
          <a:effectLst>
            <a:outerShdw blurRad="5715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"/>
          </p:nvPr>
        </p:nvSpPr>
        <p:spPr>
          <a:xfrm>
            <a:off x="642910" y="1000108"/>
            <a:ext cx="4004390" cy="4857784"/>
          </a:xfrm>
          <a:prstGeom prst="rect">
            <a:avLst/>
          </a:prstGeom>
          <a:solidFill>
            <a:schemeClr val="accent3"/>
          </a:solidFill>
          <a:ln w="3175" cap="sq" cmpd="sng" algn="ctr">
            <a:solidFill>
              <a:srgbClr val="F8F8F8"/>
            </a:solidFill>
            <a:prstDash val="solid"/>
            <a:miter lim="800000"/>
          </a:ln>
          <a:effectLst>
            <a:outerShdw blurRad="38100" dist="50800" dir="3000000" algn="tl" rotWithShape="0">
              <a:srgbClr val="000000">
                <a:alpha val="40000"/>
              </a:srgbClr>
            </a:outerShdw>
          </a:effectLst>
          <a:sp3d contourW="12700" prstMaterial="plastic">
            <a:contourClr>
              <a:srgbClr val="000000">
                <a:alpha val="35294"/>
              </a:srgb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grpSp>
        <p:nvGrpSpPr>
          <p:cNvPr id="3" name="그룹 2"/>
          <p:cNvGrpSpPr/>
          <p:nvPr/>
        </p:nvGrpSpPr>
        <p:grpSpPr>
          <a:xfrm>
            <a:off x="8116469" y="45696"/>
            <a:ext cx="1000131" cy="1036773"/>
            <a:chOff x="13317" y="34771"/>
            <a:chExt cx="1272534" cy="1310103"/>
          </a:xfrm>
        </p:grpSpPr>
        <p:sp>
          <p:nvSpPr>
            <p:cNvPr id="13" name="자유형 12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  <p:sndAc>
          <p:stSnd>
            <p:snd r:embed="rId1" name="SOUND136.WAV"/>
          </p:stSnd>
        </p:sndAc>
      </p:transition>
    </mc:Choice>
    <mc:Fallback xmlns="">
      <p:transition spd="med">
        <p:fade/>
        <p:sndAc>
          <p:stSnd>
            <p:snd r:embed="rId3" name="SOUND136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1AB7913-1E07-470E-8DD6-519AD67EC60E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8C61E15-2FFB-4329-869D-8D19E8101D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>
        <p14:switch dir="r"/>
        <p:sndAc>
          <p:stSnd>
            <p:snd r:embed="rId13" name="SOUND136.WAV"/>
          </p:stSnd>
        </p:sndAc>
      </p:transition>
    </mc:Choice>
    <mc:Fallback xmlns="">
      <p:transition spd="med">
        <p:fade/>
        <p:sndAc>
          <p:stSnd>
            <p:snd r:embed="rId15" name="SOUND136.WAV"/>
          </p:stSnd>
        </p:sndAc>
      </p:transition>
    </mc:Fallback>
  </mc:AlternateContent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2.wav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2.wav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2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audio" Target="../media/audio2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audio" Target="../media/audio2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2.wav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2.wav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2.wav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332584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핀테크서비스를</a:t>
            </a:r>
            <a:r>
              <a:rPr lang="ko-KR" altLang="en-US" dirty="0" smtClean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위한 </a:t>
            </a:r>
            <a:r>
              <a:rPr lang="ko-KR" altLang="en-US" dirty="0" err="1" smtClean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풀스택</a:t>
            </a:r>
            <a:r>
              <a:rPr lang="ko-KR" altLang="en-US" dirty="0" smtClean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개발자양성</a:t>
            </a:r>
            <a:endParaRPr lang="en-US" altLang="ko-KR" dirty="0" smtClean="0"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4</a:t>
            </a:r>
            <a:r>
              <a:rPr lang="ko-KR" altLang="en-US" dirty="0" smtClean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조 프로젝트</a:t>
            </a:r>
            <a:endParaRPr lang="en-US" altLang="ko-KR" dirty="0" smtClean="0"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김찬영</a:t>
            </a:r>
            <a:r>
              <a:rPr lang="en-US" altLang="ko-KR" dirty="0" smtClean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유태종</a:t>
            </a:r>
            <a:r>
              <a:rPr lang="en-US" altLang="ko-KR" dirty="0" smtClean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최건</a:t>
            </a:r>
            <a:r>
              <a:rPr lang="en-US" altLang="ko-KR" dirty="0" smtClean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황영우</a:t>
            </a:r>
            <a:endParaRPr lang="en-US" altLang="ko-KR" dirty="0" smtClean="0"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2069976"/>
            <a:ext cx="8229600" cy="11430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spc="0" dirty="0" smtClean="0">
                <a:ln w="18000">
                  <a:noFill/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서울남산체 B" panose="02020603020101020101" pitchFamily="18" charset="-127"/>
                <a:ea typeface="서울남산체 B" panose="02020603020101020101" pitchFamily="18" charset="-127"/>
              </a:rPr>
              <a:t>&lt;</a:t>
            </a:r>
            <a:r>
              <a:rPr lang="ko-KR" altLang="en-US" sz="2400" spc="0" dirty="0" smtClean="0">
                <a:ln w="18000">
                  <a:noFill/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서울남산체 B" panose="02020603020101020101" pitchFamily="18" charset="-127"/>
                <a:ea typeface="서울남산체 B" panose="02020603020101020101" pitchFamily="18" charset="-127"/>
              </a:rPr>
              <a:t>자바 프로젝트</a:t>
            </a:r>
            <a:r>
              <a:rPr lang="en-US" altLang="ko-KR" sz="2400" spc="0" dirty="0" smtClean="0">
                <a:ln w="18000">
                  <a:noFill/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서울남산체 B" panose="02020603020101020101" pitchFamily="18" charset="-127"/>
                <a:ea typeface="서울남산체 B" panose="02020603020101020101" pitchFamily="18" charset="-127"/>
              </a:rPr>
              <a:t>&gt;</a:t>
            </a:r>
            <a:r>
              <a:rPr lang="en-US" altLang="ko-KR" spc="0" dirty="0" smtClean="0">
                <a:ln w="18000">
                  <a:noFill/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서울남산체 B" panose="02020603020101020101" pitchFamily="18" charset="-127"/>
                <a:ea typeface="서울남산체 B" panose="02020603020101020101" pitchFamily="18" charset="-127"/>
              </a:rPr>
              <a:t/>
            </a:r>
            <a:br>
              <a:rPr lang="en-US" altLang="ko-KR" spc="0" dirty="0" smtClean="0">
                <a:ln w="18000">
                  <a:noFill/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서울남산체 B" panose="02020603020101020101" pitchFamily="18" charset="-127"/>
                <a:ea typeface="서울남산체 B" panose="02020603020101020101" pitchFamily="18" charset="-127"/>
              </a:rPr>
            </a:br>
            <a:r>
              <a:rPr lang="ko-KR" altLang="en-US" spc="0" dirty="0" smtClean="0">
                <a:ln w="18000">
                  <a:noFill/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서울남산체 B" panose="02020603020101020101" pitchFamily="18" charset="-127"/>
                <a:ea typeface="서울남산체 B" panose="02020603020101020101" pitchFamily="18" charset="-127"/>
              </a:rPr>
              <a:t>은행시스템 만들기</a:t>
            </a:r>
            <a:endParaRPr lang="ko-KR" altLang="en-US" spc="0" dirty="0">
              <a:ln w="18000">
                <a:noFill/>
                <a:prstDash val="solid"/>
                <a:miter lim="800000"/>
              </a:ln>
              <a:solidFill>
                <a:schemeClr val="bg1"/>
              </a:solidFill>
              <a:effectLst/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45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81" y="1357298"/>
            <a:ext cx="8258175" cy="2064543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4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데이터베이스 소스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(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3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/3)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56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5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주요 기능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◎</a:t>
            </a:r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회원 관리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※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회원 </a:t>
            </a:r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:</a:t>
            </a:r>
          </a:p>
          <a:p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로그인</a:t>
            </a:r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/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회원가입</a:t>
            </a:r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/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정보수정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/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회원탈퇴</a:t>
            </a:r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/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구매내역</a:t>
            </a:r>
            <a:endParaRPr lang="ko-KR" altLang="en-US" sz="2400" dirty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※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계좌 </a:t>
            </a:r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:</a:t>
            </a:r>
          </a:p>
          <a:p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조회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개설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/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입출금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해지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※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공지사항 및 쇼핑몰 </a:t>
            </a:r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:</a:t>
            </a:r>
          </a:p>
          <a:p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조회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등록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수정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/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삭제</a:t>
            </a:r>
            <a:endParaRPr lang="en-US" altLang="ko-KR" sz="2400" dirty="0" smtClean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63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※ </a:t>
            </a:r>
            <a:r>
              <a:rPr lang="ko-KR" altLang="en-US" sz="2400" dirty="0" err="1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비로그인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 상태 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공지사항 조회 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쇼핑몰 조회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로그인 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회원가입 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0.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프로그램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종료</a:t>
            </a:r>
            <a:endParaRPr lang="en-US" altLang="ko-KR" sz="2400" dirty="0" smtClean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※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사용자 로그인 후 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공지사항 조회 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계좌 관리 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쇼핑몰 이용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4. </a:t>
            </a:r>
            <a:r>
              <a:rPr lang="ko-KR" altLang="en-US" sz="2400" dirty="0" err="1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마이페이지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5.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로그아웃 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0.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프로그램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종료</a:t>
            </a:r>
            <a:endParaRPr lang="en-US" altLang="ko-KR" sz="2400" dirty="0" smtClean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※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관리자 로그인 후 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: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공지사항 관리 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계좌 리스트 조회 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쇼핑몰 관리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사용자 정보 관리 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5.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로그아웃 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0.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프로그램 종료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6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실행 흐름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53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3" y="1357298"/>
            <a:ext cx="2699635" cy="4768868"/>
          </a:xfrm>
          <a:prstGeom prst="rect">
            <a:avLst/>
          </a:prstGeom>
        </p:spPr>
      </p:pic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9" y="1354315"/>
            <a:ext cx="2376264" cy="4522957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7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실행 결과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(1/2)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544" y="1354315"/>
            <a:ext cx="2348799" cy="467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7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9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7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실행 결과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(2/2)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54315"/>
            <a:ext cx="2952328" cy="467166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354315"/>
            <a:ext cx="3096344" cy="4671661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2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9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프로젝트</a:t>
            </a:r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소감 내용 </a:t>
            </a:r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:</a:t>
            </a:r>
          </a:p>
          <a:p>
            <a:pPr fontAlgn="base"/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조원들과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함께 서로 상의하며 구상한 프로젝트를 여러 가지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프로그램들을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활용하였고 서로 부족한 부분들과 몰랐던 부분들을 조언 및 수정해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나가며 우리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조가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구상하려는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프로젝트를 완성할 수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있었습니다</a:t>
            </a:r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이번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프로젝트를 통해 많은 시행착오를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이겨 나가면서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좋은 경험을 쌓게 되어 정말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뿌듯함을 느꼈습니다</a:t>
            </a:r>
            <a:r>
              <a:rPr lang="en-US" altLang="ko-KR" sz="2400" i="1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.</a:t>
            </a:r>
            <a:endParaRPr lang="en-US" altLang="ko-KR" sz="2400" i="1" dirty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8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진행 후 소감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60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16229" y="2538770"/>
            <a:ext cx="4711546" cy="1754326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ctr"/>
            <a:r>
              <a:rPr lang="ko-KR" altLang="en-US" sz="5400" b="1" dirty="0">
                <a:ln w="11430">
                  <a:noFill/>
                </a:ln>
                <a:solidFill>
                  <a:schemeClr val="bg1"/>
                </a:solidFill>
                <a:effectLst/>
                <a:latin typeface="서울남산체 B" panose="02020603020101020101" pitchFamily="18" charset="-127"/>
                <a:ea typeface="서울남산체 B" panose="02020603020101020101" pitchFamily="18" charset="-127"/>
              </a:rPr>
              <a:t>이것으로 발표를</a:t>
            </a:r>
            <a:endParaRPr lang="en-US" altLang="ko-KR" sz="5400" b="1" dirty="0">
              <a:ln w="11430">
                <a:noFill/>
              </a:ln>
              <a:solidFill>
                <a:schemeClr val="bg1"/>
              </a:solidFill>
              <a:effectLst/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 algn="ctr"/>
            <a:r>
              <a:rPr lang="ko-KR" altLang="en-US" sz="5400" b="1" dirty="0">
                <a:ln w="11430">
                  <a:noFill/>
                </a:ln>
                <a:solidFill>
                  <a:schemeClr val="bg1"/>
                </a:solidFill>
                <a:effectLst/>
                <a:latin typeface="서울남산체 B" panose="02020603020101020101" pitchFamily="18" charset="-127"/>
                <a:ea typeface="서울남산체 B" panose="02020603020101020101" pitchFamily="18" charset="-127"/>
              </a:rPr>
              <a:t>마치겠습니다</a:t>
            </a:r>
            <a:r>
              <a:rPr lang="en-US" altLang="ko-KR" sz="5400" b="1" dirty="0">
                <a:ln w="11430">
                  <a:noFill/>
                </a:ln>
                <a:solidFill>
                  <a:schemeClr val="bg1"/>
                </a:solidFill>
                <a:effectLst/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150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1.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프로젝트 일정</a:t>
            </a:r>
            <a:endParaRPr lang="en-US" altLang="ko-KR" sz="2400" dirty="0" smtClean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2</a:t>
            </a:r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개요 목적과 개발 프로그램</a:t>
            </a:r>
            <a:endParaRPr lang="en-US" altLang="ko-KR" sz="2400" dirty="0" smtClean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3</a:t>
            </a:r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패키지 구조</a:t>
            </a:r>
            <a:endParaRPr lang="en-US" altLang="ko-KR" sz="2400" dirty="0" smtClean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 fontAlgn="base"/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4.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데이터베이스 소스</a:t>
            </a:r>
            <a:endParaRPr lang="en-US" altLang="ko-KR" sz="2400" dirty="0" smtClean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5</a:t>
            </a:r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주요 기능</a:t>
            </a:r>
            <a:endParaRPr lang="en-US" altLang="ko-KR" sz="2400" dirty="0" smtClean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6</a:t>
            </a:r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실행 흐름</a:t>
            </a:r>
            <a:endParaRPr lang="en-US" altLang="ko-KR" sz="2400" dirty="0" smtClean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7</a:t>
            </a:r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실행 결과</a:t>
            </a:r>
            <a:endParaRPr lang="en-US" altLang="ko-KR" sz="2400" dirty="0" smtClean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8</a:t>
            </a:r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.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진행 후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소감</a:t>
            </a:r>
            <a:endParaRPr lang="ko-KR" altLang="en-US" sz="2400" dirty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※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목차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30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프로젝트 구상</a:t>
            </a:r>
            <a:endParaRPr lang="en-US" altLang="ko-KR" sz="2400" dirty="0" smtClean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 fontAlgn="base"/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역할 별 소스 구성 및 테스트</a:t>
            </a:r>
            <a:endParaRPr lang="en-US" altLang="ko-KR" sz="2400" dirty="0" smtClean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 fontAlgn="base"/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데이터베이스에 소스 연결</a:t>
            </a:r>
            <a:endParaRPr lang="en-US" altLang="ko-KR" sz="2400" dirty="0" smtClean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 fontAlgn="base"/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GUI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구현</a:t>
            </a:r>
            <a:endParaRPr lang="en-US" altLang="ko-KR" sz="2400" dirty="0" smtClean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 fontAlgn="base"/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최종 테스트</a:t>
            </a:r>
            <a:endParaRPr lang="en-US" altLang="ko-KR" sz="2400" dirty="0" smtClean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 fontAlgn="base"/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프로그램 구현</a:t>
            </a:r>
            <a:endParaRPr lang="en-US" altLang="ko-KR" sz="2400" dirty="0" smtClean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1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프로젝트 일정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13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※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개요 목적 </a:t>
            </a:r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:</a:t>
            </a:r>
          </a:p>
          <a:p>
            <a:pPr fontAlgn="base"/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금융시스템 구현 </a:t>
            </a:r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계좌 관리</a:t>
            </a:r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입출금</a:t>
            </a:r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공지사항</a:t>
            </a:r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쇼핑몰 기능</a:t>
            </a:r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)</a:t>
            </a:r>
          </a:p>
          <a:p>
            <a:pPr fontAlgn="base"/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※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개발 프로그램 </a:t>
            </a:r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:</a:t>
            </a:r>
          </a:p>
          <a:p>
            <a:pPr fontAlgn="base"/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◎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자바 </a:t>
            </a:r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(Java)</a:t>
            </a:r>
          </a:p>
          <a:p>
            <a:pPr fontAlgn="base"/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◎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이클립스 </a:t>
            </a:r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IDE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(Eclipse IDE)</a:t>
            </a:r>
            <a:endParaRPr lang="en-US" altLang="ko-KR" sz="2400" dirty="0" smtClean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 fontAlgn="base"/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◎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오라클 </a:t>
            </a:r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SQL (Oracle SQL)</a:t>
            </a:r>
          </a:p>
          <a:p>
            <a:pPr fontAlgn="base"/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◎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신빌더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SceneBuilder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)</a:t>
            </a:r>
            <a:endParaRPr lang="en-US" altLang="ko-KR" sz="2400" dirty="0" smtClean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개요 목적과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개발 프로그램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2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account: #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계좌 관련 서비스 기능</a:t>
            </a:r>
            <a:endParaRPr lang="en-US" altLang="ko-KR" sz="2400" dirty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 fontAlgn="base"/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계좌개설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조회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입출금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해지 등을 담당</a:t>
            </a:r>
            <a:endParaRPr lang="en-US" altLang="ko-KR" sz="2400" dirty="0" smtClean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 fontAlgn="base"/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admin: #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관리자 기능</a:t>
            </a:r>
            <a:endParaRPr lang="en-US" altLang="ko-KR" sz="2400" dirty="0" smtClean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 fontAlgn="base"/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관리자는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 FREEBANK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의 모든 핵심 데이터를 직접 수정할 수 있는 권한을 가지고 공지사항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쇼핑몰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계좌 사용자 정보를 총괄 관리하는 역할을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한다</a:t>
            </a:r>
            <a:endParaRPr lang="en-US" altLang="ko-KR" sz="2400" dirty="0" smtClean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board: #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공지사항 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게시판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)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기능</a:t>
            </a:r>
            <a:endParaRPr lang="en-US" altLang="ko-KR" sz="2400" dirty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 fontAlgn="base"/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게시판에 대한 기능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등록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조회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수정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삭제 등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을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담당</a:t>
            </a:r>
            <a:endParaRPr lang="en-US" altLang="ko-KR" sz="2400" dirty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3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패키지 구조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(1/3)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887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common: #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공통 기능</a:t>
            </a:r>
            <a:endParaRPr lang="en-US" altLang="ko-KR" sz="2400" dirty="0" smtClean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 fontAlgn="base"/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일반사용자와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관리자의 페이지를 구분하여 각자의 작업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권한 구분 등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을 할 수 있도록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담당</a:t>
            </a:r>
            <a:endParaRPr lang="en-US" altLang="ko-KR" sz="2400" dirty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shop</a:t>
            </a:r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: #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쇼핑몰 기능</a:t>
            </a:r>
            <a:endParaRPr lang="en-US" altLang="ko-KR" sz="2400" dirty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 fontAlgn="base"/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상품정보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등록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조회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수정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삭제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에 관하여 저장하고 결제 처리를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담당</a:t>
            </a:r>
            <a:endParaRPr lang="en-US" altLang="ko-KR" sz="2400" dirty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user</a:t>
            </a:r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: #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사용자 관리</a:t>
            </a:r>
            <a:endParaRPr lang="en-US" altLang="ko-KR" sz="2400" dirty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 fontAlgn="base"/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아이디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기능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조회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수정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구매내역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,  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회원탈퇴 등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을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담당</a:t>
            </a:r>
            <a:endParaRPr lang="en-US" altLang="ko-KR" sz="2400" dirty="0" smtClean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3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패키지 구조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(2/3)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70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en-US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◎</a:t>
            </a:r>
            <a:r>
              <a:rPr lang="en-US" altLang="ko-KR" sz="2400" dirty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패키지 구조</a:t>
            </a:r>
            <a:endParaRPr lang="en-US" altLang="ko-KR" sz="2400" dirty="0" smtClean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 fontAlgn="base"/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다음과 같이 패키지 구조를 설정 →</a:t>
            </a:r>
            <a:endParaRPr lang="en-US" altLang="ko-KR" sz="2400" dirty="0" smtClean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 fontAlgn="base"/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패키지 구성 후 </a:t>
            </a:r>
            <a:r>
              <a:rPr lang="en-US" altLang="ko-KR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DB</a:t>
            </a:r>
            <a:r>
              <a:rPr lang="ko-KR" altLang="en-US" sz="2400" dirty="0" smtClean="0">
                <a:solidFill>
                  <a:schemeClr val="bg1"/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</a:rPr>
              <a:t>와 연결</a:t>
            </a:r>
            <a:endParaRPr lang="en-US" altLang="ko-KR" sz="2400" dirty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3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패키지 구조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(3/3)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357298"/>
            <a:ext cx="2259987" cy="451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pPr fontAlgn="base"/>
            <a:endParaRPr lang="en-US" altLang="ko-KR" sz="2400" dirty="0" smtClean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4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데이터베이스 소스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(1/3)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98" y="1357298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8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pPr fontAlgn="base"/>
            <a:endParaRPr lang="en-US" altLang="ko-KR" sz="2400" dirty="0" smtClean="0">
              <a:solidFill>
                <a:schemeClr val="bg1"/>
              </a:solidFill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4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데이터베이스 소스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(2/3)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98" y="1357298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7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1653</TotalTime>
  <Words>508</Words>
  <Application>Microsoft Office PowerPoint</Application>
  <PresentationFormat>화면 슬라이드 쇼(4:3)</PresentationFormat>
  <Paragraphs>74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HY견명조</vt:lpstr>
      <vt:lpstr>서울한강체 M</vt:lpstr>
      <vt:lpstr>맑은 고딕</vt:lpstr>
      <vt:lpstr>Wingdings 2</vt:lpstr>
      <vt:lpstr>Wingdings</vt:lpstr>
      <vt:lpstr>Verdana</vt:lpstr>
      <vt:lpstr>배달의민족 한나</vt:lpstr>
      <vt:lpstr>서울남산체 B</vt:lpstr>
      <vt:lpstr>Georgia</vt:lpstr>
      <vt:lpstr>고려청자</vt:lpstr>
      <vt:lpstr>&lt;자바 프로젝트&gt; 은행시스템 만들기</vt:lpstr>
      <vt:lpstr>※ 목차</vt:lpstr>
      <vt:lpstr>1. 프로젝트 일정</vt:lpstr>
      <vt:lpstr>2. 개요 목적과 개발 프로그램</vt:lpstr>
      <vt:lpstr>3. 패키지 구조 (1/3)</vt:lpstr>
      <vt:lpstr>3. 패키지 구조 (2/3)</vt:lpstr>
      <vt:lpstr>3. 패키지 구조 (3/3)</vt:lpstr>
      <vt:lpstr>4. 데이터베이스 소스 (1/3)</vt:lpstr>
      <vt:lpstr>4. 데이터베이스 소스 (2/3)</vt:lpstr>
      <vt:lpstr>4. 데이터베이스 소스 (3/3)</vt:lpstr>
      <vt:lpstr>5. 주요 기능</vt:lpstr>
      <vt:lpstr>6. 실행 흐름</vt:lpstr>
      <vt:lpstr>7. 실행 결과 (1/2)</vt:lpstr>
      <vt:lpstr>7. 실행 결과 (2/2)</vt:lpstr>
      <vt:lpstr>8. 진행 후 소감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우리나라 국악</dc:title>
  <dc:creator>user</dc:creator>
  <cp:lastModifiedBy>user</cp:lastModifiedBy>
  <cp:revision>175</cp:revision>
  <dcterms:created xsi:type="dcterms:W3CDTF">2013-11-12T09:56:13Z</dcterms:created>
  <dcterms:modified xsi:type="dcterms:W3CDTF">2025-02-13T04:14:15Z</dcterms:modified>
</cp:coreProperties>
</file>