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Never go under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Demystifying Page Load Performance with WProf - Computer Science ...</a:t>
            </a:r>
          </a:p>
          <a:p>
            <a:pPr/>
            <a:r>
              <a:t>https://homes.cs.washington.edu/~arvind/papers/wprof.pdf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Zipf’s law: the frequency of an item is inversely proportional to its rank in a frequency 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EDNS0 client subnet (Extension DNS)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754300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14: Content Delivery Networks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(Over 1 billion served … each day)</a:t>
            </a:r>
          </a:p>
        </p:txBody>
      </p:sp>
      <p:sp>
        <p:nvSpPr>
          <p:cNvPr id="144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145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speed matters</a:t>
            </a:r>
          </a:p>
        </p:txBody>
      </p:sp>
      <p:sp>
        <p:nvSpPr>
          <p:cNvPr id="19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on user experience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Users navigating away from pages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Video startup delay</a:t>
            </a:r>
          </a:p>
        </p:txBody>
      </p:sp>
      <p:pic>
        <p:nvPicPr>
          <p:cNvPr id="2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7177" y="2602183"/>
            <a:ext cx="5139421" cy="403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speed matters</a:t>
            </a:r>
          </a:p>
        </p:txBody>
      </p:sp>
      <p:sp>
        <p:nvSpPr>
          <p:cNvPr id="20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Content Placeholder 3"/>
          <p:cNvSpPr txBox="1"/>
          <p:nvPr>
            <p:ph type="body" idx="1"/>
          </p:nvPr>
        </p:nvSpPr>
        <p:spPr>
          <a:xfrm>
            <a:off x="152399" y="1600200"/>
            <a:ext cx="6336720" cy="5105400"/>
          </a:xfrm>
          <a:prstGeom prst="rect">
            <a:avLst/>
          </a:prstGeom>
        </p:spPr>
        <p:txBody>
          <a:bodyPr/>
          <a:lstStyle/>
          <a:p>
            <a:pPr/>
            <a:r>
              <a:t>Impact on user experience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Users navigating away from pages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Video startup delay</a:t>
            </a:r>
          </a:p>
          <a:p>
            <a:pPr/>
            <a:r>
              <a:t>Impact on revenue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Amazon: increased revenue 1% for every 100ms reduction in PLT*</a:t>
            </a:r>
          </a:p>
          <a:p>
            <a:pPr/>
            <a:r>
              <a:t>Ping from ROC to LAX: ~100ms</a:t>
            </a:r>
          </a:p>
        </p:txBody>
      </p:sp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4501" y="3529588"/>
            <a:ext cx="2463993" cy="246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Strawman solution: Web caches</a:t>
            </a:r>
          </a:p>
        </p:txBody>
      </p:sp>
      <p:sp>
        <p:nvSpPr>
          <p:cNvPr id="21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ISP uses a middlebox that caches Web content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performance – content is closer to users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Lower cost – content traverses network boundary once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Does this solve the problem?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No!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of all Web content is too large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Zipf distribution limits cache hit rate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Web content is </a:t>
            </a:r>
            <a:r>
              <a:rPr b="1"/>
              <a:t>dynamic </a:t>
            </a:r>
            <a:r>
              <a:t>and </a:t>
            </a:r>
            <a:r>
              <a:rPr b="1"/>
              <a:t>customized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Can’t cache banking content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What does it mean to cache search results?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Prominent example: Akamai</a:t>
            </a:r>
          </a:p>
        </p:txBody>
      </p:sp>
      <p:sp>
        <p:nvSpPr>
          <p:cNvPr id="21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8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CDN?</a:t>
            </a:r>
          </a:p>
        </p:txBody>
      </p:sp>
      <p:sp>
        <p:nvSpPr>
          <p:cNvPr id="22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2" name="Content Placeholder 3"/>
          <p:cNvSpPr txBox="1"/>
          <p:nvPr>
            <p:ph type="body" idx="1"/>
          </p:nvPr>
        </p:nvSpPr>
        <p:spPr>
          <a:xfrm>
            <a:off x="152400" y="1600200"/>
            <a:ext cx="8802156" cy="5105400"/>
          </a:xfrm>
          <a:prstGeom prst="rect">
            <a:avLst/>
          </a:prstGeom>
        </p:spPr>
        <p:txBody>
          <a:bodyPr/>
          <a:lstStyle/>
          <a:p>
            <a:pPr/>
            <a:r>
              <a:t>Content Delivery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Also sometimes called Content Distribution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At least half of the world’s bits are delivered by a CDN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Probably closer to 80/90%</a:t>
            </a:r>
          </a:p>
          <a:p>
            <a:pPr lvl="2" marL="914400" indent="-228600">
              <a:spcBef>
                <a:spcPts val="500"/>
              </a:spcBef>
              <a:defRPr sz="2300"/>
            </a:pPr>
          </a:p>
          <a:p>
            <a:pPr/>
            <a:r>
              <a:t>Primary Goals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Create replicas of content throughout the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Ensure that replicas are always available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Directly clients to replicas that will give good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Components of a CDN</a:t>
            </a:r>
          </a:p>
        </p:txBody>
      </p:sp>
      <p:sp>
        <p:nvSpPr>
          <p:cNvPr id="22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servers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located inside of other ISPs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>
                <a:solidFill>
                  <a:schemeClr val="accent2"/>
                </a:solidFill>
              </a:defRPr>
            </a:pPr>
            <a:r>
              <a:t>Why?</a:t>
            </a:r>
          </a:p>
          <a:p>
            <a:pPr/>
            <a:r>
              <a:t>High-speed network connecting them</a:t>
            </a:r>
          </a:p>
          <a:p>
            <a:pPr/>
            <a:r>
              <a:t>Clients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 be located anywhere in the world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They want fast Web performance</a:t>
            </a:r>
          </a:p>
          <a:p>
            <a:pPr/>
            <a:r>
              <a:t>Glue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Something that binds clients to “nearby” replica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CDN Components</a:t>
            </a:r>
          </a:p>
        </p:txBody>
      </p:sp>
      <p:sp>
        <p:nvSpPr>
          <p:cNvPr id="22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30" name="Content Placeholder 35" descr="Content Placeholder 35"/>
          <p:cNvPicPr>
            <a:picLocks noChangeAspect="1"/>
          </p:cNvPicPr>
          <p:nvPr/>
        </p:nvPicPr>
        <p:blipFill>
          <a:blip r:embed="rId2">
            <a:extLst/>
          </a:blip>
          <a:srcRect l="16533" t="0" r="16533" b="0"/>
          <a:stretch>
            <a:fillRect/>
          </a:stretch>
        </p:blipFill>
        <p:spPr>
          <a:xfrm>
            <a:off x="152400" y="1600200"/>
            <a:ext cx="88392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lide Number Placeholder 2"/>
          <p:cNvSpPr txBox="1"/>
          <p:nvPr/>
        </p:nvSpPr>
        <p:spPr>
          <a:xfrm>
            <a:off x="0" y="1256270"/>
            <a:ext cx="5334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pic>
        <p:nvPicPr>
          <p:cNvPr id="232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rcRect l="0" t="7243" r="0" b="7243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5395" y="277486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7482051" y="3012966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726" y="3268852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297" y="3403734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677" y="1450563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504" y="529559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8413" y="4414344"/>
            <a:ext cx="2878522" cy="230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3149" y="558799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996" y="5179845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9603" y="6085487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4570" y="474541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4914" y="5726384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5041901" y="3471917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3193831" y="4531710"/>
            <a:ext cx="610915" cy="67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697625" y="3217917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6802384" y="5083504"/>
            <a:ext cx="610915" cy="67851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traight Connector 23"/>
          <p:cNvSpPr/>
          <p:nvPr/>
        </p:nvSpPr>
        <p:spPr>
          <a:xfrm>
            <a:off x="1274834" y="3595409"/>
            <a:ext cx="3799371" cy="222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50" name="Straight Connector 24"/>
          <p:cNvSpPr/>
          <p:nvPr/>
        </p:nvSpPr>
        <p:spPr>
          <a:xfrm>
            <a:off x="1294526" y="3621986"/>
            <a:ext cx="1899306" cy="1248980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1" name="Straight Connector 26"/>
          <p:cNvSpPr/>
          <p:nvPr/>
        </p:nvSpPr>
        <p:spPr>
          <a:xfrm flipV="1">
            <a:off x="3689132" y="4116552"/>
            <a:ext cx="1434662" cy="857766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2" name="Straight Connector 28"/>
          <p:cNvSpPr/>
          <p:nvPr/>
        </p:nvSpPr>
        <p:spPr>
          <a:xfrm flipV="1">
            <a:off x="5484650" y="3352221"/>
            <a:ext cx="1997402" cy="465960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3" name="Straight Connector 30"/>
          <p:cNvSpPr/>
          <p:nvPr/>
        </p:nvSpPr>
        <p:spPr>
          <a:xfrm>
            <a:off x="8005378" y="3468413"/>
            <a:ext cx="885059" cy="153573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4" name="Straight Connector 32"/>
          <p:cNvSpPr/>
          <p:nvPr/>
        </p:nvSpPr>
        <p:spPr>
          <a:xfrm flipV="1">
            <a:off x="5968124" y="5552965"/>
            <a:ext cx="889877" cy="21021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55" name="Picture 36" descr="Picture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928" y="3130331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879" y="4333766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6775" y="3475420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0362" y="3063764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40" descr="Picture 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432" y="5069490"/>
            <a:ext cx="1231901" cy="476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clickEffect" presetSubtype="0" presetID="26" grpId="2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88" dur="500" fill="hold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fill="hold" autoRev="1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withEffect" presetSubtype="0" presetID="26" grpId="2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92" dur="500" fill="hold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fill="hold" autoRev="1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clickEffect" presetSubtype="0" presetID="26" grpId="29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97" dur="500" fill="hold" tmFilter="0, 0; .2, .5; .8, .5; 1, 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fill="hold" autoRev="1"/>
                                        <p:tgtEl>
                                          <p:spTgt spid="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afterEffect" presetSubtype="0" presetID="26" grpId="30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1" dur="500" fill="hold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fill="hold" autoRev="1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clickEffect" presetSubtype="0" presetID="26" grpId="3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6" dur="500" fill="hold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fill="hold" autoRev="1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afterEffect" presetSubtype="0" presetID="26" grpId="3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0" dur="500" fill="hold" tmFilter="0, 0; .2, .5; .8, .5; 1, 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fill="hold" autoRev="1"/>
                                        <p:tgtEl>
                                          <p:spTgt spid="2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mph" nodeType="clickEffect" presetSubtype="0" presetID="26" grpId="3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5" dur="500" fill="hold" tmFilter="0, 0; .2, .5; .8, .5; 1, 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fill="hold" autoRev="1"/>
                                        <p:tgtEl>
                                          <p:spTgt spid="2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mph" nodeType="withEffect" presetSubtype="0" presetID="26" grpId="3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9" dur="500" fill="hold" tmFilter="0, 0; .2, .5; .8, .5; 1, 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fill="hold" autoRev="1"/>
                                        <p:tgtEl>
                                          <p:spTgt spid="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after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3" dur="500" fill="hold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fill="hold" autoRev="1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7"/>
      <p:bldP build="whole" bldLvl="1" animBg="1" rev="0" advAuto="0" spid="253" grpId="5"/>
      <p:bldP build="whole" bldLvl="1" animBg="1" rev="0" advAuto="0" spid="260" grpId="2"/>
      <p:bldP build="whole" bldLvl="1" animBg="1" rev="0" advAuto="0" spid="245" grpId="29"/>
      <p:bldP build="whole" bldLvl="1" animBg="1" rev="0" advAuto="0" spid="257" grpId="24"/>
      <p:bldP build="whole" bldLvl="1" animBg="1" rev="0" advAuto="0" spid="246" grpId="28"/>
      <p:bldP build="whole" bldLvl="1" animBg="1" rev="0" advAuto="0" spid="242" grpId="9"/>
      <p:bldP build="whole" bldLvl="1" animBg="1" rev="0" advAuto="0" spid="233" grpId="14"/>
      <p:bldP build="whole" bldLvl="1" animBg="1" rev="0" advAuto="0" spid="256" grpId="20"/>
      <p:bldP build="whole" bldLvl="1" animBg="1" rev="0" advAuto="0" spid="256" grpId="23"/>
      <p:bldP build="whole" bldLvl="1" animBg="1" rev="0" advAuto="0" spid="237" grpId="16"/>
      <p:bldP build="whole" bldLvl="1" animBg="1" rev="0" advAuto="0" spid="254" grpId="6"/>
      <p:bldP build="whole" bldLvl="1" animBg="1" rev="0" advAuto="0" spid="235" grpId="30"/>
      <p:bldP build="whole" bldLvl="1" animBg="1" rev="0" advAuto="0" spid="238" grpId="8"/>
      <p:bldP build="whole" bldLvl="1" animBg="1" rev="0" advAuto="0" spid="234" grpId="31"/>
      <p:bldP build="whole" bldLvl="1" animBg="1" rev="0" advAuto="0" spid="240" grpId="10"/>
      <p:bldP build="whole" bldLvl="1" animBg="1" rev="0" advAuto="0" spid="233" grpId="32"/>
      <p:bldP build="whole" bldLvl="1" animBg="1" rev="0" advAuto="0" spid="251" grpId="3"/>
      <p:bldP build="whole" bldLvl="1" animBg="1" rev="0" advAuto="0" spid="244" grpId="13"/>
      <p:bldP build="whole" bldLvl="1" animBg="1" rev="0" advAuto="0" spid="237" grpId="35"/>
      <p:bldP build="whole" bldLvl="1" animBg="1" rev="0" advAuto="0" spid="236" grpId="15"/>
      <p:bldP build="whole" bldLvl="1" animBg="1" rev="0" advAuto="0" spid="243" grpId="12"/>
      <p:bldP build="whole" bldLvl="1" animBg="1" rev="0" advAuto="0" spid="252" grpId="4"/>
      <p:bldP build="whole" bldLvl="1" animBg="1" rev="0" advAuto="0" spid="238" grpId="27"/>
      <p:bldP build="whole" bldLvl="1" animBg="1" rev="0" advAuto="0" spid="258" grpId="18"/>
      <p:bldP build="whole" bldLvl="1" animBg="1" rev="0" advAuto="0" spid="250" grpId="1"/>
      <p:bldP build="whole" bldLvl="1" animBg="1" rev="0" advAuto="0" spid="236" grpId="33"/>
      <p:bldP build="whole" bldLvl="1" animBg="1" rev="0" advAuto="0" spid="259" grpId="17"/>
      <p:bldP build="whole" bldLvl="1" animBg="1" rev="0" advAuto="0" spid="258" grpId="25"/>
      <p:bldP build="whole" bldLvl="1" animBg="1" rev="0" advAuto="0" spid="247" grpId="34"/>
      <p:bldP build="whole" bldLvl="1" animBg="1" rev="0" advAuto="0" spid="241" grpId="11"/>
      <p:bldP build="whole" bldLvl="1" animBg="1" rev="0" advAuto="0" spid="259" grpId="26"/>
      <p:bldP build="whole" bldLvl="1" animBg="1" rev="0" advAuto="0" spid="255" grpId="21"/>
      <p:bldP build="whole" bldLvl="1" animBg="1" rev="0" advAuto="0" spid="255" grpId="22"/>
      <p:bldP build="whole" bldLvl="1" animBg="1" rev="0" advAuto="0" spid="257" grpId="19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CDNs</a:t>
            </a:r>
          </a:p>
        </p:txBody>
      </p:sp>
      <p:sp>
        <p:nvSpPr>
          <p:cNvPr id="26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Akamai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147K+ servers, 1200+ networks, 92 countries (in early 2010)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240K+ servers, 1700+ networks, 130 countries (now)</a:t>
            </a:r>
          </a:p>
          <a:p>
            <a:pPr marL="286932" indent="-286932"/>
            <a:r>
              <a:rPr sz="2600"/>
              <a:t>Cloudflare, </a:t>
            </a:r>
            <a:r>
              <a:t>Limelight, Edgecast, and others web service providers (e.g., Google, Facebook)</a:t>
            </a:r>
          </a:p>
          <a:p>
            <a:pPr lvl="1" marL="685800" indent="-320039">
              <a:buSzPct val="60000"/>
              <a:buChar char="◻"/>
            </a:pPr>
            <a:r>
              <a:t>Advice…?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a CDN</a:t>
            </a:r>
          </a:p>
        </p:txBody>
      </p:sp>
      <p:sp>
        <p:nvSpPr>
          <p:cNvPr id="26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Servers are deployed in clusters for reliability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Some may be offline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Could be due to failure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Also could be “suspended” (e.g., to save power or for upgrade)</a:t>
            </a:r>
          </a:p>
          <a:p>
            <a:pPr/>
            <a:r>
              <a:t>Could be multiple clusters per location (e.g., in multiple racks)</a:t>
            </a:r>
          </a:p>
          <a:p>
            <a:pPr/>
            <a:r>
              <a:t>Server locations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Well-connected points of presence (PoPs)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Inside of ISPs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Mapping clients to servers (1)</a:t>
            </a:r>
          </a:p>
        </p:txBody>
      </p:sp>
      <p:sp>
        <p:nvSpPr>
          <p:cNvPr id="27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CDNs need a way to send clients to the “best” server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best server can change over time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And this depends on client location, network conditions, server load, …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existing technology can we use for this?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>
              <a:lnSpc>
                <a:spcPct val="90000"/>
              </a:lnSpc>
            </a:pPr>
            <a:r>
              <a:t>URL Rewriting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Modifies the URL of specific content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netflix.com/movie1 to a17.akamai.com/movie1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Requires content modification in the origin websites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But it allows fine-grained controls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Prominent example: Akamai</a:t>
            </a:r>
          </a:p>
        </p:txBody>
      </p:sp>
      <p:sp>
        <p:nvSpPr>
          <p:cNvPr id="14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49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Mapping clients to servers (2)</a:t>
            </a:r>
          </a:p>
        </p:txBody>
      </p:sp>
      <p:sp>
        <p:nvSpPr>
          <p:cNvPr id="27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DNS-based redirection (most widely used)</a:t>
            </a:r>
          </a:p>
          <a:p>
            <a:pPr lvl="1" marL="685800" indent="-320039">
              <a:lnSpc>
                <a:spcPct val="90000"/>
              </a:lnSpc>
              <a:buSzPct val="60000"/>
              <a:buChar char="◻"/>
            </a:pPr>
            <a:r>
              <a:t>DNS Server approaches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Clients request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www.foo.com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DNS server directs client to one or more IPs based on request IP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Use short TTL to limit the effect of caching</a:t>
            </a:r>
          </a:p>
          <a:p>
            <a:pPr lvl="1" marL="685800" indent="-320039">
              <a:lnSpc>
                <a:spcPct val="90000"/>
              </a:lnSpc>
              <a:buSzPct val="60000"/>
              <a:buChar char="◻"/>
            </a:pPr>
            <a:r>
              <a:t>CNAME approaches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Clients request www.foo.com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Returned record is foo.com CNAME a18.akamai.com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CDN redirection example</a:t>
            </a:r>
          </a:p>
        </p:txBody>
      </p:sp>
      <p:sp>
        <p:nvSpPr>
          <p:cNvPr id="27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tijay$ dig www.fox.com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ANSWER SECTION: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www.fox.com.		510	IN	CNAME	www.fox-rma.com.edgesuite.net.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www.fox-rma.com.edgesuite.net. 5139 IN	CNAME	a2047.w7.akamai.net.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23.62.96.128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23.62.96.144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23.62.96.193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23.62.96.162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23.62.96.185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23.62.96.154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23.62.96.169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23.62.96.152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Redirection Considerations</a:t>
            </a:r>
          </a:p>
        </p:txBody>
      </p:sp>
      <p:sp>
        <p:nvSpPr>
          <p:cNvPr id="28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Advantages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Uses existing, scalable DNS infrastructure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URLs can stay essentially the same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TTLs can control “freshness” 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>
              <a:lnSpc>
                <a:spcPct val="90000"/>
              </a:lnSpc>
            </a:pPr>
            <a:r>
              <a:t>Limitations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DNS servers see only the DNS server IP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>
                <a:solidFill>
                  <a:schemeClr val="accent2"/>
                </a:solidFill>
              </a:defRPr>
            </a:pPr>
            <a:r>
              <a:t>Assumes that client and DNS server are close. Is this accurate?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Content owner must give up control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Unicast addresses can limit reliability; the client will connect to “one” 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CDN Using Anycast</a:t>
            </a:r>
          </a:p>
        </p:txBody>
      </p:sp>
      <p:sp>
        <p:nvSpPr>
          <p:cNvPr id="28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Anycast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 IP address in a prefix </a:t>
            </a:r>
            <a:br/>
            <a:r>
              <a:t>announced from multiple </a:t>
            </a:r>
            <a:br/>
            <a:r>
              <a:t>locations</a:t>
            </a:r>
          </a:p>
        </p:txBody>
      </p:sp>
      <p:sp>
        <p:nvSpPr>
          <p:cNvPr id="291" name="Straight Connector 5"/>
          <p:cNvSpPr/>
          <p:nvPr/>
        </p:nvSpPr>
        <p:spPr>
          <a:xfrm flipH="1">
            <a:off x="2767564" y="5037114"/>
            <a:ext cx="551705" cy="47917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6" name="Group 7"/>
          <p:cNvGrpSpPr/>
          <p:nvPr/>
        </p:nvGrpSpPr>
        <p:grpSpPr>
          <a:xfrm>
            <a:off x="2140087" y="5456873"/>
            <a:ext cx="1254491" cy="1103472"/>
            <a:chOff x="0" y="0"/>
            <a:chExt cx="1254490" cy="1103471"/>
          </a:xfrm>
        </p:grpSpPr>
        <p:grpSp>
          <p:nvGrpSpPr>
            <p:cNvPr id="294" name="Cloud 4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292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95" name="Text Box 62"/>
            <p:cNvSpPr txBox="1"/>
            <p:nvPr/>
          </p:nvSpPr>
          <p:spPr>
            <a:xfrm>
              <a:off x="333310" y="360994"/>
              <a:ext cx="60981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1</a:t>
              </a:r>
            </a:p>
          </p:txBody>
        </p:sp>
      </p:grpSp>
      <p:grpSp>
        <p:nvGrpSpPr>
          <p:cNvPr id="301" name="Group 15"/>
          <p:cNvGrpSpPr/>
          <p:nvPr/>
        </p:nvGrpSpPr>
        <p:grpSpPr>
          <a:xfrm>
            <a:off x="3082281" y="4051182"/>
            <a:ext cx="1254492" cy="1103472"/>
            <a:chOff x="0" y="0"/>
            <a:chExt cx="1254490" cy="1103471"/>
          </a:xfrm>
        </p:grpSpPr>
        <p:grpSp>
          <p:nvGrpSpPr>
            <p:cNvPr id="299" name="Cloud 16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297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0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31</a:t>
              </a:r>
            </a:p>
          </p:txBody>
        </p:sp>
      </p:grpSp>
      <p:grpSp>
        <p:nvGrpSpPr>
          <p:cNvPr id="306" name="Group 18"/>
          <p:cNvGrpSpPr/>
          <p:nvPr/>
        </p:nvGrpSpPr>
        <p:grpSpPr>
          <a:xfrm>
            <a:off x="4963689" y="2762882"/>
            <a:ext cx="1254491" cy="1103472"/>
            <a:chOff x="0" y="0"/>
            <a:chExt cx="1254490" cy="1103471"/>
          </a:xfrm>
        </p:grpSpPr>
        <p:grpSp>
          <p:nvGrpSpPr>
            <p:cNvPr id="304" name="Cloud 19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02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5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41</a:t>
              </a:r>
            </a:p>
          </p:txBody>
        </p:sp>
      </p:grpSp>
      <p:grpSp>
        <p:nvGrpSpPr>
          <p:cNvPr id="311" name="Group 21"/>
          <p:cNvGrpSpPr/>
          <p:nvPr/>
        </p:nvGrpSpPr>
        <p:grpSpPr>
          <a:xfrm>
            <a:off x="6204725" y="3640968"/>
            <a:ext cx="1254491" cy="1103472"/>
            <a:chOff x="0" y="0"/>
            <a:chExt cx="1254490" cy="1103471"/>
          </a:xfrm>
        </p:grpSpPr>
        <p:grpSp>
          <p:nvGrpSpPr>
            <p:cNvPr id="309" name="Cloud 22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07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0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32</a:t>
              </a:r>
            </a:p>
          </p:txBody>
        </p:sp>
      </p:grpSp>
      <p:grpSp>
        <p:nvGrpSpPr>
          <p:cNvPr id="316" name="Group 24"/>
          <p:cNvGrpSpPr/>
          <p:nvPr/>
        </p:nvGrpSpPr>
        <p:grpSpPr>
          <a:xfrm>
            <a:off x="7787292" y="5276755"/>
            <a:ext cx="1254492" cy="1103472"/>
            <a:chOff x="0" y="0"/>
            <a:chExt cx="1254490" cy="1103471"/>
          </a:xfrm>
        </p:grpSpPr>
        <p:grpSp>
          <p:nvGrpSpPr>
            <p:cNvPr id="314" name="Cloud 25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12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5" name="Text Box 62"/>
            <p:cNvSpPr txBox="1"/>
            <p:nvPr/>
          </p:nvSpPr>
          <p:spPr>
            <a:xfrm>
              <a:off x="333310" y="360994"/>
              <a:ext cx="60981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</a:t>
              </a:r>
            </a:p>
          </p:txBody>
        </p:sp>
      </p:grpSp>
      <p:grpSp>
        <p:nvGrpSpPr>
          <p:cNvPr id="321" name="Group 27"/>
          <p:cNvGrpSpPr/>
          <p:nvPr/>
        </p:nvGrpSpPr>
        <p:grpSpPr>
          <a:xfrm>
            <a:off x="5271469" y="4756828"/>
            <a:ext cx="1254491" cy="1103472"/>
            <a:chOff x="0" y="0"/>
            <a:chExt cx="1254490" cy="1103471"/>
          </a:xfrm>
        </p:grpSpPr>
        <p:grpSp>
          <p:nvGrpSpPr>
            <p:cNvPr id="319" name="Cloud 28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17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0" name="Text Box 62"/>
            <p:cNvSpPr txBox="1"/>
            <p:nvPr/>
          </p:nvSpPr>
          <p:spPr>
            <a:xfrm>
              <a:off x="269271" y="350322"/>
              <a:ext cx="736949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20</a:t>
              </a:r>
            </a:p>
          </p:txBody>
        </p:sp>
      </p:grpSp>
      <p:sp>
        <p:nvSpPr>
          <p:cNvPr id="322" name="Straight Connector 30"/>
          <p:cNvSpPr/>
          <p:nvPr/>
        </p:nvSpPr>
        <p:spPr>
          <a:xfrm flipH="1">
            <a:off x="6254314" y="4485171"/>
            <a:ext cx="280477" cy="31716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31"/>
          <p:cNvSpPr/>
          <p:nvPr/>
        </p:nvSpPr>
        <p:spPr>
          <a:xfrm>
            <a:off x="7225546" y="4471506"/>
            <a:ext cx="1097884" cy="805317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Straight Connector 33"/>
          <p:cNvSpPr/>
          <p:nvPr/>
        </p:nvSpPr>
        <p:spPr>
          <a:xfrm>
            <a:off x="6043836" y="3578064"/>
            <a:ext cx="477302" cy="33850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traight Connector 34"/>
          <p:cNvSpPr/>
          <p:nvPr/>
        </p:nvSpPr>
        <p:spPr>
          <a:xfrm flipH="1">
            <a:off x="4215792" y="3546049"/>
            <a:ext cx="728737" cy="583959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0" name="Group 42"/>
          <p:cNvGrpSpPr/>
          <p:nvPr/>
        </p:nvGrpSpPr>
        <p:grpSpPr>
          <a:xfrm>
            <a:off x="3993701" y="5538867"/>
            <a:ext cx="1254491" cy="1103472"/>
            <a:chOff x="0" y="0"/>
            <a:chExt cx="1254490" cy="1103471"/>
          </a:xfrm>
        </p:grpSpPr>
        <p:grpSp>
          <p:nvGrpSpPr>
            <p:cNvPr id="328" name="Cloud 43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26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9" name="Text Box 62"/>
            <p:cNvSpPr txBox="1"/>
            <p:nvPr/>
          </p:nvSpPr>
          <p:spPr>
            <a:xfrm>
              <a:off x="269271" y="350322"/>
              <a:ext cx="609812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2</a:t>
              </a:r>
            </a:p>
          </p:txBody>
        </p:sp>
      </p:grpSp>
      <p:sp>
        <p:nvSpPr>
          <p:cNvPr id="331" name="Straight Connector 47"/>
          <p:cNvSpPr/>
          <p:nvPr/>
        </p:nvSpPr>
        <p:spPr>
          <a:xfrm flipH="1">
            <a:off x="5136640" y="5523336"/>
            <a:ext cx="280477" cy="31716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Straight Connector 48"/>
          <p:cNvSpPr/>
          <p:nvPr/>
        </p:nvSpPr>
        <p:spPr>
          <a:xfrm>
            <a:off x="3954929" y="4979071"/>
            <a:ext cx="666251" cy="619210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4566" y="1741347"/>
            <a:ext cx="607001" cy="60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 51"/>
          <p:cNvGrpSpPr/>
          <p:nvPr/>
        </p:nvGrpSpPr>
        <p:grpSpPr>
          <a:xfrm>
            <a:off x="6136546" y="2291153"/>
            <a:ext cx="2828684" cy="611590"/>
            <a:chOff x="0" y="0"/>
            <a:chExt cx="2828682" cy="611589"/>
          </a:xfrm>
        </p:grpSpPr>
        <p:sp>
          <p:nvSpPr>
            <p:cNvPr id="334" name="Rectangular Callout 52"/>
            <p:cNvSpPr/>
            <p:nvPr/>
          </p:nvSpPr>
          <p:spPr>
            <a:xfrm flipH="1">
              <a:off x="0" y="0"/>
              <a:ext cx="2828684" cy="61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405" y="0"/>
                  </a:lnTo>
                  <a:lnTo>
                    <a:pt x="19405" y="12600"/>
                  </a:lnTo>
                  <a:lnTo>
                    <a:pt x="21600" y="11209"/>
                  </a:lnTo>
                  <a:lnTo>
                    <a:pt x="19405" y="18000"/>
                  </a:lnTo>
                  <a:lnTo>
                    <a:pt x="19405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TextBox 53"/>
            <p:cNvSpPr txBox="1"/>
            <p:nvPr/>
          </p:nvSpPr>
          <p:spPr>
            <a:xfrm>
              <a:off x="287439" y="0"/>
              <a:ext cx="2541244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120.10.0.0/16</a:t>
              </a:r>
            </a:p>
          </p:txBody>
        </p:sp>
      </p:grp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296" y="5618224"/>
            <a:ext cx="607001" cy="60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0" name="Group 55"/>
          <p:cNvGrpSpPr/>
          <p:nvPr/>
        </p:nvGrpSpPr>
        <p:grpSpPr>
          <a:xfrm>
            <a:off x="108609" y="4812705"/>
            <a:ext cx="2573261" cy="850972"/>
            <a:chOff x="0" y="0"/>
            <a:chExt cx="2573260" cy="850971"/>
          </a:xfrm>
        </p:grpSpPr>
        <p:sp>
          <p:nvSpPr>
            <p:cNvPr id="338" name="Rectangular Callout 56"/>
            <p:cNvSpPr/>
            <p:nvPr/>
          </p:nvSpPr>
          <p:spPr>
            <a:xfrm flipH="1">
              <a:off x="0" y="0"/>
              <a:ext cx="2541244" cy="85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524"/>
                  </a:lnTo>
                  <a:lnTo>
                    <a:pt x="9000" y="15524"/>
                  </a:lnTo>
                  <a:lnTo>
                    <a:pt x="8984" y="21600"/>
                  </a:lnTo>
                  <a:lnTo>
                    <a:pt x="3600" y="15524"/>
                  </a:lnTo>
                  <a:lnTo>
                    <a:pt x="0" y="15524"/>
                  </a:lnTo>
                  <a:lnTo>
                    <a:pt x="0" y="90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TextBox 57"/>
            <p:cNvSpPr txBox="1"/>
            <p:nvPr/>
          </p:nvSpPr>
          <p:spPr>
            <a:xfrm>
              <a:off x="32017" y="64028"/>
              <a:ext cx="2541244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120.10.0.0/16</a:t>
              </a:r>
            </a:p>
          </p:txBody>
        </p:sp>
      </p:grpSp>
      <p:sp>
        <p:nvSpPr>
          <p:cNvPr id="341" name="Straight Connector 58"/>
          <p:cNvSpPr/>
          <p:nvPr/>
        </p:nvSpPr>
        <p:spPr>
          <a:xfrm flipH="1">
            <a:off x="5591166" y="2321779"/>
            <a:ext cx="509014" cy="50051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Straight Connector 60"/>
          <p:cNvSpPr/>
          <p:nvPr/>
        </p:nvSpPr>
        <p:spPr>
          <a:xfrm flipH="1">
            <a:off x="1803718" y="5942531"/>
            <a:ext cx="574604" cy="2303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Straight Arrow Connector 63"/>
          <p:cNvSpPr/>
          <p:nvPr/>
        </p:nvSpPr>
        <p:spPr>
          <a:xfrm flipH="1" flipV="1">
            <a:off x="1910449" y="5933552"/>
            <a:ext cx="562950" cy="67701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4" name="Straight Arrow Connector 65"/>
          <p:cNvSpPr/>
          <p:nvPr/>
        </p:nvSpPr>
        <p:spPr>
          <a:xfrm flipH="1" flipV="1">
            <a:off x="5464520" y="3105509"/>
            <a:ext cx="3010025" cy="240783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347" name="Rectangle 67"/>
          <p:cNvGrpSpPr/>
          <p:nvPr/>
        </p:nvGrpSpPr>
        <p:grpSpPr>
          <a:xfrm>
            <a:off x="4760110" y="6082797"/>
            <a:ext cx="490954" cy="523241"/>
            <a:chOff x="0" y="0"/>
            <a:chExt cx="490952" cy="523240"/>
          </a:xfrm>
        </p:grpSpPr>
        <p:sp>
          <p:nvSpPr>
            <p:cNvPr id="345" name="Rectangle"/>
            <p:cNvSpPr/>
            <p:nvPr/>
          </p:nvSpPr>
          <p:spPr>
            <a:xfrm>
              <a:off x="0" y="42846"/>
              <a:ext cx="490953" cy="437548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?"/>
            <p:cNvSpPr txBox="1"/>
            <p:nvPr/>
          </p:nvSpPr>
          <p:spPr>
            <a:xfrm>
              <a:off x="0" y="0"/>
              <a:ext cx="4909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348" name="Freeform 73"/>
          <p:cNvSpPr/>
          <p:nvPr/>
        </p:nvSpPr>
        <p:spPr>
          <a:xfrm>
            <a:off x="3436670" y="2379822"/>
            <a:ext cx="2593914" cy="3425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00" h="20897" fill="norm" stroke="1" extrusionOk="0">
                <a:moveTo>
                  <a:pt x="9117" y="20897"/>
                </a:moveTo>
                <a:cubicBezTo>
                  <a:pt x="3991" y="18812"/>
                  <a:pt x="-1136" y="16728"/>
                  <a:pt x="221" y="13498"/>
                </a:cubicBezTo>
                <a:cubicBezTo>
                  <a:pt x="1578" y="10268"/>
                  <a:pt x="14056" y="3740"/>
                  <a:pt x="17260" y="1519"/>
                </a:cubicBezTo>
                <a:cubicBezTo>
                  <a:pt x="20464" y="-703"/>
                  <a:pt x="19446" y="168"/>
                  <a:pt x="19446" y="168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3"/>
      <p:bldP build="whole" bldLvl="1" animBg="1" rev="0" advAuto="0" spid="343" grpId="1"/>
      <p:bldP build="whole" bldLvl="1" animBg="1" rev="0" advAuto="0" spid="348" grpId="4"/>
      <p:bldP build="whole" bldLvl="1" animBg="1" rev="0" advAuto="0" spid="34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Anycasting Considerations</a:t>
            </a:r>
          </a:p>
        </p:txBody>
      </p:sp>
      <p:sp>
        <p:nvSpPr>
          <p:cNvPr id="35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anycast?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Simplifies network management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Replica servers can be in the same network domain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Uses best BGP path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BGP path may not be optimal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Stateful services can be complicated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4"/>
          <p:cNvSpPr/>
          <p:nvPr/>
        </p:nvSpPr>
        <p:spPr>
          <a:xfrm>
            <a:off x="330859" y="1654137"/>
            <a:ext cx="8623698" cy="939124"/>
          </a:xfrm>
          <a:prstGeom prst="rect">
            <a:avLst/>
          </a:prstGeom>
          <a:solidFill>
            <a:schemeClr val="accent1">
              <a:alpha val="49000"/>
            </a:schemeClr>
          </a:solidFill>
          <a:ln w="10000">
            <a:solidFill>
              <a:srgbClr val="000000"/>
            </a:solidFill>
          </a:ln>
          <a:effectLst>
            <a:outerShdw sx="100000" sy="100000" kx="0" ky="0" algn="b" rotWithShape="0" blurRad="38100" dist="381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</a:t>
            </a:r>
          </a:p>
        </p:txBody>
      </p:sp>
      <p:sp>
        <p:nvSpPr>
          <p:cNvPr id="35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7" name="Content Placeholder 3"/>
          <p:cNvSpPr txBox="1"/>
          <p:nvPr>
            <p:ph type="body" idx="1"/>
          </p:nvPr>
        </p:nvSpPr>
        <p:spPr>
          <a:xfrm>
            <a:off x="152399" y="1600200"/>
            <a:ext cx="8855521" cy="51054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b="1"/>
            </a:pPr>
            <a:r>
              <a:t>Key goal</a:t>
            </a:r>
            <a:r>
              <a:rPr b="0"/>
              <a:t> </a:t>
            </a:r>
            <a:br>
              <a:rPr b="0"/>
            </a:br>
            <a:r>
              <a:rPr b="0"/>
              <a:t>Send clients to server with best end-to-end performance</a:t>
            </a:r>
            <a:endParaRPr b="0"/>
          </a:p>
          <a:p>
            <a:pPr/>
            <a:r>
              <a:t>Performance depends 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Content at that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Network conditions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Optimizing for server 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Load balancing, monitoring at servers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Generally solved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caching</a:t>
            </a:r>
          </a:p>
        </p:txBody>
      </p:sp>
      <p:sp>
        <p:nvSpPr>
          <p:cNvPr id="36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1" name="Content Placeholder 3"/>
          <p:cNvSpPr txBox="1"/>
          <p:nvPr>
            <p:ph type="body" idx="1"/>
          </p:nvPr>
        </p:nvSpPr>
        <p:spPr>
          <a:xfrm>
            <a:off x="152400" y="1600200"/>
            <a:ext cx="5618941" cy="5097885"/>
          </a:xfrm>
          <a:prstGeom prst="rect">
            <a:avLst/>
          </a:prstGeom>
        </p:spPr>
        <p:txBody>
          <a:bodyPr/>
          <a:lstStyle/>
          <a:p>
            <a:pPr/>
            <a:r>
              <a:t>Where to cache content?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Popularity of Web objects is Zipf-like 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Also called heavy-tailed and power law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</a:t>
            </a:r>
            <a:r>
              <a:rPr baseline="-25000"/>
              <a:t>r</a:t>
            </a:r>
            <a:r>
              <a:t> ~ r</a:t>
            </a:r>
            <a:r>
              <a:rPr baseline="30000"/>
              <a:t>-1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Small number of sites cover </a:t>
            </a:r>
            <a:br/>
            <a:r>
              <a:t>large fraction of requests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Different popularity depending on the location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Temporal and spatial popularity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 you think it is easy to predict?</a:t>
            </a:r>
          </a:p>
        </p:txBody>
      </p:sp>
      <p:pic>
        <p:nvPicPr>
          <p:cNvPr id="3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7894" y="2511708"/>
            <a:ext cx="3873501" cy="287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Network</a:t>
            </a:r>
          </a:p>
        </p:txBody>
      </p:sp>
      <p:sp>
        <p:nvSpPr>
          <p:cNvPr id="36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There are good solutions to server load and content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about network performance?</a:t>
            </a:r>
          </a:p>
          <a:p>
            <a:pPr>
              <a:lnSpc>
                <a:spcPct val="90000"/>
              </a:lnSpc>
            </a:pPr>
            <a:endParaRPr sz="2600"/>
          </a:p>
          <a:p>
            <a:pPr>
              <a:lnSpc>
                <a:spcPct val="90000"/>
              </a:lnSpc>
            </a:pPr>
            <a:r>
              <a:t>Key challenges for network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Measuring paths is hard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Traceroute gives us only the forward path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Shortest path != best path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RTT estimation is hard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Variable network conditions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May not represent end-to-end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access to client-perceived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Network</a:t>
            </a:r>
          </a:p>
        </p:txBody>
      </p:sp>
      <p:sp>
        <p:nvSpPr>
          <p:cNvPr id="36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approximation strategies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Geographic mapping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Internet paths do not take shortest distance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Active measurement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Ping from all replicas to all routable prefixes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56B * 100 servers * 500k prefixes = 500+MB of traffic per round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Passive measurement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Send fraction of clients to different servers, observe performance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Downside: Some clients get bad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996" y="0"/>
            <a:ext cx="66733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Rectangle"/>
          <p:cNvSpPr/>
          <p:nvPr/>
        </p:nvSpPr>
        <p:spPr>
          <a:xfrm>
            <a:off x="1429387" y="1332557"/>
            <a:ext cx="1750099" cy="235259"/>
          </a:xfrm>
          <a:prstGeom prst="rect">
            <a:avLst/>
          </a:prstGeom>
          <a:ln w="38100">
            <a:solidFill>
              <a:schemeClr val="accent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in today’s Internet</a:t>
            </a:r>
          </a:p>
        </p:txBody>
      </p:sp>
      <p:sp>
        <p:nvSpPr>
          <p:cNvPr id="154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Content Placeholder 5"/>
          <p:cNvSpPr txBox="1"/>
          <p:nvPr>
            <p:ph type="body" idx="1"/>
          </p:nvPr>
        </p:nvSpPr>
        <p:spPr>
          <a:xfrm>
            <a:off x="-5" y="1600200"/>
            <a:ext cx="8794468" cy="5105400"/>
          </a:xfrm>
          <a:prstGeom prst="rect">
            <a:avLst/>
          </a:prstGeom>
        </p:spPr>
        <p:txBody>
          <a:bodyPr/>
          <a:lstStyle/>
          <a:p>
            <a:pPr/>
            <a:r>
              <a:t>Most flows are HTTP….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Web is at least 52% of traffic (as of early 2000), however..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HTTP uses TCP, so it will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 ACK clocked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 Web, likely never leave slow start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QUIC?</a:t>
            </a:r>
          </a:p>
          <a:p>
            <a:pPr/>
            <a:endParaRPr sz="2600"/>
          </a:p>
          <a:p>
            <a:pPr/>
            <a:r>
              <a:t>Is the Internet designed for this common case?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-9764"/>
                  </a:schemeClr>
                </a:solidFill>
              </a:defRPr>
            </a:lvl1pPr>
          </a:lstStyle>
          <a:p>
            <a:pPr/>
            <a:r>
              <a:t>How to understand CDNs</a:t>
            </a:r>
          </a:p>
        </p:txBody>
      </p:sp>
      <p:sp>
        <p:nvSpPr>
          <p:cNvPr id="378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9" name="Content Placeholder 5"/>
          <p:cNvSpPr txBox="1"/>
          <p:nvPr>
            <p:ph type="body" idx="1"/>
          </p:nvPr>
        </p:nvSpPr>
        <p:spPr>
          <a:xfrm>
            <a:off x="174766" y="1598140"/>
            <a:ext cx="8794468" cy="5105401"/>
          </a:xfrm>
          <a:prstGeom prst="rect">
            <a:avLst/>
          </a:prstGeom>
        </p:spPr>
        <p:txBody>
          <a:bodyPr/>
          <a:lstStyle/>
          <a:p>
            <a:pPr/>
            <a:r>
              <a:t>Deploy multiple servers across the globe</a:t>
            </a:r>
          </a:p>
          <a:p>
            <a:pPr lvl="1" marL="685800" indent="-320039">
              <a:buSzPct val="60000"/>
              <a:buChar char="◻"/>
            </a:pPr>
            <a:r>
              <a:t>How to make users connect the CDN server?</a:t>
            </a:r>
          </a:p>
          <a:p>
            <a:pPr lvl="2" marL="1005839" indent="-320039">
              <a:buSzPct val="60000"/>
              <a:buChar char="◻"/>
            </a:pPr>
            <a:r>
              <a:t>Changing all URLs of the content</a:t>
            </a:r>
          </a:p>
          <a:p>
            <a:pPr lvl="2" marL="1005839" indent="-320039">
              <a:buSzPct val="60000"/>
              <a:buChar char="◻"/>
            </a:pPr>
            <a:r>
              <a:t>DNS Authoritative server</a:t>
            </a:r>
          </a:p>
          <a:p>
            <a:pPr lvl="1" marL="685800" indent="-320039">
              <a:buSzPct val="60000"/>
              <a:buChar char="◻"/>
            </a:pPr>
            <a:r>
              <a:t>How to find the best server?</a:t>
            </a:r>
          </a:p>
          <a:p>
            <a:pPr lvl="2" marL="1005839" indent="-320039">
              <a:buSzPct val="60000"/>
              <a:buChar char="◻"/>
            </a:pPr>
            <a:r>
              <a:t>IPs of DNS resolver</a:t>
            </a:r>
          </a:p>
          <a:p>
            <a:pPr lvl="2" marL="1005839" indent="-320039">
              <a:buSzPct val="60000"/>
              <a:buChar char="◻"/>
            </a:pPr>
            <a:r>
              <a:t>Anycast</a:t>
            </a:r>
          </a:p>
          <a:p>
            <a:pPr lvl="2" marL="1005839" indent="-320039">
              <a:buSzPct val="60000"/>
              <a:buChar char="◻"/>
            </a:pPr>
            <a:r>
              <a:t>EDNS (not covered from the class)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Prominent example: Akamai</a:t>
            </a:r>
          </a:p>
        </p:txBody>
      </p:sp>
      <p:sp>
        <p:nvSpPr>
          <p:cNvPr id="38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83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Akamai case study</a:t>
            </a:r>
          </a:p>
        </p:txBody>
      </p:sp>
      <p:sp>
        <p:nvSpPr>
          <p:cNvPr id="38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600"/>
            </a:pPr>
            <a:r>
              <a:t>Deployment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147K+ servers, 1200+ networks, 650+ cities, 92 countries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highly hierarchical, caching depends on popularity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4 yr depreciation of servers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Many servers inside ISPs, who are thrilled to have them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Deployed inside100 new networks in last few years</a:t>
            </a:r>
          </a:p>
          <a:p>
            <a:pPr>
              <a:lnSpc>
                <a:spcPct val="80000"/>
              </a:lnSpc>
              <a:defRPr sz="2600"/>
            </a:pPr>
            <a:r>
              <a:t>Customers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250K+ domains: all top 60 eCommerce sites, all top 30 M&amp;E companies, 9 of 10 to banks, 13 of top 15 auto manufacturers</a:t>
            </a:r>
          </a:p>
          <a:p>
            <a:pPr>
              <a:lnSpc>
                <a:spcPct val="80000"/>
              </a:lnSpc>
              <a:defRPr sz="2600"/>
            </a:pPr>
            <a:r>
              <a:t>Overall stats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5+ terabits/second, 30+ million hits/second, 2+ trillion deliveries/day, 100+ PB/day, 10+ million concurrent streams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15-30% of Web traffic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Somewhat old network map</a:t>
            </a:r>
          </a:p>
        </p:txBody>
      </p:sp>
      <p:sp>
        <p:nvSpPr>
          <p:cNvPr id="39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9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1085" r="0" b="1085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DNS Redirection</a:t>
            </a:r>
          </a:p>
        </p:txBody>
      </p:sp>
      <p:sp>
        <p:nvSpPr>
          <p:cNvPr id="394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Web client’s request redirected to ‘close’ by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Client gets web site’s DNS CNAME entry with domain name in CDN network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Hierarchy of CDN’s  DNS servers direct client to 2 nearby servers</a:t>
            </a:r>
          </a:p>
        </p:txBody>
      </p:sp>
      <p:grpSp>
        <p:nvGrpSpPr>
          <p:cNvPr id="405" name="Group 6"/>
          <p:cNvGrpSpPr/>
          <p:nvPr/>
        </p:nvGrpSpPr>
        <p:grpSpPr>
          <a:xfrm>
            <a:off x="3810000" y="3886199"/>
            <a:ext cx="1833564" cy="1219203"/>
            <a:chOff x="0" y="0"/>
            <a:chExt cx="1833563" cy="1219201"/>
          </a:xfrm>
        </p:grpSpPr>
        <p:sp>
          <p:nvSpPr>
            <p:cNvPr id="395" name="Oval 7"/>
            <p:cNvSpPr/>
            <p:nvPr/>
          </p:nvSpPr>
          <p:spPr>
            <a:xfrm>
              <a:off x="203729" y="-1"/>
              <a:ext cx="1120511" cy="8909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6" name="Oval 8"/>
            <p:cNvSpPr/>
            <p:nvPr/>
          </p:nvSpPr>
          <p:spPr>
            <a:xfrm>
              <a:off x="0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7" name="Oval 9"/>
            <p:cNvSpPr/>
            <p:nvPr/>
          </p:nvSpPr>
          <p:spPr>
            <a:xfrm>
              <a:off x="50932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8" name="Oval 10"/>
            <p:cNvSpPr/>
            <p:nvPr/>
          </p:nvSpPr>
          <p:spPr>
            <a:xfrm>
              <a:off x="713052" y="-1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9" name="Oval 11"/>
            <p:cNvSpPr/>
            <p:nvPr/>
          </p:nvSpPr>
          <p:spPr>
            <a:xfrm>
              <a:off x="916781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0" name="Oval 12"/>
            <p:cNvSpPr/>
            <p:nvPr/>
          </p:nvSpPr>
          <p:spPr>
            <a:xfrm>
              <a:off x="356526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Oval 13"/>
            <p:cNvSpPr/>
            <p:nvPr/>
          </p:nvSpPr>
          <p:spPr>
            <a:xfrm>
              <a:off x="916781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Oval 14"/>
            <p:cNvSpPr/>
            <p:nvPr/>
          </p:nvSpPr>
          <p:spPr>
            <a:xfrm>
              <a:off x="152796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Oval 15"/>
            <p:cNvSpPr/>
            <p:nvPr/>
          </p:nvSpPr>
          <p:spPr>
            <a:xfrm>
              <a:off x="560255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Oval 16"/>
            <p:cNvSpPr/>
            <p:nvPr/>
          </p:nvSpPr>
          <p:spPr>
            <a:xfrm>
              <a:off x="509323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16" name="Group 19"/>
          <p:cNvGrpSpPr/>
          <p:nvPr/>
        </p:nvGrpSpPr>
        <p:grpSpPr>
          <a:xfrm>
            <a:off x="3581399" y="3048000"/>
            <a:ext cx="1833565" cy="1219202"/>
            <a:chOff x="0" y="0"/>
            <a:chExt cx="1833563" cy="1219201"/>
          </a:xfrm>
        </p:grpSpPr>
        <p:sp>
          <p:nvSpPr>
            <p:cNvPr id="406" name="Oval 20"/>
            <p:cNvSpPr/>
            <p:nvPr/>
          </p:nvSpPr>
          <p:spPr>
            <a:xfrm flipH="1">
              <a:off x="509324" y="0"/>
              <a:ext cx="1120511" cy="89095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Oval 21"/>
            <p:cNvSpPr/>
            <p:nvPr/>
          </p:nvSpPr>
          <p:spPr>
            <a:xfrm flipH="1">
              <a:off x="916781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Oval 22"/>
            <p:cNvSpPr/>
            <p:nvPr/>
          </p:nvSpPr>
          <p:spPr>
            <a:xfrm flipH="1">
              <a:off x="865849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Oval 23"/>
            <p:cNvSpPr/>
            <p:nvPr/>
          </p:nvSpPr>
          <p:spPr>
            <a:xfrm flipH="1">
              <a:off x="203729" y="0"/>
              <a:ext cx="916783" cy="75027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Oval 24"/>
            <p:cNvSpPr/>
            <p:nvPr/>
          </p:nvSpPr>
          <p:spPr>
            <a:xfrm flipH="1">
              <a:off x="0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Oval 25"/>
            <p:cNvSpPr/>
            <p:nvPr/>
          </p:nvSpPr>
          <p:spPr>
            <a:xfrm flipH="1">
              <a:off x="560255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Oval 26"/>
            <p:cNvSpPr/>
            <p:nvPr/>
          </p:nvSpPr>
          <p:spPr>
            <a:xfrm flipH="1">
              <a:off x="0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Oval 27"/>
            <p:cNvSpPr/>
            <p:nvPr/>
          </p:nvSpPr>
          <p:spPr>
            <a:xfrm flipH="1">
              <a:off x="407458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Oval 28"/>
            <p:cNvSpPr/>
            <p:nvPr/>
          </p:nvSpPr>
          <p:spPr>
            <a:xfrm flipH="1">
              <a:off x="254662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Oval 29"/>
            <p:cNvSpPr/>
            <p:nvPr/>
          </p:nvSpPr>
          <p:spPr>
            <a:xfrm flipH="1">
              <a:off x="50932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7" name="Group 32"/>
          <p:cNvGrpSpPr/>
          <p:nvPr/>
        </p:nvGrpSpPr>
        <p:grpSpPr>
          <a:xfrm>
            <a:off x="5257799" y="3276600"/>
            <a:ext cx="1833565" cy="1219202"/>
            <a:chOff x="0" y="0"/>
            <a:chExt cx="1833563" cy="1219201"/>
          </a:xfrm>
        </p:grpSpPr>
        <p:sp>
          <p:nvSpPr>
            <p:cNvPr id="417" name="Oval 33"/>
            <p:cNvSpPr/>
            <p:nvPr/>
          </p:nvSpPr>
          <p:spPr>
            <a:xfrm flipH="1">
              <a:off x="509324" y="0"/>
              <a:ext cx="1120511" cy="89095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8" name="Oval 34"/>
            <p:cNvSpPr/>
            <p:nvPr/>
          </p:nvSpPr>
          <p:spPr>
            <a:xfrm flipH="1">
              <a:off x="916781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9" name="Oval 35"/>
            <p:cNvSpPr/>
            <p:nvPr/>
          </p:nvSpPr>
          <p:spPr>
            <a:xfrm flipH="1">
              <a:off x="865849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0" name="Oval 36"/>
            <p:cNvSpPr/>
            <p:nvPr/>
          </p:nvSpPr>
          <p:spPr>
            <a:xfrm flipH="1">
              <a:off x="203729" y="0"/>
              <a:ext cx="916783" cy="75027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1" name="Oval 37"/>
            <p:cNvSpPr/>
            <p:nvPr/>
          </p:nvSpPr>
          <p:spPr>
            <a:xfrm flipH="1">
              <a:off x="0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2" name="Oval 38"/>
            <p:cNvSpPr/>
            <p:nvPr/>
          </p:nvSpPr>
          <p:spPr>
            <a:xfrm flipH="1">
              <a:off x="560255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3" name="Oval 39"/>
            <p:cNvSpPr/>
            <p:nvPr/>
          </p:nvSpPr>
          <p:spPr>
            <a:xfrm flipH="1">
              <a:off x="0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4" name="Oval 40"/>
            <p:cNvSpPr/>
            <p:nvPr/>
          </p:nvSpPr>
          <p:spPr>
            <a:xfrm flipH="1">
              <a:off x="407458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5" name="Oval 41"/>
            <p:cNvSpPr/>
            <p:nvPr/>
          </p:nvSpPr>
          <p:spPr>
            <a:xfrm flipH="1">
              <a:off x="254662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6" name="Oval 42"/>
            <p:cNvSpPr/>
            <p:nvPr/>
          </p:nvSpPr>
          <p:spPr>
            <a:xfrm flipH="1">
              <a:off x="50932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428" name="Picture 44" descr="Picture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200" y="5029200"/>
            <a:ext cx="838200" cy="668338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 Box 45"/>
          <p:cNvSpPr txBox="1"/>
          <p:nvPr/>
        </p:nvSpPr>
        <p:spPr>
          <a:xfrm>
            <a:off x="6400800" y="3276600"/>
            <a:ext cx="1295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grpSp>
        <p:nvGrpSpPr>
          <p:cNvPr id="432" name="mainfrm"/>
          <p:cNvGrpSpPr/>
          <p:nvPr/>
        </p:nvGrpSpPr>
        <p:grpSpPr>
          <a:xfrm>
            <a:off x="6324599" y="4191000"/>
            <a:ext cx="228601" cy="447676"/>
            <a:chOff x="0" y="0"/>
            <a:chExt cx="228600" cy="447675"/>
          </a:xfrm>
        </p:grpSpPr>
        <p:sp>
          <p:nvSpPr>
            <p:cNvPr id="430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5" name="mainfrm"/>
          <p:cNvGrpSpPr/>
          <p:nvPr/>
        </p:nvGrpSpPr>
        <p:grpSpPr>
          <a:xfrm>
            <a:off x="6629399" y="4724400"/>
            <a:ext cx="228601" cy="447676"/>
            <a:chOff x="0" y="0"/>
            <a:chExt cx="228600" cy="447675"/>
          </a:xfrm>
        </p:grpSpPr>
        <p:sp>
          <p:nvSpPr>
            <p:cNvPr id="433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6" name="AutoShape 52"/>
          <p:cNvSpPr/>
          <p:nvPr/>
        </p:nvSpPr>
        <p:spPr>
          <a:xfrm rot="10800000">
            <a:off x="3848100" y="4343400"/>
            <a:ext cx="1485900" cy="99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7" name="AutoShape 53"/>
          <p:cNvSpPr/>
          <p:nvPr/>
        </p:nvSpPr>
        <p:spPr>
          <a:xfrm rot="10800000">
            <a:off x="4267200" y="3276600"/>
            <a:ext cx="1066800" cy="2062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AutoShape 54"/>
          <p:cNvSpPr/>
          <p:nvPr/>
        </p:nvSpPr>
        <p:spPr>
          <a:xfrm rot="10800000">
            <a:off x="5143500" y="3724275"/>
            <a:ext cx="190500" cy="161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9" name="AutoShape 55"/>
          <p:cNvSpPr/>
          <p:nvPr/>
        </p:nvSpPr>
        <p:spPr>
          <a:xfrm flipV="1">
            <a:off x="5562600" y="4333875"/>
            <a:ext cx="217488" cy="1004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4" name="AutoShape 56"/>
          <p:cNvSpPr/>
          <p:nvPr/>
        </p:nvSpPr>
        <p:spPr>
          <a:xfrm>
            <a:off x="6290836" y="4643437"/>
            <a:ext cx="92971" cy="3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5" name="AutoShape 57"/>
          <p:cNvSpPr/>
          <p:nvPr/>
        </p:nvSpPr>
        <p:spPr>
          <a:xfrm>
            <a:off x="6210300" y="4948237"/>
            <a:ext cx="533400" cy="415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2" name="Text Box 60"/>
          <p:cNvSpPr txBox="1"/>
          <p:nvPr/>
        </p:nvSpPr>
        <p:spPr>
          <a:xfrm>
            <a:off x="6172200" y="5638800"/>
            <a:ext cx="10668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443" name="Text Box 61"/>
          <p:cNvSpPr txBox="1"/>
          <p:nvPr/>
        </p:nvSpPr>
        <p:spPr>
          <a:xfrm>
            <a:off x="5181600" y="2819400"/>
            <a:ext cx="167640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Hierarchy of CDN DNS servers </a:t>
            </a:r>
          </a:p>
        </p:txBody>
      </p:sp>
      <p:grpSp>
        <p:nvGrpSpPr>
          <p:cNvPr id="446" name="mainfrm"/>
          <p:cNvGrpSpPr/>
          <p:nvPr/>
        </p:nvGrpSpPr>
        <p:grpSpPr>
          <a:xfrm>
            <a:off x="5333999" y="5114925"/>
            <a:ext cx="228601" cy="447676"/>
            <a:chOff x="0" y="0"/>
            <a:chExt cx="228600" cy="447675"/>
          </a:xfrm>
        </p:grpSpPr>
        <p:sp>
          <p:nvSpPr>
            <p:cNvPr id="444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7" name="Text Box 63"/>
          <p:cNvSpPr txBox="1"/>
          <p:nvPr/>
        </p:nvSpPr>
        <p:spPr>
          <a:xfrm>
            <a:off x="2895600" y="3352800"/>
            <a:ext cx="129540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Customer DNS servers </a:t>
            </a:r>
          </a:p>
        </p:txBody>
      </p:sp>
      <p:sp>
        <p:nvSpPr>
          <p:cNvPr id="448" name="Freeform 64"/>
          <p:cNvSpPr/>
          <p:nvPr/>
        </p:nvSpPr>
        <p:spPr>
          <a:xfrm flipV="1">
            <a:off x="5562600" y="5410200"/>
            <a:ext cx="533400" cy="14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80" fill="norm" stroke="1" extrusionOk="0">
                <a:moveTo>
                  <a:pt x="21600" y="13759"/>
                </a:moveTo>
                <a:cubicBezTo>
                  <a:pt x="17229" y="6369"/>
                  <a:pt x="12857" y="-1020"/>
                  <a:pt x="9257" y="117"/>
                </a:cubicBezTo>
                <a:cubicBezTo>
                  <a:pt x="5657" y="1254"/>
                  <a:pt x="2829" y="10917"/>
                  <a:pt x="0" y="20580"/>
                </a:cubicBezTo>
              </a:path>
            </a:pathLst>
          </a:custGeom>
          <a:ln w="12700" cap="sq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Text Box 65"/>
          <p:cNvSpPr txBox="1"/>
          <p:nvPr/>
        </p:nvSpPr>
        <p:spPr>
          <a:xfrm>
            <a:off x="5638800" y="55626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450" name="Text Box 66"/>
          <p:cNvSpPr txBox="1"/>
          <p:nvPr/>
        </p:nvSpPr>
        <p:spPr>
          <a:xfrm>
            <a:off x="4038600" y="4648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451" name="Text Box 67"/>
          <p:cNvSpPr txBox="1"/>
          <p:nvPr/>
        </p:nvSpPr>
        <p:spPr>
          <a:xfrm>
            <a:off x="4343400" y="3886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(3)</a:t>
            </a:r>
          </a:p>
        </p:txBody>
      </p:sp>
      <p:sp>
        <p:nvSpPr>
          <p:cNvPr id="452" name="Text Box 68"/>
          <p:cNvSpPr txBox="1"/>
          <p:nvPr/>
        </p:nvSpPr>
        <p:spPr>
          <a:xfrm>
            <a:off x="5105400" y="4267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(4)</a:t>
            </a:r>
          </a:p>
        </p:txBody>
      </p:sp>
      <p:sp>
        <p:nvSpPr>
          <p:cNvPr id="453" name="Text Box 69"/>
          <p:cNvSpPr txBox="1"/>
          <p:nvPr/>
        </p:nvSpPr>
        <p:spPr>
          <a:xfrm>
            <a:off x="5715000" y="44958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(5)</a:t>
            </a:r>
          </a:p>
        </p:txBody>
      </p:sp>
      <p:sp>
        <p:nvSpPr>
          <p:cNvPr id="454" name="Text Box 70"/>
          <p:cNvSpPr txBox="1"/>
          <p:nvPr/>
        </p:nvSpPr>
        <p:spPr>
          <a:xfrm>
            <a:off x="6172200" y="4678362"/>
            <a:ext cx="3810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(6)</a:t>
            </a:r>
          </a:p>
        </p:txBody>
      </p:sp>
      <p:sp>
        <p:nvSpPr>
          <p:cNvPr id="455" name="Text Box 71"/>
          <p:cNvSpPr txBox="1"/>
          <p:nvPr/>
        </p:nvSpPr>
        <p:spPr>
          <a:xfrm>
            <a:off x="4800600" y="5440362"/>
            <a:ext cx="609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LDNS</a:t>
            </a:r>
          </a:p>
        </p:txBody>
      </p:sp>
      <p:grpSp>
        <p:nvGrpSpPr>
          <p:cNvPr id="458" name="AutoShape 72"/>
          <p:cNvGrpSpPr/>
          <p:nvPr/>
        </p:nvGrpSpPr>
        <p:grpSpPr>
          <a:xfrm>
            <a:off x="2286000" y="5257799"/>
            <a:ext cx="2643160" cy="609601"/>
            <a:chOff x="0" y="0"/>
            <a:chExt cx="2643159" cy="609600"/>
          </a:xfrm>
        </p:grpSpPr>
        <p:sp>
          <p:nvSpPr>
            <p:cNvPr id="456" name="Shape"/>
            <p:cNvSpPr/>
            <p:nvPr/>
          </p:nvSpPr>
          <p:spPr>
            <a:xfrm>
              <a:off x="0" y="0"/>
              <a:ext cx="264316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304" y="0"/>
                  </a:lnTo>
                  <a:lnTo>
                    <a:pt x="19304" y="3600"/>
                  </a:lnTo>
                  <a:lnTo>
                    <a:pt x="21600" y="7763"/>
                  </a:lnTo>
                  <a:lnTo>
                    <a:pt x="19304" y="9000"/>
                  </a:lnTo>
                  <a:lnTo>
                    <a:pt x="19304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Client requests translation for yahoo"/>
            <p:cNvSpPr txBox="1"/>
            <p:nvPr/>
          </p:nvSpPr>
          <p:spPr>
            <a:xfrm>
              <a:off x="0" y="0"/>
              <a:ext cx="2362200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requests translation for yahoo</a:t>
              </a:r>
            </a:p>
          </p:txBody>
        </p:sp>
      </p:grpSp>
      <p:grpSp>
        <p:nvGrpSpPr>
          <p:cNvPr id="461" name="AutoShape 73"/>
          <p:cNvGrpSpPr/>
          <p:nvPr/>
        </p:nvGrpSpPr>
        <p:grpSpPr>
          <a:xfrm>
            <a:off x="990600" y="4648199"/>
            <a:ext cx="3100439" cy="609601"/>
            <a:chOff x="0" y="0"/>
            <a:chExt cx="3100438" cy="609600"/>
          </a:xfrm>
        </p:grpSpPr>
        <p:sp>
          <p:nvSpPr>
            <p:cNvPr id="459" name="Shape"/>
            <p:cNvSpPr/>
            <p:nvPr/>
          </p:nvSpPr>
          <p:spPr>
            <a:xfrm>
              <a:off x="0" y="0"/>
              <a:ext cx="3100439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42" y="0"/>
                  </a:lnTo>
                  <a:lnTo>
                    <a:pt x="19642" y="3600"/>
                  </a:lnTo>
                  <a:lnTo>
                    <a:pt x="21600" y="7763"/>
                  </a:lnTo>
                  <a:lnTo>
                    <a:pt x="19642" y="9000"/>
                  </a:lnTo>
                  <a:lnTo>
                    <a:pt x="1964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Client gets CNAME entry with domain name in Akamai"/>
            <p:cNvSpPr txBox="1"/>
            <p:nvPr/>
          </p:nvSpPr>
          <p:spPr>
            <a:xfrm>
              <a:off x="0" y="0"/>
              <a:ext cx="28194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gets CNAME entry with domain name in Akamai</a:t>
              </a:r>
            </a:p>
          </p:txBody>
        </p:sp>
      </p:grpSp>
      <p:grpSp>
        <p:nvGrpSpPr>
          <p:cNvPr id="464" name="AutoShape 75"/>
          <p:cNvGrpSpPr/>
          <p:nvPr/>
        </p:nvGrpSpPr>
        <p:grpSpPr>
          <a:xfrm>
            <a:off x="2590800" y="4419599"/>
            <a:ext cx="3443266" cy="609601"/>
            <a:chOff x="0" y="0"/>
            <a:chExt cx="3443265" cy="609600"/>
          </a:xfrm>
        </p:grpSpPr>
        <p:sp>
          <p:nvSpPr>
            <p:cNvPr id="462" name="Shape"/>
            <p:cNvSpPr/>
            <p:nvPr/>
          </p:nvSpPr>
          <p:spPr>
            <a:xfrm>
              <a:off x="0" y="0"/>
              <a:ext cx="3443266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0" y="0"/>
                  </a:lnTo>
                  <a:lnTo>
                    <a:pt x="19120" y="12600"/>
                  </a:lnTo>
                  <a:lnTo>
                    <a:pt x="21600" y="15413"/>
                  </a:lnTo>
                  <a:lnTo>
                    <a:pt x="19120" y="18000"/>
                  </a:lnTo>
                  <a:lnTo>
                    <a:pt x="19120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Client is given 2 nearby web replica servers (fault tolerance)"/>
            <p:cNvSpPr txBox="1"/>
            <p:nvPr/>
          </p:nvSpPr>
          <p:spPr>
            <a:xfrm>
              <a:off x="0" y="0"/>
              <a:ext cx="30480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is given 2 nearby web replica servers (fault tolerance)</a:t>
              </a:r>
            </a:p>
          </p:txBody>
        </p:sp>
      </p:grpSp>
      <p:pic>
        <p:nvPicPr>
          <p:cNvPr id="465" name="Picture 76" descr="Picture 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0" y="2819400"/>
            <a:ext cx="990600" cy="42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Picture 77" descr="Picture 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4400" y="3276600"/>
            <a:ext cx="990600" cy="42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icture 78" descr="Picture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800" y="3886200"/>
            <a:ext cx="990600" cy="422275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Text Box 59"/>
          <p:cNvSpPr txBox="1"/>
          <p:nvPr/>
        </p:nvSpPr>
        <p:spPr>
          <a:xfrm>
            <a:off x="6019800" y="3810000"/>
            <a:ext cx="17526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 replica servers</a:t>
            </a:r>
          </a:p>
        </p:txBody>
      </p:sp>
      <p:pic>
        <p:nvPicPr>
          <p:cNvPr id="469" name="Picture 79" descr="Picture 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3886200"/>
            <a:ext cx="990600" cy="4222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2" name="AutoShape 74"/>
          <p:cNvGrpSpPr/>
          <p:nvPr/>
        </p:nvGrpSpPr>
        <p:grpSpPr>
          <a:xfrm>
            <a:off x="1600200" y="3733799"/>
            <a:ext cx="3214653" cy="609601"/>
            <a:chOff x="0" y="0"/>
            <a:chExt cx="3214652" cy="609600"/>
          </a:xfrm>
        </p:grpSpPr>
        <p:sp>
          <p:nvSpPr>
            <p:cNvPr id="470" name="Shape"/>
            <p:cNvSpPr/>
            <p:nvPr/>
          </p:nvSpPr>
          <p:spPr>
            <a:xfrm>
              <a:off x="0" y="0"/>
              <a:ext cx="3214653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944" y="0"/>
                  </a:lnTo>
                  <a:lnTo>
                    <a:pt x="18944" y="12600"/>
                  </a:lnTo>
                  <a:lnTo>
                    <a:pt x="21600" y="15413"/>
                  </a:lnTo>
                  <a:lnTo>
                    <a:pt x="18944" y="18000"/>
                  </a:lnTo>
                  <a:lnTo>
                    <a:pt x="18944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Multiple redirections to find nearby edge servers"/>
            <p:cNvSpPr txBox="1"/>
            <p:nvPr/>
          </p:nvSpPr>
          <p:spPr>
            <a:xfrm>
              <a:off x="0" y="0"/>
              <a:ext cx="28194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Multiple redirections to find nearby edge servers</a:t>
              </a:r>
            </a:p>
          </p:txBody>
        </p:sp>
      </p:grpSp>
      <p:sp>
        <p:nvSpPr>
          <p:cNvPr id="4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1" grpId="5"/>
      <p:bldP build="whole" bldLvl="1" animBg="1" rev="0" advAuto="0" spid="472" grpId="7"/>
      <p:bldP build="whole" bldLvl="1" animBg="1" rev="0" advAuto="0" spid="458" grpId="3"/>
      <p:bldP build="whole" bldLvl="1" animBg="1" rev="0" advAuto="0" spid="464" grpId="6"/>
      <p:bldP build="whole" bldLvl="1" animBg="1" rev="0" advAuto="0" spid="458" grpId="1"/>
      <p:bldP build="whole" bldLvl="1" animBg="1" rev="0" advAuto="0" spid="472" grpId="4"/>
      <p:bldP build="whole" bldLvl="1" animBg="1" rev="0" advAuto="0" spid="46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of Serving Web Content</a:t>
            </a:r>
          </a:p>
        </p:txBody>
      </p:sp>
      <p:sp>
        <p:nvSpPr>
          <p:cNvPr id="15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beginning…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…there was a single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Probably located in a closet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And it probably served blinking text</a:t>
            </a:r>
          </a:p>
          <a:p>
            <a:pPr/>
            <a:endParaRPr sz="2600"/>
          </a:p>
          <a:p>
            <a:pPr/>
            <a:r>
              <a:t>Issues with this model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Site reliability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Unplugging cable, hardware failure, natural disaster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Scalability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Flash crowds (aka Slashdotting)</a:t>
            </a:r>
          </a:p>
        </p:txBody>
      </p:sp>
      <p:pic>
        <p:nvPicPr>
          <p:cNvPr id="1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2387" y="1526074"/>
            <a:ext cx="2761613" cy="2282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Replicated Web service</a:t>
            </a:r>
          </a:p>
        </p:txBody>
      </p:sp>
      <p:sp>
        <p:nvSpPr>
          <p:cNvPr id="163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multiple servers</a:t>
            </a:r>
          </a:p>
          <a:p>
            <a:pPr/>
          </a:p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scalability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reliability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decide which server to use?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do synchronize state among servers?</a:t>
            </a:r>
          </a:p>
        </p:txBody>
      </p:sp>
      <p:pic>
        <p:nvPicPr>
          <p:cNvPr id="165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8832" r="0" b="8831"/>
          <a:stretch>
            <a:fillRect/>
          </a:stretch>
        </p:blipFill>
        <p:spPr>
          <a:xfrm>
            <a:off x="5757188" y="1600199"/>
            <a:ext cx="3234413" cy="186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Balancers</a:t>
            </a:r>
          </a:p>
        </p:txBody>
      </p:sp>
      <p:sp>
        <p:nvSpPr>
          <p:cNvPr id="16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Device that multiplexes requests</a:t>
            </a:r>
            <a:br/>
            <a:r>
              <a:t>across a collection of servers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All servers share one public IP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Balancer transparently directs requests</a:t>
            </a:r>
            <a:br/>
            <a:r>
              <a:t>to different servers</a:t>
            </a:r>
          </a:p>
          <a:p>
            <a:pPr>
              <a:lnSpc>
                <a:spcPct val="80000"/>
              </a:lnSpc>
              <a:defRPr sz="2400"/>
            </a:pPr>
            <a:r>
              <a:t>How should the balancer assign clients to servers?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Random / round-robin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1900"/>
            </a:pPr>
            <a:r>
              <a:t>When is this a good idea?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Load-based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1900"/>
            </a:pPr>
            <a:r>
              <a:t>When might this fail?</a:t>
            </a:r>
          </a:p>
          <a:p>
            <a:pPr>
              <a:lnSpc>
                <a:spcPct val="80000"/>
              </a:lnSpc>
              <a:defRPr sz="2400"/>
            </a:pPr>
            <a:r>
              <a:t>Challenges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Scalability (must support traffic for n hosts)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State (must keep track of previous decisions)</a:t>
            </a:r>
          </a:p>
        </p:txBody>
      </p:sp>
      <p:pic>
        <p:nvPicPr>
          <p:cNvPr id="170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8832" r="0" b="8831"/>
          <a:stretch>
            <a:fillRect/>
          </a:stretch>
        </p:blipFill>
        <p:spPr>
          <a:xfrm>
            <a:off x="5757188" y="1600199"/>
            <a:ext cx="3234413" cy="186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balancing: Are we done?</a:t>
            </a:r>
          </a:p>
        </p:txBody>
      </p:sp>
      <p:sp>
        <p:nvSpPr>
          <p:cNvPr id="173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Allows scaling of hardware independent of IPs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Relatively easy to maintain</a:t>
            </a: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Expensive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Still a single point of failure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>
                <a:solidFill>
                  <a:schemeClr val="accent2"/>
                </a:solidFill>
              </a:rPr>
              <a:t>Location</a:t>
            </a:r>
            <a:r>
              <a:t>!</a:t>
            </a:r>
          </a:p>
        </p:txBody>
      </p:sp>
      <p:sp>
        <p:nvSpPr>
          <p:cNvPr id="175" name="Rectangle 4"/>
          <p:cNvSpPr/>
          <p:nvPr/>
        </p:nvSpPr>
        <p:spPr>
          <a:xfrm>
            <a:off x="381934" y="5538692"/>
            <a:ext cx="8463720" cy="811062"/>
          </a:xfrm>
          <a:prstGeom prst="rect">
            <a:avLst/>
          </a:prstGeom>
          <a:solidFill>
            <a:schemeClr val="accent2"/>
          </a:solidFill>
          <a:ln w="571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Content Placeholder 2"/>
          <p:cNvSpPr txBox="1"/>
          <p:nvPr/>
        </p:nvSpPr>
        <p:spPr>
          <a:xfrm>
            <a:off x="483738" y="5685621"/>
            <a:ext cx="8315533" cy="68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>
              <a:lnSpc>
                <a:spcPct val="90000"/>
              </a:lnSpc>
              <a:spcBef>
                <a:spcPts val="60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Where do we place the load balancer for Wikipedia?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Popping up: HTTP performance</a:t>
            </a:r>
          </a:p>
        </p:txBody>
      </p:sp>
      <p:sp>
        <p:nvSpPr>
          <p:cNvPr id="17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Web pages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RTT matters most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Where should the server go?</a:t>
            </a:r>
          </a:p>
          <a:p>
            <a:pPr/>
            <a:r>
              <a:t>For video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Available bandwidth matters most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Where should the server go?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Is there one location that is best for everyone?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placement</a:t>
            </a:r>
          </a:p>
        </p:txBody>
      </p:sp>
      <p:sp>
        <p:nvSpPr>
          <p:cNvPr id="183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4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7243" r="0" b="7243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5395" y="277486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0" t="7357" r="9792" b="21721"/>
          <a:stretch>
            <a:fillRect/>
          </a:stretch>
        </p:blipFill>
        <p:spPr>
          <a:xfrm>
            <a:off x="7482051" y="3012966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726" y="3268852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297" y="3403734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77" y="1450563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9504" y="529559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8413" y="4414344"/>
            <a:ext cx="2878522" cy="230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3149" y="558799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996" y="5179845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603" y="6085487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4570" y="474541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4914" y="5726384"/>
            <a:ext cx="416198" cy="416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90799 0.074073" origin="layout" pathEditMode="relative">
                                      <p:cBhvr>
                                        <p:cTn id="2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6" grpId="1"/>
      <p:bldP build="whole" bldLvl="1" animBg="1" rev="0" advAuto="0" spid="190" grpId="4"/>
      <p:bldP build="whole" bldLvl="1" animBg="1" rev="0" advAuto="0" spid="192" grpId="8"/>
      <p:bldP build="whole" bldLvl="1" animBg="1" rev="0" advAuto="0" spid="193" grpId="7"/>
      <p:bldP build="whole" bldLvl="1" animBg="1" rev="0" advAuto="0" spid="195" grpId="10"/>
      <p:bldP build="whole" bldLvl="1" animBg="1" rev="0" advAuto="0" spid="196" grpId="11"/>
      <p:bldP build="whole" bldLvl="1" animBg="1" rev="0" advAuto="0" spid="189" grpId="5"/>
      <p:bldP build="whole" bldLvl="1" animBg="1" rev="0" advAuto="0" spid="194" grpId="9"/>
      <p:bldP build="whole" bldLvl="1" animBg="1" rev="0" advAuto="0" spid="188" grpId="3"/>
      <p:bldP build="whole" bldLvl="1" animBg="1" rev="0" advAuto="0" spid="191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