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jpe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title>
      <c:tx>
        <c:rich>
          <a:bodyPr rot="0"/>
          <a:lstStyle/>
          <a:p>
            <a:pPr>
              <a:defRPr b="0" i="0" strike="noStrike" sz="1200" u="none">
                <a:solidFill>
                  <a:srgbClr val="000000"/>
                </a:solidFill>
                <a:latin typeface="Helvetica Neue"/>
              </a:defRPr>
            </a:pPr>
            <a:r>
              <a:rPr b="0" i="0" strike="noStrike" sz="1200" u="none">
                <a:solidFill>
                  <a:srgbClr val="000000"/>
                </a:solidFill>
                <a:latin typeface="Helvetica Neue"/>
              </a:rPr>
              <a:t>Title</a:t>
            </a:r>
          </a:p>
        </c:rich>
      </c:tx>
      <c:layout>
        <c:manualLayout>
          <c:xMode val="edge"/>
          <c:yMode val="edge"/>
          <c:x val="0.487035"/>
          <c:y val="0.0201953"/>
          <c:w val="0.0259292"/>
          <c:h val="0.0437404"/>
        </c:manualLayout>
      </c:layout>
      <c:overlay val="1"/>
      <c:spPr>
        <a:noFill/>
        <a:effectLst/>
      </c:spPr>
    </c:title>
    <c:autoTitleDeleted val="1"/>
    <c:plotArea>
      <c:layout>
        <c:manualLayout>
          <c:layoutTarget val="inner"/>
          <c:xMode val="edge"/>
          <c:yMode val="edge"/>
          <c:x val="0.136544"/>
          <c:y val="0.0639357"/>
          <c:w val="0.808222"/>
          <c:h val="0.832505"/>
        </c:manualLayout>
      </c:layout>
      <c:barChart>
        <c:barDir val="col"/>
        <c:grouping val="clustered"/>
        <c:varyColors val="0"/>
        <c:ser>
          <c:idx val="0"/>
          <c:order val="0"/>
          <c:tx>
            <c:strRef>
              <c:f>Sheet1!$B$1</c:f>
              <c:strCache>
                <c:ptCount val="1"/>
                <c:pt idx="0">
                  <c:v>Score ( 1 == FULL POINT)</c:v>
                </c:pt>
              </c:strCache>
            </c:strRef>
          </c:tx>
          <c:spPr>
            <a:solidFill>
              <a:schemeClr val="accent1">
                <a:lumOff val="13529"/>
              </a:schemeClr>
            </a:solidFill>
            <a:ln w="12700" cap="flat">
              <a:noFill/>
              <a:miter lim="400000"/>
            </a:ln>
            <a:effectLst/>
          </c:spPr>
          <c:invertIfNegative val="0"/>
          <c:dLbls>
            <c:numFmt formatCode="#,##0" sourceLinked="0"/>
            <c:txPr>
              <a:bodyPr/>
              <a:lstStyle/>
              <a:p>
                <a:pPr>
                  <a:defRPr b="0" i="0" strike="noStrike" sz="1200" u="none">
                    <a:solidFill>
                      <a:srgbClr val="FFFFFF"/>
                    </a:solidFill>
                    <a:latin typeface="Helvetica Neue"/>
                  </a:defRPr>
                </a:pPr>
              </a:p>
            </c:txPr>
            <c:dLblPos val="inEnd"/>
            <c:showLegendKey val="0"/>
            <c:showVal val="0"/>
            <c:showCatName val="0"/>
            <c:showSerName val="0"/>
            <c:showPercent val="0"/>
            <c:showBubbleSize val="0"/>
            <c:showLeaderLines val="0"/>
          </c:dLbls>
          <c:cat>
            <c:strRef>
              <c:f>Sheet1!$A$2:$A$33</c:f>
              <c:strCache>
                <c:ptCount val="32"/>
                <c:pt idx="0">
                  <c:v/>
                </c:pt>
                <c:pt idx="1">
                  <c:v/>
                </c:pt>
                <c:pt idx="2">
                  <c:v/>
                </c:pt>
                <c:pt idx="3">
                  <c:v/>
                </c:pt>
                <c:pt idx="4">
                  <c:v/>
                </c:pt>
                <c:pt idx="5">
                  <c:v/>
                </c:pt>
                <c:pt idx="6">
                  <c:v/>
                </c:pt>
                <c:pt idx="7">
                  <c:v/>
                </c:pt>
                <c:pt idx="8">
                  <c:v/>
                </c:pt>
                <c:pt idx="9">
                  <c:v/>
                </c:pt>
                <c:pt idx="10">
                  <c:v/>
                </c:pt>
                <c:pt idx="11">
                  <c:v/>
                </c:pt>
                <c:pt idx="12">
                  <c:v/>
                </c:pt>
                <c:pt idx="13">
                  <c:v/>
                </c:pt>
                <c:pt idx="14">
                  <c:v/>
                </c:pt>
                <c:pt idx="15">
                  <c:v/>
                </c:pt>
                <c:pt idx="16">
                  <c:v/>
                </c:pt>
                <c:pt idx="17">
                  <c:v/>
                </c:pt>
                <c:pt idx="18">
                  <c:v/>
                </c:pt>
                <c:pt idx="19">
                  <c:v/>
                </c:pt>
                <c:pt idx="20">
                  <c:v/>
                </c:pt>
                <c:pt idx="21">
                  <c:v/>
                </c:pt>
                <c:pt idx="22">
                  <c:v/>
                </c:pt>
                <c:pt idx="23">
                  <c:v/>
                </c:pt>
                <c:pt idx="24">
                  <c:v/>
                </c:pt>
                <c:pt idx="25">
                  <c:v/>
                </c:pt>
                <c:pt idx="26">
                  <c:v/>
                </c:pt>
                <c:pt idx="27">
                  <c:v/>
                </c:pt>
                <c:pt idx="28">
                  <c:v/>
                </c:pt>
                <c:pt idx="29">
                  <c:v/>
                </c:pt>
                <c:pt idx="30">
                  <c:v/>
                </c:pt>
                <c:pt idx="31">
                  <c:v/>
                </c:pt>
              </c:strCache>
            </c:strRef>
          </c:cat>
          <c:val>
            <c:numRef>
              <c:f>Sheet1!$B$2:$B$33</c:f>
              <c:numCache>
                <c:ptCount val="31"/>
                <c:pt idx="0">
                  <c:v>0.305000</c:v>
                </c:pt>
                <c:pt idx="1">
                  <c:v>0.430500</c:v>
                </c:pt>
                <c:pt idx="2">
                  <c:v>0.665000</c:v>
                </c:pt>
                <c:pt idx="3">
                  <c:v>0.665000</c:v>
                </c:pt>
                <c:pt idx="4">
                  <c:v>0.805000</c:v>
                </c:pt>
                <c:pt idx="5">
                  <c:v>0.805000</c:v>
                </c:pt>
                <c:pt idx="6">
                  <c:v>0.805000</c:v>
                </c:pt>
                <c:pt idx="7">
                  <c:v>0.805000</c:v>
                </c:pt>
                <c:pt idx="8">
                  <c:v>0.980000</c:v>
                </c:pt>
                <c:pt idx="9">
                  <c:v>0.980000</c:v>
                </c:pt>
                <c:pt idx="10">
                  <c:v>0.980000</c:v>
                </c:pt>
                <c:pt idx="11">
                  <c:v>0.980000</c:v>
                </c:pt>
                <c:pt idx="12">
                  <c:v>0.980000</c:v>
                </c:pt>
                <c:pt idx="13">
                  <c:v>0.980000</c:v>
                </c:pt>
                <c:pt idx="14">
                  <c:v>0.990000</c:v>
                </c:pt>
                <c:pt idx="15">
                  <c:v>0.990000</c:v>
                </c:pt>
                <c:pt idx="16">
                  <c:v>1.000000</c:v>
                </c:pt>
                <c:pt idx="17">
                  <c:v>1.000000</c:v>
                </c:pt>
                <c:pt idx="18">
                  <c:v>1.000000</c:v>
                </c:pt>
                <c:pt idx="19">
                  <c:v>1.000000</c:v>
                </c:pt>
                <c:pt idx="20">
                  <c:v>1.000000</c:v>
                </c:pt>
                <c:pt idx="21">
                  <c:v>1.000000</c:v>
                </c:pt>
                <c:pt idx="22">
                  <c:v>1.000000</c:v>
                </c:pt>
                <c:pt idx="23">
                  <c:v>1.000000</c:v>
                </c:pt>
                <c:pt idx="24">
                  <c:v>1.000000</c:v>
                </c:pt>
                <c:pt idx="25">
                  <c:v>1.000000</c:v>
                </c:pt>
                <c:pt idx="26">
                  <c:v>1.000000</c:v>
                </c:pt>
                <c:pt idx="27">
                  <c:v>1.000000</c:v>
                </c:pt>
                <c:pt idx="28">
                  <c:v>1.000000</c:v>
                </c:pt>
                <c:pt idx="29">
                  <c:v>1.000000</c:v>
                </c:pt>
                <c:pt idx="30">
                  <c:v>1.000000</c:v>
                </c:pt>
              </c:numCache>
            </c:numRef>
          </c:val>
        </c:ser>
        <c:gapWidth val="40"/>
        <c:overlap val="-10"/>
        <c:axId val="2094734552"/>
        <c:axId val="2094734553"/>
      </c:barChart>
      <c:catAx>
        <c:axId val="2094734552"/>
        <c:scaling>
          <c:orientation val="minMax"/>
        </c:scaling>
        <c:delete val="0"/>
        <c:axPos val="b"/>
        <c:title>
          <c:tx>
            <c:rich>
              <a:bodyPr rot="0"/>
              <a:lstStyle/>
              <a:p>
                <a:pPr>
                  <a:defRPr b="0" i="0" strike="noStrike" sz="1000" u="none">
                    <a:solidFill>
                      <a:srgbClr val="000000"/>
                    </a:solidFill>
                    <a:latin typeface="Helvetica Neue"/>
                  </a:defRPr>
                </a:pPr>
                <a:r>
                  <a:rPr b="0" i="0" strike="noStrike" sz="1000" u="none">
                    <a:solidFill>
                      <a:srgbClr val="000000"/>
                    </a:solidFill>
                    <a:latin typeface="Helvetica Neue"/>
                  </a:rPr>
                  <a:t>Category Axis</a:t>
                </a:r>
              </a:p>
            </c:rich>
          </c:tx>
          <c:layout/>
          <c:overlay val="1"/>
        </c:title>
        <c:numFmt formatCode="General" sourceLinked="0"/>
        <c:majorTickMark val="in"/>
        <c:minorTickMark val="none"/>
        <c:tickLblPos val="low"/>
        <c:spPr>
          <a:ln w="12700" cap="flat">
            <a:solidFill>
              <a:srgbClr val="FFFFFF"/>
            </a:solidFill>
            <a:prstDash val="solid"/>
            <a:miter lim="400000"/>
          </a:ln>
        </c:spPr>
        <c:txPr>
          <a:bodyPr rot="0"/>
          <a:lstStyle/>
          <a:p>
            <a:pPr>
              <a:defRPr b="0" i="0" strike="noStrike" sz="1000" u="none">
                <a:solidFill>
                  <a:srgbClr val="000000"/>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12700" cap="flat">
              <a:solidFill>
                <a:srgbClr val="FFFFFF"/>
              </a:solidFill>
              <a:prstDash val="solid"/>
              <a:miter lim="400000"/>
            </a:ln>
          </c:spPr>
        </c:majorGridlines>
        <c:title>
          <c:tx>
            <c:rich>
              <a:bodyPr rot="-5400000"/>
              <a:lstStyle/>
              <a:p>
                <a:pPr>
                  <a:defRPr b="0" i="0" strike="noStrike" sz="4000" u="none">
                    <a:solidFill>
                      <a:srgbClr val="FFFFFF"/>
                    </a:solidFill>
                    <a:latin typeface="Helvetica Neue"/>
                  </a:defRPr>
                </a:pPr>
                <a:r>
                  <a:rPr b="0" i="0" strike="noStrike" sz="4000" u="none">
                    <a:solidFill>
                      <a:srgbClr val="FFFFFF"/>
                    </a:solidFill>
                    <a:latin typeface="Helvetica Neue"/>
                  </a:rPr>
                  <a:t>Scores</a:t>
                </a:r>
              </a:p>
            </c:rich>
          </c:tx>
          <c:layout/>
          <c:overlay val="1"/>
        </c:title>
        <c:numFmt formatCode="General" sourceLinked="0"/>
        <c:majorTickMark val="in"/>
        <c:minorTickMark val="in"/>
        <c:tickLblPos val="nextTo"/>
        <c:spPr>
          <a:ln w="12700" cap="flat">
            <a:solidFill>
              <a:srgbClr val="FFFFFF"/>
            </a:solidFill>
            <a:prstDash val="solid"/>
            <a:miter lim="400000"/>
          </a:ln>
        </c:spPr>
        <c:txPr>
          <a:bodyPr rot="0"/>
          <a:lstStyle/>
          <a:p>
            <a:pPr>
              <a:defRPr b="0" i="0" strike="noStrike" sz="2000" u="none">
                <a:solidFill>
                  <a:srgbClr val="FFFFFF"/>
                </a:solidFill>
                <a:latin typeface="Helvetica Neue"/>
              </a:defRPr>
            </a:pPr>
          </a:p>
        </c:txPr>
        <c:crossAx val="2094734552"/>
        <c:crosses val="autoZero"/>
        <c:crossBetween val="between"/>
        <c:majorUnit val="0.25"/>
        <c:minorUnit val="0.125"/>
      </c:valAx>
      <c:spPr>
        <a:noFill/>
        <a:ln w="12700" cap="flat">
          <a:solidFill>
            <a:srgbClr val="FFFFFF"/>
          </a:solidFill>
          <a:prstDash val="solid"/>
          <a:miter lim="400000"/>
        </a:ln>
        <a:effectLst/>
      </c:spPr>
    </c:plotArea>
    <c:legend>
      <c:legendPos val="t"/>
      <c:layout>
        <c:manualLayout>
          <c:xMode val="edge"/>
          <c:yMode val="edge"/>
          <c:x val="0.161191"/>
          <c:y val="0"/>
          <c:w val="0.74506"/>
          <c:h val="0.0451953"/>
        </c:manualLayout>
      </c:layout>
      <c:overlay val="1"/>
      <c:spPr>
        <a:noFill/>
        <a:ln w="12700" cap="flat">
          <a:noFill/>
          <a:miter lim="400000"/>
        </a:ln>
        <a:effectLst/>
      </c:spPr>
      <c:txPr>
        <a:bodyPr rot="0"/>
        <a:lstStyle/>
        <a:p>
          <a:pPr>
            <a:defRPr b="0" i="0" strike="noStrike" sz="1000" u="none">
              <a:solidFill>
                <a:srgbClr val="FFFFFF"/>
              </a:solidFill>
              <a:latin typeface="Helvetica Neue"/>
            </a:defRPr>
          </a:pPr>
        </a:p>
      </c:txPr>
    </c:legend>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 Id="rId3" Type="http://schemas.openxmlformats.org/officeDocument/2006/relationships/hyperlink" Target="http://paananenmusic.com" TargetMode="External"/></Relationships>

</file>

<file path=ppt/notesSlides/_rels/notesSlide23.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 Id="rId3" Type="http://schemas.openxmlformats.org/officeDocument/2006/relationships/hyperlink" Target="http://example.com" TargetMode="External"/></Relationships>

</file>

<file path=ppt/notesSlides/_rels/notesSlide27.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3.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4.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35.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6.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7.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 Id="rId3" Type="http://schemas.openxmlformats.org/officeDocument/2006/relationships/hyperlink" Target="http://google.com" TargetMode="External"/><Relationship Id="rId4" Type="http://schemas.openxmlformats.org/officeDocument/2006/relationships/hyperlink" Target="http://example.com" TargetMode="External"/></Relationships>

</file>

<file path=ppt/notesSlides/_rels/notesSlide5.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 Id="rId3" Type="http://schemas.openxmlformats.org/officeDocument/2006/relationships/hyperlink" Target="http://example.com" TargetMode="External"/></Relationships>

</file>

<file path=ppt/notesSlides/_rels/notesSlide7.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 Id="rId3" Type="http://schemas.openxmlformats.org/officeDocument/2006/relationships/hyperlink" Target="http://example.com" TargetMode="External"/></Relationships>

</file>

<file path=ppt/notesSlides/_rels/notesSlide9.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Shape 257"/>
          <p:cNvSpPr/>
          <p:nvPr>
            <p:ph type="sldImg"/>
          </p:nvPr>
        </p:nvSpPr>
        <p:spPr>
          <a:prstGeom prst="rect">
            <a:avLst/>
          </a:prstGeom>
        </p:spPr>
        <p:txBody>
          <a:bodyPr/>
          <a:lstStyle/>
          <a:p>
            <a:pPr/>
          </a:p>
        </p:txBody>
      </p:sp>
      <p:sp>
        <p:nvSpPr>
          <p:cNvPr id="258" name="Shape 258"/>
          <p:cNvSpPr/>
          <p:nvPr>
            <p:ph type="body" sz="quarter" idx="1"/>
          </p:nvPr>
        </p:nvSpPr>
        <p:spPr>
          <a:prstGeom prst="rect">
            <a:avLst/>
          </a:prstGeom>
        </p:spPr>
        <p:txBody>
          <a:bodyPr/>
          <a:lstStyle/>
          <a:p>
            <a:pPr/>
            <a:r>
              <a:t>PKI uses public key cryptography.</a:t>
            </a:r>
          </a:p>
          <a:p>
            <a:pPr/>
          </a:p>
          <a:p>
            <a:pPr/>
            <a:r>
              <a:t>There are two basic things that public key cryptography provides: authentication and encryption.</a:t>
            </a:r>
          </a:p>
          <a:p>
            <a:pPr/>
            <a:r>
              <a:t>Let’s say you have a pair of keys called private and public key;</a:t>
            </a:r>
          </a:p>
          <a:p>
            <a:pPr/>
            <a:r>
              <a:t>As it name stands, you are the only one knows about private key, and public key is disseminated widely.</a:t>
            </a:r>
          </a:p>
          <a:p>
            <a:pPr/>
          </a:p>
          <a:p>
            <a:pPr/>
            <a:r>
              <a:t>Depending on a type of documents, you may not care about the confidentiality of the document, but you want to provide something that can say that the sender is you; then you can generate a digital signature using your private key so that I can verify the signature using your public key;</a:t>
            </a:r>
          </a:p>
          <a:p>
            <a:pPr/>
          </a:p>
          <a:p>
            <a:pPr/>
            <a:r>
              <a:t>Or I have a document and would like to send it to you in a secure manner; so I can encrypt the  document using your public key, so that only you can decrypt it </a:t>
            </a:r>
          </a:p>
          <a:p>
            <a:pPr/>
          </a:p>
          <a:p>
            <a:pPr/>
          </a:p>
          <a:p>
            <a:pPr/>
            <a:r>
              <a:t>–––––––––– –––––––––– ––––––––––</a:t>
            </a:r>
          </a:p>
          <a:p>
            <a:pPr/>
            <a:r>
              <a:t>An analogy for digital signatures is the sealing of an envelope with a personal wax seal. The message can be opened by anyone, but the presence of the unique seal authenticates the sender.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1" name="Shape 1131"/>
          <p:cNvSpPr/>
          <p:nvPr>
            <p:ph type="sldImg"/>
          </p:nvPr>
        </p:nvSpPr>
        <p:spPr>
          <a:prstGeom prst="rect">
            <a:avLst/>
          </a:prstGeom>
        </p:spPr>
        <p:txBody>
          <a:bodyPr/>
          <a:lstStyle/>
          <a:p>
            <a:pPr/>
          </a:p>
        </p:txBody>
      </p:sp>
      <p:sp>
        <p:nvSpPr>
          <p:cNvPr id="1132" name="Shape 1132"/>
          <p:cNvSpPr/>
          <p:nvPr>
            <p:ph type="body" sz="quarter" idx="1"/>
          </p:nvPr>
        </p:nvSpPr>
        <p:spPr>
          <a:prstGeom prst="rect">
            <a:avLst/>
          </a:prstGeom>
        </p:spPr>
        <p:txBody>
          <a:bodyPr/>
          <a:lstStyle/>
          <a:p>
            <a:pPr/>
          </a:p>
          <a:p>
            <a:pPr/>
          </a:p>
          <a:p>
            <a:pPr/>
            <a:r>
              <a:t>because it is challenging to monitor millions of domains and DNS resolvers over the years and systematically analyze to see what and why something is wrong</a:t>
            </a:r>
          </a:p>
          <a:p>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7" name="Shape 1147"/>
          <p:cNvSpPr/>
          <p:nvPr>
            <p:ph type="sldImg"/>
          </p:nvPr>
        </p:nvSpPr>
        <p:spPr>
          <a:prstGeom prst="rect">
            <a:avLst/>
          </a:prstGeom>
        </p:spPr>
        <p:txBody>
          <a:bodyPr/>
          <a:lstStyle/>
          <a:p>
            <a:pPr/>
          </a:p>
        </p:txBody>
      </p:sp>
      <p:sp>
        <p:nvSpPr>
          <p:cNvPr id="1148" name="Shape 1148"/>
          <p:cNvSpPr/>
          <p:nvPr>
            <p:ph type="body" sz="quarter" idx="1"/>
          </p:nvPr>
        </p:nvSpPr>
        <p:spPr>
          <a:prstGeom prst="rect">
            <a:avLst/>
          </a:prstGeom>
        </p:spPr>
        <p:txBody>
          <a:bodyPr/>
          <a:lstStyle/>
          <a:p>
            <a:pPr/>
          </a:p>
          <a:p>
            <a:pPr/>
            <a:r>
              <a:t>Now you’re ready to understand what’s the problem of DNSSEC is.</a:t>
            </a:r>
          </a:p>
          <a:p>
            <a:pPr/>
          </a:p>
          <a:p>
            <a:pPr/>
            <a:r>
              <a:t>If you want to deploy DNSSEC on your nameserver, you first need to have a DNSKEY.</a:t>
            </a:r>
          </a:p>
          <a:p>
            <a:pPr/>
          </a:p>
          <a:p>
            <a:pPr/>
            <a:r>
              <a:t>Question and answer for this section is how many domains are do these things.</a:t>
            </a:r>
          </a:p>
          <a:p>
            <a:pPr/>
            <a:r>
              <a:t>Now to know that, we need a data.</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4" name="Shape 1154"/>
          <p:cNvSpPr/>
          <p:nvPr>
            <p:ph type="sldImg"/>
          </p:nvPr>
        </p:nvSpPr>
        <p:spPr>
          <a:prstGeom prst="rect">
            <a:avLst/>
          </a:prstGeom>
        </p:spPr>
        <p:txBody>
          <a:bodyPr/>
          <a:lstStyle/>
          <a:p>
            <a:pPr/>
          </a:p>
        </p:txBody>
      </p:sp>
      <p:sp>
        <p:nvSpPr>
          <p:cNvPr id="1155" name="Shape 1155"/>
          <p:cNvSpPr/>
          <p:nvPr>
            <p:ph type="body" sz="quarter" idx="1"/>
          </p:nvPr>
        </p:nvSpPr>
        <p:spPr>
          <a:prstGeom prst="rect">
            <a:avLst/>
          </a:prstGeom>
        </p:spPr>
        <p:txBody>
          <a:bodyPr/>
          <a:lstStyle/>
          <a:p>
            <a:pPr/>
            <a:r>
              <a:t>We need large scales and historical data to see the trends.</a:t>
            </a:r>
          </a:p>
          <a:p>
            <a:pPr/>
          </a:p>
          <a:p>
            <a:pPr/>
            <a:r>
              <a:t>We measured for all .com/.org/.net’s all second level domains every day.</a:t>
            </a:r>
          </a:p>
          <a:p>
            <a:pPr/>
            <a:r>
              <a:t>The number of total domains are 140 millions, and we regularly fetch relevant DNS records for two years.</a:t>
            </a:r>
          </a:p>
          <a:p>
            <a:pPr/>
          </a:p>
          <a:p>
            <a:pPr/>
            <a:r>
              <a:t>This is huge datasets, 147M and every single day which is about over 750 billion DNS records</a:t>
            </a:r>
          </a:p>
          <a:p>
            <a:pPr/>
            <a:r>
              <a:t>This is a pervasive view of DNS ecosystem.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6" name="Shape 1176"/>
          <p:cNvSpPr/>
          <p:nvPr>
            <p:ph type="sldImg"/>
          </p:nvPr>
        </p:nvSpPr>
        <p:spPr>
          <a:prstGeom prst="rect">
            <a:avLst/>
          </a:prstGeom>
        </p:spPr>
        <p:txBody>
          <a:bodyPr/>
          <a:lstStyle/>
          <a:p>
            <a:pPr/>
          </a:p>
        </p:txBody>
      </p:sp>
      <p:sp>
        <p:nvSpPr>
          <p:cNvPr id="1177" name="Shape 1177"/>
          <p:cNvSpPr/>
          <p:nvPr>
            <p:ph type="body" sz="quarter" idx="1"/>
          </p:nvPr>
        </p:nvSpPr>
        <p:spPr>
          <a:prstGeom prst="rect">
            <a:avLst/>
          </a:prstGeom>
        </p:spPr>
        <p:txBody>
          <a:bodyPr/>
          <a:lstStyle/>
          <a:p>
            <a:pPr/>
            <a:r>
              <a:t>Then the first question is how many domains support DNSSEC? </a:t>
            </a:r>
          </a:p>
          <a:p>
            <a:pPr/>
            <a:r>
              <a:t>Please note that, DNSSEC was introduced about twenty years ago.</a:t>
            </a:r>
          </a:p>
          <a:p>
            <a:pPr/>
          </a:p>
          <a:p>
            <a:pPr/>
            <a:r>
              <a:t>Y axis shows the percent of domains with DNSKEY record, which means that they at least tried to deploy DNSSEC. </a:t>
            </a:r>
          </a:p>
          <a:p>
            <a:pPr/>
            <a:r>
              <a:t>So, in ideal cases, you would see about more than 90% of domains with DNSKEY.</a:t>
            </a:r>
          </a:p>
          <a:p>
            <a:pPr/>
          </a:p>
          <a:p>
            <a:pPr/>
            <a:r>
              <a:t>However, we observed that deployment is very rare, showing that only 1% of domains have deployed DNSSEC.</a:t>
            </a:r>
          </a:p>
          <a:p>
            <a:pPr/>
          </a:p>
          <a:p>
            <a:pPr/>
            <a:r>
              <a:t>But, the bright side is it is increasing. There are two ways to look at this: the glass is either 99% empty or 1% is full, but the problem is it takes about twenty years to fill the 1% of the glass, which means there must be something wrong.</a:t>
            </a:r>
          </a:p>
          <a:p>
            <a:pPr/>
          </a:p>
          <a:p>
            <a:pPr/>
            <a:r>
              <a:t>Then, let’s see if they generate a signature using a DNSKEY.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4" name="Shape 1204"/>
          <p:cNvSpPr/>
          <p:nvPr>
            <p:ph type="sldImg"/>
          </p:nvPr>
        </p:nvSpPr>
        <p:spPr>
          <a:prstGeom prst="rect">
            <a:avLst/>
          </a:prstGeom>
        </p:spPr>
        <p:txBody>
          <a:bodyPr/>
          <a:lstStyle/>
          <a:p>
            <a:pPr/>
          </a:p>
        </p:txBody>
      </p:sp>
      <p:sp>
        <p:nvSpPr>
          <p:cNvPr id="1205" name="Shape 1205"/>
          <p:cNvSpPr/>
          <p:nvPr>
            <p:ph type="body" sz="quarter" idx="1"/>
          </p:nvPr>
        </p:nvSpPr>
        <p:spPr>
          <a:prstGeom prst="rect">
            <a:avLst/>
          </a:prstGeom>
        </p:spPr>
        <p:txBody>
          <a:bodyPr/>
          <a:lstStyle/>
          <a:p>
            <a:pPr/>
            <a:r>
              <a:t>Now, we see whether the domains with DNSKEY (among 1%) actually provide signatures.</a:t>
            </a:r>
          </a:p>
          <a:p>
            <a:pPr/>
            <a:r>
              <a:t>Now y axis shows the precent of domains missing signatures.</a:t>
            </a:r>
          </a:p>
          <a:p>
            <a:pPr/>
          </a:p>
          <a:p>
            <a:pPr/>
            <a:r>
              <a:t>Here’s the result;</a:t>
            </a:r>
          </a:p>
          <a:p>
            <a:pPr/>
            <a:r>
              <a:t>There’s two observations here;</a:t>
            </a:r>
          </a:p>
          <a:p>
            <a:pPr/>
          </a:p>
          <a:p>
            <a:pPr/>
            <a:r>
              <a:t>First, in our recent snapshot, signature is rarely missing by showing 0.3%.</a:t>
            </a:r>
          </a:p>
          <a:p>
            <a:pPr/>
            <a:r>
              <a:t>But, Up until very recently, upto two percent of signatures are all missing.</a:t>
            </a:r>
          </a:p>
          <a:p>
            <a:pPr/>
          </a:p>
          <a:p>
            <a:pPr/>
            <a:r>
              <a:t>This huge drop is due to Domain Monster, one hosting provider. They provide authoritative DNS server for their users, but they did not sign the records even though they have DNSKEYs.</a:t>
            </a:r>
          </a:p>
          <a:p>
            <a:pPr/>
          </a:p>
          <a:p>
            <a:pPr/>
            <a:r>
              <a:t>This shows that a single entity plays a huge role in DNSSEC, which we will look more details in a few moment.</a:t>
            </a:r>
          </a:p>
          <a:p>
            <a:pPr/>
          </a:p>
          <a:p>
            <a:pPr/>
            <a:r>
              <a:t>[click]</a:t>
            </a:r>
          </a:p>
          <a:p>
            <a:pPr/>
            <a:r>
              <a:t>So signatures is rarely missing (and we also verified all signatures using their public key, and we found that only 0.5% of them are invalid), which means that it seems domains with DNSKEY manage DNSSEC very well.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8" name="Shape 1228"/>
          <p:cNvSpPr/>
          <p:nvPr>
            <p:ph type="sldImg"/>
          </p:nvPr>
        </p:nvSpPr>
        <p:spPr>
          <a:prstGeom prst="rect">
            <a:avLst/>
          </a:prstGeom>
        </p:spPr>
        <p:txBody>
          <a:bodyPr/>
          <a:lstStyle/>
          <a:p>
            <a:pPr/>
          </a:p>
        </p:txBody>
      </p:sp>
      <p:sp>
        <p:nvSpPr>
          <p:cNvPr id="1229" name="Shape 1229"/>
          <p:cNvSpPr/>
          <p:nvPr>
            <p:ph type="body" sz="quarter" idx="1"/>
          </p:nvPr>
        </p:nvSpPr>
        <p:spPr>
          <a:prstGeom prst="rect">
            <a:avLst/>
          </a:prstGeom>
        </p:spPr>
        <p:txBody>
          <a:bodyPr/>
          <a:lstStyle/>
          <a:p>
            <a:pPr/>
            <a:r>
              <a:t>Now, let’s see how many domains w/ DNSKEY generate and upload a DS record to the parent zone.</a:t>
            </a:r>
          </a:p>
          <a:p>
            <a:pPr/>
          </a:p>
          <a:p>
            <a:pPr/>
            <a:r>
              <a:t>Y axis shows the percent of domains without DS record.</a:t>
            </a:r>
          </a:p>
          <a:p>
            <a:pPr/>
          </a:p>
          <a:p>
            <a:pPr/>
            <a:r>
              <a:t>[click]</a:t>
            </a:r>
          </a:p>
          <a:p>
            <a:pPr/>
          </a:p>
          <a:p>
            <a:pPr/>
            <a:r>
              <a:t>Surprisingly, we found that 30% of domains w/ DNSKEY, do not upload a DS record. What it means that client can not validate the chain of trust. There is no chain leading back to the root.</a:t>
            </a:r>
          </a:p>
          <a:p>
            <a:pPr/>
            <a:r>
              <a:t>For some reason, they only deployed DNSKEY and generate the signature, but they didn’t do the last step.</a:t>
            </a:r>
          </a:p>
          <a:p>
            <a:pPr/>
          </a:p>
          <a:p>
            <a:pPr/>
            <a:r>
              <a:t>Now, we found that there are two problems here;</a:t>
            </a:r>
          </a:p>
          <a:p>
            <a:pPr/>
            <a:r>
              <a:t>DNSSEC is not deployed very well, and also 30% of them are mismanaged.</a:t>
            </a:r>
          </a:p>
          <a:p>
            <a:pPr/>
            <a:r>
              <a:t>Then, why is that?</a:t>
            </a:r>
          </a:p>
          <a:p>
            <a:pPr/>
          </a:p>
          <a:p>
            <a:pPr>
              <a:defRPr>
                <a:solidFill>
                  <a:schemeClr val="accent5">
                    <a:hueOff val="89162"/>
                    <a:satOff val="9554"/>
                    <a:lumOff val="16296"/>
                  </a:schemeClr>
                </a:solidFill>
              </a:defRPr>
            </a:pPr>
            <a:r>
              <a:t>So I’m gonna spend few more slides showing you that explains why this is happening</a:t>
            </a:r>
          </a:p>
          <a:p>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1" name="Shape 1251"/>
          <p:cNvSpPr/>
          <p:nvPr>
            <p:ph type="sldImg"/>
          </p:nvPr>
        </p:nvSpPr>
        <p:spPr>
          <a:prstGeom prst="rect">
            <a:avLst/>
          </a:prstGeom>
        </p:spPr>
        <p:txBody>
          <a:bodyPr/>
          <a:lstStyle/>
          <a:p>
            <a:pPr/>
          </a:p>
        </p:txBody>
      </p:sp>
      <p:sp>
        <p:nvSpPr>
          <p:cNvPr id="1252" name="Shape 1252"/>
          <p:cNvSpPr/>
          <p:nvPr>
            <p:ph type="body" sz="quarter" idx="1"/>
          </p:nvPr>
        </p:nvSpPr>
        <p:spPr>
          <a:prstGeom prst="rect">
            <a:avLst/>
          </a:prstGeom>
        </p:spPr>
        <p:txBody>
          <a:bodyPr/>
          <a:lstStyle/>
          <a:p>
            <a:pPr/>
            <a:r>
              <a:t>Then, You first understand the process of buying a domain.</a:t>
            </a:r>
          </a:p>
          <a:p>
            <a:pPr/>
          </a:p>
          <a:p>
            <a:pPr/>
            <a:r>
              <a:t> You can buy a domain from GoDaddy,</a:t>
            </a:r>
          </a:p>
          <a:p>
            <a:pPr/>
            <a:r>
              <a:t>Godaddy is a registrar, which is an organization that has an authority to register a domain to the database managed by registry.</a:t>
            </a:r>
          </a:p>
          <a:p>
            <a:pPr/>
          </a:p>
          <a:p>
            <a:pPr/>
            <a:r>
              <a:t>Registries are organization that manage top level domain, so for example, Verisign</a:t>
            </a:r>
          </a:p>
          <a:p>
            <a:pPr/>
            <a:r>
              <a:t> manages .com, and it manages the list of registered domains in a database.</a:t>
            </a:r>
          </a:p>
          <a:p>
            <a:pPr/>
            <a:r>
              <a:t>So let’s say you bought a domain from GoDaddy and you want to deploy DNSSEC.</a:t>
            </a:r>
          </a:p>
          <a:p>
            <a:pPr/>
          </a:p>
          <a:p>
            <a:pPr/>
          </a:p>
          <a:p>
            <a:pPr/>
            <a:r>
              <a:t>Now &lt; Pause &gt;</a:t>
            </a:r>
          </a:p>
          <a:p>
            <a:pPr/>
          </a:p>
          <a:p>
            <a:pPr/>
            <a:r>
              <a:t>you need have a nameserver to deploy DNSSEC.</a:t>
            </a:r>
          </a:p>
          <a:p>
            <a:pPr/>
          </a:p>
          <a:p>
            <a:pPr/>
            <a:r>
              <a:t>As I mentioned before, you can use a DNS server provided by the registrar. Then it will generate DNSKEY/SIGNATURE and DS record on behalf of you. It will upload the DS record to the registry. If the registrar you’re using turns on the DNSSEC by default, then you’re lucky, there’s nothing you need to do.</a:t>
            </a:r>
          </a:p>
          <a:p>
            <a:pPr/>
          </a:p>
          <a:p>
            <a:pPr/>
            <a:r>
              <a:t>Or if you want to run your own DNS server, then you generate a DS record and pass it to the registrar and ask them to upload it to the registry because you don’t have an authority to access the registry.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5" name="Shape 1275"/>
          <p:cNvSpPr/>
          <p:nvPr>
            <p:ph type="sldImg"/>
          </p:nvPr>
        </p:nvSpPr>
        <p:spPr>
          <a:prstGeom prst="rect">
            <a:avLst/>
          </a:prstGeom>
        </p:spPr>
        <p:txBody>
          <a:bodyPr/>
          <a:lstStyle/>
          <a:p>
            <a:pPr/>
          </a:p>
        </p:txBody>
      </p:sp>
      <p:sp>
        <p:nvSpPr>
          <p:cNvPr id="1276" name="Shape 1276"/>
          <p:cNvSpPr/>
          <p:nvPr>
            <p:ph type="body" sz="quarter" idx="1"/>
          </p:nvPr>
        </p:nvSpPr>
        <p:spPr>
          <a:prstGeom prst="rect">
            <a:avLst/>
          </a:prstGeom>
        </p:spPr>
        <p:txBody>
          <a:bodyPr/>
          <a:lstStyle/>
          <a:p>
            <a:pPr/>
            <a:r>
              <a:t>If you’re using third-party DNS operator, then it’s not you that generate the DS record, but third-party DNS operator will generate the DS record for you</a:t>
            </a:r>
          </a:p>
          <a:p>
            <a:pPr/>
          </a:p>
          <a:p>
            <a:pPr/>
            <a:r>
              <a:t>&lt;click&gt;</a:t>
            </a:r>
          </a:p>
          <a:p>
            <a:pPr/>
            <a:r>
              <a:t>And what you need to do is copy the DS record (which is basically a string) and pass it to the registrar and ask them to upload to the registry.</a:t>
            </a:r>
          </a:p>
          <a:p>
            <a:pPr/>
          </a:p>
          <a:p>
            <a:pPr/>
            <a:r>
              <a:t>If you think this is complex, it’s not enough we can make it even worse.</a:t>
            </a:r>
          </a:p>
          <a:p>
            <a:pPr/>
          </a:p>
          <a:p>
            <a:pPr/>
          </a:p>
          <a:p>
            <a:pPr/>
            <a: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5" name="Shape 1325"/>
          <p:cNvSpPr/>
          <p:nvPr>
            <p:ph type="sldImg"/>
          </p:nvPr>
        </p:nvSpPr>
        <p:spPr>
          <a:prstGeom prst="rect">
            <a:avLst/>
          </a:prstGeom>
        </p:spPr>
        <p:txBody>
          <a:bodyPr/>
          <a:lstStyle/>
          <a:p>
            <a:pPr/>
          </a:p>
        </p:txBody>
      </p:sp>
      <p:sp>
        <p:nvSpPr>
          <p:cNvPr id="1326" name="Shape 1326"/>
          <p:cNvSpPr/>
          <p:nvPr>
            <p:ph type="body" sz="quarter" idx="1"/>
          </p:nvPr>
        </p:nvSpPr>
        <p:spPr>
          <a:prstGeom prst="rect">
            <a:avLst/>
          </a:prstGeom>
        </p:spPr>
        <p:txBody>
          <a:bodyPr/>
          <a:lstStyle/>
          <a:p>
            <a:pPr/>
            <a:r>
              <a:t>Now you bought a domain from a reseller.</a:t>
            </a:r>
          </a:p>
          <a:p>
            <a:pPr/>
            <a:r>
              <a:t>Reseller is a company sells a domain but doesn’t have an authority to write into a database,</a:t>
            </a:r>
          </a:p>
          <a:p>
            <a:pPr/>
            <a:r>
              <a:t>So what they do is to partner with a registrar that does.</a:t>
            </a:r>
          </a:p>
          <a:p>
            <a:pPr/>
          </a:p>
          <a:p>
            <a:pPr/>
            <a:r>
              <a:t>So, when you’re using third party DNS Operator, Cloudflare generate the DS record, you copy it, hand it to reseller, and it contacts to registrar to pass it to the registry.</a:t>
            </a:r>
          </a:p>
          <a:p>
            <a:pPr/>
          </a:p>
          <a:p>
            <a:pPr/>
            <a:r>
              <a:t>Okay. Such a simple process, what could possibly go wrong?</a:t>
            </a:r>
          </a:p>
          <a:p>
            <a:pPr/>
          </a:p>
          <a:p>
            <a:pPr/>
            <a:r>
              <a:t>As you can tell, you saw that registrar plays a critical role for deploying DNSSEC. So let’s see how many registrars support DNSSEC; To do that we purchased a domain name from top 20 registrars covers about 54.3% of .com/.net/.org domains.</a:t>
            </a:r>
          </a:p>
          <a:p>
            <a:pPr/>
          </a:p>
          <a:p>
            <a:pPr/>
          </a:p>
          <a:p>
            <a:pPr/>
          </a:p>
          <a:p>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9" name="Shape 1339"/>
          <p:cNvSpPr/>
          <p:nvPr>
            <p:ph type="sldImg"/>
          </p:nvPr>
        </p:nvSpPr>
        <p:spPr>
          <a:prstGeom prst="rect">
            <a:avLst/>
          </a:prstGeom>
        </p:spPr>
        <p:txBody>
          <a:bodyPr/>
          <a:lstStyle/>
          <a:p>
            <a:pPr/>
          </a:p>
        </p:txBody>
      </p:sp>
      <p:sp>
        <p:nvSpPr>
          <p:cNvPr id="1340" name="Shape 1340"/>
          <p:cNvSpPr/>
          <p:nvPr>
            <p:ph type="body" sz="quarter" idx="1"/>
          </p:nvPr>
        </p:nvSpPr>
        <p:spPr>
          <a:prstGeom prst="rect">
            <a:avLst/>
          </a:prstGeom>
        </p:spPr>
        <p:txBody>
          <a:bodyPr/>
          <a:lstStyle/>
          <a:p>
            <a:pPr/>
            <a:r>
              <a:t>Now, let me give you the experiment process.</a:t>
            </a:r>
          </a:p>
          <a:p>
            <a:pPr/>
          </a:p>
          <a:p>
            <a:pPr/>
            <a:r>
              <a:t>After registering a domain name from a popular registrar,</a:t>
            </a:r>
          </a:p>
          <a:p>
            <a:pPr/>
            <a:r>
              <a:t>[1] We first check the registrar DNS operator if they support DNSSEC, </a:t>
            </a:r>
          </a:p>
          <a:p>
            <a:pPr/>
            <a:r>
              <a:t>[2] and we run our own DNS server, and see if they support DNSSEC by allowing us to upload a DS record</a:t>
            </a:r>
          </a:p>
          <a:p>
            <a:pPr/>
            <a:r>
              <a:t>[3] and we see if they check the validity of uploaded DS record.</a:t>
            </a:r>
          </a:p>
          <a:p>
            <a:pPr/>
            <a:r>
              <a:t>If I happen to give them an incorrect DS record such as having a typo, and they do not check if it is matched with DNSKEY and simply forward it to the registry, then my domain will have a broken chain of trust.</a:t>
            </a:r>
          </a:p>
          <a:p>
            <a:pPr/>
          </a:p>
          <a:p>
            <a:pPr>
              <a:defRPr>
                <a:solidFill>
                  <a:schemeClr val="accent5">
                    <a:hueOff val="89162"/>
                    <a:satOff val="9554"/>
                    <a:lumOff val="16296"/>
                  </a:schemeClr>
                </a:solidFill>
              </a:defRPr>
            </a:pPr>
            <a:r>
              <a:t>If the registrar where you buy a domain doesn’t support these two steps, you can not deploy DNSSEC.</a:t>
            </a:r>
          </a:p>
          <a:p>
            <a:pPr/>
          </a:p>
          <a:p>
            <a:pPr>
              <a:defRPr>
                <a:solidFill>
                  <a:schemeClr val="accent5"/>
                </a:solidFill>
              </a:defRPr>
            </a:pPr>
            <a:r>
              <a:t>So your domain will be inaccessible</a:t>
            </a:r>
          </a:p>
          <a:p>
            <a:pPr/>
          </a:p>
          <a:p>
            <a:pPr/>
            <a:r>
              <a:t>Let’s see the result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r>
              <a:t>Then here’s a problem; we assume that the public key is widely deployed.</a:t>
            </a:r>
          </a:p>
          <a:p>
            <a:pPr/>
            <a:r>
              <a:t>But If I get your public key from somewhere, and how can I believe that the key is actually yours?</a:t>
            </a:r>
          </a:p>
          <a:p>
            <a:pPr/>
          </a:p>
          <a:p>
            <a:pPr/>
            <a:r>
              <a:t>That’s what PKI provides; PKI basically provides the distribution, and identification of public key.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1" name="Shape 1371"/>
          <p:cNvSpPr/>
          <p:nvPr>
            <p:ph type="sldImg"/>
          </p:nvPr>
        </p:nvSpPr>
        <p:spPr>
          <a:prstGeom prst="rect">
            <a:avLst/>
          </a:prstGeom>
        </p:spPr>
        <p:txBody>
          <a:bodyPr/>
          <a:lstStyle/>
          <a:p>
            <a:pPr/>
          </a:p>
        </p:txBody>
      </p:sp>
      <p:sp>
        <p:nvSpPr>
          <p:cNvPr id="1372" name="Shape 1372"/>
          <p:cNvSpPr/>
          <p:nvPr>
            <p:ph type="body" sz="quarter" idx="1"/>
          </p:nvPr>
        </p:nvSpPr>
        <p:spPr>
          <a:prstGeom prst="rect">
            <a:avLst/>
          </a:prstGeom>
        </p:spPr>
        <p:txBody>
          <a:bodyPr/>
          <a:lstStyle/>
          <a:p>
            <a:pPr/>
            <a:r>
              <a:t>&lt;click&gt;</a:t>
            </a:r>
          </a:p>
          <a:p>
            <a:pPr/>
            <a:r>
              <a:t>Due to the time limitation let me quickly overview the result.</a:t>
            </a:r>
          </a:p>
          <a:p>
            <a:pPr/>
            <a:r>
              <a:t>&lt;click&gt;</a:t>
            </a:r>
          </a:p>
          <a:p>
            <a:pPr/>
            <a:r>
              <a:t>First, we found that only 3 registrars out of 20 support DNSSEC on their name servers, which is not good; even Google doesn’t support DNSSEC on their name server</a:t>
            </a:r>
          </a:p>
          <a:p>
            <a:pPr/>
          </a:p>
          <a:p>
            <a:pPr/>
            <a:r>
              <a:t>Then how about DS record upload?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6" name="Shape 1386"/>
          <p:cNvSpPr/>
          <p:nvPr>
            <p:ph type="sldImg"/>
          </p:nvPr>
        </p:nvSpPr>
        <p:spPr>
          <a:prstGeom prst="rect">
            <a:avLst/>
          </a:prstGeom>
        </p:spPr>
        <p:txBody>
          <a:bodyPr/>
          <a:lstStyle/>
          <a:p>
            <a:pPr/>
          </a:p>
        </p:txBody>
      </p:sp>
      <p:sp>
        <p:nvSpPr>
          <p:cNvPr id="1387" name="Shape 1387"/>
          <p:cNvSpPr/>
          <p:nvPr>
            <p:ph type="body" sz="quarter" idx="1"/>
          </p:nvPr>
        </p:nvSpPr>
        <p:spPr>
          <a:prstGeom prst="rect">
            <a:avLst/>
          </a:prstGeom>
        </p:spPr>
        <p:txBody>
          <a:bodyPr/>
          <a:lstStyle/>
          <a:p>
            <a:pPr/>
            <a:r>
              <a:t>Let me give you some anecdotal examples we experienced during our experiment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6" name="Shape 1396"/>
          <p:cNvSpPr/>
          <p:nvPr>
            <p:ph type="sldImg"/>
          </p:nvPr>
        </p:nvSpPr>
        <p:spPr>
          <a:prstGeom prst="rect">
            <a:avLst/>
          </a:prstGeom>
        </p:spPr>
        <p:txBody>
          <a:bodyPr/>
          <a:lstStyle/>
          <a:p>
            <a:pPr/>
          </a:p>
        </p:txBody>
      </p:sp>
      <p:sp>
        <p:nvSpPr>
          <p:cNvPr id="1397" name="Shape 1397"/>
          <p:cNvSpPr/>
          <p:nvPr>
            <p:ph type="body" sz="quarter" idx="1"/>
          </p:nvPr>
        </p:nvSpPr>
        <p:spPr>
          <a:prstGeom prst="rect">
            <a:avLst/>
          </a:prstGeom>
        </p:spPr>
        <p:txBody>
          <a:bodyPr/>
          <a:lstStyle/>
          <a:p>
            <a:pPr/>
            <a:r>
              <a:t>This is a real chat log of the last example</a:t>
            </a:r>
          </a:p>
          <a:p>
            <a:pPr/>
            <a:r>
              <a:t>[click]</a:t>
            </a:r>
          </a:p>
          <a:p>
            <a:pPr/>
            <a:r>
              <a:t>So basically the agent put the DS record to someone else’s domain.</a:t>
            </a:r>
          </a:p>
          <a:p>
            <a:pPr/>
          </a:p>
          <a:p>
            <a:pPr/>
            <a:r>
              <a:t>As soon as I received this message, I went to </a:t>
            </a:r>
            <a:r>
              <a:rPr u="sng">
                <a:hlinkClick r:id="rId3" invalidUrl="" action="" tgtFrame="" tooltip="" history="1" highlightClick="0" endSnd="0"/>
              </a:rPr>
              <a:t>paananenmusic.com</a:t>
            </a:r>
            <a:r>
              <a:t> and found that it was totally screwed. When tried DNS lookup using DNSSEC resolver, the DNS response was SERVFAIL</a:t>
            </a:r>
          </a:p>
          <a:p>
            <a:pPr/>
          </a:p>
          <a:p>
            <a:pPr/>
            <a:r>
              <a:t>So this example shows that manually sending a ds record is error-prone.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9" name="Shape 1439"/>
          <p:cNvSpPr/>
          <p:nvPr>
            <p:ph type="sldImg"/>
          </p:nvPr>
        </p:nvSpPr>
        <p:spPr>
          <a:prstGeom prst="rect">
            <a:avLst/>
          </a:prstGeom>
        </p:spPr>
        <p:txBody>
          <a:bodyPr/>
          <a:lstStyle/>
          <a:p>
            <a:pPr/>
          </a:p>
        </p:txBody>
      </p:sp>
      <p:sp>
        <p:nvSpPr>
          <p:cNvPr id="1440" name="Shape 1440"/>
          <p:cNvSpPr/>
          <p:nvPr>
            <p:ph type="body" sz="quarter" idx="1"/>
          </p:nvPr>
        </p:nvSpPr>
        <p:spPr>
          <a:prstGeom prst="rect">
            <a:avLst/>
          </a:prstGeom>
        </p:spPr>
        <p:txBody>
          <a:bodyPr/>
          <a:lstStyle/>
          <a:p>
            <a:pPr/>
            <a:r>
              <a:t>But when we used our own DNSserver, interestingly we found that 11 registrars allowed us to upload a DS record using webform or asked us to send an email with DS record.</a:t>
            </a:r>
          </a:p>
          <a:p>
            <a:pPr/>
          </a:p>
          <a:p>
            <a:pPr/>
            <a:r>
              <a:t>There are two things you might want to remember;</a:t>
            </a:r>
          </a:p>
          <a:p>
            <a:pPr/>
            <a:r>
              <a:t>Majority of them only support DNSSEC when you manage all DNS record by yourself. </a:t>
            </a:r>
          </a:p>
          <a:p>
            <a:pPr/>
            <a:r>
              <a:t>And it is a manual process to upload a DS record, which is very error prone.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8" name="Shape 1498"/>
          <p:cNvSpPr/>
          <p:nvPr>
            <p:ph type="sldImg"/>
          </p:nvPr>
        </p:nvSpPr>
        <p:spPr>
          <a:prstGeom prst="rect">
            <a:avLst/>
          </a:prstGeom>
        </p:spPr>
        <p:txBody>
          <a:bodyPr/>
          <a:lstStyle/>
          <a:p>
            <a:pPr/>
          </a:p>
        </p:txBody>
      </p:sp>
      <p:sp>
        <p:nvSpPr>
          <p:cNvPr id="1499" name="Shape 1499"/>
          <p:cNvSpPr/>
          <p:nvPr>
            <p:ph type="body" sz="quarter" idx="1"/>
          </p:nvPr>
        </p:nvSpPr>
        <p:spPr>
          <a:prstGeom prst="rect">
            <a:avLst/>
          </a:prstGeom>
        </p:spPr>
        <p:txBody>
          <a:bodyPr/>
          <a:lstStyle/>
          <a:p>
            <a:pPr/>
            <a:r>
              <a:t>We also found that only 2 of them actually check whether the uploaded DS record is correct or not.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8" name="Shape 1508"/>
          <p:cNvSpPr/>
          <p:nvPr>
            <p:ph type="sldImg"/>
          </p:nvPr>
        </p:nvSpPr>
        <p:spPr>
          <a:prstGeom prst="rect">
            <a:avLst/>
          </a:prstGeom>
        </p:spPr>
        <p:txBody>
          <a:bodyPr/>
          <a:lstStyle/>
          <a:p>
            <a:pPr/>
          </a:p>
        </p:txBody>
      </p:sp>
      <p:sp>
        <p:nvSpPr>
          <p:cNvPr id="1509" name="Shape 1509"/>
          <p:cNvSpPr/>
          <p:nvPr>
            <p:ph type="body" sz="quarter" idx="1"/>
          </p:nvPr>
        </p:nvSpPr>
        <p:spPr>
          <a:prstGeom prst="rect">
            <a:avLst/>
          </a:prstGeom>
        </p:spPr>
        <p:txBody>
          <a:bodyPr/>
          <a:lstStyle/>
          <a:p>
            <a:pPr/>
            <a:r>
              <a:t>So here’s the summary. If you buy a domain from the 9 registrars, you CAN’T deploy DNSSEC</a:t>
            </a:r>
          </a:p>
          <a:p>
            <a:pPr/>
          </a:p>
          <a:p>
            <a:pPr>
              <a:defRPr>
                <a:solidFill>
                  <a:schemeClr val="accent5">
                    <a:hueOff val="89162"/>
                    <a:satOff val="9554"/>
                    <a:lumOff val="16296"/>
                  </a:schemeClr>
                </a:solidFill>
              </a:defRPr>
            </a:pPr>
            <a:r>
              <a:t>Which most people don’t, most of the time you can’t deploy DNSSEC</a:t>
            </a:r>
          </a:p>
          <a:p>
            <a:pPr>
              <a:defRPr>
                <a:solidFill>
                  <a:schemeClr val="accent5">
                    <a:hueOff val="89162"/>
                    <a:satOff val="9554"/>
                    <a:lumOff val="16296"/>
                  </a:schemeClr>
                </a:solidFill>
              </a:defRPr>
            </a:pPr>
            <a:r>
              <a:t>11/20 allow you to do it;</a:t>
            </a:r>
          </a:p>
          <a:p>
            <a:pPr/>
            <a:r>
              <a:t>Only few registrar support DNSSEC.</a:t>
            </a:r>
          </a:p>
          <a:p>
            <a:pPr/>
            <a:r>
              <a:t>For example, only 2.5 registrars support DNSSEC on their name servers and 11 registrar allow us to upload a ds record.</a:t>
            </a:r>
          </a:p>
          <a:p>
            <a:pPr/>
          </a:p>
          <a:p>
            <a:pPr/>
            <a:r>
              <a:t>Then, what does this mean to you?</a:t>
            </a:r>
          </a:p>
          <a:p>
            <a:pPr/>
            <a:r>
              <a:t>[click]</a:t>
            </a:r>
          </a:p>
          <a:p>
            <a:pPr/>
          </a:p>
          <a:p>
            <a:pPr/>
            <a:r>
              <a:t>From the experiment, we found that registrar has the key role to deploy DNSSEC but somehow they didn’t support it very well. </a:t>
            </a:r>
          </a:p>
          <a:p>
            <a:pPr/>
            <a:r>
              <a:t>Then you may have another question; why are DNSSEC support of registrars so rare?</a:t>
            </a:r>
          </a:p>
          <a:p>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5" name="Shape 1525"/>
          <p:cNvSpPr/>
          <p:nvPr>
            <p:ph type="sldImg"/>
          </p:nvPr>
        </p:nvSpPr>
        <p:spPr>
          <a:prstGeom prst="rect">
            <a:avLst/>
          </a:prstGeom>
        </p:spPr>
        <p:txBody>
          <a:bodyPr/>
          <a:lstStyle/>
          <a:p>
            <a:pPr/>
          </a:p>
        </p:txBody>
      </p:sp>
      <p:sp>
        <p:nvSpPr>
          <p:cNvPr id="1526" name="Shape 1526"/>
          <p:cNvSpPr/>
          <p:nvPr>
            <p:ph type="body" sz="quarter" idx="1"/>
          </p:nvPr>
        </p:nvSpPr>
        <p:spPr>
          <a:prstGeom prst="rect">
            <a:avLst/>
          </a:prstGeom>
        </p:spPr>
        <p:txBody>
          <a:bodyPr/>
          <a:lstStyle/>
          <a:p>
            <a:pPr/>
            <a:r>
              <a:t>To understand that, let’s go back to see how DNS server often to be deployed.</a:t>
            </a:r>
          </a:p>
          <a:p>
            <a:pPr/>
          </a:p>
          <a:p>
            <a:pPr/>
            <a:r>
              <a:t>Let’s say you’re the owner of </a:t>
            </a:r>
            <a:r>
              <a:rPr u="sng">
                <a:hlinkClick r:id="rId3" invalidUrl="" action="" tgtFrame="" tooltip="" history="1" highlightClick="0" endSnd="0"/>
              </a:rPr>
              <a:t>example.com</a:t>
            </a:r>
          </a:p>
          <a:p>
            <a:pPr/>
            <a:r>
              <a:t>you want to provide the DNS record in a secure manner using DNSSEC to protect your customers and I also want to get the address from your server in a secure manner.</a:t>
            </a:r>
          </a:p>
          <a:p>
            <a:pPr/>
            <a:r>
              <a:t>If you manage your server and what you need to do is to deploy DNSSEC on your server and ask your registrar to upload a DS record to the registry.</a:t>
            </a:r>
          </a:p>
          <a:p>
            <a:pPr/>
          </a:p>
          <a:p>
            <a:pPr/>
            <a:r>
              <a:t>But if your domain name is managed by a registrar, &lt;click&gt; then your registrar needs to manage all the DNSSEC relevant records, which they feel reluctant to do.</a:t>
            </a:r>
          </a:p>
          <a:p>
            <a:pPr/>
          </a:p>
          <a:p>
            <a:pPr/>
            <a:r>
              <a:t>You might say that registrars already provide a nameserver for free for their customers; so what’s the big difference between DNS and DNSSEC in terms of operation?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5" name="Shape 1535"/>
          <p:cNvSpPr/>
          <p:nvPr>
            <p:ph type="sldImg"/>
          </p:nvPr>
        </p:nvSpPr>
        <p:spPr>
          <a:prstGeom prst="rect">
            <a:avLst/>
          </a:prstGeom>
        </p:spPr>
        <p:txBody>
          <a:bodyPr/>
          <a:lstStyle/>
          <a:p>
            <a:pPr/>
          </a:p>
        </p:txBody>
      </p:sp>
      <p:sp>
        <p:nvSpPr>
          <p:cNvPr id="1536" name="Shape 1536"/>
          <p:cNvSpPr/>
          <p:nvPr>
            <p:ph type="body" sz="quarter" idx="1"/>
          </p:nvPr>
        </p:nvSpPr>
        <p:spPr>
          <a:prstGeom prst="rect">
            <a:avLst/>
          </a:prstGeom>
        </p:spPr>
        <p:txBody>
          <a:bodyPr/>
          <a:lstStyle/>
          <a:p>
            <a:pPr/>
          </a:p>
          <a:p>
            <a:pPr/>
            <a:r>
              <a:t>operational cost for DNSSEC is higher than plain DNS.</a:t>
            </a:r>
          </a:p>
          <a:p>
            <a:pPr/>
          </a:p>
          <a:p>
            <a:pPr/>
          </a:p>
          <a:p>
            <a:pPr/>
          </a:p>
          <a:p>
            <a:pPr/>
            <a:r>
              <a:t>Okay, now we know registrars feel reluctant to deploy DNSSEC. </a:t>
            </a:r>
          </a:p>
          <a:p>
            <a:pPr/>
            <a:r>
              <a:t>Then how can we encourage registrars to deploy DNSSEC?</a:t>
            </a:r>
          </a:p>
          <a:p>
            <a:pPr/>
          </a:p>
          <a:p>
            <a:pPr/>
          </a:p>
          <a:p>
            <a:pPr/>
          </a:p>
          <a:p>
            <a:pPr marL="305593" indent="-305593">
              <a:buSzPct val="145000"/>
              <a:buChar char="+"/>
            </a:pPr>
            <a:r>
              <a:t>NSEC (Non existence Record)</a:t>
            </a:r>
          </a:p>
          <a:p>
            <a:pPr marL="305593" indent="-305593">
              <a:buSzPct val="145000"/>
              <a:buChar char="+"/>
            </a:pPr>
            <a:r>
              <a:t>NXDOMAIN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7" name="Shape 1547"/>
          <p:cNvSpPr/>
          <p:nvPr>
            <p:ph type="sldImg"/>
          </p:nvPr>
        </p:nvSpPr>
        <p:spPr>
          <a:prstGeom prst="rect">
            <a:avLst/>
          </a:prstGeom>
        </p:spPr>
        <p:txBody>
          <a:bodyPr/>
          <a:lstStyle/>
          <a:p>
            <a:pPr/>
          </a:p>
        </p:txBody>
      </p:sp>
      <p:sp>
        <p:nvSpPr>
          <p:cNvPr id="1548" name="Shape 1548"/>
          <p:cNvSpPr/>
          <p:nvPr>
            <p:ph type="body" sz="quarter" idx="1"/>
          </p:nvPr>
        </p:nvSpPr>
        <p:spPr>
          <a:prstGeom prst="rect">
            <a:avLst/>
          </a:prstGeom>
        </p:spPr>
        <p:txBody>
          <a:bodyPr/>
          <a:lstStyle/>
          <a:p>
            <a:pPr/>
            <a:r>
              <a:t>Actually we already saw that how operational cost impacts on their policy.</a:t>
            </a:r>
          </a:p>
          <a:p>
            <a:pPr/>
          </a:p>
          <a:p>
            <a:pPr/>
            <a:r>
              <a:t>We saw that there are only 2.5 registrars support DNSSEC on their name server, but only 1.5 of them support it for free.</a:t>
            </a:r>
          </a:p>
          <a:p>
            <a:pPr/>
            <a:r>
              <a:t>But we also found that 11 of them allow the owners to upload a DS record if owners use their own nameserver.</a:t>
            </a:r>
          </a:p>
          <a:p>
            <a:pPr/>
          </a:p>
          <a:p>
            <a:pPr/>
            <a:r>
              <a:t>We believe that this is the reason why they have two different policies</a:t>
            </a:r>
          </a:p>
          <a:p>
            <a:pPr/>
          </a:p>
          <a:p>
            <a:pPr/>
            <a:r>
              <a:t>Okay, then how can we encourage registrars to deploy DNSSEC?</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4" name="Shape 1554"/>
          <p:cNvSpPr/>
          <p:nvPr>
            <p:ph type="sldImg"/>
          </p:nvPr>
        </p:nvSpPr>
        <p:spPr>
          <a:prstGeom prst="rect">
            <a:avLst/>
          </a:prstGeom>
        </p:spPr>
        <p:txBody>
          <a:bodyPr/>
          <a:lstStyle/>
          <a:p>
            <a:pPr/>
          </a:p>
        </p:txBody>
      </p:sp>
      <p:sp>
        <p:nvSpPr>
          <p:cNvPr id="1555" name="Shape 1555"/>
          <p:cNvSpPr/>
          <p:nvPr>
            <p:ph type="body" sz="quarter" idx="1"/>
          </p:nvPr>
        </p:nvSpPr>
        <p:spPr>
          <a:prstGeom prst="rect">
            <a:avLst/>
          </a:prstGeom>
        </p:spPr>
        <p:txBody>
          <a:bodyPr/>
          <a:lstStyle/>
          <a:p>
            <a:pPr/>
            <a:r>
              <a:t>To see that, we analyzed the DNSSEC deployment ratio for each registrars using the same dataset we used.</a:t>
            </a:r>
          </a:p>
          <a:p>
            <a:pPr/>
            <a:r>
              <a:t>But as you already saw, most of them has very low deployment rate;</a:t>
            </a:r>
          </a:p>
          <a:p>
            <a:pPr/>
          </a:p>
          <a:p>
            <a:pPr/>
            <a:r>
              <a:t>However, we happened to notice that these two country-level TLDs have the highest fraction of DNSSEC domains, which can give us some clues for the answer.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Shape 342"/>
          <p:cNvSpPr/>
          <p:nvPr>
            <p:ph type="sldImg"/>
          </p:nvPr>
        </p:nvSpPr>
        <p:spPr>
          <a:prstGeom prst="rect">
            <a:avLst/>
          </a:prstGeom>
        </p:spPr>
        <p:txBody>
          <a:bodyPr/>
          <a:lstStyle/>
          <a:p>
            <a:pPr/>
          </a:p>
        </p:txBody>
      </p:sp>
      <p:sp>
        <p:nvSpPr>
          <p:cNvPr id="343" name="Shape 343"/>
          <p:cNvSpPr/>
          <p:nvPr>
            <p:ph type="body" sz="quarter" idx="1"/>
          </p:nvPr>
        </p:nvSpPr>
        <p:spPr>
          <a:prstGeom prst="rect">
            <a:avLst/>
          </a:prstGeom>
        </p:spPr>
        <p:txBody>
          <a:bodyPr/>
          <a:lstStyle/>
          <a:p>
            <a:pPr/>
            <a:r>
              <a:t>Each secure protocols in the Internet uses different mechanism of PKI, but the majority uses a hierarchy to provide those functions. </a:t>
            </a:r>
          </a:p>
          <a:p>
            <a:pPr/>
          </a:p>
          <a:p>
            <a:pPr/>
            <a:r>
              <a:t>Here’s the concept; </a:t>
            </a:r>
          </a:p>
          <a:p>
            <a:pPr/>
            <a:r>
              <a:t>I have only small number of keys that I trust, which is called trust anchor.</a:t>
            </a:r>
          </a:p>
          <a:p>
            <a:pPr/>
            <a:r>
              <a:t>Because your key is not in my list; what you can do is to make your key signed by multiple intermediate keys, but ultimately these keys must be signed by the key that I trust. </a:t>
            </a:r>
          </a:p>
          <a:p>
            <a:pPr/>
            <a:r>
              <a:t>So what you can see here is the chain-of-trust which leads until the trust anchors;</a:t>
            </a:r>
          </a:p>
          <a:p>
            <a:pPr>
              <a:defRPr>
                <a:solidFill>
                  <a:schemeClr val="accent5"/>
                </a:solidFill>
              </a:defRPr>
            </a:pPr>
          </a:p>
          <a:p>
            <a:pPr>
              <a:defRPr>
                <a:solidFill>
                  <a:schemeClr val="accent5"/>
                </a:solidFill>
              </a:defRPr>
            </a:pPr>
            <a:r>
              <a:t>Okay now you understand hierarchical PKI, this is how general PKI works; DNSSEC and HTTPS also follow this general structure;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3" name="Shape 1583"/>
          <p:cNvSpPr/>
          <p:nvPr>
            <p:ph type="sldImg"/>
          </p:nvPr>
        </p:nvSpPr>
        <p:spPr>
          <a:prstGeom prst="rect">
            <a:avLst/>
          </a:prstGeom>
        </p:spPr>
        <p:txBody>
          <a:bodyPr/>
          <a:lstStyle/>
          <a:p>
            <a:pPr/>
          </a:p>
        </p:txBody>
      </p:sp>
      <p:sp>
        <p:nvSpPr>
          <p:cNvPr id="1584" name="Shape 1584"/>
          <p:cNvSpPr/>
          <p:nvPr>
            <p:ph type="body" sz="quarter" idx="1"/>
          </p:nvPr>
        </p:nvSpPr>
        <p:spPr>
          <a:prstGeom prst="rect">
            <a:avLst/>
          </a:prstGeom>
        </p:spPr>
        <p:txBody>
          <a:bodyPr/>
          <a:lstStyle/>
          <a:p>
            <a:pPr/>
            <a:r>
              <a:t>We found that Dutch and Swedish registry gives a financial incentive to their registrar when they enable DNSSEC for the domains that they manage.</a:t>
            </a:r>
          </a:p>
          <a:p>
            <a:pPr/>
            <a:r>
              <a:t>For example, a registrar in Netherland receives 30 cents discount every year for each .nl domain if it is correctly DNSSEC signed. So the percentage of domains with DNSKEY for these two domains is nearly 50%.</a:t>
            </a:r>
          </a:p>
          <a:p>
            <a:pPr/>
          </a:p>
          <a:p>
            <a:pPr/>
            <a:r>
              <a:t>This graph shows the percent of domains with DNSKEY and DS record managed by each registrar.</a:t>
            </a:r>
          </a:p>
          <a:p>
            <a:pPr/>
            <a:r>
              <a:t>&lt;click&gt;</a:t>
            </a:r>
          </a:p>
          <a:p>
            <a:pPr/>
            <a:r>
              <a:t>First, KPN which is a dutch registrar, so customers can buy .com, .net, .org, .se, nl domains from KPN, but </a:t>
            </a:r>
          </a:p>
          <a:p>
            <a:pPr/>
          </a:p>
          <a:p>
            <a:pPr/>
            <a:r>
              <a:t>we can see that they deployed DNSSEC very well for the .nl domain they manage. </a:t>
            </a:r>
          </a:p>
          <a:p>
            <a:pPr/>
            <a:r>
              <a:t>Also Loopia, Swedish Registrar, they also deployed DNSSEC for .se domains very well that they manage. </a:t>
            </a:r>
          </a:p>
          <a:p>
            <a:pPr/>
          </a:p>
          <a:p>
            <a:pPr/>
            <a:r>
              <a:t>So, you might think that Financial gain is a huge incentive for deploying DNSSEC;</a:t>
            </a:r>
          </a:p>
          <a:p>
            <a:pPr/>
          </a:p>
          <a:p>
            <a:pPr/>
            <a:r>
              <a:t>Then how about other second level domains that they manage?</a:t>
            </a:r>
          </a:p>
          <a:p>
            <a:pPr/>
            <a:r>
              <a:t>I think you can guess;</a:t>
            </a:r>
          </a:p>
          <a:p>
            <a:pPr/>
          </a:p>
          <a:p>
            <a:pPr/>
            <a:r>
              <a:t>We found that they do not upload a DS record at all for other domains even  though they generate DNSKEY and signatures for all domains that they manage.</a:t>
            </a:r>
          </a:p>
          <a:p>
            <a:pPr/>
          </a:p>
          <a:p>
            <a:pPr/>
            <a:r>
              <a:t>Clearly, they have the infrastructure to be able to support DNSSEC, and they do it really well for one domain, but they just decided not to support DNSSEC for other domains.</a:t>
            </a:r>
          </a:p>
          <a:p>
            <a:pPr/>
          </a:p>
          <a:p>
            <a:pPr/>
            <a:r>
              <a:t>So, financial gain is a huge incentive for deploying DNSSEC, but they do not deploy DNSSEC if there is no incentives.</a:t>
            </a:r>
          </a:p>
          <a:p>
            <a:pPr/>
          </a:p>
          <a:p>
            <a:pPr/>
            <a:r>
              <a:t>Hence, financial incentive couldn’t be a fundamental solution for greater adoption of DNSSEC</a:t>
            </a:r>
          </a:p>
          <a:p>
            <a:pPr/>
            <a:r>
              <a:t> unless all registries give some financial incentive to the registrar.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1" name="Shape 1621"/>
          <p:cNvSpPr/>
          <p:nvPr>
            <p:ph type="sldImg"/>
          </p:nvPr>
        </p:nvSpPr>
        <p:spPr>
          <a:prstGeom prst="rect">
            <a:avLst/>
          </a:prstGeom>
        </p:spPr>
        <p:txBody>
          <a:bodyPr/>
          <a:lstStyle/>
          <a:p>
            <a:pPr/>
          </a:p>
        </p:txBody>
      </p:sp>
      <p:sp>
        <p:nvSpPr>
          <p:cNvPr id="1622" name="Shape 1622"/>
          <p:cNvSpPr/>
          <p:nvPr>
            <p:ph type="body" sz="quarter" idx="1"/>
          </p:nvPr>
        </p:nvSpPr>
        <p:spPr>
          <a:prstGeom prst="rect">
            <a:avLst/>
          </a:prstGeom>
        </p:spPr>
        <p:txBody>
          <a:bodyPr/>
          <a:lstStyle/>
          <a:p>
            <a:pPr/>
            <a:r>
              <a:t>At first glance, measuring resolver seems trivial.</a:t>
            </a:r>
          </a:p>
          <a:p>
            <a:pPr/>
            <a:r>
              <a:t>Let’s say a DNS resolver in Comcast network.</a:t>
            </a:r>
          </a:p>
          <a:p>
            <a:pPr/>
            <a:r>
              <a:t>You could think it is easy, as what you need to do is just sending DNS request to the resolver.</a:t>
            </a:r>
          </a:p>
          <a:p>
            <a:pPr/>
            <a:r>
              <a:t>However, it won’t working. As most of resolvers will respond only to local clients (e.g., ISP’s one)</a:t>
            </a:r>
          </a:p>
          <a:p>
            <a:pPr/>
          </a:p>
          <a:p>
            <a:pPr/>
            <a:r>
              <a:t>One way that commonly been used, you put some </a:t>
            </a:r>
            <a:r>
              <a:rPr>
                <a:solidFill>
                  <a:srgbClr val="7BDB45"/>
                </a:solidFill>
              </a:rPr>
              <a:t>Google</a:t>
            </a:r>
            <a:r>
              <a:t> ADs that causes the client browse the website and make a DNS request.</a:t>
            </a:r>
          </a:p>
          <a:p>
            <a:pPr/>
            <a:r>
              <a:t>The problem is that you have (1) no control over the client, (2) it’s not repeatable,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7" name="Shape 1627"/>
          <p:cNvSpPr/>
          <p:nvPr>
            <p:ph type="sldImg"/>
          </p:nvPr>
        </p:nvSpPr>
        <p:spPr>
          <a:prstGeom prst="rect">
            <a:avLst/>
          </a:prstGeom>
        </p:spPr>
        <p:txBody>
          <a:bodyPr/>
          <a:lstStyle/>
          <a:p>
            <a:pPr/>
          </a:p>
        </p:txBody>
      </p:sp>
      <p:sp>
        <p:nvSpPr>
          <p:cNvPr id="1628" name="Shape 1628"/>
          <p:cNvSpPr/>
          <p:nvPr>
            <p:ph type="body" sz="quarter" idx="1"/>
          </p:nvPr>
        </p:nvSpPr>
        <p:spPr>
          <a:prstGeom prst="rect">
            <a:avLst/>
          </a:prstGeom>
        </p:spPr>
        <p:txBody>
          <a:bodyPr/>
          <a:lstStyle/>
          <a:p>
            <a:pPr/>
            <a:r>
              <a:t>Proxy/VPN software that allow users to route traffic via over a large number of proxies</a:t>
            </a:r>
          </a:p>
          <a:p>
            <a:pPr/>
            <a:r>
              <a:t>Geo unblocking</a:t>
            </a:r>
          </a:p>
          <a:p>
            <a:pPr/>
          </a:p>
          <a:p>
            <a:pPr/>
          </a:p>
          <a:p>
            <a:pPr/>
            <a:r>
              <a:t>how many guys ever used hola?</a:t>
            </a:r>
          </a:p>
          <a:p>
            <a:pPr/>
            <a:r>
              <a:t>this folks knows a great way to see US tv if they’re in UK</a:t>
            </a:r>
          </a:p>
          <a:p>
            <a:pPr>
              <a:defRPr sz="2000"/>
            </a:pPr>
            <a:r>
              <a:t>what it is, it is web browser plugin let your traffic though their servers over the globe</a:t>
            </a:r>
          </a:p>
          <a:p>
            <a:pPr>
              <a:defRPr sz="2000"/>
            </a:pPr>
          </a:p>
          <a:p>
            <a:pPr/>
            <a:r>
              <a:t>hola said that over 91 million people use it</a:t>
            </a:r>
          </a:p>
          <a:p>
            <a:pPr/>
            <a:r>
              <a:t>most of people don’t know this.</a:t>
            </a:r>
          </a:p>
          <a:p>
            <a:pPr/>
            <a:r>
              <a:t>you have two options to use hola ,</a:t>
            </a:r>
          </a:p>
          <a:p>
            <a:pPr/>
            <a:r>
              <a:t>you can either pay 5 months, or you can use it free but allow other people to tunnel traffic through yourself.</a:t>
            </a:r>
          </a:p>
          <a:p>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1" name="Shape 1711"/>
          <p:cNvSpPr/>
          <p:nvPr>
            <p:ph type="sldImg"/>
          </p:nvPr>
        </p:nvSpPr>
        <p:spPr>
          <a:prstGeom prst="rect">
            <a:avLst/>
          </a:prstGeom>
        </p:spPr>
        <p:txBody>
          <a:bodyPr/>
          <a:lstStyle/>
          <a:p>
            <a:pPr/>
          </a:p>
        </p:txBody>
      </p:sp>
      <p:sp>
        <p:nvSpPr>
          <p:cNvPr id="1712" name="Shape 1712"/>
          <p:cNvSpPr/>
          <p:nvPr>
            <p:ph type="body" sz="quarter" idx="1"/>
          </p:nvPr>
        </p:nvSpPr>
        <p:spPr>
          <a:prstGeom prst="rect">
            <a:avLst/>
          </a:prstGeom>
        </p:spPr>
        <p:txBody>
          <a:bodyPr/>
          <a:lstStyle/>
          <a:p>
            <a:pPr/>
            <a:r>
              <a:t>Luminati is basically VPN/Proxy network. </a:t>
            </a:r>
          </a:p>
          <a:p>
            <a:pPr/>
            <a:r>
              <a:t>But one of the cool things is that (1) the proxy node is not a server, but residential user around the world, and (2) we can send them an HTTP request, which means that we can make them send a DNS request.</a:t>
            </a:r>
          </a:p>
          <a:p>
            <a:pPr/>
            <a:r>
              <a:t>(3) and also, there are 20 M residential nodes around the world</a:t>
            </a:r>
          </a:p>
          <a:p>
            <a:pPr/>
          </a:p>
          <a:p>
            <a:pPr/>
            <a:r>
              <a:t>We have control over the node, we can send multiple request on the same exit node.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4" name="Shape 1804"/>
          <p:cNvSpPr/>
          <p:nvPr>
            <p:ph type="sldImg"/>
          </p:nvPr>
        </p:nvSpPr>
        <p:spPr>
          <a:prstGeom prst="rect">
            <a:avLst/>
          </a:prstGeom>
        </p:spPr>
        <p:txBody>
          <a:bodyPr/>
          <a:lstStyle/>
          <a:p>
            <a:pPr/>
          </a:p>
        </p:txBody>
      </p:sp>
      <p:sp>
        <p:nvSpPr>
          <p:cNvPr id="1805" name="Shape 1805"/>
          <p:cNvSpPr/>
          <p:nvPr>
            <p:ph type="body" sz="quarter" idx="1"/>
          </p:nvPr>
        </p:nvSpPr>
        <p:spPr>
          <a:prstGeom prst="rect">
            <a:avLst/>
          </a:prstGeom>
        </p:spPr>
        <p:txBody>
          <a:bodyPr/>
          <a:lstStyle/>
          <a:p>
            <a:pPr/>
            <a:r>
              <a:t>In this experiment, our focus is measuring local DNS resolver.</a:t>
            </a:r>
          </a:p>
          <a:p>
            <a:pPr/>
            <a:r>
              <a:t>We deliberately returns a busted signature to see if a resolver does not check the validity.</a:t>
            </a:r>
          </a:p>
          <a:p>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3" name="Shape 1813"/>
          <p:cNvSpPr/>
          <p:nvPr>
            <p:ph type="sldImg"/>
          </p:nvPr>
        </p:nvSpPr>
        <p:spPr>
          <a:prstGeom prst="rect">
            <a:avLst/>
          </a:prstGeom>
        </p:spPr>
        <p:txBody>
          <a:bodyPr/>
          <a:lstStyle/>
          <a:p>
            <a:pPr/>
          </a:p>
        </p:txBody>
      </p:sp>
      <p:sp>
        <p:nvSpPr>
          <p:cNvPr id="1814" name="Shape 1814"/>
          <p:cNvSpPr/>
          <p:nvPr>
            <p:ph type="body" sz="quarter" idx="1"/>
          </p:nvPr>
        </p:nvSpPr>
        <p:spPr>
          <a:prstGeom prst="rect">
            <a:avLst/>
          </a:prstGeom>
        </p:spPr>
        <p:txBody>
          <a:bodyPr/>
          <a:lstStyle/>
          <a:p>
            <a:pPr/>
            <a:r>
              <a:t>We measured 55 thousands resolvers from 400 thousands nodes in 8,842 ASes.</a:t>
            </a:r>
          </a:p>
          <a:p>
            <a:pPr/>
            <a:r>
              <a:t>For statistical significance, we only consider those resolvers where we were able to measure from at least 10 different exit nodes, which leaves us 4 thousands resolvers.</a:t>
            </a:r>
          </a:p>
          <a:p>
            <a:pPr/>
          </a:p>
          <a:p>
            <a:pPr/>
            <a:r>
              <a:t>Of those 4 thousands resolvers,  we found 82% DO bit enabled, which seems really promising.</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0" name="Shape 1830"/>
          <p:cNvSpPr/>
          <p:nvPr>
            <p:ph type="sldImg"/>
          </p:nvPr>
        </p:nvSpPr>
        <p:spPr>
          <a:prstGeom prst="rect">
            <a:avLst/>
          </a:prstGeom>
        </p:spPr>
        <p:txBody>
          <a:bodyPr/>
          <a:lstStyle/>
          <a:p>
            <a:pPr/>
          </a:p>
        </p:txBody>
      </p:sp>
      <p:sp>
        <p:nvSpPr>
          <p:cNvPr id="1831" name="Shape 1831"/>
          <p:cNvSpPr/>
          <p:nvPr>
            <p:ph type="body" sz="quarter" idx="1"/>
          </p:nvPr>
        </p:nvSpPr>
        <p:spPr>
          <a:prstGeom prst="rect">
            <a:avLst/>
          </a:prstGeom>
        </p:spPr>
        <p:txBody>
          <a:bodyPr/>
          <a:lstStyle/>
          <a:p>
            <a:pPr/>
            <a:r>
              <a:t>Now, let’s what fraction of them actually validate the response.</a:t>
            </a:r>
          </a:p>
          <a:p>
            <a:pPr/>
            <a:r>
              <a:t>Recall that we’re sending back with busted response.</a:t>
            </a:r>
          </a:p>
          <a:p>
            <a:pPr/>
          </a:p>
          <a:p>
            <a:pPr/>
            <a:r>
              <a:t>We found that 82% of them not properly validate the response. </a:t>
            </a:r>
          </a:p>
          <a:p>
            <a:pPr/>
            <a:r>
              <a:t>What that means is 82% of resolver takes overhead for DNSSEC records, which is much bigger than DNS record but throw it on the ground.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8" name="Shape 1838"/>
          <p:cNvSpPr/>
          <p:nvPr>
            <p:ph type="sldImg"/>
          </p:nvPr>
        </p:nvSpPr>
        <p:spPr>
          <a:prstGeom prst="rect">
            <a:avLst/>
          </a:prstGeom>
        </p:spPr>
        <p:txBody>
          <a:bodyPr/>
          <a:lstStyle/>
          <a:p>
            <a:pPr/>
          </a:p>
        </p:txBody>
      </p:sp>
      <p:sp>
        <p:nvSpPr>
          <p:cNvPr id="1839" name="Shape 1839"/>
          <p:cNvSpPr/>
          <p:nvPr>
            <p:ph type="body" sz="quarter" idx="1"/>
          </p:nvPr>
        </p:nvSpPr>
        <p:spPr>
          <a:prstGeom prst="rect">
            <a:avLst/>
          </a:prstGeom>
        </p:spPr>
        <p:txBody>
          <a:bodyPr/>
          <a:lstStyle/>
          <a:p>
            <a:pPr/>
          </a:p>
          <a:p>
            <a:pPr/>
            <a:r>
              <a:t>=======</a:t>
            </a:r>
          </a:p>
          <a:p>
            <a:pPr/>
            <a:r>
              <a:t>Strangely, when we send a DNS request to GreenTeamDNS, our DNS server observes two queries from different resolver IPs: </a:t>
            </a:r>
          </a:p>
          <a:p>
            <a:pPr/>
            <a:r>
              <a:t>one from GreenTeamDNS without the DO bit, and the other Google with the DO bit (suggesting that they outsource lookups to Google). However, even though Google is known to return a SERVFAIL for the domains with invalid DNSSEC records, the request ultimately succeeds and we (incorrectly) receive a response.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5" name="Shape 445"/>
          <p:cNvSpPr/>
          <p:nvPr>
            <p:ph type="sldImg"/>
          </p:nvPr>
        </p:nvSpPr>
        <p:spPr>
          <a:prstGeom prst="rect">
            <a:avLst/>
          </a:prstGeom>
        </p:spPr>
        <p:txBody>
          <a:bodyPr/>
          <a:lstStyle/>
          <a:p>
            <a:pPr/>
          </a:p>
        </p:txBody>
      </p:sp>
      <p:sp>
        <p:nvSpPr>
          <p:cNvPr id="446" name="Shape 446"/>
          <p:cNvSpPr/>
          <p:nvPr>
            <p:ph type="body" sz="quarter" idx="1"/>
          </p:nvPr>
        </p:nvSpPr>
        <p:spPr>
          <a:prstGeom prst="rect">
            <a:avLst/>
          </a:prstGeom>
        </p:spPr>
        <p:txBody>
          <a:bodyPr/>
          <a:lstStyle/>
          <a:p>
            <a:pPr>
              <a:defRPr sz="1900"/>
            </a:pPr>
            <a:r>
              <a:t>DNSSEC is an security extension to DNS.</a:t>
            </a:r>
          </a:p>
          <a:p>
            <a:pPr>
              <a:defRPr sz="1900"/>
            </a:pPr>
            <a:r>
              <a:t>Many of you probably are familiar with DNS, but in case you’re not, I'm gonna give you a little back ground.</a:t>
            </a:r>
          </a:p>
          <a:p>
            <a:pPr>
              <a:defRPr sz="1900"/>
            </a:pPr>
            <a:r>
              <a:t>DNS is like a </a:t>
            </a:r>
            <a:r>
              <a:rPr b="1"/>
              <a:t>Yellow Pages</a:t>
            </a:r>
            <a:r>
              <a:t> in Internet, It translates human readable name to machine readable IP addresses.</a:t>
            </a:r>
          </a:p>
          <a:p>
            <a:pPr>
              <a:defRPr sz="1900"/>
            </a:pPr>
            <a:r>
              <a:t>So if you type </a:t>
            </a:r>
            <a:r>
              <a:rPr u="sng">
                <a:hlinkClick r:id="rId3" invalidUrl="" action="" tgtFrame="" tooltip="" history="1" highlightClick="0" endSnd="0"/>
              </a:rPr>
              <a:t>google.com</a:t>
            </a:r>
            <a:r>
              <a:t> in your browser, then DNS will get an IP address.</a:t>
            </a:r>
          </a:p>
          <a:p>
            <a:pPr>
              <a:defRPr sz="1900"/>
            </a:pPr>
            <a:r>
              <a:t>In practice, in a browser, when you type a domain name, your machine is configured to use your </a:t>
            </a:r>
            <a:r>
              <a:rPr b="1"/>
              <a:t>local DNS resolver</a:t>
            </a:r>
            <a:r>
              <a:t>, it’s a typically machine near you that looks up DNS request on your behalf.</a:t>
            </a:r>
          </a:p>
          <a:p>
            <a:pPr>
              <a:defRPr sz="1900"/>
            </a:pPr>
          </a:p>
          <a:p>
            <a:pPr>
              <a:defRPr sz="1900"/>
            </a:pPr>
            <a:r>
              <a:t>So you type example.com, your browser sends a request to your local resolver (probably a Washu resolver) says who is example.com and your resolver figures that out. The way figures that out is using </a:t>
            </a:r>
            <a:r>
              <a:rPr u="sng">
                <a:hlinkClick r:id="rId4" invalidUrl="" action="" tgtFrame="" tooltip="" history="1" highlightClick="0" endSnd="0"/>
              </a:rPr>
              <a:t>example.com</a:t>
            </a:r>
            <a:r>
              <a:t>'s authoritative DNS server, and it sends the response back to resolver.</a:t>
            </a:r>
          </a:p>
          <a:p>
            <a:pPr>
              <a:defRPr sz="1900"/>
            </a:pPr>
          </a:p>
          <a:p>
            <a:pPr>
              <a:defRPr sz="1900"/>
            </a:pPr>
            <a:r>
              <a:t>But there is a security problem in DNS.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7" name="Shape 477"/>
          <p:cNvSpPr/>
          <p:nvPr>
            <p:ph type="sldImg"/>
          </p:nvPr>
        </p:nvSpPr>
        <p:spPr>
          <a:prstGeom prst="rect">
            <a:avLst/>
          </a:prstGeom>
        </p:spPr>
        <p:txBody>
          <a:bodyPr/>
          <a:lstStyle/>
          <a:p>
            <a:pPr/>
          </a:p>
        </p:txBody>
      </p:sp>
      <p:sp>
        <p:nvSpPr>
          <p:cNvPr id="478" name="Shape 478"/>
          <p:cNvSpPr/>
          <p:nvPr>
            <p:ph type="body" sz="quarter" idx="1"/>
          </p:nvPr>
        </p:nvSpPr>
        <p:spPr>
          <a:prstGeom prst="rect">
            <a:avLst/>
          </a:prstGeom>
        </p:spPr>
        <p:txBody>
          <a:bodyPr/>
          <a:lstStyle/>
          <a:p>
            <a:pPr/>
          </a:p>
          <a:p>
            <a:pPr/>
            <a:r>
              <a:t>But as DNS has no security feature, the record could be spoofed.</a:t>
            </a:r>
          </a:p>
          <a:p>
            <a:pPr/>
            <a:r>
              <a:t>So the bad guy can hijack the response and modify the IP address in the response, then a browser will see the different webpage.</a:t>
            </a:r>
          </a:p>
          <a:p>
            <a:pPr/>
          </a:p>
          <a:p>
            <a:pPr/>
            <a:r>
              <a:t>As you can see, DNS resolver looks up the name on behalf of user, and the answer is coming from authoritative DNSSERVer, let’s focus on this two entity.</a:t>
            </a:r>
          </a:p>
          <a:p>
            <a:pPr/>
          </a:p>
          <a:p>
            <a:pPr/>
            <a:r>
              <a:t>And let’s see how DNSSEC solve this security issue.</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9" name="Shape 559"/>
          <p:cNvSpPr/>
          <p:nvPr>
            <p:ph type="sldImg"/>
          </p:nvPr>
        </p:nvSpPr>
        <p:spPr>
          <a:prstGeom prst="rect">
            <a:avLst/>
          </a:prstGeom>
        </p:spPr>
        <p:txBody>
          <a:bodyPr/>
          <a:lstStyle/>
          <a:p>
            <a:pPr/>
          </a:p>
        </p:txBody>
      </p:sp>
      <p:sp>
        <p:nvSpPr>
          <p:cNvPr id="560" name="Shape 560"/>
          <p:cNvSpPr/>
          <p:nvPr>
            <p:ph type="body" sz="quarter" idx="1"/>
          </p:nvPr>
        </p:nvSpPr>
        <p:spPr>
          <a:prstGeom prst="rect">
            <a:avLst/>
          </a:prstGeom>
        </p:spPr>
        <p:txBody>
          <a:bodyPr/>
          <a:lstStyle/>
          <a:p>
            <a:pPr/>
            <a:r>
              <a:t>DNSSEC solves this problem by deploying public key infrastructure to provide integrity of DNS record.</a:t>
            </a:r>
          </a:p>
          <a:p>
            <a:pPr/>
            <a:r>
              <a:t>Now, DNSServer maintains a private/public key pair.</a:t>
            </a:r>
          </a:p>
          <a:p>
            <a:pPr/>
            <a:r>
              <a:t>Then the server returns a record with its signature signed by its private key.</a:t>
            </a:r>
          </a:p>
          <a:p>
            <a:pPr/>
            <a:r>
              <a:t>Now of course the problem is how do you validate the signature. You need a key.</a:t>
            </a:r>
          </a:p>
          <a:p>
            <a:pPr/>
            <a:r>
              <a:t>Authoritative DNS server now provides another record called DNSKEY.</a:t>
            </a:r>
          </a:p>
          <a:p>
            <a:pPr/>
            <a:r>
              <a:t>here’s the problem; how can a resolver believe that the DNSKEY actually belongs to example.com?</a:t>
            </a:r>
          </a:p>
          <a:p>
            <a:pPr/>
          </a:p>
          <a:p>
            <a:pPr/>
            <a:r>
              <a:t>DNSSEC mirrors existing DNS hierarchy, so now .com zone also has a DNSKEY and </a:t>
            </a:r>
          </a:p>
          <a:p>
            <a:pPr/>
            <a:r>
              <a:t>.com zone signs the </a:t>
            </a:r>
            <a:r>
              <a:rPr u="sng">
                <a:hlinkClick r:id="rId3" invalidUrl="" action="" tgtFrame="" tooltip="" history="1" highlightClick="0" endSnd="0"/>
              </a:rPr>
              <a:t>example.com</a:t>
            </a:r>
            <a:r>
              <a:t> DNSKEY, and this .com key is also signed by root DNSKEY.</a:t>
            </a:r>
          </a:p>
          <a:p>
            <a:pPr/>
            <a:r>
              <a:t>Then how do you validate the root’s DNSKEY? This is pre-fetched in the resolver.</a:t>
            </a:r>
          </a:p>
          <a:p>
            <a:pPr/>
          </a:p>
          <a:p>
            <a:pPr/>
            <a:r>
              <a:t>So what you can see here is the chain of trust.</a:t>
            </a:r>
          </a:p>
          <a:p>
            <a:pPr/>
            <a:r>
              <a:t>Now, let’s see how this actually works in practice</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6" name="Shape 746"/>
          <p:cNvSpPr/>
          <p:nvPr>
            <p:ph type="sldImg"/>
          </p:nvPr>
        </p:nvSpPr>
        <p:spPr>
          <a:prstGeom prst="rect">
            <a:avLst/>
          </a:prstGeom>
        </p:spPr>
        <p:txBody>
          <a:bodyPr/>
          <a:lstStyle/>
          <a:p>
            <a:pPr/>
          </a:p>
        </p:txBody>
      </p:sp>
      <p:sp>
        <p:nvSpPr>
          <p:cNvPr id="747" name="Shape 747"/>
          <p:cNvSpPr/>
          <p:nvPr>
            <p:ph type="body" sz="quarter" idx="1"/>
          </p:nvPr>
        </p:nvSpPr>
        <p:spPr>
          <a:prstGeom prst="rect">
            <a:avLst/>
          </a:prstGeom>
        </p:spPr>
        <p:txBody>
          <a:bodyPr/>
          <a:lstStyle/>
          <a:p>
            <a:pPr/>
            <a:r>
              <a:t>If a resolver wants to verify the authenticity of DNSKEY, it can simply compare the DNSKEY </a:t>
            </a:r>
          </a:p>
          <a:p>
            <a:pPr/>
            <a:r>
              <a:t>With the DS record fetched from the parent zone, which is .com zone.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0" name="Shape 800"/>
          <p:cNvSpPr/>
          <p:nvPr>
            <p:ph type="sldImg"/>
          </p:nvPr>
        </p:nvSpPr>
        <p:spPr>
          <a:prstGeom prst="rect">
            <a:avLst/>
          </a:prstGeom>
        </p:spPr>
        <p:txBody>
          <a:bodyPr/>
          <a:lstStyle/>
          <a:p>
            <a:pPr/>
          </a:p>
        </p:txBody>
      </p:sp>
      <p:sp>
        <p:nvSpPr>
          <p:cNvPr id="801" name="Shape 801"/>
          <p:cNvSpPr/>
          <p:nvPr>
            <p:ph type="body" sz="quarter" idx="1"/>
          </p:nvPr>
        </p:nvSpPr>
        <p:spPr>
          <a:prstGeom prst="rect">
            <a:avLst/>
          </a:prstGeom>
        </p:spPr>
        <p:txBody>
          <a:bodyPr/>
          <a:lstStyle/>
          <a:p>
            <a:pPr/>
            <a:r>
              <a:t>In summary, DNSSEC uses Hierarchical PKI.</a:t>
            </a:r>
          </a:p>
          <a:p>
            <a:pPr/>
            <a:r>
              <a:t>As the root zone is only one, resolvers maintain only one trust anchor, which is a root DNSKEY.</a:t>
            </a:r>
          </a:p>
          <a:p>
            <a:pPr/>
          </a:p>
          <a:p>
            <a:pPr/>
            <a:r>
              <a:t>And even though </a:t>
            </a:r>
            <a:r>
              <a:rPr u="sng">
                <a:hlinkClick r:id="rId3" invalidUrl="" action="" tgtFrame="" tooltip="" history="1" highlightClick="0" endSnd="0"/>
              </a:rPr>
              <a:t>example.com</a:t>
            </a:r>
            <a:r>
              <a:t> DNSKEY is not signed by root zone directly, it is signed by .com key, which is signed by root DNSKEY that a resolver already has, a resolver can validate the </a:t>
            </a:r>
            <a:r>
              <a:rPr u="sng">
                <a:hlinkClick r:id="rId3" invalidUrl="" action="" tgtFrame="" tooltip="" history="1" highlightClick="0" endSnd="0"/>
              </a:rPr>
              <a:t>example.com</a:t>
            </a:r>
            <a:r>
              <a:t>'s DNSKEY. And In practice, DS records is used to provide the authenticity of DNSKEY.</a:t>
            </a:r>
          </a:p>
          <a:p>
            <a:pPr/>
          </a:p>
          <a:p>
            <a:pPr/>
          </a:p>
          <a:p>
            <a:pPr>
              <a:defRPr b="1">
                <a:solidFill>
                  <a:schemeClr val="accent5"/>
                </a:solidFill>
              </a:defRPr>
            </a:pPr>
            <a:r>
              <a:t>ARE THERE ANY QUESTION?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2" name="Shape 1112"/>
          <p:cNvSpPr/>
          <p:nvPr>
            <p:ph type="sldImg"/>
          </p:nvPr>
        </p:nvSpPr>
        <p:spPr>
          <a:prstGeom prst="rect">
            <a:avLst/>
          </a:prstGeom>
        </p:spPr>
        <p:txBody>
          <a:bodyPr/>
          <a:lstStyle/>
          <a:p>
            <a:pPr/>
          </a:p>
        </p:txBody>
      </p:sp>
      <p:sp>
        <p:nvSpPr>
          <p:cNvPr id="1113" name="Shape 1113"/>
          <p:cNvSpPr/>
          <p:nvPr>
            <p:ph type="body" sz="quarter" idx="1"/>
          </p:nvPr>
        </p:nvSpPr>
        <p:spPr>
          <a:prstGeom prst="rect">
            <a:avLst/>
          </a:prstGeom>
        </p:spPr>
        <p:txBody>
          <a:bodyPr/>
          <a:lstStyle/>
          <a:p>
            <a:pPr/>
            <a:r>
              <a:t>Before the beginning, let me ask you something;</a:t>
            </a:r>
          </a:p>
          <a:p>
            <a:pPr/>
          </a:p>
          <a:p>
            <a:pPr/>
            <a:r>
              <a:t>How many of you know what the DNSSEC is?</a:t>
            </a:r>
          </a:p>
          <a:p>
            <a:pPr/>
            <a:r>
              <a:t>Okay then how many of you know about any </a:t>
            </a:r>
            <a:r>
              <a:rPr>
                <a:solidFill>
                  <a:schemeClr val="accent5">
                    <a:hueOff val="89162"/>
                    <a:satOff val="9554"/>
                    <a:lumOff val="16296"/>
                  </a:schemeClr>
                </a:solidFill>
              </a:rPr>
              <a:t>domains</a:t>
            </a:r>
            <a:r>
              <a:t> using DNSSEC?</a:t>
            </a:r>
          </a:p>
          <a:p>
            <a:pPr/>
          </a:p>
          <a:p>
            <a:pPr>
              <a:defRPr>
                <a:solidFill>
                  <a:schemeClr val="accent5">
                    <a:hueOff val="89162"/>
                    <a:satOff val="9554"/>
                    <a:lumOff val="16296"/>
                  </a:schemeClr>
                </a:solidFill>
              </a:defRPr>
            </a:pPr>
            <a:r>
              <a:t>Even though it was introduced 20 years ago, and we know DNSSEC is good, </a:t>
            </a:r>
          </a:p>
          <a:p>
            <a:pPr>
              <a:defRPr>
                <a:solidFill>
                  <a:schemeClr val="accent5">
                    <a:hueOff val="89162"/>
                    <a:satOff val="9554"/>
                    <a:lumOff val="16296"/>
                  </a:schemeClr>
                </a:solidFill>
              </a:defRPr>
            </a:pPr>
            <a:r>
              <a:t>But we don’t know how much it is deployed, and if they are not deployed very well – what’s the underlying reason, so we even don’t know what to do to improve it.</a:t>
            </a:r>
          </a:p>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xfrm>
            <a:off x="800100" y="-254000"/>
            <a:ext cx="11417300" cy="1955800"/>
          </a:xfrm>
          <a:prstGeom prst="rect">
            <a:avLst/>
          </a:prstGeom>
        </p:spPr>
        <p:txBody>
          <a:bodyPr lIns="0" tIns="0" rIns="0" bIns="0">
            <a:noAutofit/>
          </a:bodyPr>
          <a:lstStyle>
            <a:lvl1pPr>
              <a:defRPr sz="5600">
                <a:solidFill>
                  <a:srgbClr val="FFE44F"/>
                </a:solidFill>
                <a:latin typeface="Gill Sans"/>
                <a:ea typeface="Gill Sans"/>
                <a:cs typeface="Gill Sans"/>
                <a:sym typeface="Gill Sans"/>
              </a:defRPr>
            </a:lvl1pPr>
          </a:lstStyle>
          <a:p>
            <a:pPr/>
            <a:r>
              <a:t>Title Text</a:t>
            </a:r>
          </a:p>
        </p:txBody>
      </p:sp>
      <p:sp>
        <p:nvSpPr>
          <p:cNvPr id="118" name="Body Level One…"/>
          <p:cNvSpPr txBox="1"/>
          <p:nvPr>
            <p:ph type="body" idx="1"/>
          </p:nvPr>
        </p:nvSpPr>
        <p:spPr>
          <a:xfrm>
            <a:off x="355600" y="2197100"/>
            <a:ext cx="12280900" cy="6604000"/>
          </a:xfrm>
          <a:prstGeom prst="rect">
            <a:avLst/>
          </a:prstGeom>
        </p:spPr>
        <p:txBody>
          <a:bodyPr anchor="t">
            <a:noAutofit/>
          </a:bodyPr>
          <a:lstStyle>
            <a:lvl1pPr marL="731666" indent="-401466">
              <a:spcBef>
                <a:spcPts val="500"/>
              </a:spcBef>
              <a:buClrTx/>
              <a:buSzPct val="100000"/>
              <a:defRPr sz="3400">
                <a:latin typeface="Gill Sans"/>
                <a:ea typeface="Gill Sans"/>
                <a:cs typeface="Gill Sans"/>
                <a:sym typeface="Gill Sans"/>
              </a:defRPr>
            </a:lvl1pPr>
            <a:lvl2pPr marL="1154475" indent="-392475">
              <a:spcBef>
                <a:spcPts val="500"/>
              </a:spcBef>
              <a:buClrTx/>
              <a:buSzPct val="100000"/>
              <a:defRPr>
                <a:latin typeface="Gill Sans"/>
                <a:ea typeface="Gill Sans"/>
                <a:cs typeface="Gill Sans"/>
                <a:sym typeface="Gill Sans"/>
              </a:defRPr>
            </a:lvl2pPr>
            <a:lvl3pPr marL="1907483" indent="-383483">
              <a:spcBef>
                <a:spcPts val="500"/>
              </a:spcBef>
              <a:buClrTx/>
              <a:buSzPct val="100000"/>
              <a:defRPr sz="3000">
                <a:latin typeface="Gill Sans"/>
                <a:ea typeface="Gill Sans"/>
                <a:cs typeface="Gill Sans"/>
                <a:sym typeface="Gill Sans"/>
              </a:defRPr>
            </a:lvl3pPr>
            <a:lvl4pPr marL="2669483" indent="-383483">
              <a:spcBef>
                <a:spcPts val="500"/>
              </a:spcBef>
              <a:buClrTx/>
              <a:buSzPct val="100000"/>
              <a:defRPr sz="3000">
                <a:latin typeface="Gill Sans"/>
                <a:ea typeface="Gill Sans"/>
                <a:cs typeface="Gill Sans"/>
                <a:sym typeface="Gill Sans"/>
              </a:defRPr>
            </a:lvl4pPr>
            <a:lvl5pPr marL="3431483" indent="-383483">
              <a:spcBef>
                <a:spcPts val="500"/>
              </a:spcBef>
              <a:buClrTx/>
              <a:buSzPct val="100000"/>
              <a:defRPr sz="30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11956950" y="9296400"/>
            <a:ext cx="355800" cy="342900"/>
          </a:xfrm>
          <a:prstGeom prst="rect">
            <a:avLst/>
          </a:prstGeom>
        </p:spPr>
        <p:txBody>
          <a:bodyPr/>
          <a:lstStyle>
            <a:lvl1pPr>
              <a:defRPr b="1">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6" name="Title Text"/>
          <p:cNvSpPr txBox="1"/>
          <p:nvPr>
            <p:ph type="title"/>
          </p:nvPr>
        </p:nvSpPr>
        <p:spPr>
          <a:xfrm>
            <a:off x="800100" y="-254000"/>
            <a:ext cx="11417300" cy="1955800"/>
          </a:xfrm>
          <a:prstGeom prst="rect">
            <a:avLst/>
          </a:prstGeom>
        </p:spPr>
        <p:txBody>
          <a:bodyPr lIns="0" tIns="0" rIns="0" bIns="0">
            <a:noAutofit/>
          </a:bodyPr>
          <a:lstStyle>
            <a:lvl1pPr>
              <a:defRPr sz="5600">
                <a:solidFill>
                  <a:srgbClr val="FFE44F"/>
                </a:solidFill>
                <a:latin typeface="Gill Sans"/>
                <a:ea typeface="Gill Sans"/>
                <a:cs typeface="Gill Sans"/>
                <a:sym typeface="Gill Sans"/>
              </a:defRPr>
            </a:lvl1pPr>
          </a:lstStyle>
          <a:p>
            <a:pPr/>
            <a:r>
              <a:t>Title Text</a:t>
            </a:r>
          </a:p>
        </p:txBody>
      </p:sp>
      <p:sp>
        <p:nvSpPr>
          <p:cNvPr id="127" name="Body Level One…"/>
          <p:cNvSpPr txBox="1"/>
          <p:nvPr>
            <p:ph type="body" idx="1"/>
          </p:nvPr>
        </p:nvSpPr>
        <p:spPr>
          <a:xfrm>
            <a:off x="355600" y="2197100"/>
            <a:ext cx="12280900" cy="6604000"/>
          </a:xfrm>
          <a:prstGeom prst="rect">
            <a:avLst/>
          </a:prstGeom>
        </p:spPr>
        <p:txBody>
          <a:bodyPr anchor="t">
            <a:noAutofit/>
          </a:bodyPr>
          <a:lstStyle>
            <a:lvl1pPr marL="731666" indent="-401466">
              <a:spcBef>
                <a:spcPts val="500"/>
              </a:spcBef>
              <a:buClrTx/>
              <a:buSzPct val="100000"/>
              <a:defRPr sz="3400">
                <a:latin typeface="Gill Sans"/>
                <a:ea typeface="Gill Sans"/>
                <a:cs typeface="Gill Sans"/>
                <a:sym typeface="Gill Sans"/>
              </a:defRPr>
            </a:lvl1pPr>
            <a:lvl2pPr marL="1154475" indent="-392475">
              <a:spcBef>
                <a:spcPts val="500"/>
              </a:spcBef>
              <a:buClrTx/>
              <a:buSzPct val="100000"/>
              <a:defRPr>
                <a:latin typeface="Gill Sans"/>
                <a:ea typeface="Gill Sans"/>
                <a:cs typeface="Gill Sans"/>
                <a:sym typeface="Gill Sans"/>
              </a:defRPr>
            </a:lvl2pPr>
            <a:lvl3pPr marL="1907483" indent="-383483">
              <a:spcBef>
                <a:spcPts val="500"/>
              </a:spcBef>
              <a:buClrTx/>
              <a:buSzPct val="100000"/>
              <a:defRPr sz="3000">
                <a:latin typeface="Gill Sans"/>
                <a:ea typeface="Gill Sans"/>
                <a:cs typeface="Gill Sans"/>
                <a:sym typeface="Gill Sans"/>
              </a:defRPr>
            </a:lvl3pPr>
            <a:lvl4pPr marL="2669483" indent="-383483">
              <a:spcBef>
                <a:spcPts val="500"/>
              </a:spcBef>
              <a:buClrTx/>
              <a:buSzPct val="100000"/>
              <a:defRPr sz="3000">
                <a:latin typeface="Gill Sans"/>
                <a:ea typeface="Gill Sans"/>
                <a:cs typeface="Gill Sans"/>
                <a:sym typeface="Gill Sans"/>
              </a:defRPr>
            </a:lvl4pPr>
            <a:lvl5pPr marL="3431483" indent="-383483">
              <a:spcBef>
                <a:spcPts val="500"/>
              </a:spcBef>
              <a:buClrTx/>
              <a:buSzPct val="100000"/>
              <a:defRPr sz="30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28" name="NENS’2016"/>
          <p:cNvSpPr txBox="1"/>
          <p:nvPr/>
        </p:nvSpPr>
        <p:spPr>
          <a:xfrm>
            <a:off x="5581581" y="9188449"/>
            <a:ext cx="184163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i="1" sz="2500">
                <a:latin typeface="Gill Sans"/>
                <a:ea typeface="Gill Sans"/>
                <a:cs typeface="Gill Sans"/>
                <a:sym typeface="Gill Sans"/>
              </a:defRPr>
            </a:lvl1pPr>
          </a:lstStyle>
          <a:p>
            <a:pPr/>
            <a:r>
              <a:t>NENS’2016</a:t>
            </a:r>
          </a:p>
        </p:txBody>
      </p:sp>
      <p:sp>
        <p:nvSpPr>
          <p:cNvPr id="129" name="Slide Number"/>
          <p:cNvSpPr txBox="1"/>
          <p:nvPr>
            <p:ph type="sldNum" sz="quarter" idx="2"/>
          </p:nvPr>
        </p:nvSpPr>
        <p:spPr>
          <a:xfrm>
            <a:off x="11976100" y="9296400"/>
            <a:ext cx="317500" cy="342900"/>
          </a:xfrm>
          <a:prstGeom prst="rect">
            <a:avLst/>
          </a:prstGeom>
        </p:spPr>
        <p:txBody>
          <a:bodyPr/>
          <a:lstStyle>
            <a:lvl1pPr>
              <a:defRPr>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jpe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1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3.tif"/></Relationships>

</file>

<file path=ppt/slides/_rels/slide5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1" Type="http://schemas.openxmlformats.org/officeDocument/2006/relationships/image" Target="../media/image26.png"/><Relationship Id="rId12" Type="http://schemas.openxmlformats.org/officeDocument/2006/relationships/image" Target="../media/image27.png"/><Relationship Id="rId13" Type="http://schemas.openxmlformats.org/officeDocument/2006/relationships/image" Target="../media/image28.png"/><Relationship Id="rId14" Type="http://schemas.openxmlformats.org/officeDocument/2006/relationships/image" Target="../media/image29.png"/><Relationship Id="rId15" Type="http://schemas.openxmlformats.org/officeDocument/2006/relationships/image" Target="../media/image30.png"/><Relationship Id="rId16" Type="http://schemas.openxmlformats.org/officeDocument/2006/relationships/image" Target="../media/image31.png"/><Relationship Id="rId17" Type="http://schemas.openxmlformats.org/officeDocument/2006/relationships/image" Target="../media/image32.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image" Target="../media/image3.tif"/></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CSCI-351 Data communication and Networks"/>
          <p:cNvSpPr txBox="1"/>
          <p:nvPr>
            <p:ph type="ctrTitle"/>
          </p:nvPr>
        </p:nvSpPr>
        <p:spPr>
          <a:xfrm>
            <a:off x="975358" y="1625599"/>
            <a:ext cx="10518589" cy="2600961"/>
          </a:xfrm>
          <a:prstGeom prst="rect">
            <a:avLst/>
          </a:prstGeom>
        </p:spPr>
        <p:txBody>
          <a:bodyPr lIns="65023" tIns="65023" rIns="65023" bIns="65023"/>
          <a:lstStyle/>
          <a:p>
            <a:pPr algn="l" defTabSz="432308">
              <a:defRPr sz="5920">
                <a:solidFill>
                  <a:schemeClr val="accent4">
                    <a:hueOff val="468000"/>
                    <a:satOff val="-4761"/>
                    <a:lumOff val="10196"/>
                  </a:schemeClr>
                </a:solidFill>
              </a:defRPr>
            </a:pPr>
            <a:r>
              <a:t>CSCI-351</a:t>
            </a:r>
            <a:br/>
            <a:r>
              <a:rPr sz="5032"/>
              <a:t>Data communication and Networks</a:t>
            </a:r>
          </a:p>
        </p:txBody>
      </p:sp>
      <p:sp>
        <p:nvSpPr>
          <p:cNvPr id="139" name="Subtitle 2"/>
          <p:cNvSpPr txBox="1"/>
          <p:nvPr/>
        </p:nvSpPr>
        <p:spPr>
          <a:xfrm>
            <a:off x="975357" y="4972423"/>
            <a:ext cx="10727824" cy="3034454"/>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algn="l" defTabSz="962355">
              <a:spcBef>
                <a:spcPts val="700"/>
              </a:spcBef>
              <a:defRPr sz="3700">
                <a:solidFill>
                  <a:schemeClr val="accent3">
                    <a:hueOff val="-365725"/>
                    <a:satOff val="-32500"/>
                    <a:lumOff val="18235"/>
                  </a:schemeClr>
                </a:solidFill>
                <a:latin typeface="Tw Cen MT"/>
                <a:ea typeface="Tw Cen MT"/>
                <a:cs typeface="Tw Cen MT"/>
                <a:sym typeface="Tw Cen MT"/>
              </a:defRPr>
            </a:pPr>
            <a:r>
              <a:t>Lecture 16: PKI + DNSSEC </a:t>
            </a:r>
          </a:p>
          <a:p>
            <a:pPr algn="l" defTabSz="962355">
              <a:spcBef>
                <a:spcPts val="700"/>
              </a:spcBef>
              <a:defRPr sz="3700">
                <a:solidFill>
                  <a:schemeClr val="accent5">
                    <a:hueOff val="89162"/>
                    <a:satOff val="9554"/>
                    <a:lumOff val="16296"/>
                  </a:schemeClr>
                </a:solidFill>
                <a:latin typeface="Tw Cen MT"/>
                <a:ea typeface="Tw Cen MT"/>
                <a:cs typeface="Tw Cen MT"/>
                <a:sym typeface="Tw Cen MT"/>
              </a:defRPr>
            </a:pPr>
            <a:r>
              <a:t>Warning: This may be hard to understand. Do not </a:t>
            </a:r>
            <a:r>
              <a:rPr>
                <a:solidFill>
                  <a:srgbClr val="FFFFFF"/>
                </a:solidFill>
              </a:rPr>
              <a:t>lose yourself</a:t>
            </a:r>
            <a:r>
              <a:t> during the class and keep asking questions</a:t>
            </a:r>
          </a:p>
          <a:p>
            <a:pPr algn="l" defTabSz="962355">
              <a:spcBef>
                <a:spcPts val="700"/>
              </a:spcBef>
              <a:defRPr sz="3700">
                <a:latin typeface="Tw Cen MT"/>
                <a:ea typeface="Tw Cen MT"/>
                <a:cs typeface="Tw Cen MT"/>
                <a:sym typeface="Tw Cen MT"/>
              </a:defRPr>
            </a:pPr>
          </a:p>
        </p:txBody>
      </p:sp>
      <p:pic>
        <p:nvPicPr>
          <p:cNvPr id="140" name="Image" descr="Image"/>
          <p:cNvPicPr>
            <a:picLocks noChangeAspect="1"/>
          </p:cNvPicPr>
          <p:nvPr/>
        </p:nvPicPr>
        <p:blipFill>
          <a:blip r:embed="rId2">
            <a:extLst/>
          </a:blip>
          <a:stretch>
            <a:fillRect/>
          </a:stretch>
        </p:blipFill>
        <p:spPr>
          <a:xfrm>
            <a:off x="730250" y="6635750"/>
            <a:ext cx="1871365" cy="187136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Again,…"/>
          <p:cNvSpPr txBox="1"/>
          <p:nvPr>
            <p:ph type="title"/>
          </p:nvPr>
        </p:nvSpPr>
        <p:spPr>
          <a:prstGeom prst="rect">
            <a:avLst/>
          </a:prstGeom>
        </p:spPr>
        <p:txBody>
          <a:bodyPr/>
          <a:lstStyle/>
          <a:p>
            <a:pPr/>
            <a:r>
              <a:t>Again, </a:t>
            </a:r>
          </a:p>
          <a:p>
            <a:pPr/>
            <a:r>
              <a:t>Signing and verification process</a:t>
            </a:r>
          </a:p>
        </p:txBody>
      </p:sp>
      <p:sp>
        <p:nvSpPr>
          <p:cNvPr id="35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1" name="Data"/>
          <p:cNvSpPr/>
          <p:nvPr/>
        </p:nvSpPr>
        <p:spPr>
          <a:xfrm>
            <a:off x="1454741" y="3638939"/>
            <a:ext cx="2851512" cy="1214669"/>
          </a:xfrm>
          <a:prstGeom prst="roundRect">
            <a:avLst>
              <a:gd name="adj" fmla="val 13027"/>
            </a:avLst>
          </a:prstGeom>
          <a:ln w="38100">
            <a:solidFill>
              <a:srgbClr val="FFFFFF"/>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Data</a:t>
            </a:r>
          </a:p>
        </p:txBody>
      </p:sp>
      <p:grpSp>
        <p:nvGrpSpPr>
          <p:cNvPr id="356" name="Group"/>
          <p:cNvGrpSpPr/>
          <p:nvPr/>
        </p:nvGrpSpPr>
        <p:grpSpPr>
          <a:xfrm>
            <a:off x="2035667" y="4879702"/>
            <a:ext cx="2645450" cy="1919035"/>
            <a:chOff x="0" y="0"/>
            <a:chExt cx="2645449" cy="1919034"/>
          </a:xfrm>
        </p:grpSpPr>
        <p:sp>
          <p:nvSpPr>
            <p:cNvPr id="352" name="Hashed Data…"/>
            <p:cNvSpPr/>
            <p:nvPr/>
          </p:nvSpPr>
          <p:spPr>
            <a:xfrm>
              <a:off x="0" y="1176995"/>
              <a:ext cx="1689660" cy="742040"/>
            </a:xfrm>
            <a:prstGeom prst="roundRect">
              <a:avLst>
                <a:gd name="adj" fmla="val 12636"/>
              </a:avLst>
            </a:prstGeom>
            <a:noFill/>
            <a:ln w="38100" cap="flat">
              <a:solidFill>
                <a:schemeClr val="accent4"/>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Hashed Data</a:t>
              </a:r>
            </a:p>
            <a:p>
              <a: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(Digest)</a:t>
              </a:r>
            </a:p>
          </p:txBody>
        </p:sp>
        <p:grpSp>
          <p:nvGrpSpPr>
            <p:cNvPr id="355" name="Group"/>
            <p:cNvGrpSpPr/>
            <p:nvPr/>
          </p:nvGrpSpPr>
          <p:grpSpPr>
            <a:xfrm>
              <a:off x="844829" y="0"/>
              <a:ext cx="1800621" cy="1150900"/>
              <a:chOff x="0" y="0"/>
              <a:chExt cx="1800619" cy="1150899"/>
            </a:xfrm>
          </p:grpSpPr>
          <p:sp>
            <p:nvSpPr>
              <p:cNvPr id="353" name="Hash function…"/>
              <p:cNvSpPr txBox="1"/>
              <p:nvPr/>
            </p:nvSpPr>
            <p:spPr>
              <a:xfrm>
                <a:off x="120151" y="232549"/>
                <a:ext cx="1680469"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solidFill>
                      <a:schemeClr val="accent3">
                        <a:hueOff val="-365725"/>
                        <a:satOff val="-32500"/>
                        <a:lumOff val="18235"/>
                      </a:schemeClr>
                    </a:solidFill>
                    <a:latin typeface="Gill Sans"/>
                    <a:ea typeface="Gill Sans"/>
                    <a:cs typeface="Gill Sans"/>
                    <a:sym typeface="Gill Sans"/>
                  </a:defRPr>
                </a:pPr>
                <a:r>
                  <a:t>Hash function </a:t>
                </a:r>
              </a:p>
              <a:p>
                <a:pPr>
                  <a:defRPr b="0" sz="2000">
                    <a:solidFill>
                      <a:schemeClr val="accent3">
                        <a:hueOff val="-365725"/>
                        <a:satOff val="-32500"/>
                        <a:lumOff val="18235"/>
                      </a:schemeClr>
                    </a:solidFill>
                    <a:latin typeface="Gill Sans"/>
                    <a:ea typeface="Gill Sans"/>
                    <a:cs typeface="Gill Sans"/>
                    <a:sym typeface="Gill Sans"/>
                  </a:defRPr>
                </a:pPr>
                <a:r>
                  <a:t>(e.g., SHA256) </a:t>
                </a:r>
              </a:p>
            </p:txBody>
          </p:sp>
          <p:sp>
            <p:nvSpPr>
              <p:cNvPr id="354" name="Line"/>
              <p:cNvSpPr/>
              <p:nvPr/>
            </p:nvSpPr>
            <p:spPr>
              <a:xfrm flipH="1">
                <a:off x="-1" y="0"/>
                <a:ext cx="2" cy="1150900"/>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364" name="Group"/>
          <p:cNvGrpSpPr/>
          <p:nvPr/>
        </p:nvGrpSpPr>
        <p:grpSpPr>
          <a:xfrm rot="2700000">
            <a:off x="8325759" y="5859542"/>
            <a:ext cx="648293" cy="603401"/>
            <a:chOff x="0" y="0"/>
            <a:chExt cx="648291" cy="603400"/>
          </a:xfrm>
        </p:grpSpPr>
        <p:sp>
          <p:nvSpPr>
            <p:cNvPr id="357" name="Line"/>
            <p:cNvSpPr/>
            <p:nvPr/>
          </p:nvSpPr>
          <p:spPr>
            <a:xfrm rot="21600000">
              <a:off x="0" y="213224"/>
              <a:ext cx="482834" cy="390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8" name="Line"/>
            <p:cNvSpPr/>
            <p:nvPr/>
          </p:nvSpPr>
          <p:spPr>
            <a:xfrm flipV="1">
              <a:off x="23230" y="273431"/>
              <a:ext cx="316130" cy="316130"/>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9" name="Line"/>
            <p:cNvSpPr/>
            <p:nvPr/>
          </p:nvSpPr>
          <p:spPr>
            <a:xfrm flipV="1">
              <a:off x="237522" y="305715"/>
              <a:ext cx="143803" cy="143802"/>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 name="Line"/>
            <p:cNvSpPr/>
            <p:nvPr/>
          </p:nvSpPr>
          <p:spPr>
            <a:xfrm flipV="1">
              <a:off x="20897" y="265037"/>
              <a:ext cx="310069" cy="3100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1" name="Line"/>
            <p:cNvSpPr/>
            <p:nvPr/>
          </p:nvSpPr>
          <p:spPr>
            <a:xfrm flipV="1">
              <a:off x="224172" y="307004"/>
              <a:ext cx="140368" cy="1403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2" name="Circle"/>
            <p:cNvSpPr/>
            <p:nvPr/>
          </p:nvSpPr>
          <p:spPr>
            <a:xfrm rot="21600000">
              <a:off x="292441" y="0"/>
              <a:ext cx="355851" cy="35585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3" name="Circle"/>
            <p:cNvSpPr/>
            <p:nvPr/>
          </p:nvSpPr>
          <p:spPr>
            <a:xfrm rot="21600000">
              <a:off x="477026" y="52382"/>
              <a:ext cx="115016" cy="11501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65" name="Data"/>
          <p:cNvSpPr/>
          <p:nvPr/>
        </p:nvSpPr>
        <p:spPr>
          <a:xfrm>
            <a:off x="9525750" y="4254889"/>
            <a:ext cx="2851512" cy="1214668"/>
          </a:xfrm>
          <a:prstGeom prst="roundRect">
            <a:avLst>
              <a:gd name="adj" fmla="val 13027"/>
            </a:avLst>
          </a:prstGeom>
          <a:ln w="38100">
            <a:solidFill>
              <a:srgbClr val="FFFFFF"/>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Data</a:t>
            </a:r>
          </a:p>
        </p:txBody>
      </p:sp>
      <p:grpSp>
        <p:nvGrpSpPr>
          <p:cNvPr id="368" name="Group"/>
          <p:cNvGrpSpPr/>
          <p:nvPr/>
        </p:nvGrpSpPr>
        <p:grpSpPr>
          <a:xfrm>
            <a:off x="7158118" y="5461882"/>
            <a:ext cx="1689660" cy="2198938"/>
            <a:chOff x="0" y="0"/>
            <a:chExt cx="1689659" cy="2198937"/>
          </a:xfrm>
        </p:grpSpPr>
        <p:sp>
          <p:nvSpPr>
            <p:cNvPr id="366" name="Decrypted Digest"/>
            <p:cNvSpPr/>
            <p:nvPr/>
          </p:nvSpPr>
          <p:spPr>
            <a:xfrm>
              <a:off x="0" y="1456898"/>
              <a:ext cx="1689660" cy="742040"/>
            </a:xfrm>
            <a:prstGeom prst="roundRect">
              <a:avLst>
                <a:gd name="adj" fmla="val 12636"/>
              </a:avLst>
            </a:prstGeom>
            <a:noFill/>
            <a:ln w="38100" cap="flat">
              <a:solidFill>
                <a:srgbClr val="A9A9A9"/>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Decrypted Digest</a:t>
              </a:r>
            </a:p>
          </p:txBody>
        </p:sp>
        <p:sp>
          <p:nvSpPr>
            <p:cNvPr id="367" name="Line"/>
            <p:cNvSpPr/>
            <p:nvPr/>
          </p:nvSpPr>
          <p:spPr>
            <a:xfrm flipH="1">
              <a:off x="844829" y="0"/>
              <a:ext cx="1" cy="1444598"/>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69" name="Line"/>
          <p:cNvSpPr/>
          <p:nvPr/>
        </p:nvSpPr>
        <p:spPr>
          <a:xfrm>
            <a:off x="2880497" y="8673732"/>
            <a:ext cx="1" cy="681882"/>
          </a:xfrm>
          <a:prstGeom prst="line">
            <a:avLst/>
          </a:prstGeom>
          <a:ln w="25400">
            <a:solidFill>
              <a:srgbClr val="FFFFFF"/>
            </a:solidFill>
            <a:custDash>
              <a:ds d="200000" sp="200000"/>
            </a:custDash>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70" name="Line"/>
          <p:cNvSpPr/>
          <p:nvPr/>
        </p:nvSpPr>
        <p:spPr>
          <a:xfrm>
            <a:off x="8002948" y="4186243"/>
            <a:ext cx="1" cy="681881"/>
          </a:xfrm>
          <a:prstGeom prst="line">
            <a:avLst/>
          </a:prstGeom>
          <a:ln w="25400">
            <a:solidFill>
              <a:srgbClr val="FFFFFF"/>
            </a:solidFill>
            <a:custDash>
              <a:ds d="200000" sp="200000"/>
            </a:custDash>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71" name="Signature…"/>
          <p:cNvSpPr/>
          <p:nvPr/>
        </p:nvSpPr>
        <p:spPr>
          <a:xfrm>
            <a:off x="7103721" y="4838783"/>
            <a:ext cx="1798454" cy="643781"/>
          </a:xfrm>
          <a:prstGeom prst="roundRect">
            <a:avLst>
              <a:gd name="adj" fmla="val 15502"/>
            </a:avLst>
          </a:prstGeom>
          <a:ln w="38100">
            <a:solidFill>
              <a:srgbClr val="D45954"/>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Signature</a:t>
            </a:r>
          </a:p>
          <a:p>
            <a: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(Encrypted Digest)</a:t>
            </a:r>
          </a:p>
        </p:txBody>
      </p:sp>
      <p:grpSp>
        <p:nvGrpSpPr>
          <p:cNvPr id="374" name="Group"/>
          <p:cNvGrpSpPr/>
          <p:nvPr/>
        </p:nvGrpSpPr>
        <p:grpSpPr>
          <a:xfrm>
            <a:off x="1981270" y="6810102"/>
            <a:ext cx="1798454" cy="1829156"/>
            <a:chOff x="0" y="0"/>
            <a:chExt cx="1798452" cy="1829155"/>
          </a:xfrm>
        </p:grpSpPr>
        <p:sp>
          <p:nvSpPr>
            <p:cNvPr id="372" name="Signature…"/>
            <p:cNvSpPr/>
            <p:nvPr/>
          </p:nvSpPr>
          <p:spPr>
            <a:xfrm>
              <a:off x="0" y="1185375"/>
              <a:ext cx="1798453" cy="643781"/>
            </a:xfrm>
            <a:prstGeom prst="roundRect">
              <a:avLst>
                <a:gd name="adj" fmla="val 15502"/>
              </a:avLst>
            </a:prstGeom>
            <a:noFill/>
            <a:ln w="38100" cap="flat">
              <a:solidFill>
                <a:srgbClr val="D45954"/>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Signature</a:t>
              </a:r>
            </a:p>
            <a:p>
              <a: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(Encrypted Digest)</a:t>
              </a:r>
            </a:p>
          </p:txBody>
        </p:sp>
        <p:sp>
          <p:nvSpPr>
            <p:cNvPr id="373" name="Line"/>
            <p:cNvSpPr/>
            <p:nvPr/>
          </p:nvSpPr>
          <p:spPr>
            <a:xfrm flipH="1">
              <a:off x="899226" y="0"/>
              <a:ext cx="1" cy="1150900"/>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82" name="Group"/>
          <p:cNvGrpSpPr/>
          <p:nvPr/>
        </p:nvGrpSpPr>
        <p:grpSpPr>
          <a:xfrm rot="2700000">
            <a:off x="3330895" y="7087368"/>
            <a:ext cx="640737" cy="596369"/>
            <a:chOff x="0" y="0"/>
            <a:chExt cx="640736" cy="596368"/>
          </a:xfrm>
        </p:grpSpPr>
        <p:sp>
          <p:nvSpPr>
            <p:cNvPr id="375" name="Line"/>
            <p:cNvSpPr/>
            <p:nvPr/>
          </p:nvSpPr>
          <p:spPr>
            <a:xfrm rot="21600000">
              <a:off x="0" y="210739"/>
              <a:ext cx="477207" cy="3856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6" name="Line"/>
            <p:cNvSpPr/>
            <p:nvPr/>
          </p:nvSpPr>
          <p:spPr>
            <a:xfrm flipV="1">
              <a:off x="22959" y="270244"/>
              <a:ext cx="312446" cy="312446"/>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7" name="Line"/>
            <p:cNvSpPr/>
            <p:nvPr/>
          </p:nvSpPr>
          <p:spPr>
            <a:xfrm flipV="1">
              <a:off x="234754" y="302152"/>
              <a:ext cx="142127" cy="1421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8" name="Line"/>
            <p:cNvSpPr/>
            <p:nvPr/>
          </p:nvSpPr>
          <p:spPr>
            <a:xfrm flipV="1">
              <a:off x="20653" y="261948"/>
              <a:ext cx="306456" cy="30645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9" name="Line"/>
            <p:cNvSpPr/>
            <p:nvPr/>
          </p:nvSpPr>
          <p:spPr>
            <a:xfrm flipV="1">
              <a:off x="221560" y="303426"/>
              <a:ext cx="138731" cy="13873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0" name="Circle"/>
            <p:cNvSpPr/>
            <p:nvPr/>
          </p:nvSpPr>
          <p:spPr>
            <a:xfrm rot="21600000">
              <a:off x="289033" y="0"/>
              <a:ext cx="351703" cy="351703"/>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1" name="Circle"/>
            <p:cNvSpPr/>
            <p:nvPr/>
          </p:nvSpPr>
          <p:spPr>
            <a:xfrm rot="21600000">
              <a:off x="471466" y="51771"/>
              <a:ext cx="113676" cy="11367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83" name="Hashed Data…"/>
          <p:cNvSpPr/>
          <p:nvPr/>
        </p:nvSpPr>
        <p:spPr>
          <a:xfrm>
            <a:off x="10106676" y="6918780"/>
            <a:ext cx="1689660" cy="742040"/>
          </a:xfrm>
          <a:prstGeom prst="roundRect">
            <a:avLst>
              <a:gd name="adj" fmla="val 12636"/>
            </a:avLst>
          </a:prstGeom>
          <a:ln w="38100">
            <a:solidFill>
              <a:schemeClr val="accent4"/>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Hashed Data</a:t>
            </a:r>
          </a:p>
          <a:p>
            <a: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(Digest)</a:t>
            </a:r>
          </a:p>
        </p:txBody>
      </p:sp>
      <p:grpSp>
        <p:nvGrpSpPr>
          <p:cNvPr id="386" name="Group"/>
          <p:cNvGrpSpPr/>
          <p:nvPr/>
        </p:nvGrpSpPr>
        <p:grpSpPr>
          <a:xfrm>
            <a:off x="10951505" y="5473055"/>
            <a:ext cx="1693380" cy="1422252"/>
            <a:chOff x="0" y="0"/>
            <a:chExt cx="1693378" cy="1422250"/>
          </a:xfrm>
        </p:grpSpPr>
        <p:sp>
          <p:nvSpPr>
            <p:cNvPr id="384" name="Line"/>
            <p:cNvSpPr/>
            <p:nvPr/>
          </p:nvSpPr>
          <p:spPr>
            <a:xfrm flipH="1">
              <a:off x="-1" y="0"/>
              <a:ext cx="2" cy="1422251"/>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5" name="Hash function…"/>
            <p:cNvSpPr txBox="1"/>
            <p:nvPr/>
          </p:nvSpPr>
          <p:spPr>
            <a:xfrm>
              <a:off x="12910" y="368225"/>
              <a:ext cx="1680469"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solidFill>
                    <a:schemeClr val="accent4">
                      <a:hueOff val="468000"/>
                      <a:satOff val="-4761"/>
                      <a:lumOff val="10196"/>
                    </a:schemeClr>
                  </a:solidFill>
                  <a:latin typeface="Gill Sans"/>
                  <a:ea typeface="Gill Sans"/>
                  <a:cs typeface="Gill Sans"/>
                  <a:sym typeface="Gill Sans"/>
                </a:defRPr>
              </a:pPr>
              <a:r>
                <a:t>Hash function </a:t>
              </a:r>
            </a:p>
            <a:p>
              <a:pPr>
                <a:defRPr b="0" sz="2000">
                  <a:solidFill>
                    <a:schemeClr val="accent4">
                      <a:hueOff val="468000"/>
                      <a:satOff val="-4761"/>
                      <a:lumOff val="10196"/>
                    </a:schemeClr>
                  </a:solidFill>
                  <a:latin typeface="Gill Sans"/>
                  <a:ea typeface="Gill Sans"/>
                  <a:cs typeface="Gill Sans"/>
                  <a:sym typeface="Gill Sans"/>
                </a:defRPr>
              </a:pPr>
              <a:r>
                <a:t>(e.g., SHA256) </a:t>
              </a:r>
            </a:p>
          </p:txBody>
        </p:sp>
      </p:grpSp>
      <p:sp>
        <p:nvSpPr>
          <p:cNvPr id="387" name="Line"/>
          <p:cNvSpPr/>
          <p:nvPr/>
        </p:nvSpPr>
        <p:spPr>
          <a:xfrm flipV="1">
            <a:off x="6473795" y="1766314"/>
            <a:ext cx="1" cy="7694171"/>
          </a:xfrm>
          <a:prstGeom prst="line">
            <a:avLst/>
          </a:prstGeom>
          <a:ln w="254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407" name="Group"/>
          <p:cNvGrpSpPr/>
          <p:nvPr/>
        </p:nvGrpSpPr>
        <p:grpSpPr>
          <a:xfrm>
            <a:off x="2350966" y="2179846"/>
            <a:ext cx="3908465" cy="1444598"/>
            <a:chOff x="0" y="0"/>
            <a:chExt cx="3908463" cy="1444597"/>
          </a:xfrm>
        </p:grpSpPr>
        <p:grpSp>
          <p:nvGrpSpPr>
            <p:cNvPr id="395" name="Group"/>
            <p:cNvGrpSpPr/>
            <p:nvPr/>
          </p:nvGrpSpPr>
          <p:grpSpPr>
            <a:xfrm rot="2700000">
              <a:off x="2103895" y="700357"/>
              <a:ext cx="648292" cy="603401"/>
              <a:chOff x="0" y="0"/>
              <a:chExt cx="648291" cy="603400"/>
            </a:xfrm>
          </p:grpSpPr>
          <p:sp>
            <p:nvSpPr>
              <p:cNvPr id="388" name="Line"/>
              <p:cNvSpPr/>
              <p:nvPr/>
            </p:nvSpPr>
            <p:spPr>
              <a:xfrm rot="21600000">
                <a:off x="0" y="213224"/>
                <a:ext cx="482834" cy="390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9" name="Line"/>
              <p:cNvSpPr/>
              <p:nvPr/>
            </p:nvSpPr>
            <p:spPr>
              <a:xfrm flipV="1">
                <a:off x="23230" y="273431"/>
                <a:ext cx="316130" cy="316130"/>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0" name="Line"/>
              <p:cNvSpPr/>
              <p:nvPr/>
            </p:nvSpPr>
            <p:spPr>
              <a:xfrm flipV="1">
                <a:off x="237522" y="305715"/>
                <a:ext cx="143803" cy="143802"/>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1" name="Line"/>
              <p:cNvSpPr/>
              <p:nvPr/>
            </p:nvSpPr>
            <p:spPr>
              <a:xfrm flipV="1">
                <a:off x="20897" y="265037"/>
                <a:ext cx="310069" cy="3100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2" name="Line"/>
              <p:cNvSpPr/>
              <p:nvPr/>
            </p:nvSpPr>
            <p:spPr>
              <a:xfrm flipV="1">
                <a:off x="224172" y="307004"/>
                <a:ext cx="140368" cy="1403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3" name="Circle"/>
              <p:cNvSpPr/>
              <p:nvPr/>
            </p:nvSpPr>
            <p:spPr>
              <a:xfrm rot="21600000">
                <a:off x="292441" y="0"/>
                <a:ext cx="355851" cy="35585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4" name="Circle"/>
              <p:cNvSpPr/>
              <p:nvPr/>
            </p:nvSpPr>
            <p:spPr>
              <a:xfrm rot="21600000">
                <a:off x="477026" y="52382"/>
                <a:ext cx="115016" cy="11501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03" name="Group"/>
            <p:cNvGrpSpPr/>
            <p:nvPr/>
          </p:nvGrpSpPr>
          <p:grpSpPr>
            <a:xfrm rot="2700000">
              <a:off x="2112830" y="139198"/>
              <a:ext cx="640737" cy="596369"/>
              <a:chOff x="0" y="0"/>
              <a:chExt cx="640736" cy="596368"/>
            </a:xfrm>
          </p:grpSpPr>
          <p:sp>
            <p:nvSpPr>
              <p:cNvPr id="396" name="Line"/>
              <p:cNvSpPr/>
              <p:nvPr/>
            </p:nvSpPr>
            <p:spPr>
              <a:xfrm rot="21600000">
                <a:off x="0" y="210739"/>
                <a:ext cx="477207" cy="3856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7" name="Line"/>
              <p:cNvSpPr/>
              <p:nvPr/>
            </p:nvSpPr>
            <p:spPr>
              <a:xfrm flipV="1">
                <a:off x="22959" y="270244"/>
                <a:ext cx="312446" cy="312446"/>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8" name="Line"/>
              <p:cNvSpPr/>
              <p:nvPr/>
            </p:nvSpPr>
            <p:spPr>
              <a:xfrm flipV="1">
                <a:off x="234754" y="302152"/>
                <a:ext cx="142127" cy="1421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 name="Line"/>
              <p:cNvSpPr/>
              <p:nvPr/>
            </p:nvSpPr>
            <p:spPr>
              <a:xfrm flipV="1">
                <a:off x="20653" y="261948"/>
                <a:ext cx="306456" cy="30645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 name="Line"/>
              <p:cNvSpPr/>
              <p:nvPr/>
            </p:nvSpPr>
            <p:spPr>
              <a:xfrm flipV="1">
                <a:off x="221560" y="303426"/>
                <a:ext cx="138731" cy="13873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1" name="Circle"/>
              <p:cNvSpPr/>
              <p:nvPr/>
            </p:nvSpPr>
            <p:spPr>
              <a:xfrm rot="21600000">
                <a:off x="289033" y="0"/>
                <a:ext cx="351703" cy="351703"/>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 name="Circle"/>
              <p:cNvSpPr/>
              <p:nvPr/>
            </p:nvSpPr>
            <p:spPr>
              <a:xfrm rot="21600000">
                <a:off x="471466" y="51771"/>
                <a:ext cx="113676" cy="11367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04" name="Public"/>
            <p:cNvSpPr txBox="1"/>
            <p:nvPr/>
          </p:nvSpPr>
          <p:spPr>
            <a:xfrm>
              <a:off x="2942745" y="760102"/>
              <a:ext cx="84162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rgbClr val="05BD01"/>
                  </a:solidFill>
                  <a:latin typeface="Gill Sans"/>
                  <a:ea typeface="Gill Sans"/>
                  <a:cs typeface="Gill Sans"/>
                  <a:sym typeface="Gill Sans"/>
                </a:defRPr>
              </a:lvl1pPr>
            </a:lstStyle>
            <a:p>
              <a:pPr/>
              <a:r>
                <a:t>Public</a:t>
              </a:r>
            </a:p>
          </p:txBody>
        </p:sp>
        <p:sp>
          <p:nvSpPr>
            <p:cNvPr id="405" name="Private"/>
            <p:cNvSpPr txBox="1"/>
            <p:nvPr/>
          </p:nvSpPr>
          <p:spPr>
            <a:xfrm>
              <a:off x="2940187" y="227595"/>
              <a:ext cx="968277"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rgbClr val="C82605"/>
                  </a:solidFill>
                  <a:latin typeface="Gill Sans"/>
                  <a:ea typeface="Gill Sans"/>
                  <a:cs typeface="Gill Sans"/>
                  <a:sym typeface="Gill Sans"/>
                </a:defRPr>
              </a:lvl1pPr>
            </a:lstStyle>
            <a:p>
              <a:pPr/>
              <a:r>
                <a:t>Private</a:t>
              </a:r>
            </a:p>
          </p:txBody>
        </p:sp>
        <p:sp>
          <p:nvSpPr>
            <p:cNvPr id="406" name="Sender"/>
            <p:cNvSpPr txBox="1"/>
            <p:nvPr/>
          </p:nvSpPr>
          <p:spPr>
            <a:xfrm>
              <a:off x="0" y="493698"/>
              <a:ext cx="1059061"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Sender </a:t>
              </a:r>
            </a:p>
          </p:txBody>
        </p:sp>
      </p:grpSp>
      <p:grpSp>
        <p:nvGrpSpPr>
          <p:cNvPr id="418" name="Group"/>
          <p:cNvGrpSpPr/>
          <p:nvPr/>
        </p:nvGrpSpPr>
        <p:grpSpPr>
          <a:xfrm>
            <a:off x="8622289" y="2459605"/>
            <a:ext cx="3471662" cy="885080"/>
            <a:chOff x="0" y="0"/>
            <a:chExt cx="3471661" cy="885079"/>
          </a:xfrm>
        </p:grpSpPr>
        <p:sp>
          <p:nvSpPr>
            <p:cNvPr id="408" name="Receiver"/>
            <p:cNvSpPr txBox="1"/>
            <p:nvPr/>
          </p:nvSpPr>
          <p:spPr>
            <a:xfrm>
              <a:off x="0" y="213939"/>
              <a:ext cx="126950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Receiver </a:t>
              </a:r>
            </a:p>
          </p:txBody>
        </p:sp>
        <p:grpSp>
          <p:nvGrpSpPr>
            <p:cNvPr id="416" name="Group"/>
            <p:cNvGrpSpPr/>
            <p:nvPr/>
          </p:nvGrpSpPr>
          <p:grpSpPr>
            <a:xfrm rot="2700000">
              <a:off x="1791188" y="140839"/>
              <a:ext cx="648292" cy="603401"/>
              <a:chOff x="0" y="0"/>
              <a:chExt cx="648291" cy="603400"/>
            </a:xfrm>
          </p:grpSpPr>
          <p:sp>
            <p:nvSpPr>
              <p:cNvPr id="409" name="Line"/>
              <p:cNvSpPr/>
              <p:nvPr/>
            </p:nvSpPr>
            <p:spPr>
              <a:xfrm rot="21600000">
                <a:off x="0" y="213224"/>
                <a:ext cx="482834" cy="390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0" name="Line"/>
              <p:cNvSpPr/>
              <p:nvPr/>
            </p:nvSpPr>
            <p:spPr>
              <a:xfrm flipV="1">
                <a:off x="23230" y="273431"/>
                <a:ext cx="316130" cy="316130"/>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1" name="Line"/>
              <p:cNvSpPr/>
              <p:nvPr/>
            </p:nvSpPr>
            <p:spPr>
              <a:xfrm flipV="1">
                <a:off x="237522" y="305715"/>
                <a:ext cx="143803" cy="143802"/>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2" name="Line"/>
              <p:cNvSpPr/>
              <p:nvPr/>
            </p:nvSpPr>
            <p:spPr>
              <a:xfrm flipV="1">
                <a:off x="20897" y="265037"/>
                <a:ext cx="310069" cy="3100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3" name="Line"/>
              <p:cNvSpPr/>
              <p:nvPr/>
            </p:nvSpPr>
            <p:spPr>
              <a:xfrm flipV="1">
                <a:off x="224172" y="307004"/>
                <a:ext cx="140368" cy="1403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4" name="Circle"/>
              <p:cNvSpPr/>
              <p:nvPr/>
            </p:nvSpPr>
            <p:spPr>
              <a:xfrm rot="21600000">
                <a:off x="292441" y="0"/>
                <a:ext cx="355851" cy="35585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 name="Circle"/>
              <p:cNvSpPr/>
              <p:nvPr/>
            </p:nvSpPr>
            <p:spPr>
              <a:xfrm rot="21600000">
                <a:off x="477026" y="52382"/>
                <a:ext cx="115016" cy="11501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17" name="Public"/>
            <p:cNvSpPr txBox="1"/>
            <p:nvPr/>
          </p:nvSpPr>
          <p:spPr>
            <a:xfrm>
              <a:off x="2630038" y="200584"/>
              <a:ext cx="84162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rgbClr val="05BD01"/>
                  </a:solidFill>
                  <a:latin typeface="Gill Sans"/>
                  <a:ea typeface="Gill Sans"/>
                  <a:cs typeface="Gill Sans"/>
                  <a:sym typeface="Gill Sans"/>
                </a:defRPr>
              </a:lvl1pPr>
            </a:lstStyle>
            <a:p>
              <a:pPr/>
              <a:r>
                <a:t>Public</a:t>
              </a:r>
            </a:p>
          </p:txBody>
        </p:sp>
      </p:grpSp>
      <p:sp>
        <p:nvSpPr>
          <p:cNvPr id="421" name="Connection Line"/>
          <p:cNvSpPr/>
          <p:nvPr/>
        </p:nvSpPr>
        <p:spPr>
          <a:xfrm>
            <a:off x="8040638" y="7666814"/>
            <a:ext cx="2895204" cy="778747"/>
          </a:xfrm>
          <a:custGeom>
            <a:avLst/>
            <a:gdLst/>
            <a:ahLst/>
            <a:cxnLst>
              <a:cxn ang="0">
                <a:pos x="wd2" y="hd2"/>
              </a:cxn>
              <a:cxn ang="5400000">
                <a:pos x="wd2" y="hd2"/>
              </a:cxn>
              <a:cxn ang="10800000">
                <a:pos x="wd2" y="hd2"/>
              </a:cxn>
              <a:cxn ang="16200000">
                <a:pos x="wd2" y="hd2"/>
              </a:cxn>
            </a:cxnLst>
            <a:rect l="0" t="0" r="r" b="b"/>
            <a:pathLst>
              <a:path w="21600" h="16202" fill="norm" stroke="1" extrusionOk="0">
                <a:moveTo>
                  <a:pt x="0" y="665"/>
                </a:moveTo>
                <a:cubicBezTo>
                  <a:pt x="7099" y="21600"/>
                  <a:pt x="14299" y="21378"/>
                  <a:pt x="21600" y="0"/>
                </a:cubicBezTo>
              </a:path>
            </a:pathLst>
          </a:custGeom>
          <a:ln w="25400">
            <a:solidFill>
              <a:srgbClr val="FFFFFF"/>
            </a:solidFill>
            <a:miter lim="400000"/>
            <a:headEnd type="triangle"/>
            <a:tailEnd type="triangle"/>
          </a:ln>
        </p:spPr>
        <p:txBody>
          <a:bodyPr/>
          <a:lstStyle/>
          <a:p>
            <a:pPr/>
          </a:p>
        </p:txBody>
      </p:sp>
      <p:sp>
        <p:nvSpPr>
          <p:cNvPr id="420" name="Same or not?"/>
          <p:cNvSpPr txBox="1"/>
          <p:nvPr/>
        </p:nvSpPr>
        <p:spPr>
          <a:xfrm>
            <a:off x="8460149" y="8619546"/>
            <a:ext cx="205618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3">
                    <a:hueOff val="-365725"/>
                    <a:satOff val="-32500"/>
                    <a:lumOff val="18235"/>
                  </a:schemeClr>
                </a:solidFill>
              </a:rPr>
              <a:t>Same</a:t>
            </a:r>
            <a:r>
              <a:t> or </a:t>
            </a:r>
            <a:r>
              <a:rPr>
                <a:solidFill>
                  <a:schemeClr val="accent5">
                    <a:hueOff val="89162"/>
                    <a:satOff val="9554"/>
                    <a:lumOff val="16296"/>
                  </a:schemeClr>
                </a:solidFill>
              </a:rPr>
              <a:t>not</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1" presetID="22" grpId="2" fill="hold">
                                  <p:stCondLst>
                                    <p:cond delay="0"/>
                                  </p:stCondLst>
                                  <p:iterate type="el" backwards="0">
                                    <p:tmAbs val="0"/>
                                  </p:iterate>
                                  <p:childTnLst>
                                    <p:set>
                                      <p:cBhvr>
                                        <p:cTn id="10" fill="hold"/>
                                        <p:tgtEl>
                                          <p:spTgt spid="356"/>
                                        </p:tgtEl>
                                        <p:attrNameLst>
                                          <p:attrName>style.visibility</p:attrName>
                                        </p:attrNameLst>
                                      </p:cBhvr>
                                      <p:to>
                                        <p:strVal val="visible"/>
                                      </p:to>
                                    </p:set>
                                    <p:animEffect filter="wipe(up)" transition="in">
                                      <p:cBhvr>
                                        <p:cTn id="11" dur="1000"/>
                                        <p:tgtEl>
                                          <p:spTgt spid="356"/>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38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1" presetID="22" grpId="4" fill="hold">
                                  <p:stCondLst>
                                    <p:cond delay="0"/>
                                  </p:stCondLst>
                                  <p:iterate type="el" backwards="0">
                                    <p:tmAbs val="0"/>
                                  </p:iterate>
                                  <p:childTnLst>
                                    <p:set>
                                      <p:cBhvr>
                                        <p:cTn id="19" fill="hold"/>
                                        <p:tgtEl>
                                          <p:spTgt spid="374"/>
                                        </p:tgtEl>
                                        <p:attrNameLst>
                                          <p:attrName>style.visibility</p:attrName>
                                        </p:attrNameLst>
                                      </p:cBhvr>
                                      <p:to>
                                        <p:strVal val="visible"/>
                                      </p:to>
                                    </p:set>
                                    <p:animEffect filter="wipe(up)" transition="in">
                                      <p:cBhvr>
                                        <p:cTn id="20" dur="1000"/>
                                        <p:tgtEl>
                                          <p:spTgt spid="374"/>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2" grpId="5" fill="hold">
                                  <p:stCondLst>
                                    <p:cond delay="0"/>
                                  </p:stCondLst>
                                  <p:iterate type="el" backwards="0">
                                    <p:tmAbs val="0"/>
                                  </p:iterate>
                                  <p:childTnLst>
                                    <p:set>
                                      <p:cBhvr>
                                        <p:cTn id="24" fill="hold"/>
                                        <p:tgtEl>
                                          <p:spTgt spid="369"/>
                                        </p:tgtEl>
                                        <p:attrNameLst>
                                          <p:attrName>style.visibility</p:attrName>
                                        </p:attrNameLst>
                                      </p:cBhvr>
                                      <p:to>
                                        <p:strVal val="visible"/>
                                      </p:to>
                                    </p:set>
                                    <p:animEffect filter="wipe(up)" transition="in">
                                      <p:cBhvr>
                                        <p:cTn id="25" dur="300"/>
                                        <p:tgtEl>
                                          <p:spTgt spid="369"/>
                                        </p:tgtEl>
                                      </p:cBhvr>
                                    </p:animEffect>
                                  </p:childTnLst>
                                </p:cTn>
                              </p:par>
                            </p:childTnLst>
                          </p:cTn>
                        </p:par>
                        <p:par>
                          <p:cTn id="26" fill="hold">
                            <p:stCondLst>
                              <p:cond delay="300"/>
                            </p:stCondLst>
                            <p:childTnLst>
                              <p:par>
                                <p:cTn id="27" presetClass="entr" nodeType="afterEffect" presetSubtype="0" presetID="1" grpId="6" fill="hold">
                                  <p:stCondLst>
                                    <p:cond delay="0"/>
                                  </p:stCondLst>
                                  <p:iterate type="el" backwards="0">
                                    <p:tmAbs val="0"/>
                                  </p:iterate>
                                  <p:childTnLst>
                                    <p:set>
                                      <p:cBhvr>
                                        <p:cTn id="28" fill="hold"/>
                                        <p:tgtEl>
                                          <p:spTgt spid="365"/>
                                        </p:tgtEl>
                                        <p:attrNameLst>
                                          <p:attrName>style.visibility</p:attrName>
                                        </p:attrNameLst>
                                      </p:cBhvr>
                                      <p:to>
                                        <p:strVal val="visible"/>
                                      </p:to>
                                    </p:set>
                                  </p:childTnLst>
                                </p:cTn>
                              </p:par>
                            </p:childTnLst>
                          </p:cTn>
                        </p:par>
                        <p:par>
                          <p:cTn id="29" fill="hold">
                            <p:stCondLst>
                              <p:cond delay="300"/>
                            </p:stCondLst>
                            <p:childTnLst>
                              <p:par>
                                <p:cTn id="30" presetClass="entr" nodeType="afterEffect" presetSubtype="1" presetID="22" grpId="7" fill="hold">
                                  <p:stCondLst>
                                    <p:cond delay="0"/>
                                  </p:stCondLst>
                                  <p:iterate type="el" backwards="0">
                                    <p:tmAbs val="0"/>
                                  </p:iterate>
                                  <p:childTnLst>
                                    <p:set>
                                      <p:cBhvr>
                                        <p:cTn id="31" fill="hold"/>
                                        <p:tgtEl>
                                          <p:spTgt spid="370"/>
                                        </p:tgtEl>
                                        <p:attrNameLst>
                                          <p:attrName>style.visibility</p:attrName>
                                        </p:attrNameLst>
                                      </p:cBhvr>
                                      <p:to>
                                        <p:strVal val="visible"/>
                                      </p:to>
                                    </p:set>
                                    <p:animEffect filter="wipe(up)" transition="in">
                                      <p:cBhvr>
                                        <p:cTn id="32" dur="300"/>
                                        <p:tgtEl>
                                          <p:spTgt spid="370"/>
                                        </p:tgtEl>
                                      </p:cBhvr>
                                    </p:animEffect>
                                  </p:childTnLst>
                                </p:cTn>
                              </p:par>
                            </p:childTnLst>
                          </p:cTn>
                        </p:par>
                        <p:par>
                          <p:cTn id="33" fill="hold">
                            <p:stCondLst>
                              <p:cond delay="600"/>
                            </p:stCondLst>
                            <p:childTnLst>
                              <p:par>
                                <p:cTn id="34" presetClass="entr" nodeType="afterEffect" presetSubtype="0" presetID="1" grpId="8" fill="hold">
                                  <p:stCondLst>
                                    <p:cond delay="0"/>
                                  </p:stCondLst>
                                  <p:iterate type="el" backwards="0">
                                    <p:tmAbs val="0"/>
                                  </p:iterate>
                                  <p:childTnLst>
                                    <p:set>
                                      <p:cBhvr>
                                        <p:cTn id="35" fill="hold"/>
                                        <p:tgtEl>
                                          <p:spTgt spid="3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0" presetID="1" grpId="9" fill="hold">
                                  <p:stCondLst>
                                    <p:cond delay="0"/>
                                  </p:stCondLst>
                                  <p:iterate type="el" backwards="0">
                                    <p:tmAbs val="0"/>
                                  </p:iterate>
                                  <p:childTnLst>
                                    <p:set>
                                      <p:cBhvr>
                                        <p:cTn id="39" fill="hold"/>
                                        <p:tgtEl>
                                          <p:spTgt spid="36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1" presetID="22" grpId="10" fill="hold">
                                  <p:stCondLst>
                                    <p:cond delay="0"/>
                                  </p:stCondLst>
                                  <p:iterate type="el" backwards="0">
                                    <p:tmAbs val="0"/>
                                  </p:iterate>
                                  <p:childTnLst>
                                    <p:set>
                                      <p:cBhvr>
                                        <p:cTn id="43" fill="hold"/>
                                        <p:tgtEl>
                                          <p:spTgt spid="368"/>
                                        </p:tgtEl>
                                        <p:attrNameLst>
                                          <p:attrName>style.visibility</p:attrName>
                                        </p:attrNameLst>
                                      </p:cBhvr>
                                      <p:to>
                                        <p:strVal val="visible"/>
                                      </p:to>
                                    </p:set>
                                    <p:animEffect filter="wipe(up)" transition="in">
                                      <p:cBhvr>
                                        <p:cTn id="44" dur="500"/>
                                        <p:tgtEl>
                                          <p:spTgt spid="368"/>
                                        </p:tgtEl>
                                      </p:cBhvr>
                                    </p:animEffec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 presetID="22" grpId="11" fill="hold">
                                  <p:stCondLst>
                                    <p:cond delay="0"/>
                                  </p:stCondLst>
                                  <p:iterate type="el" backwards="0">
                                    <p:tmAbs val="0"/>
                                  </p:iterate>
                                  <p:childTnLst>
                                    <p:set>
                                      <p:cBhvr>
                                        <p:cTn id="48" fill="hold"/>
                                        <p:tgtEl>
                                          <p:spTgt spid="386"/>
                                        </p:tgtEl>
                                        <p:attrNameLst>
                                          <p:attrName>style.visibility</p:attrName>
                                        </p:attrNameLst>
                                      </p:cBhvr>
                                      <p:to>
                                        <p:strVal val="visible"/>
                                      </p:to>
                                    </p:set>
                                    <p:animEffect filter="wipe(up)" transition="in">
                                      <p:cBhvr>
                                        <p:cTn id="49" dur="1000"/>
                                        <p:tgtEl>
                                          <p:spTgt spid="386"/>
                                        </p:tgtEl>
                                      </p:cBhvr>
                                    </p:animEffect>
                                  </p:childTnLst>
                                </p:cTn>
                              </p:par>
                            </p:childTnLst>
                          </p:cTn>
                        </p:par>
                        <p:par>
                          <p:cTn id="50" fill="hold">
                            <p:stCondLst>
                              <p:cond delay="1000"/>
                            </p:stCondLst>
                            <p:childTnLst>
                              <p:par>
                                <p:cTn id="51" presetClass="entr" nodeType="afterEffect" presetSubtype="0" presetID="1" grpId="12" fill="hold">
                                  <p:stCondLst>
                                    <p:cond delay="0"/>
                                  </p:stCondLst>
                                  <p:iterate type="el" backwards="0">
                                    <p:tmAbs val="0"/>
                                  </p:iterate>
                                  <p:childTnLst>
                                    <p:set>
                                      <p:cBhvr>
                                        <p:cTn id="52" fill="hold"/>
                                        <p:tgtEl>
                                          <p:spTgt spid="3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ID="9" grpId="13" fill="hold">
                                  <p:stCondLst>
                                    <p:cond delay="0"/>
                                  </p:stCondLst>
                                  <p:iterate type="el" backwards="0">
                                    <p:tmAbs val="0"/>
                                  </p:iterate>
                                  <p:childTnLst>
                                    <p:set>
                                      <p:cBhvr>
                                        <p:cTn id="56" fill="hold"/>
                                        <p:tgtEl>
                                          <p:spTgt spid="421"/>
                                        </p:tgtEl>
                                        <p:attrNameLst>
                                          <p:attrName>style.visibility</p:attrName>
                                        </p:attrNameLst>
                                      </p:cBhvr>
                                      <p:to>
                                        <p:strVal val="visible"/>
                                      </p:to>
                                    </p:set>
                                    <p:animEffect filter="dissolve" transition="in">
                                      <p:cBhvr>
                                        <p:cTn id="57" dur="500"/>
                                        <p:tgtEl>
                                          <p:spTgt spid="421"/>
                                        </p:tgtEl>
                                      </p:cBhvr>
                                    </p:animEffect>
                                  </p:childTnLst>
                                </p:cTn>
                              </p:par>
                            </p:childTnLst>
                          </p:cTn>
                        </p:par>
                        <p:par>
                          <p:cTn id="58" fill="hold">
                            <p:stCondLst>
                              <p:cond delay="500"/>
                            </p:stCondLst>
                            <p:childTnLst>
                              <p:par>
                                <p:cTn id="59" presetClass="entr" nodeType="afterEffect" presetSubtype="0" presetID="1" grpId="14" fill="hold">
                                  <p:stCondLst>
                                    <p:cond delay="0"/>
                                  </p:stCondLst>
                                  <p:iterate type="el" backwards="0">
                                    <p:tmAbs val="0"/>
                                  </p:iterate>
                                  <p:childTnLst>
                                    <p:set>
                                      <p:cBhvr>
                                        <p:cTn id="60" fill="hold"/>
                                        <p:tgtEl>
                                          <p:spTgt spid="4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1" grpId="13"/>
      <p:bldP build="whole" bldLvl="1" animBg="1" rev="0" advAuto="0" spid="386" grpId="11"/>
      <p:bldP build="whole" bldLvl="1" animBg="1" rev="0" advAuto="0" spid="371" grpId="8"/>
      <p:bldP build="whole" bldLvl="1" animBg="1" rev="0" advAuto="0" spid="382" grpId="3"/>
      <p:bldP build="whole" bldLvl="1" animBg="1" rev="0" advAuto="0" spid="365" grpId="6"/>
      <p:bldP build="whole" bldLvl="1" animBg="1" rev="0" advAuto="0" spid="420" grpId="14"/>
      <p:bldP build="whole" bldLvl="1" animBg="1" rev="0" advAuto="0" spid="368" grpId="10"/>
      <p:bldP build="whole" bldLvl="1" animBg="1" rev="0" advAuto="0" spid="383" grpId="12"/>
      <p:bldP build="whole" bldLvl="1" animBg="1" rev="0" advAuto="0" spid="351" grpId="1"/>
      <p:bldP build="whole" bldLvl="1" animBg="1" rev="0" advAuto="0" spid="374" grpId="4"/>
      <p:bldP build="whole" bldLvl="1" animBg="1" rev="0" advAuto="0" spid="370" grpId="7"/>
      <p:bldP build="whole" bldLvl="1" animBg="1" rev="0" advAuto="0" spid="364" grpId="9"/>
      <p:bldP build="whole" bldLvl="1" animBg="1" rev="0" advAuto="0" spid="356" grpId="2"/>
      <p:bldP build="whole" bldLvl="1" animBg="1" rev="0" advAuto="0" spid="369" grpId="5"/>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Domain Name System (DNS)"/>
          <p:cNvSpPr txBox="1"/>
          <p:nvPr>
            <p:ph type="title"/>
          </p:nvPr>
        </p:nvSpPr>
        <p:spPr>
          <a:prstGeom prst="rect">
            <a:avLst/>
          </a:prstGeom>
        </p:spPr>
        <p:txBody>
          <a:bodyPr/>
          <a:lstStyle/>
          <a:p>
            <a:pPr/>
            <a:r>
              <a:t>Domain Name System (DNS) </a:t>
            </a:r>
          </a:p>
        </p:txBody>
      </p:sp>
      <p:sp>
        <p:nvSpPr>
          <p:cNvPr id="424" name="example.com's…"/>
          <p:cNvSpPr/>
          <p:nvPr/>
        </p:nvSpPr>
        <p:spPr>
          <a:xfrm>
            <a:off x="10312775" y="4041695"/>
            <a:ext cx="2376832" cy="1884188"/>
          </a:xfrm>
          <a:prstGeom prst="roundRect">
            <a:avLst>
              <a:gd name="adj" fmla="val 10110"/>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example.com's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grpSp>
        <p:nvGrpSpPr>
          <p:cNvPr id="427" name="Group"/>
          <p:cNvGrpSpPr/>
          <p:nvPr/>
        </p:nvGrpSpPr>
        <p:grpSpPr>
          <a:xfrm>
            <a:off x="443979" y="4082721"/>
            <a:ext cx="2453031" cy="2026357"/>
            <a:chOff x="0" y="0"/>
            <a:chExt cx="2453030" cy="2026355"/>
          </a:xfrm>
        </p:grpSpPr>
        <p:sp>
          <p:nvSpPr>
            <p:cNvPr id="425" name="Browser"/>
            <p:cNvSpPr/>
            <p:nvPr/>
          </p:nvSpPr>
          <p:spPr>
            <a:xfrm>
              <a:off x="0" y="0"/>
              <a:ext cx="2453031" cy="2026356"/>
            </a:xfrm>
            <a:prstGeom prst="roundRect">
              <a:avLst>
                <a:gd name="adj" fmla="val 9401"/>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426" name="Chrome-logo.png" descr="Chrome-logo.png"/>
            <p:cNvPicPr>
              <a:picLocks noChangeAspect="1"/>
            </p:cNvPicPr>
            <p:nvPr/>
          </p:nvPicPr>
          <p:blipFill>
            <a:blip r:embed="rId3">
              <a:extLst/>
            </a:blip>
            <a:stretch>
              <a:fillRect/>
            </a:stretch>
          </p:blipFill>
          <p:spPr>
            <a:xfrm>
              <a:off x="699210" y="742703"/>
              <a:ext cx="1054611" cy="1054611"/>
            </a:xfrm>
            <a:prstGeom prst="rect">
              <a:avLst/>
            </a:prstGeom>
            <a:ln w="12700" cap="flat">
              <a:noFill/>
              <a:miter lim="400000"/>
            </a:ln>
            <a:effectLst/>
          </p:spPr>
        </p:pic>
      </p:grpSp>
      <p:sp>
        <p:nvSpPr>
          <p:cNvPr id="4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9" name="Group"/>
          <p:cNvSpPr/>
          <p:nvPr/>
        </p:nvSpPr>
        <p:spPr>
          <a:xfrm>
            <a:off x="5406344" y="3970611"/>
            <a:ext cx="2453031" cy="2026357"/>
          </a:xfrm>
          <a:prstGeom prst="roundRect">
            <a:avLst>
              <a:gd name="adj" fmla="val 9401"/>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 Resolver</a:t>
            </a:r>
          </a:p>
        </p:txBody>
      </p:sp>
      <p:grpSp>
        <p:nvGrpSpPr>
          <p:cNvPr id="432" name="Group"/>
          <p:cNvGrpSpPr/>
          <p:nvPr/>
        </p:nvGrpSpPr>
        <p:grpSpPr>
          <a:xfrm>
            <a:off x="3006137" y="4167466"/>
            <a:ext cx="2339126" cy="515253"/>
            <a:chOff x="24023" y="0"/>
            <a:chExt cx="2339125" cy="515251"/>
          </a:xfrm>
        </p:grpSpPr>
        <p:sp>
          <p:nvSpPr>
            <p:cNvPr id="430" name="example.com"/>
            <p:cNvSpPr txBox="1"/>
            <p:nvPr/>
          </p:nvSpPr>
          <p:spPr>
            <a:xfrm>
              <a:off x="259131" y="-1"/>
              <a:ext cx="1820863"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500">
                  <a:solidFill>
                    <a:srgbClr val="FFFB00"/>
                  </a:solidFill>
                  <a:latin typeface="Gill Sans"/>
                  <a:ea typeface="Gill Sans"/>
                  <a:cs typeface="Gill Sans"/>
                  <a:sym typeface="Gill Sans"/>
                </a:defRPr>
              </a:lvl1pPr>
            </a:lstStyle>
            <a:p>
              <a:pPr/>
              <a:r>
                <a:t>example.com</a:t>
              </a:r>
            </a:p>
          </p:txBody>
        </p:sp>
        <p:sp>
          <p:nvSpPr>
            <p:cNvPr id="431" name="Line"/>
            <p:cNvSpPr/>
            <p:nvPr/>
          </p:nvSpPr>
          <p:spPr>
            <a:xfrm>
              <a:off x="24023" y="515251"/>
              <a:ext cx="2339126"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35" name="Group"/>
          <p:cNvGrpSpPr/>
          <p:nvPr/>
        </p:nvGrpSpPr>
        <p:grpSpPr>
          <a:xfrm>
            <a:off x="7956742" y="4167466"/>
            <a:ext cx="2379834" cy="515253"/>
            <a:chOff x="-67370" y="0"/>
            <a:chExt cx="2379832" cy="515251"/>
          </a:xfrm>
        </p:grpSpPr>
        <p:sp>
          <p:nvSpPr>
            <p:cNvPr id="433" name="Line"/>
            <p:cNvSpPr/>
            <p:nvPr/>
          </p:nvSpPr>
          <p:spPr>
            <a:xfrm>
              <a:off x="0" y="515251"/>
              <a:ext cx="2245093"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4" name="example.com"/>
            <p:cNvSpPr txBox="1"/>
            <p:nvPr/>
          </p:nvSpPr>
          <p:spPr>
            <a:xfrm>
              <a:off x="-67371" y="-1"/>
              <a:ext cx="2379834" cy="4507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solidFill>
                    <a:srgbClr val="FFFB00"/>
                  </a:solidFill>
                  <a:latin typeface="Gill Sans"/>
                  <a:ea typeface="Gill Sans"/>
                  <a:cs typeface="Gill Sans"/>
                  <a:sym typeface="Gill Sans"/>
                </a:defRPr>
              </a:lvl1pPr>
            </a:lstStyle>
            <a:p>
              <a:pPr/>
              <a:r>
                <a:t>example.com</a:t>
              </a:r>
            </a:p>
          </p:txBody>
        </p:sp>
      </p:grpSp>
      <p:grpSp>
        <p:nvGrpSpPr>
          <p:cNvPr id="439" name="Group"/>
          <p:cNvGrpSpPr/>
          <p:nvPr/>
        </p:nvGrpSpPr>
        <p:grpSpPr>
          <a:xfrm>
            <a:off x="7944479" y="5284859"/>
            <a:ext cx="2245093" cy="1444460"/>
            <a:chOff x="0" y="0"/>
            <a:chExt cx="2245092" cy="1444459"/>
          </a:xfrm>
        </p:grpSpPr>
        <p:sp>
          <p:nvSpPr>
            <p:cNvPr id="436" name="Line"/>
            <p:cNvSpPr/>
            <p:nvPr/>
          </p:nvSpPr>
          <p:spPr>
            <a:xfrm flipH="1" flipV="1">
              <a:off x="-1" y="-1"/>
              <a:ext cx="2245094" cy="2"/>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7" name="Group"/>
            <p:cNvSpPr/>
            <p:nvPr/>
          </p:nvSpPr>
          <p:spPr>
            <a:xfrm>
              <a:off x="261517" y="220693"/>
              <a:ext cx="1983576" cy="677952"/>
            </a:xfrm>
            <a:prstGeom prst="roundRect">
              <a:avLst>
                <a:gd name="adj" fmla="val 16236"/>
              </a:avLst>
            </a:prstGeom>
            <a:noFill/>
            <a:ln w="76200" cap="flat">
              <a:solidFill>
                <a:srgbClr val="FFFFFF"/>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 records*</a:t>
              </a:r>
            </a:p>
          </p:txBody>
        </p:sp>
        <p:sp>
          <p:nvSpPr>
            <p:cNvPr id="438" name="155.33.17.68"/>
            <p:cNvSpPr txBox="1"/>
            <p:nvPr/>
          </p:nvSpPr>
          <p:spPr>
            <a:xfrm>
              <a:off x="442870" y="1012659"/>
              <a:ext cx="1620870"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155.33.17.68</a:t>
              </a:r>
            </a:p>
          </p:txBody>
        </p:sp>
      </p:grpSp>
      <p:grpSp>
        <p:nvGrpSpPr>
          <p:cNvPr id="443" name="Group"/>
          <p:cNvGrpSpPr/>
          <p:nvPr/>
        </p:nvGrpSpPr>
        <p:grpSpPr>
          <a:xfrm>
            <a:off x="3006137" y="5284859"/>
            <a:ext cx="2339126" cy="1444460"/>
            <a:chOff x="0" y="0"/>
            <a:chExt cx="2339125" cy="1444459"/>
          </a:xfrm>
        </p:grpSpPr>
        <p:sp>
          <p:nvSpPr>
            <p:cNvPr id="440" name="Line"/>
            <p:cNvSpPr/>
            <p:nvPr/>
          </p:nvSpPr>
          <p:spPr>
            <a:xfrm flipH="1" flipV="1">
              <a:off x="-1" y="-1"/>
              <a:ext cx="2339127"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 name="Group"/>
            <p:cNvSpPr/>
            <p:nvPr/>
          </p:nvSpPr>
          <p:spPr>
            <a:xfrm>
              <a:off x="153752" y="220693"/>
              <a:ext cx="1983575" cy="677952"/>
            </a:xfrm>
            <a:prstGeom prst="roundRect">
              <a:avLst>
                <a:gd name="adj" fmla="val 16236"/>
              </a:avLst>
            </a:prstGeom>
            <a:noFill/>
            <a:ln w="76200" cap="flat">
              <a:solidFill>
                <a:srgbClr val="FFFFFF"/>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 records</a:t>
              </a:r>
            </a:p>
          </p:txBody>
        </p:sp>
        <p:sp>
          <p:nvSpPr>
            <p:cNvPr id="442" name="155.33.17.68"/>
            <p:cNvSpPr txBox="1"/>
            <p:nvPr/>
          </p:nvSpPr>
          <p:spPr>
            <a:xfrm>
              <a:off x="359128" y="1012659"/>
              <a:ext cx="1620869"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155.33.17.68</a:t>
              </a:r>
            </a:p>
          </p:txBody>
        </p:sp>
      </p:grpSp>
      <p:sp>
        <p:nvSpPr>
          <p:cNvPr id="444" name="*A record: one of the DNS records that contains IP addresses of a domain name"/>
          <p:cNvSpPr txBox="1"/>
          <p:nvPr/>
        </p:nvSpPr>
        <p:spPr>
          <a:xfrm>
            <a:off x="-26575" y="9251949"/>
            <a:ext cx="9635649"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 record: one of the DNS records that contains IP addresses of a domain name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32"/>
                                        </p:tgtEl>
                                        <p:attrNameLst>
                                          <p:attrName>style.visibility</p:attrName>
                                        </p:attrNameLst>
                                      </p:cBhvr>
                                      <p:to>
                                        <p:strVal val="visible"/>
                                      </p:to>
                                    </p:set>
                                    <p:animEffect filter="wipe(left)" transition="in">
                                      <p:cBhvr>
                                        <p:cTn id="7" dur="300"/>
                                        <p:tgtEl>
                                          <p:spTgt spid="43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435"/>
                                        </p:tgtEl>
                                        <p:attrNameLst>
                                          <p:attrName>style.visibility</p:attrName>
                                        </p:attrNameLst>
                                      </p:cBhvr>
                                      <p:to>
                                        <p:strVal val="visible"/>
                                      </p:to>
                                    </p:set>
                                    <p:animEffect filter="wipe(left)" transition="in">
                                      <p:cBhvr>
                                        <p:cTn id="12" dur="300"/>
                                        <p:tgtEl>
                                          <p:spTgt spid="43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2" presetID="22" grpId="3" fill="hold">
                                  <p:stCondLst>
                                    <p:cond delay="0"/>
                                  </p:stCondLst>
                                  <p:iterate type="el" backwards="0">
                                    <p:tmAbs val="0"/>
                                  </p:iterate>
                                  <p:childTnLst>
                                    <p:set>
                                      <p:cBhvr>
                                        <p:cTn id="16" fill="hold"/>
                                        <p:tgtEl>
                                          <p:spTgt spid="439"/>
                                        </p:tgtEl>
                                        <p:attrNameLst>
                                          <p:attrName>style.visibility</p:attrName>
                                        </p:attrNameLst>
                                      </p:cBhvr>
                                      <p:to>
                                        <p:strVal val="visible"/>
                                      </p:to>
                                    </p:set>
                                    <p:animEffect filter="wipe(right)" transition="in">
                                      <p:cBhvr>
                                        <p:cTn id="17" dur="300"/>
                                        <p:tgtEl>
                                          <p:spTgt spid="439"/>
                                        </p:tgtEl>
                                      </p:cBhvr>
                                    </p:animEffect>
                                  </p:childTnLst>
                                </p:cTn>
                              </p:par>
                            </p:childTnLst>
                          </p:cTn>
                        </p:par>
                        <p:par>
                          <p:cTn id="18" fill="hold">
                            <p:stCondLst>
                              <p:cond delay="300"/>
                            </p:stCondLst>
                            <p:childTnLst>
                              <p:par>
                                <p:cTn id="19" presetClass="entr" nodeType="afterEffect" presetSubtype="0" presetID="1" grpId="4" fill="hold">
                                  <p:stCondLst>
                                    <p:cond delay="0"/>
                                  </p:stCondLst>
                                  <p:iterate type="el" backwards="0">
                                    <p:tmAbs val="0"/>
                                  </p:iterate>
                                  <p:childTnLst>
                                    <p:set>
                                      <p:cBhvr>
                                        <p:cTn id="20" fill="hold"/>
                                        <p:tgtEl>
                                          <p:spTgt spid="4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2" presetID="22" grpId="5" fill="hold">
                                  <p:stCondLst>
                                    <p:cond delay="0"/>
                                  </p:stCondLst>
                                  <p:iterate type="el" backwards="0">
                                    <p:tmAbs val="0"/>
                                  </p:iterate>
                                  <p:childTnLst>
                                    <p:set>
                                      <p:cBhvr>
                                        <p:cTn id="24" fill="hold"/>
                                        <p:tgtEl>
                                          <p:spTgt spid="443"/>
                                        </p:tgtEl>
                                        <p:attrNameLst>
                                          <p:attrName>style.visibility</p:attrName>
                                        </p:attrNameLst>
                                      </p:cBhvr>
                                      <p:to>
                                        <p:strVal val="visible"/>
                                      </p:to>
                                    </p:set>
                                    <p:animEffect filter="wipe(right)" transition="in">
                                      <p:cBhvr>
                                        <p:cTn id="25" dur="300"/>
                                        <p:tgtEl>
                                          <p:spTgt spid="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9" grpId="3"/>
      <p:bldP build="whole" bldLvl="1" animBg="1" rev="0" advAuto="0" spid="444" grpId="4"/>
      <p:bldP build="whole" bldLvl="1" animBg="1" rev="0" advAuto="0" spid="432" grpId="1"/>
      <p:bldP build="whole" bldLvl="1" animBg="1" rev="0" advAuto="0" spid="435" grpId="2"/>
      <p:bldP build="whole" bldLvl="1" animBg="1" rev="0" advAuto="0" spid="443" grpId="5"/>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DNS Spoofing"/>
          <p:cNvSpPr txBox="1"/>
          <p:nvPr>
            <p:ph type="title"/>
          </p:nvPr>
        </p:nvSpPr>
        <p:spPr>
          <a:prstGeom prst="rect">
            <a:avLst/>
          </a:prstGeom>
        </p:spPr>
        <p:txBody>
          <a:bodyPr/>
          <a:lstStyle/>
          <a:p>
            <a:pPr/>
            <a:r>
              <a:t>DNS Spoofing</a:t>
            </a:r>
          </a:p>
        </p:txBody>
      </p:sp>
      <p:sp>
        <p:nvSpPr>
          <p:cNvPr id="449" name="example.com's…"/>
          <p:cNvSpPr/>
          <p:nvPr/>
        </p:nvSpPr>
        <p:spPr>
          <a:xfrm>
            <a:off x="10312775" y="4041695"/>
            <a:ext cx="2376832" cy="1884188"/>
          </a:xfrm>
          <a:prstGeom prst="roundRect">
            <a:avLst>
              <a:gd name="adj" fmla="val 10110"/>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example.com's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grpSp>
        <p:nvGrpSpPr>
          <p:cNvPr id="452" name="Group"/>
          <p:cNvGrpSpPr/>
          <p:nvPr/>
        </p:nvGrpSpPr>
        <p:grpSpPr>
          <a:xfrm>
            <a:off x="443979" y="4082721"/>
            <a:ext cx="2453031" cy="2026357"/>
            <a:chOff x="0" y="0"/>
            <a:chExt cx="2453030" cy="2026355"/>
          </a:xfrm>
        </p:grpSpPr>
        <p:sp>
          <p:nvSpPr>
            <p:cNvPr id="450" name="Browser"/>
            <p:cNvSpPr/>
            <p:nvPr/>
          </p:nvSpPr>
          <p:spPr>
            <a:xfrm>
              <a:off x="0" y="0"/>
              <a:ext cx="2453031" cy="2026356"/>
            </a:xfrm>
            <a:prstGeom prst="roundRect">
              <a:avLst>
                <a:gd name="adj" fmla="val 9401"/>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451" name="Chrome-logo.png" descr="Chrome-logo.png"/>
            <p:cNvPicPr>
              <a:picLocks noChangeAspect="1"/>
            </p:cNvPicPr>
            <p:nvPr/>
          </p:nvPicPr>
          <p:blipFill>
            <a:blip r:embed="rId3">
              <a:extLst/>
            </a:blip>
            <a:stretch>
              <a:fillRect/>
            </a:stretch>
          </p:blipFill>
          <p:spPr>
            <a:xfrm>
              <a:off x="699210" y="742703"/>
              <a:ext cx="1054611" cy="1054611"/>
            </a:xfrm>
            <a:prstGeom prst="rect">
              <a:avLst/>
            </a:prstGeom>
            <a:ln w="12700" cap="flat">
              <a:noFill/>
              <a:miter lim="400000"/>
            </a:ln>
            <a:effectLst/>
          </p:spPr>
        </p:pic>
      </p:grpSp>
      <p:sp>
        <p:nvSpPr>
          <p:cNvPr id="45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4" name="Group"/>
          <p:cNvSpPr/>
          <p:nvPr/>
        </p:nvSpPr>
        <p:spPr>
          <a:xfrm>
            <a:off x="5406344" y="3970611"/>
            <a:ext cx="2453031" cy="2026357"/>
          </a:xfrm>
          <a:prstGeom prst="roundRect">
            <a:avLst>
              <a:gd name="adj" fmla="val 9401"/>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 Resolver</a:t>
            </a:r>
          </a:p>
        </p:txBody>
      </p:sp>
      <p:grpSp>
        <p:nvGrpSpPr>
          <p:cNvPr id="457" name="Group"/>
          <p:cNvGrpSpPr/>
          <p:nvPr/>
        </p:nvGrpSpPr>
        <p:grpSpPr>
          <a:xfrm>
            <a:off x="3006137" y="4167466"/>
            <a:ext cx="2339126" cy="515253"/>
            <a:chOff x="24023" y="0"/>
            <a:chExt cx="2339125" cy="515251"/>
          </a:xfrm>
        </p:grpSpPr>
        <p:sp>
          <p:nvSpPr>
            <p:cNvPr id="455" name="example.com"/>
            <p:cNvSpPr txBox="1"/>
            <p:nvPr/>
          </p:nvSpPr>
          <p:spPr>
            <a:xfrm>
              <a:off x="259131" y="-1"/>
              <a:ext cx="1820863"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500">
                  <a:solidFill>
                    <a:srgbClr val="FFFB00"/>
                  </a:solidFill>
                  <a:latin typeface="Gill Sans"/>
                  <a:ea typeface="Gill Sans"/>
                  <a:cs typeface="Gill Sans"/>
                  <a:sym typeface="Gill Sans"/>
                </a:defRPr>
              </a:lvl1pPr>
            </a:lstStyle>
            <a:p>
              <a:pPr/>
              <a:r>
                <a:t>example.com</a:t>
              </a:r>
            </a:p>
          </p:txBody>
        </p:sp>
        <p:sp>
          <p:nvSpPr>
            <p:cNvPr id="456" name="Line"/>
            <p:cNvSpPr/>
            <p:nvPr/>
          </p:nvSpPr>
          <p:spPr>
            <a:xfrm>
              <a:off x="24023" y="515251"/>
              <a:ext cx="2339126"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60" name="Group"/>
          <p:cNvGrpSpPr/>
          <p:nvPr/>
        </p:nvGrpSpPr>
        <p:grpSpPr>
          <a:xfrm>
            <a:off x="7920456" y="4156495"/>
            <a:ext cx="2404361" cy="537196"/>
            <a:chOff x="0" y="0"/>
            <a:chExt cx="2404360" cy="537195"/>
          </a:xfrm>
        </p:grpSpPr>
        <p:sp>
          <p:nvSpPr>
            <p:cNvPr id="458" name="Line"/>
            <p:cNvSpPr/>
            <p:nvPr/>
          </p:nvSpPr>
          <p:spPr>
            <a:xfrm>
              <a:off x="0" y="537195"/>
              <a:ext cx="2404360"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9" name="example.com"/>
            <p:cNvSpPr txBox="1"/>
            <p:nvPr/>
          </p:nvSpPr>
          <p:spPr>
            <a:xfrm>
              <a:off x="291748" y="-1"/>
              <a:ext cx="1820864"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500">
                  <a:solidFill>
                    <a:srgbClr val="FFFB00"/>
                  </a:solidFill>
                  <a:latin typeface="Gill Sans"/>
                  <a:ea typeface="Gill Sans"/>
                  <a:cs typeface="Gill Sans"/>
                  <a:sym typeface="Gill Sans"/>
                </a:defRPr>
              </a:lvl1pPr>
            </a:lstStyle>
            <a:p>
              <a:pPr/>
              <a:r>
                <a:t>example.com</a:t>
              </a:r>
            </a:p>
          </p:txBody>
        </p:sp>
      </p:grpSp>
      <p:grpSp>
        <p:nvGrpSpPr>
          <p:cNvPr id="463" name="Group"/>
          <p:cNvGrpSpPr/>
          <p:nvPr/>
        </p:nvGrpSpPr>
        <p:grpSpPr>
          <a:xfrm>
            <a:off x="7944479" y="5284859"/>
            <a:ext cx="2245093" cy="898646"/>
            <a:chOff x="0" y="0"/>
            <a:chExt cx="2245092" cy="898644"/>
          </a:xfrm>
        </p:grpSpPr>
        <p:sp>
          <p:nvSpPr>
            <p:cNvPr id="461" name="Line"/>
            <p:cNvSpPr/>
            <p:nvPr/>
          </p:nvSpPr>
          <p:spPr>
            <a:xfrm flipH="1" flipV="1">
              <a:off x="-1" y="-1"/>
              <a:ext cx="2245094" cy="2"/>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2" name="Group"/>
            <p:cNvSpPr/>
            <p:nvPr/>
          </p:nvSpPr>
          <p:spPr>
            <a:xfrm>
              <a:off x="261517" y="220693"/>
              <a:ext cx="1983576" cy="677952"/>
            </a:xfrm>
            <a:prstGeom prst="roundRect">
              <a:avLst>
                <a:gd name="adj" fmla="val 16236"/>
              </a:avLst>
            </a:prstGeom>
            <a:noFill/>
            <a:ln w="76200" cap="flat">
              <a:solidFill>
                <a:srgbClr val="FFFFFF"/>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 records</a:t>
              </a:r>
            </a:p>
          </p:txBody>
        </p:sp>
      </p:grpSp>
      <p:grpSp>
        <p:nvGrpSpPr>
          <p:cNvPr id="467" name="Group"/>
          <p:cNvGrpSpPr/>
          <p:nvPr/>
        </p:nvGrpSpPr>
        <p:grpSpPr>
          <a:xfrm>
            <a:off x="3006137" y="5284859"/>
            <a:ext cx="2339126" cy="1444460"/>
            <a:chOff x="0" y="0"/>
            <a:chExt cx="2339125" cy="1444459"/>
          </a:xfrm>
        </p:grpSpPr>
        <p:sp>
          <p:nvSpPr>
            <p:cNvPr id="464" name="Line"/>
            <p:cNvSpPr/>
            <p:nvPr/>
          </p:nvSpPr>
          <p:spPr>
            <a:xfrm flipH="1" flipV="1">
              <a:off x="-1" y="-1"/>
              <a:ext cx="2339127"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5" name="Group"/>
            <p:cNvSpPr/>
            <p:nvPr/>
          </p:nvSpPr>
          <p:spPr>
            <a:xfrm>
              <a:off x="153752" y="220693"/>
              <a:ext cx="1983575" cy="677952"/>
            </a:xfrm>
            <a:prstGeom prst="roundRect">
              <a:avLst>
                <a:gd name="adj" fmla="val 16236"/>
              </a:avLst>
            </a:prstGeom>
            <a:noFill/>
            <a:ln w="76200" cap="flat">
              <a:solidFill>
                <a:srgbClr val="FFFFFF"/>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 records</a:t>
              </a:r>
            </a:p>
          </p:txBody>
        </p:sp>
        <p:sp>
          <p:nvSpPr>
            <p:cNvPr id="466" name="1.2.3.4"/>
            <p:cNvSpPr txBox="1"/>
            <p:nvPr/>
          </p:nvSpPr>
          <p:spPr>
            <a:xfrm>
              <a:off x="724253" y="1012659"/>
              <a:ext cx="890619"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1.2.3.4</a:t>
              </a:r>
            </a:p>
          </p:txBody>
        </p:sp>
      </p:grpSp>
      <p:grpSp>
        <p:nvGrpSpPr>
          <p:cNvPr id="474" name="Group"/>
          <p:cNvGrpSpPr/>
          <p:nvPr/>
        </p:nvGrpSpPr>
        <p:grpSpPr>
          <a:xfrm>
            <a:off x="6977048" y="6180888"/>
            <a:ext cx="4179954" cy="965201"/>
            <a:chOff x="0" y="0"/>
            <a:chExt cx="4179953" cy="965200"/>
          </a:xfrm>
        </p:grpSpPr>
        <p:grpSp>
          <p:nvGrpSpPr>
            <p:cNvPr id="472" name="Group"/>
            <p:cNvGrpSpPr/>
            <p:nvPr/>
          </p:nvGrpSpPr>
          <p:grpSpPr>
            <a:xfrm>
              <a:off x="663251" y="0"/>
              <a:ext cx="3516703" cy="965200"/>
              <a:chOff x="123144" y="0"/>
              <a:chExt cx="3516701" cy="965200"/>
            </a:xfrm>
          </p:grpSpPr>
          <p:sp>
            <p:nvSpPr>
              <p:cNvPr id="468" name="155.33.17.68"/>
              <p:cNvSpPr txBox="1"/>
              <p:nvPr/>
            </p:nvSpPr>
            <p:spPr>
              <a:xfrm>
                <a:off x="2018977" y="266699"/>
                <a:ext cx="1620870"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155.33.17.68</a:t>
                </a:r>
              </a:p>
            </p:txBody>
          </p:sp>
          <p:sp>
            <p:nvSpPr>
              <p:cNvPr id="469" name="Arrow"/>
              <p:cNvSpPr/>
              <p:nvPr/>
            </p:nvSpPr>
            <p:spPr>
              <a:xfrm flipH="1">
                <a:off x="1300315" y="266700"/>
                <a:ext cx="563169" cy="431800"/>
              </a:xfrm>
              <a:prstGeom prst="rightArrow">
                <a:avLst>
                  <a:gd name="adj1" fmla="val 32000"/>
                  <a:gd name="adj2" fmla="val 69768"/>
                </a:avLst>
              </a:prstGeom>
              <a:solidFill>
                <a:srgbClr val="FFFFFF"/>
              </a:solidFill>
              <a:ln w="50800" cap="flat">
                <a:solidFill>
                  <a:srgbClr val="D4595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70" name="✗"/>
              <p:cNvSpPr txBox="1"/>
              <p:nvPr/>
            </p:nvSpPr>
            <p:spPr>
              <a:xfrm>
                <a:off x="2409361" y="0"/>
                <a:ext cx="890619" cy="965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6900">
                    <a:solidFill>
                      <a:srgbClr val="C82506"/>
                    </a:solidFill>
                    <a:latin typeface="Gill Sans"/>
                    <a:ea typeface="Gill Sans"/>
                    <a:cs typeface="Gill Sans"/>
                    <a:sym typeface="Gill Sans"/>
                  </a:defRPr>
                </a:lvl1pPr>
              </a:lstStyle>
              <a:p>
                <a:pPr/>
                <a:r>
                  <a:t>✗</a:t>
                </a:r>
              </a:p>
            </p:txBody>
          </p:sp>
          <p:sp>
            <p:nvSpPr>
              <p:cNvPr id="471" name="1.2.3.4"/>
              <p:cNvSpPr txBox="1"/>
              <p:nvPr/>
            </p:nvSpPr>
            <p:spPr>
              <a:xfrm>
                <a:off x="123144" y="228599"/>
                <a:ext cx="1059384"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1.2.3.4</a:t>
                </a:r>
              </a:p>
            </p:txBody>
          </p:sp>
        </p:grpSp>
        <p:pic>
          <p:nvPicPr>
            <p:cNvPr id="473" name="Image" descr="Image"/>
            <p:cNvPicPr>
              <a:picLocks noChangeAspect="1"/>
            </p:cNvPicPr>
            <p:nvPr/>
          </p:nvPicPr>
          <p:blipFill>
            <a:blip r:embed="rId4">
              <a:extLst/>
            </a:blip>
            <a:srcRect l="0" t="0" r="0" b="0"/>
            <a:stretch>
              <a:fillRect/>
            </a:stretch>
          </p:blipFill>
          <p:spPr>
            <a:xfrm>
              <a:off x="0" y="168671"/>
              <a:ext cx="627757" cy="627758"/>
            </a:xfrm>
            <a:prstGeom prst="rect">
              <a:avLst/>
            </a:prstGeom>
            <a:ln w="12700" cap="flat">
              <a:noFill/>
              <a:miter lim="400000"/>
            </a:ln>
            <a:effectLst/>
          </p:spPr>
        </p:pic>
      </p:grpSp>
      <p:sp>
        <p:nvSpPr>
          <p:cNvPr id="475" name="Advertisement or…"/>
          <p:cNvSpPr txBox="1"/>
          <p:nvPr/>
        </p:nvSpPr>
        <p:spPr>
          <a:xfrm>
            <a:off x="2561778" y="6504732"/>
            <a:ext cx="2877320"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Advertisement or </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other contents</a:t>
            </a:r>
          </a:p>
        </p:txBody>
      </p:sp>
      <p:pic>
        <p:nvPicPr>
          <p:cNvPr id="476" name="Image" descr="Image"/>
          <p:cNvPicPr>
            <a:picLocks noChangeAspect="1"/>
          </p:cNvPicPr>
          <p:nvPr/>
        </p:nvPicPr>
        <p:blipFill>
          <a:blip r:embed="rId5">
            <a:extLst/>
          </a:blip>
          <a:stretch>
            <a:fillRect/>
          </a:stretch>
        </p:blipFill>
        <p:spPr>
          <a:xfrm>
            <a:off x="336478" y="6434627"/>
            <a:ext cx="1873485" cy="105461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463"/>
                                        </p:tgtEl>
                                        <p:attrNameLst>
                                          <p:attrName>style.visibility</p:attrName>
                                        </p:attrNameLst>
                                      </p:cBhvr>
                                      <p:to>
                                        <p:strVal val="visible"/>
                                      </p:to>
                                    </p:set>
                                    <p:animEffect filter="wipe(right)" transition="in">
                                      <p:cBhvr>
                                        <p:cTn id="7" dur="300"/>
                                        <p:tgtEl>
                                          <p:spTgt spid="46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4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2" presetID="22" grpId="3" fill="hold">
                                  <p:stCondLst>
                                    <p:cond delay="0"/>
                                  </p:stCondLst>
                                  <p:iterate type="el" backwards="0">
                                    <p:tmAbs val="0"/>
                                  </p:iterate>
                                  <p:childTnLst>
                                    <p:set>
                                      <p:cBhvr>
                                        <p:cTn id="15" fill="hold"/>
                                        <p:tgtEl>
                                          <p:spTgt spid="467"/>
                                        </p:tgtEl>
                                        <p:attrNameLst>
                                          <p:attrName>style.visibility</p:attrName>
                                        </p:attrNameLst>
                                      </p:cBhvr>
                                      <p:to>
                                        <p:strVal val="visible"/>
                                      </p:to>
                                    </p:set>
                                    <p:animEffect filter="wipe(right)" transition="in">
                                      <p:cBhvr>
                                        <p:cTn id="16" dur="300"/>
                                        <p:tgtEl>
                                          <p:spTgt spid="467"/>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475"/>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5" fill="hold">
                                  <p:stCondLst>
                                    <p:cond delay="0"/>
                                  </p:stCondLst>
                                  <p:iterate type="el" backwards="0">
                                    <p:tmAbs val="0"/>
                                  </p:iterate>
                                  <p:childTnLst>
                                    <p:set>
                                      <p:cBhvr>
                                        <p:cTn id="23" fill="hold"/>
                                        <p:tgtEl>
                                          <p:spTgt spid="4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7" grpId="3"/>
      <p:bldP build="whole" bldLvl="1" animBg="1" rev="0" advAuto="0" spid="476" grpId="5"/>
      <p:bldP build="whole" bldLvl="1" animBg="1" rev="0" advAuto="0" spid="474" grpId="2"/>
      <p:bldP build="whole" bldLvl="1" animBg="1" rev="0" advAuto="0" spid="463" grpId="1"/>
      <p:bldP build="whole" bldLvl="1" animBg="1" rev="0" advAuto="0" spid="475" grpId="4"/>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82" name="Group"/>
          <p:cNvGrpSpPr/>
          <p:nvPr/>
        </p:nvGrpSpPr>
        <p:grpSpPr>
          <a:xfrm>
            <a:off x="7708501" y="1890336"/>
            <a:ext cx="2376832" cy="2875828"/>
            <a:chOff x="0" y="0"/>
            <a:chExt cx="2376830" cy="2875827"/>
          </a:xfrm>
        </p:grpSpPr>
        <p:sp>
          <p:nvSpPr>
            <p:cNvPr id="480" name="Line"/>
            <p:cNvSpPr/>
            <p:nvPr/>
          </p:nvSpPr>
          <p:spPr>
            <a:xfrm flipV="1">
              <a:off x="1188415" y="1883218"/>
              <a:ext cx="1" cy="992610"/>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81" name=". (root)"/>
            <p:cNvSpPr/>
            <p:nvPr/>
          </p:nvSpPr>
          <p:spPr>
            <a:xfrm>
              <a:off x="0" y="0"/>
              <a:ext cx="2376831" cy="1884187"/>
            </a:xfrm>
            <a:prstGeom prst="roundRect">
              <a:avLst>
                <a:gd name="adj" fmla="val 10110"/>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 (root)</a:t>
              </a:r>
            </a:p>
          </p:txBody>
        </p:sp>
      </p:grpSp>
      <p:sp>
        <p:nvSpPr>
          <p:cNvPr id="483" name="Group"/>
          <p:cNvSpPr/>
          <p:nvPr/>
        </p:nvSpPr>
        <p:spPr>
          <a:xfrm>
            <a:off x="2022981" y="6921863"/>
            <a:ext cx="2275375" cy="1879601"/>
          </a:xfrm>
          <a:prstGeom prst="roundRect">
            <a:avLst>
              <a:gd name="adj" fmla="val 9401"/>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 Resolver</a:t>
            </a:r>
          </a:p>
        </p:txBody>
      </p:sp>
      <p:sp>
        <p:nvSpPr>
          <p:cNvPr id="484" name="example.com's…"/>
          <p:cNvSpPr/>
          <p:nvPr/>
        </p:nvSpPr>
        <p:spPr>
          <a:xfrm>
            <a:off x="7708501" y="6876018"/>
            <a:ext cx="2376832" cy="1884187"/>
          </a:xfrm>
          <a:prstGeom prst="roundRect">
            <a:avLst>
              <a:gd name="adj" fmla="val 10110"/>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example.com's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sp>
        <p:nvSpPr>
          <p:cNvPr id="485" name="DNSSEC 101"/>
          <p:cNvSpPr txBox="1"/>
          <p:nvPr>
            <p:ph type="title"/>
          </p:nvPr>
        </p:nvSpPr>
        <p:spPr>
          <a:prstGeom prst="rect">
            <a:avLst/>
          </a:prstGeom>
        </p:spPr>
        <p:txBody>
          <a:bodyPr/>
          <a:lstStyle/>
          <a:p>
            <a:pPr/>
            <a:r>
              <a:t>DNSSEC 101</a:t>
            </a:r>
          </a:p>
        </p:txBody>
      </p:sp>
      <p:sp>
        <p:nvSpPr>
          <p:cNvPr id="4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7" name="Line"/>
          <p:cNvSpPr/>
          <p:nvPr/>
        </p:nvSpPr>
        <p:spPr>
          <a:xfrm flipV="1">
            <a:off x="8896916" y="5923361"/>
            <a:ext cx="1" cy="91680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488" name=".com"/>
          <p:cNvSpPr/>
          <p:nvPr/>
        </p:nvSpPr>
        <p:spPr>
          <a:xfrm>
            <a:off x="7708501" y="4436924"/>
            <a:ext cx="2376832" cy="1884187"/>
          </a:xfrm>
          <a:prstGeom prst="roundRect">
            <a:avLst>
              <a:gd name="adj" fmla="val 10110"/>
            </a:avLst>
          </a:prstGeom>
          <a:solidFill>
            <a:srgbClr val="000000"/>
          </a:solidFill>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.com</a:t>
            </a:r>
          </a:p>
        </p:txBody>
      </p:sp>
      <p:grpSp>
        <p:nvGrpSpPr>
          <p:cNvPr id="503" name="Group"/>
          <p:cNvGrpSpPr/>
          <p:nvPr/>
        </p:nvGrpSpPr>
        <p:grpSpPr>
          <a:xfrm>
            <a:off x="9614021" y="8325909"/>
            <a:ext cx="841711" cy="756617"/>
            <a:chOff x="0" y="0"/>
            <a:chExt cx="841710" cy="756615"/>
          </a:xfrm>
        </p:grpSpPr>
        <p:grpSp>
          <p:nvGrpSpPr>
            <p:cNvPr id="496" name="Group"/>
            <p:cNvGrpSpPr/>
            <p:nvPr/>
          </p:nvGrpSpPr>
          <p:grpSpPr>
            <a:xfrm>
              <a:off x="0" y="0"/>
              <a:ext cx="620593" cy="577620"/>
              <a:chOff x="0" y="0"/>
              <a:chExt cx="620592" cy="577619"/>
            </a:xfrm>
          </p:grpSpPr>
          <p:sp>
            <p:nvSpPr>
              <p:cNvPr id="489"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0"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1"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2"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3"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4"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5"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502" name="Group"/>
            <p:cNvGrpSpPr/>
            <p:nvPr/>
          </p:nvGrpSpPr>
          <p:grpSpPr>
            <a:xfrm>
              <a:off x="214047" y="178996"/>
              <a:ext cx="627664" cy="577620"/>
              <a:chOff x="0" y="0"/>
              <a:chExt cx="627662" cy="577619"/>
            </a:xfrm>
          </p:grpSpPr>
          <p:sp>
            <p:nvSpPr>
              <p:cNvPr id="497" name="Line"/>
              <p:cNvSpPr/>
              <p:nvPr/>
            </p:nvSpPr>
            <p:spPr>
              <a:xfrm>
                <a:off x="-1" y="204114"/>
                <a:ext cx="467471"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8" name="Line"/>
              <p:cNvSpPr/>
              <p:nvPr/>
            </p:nvSpPr>
            <p:spPr>
              <a:xfrm flipV="1">
                <a:off x="5698" y="254314"/>
                <a:ext cx="306071" cy="302623"/>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9" name="Line"/>
              <p:cNvSpPr/>
              <p:nvPr/>
            </p:nvSpPr>
            <p:spPr>
              <a:xfrm flipV="1">
                <a:off x="213954" y="285219"/>
                <a:ext cx="138445" cy="138445"/>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0" name="Circle"/>
              <p:cNvSpPr/>
              <p:nvPr/>
            </p:nvSpPr>
            <p:spPr>
              <a:xfrm>
                <a:off x="283136" y="0"/>
                <a:ext cx="344527" cy="340646"/>
              </a:xfrm>
              <a:prstGeom prst="ellipse">
                <a:avLst/>
              </a:prstGeom>
              <a:solidFill>
                <a:schemeClr val="accent5"/>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01" name="Circle"/>
              <p:cNvSpPr/>
              <p:nvPr/>
            </p:nvSpPr>
            <p:spPr>
              <a:xfrm>
                <a:off x="461847" y="50144"/>
                <a:ext cx="111356"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506" name="Group"/>
          <p:cNvGrpSpPr/>
          <p:nvPr/>
        </p:nvGrpSpPr>
        <p:grpSpPr>
          <a:xfrm>
            <a:off x="4629165" y="6833088"/>
            <a:ext cx="2802717" cy="776710"/>
            <a:chOff x="0" y="-151769"/>
            <a:chExt cx="2802716" cy="776709"/>
          </a:xfrm>
        </p:grpSpPr>
        <p:sp>
          <p:nvSpPr>
            <p:cNvPr id="504" name="Line"/>
            <p:cNvSpPr/>
            <p:nvPr/>
          </p:nvSpPr>
          <p:spPr>
            <a:xfrm>
              <a:off x="0" y="624940"/>
              <a:ext cx="2802717"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5" name="example.com"/>
            <p:cNvSpPr txBox="1"/>
            <p:nvPr/>
          </p:nvSpPr>
          <p:spPr>
            <a:xfrm>
              <a:off x="388533" y="-151770"/>
              <a:ext cx="2025651"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example.com</a:t>
              </a:r>
            </a:p>
          </p:txBody>
        </p:sp>
      </p:grpSp>
      <p:grpSp>
        <p:nvGrpSpPr>
          <p:cNvPr id="510" name="Group"/>
          <p:cNvGrpSpPr/>
          <p:nvPr/>
        </p:nvGrpSpPr>
        <p:grpSpPr>
          <a:xfrm>
            <a:off x="4629165" y="7935041"/>
            <a:ext cx="2802717" cy="618771"/>
            <a:chOff x="0" y="0"/>
            <a:chExt cx="2802716" cy="618769"/>
          </a:xfrm>
        </p:grpSpPr>
        <p:sp>
          <p:nvSpPr>
            <p:cNvPr id="507" name="Line"/>
            <p:cNvSpPr/>
            <p:nvPr/>
          </p:nvSpPr>
          <p:spPr>
            <a:xfrm flipH="1" flipV="1">
              <a:off x="-1" y="-1"/>
              <a:ext cx="2802718" cy="2"/>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8" name="1.2.3.4"/>
            <p:cNvSpPr txBox="1"/>
            <p:nvPr/>
          </p:nvSpPr>
          <p:spPr>
            <a:xfrm>
              <a:off x="238412" y="110769"/>
              <a:ext cx="1059384"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1.2.3.4</a:t>
              </a:r>
            </a:p>
          </p:txBody>
        </p:sp>
        <p:sp>
          <p:nvSpPr>
            <p:cNvPr id="509" name="RRSIG"/>
            <p:cNvSpPr/>
            <p:nvPr/>
          </p:nvSpPr>
          <p:spPr>
            <a:xfrm>
              <a:off x="1384876" y="163216"/>
              <a:ext cx="1179428" cy="403108"/>
            </a:xfrm>
            <a:prstGeom prst="roundRect">
              <a:avLst>
                <a:gd name="adj" fmla="val 16236"/>
              </a:avLst>
            </a:prstGeom>
            <a:noFill/>
            <a:ln w="38100" cap="flat">
              <a:solidFill>
                <a:srgbClr val="D45954"/>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a:t>
              </a:r>
            </a:p>
          </p:txBody>
        </p:sp>
      </p:grpSp>
      <p:sp>
        <p:nvSpPr>
          <p:cNvPr id="511" name="DNSKEY"/>
          <p:cNvSpPr/>
          <p:nvPr/>
        </p:nvSpPr>
        <p:spPr>
          <a:xfrm>
            <a:off x="6014041" y="8670933"/>
            <a:ext cx="1179428" cy="403109"/>
          </a:xfrm>
          <a:prstGeom prst="roundRect">
            <a:avLst>
              <a:gd name="adj" fmla="val 16236"/>
            </a:avLst>
          </a:prstGeom>
          <a:ln w="38100">
            <a:solidFill>
              <a:schemeClr val="accent3">
                <a:hueOff val="-365725"/>
                <a:satOff val="-32500"/>
                <a:lumOff val="18235"/>
              </a:schemeClr>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DNSKEY</a:t>
            </a:r>
          </a:p>
        </p:txBody>
      </p:sp>
      <p:grpSp>
        <p:nvGrpSpPr>
          <p:cNvPr id="528" name="Group"/>
          <p:cNvGrpSpPr/>
          <p:nvPr/>
        </p:nvGrpSpPr>
        <p:grpSpPr>
          <a:xfrm>
            <a:off x="9694231" y="5941659"/>
            <a:ext cx="681291" cy="640617"/>
            <a:chOff x="0" y="0"/>
            <a:chExt cx="681290" cy="640616"/>
          </a:xfrm>
        </p:grpSpPr>
        <p:grpSp>
          <p:nvGrpSpPr>
            <p:cNvPr id="519" name="Group"/>
            <p:cNvGrpSpPr/>
            <p:nvPr/>
          </p:nvGrpSpPr>
          <p:grpSpPr>
            <a:xfrm>
              <a:off x="0" y="0"/>
              <a:ext cx="495059" cy="502408"/>
              <a:chOff x="0" y="0"/>
              <a:chExt cx="495058" cy="502407"/>
            </a:xfrm>
          </p:grpSpPr>
          <p:sp>
            <p:nvSpPr>
              <p:cNvPr id="512"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497FC"/>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3"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4"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5"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6"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7" name="Oval"/>
              <p:cNvSpPr/>
              <p:nvPr/>
            </p:nvSpPr>
            <p:spPr>
              <a:xfrm>
                <a:off x="223318" y="0"/>
                <a:ext cx="271741" cy="296290"/>
              </a:xfrm>
              <a:prstGeom prst="ellipse">
                <a:avLst/>
              </a:prstGeom>
              <a:solidFill>
                <a:srgbClr val="1497FC"/>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18"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527" name="Group"/>
            <p:cNvGrpSpPr/>
            <p:nvPr/>
          </p:nvGrpSpPr>
          <p:grpSpPr>
            <a:xfrm>
              <a:off x="186232" y="138209"/>
              <a:ext cx="495059" cy="502408"/>
              <a:chOff x="0" y="0"/>
              <a:chExt cx="495058" cy="502407"/>
            </a:xfrm>
          </p:grpSpPr>
          <p:sp>
            <p:nvSpPr>
              <p:cNvPr id="520"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1"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2"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3"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4"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5" name="Oval"/>
              <p:cNvSpPr/>
              <p:nvPr/>
            </p:nvSpPr>
            <p:spPr>
              <a:xfrm>
                <a:off x="223318" y="0"/>
                <a:ext cx="271741" cy="296290"/>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26"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545" name="Group"/>
          <p:cNvGrpSpPr/>
          <p:nvPr/>
        </p:nvGrpSpPr>
        <p:grpSpPr>
          <a:xfrm>
            <a:off x="9604431" y="3455864"/>
            <a:ext cx="674659" cy="589483"/>
            <a:chOff x="0" y="0"/>
            <a:chExt cx="674658" cy="589482"/>
          </a:xfrm>
        </p:grpSpPr>
        <p:grpSp>
          <p:nvGrpSpPr>
            <p:cNvPr id="536" name="Group"/>
            <p:cNvGrpSpPr/>
            <p:nvPr/>
          </p:nvGrpSpPr>
          <p:grpSpPr>
            <a:xfrm>
              <a:off x="0" y="0"/>
              <a:ext cx="547659" cy="462483"/>
              <a:chOff x="0" y="0"/>
              <a:chExt cx="547658" cy="462482"/>
            </a:xfrm>
          </p:grpSpPr>
          <p:sp>
            <p:nvSpPr>
              <p:cNvPr id="529" name="Line"/>
              <p:cNvSpPr/>
              <p:nvPr/>
            </p:nvSpPr>
            <p:spPr>
              <a:xfrm>
                <a:off x="0" y="163428"/>
                <a:ext cx="407884" cy="299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E8A433"/>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0" name="Line"/>
              <p:cNvSpPr/>
              <p:nvPr/>
            </p:nvSpPr>
            <p:spPr>
              <a:xfrm flipV="1">
                <a:off x="19624" y="209574"/>
                <a:ext cx="267058" cy="24230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1" name="Line"/>
              <p:cNvSpPr/>
              <p:nvPr/>
            </p:nvSpPr>
            <p:spPr>
              <a:xfrm flipV="1">
                <a:off x="200652" y="234318"/>
                <a:ext cx="121480" cy="110219"/>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2" name="Line"/>
              <p:cNvSpPr/>
              <p:nvPr/>
            </p:nvSpPr>
            <p:spPr>
              <a:xfrm flipV="1">
                <a:off x="17653" y="203140"/>
                <a:ext cx="261938" cy="23765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3" name="Line"/>
              <p:cNvSpPr/>
              <p:nvPr/>
            </p:nvSpPr>
            <p:spPr>
              <a:xfrm flipV="1">
                <a:off x="189374" y="235306"/>
                <a:ext cx="118579" cy="10758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4" name="Oval"/>
              <p:cNvSpPr/>
              <p:nvPr/>
            </p:nvSpPr>
            <p:spPr>
              <a:xfrm>
                <a:off x="247046" y="-1"/>
                <a:ext cx="300613" cy="272746"/>
              </a:xfrm>
              <a:prstGeom prst="ellipse">
                <a:avLst/>
              </a:prstGeom>
              <a:solidFill>
                <a:srgbClr val="E8A433"/>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5" name="Oval"/>
              <p:cNvSpPr/>
              <p:nvPr/>
            </p:nvSpPr>
            <p:spPr>
              <a:xfrm>
                <a:off x="402978" y="40148"/>
                <a:ext cx="97162" cy="881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544" name="Group"/>
            <p:cNvGrpSpPr/>
            <p:nvPr/>
          </p:nvGrpSpPr>
          <p:grpSpPr>
            <a:xfrm>
              <a:off x="127000" y="126999"/>
              <a:ext cx="547659" cy="462484"/>
              <a:chOff x="0" y="0"/>
              <a:chExt cx="547658" cy="462482"/>
            </a:xfrm>
          </p:grpSpPr>
          <p:sp>
            <p:nvSpPr>
              <p:cNvPr id="537" name="Line"/>
              <p:cNvSpPr/>
              <p:nvPr/>
            </p:nvSpPr>
            <p:spPr>
              <a:xfrm>
                <a:off x="0" y="163428"/>
                <a:ext cx="407884" cy="299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53585F"/>
              </a:solid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8" name="Line"/>
              <p:cNvSpPr/>
              <p:nvPr/>
            </p:nvSpPr>
            <p:spPr>
              <a:xfrm flipV="1">
                <a:off x="19624" y="209574"/>
                <a:ext cx="267058" cy="242301"/>
              </a:xfrm>
              <a:prstGeom prst="line">
                <a:avLst/>
              </a:prstGeom>
              <a:no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9" name="Line"/>
              <p:cNvSpPr/>
              <p:nvPr/>
            </p:nvSpPr>
            <p:spPr>
              <a:xfrm flipV="1">
                <a:off x="200652" y="234318"/>
                <a:ext cx="121480" cy="110219"/>
              </a:xfrm>
              <a:prstGeom prst="line">
                <a:avLst/>
              </a:prstGeom>
              <a:no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0" name="Line"/>
              <p:cNvSpPr/>
              <p:nvPr/>
            </p:nvSpPr>
            <p:spPr>
              <a:xfrm flipV="1">
                <a:off x="17653" y="203140"/>
                <a:ext cx="261938" cy="23765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1" name="Line"/>
              <p:cNvSpPr/>
              <p:nvPr/>
            </p:nvSpPr>
            <p:spPr>
              <a:xfrm flipV="1">
                <a:off x="189374" y="235306"/>
                <a:ext cx="118579" cy="10758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2" name="Oval"/>
              <p:cNvSpPr/>
              <p:nvPr/>
            </p:nvSpPr>
            <p:spPr>
              <a:xfrm>
                <a:off x="247046" y="-1"/>
                <a:ext cx="300613" cy="272746"/>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43" name="Oval"/>
              <p:cNvSpPr/>
              <p:nvPr/>
            </p:nvSpPr>
            <p:spPr>
              <a:xfrm>
                <a:off x="402978" y="40148"/>
                <a:ext cx="97162" cy="881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557" name="Connection Line"/>
          <p:cNvSpPr/>
          <p:nvPr/>
        </p:nvSpPr>
        <p:spPr>
          <a:xfrm>
            <a:off x="10170117" y="6403440"/>
            <a:ext cx="570404" cy="1923120"/>
          </a:xfrm>
          <a:custGeom>
            <a:avLst/>
            <a:gdLst/>
            <a:ahLst/>
            <a:cxnLst>
              <a:cxn ang="0">
                <a:pos x="wd2" y="hd2"/>
              </a:cxn>
              <a:cxn ang="5400000">
                <a:pos x="wd2" y="hd2"/>
              </a:cxn>
              <a:cxn ang="10800000">
                <a:pos x="wd2" y="hd2"/>
              </a:cxn>
              <a:cxn ang="16200000">
                <a:pos x="wd2" y="hd2"/>
              </a:cxn>
            </a:cxnLst>
            <a:rect l="0" t="0" r="r" b="b"/>
            <a:pathLst>
              <a:path w="16210" h="21600" fill="norm" stroke="1" extrusionOk="0">
                <a:moveTo>
                  <a:pt x="1608" y="0"/>
                </a:moveTo>
                <a:cubicBezTo>
                  <a:pt x="21600" y="6395"/>
                  <a:pt x="21064" y="13595"/>
                  <a:pt x="0" y="21600"/>
                </a:cubicBezTo>
              </a:path>
            </a:pathLst>
          </a:custGeom>
          <a:ln w="50800">
            <a:solidFill>
              <a:schemeClr val="accent4">
                <a:hueOff val="468000"/>
                <a:satOff val="-4761"/>
                <a:lumOff val="10196"/>
              </a:schemeClr>
            </a:solidFill>
            <a:prstDash val="sysDot"/>
            <a:miter lim="400000"/>
            <a:tailEnd type="triangle"/>
          </a:ln>
        </p:spPr>
        <p:txBody>
          <a:bodyPr/>
          <a:lstStyle/>
          <a:p>
            <a:pPr/>
          </a:p>
        </p:txBody>
      </p:sp>
      <p:sp>
        <p:nvSpPr>
          <p:cNvPr id="558" name="Connection Line"/>
          <p:cNvSpPr/>
          <p:nvPr/>
        </p:nvSpPr>
        <p:spPr>
          <a:xfrm>
            <a:off x="10092908" y="3949166"/>
            <a:ext cx="603487" cy="2010090"/>
          </a:xfrm>
          <a:custGeom>
            <a:avLst/>
            <a:gdLst/>
            <a:ahLst/>
            <a:cxnLst>
              <a:cxn ang="0">
                <a:pos x="wd2" y="hd2"/>
              </a:cxn>
              <a:cxn ang="5400000">
                <a:pos x="wd2" y="hd2"/>
              </a:cxn>
              <a:cxn ang="10800000">
                <a:pos x="wd2" y="hd2"/>
              </a:cxn>
              <a:cxn ang="16200000">
                <a:pos x="wd2" y="hd2"/>
              </a:cxn>
            </a:cxnLst>
            <a:rect l="0" t="0" r="r" b="b"/>
            <a:pathLst>
              <a:path w="16221" h="21600" fill="norm" stroke="1" extrusionOk="0">
                <a:moveTo>
                  <a:pt x="0" y="0"/>
                </a:moveTo>
                <a:cubicBezTo>
                  <a:pt x="20857" y="9467"/>
                  <a:pt x="21600" y="16667"/>
                  <a:pt x="2230" y="21600"/>
                </a:cubicBezTo>
              </a:path>
            </a:pathLst>
          </a:custGeom>
          <a:ln w="50800">
            <a:solidFill>
              <a:schemeClr val="accent4">
                <a:hueOff val="468000"/>
                <a:satOff val="-4761"/>
                <a:lumOff val="10196"/>
              </a:schemeClr>
            </a:solidFill>
            <a:prstDash val="sysDot"/>
            <a:miter lim="400000"/>
            <a:tailEnd type="triangle"/>
          </a:ln>
        </p:spPr>
        <p:txBody>
          <a:bodyPr/>
          <a:lstStyle/>
          <a:p>
            <a:pPr/>
          </a:p>
        </p:txBody>
      </p:sp>
      <p:grpSp>
        <p:nvGrpSpPr>
          <p:cNvPr id="555" name="Group"/>
          <p:cNvGrpSpPr/>
          <p:nvPr/>
        </p:nvGrpSpPr>
        <p:grpSpPr>
          <a:xfrm>
            <a:off x="2820023" y="8084446"/>
            <a:ext cx="681291" cy="618803"/>
            <a:chOff x="0" y="0"/>
            <a:chExt cx="681290" cy="618801"/>
          </a:xfrm>
        </p:grpSpPr>
        <p:sp>
          <p:nvSpPr>
            <p:cNvPr id="548" name="Line"/>
            <p:cNvSpPr/>
            <p:nvPr/>
          </p:nvSpPr>
          <p:spPr>
            <a:xfrm>
              <a:off x="0" y="218667"/>
              <a:ext cx="507411" cy="4001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53585F"/>
            </a:solid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9" name="Line"/>
            <p:cNvSpPr/>
            <p:nvPr/>
          </p:nvSpPr>
          <p:spPr>
            <a:xfrm flipV="1">
              <a:off x="24412" y="280410"/>
              <a:ext cx="332221" cy="324199"/>
            </a:xfrm>
            <a:prstGeom prst="line">
              <a:avLst/>
            </a:prstGeom>
            <a:no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0" name="Line"/>
            <p:cNvSpPr/>
            <p:nvPr/>
          </p:nvSpPr>
          <p:spPr>
            <a:xfrm flipV="1">
              <a:off x="249613" y="313518"/>
              <a:ext cx="151121" cy="147473"/>
            </a:xfrm>
            <a:prstGeom prst="line">
              <a:avLst/>
            </a:prstGeom>
            <a:no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1" name="Line"/>
            <p:cNvSpPr/>
            <p:nvPr/>
          </p:nvSpPr>
          <p:spPr>
            <a:xfrm flipV="1">
              <a:off x="21961" y="271802"/>
              <a:ext cx="325852" cy="31798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2" name="Line"/>
            <p:cNvSpPr/>
            <p:nvPr/>
          </p:nvSpPr>
          <p:spPr>
            <a:xfrm flipV="1">
              <a:off x="235583" y="314840"/>
              <a:ext cx="147512" cy="14395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3" name="Circle"/>
            <p:cNvSpPr/>
            <p:nvPr/>
          </p:nvSpPr>
          <p:spPr>
            <a:xfrm>
              <a:off x="307327" y="-1"/>
              <a:ext cx="373964" cy="36493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54" name="Oval"/>
            <p:cNvSpPr/>
            <p:nvPr/>
          </p:nvSpPr>
          <p:spPr>
            <a:xfrm>
              <a:off x="501307" y="53719"/>
              <a:ext cx="120871" cy="117951"/>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556" name="Chain of Trust"/>
          <p:cNvSpPr txBox="1"/>
          <p:nvPr/>
        </p:nvSpPr>
        <p:spPr>
          <a:xfrm>
            <a:off x="10659707" y="5797553"/>
            <a:ext cx="214091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4">
                    <a:hueOff val="468000"/>
                    <a:satOff val="-4761"/>
                    <a:lumOff val="10196"/>
                  </a:schemeClr>
                </a:solidFill>
              </a:defRPr>
            </a:lvl1pPr>
          </a:lstStyle>
          <a:p>
            <a:pPr/>
            <a:r>
              <a:t>Chain of Trust</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03"/>
                                        </p:tgtEl>
                                        <p:attrNameLst>
                                          <p:attrName>style.visibility</p:attrName>
                                        </p:attrNameLst>
                                      </p:cBhvr>
                                      <p:to>
                                        <p:strVal val="visible"/>
                                      </p:to>
                                    </p:set>
                                    <p:animEffect filter="dissolve" transition="in">
                                      <p:cBhvr>
                                        <p:cTn id="7" dur="300"/>
                                        <p:tgtEl>
                                          <p:spTgt spid="50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506"/>
                                        </p:tgtEl>
                                        <p:attrNameLst>
                                          <p:attrName>style.visibility</p:attrName>
                                        </p:attrNameLst>
                                      </p:cBhvr>
                                      <p:to>
                                        <p:strVal val="visible"/>
                                      </p:to>
                                    </p:set>
                                    <p:animEffect filter="wipe(left)" transition="in">
                                      <p:cBhvr>
                                        <p:cTn id="12" dur="500"/>
                                        <p:tgtEl>
                                          <p:spTgt spid="50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2" presetID="22" grpId="3" fill="hold">
                                  <p:stCondLst>
                                    <p:cond delay="0"/>
                                  </p:stCondLst>
                                  <p:iterate type="el" backwards="0">
                                    <p:tmAbs val="0"/>
                                  </p:iterate>
                                  <p:childTnLst>
                                    <p:set>
                                      <p:cBhvr>
                                        <p:cTn id="16" fill="hold"/>
                                        <p:tgtEl>
                                          <p:spTgt spid="510"/>
                                        </p:tgtEl>
                                        <p:attrNameLst>
                                          <p:attrName>style.visibility</p:attrName>
                                        </p:attrNameLst>
                                      </p:cBhvr>
                                      <p:to>
                                        <p:strVal val="visible"/>
                                      </p:to>
                                    </p:set>
                                    <p:animEffect filter="wipe(right)" transition="in">
                                      <p:cBhvr>
                                        <p:cTn id="17" dur="500"/>
                                        <p:tgtEl>
                                          <p:spTgt spid="51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2" presetID="22" grpId="4" fill="hold">
                                  <p:stCondLst>
                                    <p:cond delay="0"/>
                                  </p:stCondLst>
                                  <p:iterate type="el" backwards="0">
                                    <p:tmAbs val="0"/>
                                  </p:iterate>
                                  <p:childTnLst>
                                    <p:set>
                                      <p:cBhvr>
                                        <p:cTn id="21" fill="hold"/>
                                        <p:tgtEl>
                                          <p:spTgt spid="511"/>
                                        </p:tgtEl>
                                        <p:attrNameLst>
                                          <p:attrName>style.visibility</p:attrName>
                                        </p:attrNameLst>
                                      </p:cBhvr>
                                      <p:to>
                                        <p:strVal val="visible"/>
                                      </p:to>
                                    </p:set>
                                    <p:animEffect filter="wipe(right)" transition="in">
                                      <p:cBhvr>
                                        <p:cTn id="22" dur="500"/>
                                        <p:tgtEl>
                                          <p:spTgt spid="511"/>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4" presetID="22" grpId="5" fill="hold">
                                  <p:stCondLst>
                                    <p:cond delay="0"/>
                                  </p:stCondLst>
                                  <p:iterate type="el" backwards="0">
                                    <p:tmAbs val="0"/>
                                  </p:iterate>
                                  <p:childTnLst>
                                    <p:set>
                                      <p:cBhvr>
                                        <p:cTn id="26" fill="hold"/>
                                        <p:tgtEl>
                                          <p:spTgt spid="488"/>
                                        </p:tgtEl>
                                        <p:attrNameLst>
                                          <p:attrName>style.visibility</p:attrName>
                                        </p:attrNameLst>
                                      </p:cBhvr>
                                      <p:to>
                                        <p:strVal val="visible"/>
                                      </p:to>
                                    </p:set>
                                    <p:animEffect filter="wipe(down)" transition="in">
                                      <p:cBhvr>
                                        <p:cTn id="27" dur="500"/>
                                        <p:tgtEl>
                                          <p:spTgt spid="488"/>
                                        </p:tgtEl>
                                      </p:cBhvr>
                                    </p:animEffect>
                                  </p:childTnLst>
                                </p:cTn>
                              </p:par>
                            </p:childTnLst>
                          </p:cTn>
                        </p:par>
                        <p:par>
                          <p:cTn id="28" fill="hold">
                            <p:stCondLst>
                              <p:cond delay="500"/>
                            </p:stCondLst>
                            <p:childTnLst>
                              <p:par>
                                <p:cTn id="29" presetClass="entr" nodeType="afterEffect" presetSubtype="4" presetID="22" grpId="6" fill="hold">
                                  <p:stCondLst>
                                    <p:cond delay="0"/>
                                  </p:stCondLst>
                                  <p:iterate type="el" backwards="0">
                                    <p:tmAbs val="0"/>
                                  </p:iterate>
                                  <p:childTnLst>
                                    <p:set>
                                      <p:cBhvr>
                                        <p:cTn id="30" fill="hold"/>
                                        <p:tgtEl>
                                          <p:spTgt spid="487"/>
                                        </p:tgtEl>
                                        <p:attrNameLst>
                                          <p:attrName>style.visibility</p:attrName>
                                        </p:attrNameLst>
                                      </p:cBhvr>
                                      <p:to>
                                        <p:strVal val="visible"/>
                                      </p:to>
                                    </p:set>
                                    <p:animEffect filter="wipe(down)" transition="in">
                                      <p:cBhvr>
                                        <p:cTn id="31" dur="500"/>
                                        <p:tgtEl>
                                          <p:spTgt spid="487"/>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0" presetID="1" grpId="7" fill="hold">
                                  <p:stCondLst>
                                    <p:cond delay="0"/>
                                  </p:stCondLst>
                                  <p:iterate type="el" backwards="0">
                                    <p:tmAbs val="0"/>
                                  </p:iterate>
                                  <p:childTnLst>
                                    <p:set>
                                      <p:cBhvr>
                                        <p:cTn id="35" fill="hold"/>
                                        <p:tgtEl>
                                          <p:spTgt spid="52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1" presetID="22" grpId="8" fill="hold">
                                  <p:stCondLst>
                                    <p:cond delay="0"/>
                                  </p:stCondLst>
                                  <p:iterate type="el" backwards="0">
                                    <p:tmAbs val="0"/>
                                  </p:iterate>
                                  <p:childTnLst>
                                    <p:set>
                                      <p:cBhvr>
                                        <p:cTn id="39" fill="hold"/>
                                        <p:tgtEl>
                                          <p:spTgt spid="557"/>
                                        </p:tgtEl>
                                        <p:attrNameLst>
                                          <p:attrName>style.visibility</p:attrName>
                                        </p:attrNameLst>
                                      </p:cBhvr>
                                      <p:to>
                                        <p:strVal val="visible"/>
                                      </p:to>
                                    </p:set>
                                    <p:animEffect filter="wipe(up)" transition="in">
                                      <p:cBhvr>
                                        <p:cTn id="40" dur="500"/>
                                        <p:tgtEl>
                                          <p:spTgt spid="557"/>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4" presetID="22" grpId="9" fill="hold">
                                  <p:stCondLst>
                                    <p:cond delay="0"/>
                                  </p:stCondLst>
                                  <p:iterate type="el" backwards="0">
                                    <p:tmAbs val="0"/>
                                  </p:iterate>
                                  <p:childTnLst>
                                    <p:set>
                                      <p:cBhvr>
                                        <p:cTn id="44" fill="hold"/>
                                        <p:tgtEl>
                                          <p:spTgt spid="482"/>
                                        </p:tgtEl>
                                        <p:attrNameLst>
                                          <p:attrName>style.visibility</p:attrName>
                                        </p:attrNameLst>
                                      </p:cBhvr>
                                      <p:to>
                                        <p:strVal val="visible"/>
                                      </p:to>
                                    </p:set>
                                    <p:animEffect filter="wipe(down)" transition="in">
                                      <p:cBhvr>
                                        <p:cTn id="45" dur="500"/>
                                        <p:tgtEl>
                                          <p:spTgt spid="482"/>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0" presetID="1" grpId="10" fill="hold">
                                  <p:stCondLst>
                                    <p:cond delay="0"/>
                                  </p:stCondLst>
                                  <p:iterate type="el" backwards="0">
                                    <p:tmAbs val="0"/>
                                  </p:iterate>
                                  <p:childTnLst>
                                    <p:set>
                                      <p:cBhvr>
                                        <p:cTn id="49" fill="hold"/>
                                        <p:tgtEl>
                                          <p:spTgt spid="54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1" presetID="22" grpId="11" fill="hold">
                                  <p:stCondLst>
                                    <p:cond delay="0"/>
                                  </p:stCondLst>
                                  <p:iterate type="el" backwards="0">
                                    <p:tmAbs val="0"/>
                                  </p:iterate>
                                  <p:childTnLst>
                                    <p:set>
                                      <p:cBhvr>
                                        <p:cTn id="53" fill="hold"/>
                                        <p:tgtEl>
                                          <p:spTgt spid="558"/>
                                        </p:tgtEl>
                                        <p:attrNameLst>
                                          <p:attrName>style.visibility</p:attrName>
                                        </p:attrNameLst>
                                      </p:cBhvr>
                                      <p:to>
                                        <p:strVal val="visible"/>
                                      </p:to>
                                    </p:set>
                                    <p:animEffect filter="wipe(up)" transition="in">
                                      <p:cBhvr>
                                        <p:cTn id="54" dur="500"/>
                                        <p:tgtEl>
                                          <p:spTgt spid="558"/>
                                        </p:tgtEl>
                                      </p:cBhvr>
                                    </p:animEffec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2" fill="hold">
                                  <p:stCondLst>
                                    <p:cond delay="0"/>
                                  </p:stCondLst>
                                  <p:iterate type="el" backwards="0">
                                    <p:tmAbs val="0"/>
                                  </p:iterate>
                                  <p:childTnLst>
                                    <p:set>
                                      <p:cBhvr>
                                        <p:cTn id="58" fill="hold"/>
                                        <p:tgtEl>
                                          <p:spTgt spid="5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0" presetID="1" grpId="13" fill="hold">
                                  <p:stCondLst>
                                    <p:cond delay="0"/>
                                  </p:stCondLst>
                                  <p:iterate type="el" backwards="0">
                                    <p:tmAbs val="0"/>
                                  </p:iterate>
                                  <p:childTnLst>
                                    <p:set>
                                      <p:cBhvr>
                                        <p:cTn id="62" fill="hold"/>
                                        <p:tgtEl>
                                          <p:spTgt spid="5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1" grpId="4"/>
      <p:bldP build="whole" bldLvl="1" animBg="1" rev="0" advAuto="0" spid="528" grpId="7"/>
      <p:bldP build="whole" bldLvl="1" animBg="1" rev="0" advAuto="0" spid="545" grpId="10"/>
      <p:bldP build="whole" bldLvl="1" animBg="1" rev="0" advAuto="0" spid="488" grpId="5"/>
      <p:bldP build="whole" bldLvl="1" animBg="1" rev="0" advAuto="0" spid="555" grpId="12"/>
      <p:bldP build="whole" bldLvl="1" animBg="1" rev="0" advAuto="0" spid="557" grpId="8"/>
      <p:bldP build="whole" bldLvl="1" animBg="1" rev="0" advAuto="0" spid="487" grpId="6"/>
      <p:bldP build="whole" bldLvl="1" animBg="1" rev="0" advAuto="0" spid="506" grpId="2"/>
      <p:bldP build="whole" bldLvl="1" animBg="1" rev="0" advAuto="0" spid="482" grpId="9"/>
      <p:bldP build="whole" bldLvl="1" animBg="1" rev="0" advAuto="0" spid="558" grpId="11"/>
      <p:bldP build="whole" bldLvl="1" animBg="1" rev="0" advAuto="0" spid="503" grpId="1"/>
      <p:bldP build="whole" bldLvl="1" animBg="1" rev="0" advAuto="0" spid="556" grpId="13"/>
      <p:bldP build="whole" bldLvl="1" animBg="1" rev="0" advAuto="0" spid="510" grpId="3"/>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64" name="Group"/>
          <p:cNvGrpSpPr/>
          <p:nvPr/>
        </p:nvGrpSpPr>
        <p:grpSpPr>
          <a:xfrm>
            <a:off x="5143500" y="1863903"/>
            <a:ext cx="2376831" cy="2875829"/>
            <a:chOff x="0" y="0"/>
            <a:chExt cx="2376830" cy="2875827"/>
          </a:xfrm>
        </p:grpSpPr>
        <p:sp>
          <p:nvSpPr>
            <p:cNvPr id="562" name="Line"/>
            <p:cNvSpPr/>
            <p:nvPr/>
          </p:nvSpPr>
          <p:spPr>
            <a:xfrm flipV="1">
              <a:off x="1188415" y="1883218"/>
              <a:ext cx="1" cy="992610"/>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63" name=". (root)"/>
            <p:cNvSpPr/>
            <p:nvPr/>
          </p:nvSpPr>
          <p:spPr>
            <a:xfrm>
              <a:off x="0" y="0"/>
              <a:ext cx="2376831" cy="1884187"/>
            </a:xfrm>
            <a:prstGeom prst="roundRect">
              <a:avLst>
                <a:gd name="adj" fmla="val 10110"/>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 (root)</a:t>
              </a:r>
            </a:p>
          </p:txBody>
        </p:sp>
      </p:grpSp>
      <p:sp>
        <p:nvSpPr>
          <p:cNvPr id="565" name="example.com's…"/>
          <p:cNvSpPr/>
          <p:nvPr/>
        </p:nvSpPr>
        <p:spPr>
          <a:xfrm>
            <a:off x="5143500" y="6849585"/>
            <a:ext cx="2376831" cy="1884188"/>
          </a:xfrm>
          <a:prstGeom prst="roundRect">
            <a:avLst>
              <a:gd name="adj" fmla="val 10110"/>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example.com's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sp>
        <p:nvSpPr>
          <p:cNvPr id="566" name="DNSSEC 101"/>
          <p:cNvSpPr txBox="1"/>
          <p:nvPr>
            <p:ph type="title"/>
          </p:nvPr>
        </p:nvSpPr>
        <p:spPr>
          <a:prstGeom prst="rect">
            <a:avLst/>
          </a:prstGeom>
        </p:spPr>
        <p:txBody>
          <a:bodyPr/>
          <a:lstStyle/>
          <a:p>
            <a:pPr/>
            <a:r>
              <a:t>DNSSEC 101</a:t>
            </a:r>
          </a:p>
        </p:txBody>
      </p:sp>
      <p:sp>
        <p:nvSpPr>
          <p:cNvPr id="56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8" name="Line"/>
          <p:cNvSpPr/>
          <p:nvPr/>
        </p:nvSpPr>
        <p:spPr>
          <a:xfrm flipV="1">
            <a:off x="6331915" y="5896929"/>
            <a:ext cx="1" cy="916800"/>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69" name=".com"/>
          <p:cNvSpPr/>
          <p:nvPr/>
        </p:nvSpPr>
        <p:spPr>
          <a:xfrm>
            <a:off x="5143500" y="4410492"/>
            <a:ext cx="2376831" cy="1884187"/>
          </a:xfrm>
          <a:prstGeom prst="roundRect">
            <a:avLst>
              <a:gd name="adj" fmla="val 10110"/>
            </a:avLst>
          </a:prstGeom>
          <a:solidFill>
            <a:srgbClr val="000000"/>
          </a:solidFill>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.com</a:t>
            </a:r>
          </a:p>
        </p:txBody>
      </p:sp>
      <p:grpSp>
        <p:nvGrpSpPr>
          <p:cNvPr id="584" name="Group"/>
          <p:cNvGrpSpPr/>
          <p:nvPr/>
        </p:nvGrpSpPr>
        <p:grpSpPr>
          <a:xfrm>
            <a:off x="6983986" y="8299477"/>
            <a:ext cx="841711" cy="756616"/>
            <a:chOff x="0" y="0"/>
            <a:chExt cx="841710" cy="756615"/>
          </a:xfrm>
        </p:grpSpPr>
        <p:grpSp>
          <p:nvGrpSpPr>
            <p:cNvPr id="577" name="Group"/>
            <p:cNvGrpSpPr/>
            <p:nvPr/>
          </p:nvGrpSpPr>
          <p:grpSpPr>
            <a:xfrm>
              <a:off x="0" y="0"/>
              <a:ext cx="620593" cy="577620"/>
              <a:chOff x="0" y="0"/>
              <a:chExt cx="620592" cy="577619"/>
            </a:xfrm>
          </p:grpSpPr>
          <p:sp>
            <p:nvSpPr>
              <p:cNvPr id="570"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1"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2"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3"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4"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5"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6"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583" name="Group"/>
            <p:cNvGrpSpPr/>
            <p:nvPr/>
          </p:nvGrpSpPr>
          <p:grpSpPr>
            <a:xfrm>
              <a:off x="214047" y="178996"/>
              <a:ext cx="627664" cy="577620"/>
              <a:chOff x="0" y="0"/>
              <a:chExt cx="627662" cy="577619"/>
            </a:xfrm>
          </p:grpSpPr>
          <p:sp>
            <p:nvSpPr>
              <p:cNvPr id="578" name="Line"/>
              <p:cNvSpPr/>
              <p:nvPr/>
            </p:nvSpPr>
            <p:spPr>
              <a:xfrm>
                <a:off x="-1" y="204114"/>
                <a:ext cx="467471"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9" name="Line"/>
              <p:cNvSpPr/>
              <p:nvPr/>
            </p:nvSpPr>
            <p:spPr>
              <a:xfrm flipV="1">
                <a:off x="5698" y="254314"/>
                <a:ext cx="306071" cy="302623"/>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0" name="Line"/>
              <p:cNvSpPr/>
              <p:nvPr/>
            </p:nvSpPr>
            <p:spPr>
              <a:xfrm flipV="1">
                <a:off x="213954" y="285219"/>
                <a:ext cx="138445" cy="138445"/>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1" name="Circle"/>
              <p:cNvSpPr/>
              <p:nvPr/>
            </p:nvSpPr>
            <p:spPr>
              <a:xfrm>
                <a:off x="283136" y="0"/>
                <a:ext cx="344527" cy="340646"/>
              </a:xfrm>
              <a:prstGeom prst="ellipse">
                <a:avLst/>
              </a:prstGeom>
              <a:solidFill>
                <a:schemeClr val="accent5"/>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82" name="Circle"/>
              <p:cNvSpPr/>
              <p:nvPr/>
            </p:nvSpPr>
            <p:spPr>
              <a:xfrm>
                <a:off x="461847" y="50144"/>
                <a:ext cx="111356"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601" name="Group"/>
          <p:cNvGrpSpPr/>
          <p:nvPr/>
        </p:nvGrpSpPr>
        <p:grpSpPr>
          <a:xfrm>
            <a:off x="7064195" y="5915226"/>
            <a:ext cx="681292" cy="640618"/>
            <a:chOff x="0" y="0"/>
            <a:chExt cx="681290" cy="640616"/>
          </a:xfrm>
        </p:grpSpPr>
        <p:grpSp>
          <p:nvGrpSpPr>
            <p:cNvPr id="592" name="Group"/>
            <p:cNvGrpSpPr/>
            <p:nvPr/>
          </p:nvGrpSpPr>
          <p:grpSpPr>
            <a:xfrm>
              <a:off x="0" y="0"/>
              <a:ext cx="495059" cy="502408"/>
              <a:chOff x="0" y="0"/>
              <a:chExt cx="495058" cy="502407"/>
            </a:xfrm>
          </p:grpSpPr>
          <p:sp>
            <p:nvSpPr>
              <p:cNvPr id="585"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497FC"/>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6"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7"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8"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9"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0" name="Oval"/>
              <p:cNvSpPr/>
              <p:nvPr/>
            </p:nvSpPr>
            <p:spPr>
              <a:xfrm>
                <a:off x="223318" y="0"/>
                <a:ext cx="271741" cy="296290"/>
              </a:xfrm>
              <a:prstGeom prst="ellipse">
                <a:avLst/>
              </a:prstGeom>
              <a:solidFill>
                <a:srgbClr val="1497FC"/>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91"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600" name="Group"/>
            <p:cNvGrpSpPr/>
            <p:nvPr/>
          </p:nvGrpSpPr>
          <p:grpSpPr>
            <a:xfrm>
              <a:off x="186232" y="138209"/>
              <a:ext cx="495059" cy="502408"/>
              <a:chOff x="0" y="0"/>
              <a:chExt cx="495058" cy="502407"/>
            </a:xfrm>
          </p:grpSpPr>
          <p:sp>
            <p:nvSpPr>
              <p:cNvPr id="593"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4"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5"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6"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7"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8" name="Oval"/>
              <p:cNvSpPr/>
              <p:nvPr/>
            </p:nvSpPr>
            <p:spPr>
              <a:xfrm>
                <a:off x="223318" y="0"/>
                <a:ext cx="271741" cy="296290"/>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99"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618" name="Group"/>
          <p:cNvGrpSpPr/>
          <p:nvPr/>
        </p:nvGrpSpPr>
        <p:grpSpPr>
          <a:xfrm>
            <a:off x="6974395" y="3429431"/>
            <a:ext cx="674660" cy="589483"/>
            <a:chOff x="0" y="0"/>
            <a:chExt cx="674658" cy="589482"/>
          </a:xfrm>
        </p:grpSpPr>
        <p:grpSp>
          <p:nvGrpSpPr>
            <p:cNvPr id="609" name="Group"/>
            <p:cNvGrpSpPr/>
            <p:nvPr/>
          </p:nvGrpSpPr>
          <p:grpSpPr>
            <a:xfrm>
              <a:off x="0" y="0"/>
              <a:ext cx="547659" cy="462483"/>
              <a:chOff x="0" y="0"/>
              <a:chExt cx="547658" cy="462482"/>
            </a:xfrm>
          </p:grpSpPr>
          <p:sp>
            <p:nvSpPr>
              <p:cNvPr id="602" name="Line"/>
              <p:cNvSpPr/>
              <p:nvPr/>
            </p:nvSpPr>
            <p:spPr>
              <a:xfrm>
                <a:off x="0" y="163428"/>
                <a:ext cx="407884" cy="299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E8A433"/>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3" name="Line"/>
              <p:cNvSpPr/>
              <p:nvPr/>
            </p:nvSpPr>
            <p:spPr>
              <a:xfrm flipV="1">
                <a:off x="19624" y="209574"/>
                <a:ext cx="267058" cy="24230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4" name="Line"/>
              <p:cNvSpPr/>
              <p:nvPr/>
            </p:nvSpPr>
            <p:spPr>
              <a:xfrm flipV="1">
                <a:off x="200652" y="234318"/>
                <a:ext cx="121480" cy="110219"/>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5" name="Line"/>
              <p:cNvSpPr/>
              <p:nvPr/>
            </p:nvSpPr>
            <p:spPr>
              <a:xfrm flipV="1">
                <a:off x="17653" y="203140"/>
                <a:ext cx="261938" cy="23765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6" name="Line"/>
              <p:cNvSpPr/>
              <p:nvPr/>
            </p:nvSpPr>
            <p:spPr>
              <a:xfrm flipV="1">
                <a:off x="189374" y="235306"/>
                <a:ext cx="118579" cy="10758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7" name="Oval"/>
              <p:cNvSpPr/>
              <p:nvPr/>
            </p:nvSpPr>
            <p:spPr>
              <a:xfrm>
                <a:off x="247046" y="-1"/>
                <a:ext cx="300613" cy="272746"/>
              </a:xfrm>
              <a:prstGeom prst="ellipse">
                <a:avLst/>
              </a:prstGeom>
              <a:solidFill>
                <a:srgbClr val="E8A433"/>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8" name="Oval"/>
              <p:cNvSpPr/>
              <p:nvPr/>
            </p:nvSpPr>
            <p:spPr>
              <a:xfrm>
                <a:off x="402978" y="40148"/>
                <a:ext cx="97162" cy="881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617" name="Group"/>
            <p:cNvGrpSpPr/>
            <p:nvPr/>
          </p:nvGrpSpPr>
          <p:grpSpPr>
            <a:xfrm>
              <a:off x="127000" y="126999"/>
              <a:ext cx="547659" cy="462484"/>
              <a:chOff x="0" y="0"/>
              <a:chExt cx="547658" cy="462482"/>
            </a:xfrm>
          </p:grpSpPr>
          <p:sp>
            <p:nvSpPr>
              <p:cNvPr id="610" name="Line"/>
              <p:cNvSpPr/>
              <p:nvPr/>
            </p:nvSpPr>
            <p:spPr>
              <a:xfrm>
                <a:off x="0" y="163428"/>
                <a:ext cx="407884" cy="2990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53585F"/>
              </a:solid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1" name="Line"/>
              <p:cNvSpPr/>
              <p:nvPr/>
            </p:nvSpPr>
            <p:spPr>
              <a:xfrm flipV="1">
                <a:off x="19624" y="209574"/>
                <a:ext cx="267058" cy="242301"/>
              </a:xfrm>
              <a:prstGeom prst="line">
                <a:avLst/>
              </a:prstGeom>
              <a:no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2" name="Line"/>
              <p:cNvSpPr/>
              <p:nvPr/>
            </p:nvSpPr>
            <p:spPr>
              <a:xfrm flipV="1">
                <a:off x="200652" y="234318"/>
                <a:ext cx="121480" cy="110219"/>
              </a:xfrm>
              <a:prstGeom prst="line">
                <a:avLst/>
              </a:prstGeom>
              <a:noFill/>
              <a:ln w="2540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3" name="Line"/>
              <p:cNvSpPr/>
              <p:nvPr/>
            </p:nvSpPr>
            <p:spPr>
              <a:xfrm flipV="1">
                <a:off x="17653" y="203140"/>
                <a:ext cx="261938" cy="23765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4" name="Line"/>
              <p:cNvSpPr/>
              <p:nvPr/>
            </p:nvSpPr>
            <p:spPr>
              <a:xfrm flipV="1">
                <a:off x="189374" y="235306"/>
                <a:ext cx="118579" cy="10758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5" name="Oval"/>
              <p:cNvSpPr/>
              <p:nvPr/>
            </p:nvSpPr>
            <p:spPr>
              <a:xfrm>
                <a:off x="247046" y="-1"/>
                <a:ext cx="300613" cy="272746"/>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16" name="Oval"/>
              <p:cNvSpPr/>
              <p:nvPr/>
            </p:nvSpPr>
            <p:spPr>
              <a:xfrm>
                <a:off x="402978" y="40148"/>
                <a:ext cx="97162" cy="881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621" name="Connection Line"/>
          <p:cNvSpPr/>
          <p:nvPr/>
        </p:nvSpPr>
        <p:spPr>
          <a:xfrm>
            <a:off x="7540081" y="6377007"/>
            <a:ext cx="570405" cy="1923120"/>
          </a:xfrm>
          <a:custGeom>
            <a:avLst/>
            <a:gdLst/>
            <a:ahLst/>
            <a:cxnLst>
              <a:cxn ang="0">
                <a:pos x="wd2" y="hd2"/>
              </a:cxn>
              <a:cxn ang="5400000">
                <a:pos x="wd2" y="hd2"/>
              </a:cxn>
              <a:cxn ang="10800000">
                <a:pos x="wd2" y="hd2"/>
              </a:cxn>
              <a:cxn ang="16200000">
                <a:pos x="wd2" y="hd2"/>
              </a:cxn>
            </a:cxnLst>
            <a:rect l="0" t="0" r="r" b="b"/>
            <a:pathLst>
              <a:path w="16210" h="21600" fill="norm" stroke="1" extrusionOk="0">
                <a:moveTo>
                  <a:pt x="1608" y="0"/>
                </a:moveTo>
                <a:cubicBezTo>
                  <a:pt x="21600" y="6395"/>
                  <a:pt x="21064" y="13595"/>
                  <a:pt x="0" y="21600"/>
                </a:cubicBezTo>
              </a:path>
            </a:pathLst>
          </a:custGeom>
          <a:ln w="50800">
            <a:solidFill>
              <a:schemeClr val="accent3">
                <a:hueOff val="-365725"/>
                <a:satOff val="-32500"/>
                <a:lumOff val="18235"/>
              </a:schemeClr>
            </a:solidFill>
            <a:prstDash val="sysDot"/>
            <a:miter lim="400000"/>
            <a:tailEnd type="triangle"/>
          </a:ln>
        </p:spPr>
        <p:txBody>
          <a:bodyPr/>
          <a:lstStyle/>
          <a:p>
            <a:pPr/>
          </a:p>
        </p:txBody>
      </p:sp>
      <p:sp>
        <p:nvSpPr>
          <p:cNvPr id="622" name="Connection Line"/>
          <p:cNvSpPr/>
          <p:nvPr/>
        </p:nvSpPr>
        <p:spPr>
          <a:xfrm>
            <a:off x="7462873" y="3922733"/>
            <a:ext cx="603486" cy="2010090"/>
          </a:xfrm>
          <a:custGeom>
            <a:avLst/>
            <a:gdLst/>
            <a:ahLst/>
            <a:cxnLst>
              <a:cxn ang="0">
                <a:pos x="wd2" y="hd2"/>
              </a:cxn>
              <a:cxn ang="5400000">
                <a:pos x="wd2" y="hd2"/>
              </a:cxn>
              <a:cxn ang="10800000">
                <a:pos x="wd2" y="hd2"/>
              </a:cxn>
              <a:cxn ang="16200000">
                <a:pos x="wd2" y="hd2"/>
              </a:cxn>
            </a:cxnLst>
            <a:rect l="0" t="0" r="r" b="b"/>
            <a:pathLst>
              <a:path w="16221" h="21600" fill="norm" stroke="1" extrusionOk="0">
                <a:moveTo>
                  <a:pt x="0" y="0"/>
                </a:moveTo>
                <a:cubicBezTo>
                  <a:pt x="20857" y="9467"/>
                  <a:pt x="21600" y="16667"/>
                  <a:pt x="2230" y="21600"/>
                </a:cubicBezTo>
              </a:path>
            </a:pathLst>
          </a:custGeom>
          <a:ln w="50800">
            <a:solidFill>
              <a:schemeClr val="accent3">
                <a:hueOff val="-365725"/>
                <a:satOff val="-32500"/>
                <a:lumOff val="18235"/>
              </a:schemeClr>
            </a:solidFill>
            <a:prstDash val="sysDot"/>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6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22" grpId="1"/>
      <p:bldP build="whole" bldLvl="1" animBg="1" rev="0" advAuto="0" spid="621" grpId="2"/>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35" name="Group"/>
          <p:cNvGrpSpPr/>
          <p:nvPr/>
        </p:nvGrpSpPr>
        <p:grpSpPr>
          <a:xfrm>
            <a:off x="9396548" y="7062434"/>
            <a:ext cx="2414623" cy="1004752"/>
            <a:chOff x="-86995" y="0"/>
            <a:chExt cx="2414622" cy="1004751"/>
          </a:xfrm>
        </p:grpSpPr>
        <p:grpSp>
          <p:nvGrpSpPr>
            <p:cNvPr id="633" name="Group"/>
            <p:cNvGrpSpPr/>
            <p:nvPr/>
          </p:nvGrpSpPr>
          <p:grpSpPr>
            <a:xfrm>
              <a:off x="-86996" y="0"/>
              <a:ext cx="2166641" cy="577620"/>
              <a:chOff x="-63500" y="0"/>
              <a:chExt cx="2166639" cy="577619"/>
            </a:xfrm>
          </p:grpSpPr>
          <p:grpSp>
            <p:nvGrpSpPr>
              <p:cNvPr id="631" name="Group"/>
              <p:cNvGrpSpPr/>
              <p:nvPr/>
            </p:nvGrpSpPr>
            <p:grpSpPr>
              <a:xfrm>
                <a:off x="1138459" y="0"/>
                <a:ext cx="620594" cy="577620"/>
                <a:chOff x="0" y="0"/>
                <a:chExt cx="620592" cy="577619"/>
              </a:xfrm>
            </p:grpSpPr>
            <p:sp>
              <p:nvSpPr>
                <p:cNvPr id="624"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5"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6"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7"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8"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9"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0"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632" name="= Hash(        )"/>
              <p:cNvSpPr txBox="1"/>
              <p:nvPr/>
            </p:nvSpPr>
            <p:spPr>
              <a:xfrm>
                <a:off x="-63500" y="34809"/>
                <a:ext cx="2166640"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 Hash(        )</a:t>
                </a:r>
              </a:p>
            </p:txBody>
          </p:sp>
        </p:grpSp>
        <p:sp>
          <p:nvSpPr>
            <p:cNvPr id="634" name="4c04a5 … ff0cdd"/>
            <p:cNvSpPr txBox="1"/>
            <p:nvPr/>
          </p:nvSpPr>
          <p:spPr>
            <a:xfrm>
              <a:off x="41273" y="611051"/>
              <a:ext cx="2286354"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1900">
                  <a:latin typeface="Courier"/>
                  <a:ea typeface="Courier"/>
                  <a:cs typeface="Courier"/>
                  <a:sym typeface="Courier"/>
                </a:defRPr>
              </a:lvl1pPr>
            </a:lstStyle>
            <a:p>
              <a:pPr/>
              <a:r>
                <a:t>4c04a5 … ff0cdd</a:t>
              </a:r>
            </a:p>
          </p:txBody>
        </p:sp>
      </p:grpSp>
      <p:sp>
        <p:nvSpPr>
          <p:cNvPr id="636" name="DNSSEC 101: Hierarchy Builds Trust"/>
          <p:cNvSpPr txBox="1"/>
          <p:nvPr>
            <p:ph type="title"/>
          </p:nvPr>
        </p:nvSpPr>
        <p:spPr>
          <a:prstGeom prst="rect">
            <a:avLst/>
          </a:prstGeom>
        </p:spPr>
        <p:txBody>
          <a:bodyPr/>
          <a:lstStyle/>
          <a:p>
            <a:pPr/>
            <a:r>
              <a:t>DNSSEC 101: Hierarchy Builds Trust</a:t>
            </a:r>
          </a:p>
        </p:txBody>
      </p:sp>
      <p:sp>
        <p:nvSpPr>
          <p:cNvPr id="63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8" name="Line"/>
          <p:cNvSpPr/>
          <p:nvPr/>
        </p:nvSpPr>
        <p:spPr>
          <a:xfrm flipV="1">
            <a:off x="6336250" y="4309480"/>
            <a:ext cx="1" cy="1857771"/>
          </a:xfrm>
          <a:prstGeom prst="line">
            <a:avLst/>
          </a:prstGeom>
          <a:ln w="508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39" name="DS Record"/>
          <p:cNvSpPr/>
          <p:nvPr/>
        </p:nvSpPr>
        <p:spPr>
          <a:xfrm>
            <a:off x="7742553" y="7093066"/>
            <a:ext cx="1551892" cy="539520"/>
          </a:xfrm>
          <a:prstGeom prst="roundRect">
            <a:avLst>
              <a:gd name="adj" fmla="val 15962"/>
            </a:avLst>
          </a:prstGeom>
          <a:solidFill>
            <a:srgbClr val="000000"/>
          </a:solidFill>
          <a:ln w="50800">
            <a:solidFill>
              <a:schemeClr val="accent4">
                <a:hueOff val="468000"/>
                <a:satOff val="-4761"/>
                <a:lumOff val="10196"/>
              </a:schemeClr>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grpSp>
        <p:nvGrpSpPr>
          <p:cNvPr id="649" name="Group"/>
          <p:cNvGrpSpPr/>
          <p:nvPr/>
        </p:nvGrpSpPr>
        <p:grpSpPr>
          <a:xfrm>
            <a:off x="8069217" y="2951099"/>
            <a:ext cx="1318744" cy="725092"/>
            <a:chOff x="0" y="0"/>
            <a:chExt cx="1318742" cy="725091"/>
          </a:xfrm>
        </p:grpSpPr>
        <p:sp>
          <p:nvSpPr>
            <p:cNvPr id="640" name="RRSIG"/>
            <p:cNvSpPr/>
            <p:nvPr/>
          </p:nvSpPr>
          <p:spPr>
            <a:xfrm>
              <a:off x="0" y="0"/>
              <a:ext cx="1179428" cy="403108"/>
            </a:xfrm>
            <a:prstGeom prst="roundRect">
              <a:avLst>
                <a:gd name="adj" fmla="val 16236"/>
              </a:avLst>
            </a:prstGeom>
            <a:noFill/>
            <a:ln w="38100" cap="flat">
              <a:solidFill>
                <a:srgbClr val="D45954"/>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a:t>
              </a:r>
            </a:p>
          </p:txBody>
        </p:sp>
        <p:grpSp>
          <p:nvGrpSpPr>
            <p:cNvPr id="648" name="Group"/>
            <p:cNvGrpSpPr/>
            <p:nvPr/>
          </p:nvGrpSpPr>
          <p:grpSpPr>
            <a:xfrm>
              <a:off x="823684" y="222683"/>
              <a:ext cx="495059" cy="502409"/>
              <a:chOff x="0" y="0"/>
              <a:chExt cx="495058" cy="502407"/>
            </a:xfrm>
          </p:grpSpPr>
          <p:sp>
            <p:nvSpPr>
              <p:cNvPr id="641"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2"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3"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4"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5"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6" name="Oval"/>
              <p:cNvSpPr/>
              <p:nvPr/>
            </p:nvSpPr>
            <p:spPr>
              <a:xfrm>
                <a:off x="223318" y="0"/>
                <a:ext cx="271741" cy="296290"/>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47"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650" name="example.com's…"/>
          <p:cNvSpPr/>
          <p:nvPr/>
        </p:nvSpPr>
        <p:spPr>
          <a:xfrm>
            <a:off x="5147835" y="6164470"/>
            <a:ext cx="2376831" cy="1884187"/>
          </a:xfrm>
          <a:prstGeom prst="roundRect">
            <a:avLst>
              <a:gd name="adj" fmla="val 10110"/>
            </a:avLst>
          </a:prstGeom>
          <a:solidFill>
            <a:srgbClr val="000000"/>
          </a:solidFill>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example.com's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sp>
        <p:nvSpPr>
          <p:cNvPr id="651" name=".com"/>
          <p:cNvSpPr/>
          <p:nvPr/>
        </p:nvSpPr>
        <p:spPr>
          <a:xfrm>
            <a:off x="5147835" y="2334070"/>
            <a:ext cx="2376831" cy="1884188"/>
          </a:xfrm>
          <a:prstGeom prst="roundRect">
            <a:avLst>
              <a:gd name="adj" fmla="val 10110"/>
            </a:avLst>
          </a:prstGeom>
          <a:solidFill>
            <a:srgbClr val="000000"/>
          </a:solidFill>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.com</a:t>
            </a:r>
          </a:p>
        </p:txBody>
      </p:sp>
      <p:grpSp>
        <p:nvGrpSpPr>
          <p:cNvPr id="666" name="Group"/>
          <p:cNvGrpSpPr/>
          <p:nvPr/>
        </p:nvGrpSpPr>
        <p:grpSpPr>
          <a:xfrm>
            <a:off x="7053354" y="7614361"/>
            <a:ext cx="841711" cy="756617"/>
            <a:chOff x="0" y="0"/>
            <a:chExt cx="841710" cy="756615"/>
          </a:xfrm>
        </p:grpSpPr>
        <p:grpSp>
          <p:nvGrpSpPr>
            <p:cNvPr id="659" name="Group"/>
            <p:cNvGrpSpPr/>
            <p:nvPr/>
          </p:nvGrpSpPr>
          <p:grpSpPr>
            <a:xfrm>
              <a:off x="0" y="0"/>
              <a:ext cx="620593" cy="577620"/>
              <a:chOff x="0" y="0"/>
              <a:chExt cx="620592" cy="577619"/>
            </a:xfrm>
          </p:grpSpPr>
          <p:sp>
            <p:nvSpPr>
              <p:cNvPr id="652"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3"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4"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5"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6"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7"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8"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665" name="Group"/>
            <p:cNvGrpSpPr/>
            <p:nvPr/>
          </p:nvGrpSpPr>
          <p:grpSpPr>
            <a:xfrm>
              <a:off x="214047" y="178996"/>
              <a:ext cx="627664" cy="577620"/>
              <a:chOff x="0" y="0"/>
              <a:chExt cx="627662" cy="577619"/>
            </a:xfrm>
          </p:grpSpPr>
          <p:sp>
            <p:nvSpPr>
              <p:cNvPr id="660" name="Line"/>
              <p:cNvSpPr/>
              <p:nvPr/>
            </p:nvSpPr>
            <p:spPr>
              <a:xfrm>
                <a:off x="-1" y="204114"/>
                <a:ext cx="467471"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1" name="Line"/>
              <p:cNvSpPr/>
              <p:nvPr/>
            </p:nvSpPr>
            <p:spPr>
              <a:xfrm flipV="1">
                <a:off x="5698" y="254314"/>
                <a:ext cx="306071" cy="302623"/>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2" name="Line"/>
              <p:cNvSpPr/>
              <p:nvPr/>
            </p:nvSpPr>
            <p:spPr>
              <a:xfrm flipV="1">
                <a:off x="213954" y="285219"/>
                <a:ext cx="138445" cy="138445"/>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3" name="Circle"/>
              <p:cNvSpPr/>
              <p:nvPr/>
            </p:nvSpPr>
            <p:spPr>
              <a:xfrm>
                <a:off x="283136" y="0"/>
                <a:ext cx="344527" cy="340646"/>
              </a:xfrm>
              <a:prstGeom prst="ellipse">
                <a:avLst/>
              </a:prstGeom>
              <a:solidFill>
                <a:schemeClr val="accent5"/>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64" name="Circle"/>
              <p:cNvSpPr/>
              <p:nvPr/>
            </p:nvSpPr>
            <p:spPr>
              <a:xfrm>
                <a:off x="461847" y="50144"/>
                <a:ext cx="111356"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667" name="DS Record"/>
          <p:cNvSpPr/>
          <p:nvPr/>
        </p:nvSpPr>
        <p:spPr>
          <a:xfrm>
            <a:off x="7742553" y="7093066"/>
            <a:ext cx="1551892" cy="539520"/>
          </a:xfrm>
          <a:prstGeom prst="roundRect">
            <a:avLst>
              <a:gd name="adj" fmla="val 15962"/>
            </a:avLst>
          </a:prstGeom>
          <a:solidFill>
            <a:srgbClr val="000000"/>
          </a:solidFill>
          <a:ln w="50800">
            <a:solidFill>
              <a:schemeClr val="accent4">
                <a:hueOff val="468000"/>
                <a:satOff val="-4761"/>
                <a:lumOff val="10196"/>
              </a:schemeClr>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grpSp>
        <p:nvGrpSpPr>
          <p:cNvPr id="684" name="Group"/>
          <p:cNvGrpSpPr/>
          <p:nvPr/>
        </p:nvGrpSpPr>
        <p:grpSpPr>
          <a:xfrm>
            <a:off x="7133565" y="3885796"/>
            <a:ext cx="681291" cy="640617"/>
            <a:chOff x="0" y="0"/>
            <a:chExt cx="681290" cy="640616"/>
          </a:xfrm>
        </p:grpSpPr>
        <p:grpSp>
          <p:nvGrpSpPr>
            <p:cNvPr id="675" name="Group"/>
            <p:cNvGrpSpPr/>
            <p:nvPr/>
          </p:nvGrpSpPr>
          <p:grpSpPr>
            <a:xfrm>
              <a:off x="0" y="0"/>
              <a:ext cx="495059" cy="502408"/>
              <a:chOff x="0" y="0"/>
              <a:chExt cx="495058" cy="502407"/>
            </a:xfrm>
          </p:grpSpPr>
          <p:sp>
            <p:nvSpPr>
              <p:cNvPr id="668"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497FC"/>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9"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0"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1"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2"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3" name="Oval"/>
              <p:cNvSpPr/>
              <p:nvPr/>
            </p:nvSpPr>
            <p:spPr>
              <a:xfrm>
                <a:off x="223318" y="0"/>
                <a:ext cx="271741" cy="296290"/>
              </a:xfrm>
              <a:prstGeom prst="ellipse">
                <a:avLst/>
              </a:prstGeom>
              <a:solidFill>
                <a:srgbClr val="1497FC"/>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74"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683" name="Group"/>
            <p:cNvGrpSpPr/>
            <p:nvPr/>
          </p:nvGrpSpPr>
          <p:grpSpPr>
            <a:xfrm>
              <a:off x="186232" y="138209"/>
              <a:ext cx="495059" cy="502408"/>
              <a:chOff x="0" y="0"/>
              <a:chExt cx="495058" cy="502407"/>
            </a:xfrm>
          </p:grpSpPr>
          <p:sp>
            <p:nvSpPr>
              <p:cNvPr id="676"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7"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8"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9"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0"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1" name="Oval"/>
              <p:cNvSpPr/>
              <p:nvPr/>
            </p:nvSpPr>
            <p:spPr>
              <a:xfrm>
                <a:off x="223318" y="0"/>
                <a:ext cx="271741" cy="296290"/>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682"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6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path" nodeType="clickEffect" presetSubtype="0" presetID="-1" grpId="3" accel="50000" decel="50000" fill="hold">
                                  <p:stCondLst>
                                    <p:cond delay="0"/>
                                  </p:stCondLst>
                                  <p:childTnLst>
                                    <p:animMotion path="M 0.000000 0.000000 L -0.001690 -0.483747" origin="layout" pathEditMode="relative">
                                      <p:cBhvr>
                                        <p:cTn id="14" dur="1000" fill="hold"/>
                                        <p:tgtEl>
                                          <p:spTgt spid="639"/>
                                        </p:tgtEl>
                                        <p:attrNameLst>
                                          <p:attrName>ppt_x</p:attrName>
                                          <p:attrName>ppt_y</p:attrName>
                                        </p:attrNameLst>
                                      </p:cBhvr>
                                    </p:animMotion>
                                  </p:childTnLst>
                                </p:cTn>
                              </p:par>
                            </p:childTnLst>
                          </p:cTn>
                        </p:par>
                        <p:par>
                          <p:cTn id="15" fill="hold">
                            <p:stCondLst>
                              <p:cond delay="1000"/>
                            </p:stCondLst>
                            <p:childTnLst>
                              <p:par>
                                <p:cTn id="16" presetClass="entr" nodeType="afterEffect" presetSubtype="0" presetID="1" grpId="4" fill="hold">
                                  <p:stCondLst>
                                    <p:cond delay="0"/>
                                  </p:stCondLst>
                                  <p:iterate type="el" backwards="0">
                                    <p:tmAbs val="0"/>
                                  </p:iterate>
                                  <p:childTnLst>
                                    <p:set>
                                      <p:cBhvr>
                                        <p:cTn id="17" fill="hold"/>
                                        <p:tgtEl>
                                          <p:spTgt spid="66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5" fill="hold">
                                  <p:stCondLst>
                                    <p:cond delay="0"/>
                                  </p:stCondLst>
                                  <p:iterate type="el" backwards="0">
                                    <p:tmAbs val="0"/>
                                  </p:iterate>
                                  <p:childTnLst>
                                    <p:set>
                                      <p:cBhvr>
                                        <p:cTn id="21" fill="hold"/>
                                        <p:tgtEl>
                                          <p:spTgt spid="6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35" grpId="2"/>
      <p:bldP build="whole" bldLvl="1" animBg="1" rev="0" advAuto="0" spid="639" grpId="1"/>
      <p:bldP build="whole" bldLvl="1" animBg="1" rev="0" advAuto="0" spid="649" grpId="5"/>
      <p:bldP build="whole" bldLvl="1" animBg="1" rev="0" advAuto="0" spid="667" grpId="4"/>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7" name="Line"/>
          <p:cNvSpPr/>
          <p:nvPr/>
        </p:nvSpPr>
        <p:spPr>
          <a:xfrm flipV="1">
            <a:off x="8956006" y="4168506"/>
            <a:ext cx="1" cy="2889788"/>
          </a:xfrm>
          <a:prstGeom prst="line">
            <a:avLst/>
          </a:prstGeom>
          <a:ln w="508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688" name="DS Record"/>
          <p:cNvSpPr/>
          <p:nvPr/>
        </p:nvSpPr>
        <p:spPr>
          <a:xfrm>
            <a:off x="10291823" y="2370455"/>
            <a:ext cx="1551892" cy="539521"/>
          </a:xfrm>
          <a:prstGeom prst="roundRect">
            <a:avLst>
              <a:gd name="adj" fmla="val 15962"/>
            </a:avLst>
          </a:prstGeom>
          <a:solidFill>
            <a:srgbClr val="000000"/>
          </a:solidFill>
          <a:ln w="50800">
            <a:solidFill>
              <a:schemeClr val="accent4">
                <a:hueOff val="468000"/>
                <a:satOff val="-4761"/>
                <a:lumOff val="10196"/>
              </a:schemeClr>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sp>
        <p:nvSpPr>
          <p:cNvPr id="689" name="example.com's…"/>
          <p:cNvSpPr/>
          <p:nvPr/>
        </p:nvSpPr>
        <p:spPr>
          <a:xfrm>
            <a:off x="7767591" y="6164470"/>
            <a:ext cx="2376832" cy="1884187"/>
          </a:xfrm>
          <a:prstGeom prst="roundRect">
            <a:avLst>
              <a:gd name="adj" fmla="val 10110"/>
            </a:avLst>
          </a:prstGeom>
          <a:solidFill>
            <a:srgbClr val="000000"/>
          </a:solidFill>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example.com's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sp>
        <p:nvSpPr>
          <p:cNvPr id="690" name=".com"/>
          <p:cNvSpPr/>
          <p:nvPr/>
        </p:nvSpPr>
        <p:spPr>
          <a:xfrm>
            <a:off x="7767591" y="2334070"/>
            <a:ext cx="2376832" cy="1884188"/>
          </a:xfrm>
          <a:prstGeom prst="roundRect">
            <a:avLst>
              <a:gd name="adj" fmla="val 10110"/>
            </a:avLst>
          </a:prstGeom>
          <a:solidFill>
            <a:srgbClr val="000000"/>
          </a:solidFill>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.com</a:t>
            </a:r>
          </a:p>
        </p:txBody>
      </p:sp>
      <p:grpSp>
        <p:nvGrpSpPr>
          <p:cNvPr id="705" name="Group"/>
          <p:cNvGrpSpPr/>
          <p:nvPr/>
        </p:nvGrpSpPr>
        <p:grpSpPr>
          <a:xfrm>
            <a:off x="9673111" y="7614361"/>
            <a:ext cx="841711" cy="756617"/>
            <a:chOff x="0" y="0"/>
            <a:chExt cx="841710" cy="756615"/>
          </a:xfrm>
        </p:grpSpPr>
        <p:grpSp>
          <p:nvGrpSpPr>
            <p:cNvPr id="698" name="Group"/>
            <p:cNvGrpSpPr/>
            <p:nvPr/>
          </p:nvGrpSpPr>
          <p:grpSpPr>
            <a:xfrm>
              <a:off x="0" y="0"/>
              <a:ext cx="620593" cy="577620"/>
              <a:chOff x="0" y="0"/>
              <a:chExt cx="620592" cy="577619"/>
            </a:xfrm>
          </p:grpSpPr>
          <p:sp>
            <p:nvSpPr>
              <p:cNvPr id="69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5"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704" name="Group"/>
            <p:cNvGrpSpPr/>
            <p:nvPr/>
          </p:nvGrpSpPr>
          <p:grpSpPr>
            <a:xfrm>
              <a:off x="214047" y="178996"/>
              <a:ext cx="627664" cy="577620"/>
              <a:chOff x="0" y="0"/>
              <a:chExt cx="627662" cy="577619"/>
            </a:xfrm>
          </p:grpSpPr>
          <p:sp>
            <p:nvSpPr>
              <p:cNvPr id="699" name="Line"/>
              <p:cNvSpPr/>
              <p:nvPr/>
            </p:nvSpPr>
            <p:spPr>
              <a:xfrm>
                <a:off x="-1" y="204114"/>
                <a:ext cx="467471"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0" name="Line"/>
              <p:cNvSpPr/>
              <p:nvPr/>
            </p:nvSpPr>
            <p:spPr>
              <a:xfrm flipV="1">
                <a:off x="5698" y="254314"/>
                <a:ext cx="306071" cy="302623"/>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1" name="Line"/>
              <p:cNvSpPr/>
              <p:nvPr/>
            </p:nvSpPr>
            <p:spPr>
              <a:xfrm flipV="1">
                <a:off x="213954" y="285219"/>
                <a:ext cx="138445" cy="138445"/>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2" name="Circle"/>
              <p:cNvSpPr/>
              <p:nvPr/>
            </p:nvSpPr>
            <p:spPr>
              <a:xfrm>
                <a:off x="283136" y="0"/>
                <a:ext cx="344527" cy="340646"/>
              </a:xfrm>
              <a:prstGeom prst="ellipse">
                <a:avLst/>
              </a:prstGeom>
              <a:solidFill>
                <a:schemeClr val="accent5"/>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03" name="Circle"/>
              <p:cNvSpPr/>
              <p:nvPr/>
            </p:nvSpPr>
            <p:spPr>
              <a:xfrm>
                <a:off x="461847" y="50144"/>
                <a:ext cx="111356"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715" name="Group"/>
          <p:cNvGrpSpPr/>
          <p:nvPr/>
        </p:nvGrpSpPr>
        <p:grpSpPr>
          <a:xfrm>
            <a:off x="10641982" y="2913618"/>
            <a:ext cx="1318744" cy="725092"/>
            <a:chOff x="0" y="0"/>
            <a:chExt cx="1318742" cy="725091"/>
          </a:xfrm>
        </p:grpSpPr>
        <p:sp>
          <p:nvSpPr>
            <p:cNvPr id="706" name="RRSIG"/>
            <p:cNvSpPr/>
            <p:nvPr/>
          </p:nvSpPr>
          <p:spPr>
            <a:xfrm>
              <a:off x="0" y="0"/>
              <a:ext cx="1179428" cy="403108"/>
            </a:xfrm>
            <a:prstGeom prst="roundRect">
              <a:avLst>
                <a:gd name="adj" fmla="val 16236"/>
              </a:avLst>
            </a:prstGeom>
            <a:noFill/>
            <a:ln w="38100" cap="flat">
              <a:solidFill>
                <a:srgbClr val="D45954"/>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a:t>
              </a:r>
            </a:p>
          </p:txBody>
        </p:sp>
        <p:grpSp>
          <p:nvGrpSpPr>
            <p:cNvPr id="714" name="Group"/>
            <p:cNvGrpSpPr/>
            <p:nvPr/>
          </p:nvGrpSpPr>
          <p:grpSpPr>
            <a:xfrm>
              <a:off x="823684" y="222683"/>
              <a:ext cx="495059" cy="502409"/>
              <a:chOff x="0" y="0"/>
              <a:chExt cx="495058" cy="502407"/>
            </a:xfrm>
          </p:grpSpPr>
          <p:sp>
            <p:nvSpPr>
              <p:cNvPr id="707"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8"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9"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0"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1"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2" name="Oval"/>
              <p:cNvSpPr/>
              <p:nvPr/>
            </p:nvSpPr>
            <p:spPr>
              <a:xfrm>
                <a:off x="223318" y="0"/>
                <a:ext cx="271741" cy="296290"/>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13"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716" name="Group"/>
          <p:cNvSpPr/>
          <p:nvPr/>
        </p:nvSpPr>
        <p:spPr>
          <a:xfrm>
            <a:off x="2374244" y="6205627"/>
            <a:ext cx="2453031" cy="2026357"/>
          </a:xfrm>
          <a:prstGeom prst="roundRect">
            <a:avLst>
              <a:gd name="adj" fmla="val 9401"/>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 Resolver</a:t>
            </a:r>
          </a:p>
        </p:txBody>
      </p:sp>
      <p:grpSp>
        <p:nvGrpSpPr>
          <p:cNvPr id="719" name="Group"/>
          <p:cNvGrpSpPr/>
          <p:nvPr/>
        </p:nvGrpSpPr>
        <p:grpSpPr>
          <a:xfrm>
            <a:off x="4877024" y="7256470"/>
            <a:ext cx="2802718" cy="727318"/>
            <a:chOff x="0" y="705033"/>
            <a:chExt cx="2802716" cy="727317"/>
          </a:xfrm>
        </p:grpSpPr>
        <p:sp>
          <p:nvSpPr>
            <p:cNvPr id="717" name="Line"/>
            <p:cNvSpPr/>
            <p:nvPr/>
          </p:nvSpPr>
          <p:spPr>
            <a:xfrm flipH="1" flipV="1">
              <a:off x="-1" y="705033"/>
              <a:ext cx="2802718"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8" name="DNSKEY"/>
            <p:cNvSpPr/>
            <p:nvPr/>
          </p:nvSpPr>
          <p:spPr>
            <a:xfrm>
              <a:off x="625412" y="892831"/>
              <a:ext cx="1551892" cy="539521"/>
            </a:xfrm>
            <a:prstGeom prst="roundRect">
              <a:avLst>
                <a:gd name="adj" fmla="val 15962"/>
              </a:avLst>
            </a:prstGeom>
            <a:solidFill>
              <a:srgbClr val="000000"/>
            </a:solidFill>
            <a:ln w="50800" cap="flat">
              <a:solidFill>
                <a:schemeClr val="accent3">
                  <a:hueOff val="-365725"/>
                  <a:satOff val="-32500"/>
                  <a:lumOff val="18235"/>
                </a:schemeClr>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DNSKEY</a:t>
              </a:r>
            </a:p>
          </p:txBody>
        </p:sp>
      </p:grpSp>
      <p:grpSp>
        <p:nvGrpSpPr>
          <p:cNvPr id="722" name="Group"/>
          <p:cNvGrpSpPr/>
          <p:nvPr/>
        </p:nvGrpSpPr>
        <p:grpSpPr>
          <a:xfrm>
            <a:off x="4842873" y="3158686"/>
            <a:ext cx="2802718" cy="714608"/>
            <a:chOff x="0" y="788230"/>
            <a:chExt cx="2802716" cy="714607"/>
          </a:xfrm>
        </p:grpSpPr>
        <p:sp>
          <p:nvSpPr>
            <p:cNvPr id="720" name="Line"/>
            <p:cNvSpPr/>
            <p:nvPr/>
          </p:nvSpPr>
          <p:spPr>
            <a:xfrm flipH="1" flipV="1">
              <a:off x="-1" y="788230"/>
              <a:ext cx="2802718"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1" name="DS Record"/>
            <p:cNvSpPr/>
            <p:nvPr/>
          </p:nvSpPr>
          <p:spPr>
            <a:xfrm>
              <a:off x="778133" y="963318"/>
              <a:ext cx="1551893" cy="539520"/>
            </a:xfrm>
            <a:prstGeom prst="roundRect">
              <a:avLst>
                <a:gd name="adj" fmla="val 15962"/>
              </a:avLst>
            </a:prstGeom>
            <a:solidFill>
              <a:srgbClr val="000000"/>
            </a:solidFill>
            <a:ln w="50800" cap="flat">
              <a:solidFill>
                <a:schemeClr val="accent4">
                  <a:hueOff val="468000"/>
                  <a:satOff val="-4761"/>
                  <a:lumOff val="10196"/>
                </a:schemeClr>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grpSp>
      <p:sp>
        <p:nvSpPr>
          <p:cNvPr id="723" name="DNSKEY"/>
          <p:cNvSpPr/>
          <p:nvPr/>
        </p:nvSpPr>
        <p:spPr>
          <a:xfrm>
            <a:off x="3279880" y="8299631"/>
            <a:ext cx="1551892" cy="539520"/>
          </a:xfrm>
          <a:prstGeom prst="roundRect">
            <a:avLst>
              <a:gd name="adj" fmla="val 15962"/>
            </a:avLst>
          </a:prstGeom>
          <a:solidFill>
            <a:srgbClr val="000000"/>
          </a:solidFill>
          <a:ln w="50800">
            <a:solidFill>
              <a:schemeClr val="accent3">
                <a:hueOff val="-365725"/>
                <a:satOff val="-32500"/>
                <a:lumOff val="18235"/>
              </a:schemeClr>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DNSKEY</a:t>
            </a:r>
          </a:p>
        </p:txBody>
      </p:sp>
      <p:grpSp>
        <p:nvGrpSpPr>
          <p:cNvPr id="727" name="Group"/>
          <p:cNvGrpSpPr/>
          <p:nvPr/>
        </p:nvGrpSpPr>
        <p:grpSpPr>
          <a:xfrm>
            <a:off x="4956424" y="4019234"/>
            <a:ext cx="1396478" cy="1073466"/>
            <a:chOff x="0" y="0"/>
            <a:chExt cx="1396477" cy="1073465"/>
          </a:xfrm>
        </p:grpSpPr>
        <p:sp>
          <p:nvSpPr>
            <p:cNvPr id="724" name="Line"/>
            <p:cNvSpPr/>
            <p:nvPr/>
          </p:nvSpPr>
          <p:spPr>
            <a:xfrm flipV="1">
              <a:off x="1321958" y="0"/>
              <a:ext cx="1" cy="502408"/>
            </a:xfrm>
            <a:prstGeom prst="line">
              <a:avLst/>
            </a:prstGeom>
            <a:noFill/>
            <a:ln w="38100" cap="flat">
              <a:solidFill>
                <a:srgbClr val="FFFFFF"/>
              </a:solidFill>
              <a:prstDash val="sysDot"/>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5" name="compare!"/>
            <p:cNvSpPr txBox="1"/>
            <p:nvPr/>
          </p:nvSpPr>
          <p:spPr>
            <a:xfrm>
              <a:off x="168261" y="641665"/>
              <a:ext cx="1228217"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compare!</a:t>
              </a:r>
            </a:p>
          </p:txBody>
        </p:sp>
        <p:sp>
          <p:nvSpPr>
            <p:cNvPr id="726" name="Line"/>
            <p:cNvSpPr/>
            <p:nvPr/>
          </p:nvSpPr>
          <p:spPr>
            <a:xfrm flipH="1" flipV="1">
              <a:off x="-1" y="472600"/>
              <a:ext cx="1318744" cy="1"/>
            </a:xfrm>
            <a:prstGeom prst="line">
              <a:avLst/>
            </a:prstGeom>
            <a:noFill/>
            <a:ln w="38100" cap="flat">
              <a:solidFill>
                <a:srgbClr val="FFFFFF"/>
              </a:solidFill>
              <a:prstDash val="sysDot"/>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744" name="Group"/>
          <p:cNvGrpSpPr/>
          <p:nvPr/>
        </p:nvGrpSpPr>
        <p:grpSpPr>
          <a:xfrm>
            <a:off x="9753320" y="3827057"/>
            <a:ext cx="681292" cy="640617"/>
            <a:chOff x="0" y="0"/>
            <a:chExt cx="681290" cy="640616"/>
          </a:xfrm>
        </p:grpSpPr>
        <p:grpSp>
          <p:nvGrpSpPr>
            <p:cNvPr id="735" name="Group"/>
            <p:cNvGrpSpPr/>
            <p:nvPr/>
          </p:nvGrpSpPr>
          <p:grpSpPr>
            <a:xfrm>
              <a:off x="0" y="0"/>
              <a:ext cx="495059" cy="502408"/>
              <a:chOff x="0" y="0"/>
              <a:chExt cx="495058" cy="502407"/>
            </a:xfrm>
          </p:grpSpPr>
          <p:sp>
            <p:nvSpPr>
              <p:cNvPr id="728"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497FC"/>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9"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0"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1"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2"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3" name="Oval"/>
              <p:cNvSpPr/>
              <p:nvPr/>
            </p:nvSpPr>
            <p:spPr>
              <a:xfrm>
                <a:off x="223318" y="0"/>
                <a:ext cx="271741" cy="296290"/>
              </a:xfrm>
              <a:prstGeom prst="ellipse">
                <a:avLst/>
              </a:prstGeom>
              <a:solidFill>
                <a:srgbClr val="1497FC"/>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34"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743" name="Group"/>
            <p:cNvGrpSpPr/>
            <p:nvPr/>
          </p:nvGrpSpPr>
          <p:grpSpPr>
            <a:xfrm>
              <a:off x="186232" y="138209"/>
              <a:ext cx="495059" cy="502408"/>
              <a:chOff x="0" y="0"/>
              <a:chExt cx="495058" cy="502407"/>
            </a:xfrm>
          </p:grpSpPr>
          <p:sp>
            <p:nvSpPr>
              <p:cNvPr id="736" name="Line"/>
              <p:cNvSpPr/>
              <p:nvPr/>
            </p:nvSpPr>
            <p:spPr>
              <a:xfrm>
                <a:off x="0" y="177536"/>
                <a:ext cx="368709" cy="32487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7" name="Line"/>
              <p:cNvSpPr/>
              <p:nvPr/>
            </p:nvSpPr>
            <p:spPr>
              <a:xfrm flipV="1">
                <a:off x="17739" y="227666"/>
                <a:ext cx="241408" cy="263218"/>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8" name="Line"/>
              <p:cNvSpPr/>
              <p:nvPr/>
            </p:nvSpPr>
            <p:spPr>
              <a:xfrm flipV="1">
                <a:off x="181380" y="254547"/>
                <a:ext cx="109813" cy="119733"/>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9" name="Line"/>
              <p:cNvSpPr/>
              <p:nvPr/>
            </p:nvSpPr>
            <p:spPr>
              <a:xfrm flipV="1">
                <a:off x="15957" y="220677"/>
                <a:ext cx="236781" cy="25817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0" name="Line"/>
              <p:cNvSpPr/>
              <p:nvPr/>
            </p:nvSpPr>
            <p:spPr>
              <a:xfrm flipV="1">
                <a:off x="171186" y="255620"/>
                <a:ext cx="107190" cy="11687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1" name="Oval"/>
              <p:cNvSpPr/>
              <p:nvPr/>
            </p:nvSpPr>
            <p:spPr>
              <a:xfrm>
                <a:off x="223318" y="0"/>
                <a:ext cx="271741" cy="296290"/>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742" name="Oval"/>
              <p:cNvSpPr/>
              <p:nvPr/>
            </p:nvSpPr>
            <p:spPr>
              <a:xfrm>
                <a:off x="364274" y="43614"/>
                <a:ext cx="87830" cy="9576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745" name="DNSSEC 101: Hierarchy Builds Trust"/>
          <p:cNvSpPr txBox="1"/>
          <p:nvPr>
            <p:ph type="title"/>
          </p:nvPr>
        </p:nvSpPr>
        <p:spPr>
          <a:prstGeom prst="rect">
            <a:avLst/>
          </a:prstGeom>
        </p:spPr>
        <p:txBody>
          <a:bodyPr/>
          <a:lstStyle/>
          <a:p>
            <a:pPr/>
            <a:r>
              <a:t>DNSSEC 101: Hierarchy Builds Trust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719"/>
                                        </p:tgtEl>
                                        <p:attrNameLst>
                                          <p:attrName>style.visibility</p:attrName>
                                        </p:attrNameLst>
                                      </p:cBhvr>
                                      <p:to>
                                        <p:strVal val="visible"/>
                                      </p:to>
                                    </p:set>
                                    <p:animEffect filter="wipe(right)" transition="in">
                                      <p:cBhvr>
                                        <p:cTn id="7" dur="500"/>
                                        <p:tgtEl>
                                          <p:spTgt spid="719"/>
                                        </p:tgtEl>
                                      </p:cBhvr>
                                    </p:animEffect>
                                  </p:childTnLst>
                                </p:cTn>
                              </p:par>
                            </p:childTnLst>
                          </p:cTn>
                        </p:par>
                        <p:par>
                          <p:cTn id="8" fill="hold">
                            <p:stCondLst>
                              <p:cond delay="500"/>
                            </p:stCondLst>
                            <p:childTnLst>
                              <p:par>
                                <p:cTn id="9" presetClass="entr" nodeType="afterEffect" presetSubtype="0" presetID="1" grpId="2" fill="hold">
                                  <p:stCondLst>
                                    <p:cond delay="0"/>
                                  </p:stCondLst>
                                  <p:iterate type="el" backwards="0">
                                    <p:tmAbs val="0"/>
                                  </p:iterate>
                                  <p:childTnLst>
                                    <p:set>
                                      <p:cBhvr>
                                        <p:cTn id="10" fill="hold"/>
                                        <p:tgtEl>
                                          <p:spTgt spid="7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path" nodeType="clickEffect" presetSubtype="0" presetID="-1" grpId="3" accel="50000" decel="50000" fill="hold">
                                  <p:stCondLst>
                                    <p:cond delay="0"/>
                                  </p:stCondLst>
                                  <p:childTnLst>
                                    <p:animMotion path="M 0.000000 0.000000 L -0.000000 -0.404224" origin="layout" pathEditMode="relative">
                                      <p:cBhvr>
                                        <p:cTn id="14" dur="1000" fill="hold"/>
                                        <p:tgtEl>
                                          <p:spTgt spid="716"/>
                                        </p:tgtEl>
                                        <p:attrNameLst>
                                          <p:attrName>ppt_x</p:attrName>
                                          <p:attrName>ppt_y</p:attrName>
                                        </p:attrNameLst>
                                      </p:cBhvr>
                                    </p:animMotion>
                                  </p:childTnLst>
                                </p:cTn>
                              </p:par>
                            </p:childTnLst>
                          </p:cTn>
                        </p:par>
                        <p:par>
                          <p:cTn id="15" fill="hold">
                            <p:stCondLst>
                              <p:cond delay="0"/>
                            </p:stCondLst>
                            <p:childTnLst>
                              <p:par>
                                <p:cTn id="16" presetClass="path" nodeType="withEffect" presetSubtype="0" presetID="-1" grpId="4" accel="50000" decel="50000" fill="hold">
                                  <p:stCondLst>
                                    <p:cond delay="0"/>
                                  </p:stCondLst>
                                  <p:childTnLst>
                                    <p:animMotion path="M 0.000000 0.000000 L 0.000000 -0.411546" origin="layout" pathEditMode="relative">
                                      <p:cBhvr>
                                        <p:cTn id="17" dur="1000" fill="hold"/>
                                        <p:tgtEl>
                                          <p:spTgt spid="723"/>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2" presetID="22" grpId="5" fill="hold">
                                  <p:stCondLst>
                                    <p:cond delay="0"/>
                                  </p:stCondLst>
                                  <p:iterate type="el" backwards="0">
                                    <p:tmAbs val="0"/>
                                  </p:iterate>
                                  <p:childTnLst>
                                    <p:set>
                                      <p:cBhvr>
                                        <p:cTn id="21" fill="hold"/>
                                        <p:tgtEl>
                                          <p:spTgt spid="722"/>
                                        </p:tgtEl>
                                        <p:attrNameLst>
                                          <p:attrName>style.visibility</p:attrName>
                                        </p:attrNameLst>
                                      </p:cBhvr>
                                      <p:to>
                                        <p:strVal val="visible"/>
                                      </p:to>
                                    </p:set>
                                    <p:animEffect filter="wipe(right)" transition="in">
                                      <p:cBhvr>
                                        <p:cTn id="22" dur="300"/>
                                        <p:tgtEl>
                                          <p:spTgt spid="722"/>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7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23" grpId="2"/>
      <p:bldP build="whole" bldLvl="1" animBg="1" rev="0" advAuto="0" spid="719" grpId="1"/>
      <p:bldP build="whole" bldLvl="1" animBg="1" rev="0" advAuto="0" spid="722" grpId="5"/>
      <p:bldP build="whole" bldLvl="1" animBg="1" rev="0" advAuto="0" spid="727" grpId="6"/>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9" name="DNSSEC: Hierarchical PKI"/>
          <p:cNvSpPr txBox="1"/>
          <p:nvPr>
            <p:ph type="title"/>
          </p:nvPr>
        </p:nvSpPr>
        <p:spPr>
          <a:prstGeom prst="rect">
            <a:avLst/>
          </a:prstGeom>
        </p:spPr>
        <p:txBody>
          <a:bodyPr/>
          <a:lstStyle/>
          <a:p>
            <a:pPr/>
            <a:r>
              <a:t>DNSSEC: </a:t>
            </a:r>
            <a:r>
              <a:rPr>
                <a:solidFill>
                  <a:schemeClr val="accent3">
                    <a:hueOff val="-365725"/>
                    <a:satOff val="-32500"/>
                    <a:lumOff val="18235"/>
                  </a:schemeClr>
                </a:solidFill>
              </a:rPr>
              <a:t>Hierarchical</a:t>
            </a:r>
            <a:r>
              <a:t> PKI</a:t>
            </a:r>
          </a:p>
        </p:txBody>
      </p:sp>
      <p:sp>
        <p:nvSpPr>
          <p:cNvPr id="750" name="Man"/>
          <p:cNvSpPr/>
          <p:nvPr/>
        </p:nvSpPr>
        <p:spPr>
          <a:xfrm>
            <a:off x="8476127" y="4890613"/>
            <a:ext cx="858304" cy="221584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751" name="Line"/>
          <p:cNvSpPr/>
          <p:nvPr/>
        </p:nvSpPr>
        <p:spPr>
          <a:xfrm>
            <a:off x="5706560" y="6158251"/>
            <a:ext cx="2403369" cy="1"/>
          </a:xfrm>
          <a:prstGeom prst="line">
            <a:avLst/>
          </a:prstGeom>
          <a:ln w="889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grpSp>
        <p:nvGrpSpPr>
          <p:cNvPr id="759" name="Group"/>
          <p:cNvGrpSpPr/>
          <p:nvPr/>
        </p:nvGrpSpPr>
        <p:grpSpPr>
          <a:xfrm rot="2700000">
            <a:off x="3665550" y="5263449"/>
            <a:ext cx="1532726" cy="1470176"/>
            <a:chOff x="0" y="0"/>
            <a:chExt cx="1532725" cy="1470174"/>
          </a:xfrm>
        </p:grpSpPr>
        <p:sp>
          <p:nvSpPr>
            <p:cNvPr id="752"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3"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4"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5"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6"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7" name="Oval"/>
            <p:cNvSpPr/>
            <p:nvPr/>
          </p:nvSpPr>
          <p:spPr>
            <a:xfrm>
              <a:off x="691406" y="0"/>
              <a:ext cx="841320" cy="867022"/>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8"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767" name="Group"/>
          <p:cNvGrpSpPr/>
          <p:nvPr/>
        </p:nvGrpSpPr>
        <p:grpSpPr>
          <a:xfrm rot="2700000">
            <a:off x="10340385" y="5751949"/>
            <a:ext cx="1532727" cy="1470175"/>
            <a:chOff x="0" y="0"/>
            <a:chExt cx="1532725" cy="1470174"/>
          </a:xfrm>
        </p:grpSpPr>
        <p:sp>
          <p:nvSpPr>
            <p:cNvPr id="760"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1"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2"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3"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4"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5" name="Oval"/>
            <p:cNvSpPr/>
            <p:nvPr/>
          </p:nvSpPr>
          <p:spPr>
            <a:xfrm>
              <a:off x="691406" y="0"/>
              <a:ext cx="841320" cy="867022"/>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6"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768" name="I only trust this key"/>
          <p:cNvSpPr/>
          <p:nvPr/>
        </p:nvSpPr>
        <p:spPr>
          <a:xfrm>
            <a:off x="7742263" y="2543948"/>
            <a:ext cx="4842670" cy="21439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9" y="0"/>
                </a:moveTo>
                <a:cubicBezTo>
                  <a:pt x="143" y="0"/>
                  <a:pt x="0" y="322"/>
                  <a:pt x="0" y="720"/>
                </a:cubicBezTo>
                <a:lnTo>
                  <a:pt x="0" y="10740"/>
                </a:lnTo>
                <a:cubicBezTo>
                  <a:pt x="0" y="11138"/>
                  <a:pt x="143" y="11460"/>
                  <a:pt x="319" y="11460"/>
                </a:cubicBezTo>
                <a:lnTo>
                  <a:pt x="9329" y="11460"/>
                </a:lnTo>
                <a:lnTo>
                  <a:pt x="9964" y="21600"/>
                </a:lnTo>
                <a:lnTo>
                  <a:pt x="10602" y="11460"/>
                </a:lnTo>
                <a:lnTo>
                  <a:pt x="21281" y="11460"/>
                </a:lnTo>
                <a:cubicBezTo>
                  <a:pt x="21457" y="11460"/>
                  <a:pt x="21600" y="11138"/>
                  <a:pt x="21600" y="10740"/>
                </a:cubicBezTo>
                <a:lnTo>
                  <a:pt x="21600" y="720"/>
                </a:lnTo>
                <a:cubicBezTo>
                  <a:pt x="21600" y="322"/>
                  <a:pt x="21457" y="0"/>
                  <a:pt x="21281" y="0"/>
                </a:cubicBezTo>
                <a:lnTo>
                  <a:pt x="319" y="0"/>
                </a:lnTo>
                <a:close/>
              </a:path>
            </a:pathLst>
          </a:custGeom>
          <a:ln w="889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100"/>
            </a:lvl1pPr>
          </a:lstStyle>
          <a:p>
            <a:pPr/>
            <a:r>
              <a:t>I only trust this key</a:t>
            </a:r>
          </a:p>
        </p:txBody>
      </p:sp>
      <p:grpSp>
        <p:nvGrpSpPr>
          <p:cNvPr id="771" name="Group"/>
          <p:cNvGrpSpPr/>
          <p:nvPr/>
        </p:nvGrpSpPr>
        <p:grpSpPr>
          <a:xfrm>
            <a:off x="9722436" y="4745299"/>
            <a:ext cx="2768626" cy="2459135"/>
            <a:chOff x="0" y="0"/>
            <a:chExt cx="2768625" cy="2459134"/>
          </a:xfrm>
        </p:grpSpPr>
        <p:sp>
          <p:nvSpPr>
            <p:cNvPr id="769" name="Rectangle"/>
            <p:cNvSpPr/>
            <p:nvPr/>
          </p:nvSpPr>
          <p:spPr>
            <a:xfrm>
              <a:off x="3593" y="768128"/>
              <a:ext cx="2761439" cy="1691007"/>
            </a:xfrm>
            <a:prstGeom prst="rect">
              <a:avLst/>
            </a:prstGeom>
            <a:noFill/>
            <a:ln w="50800" cap="flat">
              <a:solidFill>
                <a:srgbClr val="FFFFFF"/>
              </a:solidFill>
              <a:prstDash val="sysDot"/>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770" name="Root DNSKEY"/>
            <p:cNvSpPr txBox="1"/>
            <p:nvPr/>
          </p:nvSpPr>
          <p:spPr>
            <a:xfrm>
              <a:off x="0" y="0"/>
              <a:ext cx="2768626" cy="5727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100"/>
              </a:lvl1pPr>
            </a:lstStyle>
            <a:p>
              <a:pPr/>
              <a:r>
                <a:t>Root DNSKEY</a:t>
              </a:r>
            </a:p>
          </p:txBody>
        </p:sp>
      </p:grpSp>
      <p:sp>
        <p:nvSpPr>
          <p:cNvPr id="772" name="example.com"/>
          <p:cNvSpPr txBox="1"/>
          <p:nvPr/>
        </p:nvSpPr>
        <p:spPr>
          <a:xfrm>
            <a:off x="3114332" y="6610832"/>
            <a:ext cx="2635162" cy="5727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example.com</a:t>
            </a:r>
          </a:p>
        </p:txBody>
      </p:sp>
      <p:sp>
        <p:nvSpPr>
          <p:cNvPr id="7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799" name="Group"/>
          <p:cNvGrpSpPr/>
          <p:nvPr/>
        </p:nvGrpSpPr>
        <p:grpSpPr>
          <a:xfrm>
            <a:off x="64228" y="2590340"/>
            <a:ext cx="5456638" cy="3310390"/>
            <a:chOff x="0" y="0"/>
            <a:chExt cx="5456637" cy="3310389"/>
          </a:xfrm>
        </p:grpSpPr>
        <p:grpSp>
          <p:nvGrpSpPr>
            <p:cNvPr id="796" name="Group"/>
            <p:cNvGrpSpPr/>
            <p:nvPr/>
          </p:nvGrpSpPr>
          <p:grpSpPr>
            <a:xfrm>
              <a:off x="-1" y="0"/>
              <a:ext cx="4407765" cy="3310390"/>
              <a:chOff x="0" y="0"/>
              <a:chExt cx="4407763" cy="3310389"/>
            </a:xfrm>
          </p:grpSpPr>
          <p:sp>
            <p:nvSpPr>
              <p:cNvPr id="774" name="Line"/>
              <p:cNvSpPr/>
              <p:nvPr/>
            </p:nvSpPr>
            <p:spPr>
              <a:xfrm flipV="1">
                <a:off x="4381475" y="2273393"/>
                <a:ext cx="1" cy="964181"/>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775" name="Line"/>
              <p:cNvSpPr/>
              <p:nvPr/>
            </p:nvSpPr>
            <p:spPr>
              <a:xfrm flipH="1">
                <a:off x="3726187" y="2312578"/>
                <a:ext cx="681577"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783" name="Group"/>
              <p:cNvGrpSpPr/>
              <p:nvPr/>
            </p:nvGrpSpPr>
            <p:grpSpPr>
              <a:xfrm rot="2700000">
                <a:off x="619211" y="326598"/>
                <a:ext cx="1532727" cy="1470175"/>
                <a:chOff x="0" y="0"/>
                <a:chExt cx="1532725" cy="1470174"/>
              </a:xfrm>
            </p:grpSpPr>
            <p:sp>
              <p:nvSpPr>
                <p:cNvPr id="776"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7"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8"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9"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0"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1" name="Oval"/>
                <p:cNvSpPr/>
                <p:nvPr/>
              </p:nvSpPr>
              <p:spPr>
                <a:xfrm>
                  <a:off x="691406" y="0"/>
                  <a:ext cx="841320" cy="867022"/>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2"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784" name="Line"/>
              <p:cNvSpPr/>
              <p:nvPr/>
            </p:nvSpPr>
            <p:spPr>
              <a:xfrm flipV="1">
                <a:off x="2844044" y="1468454"/>
                <a:ext cx="1" cy="61171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785" name="Line"/>
              <p:cNvSpPr/>
              <p:nvPr/>
            </p:nvSpPr>
            <p:spPr>
              <a:xfrm flipH="1">
                <a:off x="2182291" y="1443176"/>
                <a:ext cx="681576"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793" name="Group"/>
              <p:cNvGrpSpPr/>
              <p:nvPr/>
            </p:nvGrpSpPr>
            <p:grpSpPr>
              <a:xfrm rot="2700000">
                <a:off x="2077682" y="1513616"/>
                <a:ext cx="1532726" cy="1470176"/>
                <a:chOff x="0" y="0"/>
                <a:chExt cx="1532725" cy="1470174"/>
              </a:xfrm>
            </p:grpSpPr>
            <p:sp>
              <p:nvSpPr>
                <p:cNvPr id="786"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1">
                    <a:lumOff val="13529"/>
                  </a:schemeClr>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7"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8"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9"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90"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91" name="Oval"/>
                <p:cNvSpPr/>
                <p:nvPr/>
              </p:nvSpPr>
              <p:spPr>
                <a:xfrm>
                  <a:off x="691406" y="0"/>
                  <a:ext cx="841320" cy="867022"/>
                </a:xfrm>
                <a:prstGeom prst="ellipse">
                  <a:avLst/>
                </a:prstGeom>
                <a:solidFill>
                  <a:schemeClr val="accent1">
                    <a:lumOff val="13529"/>
                  </a:schemeClr>
                </a:solidFill>
                <a:ln w="38100" cap="flat">
                  <a:solidFill>
                    <a:schemeClr val="accent1">
                      <a:hueOff val="118245"/>
                      <a:lumOff val="-11372"/>
                    </a:schemeClr>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92"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794" name=".com"/>
              <p:cNvSpPr txBox="1"/>
              <p:nvPr/>
            </p:nvSpPr>
            <p:spPr>
              <a:xfrm>
                <a:off x="1509041" y="2736669"/>
                <a:ext cx="1046976" cy="5727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100"/>
                </a:lvl1pPr>
              </a:lstStyle>
              <a:p>
                <a:pPr/>
                <a:r>
                  <a:t>.com</a:t>
                </a:r>
              </a:p>
            </p:txBody>
          </p:sp>
          <p:sp>
            <p:nvSpPr>
              <p:cNvPr id="795" name=". (root)"/>
              <p:cNvSpPr txBox="1"/>
              <p:nvPr/>
            </p:nvSpPr>
            <p:spPr>
              <a:xfrm>
                <a:off x="0" y="1381277"/>
                <a:ext cx="1332015" cy="5727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100"/>
                </a:lvl1pPr>
              </a:lstStyle>
              <a:p>
                <a:pPr/>
                <a:r>
                  <a:t>. (root)</a:t>
                </a:r>
              </a:p>
            </p:txBody>
          </p:sp>
        </p:grpSp>
        <p:sp>
          <p:nvSpPr>
            <p:cNvPr id="797" name="DS Record"/>
            <p:cNvSpPr/>
            <p:nvPr/>
          </p:nvSpPr>
          <p:spPr>
            <a:xfrm>
              <a:off x="3904746" y="1550620"/>
              <a:ext cx="1551892" cy="539521"/>
            </a:xfrm>
            <a:prstGeom prst="roundRect">
              <a:avLst>
                <a:gd name="adj" fmla="val 15962"/>
              </a:avLst>
            </a:prstGeom>
            <a:solidFill>
              <a:srgbClr val="000000"/>
            </a:solidFill>
            <a:ln w="50800" cap="flat">
              <a:solidFill>
                <a:schemeClr val="accent4">
                  <a:hueOff val="468000"/>
                  <a:satOff val="-4761"/>
                  <a:lumOff val="10196"/>
                </a:schemeClr>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sp>
          <p:nvSpPr>
            <p:cNvPr id="798" name="DS Record"/>
            <p:cNvSpPr/>
            <p:nvPr/>
          </p:nvSpPr>
          <p:spPr>
            <a:xfrm>
              <a:off x="2472227" y="620319"/>
              <a:ext cx="1551892" cy="539521"/>
            </a:xfrm>
            <a:prstGeom prst="roundRect">
              <a:avLst>
                <a:gd name="adj" fmla="val 15962"/>
              </a:avLst>
            </a:prstGeom>
            <a:solidFill>
              <a:srgbClr val="000000"/>
            </a:solidFill>
            <a:ln w="50800" cap="flat">
              <a:solidFill>
                <a:schemeClr val="accent4">
                  <a:hueOff val="468000"/>
                  <a:satOff val="-4761"/>
                  <a:lumOff val="10196"/>
                </a:schemeClr>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71"/>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767"/>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7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2" grpId="4" fill="hold">
                                  <p:stCondLst>
                                    <p:cond delay="0"/>
                                  </p:stCondLst>
                                  <p:iterate type="el" backwards="0">
                                    <p:tmAbs val="0"/>
                                  </p:iterate>
                                  <p:childTnLst>
                                    <p:set>
                                      <p:cBhvr>
                                        <p:cTn id="16" fill="hold"/>
                                        <p:tgtEl>
                                          <p:spTgt spid="799"/>
                                        </p:tgtEl>
                                        <p:attrNameLst>
                                          <p:attrName>style.visibility</p:attrName>
                                        </p:attrNameLst>
                                      </p:cBhvr>
                                      <p:to>
                                        <p:strVal val="visible"/>
                                      </p:to>
                                    </p:set>
                                    <p:animEffect filter="wipe(down)" transition="in">
                                      <p:cBhvr>
                                        <p:cTn id="17" dur="600"/>
                                        <p:tgtEl>
                                          <p:spTgt spid="799"/>
                                        </p:tgtEl>
                                      </p:cBhvr>
                                    </p:animEffect>
                                  </p:childTnLst>
                                </p:cTn>
                              </p:par>
                            </p:childTnLst>
                          </p:cTn>
                        </p:par>
                      </p:childTnLst>
                    </p:cTn>
                  </p:par>
                  <p:par>
                    <p:cTn id="18" fill="hold">
                      <p:stCondLst>
                        <p:cond delay="indefinite"/>
                      </p:stCondLst>
                      <p:childTnLst>
                        <p:par>
                          <p:cTn id="19" fill="hold">
                            <p:stCondLst>
                              <p:cond delay="0"/>
                            </p:stCondLst>
                            <p:childTnLst>
                              <p:par>
                                <p:cTn id="20" presetClass="emph" nodeType="clickEffect" presetSubtype="0" presetID="35" grpId="5" repeatCount="3000" fill="hold">
                                  <p:stCondLst>
                                    <p:cond delay="0"/>
                                  </p:stCondLst>
                                  <p:childTnLst>
                                    <p:anim calcmode="discrete" valueType="str">
                                      <p:cBhvr>
                                        <p:cTn id="21" dur="700" fill="hold"/>
                                        <p:tgtEl>
                                          <p:spTgt spid="7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71" grpId="1"/>
      <p:bldP build="whole" bldLvl="1" animBg="1" rev="0" advAuto="0" spid="799" grpId="4"/>
      <p:bldP build="whole" bldLvl="1" animBg="1" rev="0" advAuto="0" spid="767" grpId="5"/>
      <p:bldP build="whole" bldLvl="1" animBg="1" rev="0" advAuto="0" spid="768" grpId="3"/>
      <p:bldP build="whole" bldLvl="1" animBg="1" rev="0" advAuto="0" spid="767" grpId="2"/>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3" name="Signing and verification process…"/>
          <p:cNvSpPr txBox="1"/>
          <p:nvPr>
            <p:ph type="title"/>
          </p:nvPr>
        </p:nvSpPr>
        <p:spPr>
          <a:prstGeom prst="rect">
            <a:avLst/>
          </a:prstGeom>
        </p:spPr>
        <p:txBody>
          <a:bodyPr/>
          <a:lstStyle/>
          <a:p>
            <a:pPr/>
            <a:r>
              <a:t>Signing and verification process </a:t>
            </a:r>
          </a:p>
          <a:p>
            <a:pPr/>
            <a:r>
              <a:t>in DNSSEC</a:t>
            </a:r>
          </a:p>
        </p:txBody>
      </p:sp>
      <p:sp>
        <p:nvSpPr>
          <p:cNvPr id="80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05" name="DNS Records (RRSets)"/>
          <p:cNvSpPr/>
          <p:nvPr/>
        </p:nvSpPr>
        <p:spPr>
          <a:xfrm>
            <a:off x="1454741" y="3638939"/>
            <a:ext cx="2851512" cy="1214669"/>
          </a:xfrm>
          <a:prstGeom prst="roundRect">
            <a:avLst>
              <a:gd name="adj" fmla="val 13027"/>
            </a:avLst>
          </a:prstGeom>
          <a:ln w="38100">
            <a:solidFill>
              <a:srgbClr val="FFFFFF"/>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 Records (RRSets)</a:t>
            </a:r>
          </a:p>
        </p:txBody>
      </p:sp>
      <p:grpSp>
        <p:nvGrpSpPr>
          <p:cNvPr id="810" name="Group"/>
          <p:cNvGrpSpPr/>
          <p:nvPr/>
        </p:nvGrpSpPr>
        <p:grpSpPr>
          <a:xfrm>
            <a:off x="2035667" y="4879702"/>
            <a:ext cx="2645450" cy="1919035"/>
            <a:chOff x="0" y="0"/>
            <a:chExt cx="2645449" cy="1919034"/>
          </a:xfrm>
        </p:grpSpPr>
        <p:sp>
          <p:nvSpPr>
            <p:cNvPr id="806" name="Hash of DNS Records"/>
            <p:cNvSpPr/>
            <p:nvPr/>
          </p:nvSpPr>
          <p:spPr>
            <a:xfrm>
              <a:off x="0" y="1176995"/>
              <a:ext cx="1689660" cy="742040"/>
            </a:xfrm>
            <a:prstGeom prst="roundRect">
              <a:avLst>
                <a:gd name="adj" fmla="val 12636"/>
              </a:avLst>
            </a:prstGeom>
            <a:noFill/>
            <a:ln w="38100" cap="flat">
              <a:solidFill>
                <a:schemeClr val="accent4"/>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Hash of DNS Records</a:t>
              </a:r>
            </a:p>
          </p:txBody>
        </p:sp>
        <p:grpSp>
          <p:nvGrpSpPr>
            <p:cNvPr id="809" name="Group"/>
            <p:cNvGrpSpPr/>
            <p:nvPr/>
          </p:nvGrpSpPr>
          <p:grpSpPr>
            <a:xfrm>
              <a:off x="844829" y="0"/>
              <a:ext cx="1800621" cy="1150900"/>
              <a:chOff x="0" y="0"/>
              <a:chExt cx="1800619" cy="1150899"/>
            </a:xfrm>
          </p:grpSpPr>
          <p:sp>
            <p:nvSpPr>
              <p:cNvPr id="807" name="Hash function…"/>
              <p:cNvSpPr txBox="1"/>
              <p:nvPr/>
            </p:nvSpPr>
            <p:spPr>
              <a:xfrm>
                <a:off x="120151" y="232549"/>
                <a:ext cx="1680469"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solidFill>
                      <a:schemeClr val="accent3">
                        <a:hueOff val="-365725"/>
                        <a:satOff val="-32500"/>
                        <a:lumOff val="18235"/>
                      </a:schemeClr>
                    </a:solidFill>
                    <a:latin typeface="Gill Sans"/>
                    <a:ea typeface="Gill Sans"/>
                    <a:cs typeface="Gill Sans"/>
                    <a:sym typeface="Gill Sans"/>
                  </a:defRPr>
                </a:pPr>
                <a:r>
                  <a:t>Hash function </a:t>
                </a:r>
              </a:p>
              <a:p>
                <a:pPr>
                  <a:defRPr b="0" sz="2000">
                    <a:solidFill>
                      <a:schemeClr val="accent3">
                        <a:hueOff val="-365725"/>
                        <a:satOff val="-32500"/>
                        <a:lumOff val="18235"/>
                      </a:schemeClr>
                    </a:solidFill>
                    <a:latin typeface="Gill Sans"/>
                    <a:ea typeface="Gill Sans"/>
                    <a:cs typeface="Gill Sans"/>
                    <a:sym typeface="Gill Sans"/>
                  </a:defRPr>
                </a:pPr>
                <a:r>
                  <a:t>(e.g., SHA256) </a:t>
                </a:r>
              </a:p>
            </p:txBody>
          </p:sp>
          <p:sp>
            <p:nvSpPr>
              <p:cNvPr id="808" name="Line"/>
              <p:cNvSpPr/>
              <p:nvPr/>
            </p:nvSpPr>
            <p:spPr>
              <a:xfrm flipH="1">
                <a:off x="-1" y="0"/>
                <a:ext cx="2" cy="1150900"/>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818" name="Group"/>
          <p:cNvGrpSpPr/>
          <p:nvPr/>
        </p:nvGrpSpPr>
        <p:grpSpPr>
          <a:xfrm rot="2700000">
            <a:off x="8325759" y="5859542"/>
            <a:ext cx="648293" cy="603401"/>
            <a:chOff x="0" y="0"/>
            <a:chExt cx="648291" cy="603400"/>
          </a:xfrm>
        </p:grpSpPr>
        <p:sp>
          <p:nvSpPr>
            <p:cNvPr id="811" name="Line"/>
            <p:cNvSpPr/>
            <p:nvPr/>
          </p:nvSpPr>
          <p:spPr>
            <a:xfrm rot="21600000">
              <a:off x="0" y="213224"/>
              <a:ext cx="482834" cy="390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12" name="Line"/>
            <p:cNvSpPr/>
            <p:nvPr/>
          </p:nvSpPr>
          <p:spPr>
            <a:xfrm flipV="1">
              <a:off x="23230" y="273431"/>
              <a:ext cx="316130" cy="316130"/>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13" name="Line"/>
            <p:cNvSpPr/>
            <p:nvPr/>
          </p:nvSpPr>
          <p:spPr>
            <a:xfrm flipV="1">
              <a:off x="237522" y="305715"/>
              <a:ext cx="143803" cy="143802"/>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14" name="Line"/>
            <p:cNvSpPr/>
            <p:nvPr/>
          </p:nvSpPr>
          <p:spPr>
            <a:xfrm flipV="1">
              <a:off x="20897" y="265037"/>
              <a:ext cx="310069" cy="3100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15" name="Line"/>
            <p:cNvSpPr/>
            <p:nvPr/>
          </p:nvSpPr>
          <p:spPr>
            <a:xfrm flipV="1">
              <a:off x="224172" y="307004"/>
              <a:ext cx="140368" cy="1403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16" name="Circle"/>
            <p:cNvSpPr/>
            <p:nvPr/>
          </p:nvSpPr>
          <p:spPr>
            <a:xfrm rot="21600000">
              <a:off x="292441" y="0"/>
              <a:ext cx="355851" cy="35585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17" name="Circle"/>
            <p:cNvSpPr/>
            <p:nvPr/>
          </p:nvSpPr>
          <p:spPr>
            <a:xfrm rot="21600000">
              <a:off x="477026" y="52382"/>
              <a:ext cx="115016" cy="11501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819" name="DNS Records (RRSets)"/>
          <p:cNvSpPr/>
          <p:nvPr/>
        </p:nvSpPr>
        <p:spPr>
          <a:xfrm>
            <a:off x="9525750" y="4254889"/>
            <a:ext cx="2851512" cy="1214668"/>
          </a:xfrm>
          <a:prstGeom prst="roundRect">
            <a:avLst>
              <a:gd name="adj" fmla="val 13027"/>
            </a:avLst>
          </a:prstGeom>
          <a:ln w="38100">
            <a:solidFill>
              <a:srgbClr val="FFFFFF"/>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 Records (RRSets)</a:t>
            </a:r>
          </a:p>
        </p:txBody>
      </p:sp>
      <p:grpSp>
        <p:nvGrpSpPr>
          <p:cNvPr id="822" name="Group"/>
          <p:cNvGrpSpPr/>
          <p:nvPr/>
        </p:nvGrpSpPr>
        <p:grpSpPr>
          <a:xfrm>
            <a:off x="7158118" y="5461882"/>
            <a:ext cx="1689660" cy="2198938"/>
            <a:chOff x="0" y="0"/>
            <a:chExt cx="1689659" cy="2198937"/>
          </a:xfrm>
        </p:grpSpPr>
        <p:sp>
          <p:nvSpPr>
            <p:cNvPr id="820" name="Hash of DNS Records"/>
            <p:cNvSpPr/>
            <p:nvPr/>
          </p:nvSpPr>
          <p:spPr>
            <a:xfrm>
              <a:off x="0" y="1456898"/>
              <a:ext cx="1689660" cy="742040"/>
            </a:xfrm>
            <a:prstGeom prst="roundRect">
              <a:avLst>
                <a:gd name="adj" fmla="val 12636"/>
              </a:avLst>
            </a:prstGeom>
            <a:noFill/>
            <a:ln w="38100" cap="flat">
              <a:solidFill>
                <a:srgbClr val="A9A9A9"/>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Hash of DNS Records</a:t>
              </a:r>
            </a:p>
          </p:txBody>
        </p:sp>
        <p:sp>
          <p:nvSpPr>
            <p:cNvPr id="821" name="Line"/>
            <p:cNvSpPr/>
            <p:nvPr/>
          </p:nvSpPr>
          <p:spPr>
            <a:xfrm flipH="1">
              <a:off x="844829" y="0"/>
              <a:ext cx="1" cy="1444598"/>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823" name="Line"/>
          <p:cNvSpPr/>
          <p:nvPr/>
        </p:nvSpPr>
        <p:spPr>
          <a:xfrm>
            <a:off x="2880497" y="8673732"/>
            <a:ext cx="1" cy="681882"/>
          </a:xfrm>
          <a:prstGeom prst="line">
            <a:avLst/>
          </a:prstGeom>
          <a:ln w="25400">
            <a:solidFill>
              <a:srgbClr val="FFFFFF"/>
            </a:solidFill>
            <a:custDash>
              <a:ds d="200000" sp="200000"/>
            </a:custDash>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824" name="Line"/>
          <p:cNvSpPr/>
          <p:nvPr/>
        </p:nvSpPr>
        <p:spPr>
          <a:xfrm>
            <a:off x="8002948" y="4186243"/>
            <a:ext cx="1" cy="681881"/>
          </a:xfrm>
          <a:prstGeom prst="line">
            <a:avLst/>
          </a:prstGeom>
          <a:ln w="25400">
            <a:solidFill>
              <a:srgbClr val="FFFFFF"/>
            </a:solidFill>
            <a:custDash>
              <a:ds d="200000" sp="200000"/>
            </a:custDash>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825" name="Signature (RRSIG)"/>
          <p:cNvSpPr/>
          <p:nvPr/>
        </p:nvSpPr>
        <p:spPr>
          <a:xfrm>
            <a:off x="7103721" y="4838783"/>
            <a:ext cx="1798454" cy="643781"/>
          </a:xfrm>
          <a:prstGeom prst="roundRect">
            <a:avLst>
              <a:gd name="adj" fmla="val 15502"/>
            </a:avLst>
          </a:prstGeom>
          <a:ln w="38100">
            <a:solidFill>
              <a:srgbClr val="D45954"/>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Signature (RRSIG)</a:t>
            </a:r>
          </a:p>
        </p:txBody>
      </p:sp>
      <p:grpSp>
        <p:nvGrpSpPr>
          <p:cNvPr id="828" name="Group"/>
          <p:cNvGrpSpPr/>
          <p:nvPr/>
        </p:nvGrpSpPr>
        <p:grpSpPr>
          <a:xfrm>
            <a:off x="1981270" y="6810102"/>
            <a:ext cx="1798454" cy="1829156"/>
            <a:chOff x="0" y="0"/>
            <a:chExt cx="1798452" cy="1829155"/>
          </a:xfrm>
        </p:grpSpPr>
        <p:sp>
          <p:nvSpPr>
            <p:cNvPr id="826" name="Signature (RRSIG)"/>
            <p:cNvSpPr/>
            <p:nvPr/>
          </p:nvSpPr>
          <p:spPr>
            <a:xfrm>
              <a:off x="0" y="1185375"/>
              <a:ext cx="1798453" cy="643781"/>
            </a:xfrm>
            <a:prstGeom prst="roundRect">
              <a:avLst>
                <a:gd name="adj" fmla="val 15502"/>
              </a:avLst>
            </a:prstGeom>
            <a:noFill/>
            <a:ln w="38100" cap="flat">
              <a:solidFill>
                <a:srgbClr val="D45954"/>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Signature (RRSIG)</a:t>
              </a:r>
            </a:p>
          </p:txBody>
        </p:sp>
        <p:sp>
          <p:nvSpPr>
            <p:cNvPr id="827" name="Line"/>
            <p:cNvSpPr/>
            <p:nvPr/>
          </p:nvSpPr>
          <p:spPr>
            <a:xfrm flipH="1">
              <a:off x="899226" y="0"/>
              <a:ext cx="1" cy="1150900"/>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836" name="Group"/>
          <p:cNvGrpSpPr/>
          <p:nvPr/>
        </p:nvGrpSpPr>
        <p:grpSpPr>
          <a:xfrm rot="2700000">
            <a:off x="3330895" y="7087368"/>
            <a:ext cx="640737" cy="596369"/>
            <a:chOff x="0" y="0"/>
            <a:chExt cx="640736" cy="596368"/>
          </a:xfrm>
        </p:grpSpPr>
        <p:sp>
          <p:nvSpPr>
            <p:cNvPr id="829" name="Line"/>
            <p:cNvSpPr/>
            <p:nvPr/>
          </p:nvSpPr>
          <p:spPr>
            <a:xfrm rot="21600000">
              <a:off x="0" y="210739"/>
              <a:ext cx="477207" cy="3856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0" name="Line"/>
            <p:cNvSpPr/>
            <p:nvPr/>
          </p:nvSpPr>
          <p:spPr>
            <a:xfrm flipV="1">
              <a:off x="22959" y="270244"/>
              <a:ext cx="312446" cy="312446"/>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1" name="Line"/>
            <p:cNvSpPr/>
            <p:nvPr/>
          </p:nvSpPr>
          <p:spPr>
            <a:xfrm flipV="1">
              <a:off x="234754" y="302152"/>
              <a:ext cx="142127" cy="1421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2" name="Line"/>
            <p:cNvSpPr/>
            <p:nvPr/>
          </p:nvSpPr>
          <p:spPr>
            <a:xfrm flipV="1">
              <a:off x="20653" y="261948"/>
              <a:ext cx="306456" cy="30645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3" name="Line"/>
            <p:cNvSpPr/>
            <p:nvPr/>
          </p:nvSpPr>
          <p:spPr>
            <a:xfrm flipV="1">
              <a:off x="221560" y="303426"/>
              <a:ext cx="138731" cy="13873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4" name="Circle"/>
            <p:cNvSpPr/>
            <p:nvPr/>
          </p:nvSpPr>
          <p:spPr>
            <a:xfrm rot="21600000">
              <a:off x="289033" y="0"/>
              <a:ext cx="351703" cy="351703"/>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5" name="Circle"/>
            <p:cNvSpPr/>
            <p:nvPr/>
          </p:nvSpPr>
          <p:spPr>
            <a:xfrm rot="21600000">
              <a:off x="471466" y="51771"/>
              <a:ext cx="113676" cy="11367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837" name="Hash of DNS Records"/>
          <p:cNvSpPr/>
          <p:nvPr/>
        </p:nvSpPr>
        <p:spPr>
          <a:xfrm>
            <a:off x="10106676" y="6918780"/>
            <a:ext cx="1689660" cy="742040"/>
          </a:xfrm>
          <a:prstGeom prst="roundRect">
            <a:avLst>
              <a:gd name="adj" fmla="val 12636"/>
            </a:avLst>
          </a:prstGeom>
          <a:ln w="38100">
            <a:solidFill>
              <a:schemeClr val="accent4"/>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Hash of DNS Records</a:t>
            </a:r>
          </a:p>
        </p:txBody>
      </p:sp>
      <p:grpSp>
        <p:nvGrpSpPr>
          <p:cNvPr id="840" name="Group"/>
          <p:cNvGrpSpPr/>
          <p:nvPr/>
        </p:nvGrpSpPr>
        <p:grpSpPr>
          <a:xfrm>
            <a:off x="10951505" y="5473055"/>
            <a:ext cx="1693380" cy="1422252"/>
            <a:chOff x="0" y="0"/>
            <a:chExt cx="1693378" cy="1422250"/>
          </a:xfrm>
        </p:grpSpPr>
        <p:sp>
          <p:nvSpPr>
            <p:cNvPr id="838" name="Line"/>
            <p:cNvSpPr/>
            <p:nvPr/>
          </p:nvSpPr>
          <p:spPr>
            <a:xfrm flipH="1">
              <a:off x="-1" y="0"/>
              <a:ext cx="2" cy="1422251"/>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839" name="Hash function…"/>
            <p:cNvSpPr txBox="1"/>
            <p:nvPr/>
          </p:nvSpPr>
          <p:spPr>
            <a:xfrm>
              <a:off x="12910" y="368225"/>
              <a:ext cx="1680469"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solidFill>
                    <a:schemeClr val="accent4">
                      <a:hueOff val="468000"/>
                      <a:satOff val="-4761"/>
                      <a:lumOff val="10196"/>
                    </a:schemeClr>
                  </a:solidFill>
                  <a:latin typeface="Gill Sans"/>
                  <a:ea typeface="Gill Sans"/>
                  <a:cs typeface="Gill Sans"/>
                  <a:sym typeface="Gill Sans"/>
                </a:defRPr>
              </a:pPr>
              <a:r>
                <a:t>Hash function </a:t>
              </a:r>
            </a:p>
            <a:p>
              <a:pPr>
                <a:defRPr b="0" sz="2000">
                  <a:solidFill>
                    <a:schemeClr val="accent4">
                      <a:hueOff val="468000"/>
                      <a:satOff val="-4761"/>
                      <a:lumOff val="10196"/>
                    </a:schemeClr>
                  </a:solidFill>
                  <a:latin typeface="Gill Sans"/>
                  <a:ea typeface="Gill Sans"/>
                  <a:cs typeface="Gill Sans"/>
                  <a:sym typeface="Gill Sans"/>
                </a:defRPr>
              </a:pPr>
              <a:r>
                <a:t>(e.g., SHA256) </a:t>
              </a:r>
            </a:p>
          </p:txBody>
        </p:sp>
      </p:grpSp>
      <p:sp>
        <p:nvSpPr>
          <p:cNvPr id="841" name="Line"/>
          <p:cNvSpPr/>
          <p:nvPr/>
        </p:nvSpPr>
        <p:spPr>
          <a:xfrm flipV="1">
            <a:off x="6473795" y="1766314"/>
            <a:ext cx="1" cy="7694171"/>
          </a:xfrm>
          <a:prstGeom prst="line">
            <a:avLst/>
          </a:prstGeom>
          <a:ln w="254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861" name="Group"/>
          <p:cNvGrpSpPr/>
          <p:nvPr/>
        </p:nvGrpSpPr>
        <p:grpSpPr>
          <a:xfrm>
            <a:off x="2350966" y="2179846"/>
            <a:ext cx="3908465" cy="1444598"/>
            <a:chOff x="0" y="0"/>
            <a:chExt cx="3908463" cy="1444597"/>
          </a:xfrm>
        </p:grpSpPr>
        <p:grpSp>
          <p:nvGrpSpPr>
            <p:cNvPr id="849" name="Group"/>
            <p:cNvGrpSpPr/>
            <p:nvPr/>
          </p:nvGrpSpPr>
          <p:grpSpPr>
            <a:xfrm rot="2700000">
              <a:off x="2103895" y="700357"/>
              <a:ext cx="648292" cy="603401"/>
              <a:chOff x="0" y="0"/>
              <a:chExt cx="648291" cy="603400"/>
            </a:xfrm>
          </p:grpSpPr>
          <p:sp>
            <p:nvSpPr>
              <p:cNvPr id="842" name="Line"/>
              <p:cNvSpPr/>
              <p:nvPr/>
            </p:nvSpPr>
            <p:spPr>
              <a:xfrm rot="21600000">
                <a:off x="0" y="213224"/>
                <a:ext cx="482834" cy="390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43" name="Line"/>
              <p:cNvSpPr/>
              <p:nvPr/>
            </p:nvSpPr>
            <p:spPr>
              <a:xfrm flipV="1">
                <a:off x="23230" y="273431"/>
                <a:ext cx="316130" cy="316130"/>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44" name="Line"/>
              <p:cNvSpPr/>
              <p:nvPr/>
            </p:nvSpPr>
            <p:spPr>
              <a:xfrm flipV="1">
                <a:off x="237522" y="305715"/>
                <a:ext cx="143803" cy="143802"/>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45" name="Line"/>
              <p:cNvSpPr/>
              <p:nvPr/>
            </p:nvSpPr>
            <p:spPr>
              <a:xfrm flipV="1">
                <a:off x="20897" y="265037"/>
                <a:ext cx="310069" cy="3100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46" name="Line"/>
              <p:cNvSpPr/>
              <p:nvPr/>
            </p:nvSpPr>
            <p:spPr>
              <a:xfrm flipV="1">
                <a:off x="224172" y="307004"/>
                <a:ext cx="140368" cy="1403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47" name="Circle"/>
              <p:cNvSpPr/>
              <p:nvPr/>
            </p:nvSpPr>
            <p:spPr>
              <a:xfrm rot="21600000">
                <a:off x="292441" y="0"/>
                <a:ext cx="355851" cy="35585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48" name="Circle"/>
              <p:cNvSpPr/>
              <p:nvPr/>
            </p:nvSpPr>
            <p:spPr>
              <a:xfrm rot="21600000">
                <a:off x="477026" y="52382"/>
                <a:ext cx="115016" cy="11501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857" name="Group"/>
            <p:cNvGrpSpPr/>
            <p:nvPr/>
          </p:nvGrpSpPr>
          <p:grpSpPr>
            <a:xfrm rot="2700000">
              <a:off x="2112830" y="139198"/>
              <a:ext cx="640737" cy="596369"/>
              <a:chOff x="0" y="0"/>
              <a:chExt cx="640736" cy="596368"/>
            </a:xfrm>
          </p:grpSpPr>
          <p:sp>
            <p:nvSpPr>
              <p:cNvPr id="850" name="Line"/>
              <p:cNvSpPr/>
              <p:nvPr/>
            </p:nvSpPr>
            <p:spPr>
              <a:xfrm rot="21600000">
                <a:off x="0" y="210739"/>
                <a:ext cx="477207" cy="3856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1" name="Line"/>
              <p:cNvSpPr/>
              <p:nvPr/>
            </p:nvSpPr>
            <p:spPr>
              <a:xfrm flipV="1">
                <a:off x="22959" y="270244"/>
                <a:ext cx="312446" cy="312446"/>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2" name="Line"/>
              <p:cNvSpPr/>
              <p:nvPr/>
            </p:nvSpPr>
            <p:spPr>
              <a:xfrm flipV="1">
                <a:off x="234754" y="302152"/>
                <a:ext cx="142127" cy="1421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3" name="Line"/>
              <p:cNvSpPr/>
              <p:nvPr/>
            </p:nvSpPr>
            <p:spPr>
              <a:xfrm flipV="1">
                <a:off x="20653" y="261948"/>
                <a:ext cx="306456" cy="30645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4" name="Line"/>
              <p:cNvSpPr/>
              <p:nvPr/>
            </p:nvSpPr>
            <p:spPr>
              <a:xfrm flipV="1">
                <a:off x="221560" y="303426"/>
                <a:ext cx="138731" cy="13873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5" name="Circle"/>
              <p:cNvSpPr/>
              <p:nvPr/>
            </p:nvSpPr>
            <p:spPr>
              <a:xfrm rot="21600000">
                <a:off x="289033" y="0"/>
                <a:ext cx="351703" cy="351703"/>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6" name="Circle"/>
              <p:cNvSpPr/>
              <p:nvPr/>
            </p:nvSpPr>
            <p:spPr>
              <a:xfrm rot="21600000">
                <a:off x="471466" y="51771"/>
                <a:ext cx="113676" cy="11367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858" name="Public"/>
            <p:cNvSpPr txBox="1"/>
            <p:nvPr/>
          </p:nvSpPr>
          <p:spPr>
            <a:xfrm>
              <a:off x="2942745" y="760102"/>
              <a:ext cx="84162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rgbClr val="05BD01"/>
                  </a:solidFill>
                  <a:latin typeface="Gill Sans"/>
                  <a:ea typeface="Gill Sans"/>
                  <a:cs typeface="Gill Sans"/>
                  <a:sym typeface="Gill Sans"/>
                </a:defRPr>
              </a:lvl1pPr>
            </a:lstStyle>
            <a:p>
              <a:pPr/>
              <a:r>
                <a:t>Public</a:t>
              </a:r>
            </a:p>
          </p:txBody>
        </p:sp>
        <p:sp>
          <p:nvSpPr>
            <p:cNvPr id="859" name="Private"/>
            <p:cNvSpPr txBox="1"/>
            <p:nvPr/>
          </p:nvSpPr>
          <p:spPr>
            <a:xfrm>
              <a:off x="2940187" y="227595"/>
              <a:ext cx="968277"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rgbClr val="C82605"/>
                  </a:solidFill>
                  <a:latin typeface="Gill Sans"/>
                  <a:ea typeface="Gill Sans"/>
                  <a:cs typeface="Gill Sans"/>
                  <a:sym typeface="Gill Sans"/>
                </a:defRPr>
              </a:lvl1pPr>
            </a:lstStyle>
            <a:p>
              <a:pPr/>
              <a:r>
                <a:t>Private</a:t>
              </a:r>
            </a:p>
          </p:txBody>
        </p:sp>
        <p:sp>
          <p:nvSpPr>
            <p:cNvPr id="860" name="Sender"/>
            <p:cNvSpPr txBox="1"/>
            <p:nvPr/>
          </p:nvSpPr>
          <p:spPr>
            <a:xfrm>
              <a:off x="0" y="493698"/>
              <a:ext cx="1059061"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Sender </a:t>
              </a:r>
            </a:p>
          </p:txBody>
        </p:sp>
      </p:grpSp>
      <p:grpSp>
        <p:nvGrpSpPr>
          <p:cNvPr id="872" name="Group"/>
          <p:cNvGrpSpPr/>
          <p:nvPr/>
        </p:nvGrpSpPr>
        <p:grpSpPr>
          <a:xfrm>
            <a:off x="8622289" y="2459605"/>
            <a:ext cx="3471662" cy="885080"/>
            <a:chOff x="0" y="0"/>
            <a:chExt cx="3471661" cy="885079"/>
          </a:xfrm>
        </p:grpSpPr>
        <p:sp>
          <p:nvSpPr>
            <p:cNvPr id="862" name="Receiver"/>
            <p:cNvSpPr txBox="1"/>
            <p:nvPr/>
          </p:nvSpPr>
          <p:spPr>
            <a:xfrm>
              <a:off x="0" y="213939"/>
              <a:ext cx="126950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Receiver </a:t>
              </a:r>
            </a:p>
          </p:txBody>
        </p:sp>
        <p:grpSp>
          <p:nvGrpSpPr>
            <p:cNvPr id="870" name="Group"/>
            <p:cNvGrpSpPr/>
            <p:nvPr/>
          </p:nvGrpSpPr>
          <p:grpSpPr>
            <a:xfrm rot="2700000">
              <a:off x="1791188" y="140839"/>
              <a:ext cx="648292" cy="603401"/>
              <a:chOff x="0" y="0"/>
              <a:chExt cx="648291" cy="603400"/>
            </a:xfrm>
          </p:grpSpPr>
          <p:sp>
            <p:nvSpPr>
              <p:cNvPr id="863" name="Line"/>
              <p:cNvSpPr/>
              <p:nvPr/>
            </p:nvSpPr>
            <p:spPr>
              <a:xfrm rot="21600000">
                <a:off x="0" y="213224"/>
                <a:ext cx="482834" cy="3901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4" name="Line"/>
              <p:cNvSpPr/>
              <p:nvPr/>
            </p:nvSpPr>
            <p:spPr>
              <a:xfrm flipV="1">
                <a:off x="23230" y="273431"/>
                <a:ext cx="316130" cy="316130"/>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5" name="Line"/>
              <p:cNvSpPr/>
              <p:nvPr/>
            </p:nvSpPr>
            <p:spPr>
              <a:xfrm flipV="1">
                <a:off x="237522" y="305715"/>
                <a:ext cx="143803" cy="143802"/>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6" name="Line"/>
              <p:cNvSpPr/>
              <p:nvPr/>
            </p:nvSpPr>
            <p:spPr>
              <a:xfrm flipV="1">
                <a:off x="20897" y="265037"/>
                <a:ext cx="310069" cy="3100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7" name="Line"/>
              <p:cNvSpPr/>
              <p:nvPr/>
            </p:nvSpPr>
            <p:spPr>
              <a:xfrm flipV="1">
                <a:off x="224172" y="307004"/>
                <a:ext cx="140368" cy="1403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8" name="Circle"/>
              <p:cNvSpPr/>
              <p:nvPr/>
            </p:nvSpPr>
            <p:spPr>
              <a:xfrm rot="21600000">
                <a:off x="292441" y="0"/>
                <a:ext cx="355851" cy="35585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9" name="Circle"/>
              <p:cNvSpPr/>
              <p:nvPr/>
            </p:nvSpPr>
            <p:spPr>
              <a:xfrm rot="21600000">
                <a:off x="477026" y="52382"/>
                <a:ext cx="115016" cy="11501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871" name="Public"/>
            <p:cNvSpPr txBox="1"/>
            <p:nvPr/>
          </p:nvSpPr>
          <p:spPr>
            <a:xfrm>
              <a:off x="2630038" y="200584"/>
              <a:ext cx="84162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rgbClr val="05BD01"/>
                  </a:solidFill>
                  <a:latin typeface="Gill Sans"/>
                  <a:ea typeface="Gill Sans"/>
                  <a:cs typeface="Gill Sans"/>
                  <a:sym typeface="Gill Sans"/>
                </a:defRPr>
              </a:lvl1pPr>
            </a:lstStyle>
            <a:p>
              <a:pPr/>
              <a:r>
                <a:t>Public</a:t>
              </a:r>
            </a:p>
          </p:txBody>
        </p:sp>
      </p:grpSp>
      <p:sp>
        <p:nvSpPr>
          <p:cNvPr id="875" name="Connection Line"/>
          <p:cNvSpPr/>
          <p:nvPr/>
        </p:nvSpPr>
        <p:spPr>
          <a:xfrm>
            <a:off x="8040638" y="7666814"/>
            <a:ext cx="2895204" cy="778747"/>
          </a:xfrm>
          <a:custGeom>
            <a:avLst/>
            <a:gdLst/>
            <a:ahLst/>
            <a:cxnLst>
              <a:cxn ang="0">
                <a:pos x="wd2" y="hd2"/>
              </a:cxn>
              <a:cxn ang="5400000">
                <a:pos x="wd2" y="hd2"/>
              </a:cxn>
              <a:cxn ang="10800000">
                <a:pos x="wd2" y="hd2"/>
              </a:cxn>
              <a:cxn ang="16200000">
                <a:pos x="wd2" y="hd2"/>
              </a:cxn>
            </a:cxnLst>
            <a:rect l="0" t="0" r="r" b="b"/>
            <a:pathLst>
              <a:path w="21600" h="16202" fill="norm" stroke="1" extrusionOk="0">
                <a:moveTo>
                  <a:pt x="0" y="665"/>
                </a:moveTo>
                <a:cubicBezTo>
                  <a:pt x="7099" y="21600"/>
                  <a:pt x="14299" y="21378"/>
                  <a:pt x="21600" y="0"/>
                </a:cubicBezTo>
              </a:path>
            </a:pathLst>
          </a:custGeom>
          <a:ln w="25400">
            <a:solidFill>
              <a:srgbClr val="FFFFFF"/>
            </a:solidFill>
            <a:miter lim="400000"/>
            <a:headEnd type="triangle"/>
            <a:tailEnd type="triangle"/>
          </a:ln>
        </p:spPr>
        <p:txBody>
          <a:bodyPr/>
          <a:lstStyle/>
          <a:p>
            <a:pPr/>
          </a:p>
        </p:txBody>
      </p:sp>
      <p:sp>
        <p:nvSpPr>
          <p:cNvPr id="874" name="Same or not?"/>
          <p:cNvSpPr txBox="1"/>
          <p:nvPr/>
        </p:nvSpPr>
        <p:spPr>
          <a:xfrm>
            <a:off x="8460149" y="8619546"/>
            <a:ext cx="205618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rPr>
                <a:solidFill>
                  <a:schemeClr val="accent3">
                    <a:hueOff val="-365725"/>
                    <a:satOff val="-32500"/>
                    <a:lumOff val="18235"/>
                  </a:schemeClr>
                </a:solidFill>
              </a:rPr>
              <a:t>Same</a:t>
            </a:r>
            <a:r>
              <a:t> or </a:t>
            </a:r>
            <a:r>
              <a:rPr>
                <a:solidFill>
                  <a:schemeClr val="accent5">
                    <a:hueOff val="89162"/>
                    <a:satOff val="9554"/>
                    <a:lumOff val="16296"/>
                  </a:schemeClr>
                </a:solidFill>
              </a:rPr>
              <a:t>not</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1" presetID="22" grpId="2" fill="hold">
                                  <p:stCondLst>
                                    <p:cond delay="0"/>
                                  </p:stCondLst>
                                  <p:iterate type="el" backwards="0">
                                    <p:tmAbs val="0"/>
                                  </p:iterate>
                                  <p:childTnLst>
                                    <p:set>
                                      <p:cBhvr>
                                        <p:cTn id="10" fill="hold"/>
                                        <p:tgtEl>
                                          <p:spTgt spid="810"/>
                                        </p:tgtEl>
                                        <p:attrNameLst>
                                          <p:attrName>style.visibility</p:attrName>
                                        </p:attrNameLst>
                                      </p:cBhvr>
                                      <p:to>
                                        <p:strVal val="visible"/>
                                      </p:to>
                                    </p:set>
                                    <p:animEffect filter="wipe(up)" transition="in">
                                      <p:cBhvr>
                                        <p:cTn id="11" dur="1000"/>
                                        <p:tgtEl>
                                          <p:spTgt spid="810"/>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83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1" presetID="22" grpId="4" fill="hold">
                                  <p:stCondLst>
                                    <p:cond delay="0"/>
                                  </p:stCondLst>
                                  <p:iterate type="el" backwards="0">
                                    <p:tmAbs val="0"/>
                                  </p:iterate>
                                  <p:childTnLst>
                                    <p:set>
                                      <p:cBhvr>
                                        <p:cTn id="19" fill="hold"/>
                                        <p:tgtEl>
                                          <p:spTgt spid="828"/>
                                        </p:tgtEl>
                                        <p:attrNameLst>
                                          <p:attrName>style.visibility</p:attrName>
                                        </p:attrNameLst>
                                      </p:cBhvr>
                                      <p:to>
                                        <p:strVal val="visible"/>
                                      </p:to>
                                    </p:set>
                                    <p:animEffect filter="wipe(up)" transition="in">
                                      <p:cBhvr>
                                        <p:cTn id="20" dur="1000"/>
                                        <p:tgtEl>
                                          <p:spTgt spid="828"/>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2" grpId="5" fill="hold">
                                  <p:stCondLst>
                                    <p:cond delay="0"/>
                                  </p:stCondLst>
                                  <p:iterate type="el" backwards="0">
                                    <p:tmAbs val="0"/>
                                  </p:iterate>
                                  <p:childTnLst>
                                    <p:set>
                                      <p:cBhvr>
                                        <p:cTn id="24" fill="hold"/>
                                        <p:tgtEl>
                                          <p:spTgt spid="823"/>
                                        </p:tgtEl>
                                        <p:attrNameLst>
                                          <p:attrName>style.visibility</p:attrName>
                                        </p:attrNameLst>
                                      </p:cBhvr>
                                      <p:to>
                                        <p:strVal val="visible"/>
                                      </p:to>
                                    </p:set>
                                    <p:animEffect filter="wipe(up)" transition="in">
                                      <p:cBhvr>
                                        <p:cTn id="25" dur="300"/>
                                        <p:tgtEl>
                                          <p:spTgt spid="823"/>
                                        </p:tgtEl>
                                      </p:cBhvr>
                                    </p:animEffect>
                                  </p:childTnLst>
                                </p:cTn>
                              </p:par>
                            </p:childTnLst>
                          </p:cTn>
                        </p:par>
                        <p:par>
                          <p:cTn id="26" fill="hold">
                            <p:stCondLst>
                              <p:cond delay="300"/>
                            </p:stCondLst>
                            <p:childTnLst>
                              <p:par>
                                <p:cTn id="27" presetClass="entr" nodeType="afterEffect" presetSubtype="0" presetID="1" grpId="6" fill="hold">
                                  <p:stCondLst>
                                    <p:cond delay="0"/>
                                  </p:stCondLst>
                                  <p:iterate type="el" backwards="0">
                                    <p:tmAbs val="0"/>
                                  </p:iterate>
                                  <p:childTnLst>
                                    <p:set>
                                      <p:cBhvr>
                                        <p:cTn id="28" fill="hold"/>
                                        <p:tgtEl>
                                          <p:spTgt spid="819"/>
                                        </p:tgtEl>
                                        <p:attrNameLst>
                                          <p:attrName>style.visibility</p:attrName>
                                        </p:attrNameLst>
                                      </p:cBhvr>
                                      <p:to>
                                        <p:strVal val="visible"/>
                                      </p:to>
                                    </p:set>
                                  </p:childTnLst>
                                </p:cTn>
                              </p:par>
                            </p:childTnLst>
                          </p:cTn>
                        </p:par>
                        <p:par>
                          <p:cTn id="29" fill="hold">
                            <p:stCondLst>
                              <p:cond delay="300"/>
                            </p:stCondLst>
                            <p:childTnLst>
                              <p:par>
                                <p:cTn id="30" presetClass="entr" nodeType="afterEffect" presetSubtype="1" presetID="22" grpId="7" fill="hold">
                                  <p:stCondLst>
                                    <p:cond delay="0"/>
                                  </p:stCondLst>
                                  <p:iterate type="el" backwards="0">
                                    <p:tmAbs val="0"/>
                                  </p:iterate>
                                  <p:childTnLst>
                                    <p:set>
                                      <p:cBhvr>
                                        <p:cTn id="31" fill="hold"/>
                                        <p:tgtEl>
                                          <p:spTgt spid="824"/>
                                        </p:tgtEl>
                                        <p:attrNameLst>
                                          <p:attrName>style.visibility</p:attrName>
                                        </p:attrNameLst>
                                      </p:cBhvr>
                                      <p:to>
                                        <p:strVal val="visible"/>
                                      </p:to>
                                    </p:set>
                                    <p:animEffect filter="wipe(up)" transition="in">
                                      <p:cBhvr>
                                        <p:cTn id="32" dur="300"/>
                                        <p:tgtEl>
                                          <p:spTgt spid="824"/>
                                        </p:tgtEl>
                                      </p:cBhvr>
                                    </p:animEffect>
                                  </p:childTnLst>
                                </p:cTn>
                              </p:par>
                            </p:childTnLst>
                          </p:cTn>
                        </p:par>
                        <p:par>
                          <p:cTn id="33" fill="hold">
                            <p:stCondLst>
                              <p:cond delay="600"/>
                            </p:stCondLst>
                            <p:childTnLst>
                              <p:par>
                                <p:cTn id="34" presetClass="entr" nodeType="afterEffect" presetSubtype="0" presetID="1" grpId="8" fill="hold">
                                  <p:stCondLst>
                                    <p:cond delay="0"/>
                                  </p:stCondLst>
                                  <p:iterate type="el" backwards="0">
                                    <p:tmAbs val="0"/>
                                  </p:iterate>
                                  <p:childTnLst>
                                    <p:set>
                                      <p:cBhvr>
                                        <p:cTn id="35" fill="hold"/>
                                        <p:tgtEl>
                                          <p:spTgt spid="82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0" presetID="1" grpId="9" fill="hold">
                                  <p:stCondLst>
                                    <p:cond delay="0"/>
                                  </p:stCondLst>
                                  <p:iterate type="el" backwards="0">
                                    <p:tmAbs val="0"/>
                                  </p:iterate>
                                  <p:childTnLst>
                                    <p:set>
                                      <p:cBhvr>
                                        <p:cTn id="39" fill="hold"/>
                                        <p:tgtEl>
                                          <p:spTgt spid="8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1" presetID="22" grpId="10" fill="hold">
                                  <p:stCondLst>
                                    <p:cond delay="0"/>
                                  </p:stCondLst>
                                  <p:iterate type="el" backwards="0">
                                    <p:tmAbs val="0"/>
                                  </p:iterate>
                                  <p:childTnLst>
                                    <p:set>
                                      <p:cBhvr>
                                        <p:cTn id="43" fill="hold"/>
                                        <p:tgtEl>
                                          <p:spTgt spid="822"/>
                                        </p:tgtEl>
                                        <p:attrNameLst>
                                          <p:attrName>style.visibility</p:attrName>
                                        </p:attrNameLst>
                                      </p:cBhvr>
                                      <p:to>
                                        <p:strVal val="visible"/>
                                      </p:to>
                                    </p:set>
                                    <p:animEffect filter="wipe(up)" transition="in">
                                      <p:cBhvr>
                                        <p:cTn id="44" dur="500"/>
                                        <p:tgtEl>
                                          <p:spTgt spid="822"/>
                                        </p:tgtEl>
                                      </p:cBhvr>
                                    </p:animEffec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 presetID="22" grpId="11" fill="hold">
                                  <p:stCondLst>
                                    <p:cond delay="0"/>
                                  </p:stCondLst>
                                  <p:iterate type="el" backwards="0">
                                    <p:tmAbs val="0"/>
                                  </p:iterate>
                                  <p:childTnLst>
                                    <p:set>
                                      <p:cBhvr>
                                        <p:cTn id="48" fill="hold"/>
                                        <p:tgtEl>
                                          <p:spTgt spid="840"/>
                                        </p:tgtEl>
                                        <p:attrNameLst>
                                          <p:attrName>style.visibility</p:attrName>
                                        </p:attrNameLst>
                                      </p:cBhvr>
                                      <p:to>
                                        <p:strVal val="visible"/>
                                      </p:to>
                                    </p:set>
                                    <p:animEffect filter="wipe(up)" transition="in">
                                      <p:cBhvr>
                                        <p:cTn id="49" dur="1000"/>
                                        <p:tgtEl>
                                          <p:spTgt spid="840"/>
                                        </p:tgtEl>
                                      </p:cBhvr>
                                    </p:animEffect>
                                  </p:childTnLst>
                                </p:cTn>
                              </p:par>
                            </p:childTnLst>
                          </p:cTn>
                        </p:par>
                        <p:par>
                          <p:cTn id="50" fill="hold">
                            <p:stCondLst>
                              <p:cond delay="1000"/>
                            </p:stCondLst>
                            <p:childTnLst>
                              <p:par>
                                <p:cTn id="51" presetClass="entr" nodeType="afterEffect" presetSubtype="0" presetID="1" grpId="12" fill="hold">
                                  <p:stCondLst>
                                    <p:cond delay="0"/>
                                  </p:stCondLst>
                                  <p:iterate type="el" backwards="0">
                                    <p:tmAbs val="0"/>
                                  </p:iterate>
                                  <p:childTnLst>
                                    <p:set>
                                      <p:cBhvr>
                                        <p:cTn id="52" fill="hold"/>
                                        <p:tgtEl>
                                          <p:spTgt spid="8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ID="9" grpId="13" fill="hold">
                                  <p:stCondLst>
                                    <p:cond delay="0"/>
                                  </p:stCondLst>
                                  <p:iterate type="el" backwards="0">
                                    <p:tmAbs val="0"/>
                                  </p:iterate>
                                  <p:childTnLst>
                                    <p:set>
                                      <p:cBhvr>
                                        <p:cTn id="56" fill="hold"/>
                                        <p:tgtEl>
                                          <p:spTgt spid="875"/>
                                        </p:tgtEl>
                                        <p:attrNameLst>
                                          <p:attrName>style.visibility</p:attrName>
                                        </p:attrNameLst>
                                      </p:cBhvr>
                                      <p:to>
                                        <p:strVal val="visible"/>
                                      </p:to>
                                    </p:set>
                                    <p:animEffect filter="dissolve" transition="in">
                                      <p:cBhvr>
                                        <p:cTn id="57" dur="500"/>
                                        <p:tgtEl>
                                          <p:spTgt spid="875"/>
                                        </p:tgtEl>
                                      </p:cBhvr>
                                    </p:animEffect>
                                  </p:childTnLst>
                                </p:cTn>
                              </p:par>
                            </p:childTnLst>
                          </p:cTn>
                        </p:par>
                        <p:par>
                          <p:cTn id="58" fill="hold">
                            <p:stCondLst>
                              <p:cond delay="500"/>
                            </p:stCondLst>
                            <p:childTnLst>
                              <p:par>
                                <p:cTn id="59" presetClass="entr" nodeType="afterEffect" presetSubtype="0" presetID="1" grpId="14" fill="hold">
                                  <p:stCondLst>
                                    <p:cond delay="0"/>
                                  </p:stCondLst>
                                  <p:iterate type="el" backwards="0">
                                    <p:tmAbs val="0"/>
                                  </p:iterate>
                                  <p:childTnLst>
                                    <p:set>
                                      <p:cBhvr>
                                        <p:cTn id="60" fill="hold"/>
                                        <p:tgtEl>
                                          <p:spTgt spid="8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74" grpId="14"/>
      <p:bldP build="whole" bldLvl="1" animBg="1" rev="0" advAuto="0" spid="822" grpId="10"/>
      <p:bldP build="whole" bldLvl="1" animBg="1" rev="0" advAuto="0" spid="818" grpId="9"/>
      <p:bldP build="whole" bldLvl="1" animBg="1" rev="0" advAuto="0" spid="825" grpId="8"/>
      <p:bldP build="whole" bldLvl="1" animBg="1" rev="0" advAuto="0" spid="805" grpId="1"/>
      <p:bldP build="whole" bldLvl="1" animBg="1" rev="0" advAuto="0" spid="810" grpId="2"/>
      <p:bldP build="whole" bldLvl="1" animBg="1" rev="0" advAuto="0" spid="836" grpId="3"/>
      <p:bldP build="whole" bldLvl="1" animBg="1" rev="0" advAuto="0" spid="828" grpId="4"/>
      <p:bldP build="whole" bldLvl="1" animBg="1" rev="0" advAuto="0" spid="824" grpId="7"/>
      <p:bldP build="whole" bldLvl="1" animBg="1" rev="0" advAuto="0" spid="840" grpId="11"/>
      <p:bldP build="whole" bldLvl="1" animBg="1" rev="0" advAuto="0" spid="823" grpId="5"/>
      <p:bldP build="whole" bldLvl="1" animBg="1" rev="0" advAuto="0" spid="875" grpId="13"/>
      <p:bldP build="whole" bldLvl="1" animBg="1" rev="0" advAuto="0" spid="819" grpId="6"/>
      <p:bldP build="whole" bldLvl="1" animBg="1" rev="0" advAuto="0" spid="837" grpId="12"/>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7" name="Two DNSKEYs"/>
          <p:cNvSpPr txBox="1"/>
          <p:nvPr>
            <p:ph type="title"/>
          </p:nvPr>
        </p:nvSpPr>
        <p:spPr>
          <a:prstGeom prst="rect">
            <a:avLst/>
          </a:prstGeom>
        </p:spPr>
        <p:txBody>
          <a:bodyPr/>
          <a:lstStyle/>
          <a:p>
            <a:pPr/>
            <a:r>
              <a:t>Two DNSKEYs</a:t>
            </a:r>
          </a:p>
        </p:txBody>
      </p:sp>
      <p:sp>
        <p:nvSpPr>
          <p:cNvPr id="87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79" name="example.com's…"/>
          <p:cNvSpPr/>
          <p:nvPr/>
        </p:nvSpPr>
        <p:spPr>
          <a:xfrm>
            <a:off x="934319" y="5590692"/>
            <a:ext cx="3429001" cy="1879601"/>
          </a:xfrm>
          <a:prstGeom prst="roundRect">
            <a:avLst>
              <a:gd name="adj" fmla="val 9458"/>
            </a:avLst>
          </a:prstGeom>
          <a:solidFill>
            <a:srgbClr val="000000"/>
          </a:solidFill>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example.com's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grpSp>
        <p:nvGrpSpPr>
          <p:cNvPr id="887" name="Group"/>
          <p:cNvGrpSpPr/>
          <p:nvPr/>
        </p:nvGrpSpPr>
        <p:grpSpPr>
          <a:xfrm>
            <a:off x="3767611" y="7146333"/>
            <a:ext cx="620593" cy="577620"/>
            <a:chOff x="0" y="0"/>
            <a:chExt cx="620592" cy="577619"/>
          </a:xfrm>
        </p:grpSpPr>
        <p:sp>
          <p:nvSpPr>
            <p:cNvPr id="880"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1"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2"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3"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4"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5"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6"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893" name="Group"/>
          <p:cNvGrpSpPr/>
          <p:nvPr/>
        </p:nvGrpSpPr>
        <p:grpSpPr>
          <a:xfrm>
            <a:off x="3981658" y="7325330"/>
            <a:ext cx="627664" cy="577620"/>
            <a:chOff x="0" y="0"/>
            <a:chExt cx="627662" cy="577619"/>
          </a:xfrm>
        </p:grpSpPr>
        <p:sp>
          <p:nvSpPr>
            <p:cNvPr id="888" name="Line"/>
            <p:cNvSpPr/>
            <p:nvPr/>
          </p:nvSpPr>
          <p:spPr>
            <a:xfrm>
              <a:off x="-1" y="204114"/>
              <a:ext cx="467471"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9" name="Line"/>
            <p:cNvSpPr/>
            <p:nvPr/>
          </p:nvSpPr>
          <p:spPr>
            <a:xfrm flipV="1">
              <a:off x="5698" y="254314"/>
              <a:ext cx="306071" cy="302623"/>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0" name="Line"/>
            <p:cNvSpPr/>
            <p:nvPr/>
          </p:nvSpPr>
          <p:spPr>
            <a:xfrm flipV="1">
              <a:off x="213954" y="285219"/>
              <a:ext cx="138445" cy="138445"/>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1" name="Circle"/>
            <p:cNvSpPr/>
            <p:nvPr/>
          </p:nvSpPr>
          <p:spPr>
            <a:xfrm>
              <a:off x="283136" y="0"/>
              <a:ext cx="344527" cy="340646"/>
            </a:xfrm>
            <a:prstGeom prst="ellipse">
              <a:avLst/>
            </a:prstGeom>
            <a:solidFill>
              <a:schemeClr val="accent5"/>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892" name="Circle"/>
            <p:cNvSpPr/>
            <p:nvPr/>
          </p:nvSpPr>
          <p:spPr>
            <a:xfrm>
              <a:off x="461847" y="50144"/>
              <a:ext cx="111356"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898" name="Group"/>
          <p:cNvGrpSpPr/>
          <p:nvPr/>
        </p:nvGrpSpPr>
        <p:grpSpPr>
          <a:xfrm>
            <a:off x="7080458" y="6094779"/>
            <a:ext cx="627664" cy="577620"/>
            <a:chOff x="0" y="0"/>
            <a:chExt cx="627662" cy="577619"/>
          </a:xfrm>
        </p:grpSpPr>
        <p:sp>
          <p:nvSpPr>
            <p:cNvPr id="894" name="Line"/>
            <p:cNvSpPr/>
            <p:nvPr/>
          </p:nvSpPr>
          <p:spPr>
            <a:xfrm>
              <a:off x="0" y="204114"/>
              <a:ext cx="467470"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5" name="Line"/>
            <p:cNvSpPr/>
            <p:nvPr/>
          </p:nvSpPr>
          <p:spPr>
            <a:xfrm flipV="1">
              <a:off x="5699" y="254314"/>
              <a:ext cx="306070" cy="302623"/>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6" name="Line"/>
            <p:cNvSpPr/>
            <p:nvPr/>
          </p:nvSpPr>
          <p:spPr>
            <a:xfrm flipV="1">
              <a:off x="213955" y="285219"/>
              <a:ext cx="138444" cy="138445"/>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7" name="Circle"/>
            <p:cNvSpPr/>
            <p:nvPr/>
          </p:nvSpPr>
          <p:spPr>
            <a:xfrm>
              <a:off x="283136" y="0"/>
              <a:ext cx="344527" cy="340646"/>
            </a:xfrm>
            <a:prstGeom prst="ellipse">
              <a:avLst/>
            </a:prstGeom>
            <a:solidFill>
              <a:schemeClr val="accent5"/>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899" name="Circle"/>
          <p:cNvSpPr/>
          <p:nvPr/>
        </p:nvSpPr>
        <p:spPr>
          <a:xfrm>
            <a:off x="7542305" y="6144922"/>
            <a:ext cx="111356" cy="110102"/>
          </a:xfrm>
          <a:prstGeom prst="ellipse">
            <a:avLst/>
          </a:prstGeom>
          <a:solidFill>
            <a:srgbClr val="000000"/>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0" name="A Record"/>
          <p:cNvSpPr/>
          <p:nvPr/>
        </p:nvSpPr>
        <p:spPr>
          <a:xfrm>
            <a:off x="6080292" y="5202171"/>
            <a:ext cx="1798454" cy="643781"/>
          </a:xfrm>
          <a:prstGeom prst="roundRect">
            <a:avLst>
              <a:gd name="adj" fmla="val 15502"/>
            </a:avLst>
          </a:prstGeom>
          <a:ln w="38100">
            <a:solidFill>
              <a:srgbClr val="FFFFFF"/>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 Record</a:t>
            </a:r>
          </a:p>
        </p:txBody>
      </p:sp>
      <p:grpSp>
        <p:nvGrpSpPr>
          <p:cNvPr id="903" name="Group"/>
          <p:cNvGrpSpPr/>
          <p:nvPr/>
        </p:nvGrpSpPr>
        <p:grpSpPr>
          <a:xfrm>
            <a:off x="6080292" y="5863142"/>
            <a:ext cx="1798454" cy="1690871"/>
            <a:chOff x="0" y="0"/>
            <a:chExt cx="1798452" cy="1690869"/>
          </a:xfrm>
        </p:grpSpPr>
        <p:sp>
          <p:nvSpPr>
            <p:cNvPr id="901" name="Signature (RRSIG)"/>
            <p:cNvSpPr/>
            <p:nvPr/>
          </p:nvSpPr>
          <p:spPr>
            <a:xfrm>
              <a:off x="0" y="1047089"/>
              <a:ext cx="1798453" cy="643781"/>
            </a:xfrm>
            <a:prstGeom prst="roundRect">
              <a:avLst>
                <a:gd name="adj" fmla="val 15502"/>
              </a:avLst>
            </a:prstGeom>
            <a:noFill/>
            <a:ln w="38100" cap="flat">
              <a:solidFill>
                <a:srgbClr val="D45954"/>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Signature (RRSIG)</a:t>
              </a:r>
            </a:p>
          </p:txBody>
        </p:sp>
        <p:sp>
          <p:nvSpPr>
            <p:cNvPr id="902" name="Line"/>
            <p:cNvSpPr/>
            <p:nvPr/>
          </p:nvSpPr>
          <p:spPr>
            <a:xfrm flipH="1">
              <a:off x="891759" y="0"/>
              <a:ext cx="1" cy="1024119"/>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915" name="Group"/>
          <p:cNvGrpSpPr/>
          <p:nvPr/>
        </p:nvGrpSpPr>
        <p:grpSpPr>
          <a:xfrm>
            <a:off x="10285548" y="5998029"/>
            <a:ext cx="2414623" cy="1004752"/>
            <a:chOff x="-86995" y="0"/>
            <a:chExt cx="2414622" cy="1004751"/>
          </a:xfrm>
        </p:grpSpPr>
        <p:grpSp>
          <p:nvGrpSpPr>
            <p:cNvPr id="913" name="Group"/>
            <p:cNvGrpSpPr/>
            <p:nvPr/>
          </p:nvGrpSpPr>
          <p:grpSpPr>
            <a:xfrm>
              <a:off x="-86996" y="0"/>
              <a:ext cx="2166641" cy="577620"/>
              <a:chOff x="-63500" y="0"/>
              <a:chExt cx="2166639" cy="577619"/>
            </a:xfrm>
          </p:grpSpPr>
          <p:grpSp>
            <p:nvGrpSpPr>
              <p:cNvPr id="911" name="Group"/>
              <p:cNvGrpSpPr/>
              <p:nvPr/>
            </p:nvGrpSpPr>
            <p:grpSpPr>
              <a:xfrm>
                <a:off x="1138459" y="0"/>
                <a:ext cx="620594" cy="577620"/>
                <a:chOff x="0" y="0"/>
                <a:chExt cx="620592" cy="577619"/>
              </a:xfrm>
            </p:grpSpPr>
            <p:sp>
              <p:nvSpPr>
                <p:cNvPr id="904"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5"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6"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7"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8"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9"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10"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912" name="= Hash(        )"/>
              <p:cNvSpPr txBox="1"/>
              <p:nvPr/>
            </p:nvSpPr>
            <p:spPr>
              <a:xfrm>
                <a:off x="-63500" y="34809"/>
                <a:ext cx="2166640"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 Hash(        )</a:t>
                </a:r>
              </a:p>
            </p:txBody>
          </p:sp>
        </p:grpSp>
        <p:sp>
          <p:nvSpPr>
            <p:cNvPr id="914" name="4c04a5 … ff0cdd"/>
            <p:cNvSpPr txBox="1"/>
            <p:nvPr/>
          </p:nvSpPr>
          <p:spPr>
            <a:xfrm>
              <a:off x="41273" y="611051"/>
              <a:ext cx="2286354"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1900">
                  <a:latin typeface="Courier"/>
                  <a:ea typeface="Courier"/>
                  <a:cs typeface="Courier"/>
                  <a:sym typeface="Courier"/>
                </a:defRPr>
              </a:lvl1pPr>
            </a:lstStyle>
            <a:p>
              <a:pPr/>
              <a:r>
                <a:t>4c04a5 … ff0cdd</a:t>
              </a:r>
            </a:p>
          </p:txBody>
        </p:sp>
      </p:grpSp>
      <p:sp>
        <p:nvSpPr>
          <p:cNvPr id="916" name="DS Record"/>
          <p:cNvSpPr/>
          <p:nvPr/>
        </p:nvSpPr>
        <p:spPr>
          <a:xfrm>
            <a:off x="8631553" y="6028660"/>
            <a:ext cx="1551892" cy="539521"/>
          </a:xfrm>
          <a:prstGeom prst="roundRect">
            <a:avLst>
              <a:gd name="adj" fmla="val 15962"/>
            </a:avLst>
          </a:prstGeom>
          <a:solidFill>
            <a:srgbClr val="000000"/>
          </a:solidFill>
          <a:ln w="50800">
            <a:solidFill>
              <a:schemeClr val="accent4">
                <a:hueOff val="468000"/>
                <a:satOff val="-4761"/>
                <a:lumOff val="10196"/>
              </a:schemeClr>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sp>
        <p:nvSpPr>
          <p:cNvPr id="917" name="DS Record"/>
          <p:cNvSpPr/>
          <p:nvPr/>
        </p:nvSpPr>
        <p:spPr>
          <a:xfrm>
            <a:off x="8631553" y="6028660"/>
            <a:ext cx="1551892" cy="539521"/>
          </a:xfrm>
          <a:prstGeom prst="roundRect">
            <a:avLst>
              <a:gd name="adj" fmla="val 15962"/>
            </a:avLst>
          </a:prstGeom>
          <a:solidFill>
            <a:srgbClr val="000000"/>
          </a:solidFill>
          <a:ln w="50800">
            <a:solidFill>
              <a:schemeClr val="accent4">
                <a:hueOff val="468000"/>
                <a:satOff val="-4761"/>
                <a:lumOff val="10196"/>
              </a:schemeClr>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grpSp>
        <p:nvGrpSpPr>
          <p:cNvPr id="922" name="Group"/>
          <p:cNvGrpSpPr/>
          <p:nvPr/>
        </p:nvGrpSpPr>
        <p:grpSpPr>
          <a:xfrm>
            <a:off x="934319" y="2339492"/>
            <a:ext cx="3457926" cy="3202379"/>
            <a:chOff x="0" y="0"/>
            <a:chExt cx="3457925" cy="3202378"/>
          </a:xfrm>
        </p:grpSpPr>
        <p:sp>
          <p:nvSpPr>
            <p:cNvPr id="918" name=".com’s…"/>
            <p:cNvSpPr/>
            <p:nvPr/>
          </p:nvSpPr>
          <p:spPr>
            <a:xfrm>
              <a:off x="0" y="0"/>
              <a:ext cx="3429000" cy="1879600"/>
            </a:xfrm>
            <a:prstGeom prst="roundRect">
              <a:avLst>
                <a:gd name="adj" fmla="val 9458"/>
              </a:avLst>
            </a:prstGeom>
            <a:solidFill>
              <a:srgbClr val="000000"/>
            </a:solid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grpSp>
          <p:nvGrpSpPr>
            <p:cNvPr id="921" name="Group"/>
            <p:cNvGrpSpPr/>
            <p:nvPr/>
          </p:nvGrpSpPr>
          <p:grpSpPr>
            <a:xfrm>
              <a:off x="1663700" y="1872236"/>
              <a:ext cx="1794226" cy="1330143"/>
              <a:chOff x="0" y="0"/>
              <a:chExt cx="1794225" cy="1330141"/>
            </a:xfrm>
          </p:grpSpPr>
          <p:sp>
            <p:nvSpPr>
              <p:cNvPr id="919" name="Line"/>
              <p:cNvSpPr/>
              <p:nvPr/>
            </p:nvSpPr>
            <p:spPr>
              <a:xfrm flipV="1">
                <a:off x="-1" y="0"/>
                <a:ext cx="2" cy="1330142"/>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0" name="DS Record"/>
              <p:cNvSpPr/>
              <p:nvPr/>
            </p:nvSpPr>
            <p:spPr>
              <a:xfrm>
                <a:off x="242334" y="395311"/>
                <a:ext cx="1551892" cy="539520"/>
              </a:xfrm>
              <a:prstGeom prst="roundRect">
                <a:avLst>
                  <a:gd name="adj" fmla="val 15962"/>
                </a:avLst>
              </a:prstGeom>
              <a:solidFill>
                <a:srgbClr val="000000"/>
              </a:solidFill>
              <a:ln w="50800" cap="flat">
                <a:solidFill>
                  <a:schemeClr val="accent4">
                    <a:hueOff val="468000"/>
                    <a:satOff val="-4761"/>
                    <a:lumOff val="10196"/>
                  </a:schemeClr>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8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1" presetID="22" grpId="3" fill="hold">
                                  <p:stCondLst>
                                    <p:cond delay="0"/>
                                  </p:stCondLst>
                                  <p:iterate type="el" backwards="0">
                                    <p:tmAbs val="0"/>
                                  </p:iterate>
                                  <p:childTnLst>
                                    <p:set>
                                      <p:cBhvr>
                                        <p:cTn id="14" fill="hold"/>
                                        <p:tgtEl>
                                          <p:spTgt spid="903"/>
                                        </p:tgtEl>
                                        <p:attrNameLst>
                                          <p:attrName>style.visibility</p:attrName>
                                        </p:attrNameLst>
                                      </p:cBhvr>
                                      <p:to>
                                        <p:strVal val="visible"/>
                                      </p:to>
                                    </p:set>
                                    <p:animEffect filter="wipe(up)" transition="in">
                                      <p:cBhvr>
                                        <p:cTn id="15" dur="1000"/>
                                        <p:tgtEl>
                                          <p:spTgt spid="903"/>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4" fill="hold">
                                  <p:stCondLst>
                                    <p:cond delay="0"/>
                                  </p:stCondLst>
                                  <p:iterate type="el" backwards="0">
                                    <p:tmAbs val="0"/>
                                  </p:iterate>
                                  <p:childTnLst>
                                    <p:set>
                                      <p:cBhvr>
                                        <p:cTn id="19" fill="hold"/>
                                        <p:tgtEl>
                                          <p:spTgt spid="917"/>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5" fill="hold">
                                  <p:stCondLst>
                                    <p:cond delay="0"/>
                                  </p:stCondLst>
                                  <p:iterate type="el" backwards="0">
                                    <p:tmAbs val="0"/>
                                  </p:iterate>
                                  <p:childTnLst>
                                    <p:set>
                                      <p:cBhvr>
                                        <p:cTn id="22" fill="hold"/>
                                        <p:tgtEl>
                                          <p:spTgt spid="9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9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4" presetID="22" grpId="7" fill="hold">
                                  <p:stCondLst>
                                    <p:cond delay="0"/>
                                  </p:stCondLst>
                                  <p:iterate type="el" backwards="0">
                                    <p:tmAbs val="0"/>
                                  </p:iterate>
                                  <p:childTnLst>
                                    <p:set>
                                      <p:cBhvr>
                                        <p:cTn id="30" fill="hold"/>
                                        <p:tgtEl>
                                          <p:spTgt spid="922"/>
                                        </p:tgtEl>
                                        <p:attrNameLst>
                                          <p:attrName>style.visibility</p:attrName>
                                        </p:attrNameLst>
                                      </p:cBhvr>
                                      <p:to>
                                        <p:strVal val="visible"/>
                                      </p:to>
                                    </p:set>
                                    <p:animEffect filter="wipe(down)" transition="in">
                                      <p:cBhvr>
                                        <p:cTn id="31" dur="1000"/>
                                        <p:tgtEl>
                                          <p:spTgt spid="9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16" grpId="6"/>
      <p:bldP build="whole" bldLvl="1" animBg="1" rev="0" advAuto="0" spid="900" grpId="1"/>
      <p:bldP build="whole" bldLvl="1" animBg="1" rev="0" advAuto="0" spid="922" grpId="7"/>
      <p:bldP build="whole" bldLvl="1" animBg="1" rev="0" advAuto="0" spid="903" grpId="3"/>
      <p:bldP build="whole" bldLvl="1" animBg="1" rev="0" advAuto="0" spid="898" grpId="2"/>
      <p:bldP build="whole" bldLvl="1" animBg="1" rev="0" advAuto="0" spid="915" grpId="5"/>
      <p:bldP build="whole" bldLvl="1" animBg="1" rev="0" advAuto="0" spid="917" grpId="4"/>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Project 4 Released"/>
          <p:cNvSpPr txBox="1"/>
          <p:nvPr>
            <p:ph type="title"/>
          </p:nvPr>
        </p:nvSpPr>
        <p:spPr>
          <a:prstGeom prst="rect">
            <a:avLst/>
          </a:prstGeom>
        </p:spPr>
        <p:txBody>
          <a:bodyPr/>
          <a:lstStyle/>
          <a:p>
            <a:pPr/>
            <a:r>
              <a:t>Project 4 Released</a:t>
            </a:r>
          </a:p>
        </p:txBody>
      </p:sp>
      <p:sp>
        <p:nvSpPr>
          <p:cNvPr id="143" name="DNSSEC Client"/>
          <p:cNvSpPr txBox="1"/>
          <p:nvPr>
            <p:ph type="body" idx="1"/>
          </p:nvPr>
        </p:nvSpPr>
        <p:spPr>
          <a:prstGeom prst="rect">
            <a:avLst/>
          </a:prstGeom>
        </p:spPr>
        <p:txBody>
          <a:bodyPr/>
          <a:lstStyle/>
          <a:p>
            <a:pPr/>
            <a:r>
              <a:t>DNSSEC Client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4" name="Two DNSKEYs"/>
          <p:cNvSpPr txBox="1"/>
          <p:nvPr>
            <p:ph type="title"/>
          </p:nvPr>
        </p:nvSpPr>
        <p:spPr>
          <a:prstGeom prst="rect">
            <a:avLst/>
          </a:prstGeom>
        </p:spPr>
        <p:txBody>
          <a:bodyPr/>
          <a:lstStyle/>
          <a:p>
            <a:pPr/>
            <a:r>
              <a:t>Two DNSKEYs</a:t>
            </a:r>
          </a:p>
        </p:txBody>
      </p:sp>
      <p:sp>
        <p:nvSpPr>
          <p:cNvPr id="92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931" name="Group"/>
          <p:cNvGrpSpPr/>
          <p:nvPr/>
        </p:nvGrpSpPr>
        <p:grpSpPr>
          <a:xfrm>
            <a:off x="7080458" y="6094779"/>
            <a:ext cx="627664" cy="577620"/>
            <a:chOff x="0" y="0"/>
            <a:chExt cx="627662" cy="577619"/>
          </a:xfrm>
        </p:grpSpPr>
        <p:sp>
          <p:nvSpPr>
            <p:cNvPr id="926" name="Line"/>
            <p:cNvSpPr/>
            <p:nvPr/>
          </p:nvSpPr>
          <p:spPr>
            <a:xfrm>
              <a:off x="0" y="204114"/>
              <a:ext cx="467470"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7" name="Line"/>
            <p:cNvSpPr/>
            <p:nvPr/>
          </p:nvSpPr>
          <p:spPr>
            <a:xfrm flipV="1">
              <a:off x="5699" y="254314"/>
              <a:ext cx="306070" cy="302623"/>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8" name="Line"/>
            <p:cNvSpPr/>
            <p:nvPr/>
          </p:nvSpPr>
          <p:spPr>
            <a:xfrm flipV="1">
              <a:off x="213955" y="285219"/>
              <a:ext cx="138444" cy="138445"/>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9" name="Circle"/>
            <p:cNvSpPr/>
            <p:nvPr/>
          </p:nvSpPr>
          <p:spPr>
            <a:xfrm>
              <a:off x="283136" y="0"/>
              <a:ext cx="344527" cy="340646"/>
            </a:xfrm>
            <a:prstGeom prst="ellipse">
              <a:avLst/>
            </a:prstGeom>
            <a:solidFill>
              <a:schemeClr val="accent5"/>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30" name="Circle"/>
            <p:cNvSpPr/>
            <p:nvPr/>
          </p:nvSpPr>
          <p:spPr>
            <a:xfrm>
              <a:off x="461847" y="50143"/>
              <a:ext cx="111356"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932" name="A Record"/>
          <p:cNvSpPr/>
          <p:nvPr/>
        </p:nvSpPr>
        <p:spPr>
          <a:xfrm>
            <a:off x="6080292" y="5202171"/>
            <a:ext cx="1798454" cy="643781"/>
          </a:xfrm>
          <a:prstGeom prst="roundRect">
            <a:avLst>
              <a:gd name="adj" fmla="val 15502"/>
            </a:avLst>
          </a:prstGeom>
          <a:ln w="38100">
            <a:solidFill>
              <a:srgbClr val="FFFFFF"/>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 Record</a:t>
            </a:r>
          </a:p>
        </p:txBody>
      </p:sp>
      <p:grpSp>
        <p:nvGrpSpPr>
          <p:cNvPr id="935" name="Group"/>
          <p:cNvGrpSpPr/>
          <p:nvPr/>
        </p:nvGrpSpPr>
        <p:grpSpPr>
          <a:xfrm>
            <a:off x="6080292" y="5863142"/>
            <a:ext cx="1798454" cy="1690871"/>
            <a:chOff x="0" y="0"/>
            <a:chExt cx="1798452" cy="1690869"/>
          </a:xfrm>
        </p:grpSpPr>
        <p:sp>
          <p:nvSpPr>
            <p:cNvPr id="933" name="Signature (RRSIG)"/>
            <p:cNvSpPr/>
            <p:nvPr/>
          </p:nvSpPr>
          <p:spPr>
            <a:xfrm>
              <a:off x="0" y="1047089"/>
              <a:ext cx="1798453" cy="643781"/>
            </a:xfrm>
            <a:prstGeom prst="roundRect">
              <a:avLst>
                <a:gd name="adj" fmla="val 15502"/>
              </a:avLst>
            </a:prstGeom>
            <a:noFill/>
            <a:ln w="38100" cap="flat">
              <a:solidFill>
                <a:srgbClr val="D45954"/>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Signature (RRSIG)</a:t>
              </a:r>
            </a:p>
          </p:txBody>
        </p:sp>
        <p:sp>
          <p:nvSpPr>
            <p:cNvPr id="934" name="Line"/>
            <p:cNvSpPr/>
            <p:nvPr/>
          </p:nvSpPr>
          <p:spPr>
            <a:xfrm flipH="1">
              <a:off x="891759" y="0"/>
              <a:ext cx="1" cy="1024119"/>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936" name=".com’s…"/>
          <p:cNvSpPr/>
          <p:nvPr/>
        </p:nvSpPr>
        <p:spPr>
          <a:xfrm>
            <a:off x="934319" y="2339492"/>
            <a:ext cx="3429001" cy="1879601"/>
          </a:xfrm>
          <a:prstGeom prst="roundRect">
            <a:avLst>
              <a:gd name="adj" fmla="val 9458"/>
            </a:avLst>
          </a:prstGeom>
          <a:solidFill>
            <a:srgbClr val="000000"/>
          </a:solidFill>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sp>
        <p:nvSpPr>
          <p:cNvPr id="937" name="Line"/>
          <p:cNvSpPr/>
          <p:nvPr/>
        </p:nvSpPr>
        <p:spPr>
          <a:xfrm flipV="1">
            <a:off x="2598019" y="4211729"/>
            <a:ext cx="1" cy="1330142"/>
          </a:xfrm>
          <a:prstGeom prst="line">
            <a:avLst/>
          </a:prstGeom>
          <a:ln w="50800">
            <a:solidFill>
              <a:srgbClr val="FFFFFF"/>
            </a:solidFill>
            <a:miter lim="400000"/>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8" name="DS Record"/>
          <p:cNvSpPr/>
          <p:nvPr/>
        </p:nvSpPr>
        <p:spPr>
          <a:xfrm>
            <a:off x="2840353" y="4607040"/>
            <a:ext cx="1551892" cy="539520"/>
          </a:xfrm>
          <a:prstGeom prst="roundRect">
            <a:avLst>
              <a:gd name="adj" fmla="val 15962"/>
            </a:avLst>
          </a:prstGeom>
          <a:solidFill>
            <a:srgbClr val="000000"/>
          </a:solidFill>
          <a:ln w="50800">
            <a:solidFill>
              <a:schemeClr val="accent4">
                <a:hueOff val="468000"/>
                <a:satOff val="-4761"/>
                <a:lumOff val="10196"/>
              </a:schemeClr>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pic>
        <p:nvPicPr>
          <p:cNvPr id="939" name="Image" descr="Image"/>
          <p:cNvPicPr>
            <a:picLocks noChangeAspect="1"/>
          </p:cNvPicPr>
          <p:nvPr/>
        </p:nvPicPr>
        <p:blipFill>
          <a:blip r:embed="rId2">
            <a:extLst/>
          </a:blip>
          <a:stretch>
            <a:fillRect/>
          </a:stretch>
        </p:blipFill>
        <p:spPr>
          <a:xfrm>
            <a:off x="4941014" y="7919918"/>
            <a:ext cx="2391058" cy="1793293"/>
          </a:xfrm>
          <a:prstGeom prst="rect">
            <a:avLst/>
          </a:prstGeom>
          <a:ln w="12700">
            <a:miter lim="400000"/>
          </a:ln>
        </p:spPr>
      </p:pic>
      <p:grpSp>
        <p:nvGrpSpPr>
          <p:cNvPr id="1005" name="Group"/>
          <p:cNvGrpSpPr/>
          <p:nvPr/>
        </p:nvGrpSpPr>
        <p:grpSpPr>
          <a:xfrm>
            <a:off x="393462" y="5590692"/>
            <a:ext cx="4880311" cy="4049360"/>
            <a:chOff x="0" y="0"/>
            <a:chExt cx="4880309" cy="4049359"/>
          </a:xfrm>
        </p:grpSpPr>
        <p:sp>
          <p:nvSpPr>
            <p:cNvPr id="940" name="example.com's…"/>
            <p:cNvSpPr/>
            <p:nvPr/>
          </p:nvSpPr>
          <p:spPr>
            <a:xfrm>
              <a:off x="540856" y="0"/>
              <a:ext cx="3429001" cy="1879600"/>
            </a:xfrm>
            <a:prstGeom prst="roundRect">
              <a:avLst>
                <a:gd name="adj" fmla="val 9458"/>
              </a:avLst>
            </a:prstGeom>
            <a:solidFill>
              <a:srgbClr val="000000"/>
            </a:solid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example.com's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grpSp>
          <p:nvGrpSpPr>
            <p:cNvPr id="948" name="Group"/>
            <p:cNvGrpSpPr/>
            <p:nvPr/>
          </p:nvGrpSpPr>
          <p:grpSpPr>
            <a:xfrm>
              <a:off x="3374148" y="1555641"/>
              <a:ext cx="620593" cy="577620"/>
              <a:chOff x="0" y="0"/>
              <a:chExt cx="620592" cy="577619"/>
            </a:xfrm>
          </p:grpSpPr>
          <p:sp>
            <p:nvSpPr>
              <p:cNvPr id="94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4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4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4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45"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4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4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954" name="Group"/>
            <p:cNvGrpSpPr/>
            <p:nvPr/>
          </p:nvGrpSpPr>
          <p:grpSpPr>
            <a:xfrm>
              <a:off x="3588195" y="1734638"/>
              <a:ext cx="627664" cy="577620"/>
              <a:chOff x="0" y="0"/>
              <a:chExt cx="627662" cy="577619"/>
            </a:xfrm>
          </p:grpSpPr>
          <p:sp>
            <p:nvSpPr>
              <p:cNvPr id="949" name="Line"/>
              <p:cNvSpPr/>
              <p:nvPr/>
            </p:nvSpPr>
            <p:spPr>
              <a:xfrm>
                <a:off x="-1" y="204114"/>
                <a:ext cx="467471"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50" name="Line"/>
              <p:cNvSpPr/>
              <p:nvPr/>
            </p:nvSpPr>
            <p:spPr>
              <a:xfrm flipV="1">
                <a:off x="5698" y="254314"/>
                <a:ext cx="306071" cy="302623"/>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51" name="Line"/>
              <p:cNvSpPr/>
              <p:nvPr/>
            </p:nvSpPr>
            <p:spPr>
              <a:xfrm flipV="1">
                <a:off x="213954" y="285219"/>
                <a:ext cx="138445" cy="138445"/>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52" name="Circle"/>
              <p:cNvSpPr/>
              <p:nvPr/>
            </p:nvSpPr>
            <p:spPr>
              <a:xfrm>
                <a:off x="283136" y="0"/>
                <a:ext cx="344527" cy="340646"/>
              </a:xfrm>
              <a:prstGeom prst="ellipse">
                <a:avLst/>
              </a:prstGeom>
              <a:solidFill>
                <a:schemeClr val="accent5"/>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53" name="Circle"/>
              <p:cNvSpPr/>
              <p:nvPr/>
            </p:nvSpPr>
            <p:spPr>
              <a:xfrm>
                <a:off x="461847" y="50144"/>
                <a:ext cx="111356"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971" name="Group"/>
            <p:cNvGrpSpPr/>
            <p:nvPr/>
          </p:nvGrpSpPr>
          <p:grpSpPr>
            <a:xfrm>
              <a:off x="4038600" y="1466143"/>
              <a:ext cx="841710" cy="756617"/>
              <a:chOff x="0" y="0"/>
              <a:chExt cx="841709" cy="756616"/>
            </a:xfrm>
          </p:grpSpPr>
          <p:grpSp>
            <p:nvGrpSpPr>
              <p:cNvPr id="962" name="Group"/>
              <p:cNvGrpSpPr/>
              <p:nvPr/>
            </p:nvGrpSpPr>
            <p:grpSpPr>
              <a:xfrm>
                <a:off x="0" y="0"/>
                <a:ext cx="611627" cy="593381"/>
                <a:chOff x="0" y="0"/>
                <a:chExt cx="611626" cy="593380"/>
              </a:xfrm>
            </p:grpSpPr>
            <p:sp>
              <p:nvSpPr>
                <p:cNvPr id="955" name="Line"/>
                <p:cNvSpPr/>
                <p:nvPr/>
              </p:nvSpPr>
              <p:spPr>
                <a:xfrm>
                  <a:off x="0" y="209684"/>
                  <a:ext cx="455527" cy="383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497FC"/>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56" name="Line"/>
                <p:cNvSpPr/>
                <p:nvPr/>
              </p:nvSpPr>
              <p:spPr>
                <a:xfrm flipV="1">
                  <a:off x="21916" y="268890"/>
                  <a:ext cx="298251" cy="31088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57" name="Line"/>
                <p:cNvSpPr/>
                <p:nvPr/>
              </p:nvSpPr>
              <p:spPr>
                <a:xfrm flipV="1">
                  <a:off x="224089" y="300639"/>
                  <a:ext cx="135670" cy="141414"/>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58" name="Line"/>
                <p:cNvSpPr/>
                <p:nvPr/>
              </p:nvSpPr>
              <p:spPr>
                <a:xfrm flipV="1">
                  <a:off x="19715" y="260636"/>
                  <a:ext cx="292533" cy="30492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59" name="Line"/>
                <p:cNvSpPr/>
                <p:nvPr/>
              </p:nvSpPr>
              <p:spPr>
                <a:xfrm flipV="1">
                  <a:off x="211494" y="301906"/>
                  <a:ext cx="132429" cy="13803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60" name="Oval"/>
                <p:cNvSpPr/>
                <p:nvPr/>
              </p:nvSpPr>
              <p:spPr>
                <a:xfrm>
                  <a:off x="275902" y="-1"/>
                  <a:ext cx="335725" cy="349942"/>
                </a:xfrm>
                <a:prstGeom prst="ellipse">
                  <a:avLst/>
                </a:prstGeom>
                <a:solidFill>
                  <a:srgbClr val="1497FC"/>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61" name="Circle"/>
                <p:cNvSpPr/>
                <p:nvPr/>
              </p:nvSpPr>
              <p:spPr>
                <a:xfrm>
                  <a:off x="450047" y="51512"/>
                  <a:ext cx="108512" cy="11310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970" name="Group"/>
              <p:cNvGrpSpPr/>
              <p:nvPr/>
            </p:nvGrpSpPr>
            <p:grpSpPr>
              <a:xfrm>
                <a:off x="230082" y="163235"/>
                <a:ext cx="611628" cy="593382"/>
                <a:chOff x="0" y="0"/>
                <a:chExt cx="611626" cy="593380"/>
              </a:xfrm>
            </p:grpSpPr>
            <p:sp>
              <p:nvSpPr>
                <p:cNvPr id="963" name="Line"/>
                <p:cNvSpPr/>
                <p:nvPr/>
              </p:nvSpPr>
              <p:spPr>
                <a:xfrm>
                  <a:off x="0" y="209684"/>
                  <a:ext cx="455527" cy="383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64" name="Line"/>
                <p:cNvSpPr/>
                <p:nvPr/>
              </p:nvSpPr>
              <p:spPr>
                <a:xfrm flipV="1">
                  <a:off x="21916" y="268890"/>
                  <a:ext cx="298251" cy="31088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65" name="Line"/>
                <p:cNvSpPr/>
                <p:nvPr/>
              </p:nvSpPr>
              <p:spPr>
                <a:xfrm flipV="1">
                  <a:off x="224089" y="300639"/>
                  <a:ext cx="135670" cy="141414"/>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66" name="Line"/>
                <p:cNvSpPr/>
                <p:nvPr/>
              </p:nvSpPr>
              <p:spPr>
                <a:xfrm flipV="1">
                  <a:off x="19715" y="260636"/>
                  <a:ext cx="292533" cy="30492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67" name="Line"/>
                <p:cNvSpPr/>
                <p:nvPr/>
              </p:nvSpPr>
              <p:spPr>
                <a:xfrm flipV="1">
                  <a:off x="211494" y="301906"/>
                  <a:ext cx="132429" cy="13803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68" name="Oval"/>
                <p:cNvSpPr/>
                <p:nvPr/>
              </p:nvSpPr>
              <p:spPr>
                <a:xfrm>
                  <a:off x="275902" y="-1"/>
                  <a:ext cx="335725" cy="349942"/>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69" name="Circle"/>
                <p:cNvSpPr/>
                <p:nvPr/>
              </p:nvSpPr>
              <p:spPr>
                <a:xfrm>
                  <a:off x="450047" y="51512"/>
                  <a:ext cx="108512" cy="11310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979" name="Group"/>
            <p:cNvGrpSpPr/>
            <p:nvPr/>
          </p:nvGrpSpPr>
          <p:grpSpPr>
            <a:xfrm>
              <a:off x="0" y="2455401"/>
              <a:ext cx="611627" cy="593381"/>
              <a:chOff x="0" y="0"/>
              <a:chExt cx="611626" cy="593380"/>
            </a:xfrm>
          </p:grpSpPr>
          <p:sp>
            <p:nvSpPr>
              <p:cNvPr id="972" name="Line"/>
              <p:cNvSpPr/>
              <p:nvPr/>
            </p:nvSpPr>
            <p:spPr>
              <a:xfrm>
                <a:off x="0" y="209684"/>
                <a:ext cx="455527" cy="383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497FC"/>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3" name="Line"/>
              <p:cNvSpPr/>
              <p:nvPr/>
            </p:nvSpPr>
            <p:spPr>
              <a:xfrm flipV="1">
                <a:off x="21916" y="268890"/>
                <a:ext cx="298251" cy="31088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4" name="Line"/>
              <p:cNvSpPr/>
              <p:nvPr/>
            </p:nvSpPr>
            <p:spPr>
              <a:xfrm flipV="1">
                <a:off x="224089" y="300639"/>
                <a:ext cx="135670" cy="141414"/>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5" name="Line"/>
              <p:cNvSpPr/>
              <p:nvPr/>
            </p:nvSpPr>
            <p:spPr>
              <a:xfrm flipV="1">
                <a:off x="19715" y="260636"/>
                <a:ext cx="292533" cy="30492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6" name="Line"/>
              <p:cNvSpPr/>
              <p:nvPr/>
            </p:nvSpPr>
            <p:spPr>
              <a:xfrm flipV="1">
                <a:off x="211494" y="301906"/>
                <a:ext cx="132429" cy="13803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7" name="Oval"/>
              <p:cNvSpPr/>
              <p:nvPr/>
            </p:nvSpPr>
            <p:spPr>
              <a:xfrm>
                <a:off x="275902" y="-1"/>
                <a:ext cx="335725" cy="349942"/>
              </a:xfrm>
              <a:prstGeom prst="ellipse">
                <a:avLst/>
              </a:prstGeom>
              <a:solidFill>
                <a:srgbClr val="1497FC"/>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78" name="Circle"/>
              <p:cNvSpPr/>
              <p:nvPr/>
            </p:nvSpPr>
            <p:spPr>
              <a:xfrm>
                <a:off x="450047" y="51512"/>
                <a:ext cx="108512" cy="11310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987" name="Group"/>
            <p:cNvGrpSpPr/>
            <p:nvPr/>
          </p:nvGrpSpPr>
          <p:grpSpPr>
            <a:xfrm>
              <a:off x="230083" y="2618636"/>
              <a:ext cx="611628" cy="593381"/>
              <a:chOff x="0" y="0"/>
              <a:chExt cx="611626" cy="593380"/>
            </a:xfrm>
          </p:grpSpPr>
          <p:sp>
            <p:nvSpPr>
              <p:cNvPr id="980" name="Line"/>
              <p:cNvSpPr/>
              <p:nvPr/>
            </p:nvSpPr>
            <p:spPr>
              <a:xfrm>
                <a:off x="0" y="209684"/>
                <a:ext cx="455527" cy="383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1" name="Line"/>
              <p:cNvSpPr/>
              <p:nvPr/>
            </p:nvSpPr>
            <p:spPr>
              <a:xfrm flipV="1">
                <a:off x="21916" y="268890"/>
                <a:ext cx="298251" cy="31088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2" name="Line"/>
              <p:cNvSpPr/>
              <p:nvPr/>
            </p:nvSpPr>
            <p:spPr>
              <a:xfrm flipV="1">
                <a:off x="224089" y="300639"/>
                <a:ext cx="135670" cy="141414"/>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3" name="Line"/>
              <p:cNvSpPr/>
              <p:nvPr/>
            </p:nvSpPr>
            <p:spPr>
              <a:xfrm flipV="1">
                <a:off x="19715" y="260636"/>
                <a:ext cx="292533" cy="30492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4" name="Line"/>
              <p:cNvSpPr/>
              <p:nvPr/>
            </p:nvSpPr>
            <p:spPr>
              <a:xfrm flipV="1">
                <a:off x="211494" y="301906"/>
                <a:ext cx="132429" cy="13803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5" name="Oval"/>
              <p:cNvSpPr/>
              <p:nvPr/>
            </p:nvSpPr>
            <p:spPr>
              <a:xfrm>
                <a:off x="275902" y="-1"/>
                <a:ext cx="335725" cy="349942"/>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986" name="Circle"/>
              <p:cNvSpPr/>
              <p:nvPr/>
            </p:nvSpPr>
            <p:spPr>
              <a:xfrm>
                <a:off x="450047" y="51512"/>
                <a:ext cx="108512" cy="11310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002" name="Group"/>
            <p:cNvGrpSpPr/>
            <p:nvPr/>
          </p:nvGrpSpPr>
          <p:grpSpPr>
            <a:xfrm>
              <a:off x="0" y="3292743"/>
              <a:ext cx="841711" cy="756617"/>
              <a:chOff x="0" y="0"/>
              <a:chExt cx="841710" cy="756615"/>
            </a:xfrm>
          </p:grpSpPr>
          <p:grpSp>
            <p:nvGrpSpPr>
              <p:cNvPr id="995" name="Group"/>
              <p:cNvGrpSpPr/>
              <p:nvPr/>
            </p:nvGrpSpPr>
            <p:grpSpPr>
              <a:xfrm>
                <a:off x="0" y="0"/>
                <a:ext cx="620593" cy="577620"/>
                <a:chOff x="0" y="0"/>
                <a:chExt cx="620592" cy="577619"/>
              </a:xfrm>
            </p:grpSpPr>
            <p:sp>
              <p:nvSpPr>
                <p:cNvPr id="988"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9"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0"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1"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2"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3"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4"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001" name="Group"/>
              <p:cNvGrpSpPr/>
              <p:nvPr/>
            </p:nvGrpSpPr>
            <p:grpSpPr>
              <a:xfrm>
                <a:off x="214047" y="178996"/>
                <a:ext cx="627664" cy="577620"/>
                <a:chOff x="0" y="0"/>
                <a:chExt cx="627662" cy="577619"/>
              </a:xfrm>
            </p:grpSpPr>
            <p:sp>
              <p:nvSpPr>
                <p:cNvPr id="996" name="Line"/>
                <p:cNvSpPr/>
                <p:nvPr/>
              </p:nvSpPr>
              <p:spPr>
                <a:xfrm>
                  <a:off x="-1" y="204114"/>
                  <a:ext cx="467471"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7" name="Line"/>
                <p:cNvSpPr/>
                <p:nvPr/>
              </p:nvSpPr>
              <p:spPr>
                <a:xfrm flipV="1">
                  <a:off x="5698" y="254314"/>
                  <a:ext cx="306071" cy="302623"/>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8" name="Line"/>
                <p:cNvSpPr/>
                <p:nvPr/>
              </p:nvSpPr>
              <p:spPr>
                <a:xfrm flipV="1">
                  <a:off x="213954" y="285219"/>
                  <a:ext cx="138445" cy="138445"/>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9" name="Circle"/>
                <p:cNvSpPr/>
                <p:nvPr/>
              </p:nvSpPr>
              <p:spPr>
                <a:xfrm>
                  <a:off x="283136" y="0"/>
                  <a:ext cx="344527" cy="340646"/>
                </a:xfrm>
                <a:prstGeom prst="ellipse">
                  <a:avLst/>
                </a:prstGeom>
                <a:solidFill>
                  <a:schemeClr val="accent5"/>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00" name="Circle"/>
                <p:cNvSpPr/>
                <p:nvPr/>
              </p:nvSpPr>
              <p:spPr>
                <a:xfrm>
                  <a:off x="461847" y="50144"/>
                  <a:ext cx="111356"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1003" name="Key Signing Key (KSK)"/>
            <p:cNvSpPr txBox="1"/>
            <p:nvPr/>
          </p:nvSpPr>
          <p:spPr>
            <a:xfrm>
              <a:off x="1023447" y="2509430"/>
              <a:ext cx="285586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Key Signing Key (KSK)</a:t>
              </a:r>
            </a:p>
          </p:txBody>
        </p:sp>
        <p:sp>
          <p:nvSpPr>
            <p:cNvPr id="1004" name="Zone Signing Key (ZSK)"/>
            <p:cNvSpPr txBox="1"/>
            <p:nvPr/>
          </p:nvSpPr>
          <p:spPr>
            <a:xfrm>
              <a:off x="1048425" y="3321808"/>
              <a:ext cx="3059908"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Zone Signing Key (ZSK)</a:t>
              </a:r>
            </a:p>
          </p:txBody>
        </p:sp>
      </p:grpSp>
      <p:sp>
        <p:nvSpPr>
          <p:cNvPr id="1006" name="ZSK"/>
          <p:cNvSpPr/>
          <p:nvPr/>
        </p:nvSpPr>
        <p:spPr>
          <a:xfrm>
            <a:off x="6156534" y="2103371"/>
            <a:ext cx="1798454" cy="643781"/>
          </a:xfrm>
          <a:prstGeom prst="roundRect">
            <a:avLst>
              <a:gd name="adj" fmla="val 15502"/>
            </a:avLst>
          </a:prstGeom>
          <a:ln w="38100">
            <a:solidFill>
              <a:srgbClr val="FFFFFF"/>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ZSK </a:t>
            </a:r>
          </a:p>
        </p:txBody>
      </p:sp>
      <p:grpSp>
        <p:nvGrpSpPr>
          <p:cNvPr id="1014" name="Group"/>
          <p:cNvGrpSpPr/>
          <p:nvPr/>
        </p:nvGrpSpPr>
        <p:grpSpPr>
          <a:xfrm>
            <a:off x="7291087" y="2979711"/>
            <a:ext cx="611628" cy="593382"/>
            <a:chOff x="0" y="0"/>
            <a:chExt cx="611626" cy="593380"/>
          </a:xfrm>
        </p:grpSpPr>
        <p:sp>
          <p:nvSpPr>
            <p:cNvPr id="1007" name="Line"/>
            <p:cNvSpPr/>
            <p:nvPr/>
          </p:nvSpPr>
          <p:spPr>
            <a:xfrm>
              <a:off x="0" y="209684"/>
              <a:ext cx="455527" cy="383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08" name="Line"/>
            <p:cNvSpPr/>
            <p:nvPr/>
          </p:nvSpPr>
          <p:spPr>
            <a:xfrm flipV="1">
              <a:off x="21916" y="268890"/>
              <a:ext cx="298251" cy="31088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09" name="Line"/>
            <p:cNvSpPr/>
            <p:nvPr/>
          </p:nvSpPr>
          <p:spPr>
            <a:xfrm flipV="1">
              <a:off x="224089" y="300639"/>
              <a:ext cx="135670" cy="141414"/>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10" name="Line"/>
            <p:cNvSpPr/>
            <p:nvPr/>
          </p:nvSpPr>
          <p:spPr>
            <a:xfrm flipV="1">
              <a:off x="19715" y="260636"/>
              <a:ext cx="292533" cy="30492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11" name="Line"/>
            <p:cNvSpPr/>
            <p:nvPr/>
          </p:nvSpPr>
          <p:spPr>
            <a:xfrm flipV="1">
              <a:off x="211494" y="301906"/>
              <a:ext cx="132429" cy="13803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12" name="Oval"/>
            <p:cNvSpPr/>
            <p:nvPr/>
          </p:nvSpPr>
          <p:spPr>
            <a:xfrm>
              <a:off x="275902" y="-1"/>
              <a:ext cx="335725" cy="349942"/>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13" name="Circle"/>
            <p:cNvSpPr/>
            <p:nvPr/>
          </p:nvSpPr>
          <p:spPr>
            <a:xfrm>
              <a:off x="450047" y="51512"/>
              <a:ext cx="108512" cy="11310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017" name="Group"/>
          <p:cNvGrpSpPr/>
          <p:nvPr/>
        </p:nvGrpSpPr>
        <p:grpSpPr>
          <a:xfrm>
            <a:off x="6156534" y="2764342"/>
            <a:ext cx="1798454" cy="1690871"/>
            <a:chOff x="0" y="0"/>
            <a:chExt cx="1798452" cy="1690869"/>
          </a:xfrm>
        </p:grpSpPr>
        <p:sp>
          <p:nvSpPr>
            <p:cNvPr id="1015" name="Line"/>
            <p:cNvSpPr/>
            <p:nvPr/>
          </p:nvSpPr>
          <p:spPr>
            <a:xfrm flipH="1">
              <a:off x="830952" y="0"/>
              <a:ext cx="1" cy="1024119"/>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016" name="RRSIG of ZSK"/>
            <p:cNvSpPr/>
            <p:nvPr/>
          </p:nvSpPr>
          <p:spPr>
            <a:xfrm>
              <a:off x="0" y="1047089"/>
              <a:ext cx="1798453" cy="643781"/>
            </a:xfrm>
            <a:prstGeom prst="roundRect">
              <a:avLst>
                <a:gd name="adj" fmla="val 15502"/>
              </a:avLst>
            </a:prstGeom>
            <a:noFill/>
            <a:ln w="38100" cap="flat">
              <a:solidFill>
                <a:srgbClr val="D45954"/>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 of ZSK</a:t>
              </a:r>
            </a:p>
          </p:txBody>
        </p:sp>
      </p:grpSp>
      <p:grpSp>
        <p:nvGrpSpPr>
          <p:cNvPr id="1030" name="Group"/>
          <p:cNvGrpSpPr/>
          <p:nvPr/>
        </p:nvGrpSpPr>
        <p:grpSpPr>
          <a:xfrm>
            <a:off x="8640654" y="2941611"/>
            <a:ext cx="4068618" cy="1008320"/>
            <a:chOff x="0" y="0"/>
            <a:chExt cx="4068616" cy="1008318"/>
          </a:xfrm>
        </p:grpSpPr>
        <p:sp>
          <p:nvSpPr>
            <p:cNvPr id="1018" name="= Hash(        )"/>
            <p:cNvSpPr txBox="1"/>
            <p:nvPr/>
          </p:nvSpPr>
          <p:spPr>
            <a:xfrm>
              <a:off x="1653994" y="38376"/>
              <a:ext cx="2166641"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 Hash(        )</a:t>
              </a:r>
            </a:p>
          </p:txBody>
        </p:sp>
        <p:sp>
          <p:nvSpPr>
            <p:cNvPr id="1019" name="4c04a5 … ff0cdd"/>
            <p:cNvSpPr txBox="1"/>
            <p:nvPr/>
          </p:nvSpPr>
          <p:spPr>
            <a:xfrm>
              <a:off x="1782263" y="614618"/>
              <a:ext cx="2286354"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sz="1900">
                  <a:latin typeface="Courier"/>
                  <a:ea typeface="Courier"/>
                  <a:cs typeface="Courier"/>
                  <a:sym typeface="Courier"/>
                </a:defRPr>
              </a:lvl1pPr>
            </a:lstStyle>
            <a:p>
              <a:pPr/>
              <a:r>
                <a:t>4c04a5 … ff0cdd</a:t>
              </a:r>
            </a:p>
          </p:txBody>
        </p:sp>
        <p:sp>
          <p:nvSpPr>
            <p:cNvPr id="1020" name="DS Record"/>
            <p:cNvSpPr/>
            <p:nvPr/>
          </p:nvSpPr>
          <p:spPr>
            <a:xfrm>
              <a:off x="0" y="34198"/>
              <a:ext cx="1551892" cy="539521"/>
            </a:xfrm>
            <a:prstGeom prst="roundRect">
              <a:avLst>
                <a:gd name="adj" fmla="val 15962"/>
              </a:avLst>
            </a:prstGeom>
            <a:solidFill>
              <a:srgbClr val="000000"/>
            </a:solidFill>
            <a:ln w="50800" cap="flat">
              <a:solidFill>
                <a:schemeClr val="accent4">
                  <a:hueOff val="468000"/>
                  <a:satOff val="-4761"/>
                  <a:lumOff val="10196"/>
                </a:schemeClr>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sp>
          <p:nvSpPr>
            <p:cNvPr id="1021" name="DS Record"/>
            <p:cNvSpPr/>
            <p:nvPr/>
          </p:nvSpPr>
          <p:spPr>
            <a:xfrm>
              <a:off x="0" y="34198"/>
              <a:ext cx="1551892" cy="539521"/>
            </a:xfrm>
            <a:prstGeom prst="roundRect">
              <a:avLst>
                <a:gd name="adj" fmla="val 15962"/>
              </a:avLst>
            </a:prstGeom>
            <a:solidFill>
              <a:srgbClr val="000000"/>
            </a:solidFill>
            <a:ln w="50800" cap="flat">
              <a:solidFill>
                <a:schemeClr val="accent4">
                  <a:hueOff val="468000"/>
                  <a:satOff val="-4761"/>
                  <a:lumOff val="10196"/>
                </a:schemeClr>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a:t>
              </a:r>
            </a:p>
          </p:txBody>
        </p:sp>
        <p:grpSp>
          <p:nvGrpSpPr>
            <p:cNvPr id="1029" name="Group"/>
            <p:cNvGrpSpPr/>
            <p:nvPr/>
          </p:nvGrpSpPr>
          <p:grpSpPr>
            <a:xfrm>
              <a:off x="2903408" y="-1"/>
              <a:ext cx="611627" cy="593382"/>
              <a:chOff x="0" y="0"/>
              <a:chExt cx="611626" cy="593380"/>
            </a:xfrm>
          </p:grpSpPr>
          <p:sp>
            <p:nvSpPr>
              <p:cNvPr id="1022" name="Line"/>
              <p:cNvSpPr/>
              <p:nvPr/>
            </p:nvSpPr>
            <p:spPr>
              <a:xfrm>
                <a:off x="0" y="209684"/>
                <a:ext cx="455527" cy="383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497FC"/>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23" name="Line"/>
              <p:cNvSpPr/>
              <p:nvPr/>
            </p:nvSpPr>
            <p:spPr>
              <a:xfrm flipV="1">
                <a:off x="21916" y="268890"/>
                <a:ext cx="298251" cy="31088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24" name="Line"/>
              <p:cNvSpPr/>
              <p:nvPr/>
            </p:nvSpPr>
            <p:spPr>
              <a:xfrm flipV="1">
                <a:off x="224089" y="300639"/>
                <a:ext cx="135670" cy="141414"/>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25" name="Line"/>
              <p:cNvSpPr/>
              <p:nvPr/>
            </p:nvSpPr>
            <p:spPr>
              <a:xfrm flipV="1">
                <a:off x="19715" y="260636"/>
                <a:ext cx="292533" cy="30492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26" name="Line"/>
              <p:cNvSpPr/>
              <p:nvPr/>
            </p:nvSpPr>
            <p:spPr>
              <a:xfrm flipV="1">
                <a:off x="211494" y="301906"/>
                <a:ext cx="132429" cy="13803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27" name="Oval"/>
              <p:cNvSpPr/>
              <p:nvPr/>
            </p:nvSpPr>
            <p:spPr>
              <a:xfrm>
                <a:off x="275902" y="-1"/>
                <a:ext cx="335725" cy="349942"/>
              </a:xfrm>
              <a:prstGeom prst="ellipse">
                <a:avLst/>
              </a:prstGeom>
              <a:solidFill>
                <a:srgbClr val="1497FC"/>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28" name="Circle"/>
              <p:cNvSpPr/>
              <p:nvPr/>
            </p:nvSpPr>
            <p:spPr>
              <a:xfrm>
                <a:off x="450047" y="51512"/>
                <a:ext cx="108512" cy="11310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9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1" presetID="22" grpId="3" fill="hold">
                                  <p:stCondLst>
                                    <p:cond delay="0"/>
                                  </p:stCondLst>
                                  <p:iterate type="el" backwards="0">
                                    <p:tmAbs val="0"/>
                                  </p:iterate>
                                  <p:childTnLst>
                                    <p:set>
                                      <p:cBhvr>
                                        <p:cTn id="14" fill="hold"/>
                                        <p:tgtEl>
                                          <p:spTgt spid="935"/>
                                        </p:tgtEl>
                                        <p:attrNameLst>
                                          <p:attrName>style.visibility</p:attrName>
                                        </p:attrNameLst>
                                      </p:cBhvr>
                                      <p:to>
                                        <p:strVal val="visible"/>
                                      </p:to>
                                    </p:set>
                                    <p:animEffect filter="wipe(up)" transition="in">
                                      <p:cBhvr>
                                        <p:cTn id="15" dur="1000"/>
                                        <p:tgtEl>
                                          <p:spTgt spid="935"/>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4" fill="hold">
                                  <p:stCondLst>
                                    <p:cond delay="0"/>
                                  </p:stCondLst>
                                  <p:iterate type="el" backwards="0">
                                    <p:tmAbs val="0"/>
                                  </p:iterate>
                                  <p:childTnLst>
                                    <p:set>
                                      <p:cBhvr>
                                        <p:cTn id="19" fill="hold"/>
                                        <p:tgtEl>
                                          <p:spTgt spid="100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5" fill="hold">
                                  <p:stCondLst>
                                    <p:cond delay="0"/>
                                  </p:stCondLst>
                                  <p:iterate type="el" backwards="0">
                                    <p:tmAbs val="0"/>
                                  </p:iterate>
                                  <p:childTnLst>
                                    <p:set>
                                      <p:cBhvr>
                                        <p:cTn id="23" fill="hold"/>
                                        <p:tgtEl>
                                          <p:spTgt spid="10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1" presetID="22" grpId="6" fill="hold">
                                  <p:stCondLst>
                                    <p:cond delay="0"/>
                                  </p:stCondLst>
                                  <p:iterate type="el" backwards="0">
                                    <p:tmAbs val="0"/>
                                  </p:iterate>
                                  <p:childTnLst>
                                    <p:set>
                                      <p:cBhvr>
                                        <p:cTn id="27" fill="hold"/>
                                        <p:tgtEl>
                                          <p:spTgt spid="1017"/>
                                        </p:tgtEl>
                                        <p:attrNameLst>
                                          <p:attrName>style.visibility</p:attrName>
                                        </p:attrNameLst>
                                      </p:cBhvr>
                                      <p:to>
                                        <p:strVal val="visible"/>
                                      </p:to>
                                    </p:set>
                                    <p:animEffect filter="wipe(up)" transition="in">
                                      <p:cBhvr>
                                        <p:cTn id="28" dur="1000"/>
                                        <p:tgtEl>
                                          <p:spTgt spid="1017"/>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7" fill="hold">
                                  <p:stCondLst>
                                    <p:cond delay="0"/>
                                  </p:stCondLst>
                                  <p:iterate type="el" backwards="0">
                                    <p:tmAbs val="0"/>
                                  </p:iterate>
                                  <p:childTnLst>
                                    <p:set>
                                      <p:cBhvr>
                                        <p:cTn id="32" fill="hold"/>
                                        <p:tgtEl>
                                          <p:spTgt spid="10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31" grpId="2"/>
      <p:bldP build="whole" bldLvl="1" animBg="1" rev="0" advAuto="0" spid="1014" grpId="5"/>
      <p:bldP build="whole" bldLvl="1" animBg="1" rev="0" advAuto="0" spid="1006" grpId="4"/>
      <p:bldP build="whole" bldLvl="1" animBg="1" rev="0" advAuto="0" spid="1030" grpId="7"/>
      <p:bldP build="whole" bldLvl="1" animBg="1" rev="0" advAuto="0" spid="932" grpId="1"/>
      <p:bldP build="whole" bldLvl="1" animBg="1" rev="0" advAuto="0" spid="1017" grpId="6"/>
      <p:bldP build="whole" bldLvl="1" animBg="1" rev="0" advAuto="0" spid="935" grpId="3"/>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2" name="Two DNSKEYs…"/>
          <p:cNvSpPr txBox="1"/>
          <p:nvPr>
            <p:ph type="title"/>
          </p:nvPr>
        </p:nvSpPr>
        <p:spPr>
          <a:prstGeom prst="rect">
            <a:avLst/>
          </a:prstGeom>
        </p:spPr>
        <p:txBody>
          <a:bodyPr/>
          <a:lstStyle/>
          <a:p>
            <a:pPr/>
            <a:r>
              <a:t>Two DNSKEYs</a:t>
            </a:r>
          </a:p>
          <a:p>
            <a:pPr/>
            <a:r>
              <a:t>Are you serious? Why?</a:t>
            </a:r>
          </a:p>
        </p:txBody>
      </p:sp>
      <p:sp>
        <p:nvSpPr>
          <p:cNvPr id="1033" name="Slide Number"/>
          <p:cNvSpPr txBox="1"/>
          <p:nvPr>
            <p:ph type="sldNum" sz="quarter" idx="2"/>
          </p:nvPr>
        </p:nvSpPr>
        <p:spPr>
          <a:xfrm>
            <a:off x="11652150" y="9232900"/>
            <a:ext cx="35580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34" name="Frequently used to…"/>
          <p:cNvSpPr/>
          <p:nvPr/>
        </p:nvSpPr>
        <p:spPr>
          <a:xfrm>
            <a:off x="7727104" y="5951312"/>
            <a:ext cx="5053807" cy="25757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03" y="0"/>
                </a:moveTo>
                <a:lnTo>
                  <a:pt x="1230" y="3285"/>
                </a:lnTo>
                <a:lnTo>
                  <a:pt x="338" y="3285"/>
                </a:lnTo>
                <a:cubicBezTo>
                  <a:pt x="151" y="3285"/>
                  <a:pt x="0" y="3582"/>
                  <a:pt x="0" y="3947"/>
                </a:cubicBezTo>
                <a:lnTo>
                  <a:pt x="0" y="20938"/>
                </a:lnTo>
                <a:cubicBezTo>
                  <a:pt x="0" y="21303"/>
                  <a:pt x="151" y="21600"/>
                  <a:pt x="338" y="21600"/>
                </a:cubicBezTo>
                <a:lnTo>
                  <a:pt x="21264" y="21600"/>
                </a:lnTo>
                <a:cubicBezTo>
                  <a:pt x="21450" y="21600"/>
                  <a:pt x="21600" y="21303"/>
                  <a:pt x="21600" y="20938"/>
                </a:cubicBezTo>
                <a:lnTo>
                  <a:pt x="21600" y="3947"/>
                </a:lnTo>
                <a:cubicBezTo>
                  <a:pt x="21600" y="3582"/>
                  <a:pt x="21450" y="3285"/>
                  <a:pt x="21264" y="3285"/>
                </a:cubicBezTo>
                <a:lnTo>
                  <a:pt x="2578" y="3285"/>
                </a:lnTo>
                <a:lnTo>
                  <a:pt x="1903" y="0"/>
                </a:lnTo>
                <a:close/>
              </a:path>
            </a:pathLst>
          </a:custGeom>
          <a:ln w="25400">
            <a:solidFill>
              <a:schemeClr val="accent4">
                <a:hueOff val="468000"/>
                <a:satOff val="-4761"/>
                <a:lumOff val="10196"/>
              </a:schemeClr>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b="0">
                <a:latin typeface="Gill Sans"/>
                <a:ea typeface="Gill Sans"/>
                <a:cs typeface="Gill Sans"/>
                <a:sym typeface="Gill Sans"/>
              </a:defRPr>
            </a:pPr>
            <a:r>
              <a:t>Frequently used to </a:t>
            </a:r>
          </a:p>
          <a:p>
            <a:pPr>
              <a:defRPr b="0">
                <a:latin typeface="Gill Sans"/>
                <a:ea typeface="Gill Sans"/>
                <a:cs typeface="Gill Sans"/>
                <a:sym typeface="Gill Sans"/>
              </a:defRPr>
            </a:pPr>
            <a:r>
              <a:t>generate signatures for the DNS records</a:t>
            </a:r>
          </a:p>
          <a:p>
            <a:pPr>
              <a:defRPr b="0">
                <a:latin typeface="Gill Sans"/>
                <a:ea typeface="Gill Sans"/>
                <a:cs typeface="Gill Sans"/>
                <a:sym typeface="Gill Sans"/>
              </a:defRPr>
            </a:pPr>
            <a:r>
              <a:t>=&gt; should be loaded on the memory</a:t>
            </a:r>
          </a:p>
          <a:p>
            <a:pPr>
              <a:defRPr b="0">
                <a:latin typeface="Gill Sans"/>
                <a:ea typeface="Gill Sans"/>
                <a:cs typeface="Gill Sans"/>
                <a:sym typeface="Gill Sans"/>
              </a:defRPr>
            </a:pPr>
            <a:r>
              <a:t>=&gt; </a:t>
            </a:r>
            <a:r>
              <a:rPr>
                <a:solidFill>
                  <a:schemeClr val="accent5">
                    <a:hueOff val="89162"/>
                    <a:satOff val="9554"/>
                    <a:lumOff val="16296"/>
                  </a:schemeClr>
                </a:solidFill>
              </a:rPr>
              <a:t>Not secure</a:t>
            </a:r>
          </a:p>
        </p:txBody>
      </p:sp>
      <p:sp>
        <p:nvSpPr>
          <p:cNvPr id="1035" name="Only used to generate the signature of “ZSK”…"/>
          <p:cNvSpPr/>
          <p:nvPr/>
        </p:nvSpPr>
        <p:spPr>
          <a:xfrm>
            <a:off x="227648" y="5336156"/>
            <a:ext cx="4264423" cy="35500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0537" y="5972"/>
                </a:lnTo>
                <a:lnTo>
                  <a:pt x="400" y="5972"/>
                </a:lnTo>
                <a:cubicBezTo>
                  <a:pt x="179" y="5972"/>
                  <a:pt x="0" y="6187"/>
                  <a:pt x="0" y="6452"/>
                </a:cubicBezTo>
                <a:lnTo>
                  <a:pt x="0" y="21122"/>
                </a:lnTo>
                <a:cubicBezTo>
                  <a:pt x="0" y="21387"/>
                  <a:pt x="179" y="21600"/>
                  <a:pt x="400" y="21600"/>
                </a:cubicBezTo>
                <a:lnTo>
                  <a:pt x="20967" y="21600"/>
                </a:lnTo>
                <a:cubicBezTo>
                  <a:pt x="21187" y="21600"/>
                  <a:pt x="21367" y="21387"/>
                  <a:pt x="21367" y="21122"/>
                </a:cubicBezTo>
                <a:lnTo>
                  <a:pt x="21367" y="11852"/>
                </a:lnTo>
                <a:lnTo>
                  <a:pt x="21600" y="0"/>
                </a:lnTo>
                <a:close/>
              </a:path>
            </a:pathLst>
          </a:custGeom>
          <a:ln w="25400">
            <a:solidFill>
              <a:schemeClr val="accent4">
                <a:hueOff val="468000"/>
                <a:satOff val="-4761"/>
                <a:lumOff val="10196"/>
              </a:schemeClr>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b="0">
                <a:latin typeface="Gill Sans"/>
                <a:ea typeface="Gill Sans"/>
                <a:cs typeface="Gill Sans"/>
                <a:sym typeface="Gill Sans"/>
              </a:defRPr>
            </a:pPr>
            <a:r>
              <a:t>Only used to generate the signature of “ZSK”</a:t>
            </a:r>
          </a:p>
          <a:p>
            <a:pPr>
              <a:defRPr b="0">
                <a:latin typeface="Gill Sans"/>
                <a:ea typeface="Gill Sans"/>
                <a:cs typeface="Gill Sans"/>
                <a:sym typeface="Gill Sans"/>
              </a:defRPr>
            </a:pPr>
            <a:r>
              <a:t>=&gt; Not heavily used</a:t>
            </a:r>
          </a:p>
          <a:p>
            <a:pPr>
              <a:defRPr b="0">
                <a:latin typeface="Gill Sans"/>
                <a:ea typeface="Gill Sans"/>
                <a:cs typeface="Gill Sans"/>
                <a:sym typeface="Gill Sans"/>
              </a:defRPr>
            </a:pPr>
            <a:r>
              <a:t>=&gt; Stored in the offline storage (e.g., HSM)</a:t>
            </a:r>
          </a:p>
          <a:p>
            <a:pPr>
              <a:defRPr b="0">
                <a:latin typeface="Gill Sans"/>
                <a:ea typeface="Gill Sans"/>
                <a:cs typeface="Gill Sans"/>
                <a:sym typeface="Gill Sans"/>
              </a:defRPr>
            </a:pPr>
            <a:r>
              <a:t>=&gt;</a:t>
            </a:r>
            <a:r>
              <a:rPr>
                <a:solidFill>
                  <a:schemeClr val="accent3">
                    <a:hueOff val="-365725"/>
                    <a:satOff val="-32500"/>
                    <a:lumOff val="18235"/>
                  </a:schemeClr>
                </a:solidFill>
              </a:rPr>
              <a:t> More secure!</a:t>
            </a:r>
          </a:p>
        </p:txBody>
      </p:sp>
      <p:grpSp>
        <p:nvGrpSpPr>
          <p:cNvPr id="1101" name="Group"/>
          <p:cNvGrpSpPr/>
          <p:nvPr/>
        </p:nvGrpSpPr>
        <p:grpSpPr>
          <a:xfrm>
            <a:off x="4508262" y="1784878"/>
            <a:ext cx="4880311" cy="4049361"/>
            <a:chOff x="0" y="0"/>
            <a:chExt cx="4880309" cy="4049359"/>
          </a:xfrm>
        </p:grpSpPr>
        <p:sp>
          <p:nvSpPr>
            <p:cNvPr id="1036" name="example.com's…"/>
            <p:cNvSpPr/>
            <p:nvPr/>
          </p:nvSpPr>
          <p:spPr>
            <a:xfrm>
              <a:off x="540856" y="0"/>
              <a:ext cx="3429001" cy="1879600"/>
            </a:xfrm>
            <a:prstGeom prst="roundRect">
              <a:avLst>
                <a:gd name="adj" fmla="val 9458"/>
              </a:avLst>
            </a:prstGeom>
            <a:solidFill>
              <a:srgbClr val="000000"/>
            </a:solid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example.com's</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Authoritative</a:t>
              </a:r>
            </a:p>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DNS Server</a:t>
              </a:r>
            </a:p>
          </p:txBody>
        </p:sp>
        <p:grpSp>
          <p:nvGrpSpPr>
            <p:cNvPr id="1044" name="Group"/>
            <p:cNvGrpSpPr/>
            <p:nvPr/>
          </p:nvGrpSpPr>
          <p:grpSpPr>
            <a:xfrm>
              <a:off x="3374148" y="1555641"/>
              <a:ext cx="620593" cy="577620"/>
              <a:chOff x="0" y="0"/>
              <a:chExt cx="620592" cy="577619"/>
            </a:xfrm>
          </p:grpSpPr>
          <p:sp>
            <p:nvSpPr>
              <p:cNvPr id="1037"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38"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39"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0"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1"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2"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3"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050" name="Group"/>
            <p:cNvGrpSpPr/>
            <p:nvPr/>
          </p:nvGrpSpPr>
          <p:grpSpPr>
            <a:xfrm>
              <a:off x="3588195" y="1734638"/>
              <a:ext cx="627664" cy="577620"/>
              <a:chOff x="0" y="0"/>
              <a:chExt cx="627662" cy="577619"/>
            </a:xfrm>
          </p:grpSpPr>
          <p:sp>
            <p:nvSpPr>
              <p:cNvPr id="1045" name="Line"/>
              <p:cNvSpPr/>
              <p:nvPr/>
            </p:nvSpPr>
            <p:spPr>
              <a:xfrm>
                <a:off x="-1" y="204114"/>
                <a:ext cx="467471"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6" name="Line"/>
              <p:cNvSpPr/>
              <p:nvPr/>
            </p:nvSpPr>
            <p:spPr>
              <a:xfrm flipV="1">
                <a:off x="5698" y="254314"/>
                <a:ext cx="306071" cy="302623"/>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7" name="Line"/>
              <p:cNvSpPr/>
              <p:nvPr/>
            </p:nvSpPr>
            <p:spPr>
              <a:xfrm flipV="1">
                <a:off x="213954" y="285219"/>
                <a:ext cx="138445" cy="138445"/>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8" name="Circle"/>
              <p:cNvSpPr/>
              <p:nvPr/>
            </p:nvSpPr>
            <p:spPr>
              <a:xfrm>
                <a:off x="283136" y="0"/>
                <a:ext cx="344527" cy="340646"/>
              </a:xfrm>
              <a:prstGeom prst="ellipse">
                <a:avLst/>
              </a:prstGeom>
              <a:solidFill>
                <a:schemeClr val="accent5"/>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49" name="Circle"/>
              <p:cNvSpPr/>
              <p:nvPr/>
            </p:nvSpPr>
            <p:spPr>
              <a:xfrm>
                <a:off x="461847" y="50144"/>
                <a:ext cx="111356"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067" name="Group"/>
            <p:cNvGrpSpPr/>
            <p:nvPr/>
          </p:nvGrpSpPr>
          <p:grpSpPr>
            <a:xfrm>
              <a:off x="4038600" y="1466143"/>
              <a:ext cx="841710" cy="756617"/>
              <a:chOff x="0" y="0"/>
              <a:chExt cx="841709" cy="756616"/>
            </a:xfrm>
          </p:grpSpPr>
          <p:grpSp>
            <p:nvGrpSpPr>
              <p:cNvPr id="1058" name="Group"/>
              <p:cNvGrpSpPr/>
              <p:nvPr/>
            </p:nvGrpSpPr>
            <p:grpSpPr>
              <a:xfrm>
                <a:off x="0" y="0"/>
                <a:ext cx="611627" cy="593381"/>
                <a:chOff x="0" y="0"/>
                <a:chExt cx="611626" cy="593380"/>
              </a:xfrm>
            </p:grpSpPr>
            <p:sp>
              <p:nvSpPr>
                <p:cNvPr id="1051" name="Line"/>
                <p:cNvSpPr/>
                <p:nvPr/>
              </p:nvSpPr>
              <p:spPr>
                <a:xfrm>
                  <a:off x="0" y="209684"/>
                  <a:ext cx="455527" cy="383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497FC"/>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52" name="Line"/>
                <p:cNvSpPr/>
                <p:nvPr/>
              </p:nvSpPr>
              <p:spPr>
                <a:xfrm flipV="1">
                  <a:off x="21916" y="268890"/>
                  <a:ext cx="298251" cy="31088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53" name="Line"/>
                <p:cNvSpPr/>
                <p:nvPr/>
              </p:nvSpPr>
              <p:spPr>
                <a:xfrm flipV="1">
                  <a:off x="224089" y="300639"/>
                  <a:ext cx="135670" cy="141414"/>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54" name="Line"/>
                <p:cNvSpPr/>
                <p:nvPr/>
              </p:nvSpPr>
              <p:spPr>
                <a:xfrm flipV="1">
                  <a:off x="19715" y="260636"/>
                  <a:ext cx="292533" cy="30492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55" name="Line"/>
                <p:cNvSpPr/>
                <p:nvPr/>
              </p:nvSpPr>
              <p:spPr>
                <a:xfrm flipV="1">
                  <a:off x="211494" y="301906"/>
                  <a:ext cx="132429" cy="13803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56" name="Oval"/>
                <p:cNvSpPr/>
                <p:nvPr/>
              </p:nvSpPr>
              <p:spPr>
                <a:xfrm>
                  <a:off x="275902" y="-1"/>
                  <a:ext cx="335725" cy="349942"/>
                </a:xfrm>
                <a:prstGeom prst="ellipse">
                  <a:avLst/>
                </a:prstGeom>
                <a:solidFill>
                  <a:srgbClr val="1497FC"/>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57" name="Circle"/>
                <p:cNvSpPr/>
                <p:nvPr/>
              </p:nvSpPr>
              <p:spPr>
                <a:xfrm>
                  <a:off x="450047" y="51512"/>
                  <a:ext cx="108512" cy="11310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066" name="Group"/>
              <p:cNvGrpSpPr/>
              <p:nvPr/>
            </p:nvGrpSpPr>
            <p:grpSpPr>
              <a:xfrm>
                <a:off x="230082" y="163235"/>
                <a:ext cx="611628" cy="593382"/>
                <a:chOff x="0" y="0"/>
                <a:chExt cx="611626" cy="593380"/>
              </a:xfrm>
            </p:grpSpPr>
            <p:sp>
              <p:nvSpPr>
                <p:cNvPr id="1059" name="Line"/>
                <p:cNvSpPr/>
                <p:nvPr/>
              </p:nvSpPr>
              <p:spPr>
                <a:xfrm>
                  <a:off x="0" y="209684"/>
                  <a:ext cx="455527" cy="383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0" name="Line"/>
                <p:cNvSpPr/>
                <p:nvPr/>
              </p:nvSpPr>
              <p:spPr>
                <a:xfrm flipV="1">
                  <a:off x="21916" y="268890"/>
                  <a:ext cx="298251" cy="31088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1" name="Line"/>
                <p:cNvSpPr/>
                <p:nvPr/>
              </p:nvSpPr>
              <p:spPr>
                <a:xfrm flipV="1">
                  <a:off x="224089" y="300639"/>
                  <a:ext cx="135670" cy="141414"/>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2" name="Line"/>
                <p:cNvSpPr/>
                <p:nvPr/>
              </p:nvSpPr>
              <p:spPr>
                <a:xfrm flipV="1">
                  <a:off x="19715" y="260636"/>
                  <a:ext cx="292533" cy="30492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3" name="Line"/>
                <p:cNvSpPr/>
                <p:nvPr/>
              </p:nvSpPr>
              <p:spPr>
                <a:xfrm flipV="1">
                  <a:off x="211494" y="301906"/>
                  <a:ext cx="132429" cy="13803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4" name="Oval"/>
                <p:cNvSpPr/>
                <p:nvPr/>
              </p:nvSpPr>
              <p:spPr>
                <a:xfrm>
                  <a:off x="275902" y="-1"/>
                  <a:ext cx="335725" cy="349942"/>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65" name="Circle"/>
                <p:cNvSpPr/>
                <p:nvPr/>
              </p:nvSpPr>
              <p:spPr>
                <a:xfrm>
                  <a:off x="450047" y="51512"/>
                  <a:ext cx="108512" cy="11310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075" name="Group"/>
            <p:cNvGrpSpPr/>
            <p:nvPr/>
          </p:nvGrpSpPr>
          <p:grpSpPr>
            <a:xfrm>
              <a:off x="0" y="2455401"/>
              <a:ext cx="611627" cy="593381"/>
              <a:chOff x="0" y="0"/>
              <a:chExt cx="611626" cy="593380"/>
            </a:xfrm>
          </p:grpSpPr>
          <p:sp>
            <p:nvSpPr>
              <p:cNvPr id="1068" name="Line"/>
              <p:cNvSpPr/>
              <p:nvPr/>
            </p:nvSpPr>
            <p:spPr>
              <a:xfrm>
                <a:off x="0" y="209684"/>
                <a:ext cx="455527" cy="383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497FC"/>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9" name="Line"/>
              <p:cNvSpPr/>
              <p:nvPr/>
            </p:nvSpPr>
            <p:spPr>
              <a:xfrm flipV="1">
                <a:off x="21916" y="268890"/>
                <a:ext cx="298251" cy="31088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0" name="Line"/>
              <p:cNvSpPr/>
              <p:nvPr/>
            </p:nvSpPr>
            <p:spPr>
              <a:xfrm flipV="1">
                <a:off x="224089" y="300639"/>
                <a:ext cx="135670" cy="141414"/>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1" name="Line"/>
              <p:cNvSpPr/>
              <p:nvPr/>
            </p:nvSpPr>
            <p:spPr>
              <a:xfrm flipV="1">
                <a:off x="19715" y="260636"/>
                <a:ext cx="292533" cy="30492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2" name="Line"/>
              <p:cNvSpPr/>
              <p:nvPr/>
            </p:nvSpPr>
            <p:spPr>
              <a:xfrm flipV="1">
                <a:off x="211494" y="301906"/>
                <a:ext cx="132429" cy="13803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3" name="Oval"/>
              <p:cNvSpPr/>
              <p:nvPr/>
            </p:nvSpPr>
            <p:spPr>
              <a:xfrm>
                <a:off x="275902" y="-1"/>
                <a:ext cx="335725" cy="349942"/>
              </a:xfrm>
              <a:prstGeom prst="ellipse">
                <a:avLst/>
              </a:prstGeom>
              <a:solidFill>
                <a:srgbClr val="1497FC"/>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74" name="Circle"/>
              <p:cNvSpPr/>
              <p:nvPr/>
            </p:nvSpPr>
            <p:spPr>
              <a:xfrm>
                <a:off x="450047" y="51512"/>
                <a:ext cx="108512" cy="11310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083" name="Group"/>
            <p:cNvGrpSpPr/>
            <p:nvPr/>
          </p:nvGrpSpPr>
          <p:grpSpPr>
            <a:xfrm>
              <a:off x="230083" y="2618636"/>
              <a:ext cx="611628" cy="593381"/>
              <a:chOff x="0" y="0"/>
              <a:chExt cx="611626" cy="593380"/>
            </a:xfrm>
          </p:grpSpPr>
          <p:sp>
            <p:nvSpPr>
              <p:cNvPr id="1076" name="Line"/>
              <p:cNvSpPr/>
              <p:nvPr/>
            </p:nvSpPr>
            <p:spPr>
              <a:xfrm>
                <a:off x="0" y="209684"/>
                <a:ext cx="455527" cy="383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340302"/>
              </a:solidFill>
              <a:ln w="25400" cap="flat">
                <a:solidFill>
                  <a:srgbClr val="720C0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7" name="Line"/>
              <p:cNvSpPr/>
              <p:nvPr/>
            </p:nvSpPr>
            <p:spPr>
              <a:xfrm flipV="1">
                <a:off x="21916" y="268890"/>
                <a:ext cx="298251" cy="31088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8" name="Line"/>
              <p:cNvSpPr/>
              <p:nvPr/>
            </p:nvSpPr>
            <p:spPr>
              <a:xfrm flipV="1">
                <a:off x="224089" y="300639"/>
                <a:ext cx="135670" cy="141414"/>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9" name="Line"/>
              <p:cNvSpPr/>
              <p:nvPr/>
            </p:nvSpPr>
            <p:spPr>
              <a:xfrm flipV="1">
                <a:off x="19715" y="260636"/>
                <a:ext cx="292533" cy="30492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0" name="Line"/>
              <p:cNvSpPr/>
              <p:nvPr/>
            </p:nvSpPr>
            <p:spPr>
              <a:xfrm flipV="1">
                <a:off x="211494" y="301906"/>
                <a:ext cx="132429" cy="13803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1" name="Oval"/>
              <p:cNvSpPr/>
              <p:nvPr/>
            </p:nvSpPr>
            <p:spPr>
              <a:xfrm>
                <a:off x="275902" y="-1"/>
                <a:ext cx="335725" cy="349942"/>
              </a:xfrm>
              <a:prstGeom prst="ellipse">
                <a:avLst/>
              </a:prstGeom>
              <a:solidFill>
                <a:srgbClr val="340302"/>
              </a:solidFill>
              <a:ln w="25400" cap="flat">
                <a:solidFill>
                  <a:srgbClr val="720C04"/>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82" name="Circle"/>
              <p:cNvSpPr/>
              <p:nvPr/>
            </p:nvSpPr>
            <p:spPr>
              <a:xfrm>
                <a:off x="450047" y="51512"/>
                <a:ext cx="108512" cy="11310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098" name="Group"/>
            <p:cNvGrpSpPr/>
            <p:nvPr/>
          </p:nvGrpSpPr>
          <p:grpSpPr>
            <a:xfrm>
              <a:off x="0" y="3292743"/>
              <a:ext cx="841711" cy="756617"/>
              <a:chOff x="0" y="0"/>
              <a:chExt cx="841710" cy="756615"/>
            </a:xfrm>
          </p:grpSpPr>
          <p:grpSp>
            <p:nvGrpSpPr>
              <p:cNvPr id="1091" name="Group"/>
              <p:cNvGrpSpPr/>
              <p:nvPr/>
            </p:nvGrpSpPr>
            <p:grpSpPr>
              <a:xfrm>
                <a:off x="0" y="0"/>
                <a:ext cx="620593" cy="577620"/>
                <a:chOff x="0" y="0"/>
                <a:chExt cx="620592" cy="577619"/>
              </a:xfrm>
            </p:grpSpPr>
            <p:sp>
              <p:nvSpPr>
                <p:cNvPr id="1084"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5"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6"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7"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8"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9"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0"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097" name="Group"/>
              <p:cNvGrpSpPr/>
              <p:nvPr/>
            </p:nvGrpSpPr>
            <p:grpSpPr>
              <a:xfrm>
                <a:off x="214047" y="178996"/>
                <a:ext cx="627664" cy="577620"/>
                <a:chOff x="0" y="0"/>
                <a:chExt cx="627662" cy="577619"/>
              </a:xfrm>
            </p:grpSpPr>
            <p:sp>
              <p:nvSpPr>
                <p:cNvPr id="1092" name="Line"/>
                <p:cNvSpPr/>
                <p:nvPr/>
              </p:nvSpPr>
              <p:spPr>
                <a:xfrm>
                  <a:off x="-1" y="204114"/>
                  <a:ext cx="467471"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rgbClr val="00397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3" name="Line"/>
                <p:cNvSpPr/>
                <p:nvPr/>
              </p:nvSpPr>
              <p:spPr>
                <a:xfrm flipV="1">
                  <a:off x="5698" y="254314"/>
                  <a:ext cx="306071" cy="302623"/>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4" name="Line"/>
                <p:cNvSpPr/>
                <p:nvPr/>
              </p:nvSpPr>
              <p:spPr>
                <a:xfrm flipV="1">
                  <a:off x="213954" y="285219"/>
                  <a:ext cx="138445" cy="138445"/>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5" name="Circle"/>
                <p:cNvSpPr/>
                <p:nvPr/>
              </p:nvSpPr>
              <p:spPr>
                <a:xfrm>
                  <a:off x="283136" y="0"/>
                  <a:ext cx="344527" cy="340646"/>
                </a:xfrm>
                <a:prstGeom prst="ellipse">
                  <a:avLst/>
                </a:prstGeom>
                <a:solidFill>
                  <a:schemeClr val="accent5"/>
                </a:solidFill>
                <a:ln w="25400" cap="flat">
                  <a:solidFill>
                    <a:srgbClr val="00397A"/>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096" name="Circle"/>
                <p:cNvSpPr/>
                <p:nvPr/>
              </p:nvSpPr>
              <p:spPr>
                <a:xfrm>
                  <a:off x="461847" y="50144"/>
                  <a:ext cx="111356"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1099" name="Key Signing Key (KSK)"/>
            <p:cNvSpPr txBox="1"/>
            <p:nvPr/>
          </p:nvSpPr>
          <p:spPr>
            <a:xfrm>
              <a:off x="1023447" y="2509430"/>
              <a:ext cx="285586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Key Signing Key (KSK)</a:t>
              </a:r>
            </a:p>
          </p:txBody>
        </p:sp>
        <p:sp>
          <p:nvSpPr>
            <p:cNvPr id="1100" name="Zone Signing Key (ZSK)"/>
            <p:cNvSpPr txBox="1"/>
            <p:nvPr/>
          </p:nvSpPr>
          <p:spPr>
            <a:xfrm>
              <a:off x="1048425" y="3321808"/>
              <a:ext cx="3059908"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Zone Signing Key (ZSK)</a:t>
              </a:r>
            </a:p>
          </p:txBody>
        </p:sp>
      </p:gr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0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34" grpId="1"/>
      <p:bldP build="whole" bldLvl="1" animBg="1" rev="0" advAuto="0" spid="1035" grpId="2"/>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3" name="Revisiting…"/>
          <p:cNvSpPr txBox="1"/>
          <p:nvPr>
            <p:ph type="title"/>
          </p:nvPr>
        </p:nvSpPr>
        <p:spPr>
          <a:prstGeom prst="rect">
            <a:avLst/>
          </a:prstGeom>
        </p:spPr>
        <p:txBody>
          <a:bodyPr/>
          <a:lstStyle/>
          <a:p>
            <a:pPr/>
            <a:r>
              <a:t>Revisiting </a:t>
            </a:r>
          </a:p>
          <a:p>
            <a:pPr/>
            <a:r>
              <a:t>3 Principles of Information Security</a:t>
            </a:r>
          </a:p>
        </p:txBody>
      </p:sp>
      <p:sp>
        <p:nvSpPr>
          <p:cNvPr id="1104" name="Confidentiality…"/>
          <p:cNvSpPr txBox="1"/>
          <p:nvPr>
            <p:ph type="body" idx="1"/>
          </p:nvPr>
        </p:nvSpPr>
        <p:spPr>
          <a:prstGeom prst="rect">
            <a:avLst/>
          </a:prstGeom>
        </p:spPr>
        <p:txBody>
          <a:bodyPr/>
          <a:lstStyle/>
          <a:p>
            <a:pPr/>
            <a:r>
              <a:t>Confidentiality</a:t>
            </a:r>
          </a:p>
          <a:p>
            <a:pPr/>
            <a:r>
              <a:t>Integrity</a:t>
            </a:r>
          </a:p>
          <a:p>
            <a:pPr/>
            <a:r>
              <a:t>Availability</a:t>
            </a:r>
          </a:p>
        </p:txBody>
      </p:sp>
      <p:sp>
        <p:nvSpPr>
          <p:cNvPr id="110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7" name="Motivation of this research"/>
          <p:cNvSpPr txBox="1"/>
          <p:nvPr>
            <p:ph type="title"/>
          </p:nvPr>
        </p:nvSpPr>
        <p:spPr>
          <a:prstGeom prst="rect">
            <a:avLst/>
          </a:prstGeom>
        </p:spPr>
        <p:txBody>
          <a:bodyPr/>
          <a:lstStyle/>
          <a:p>
            <a:pPr/>
            <a:r>
              <a:t>Motivation of this research</a:t>
            </a:r>
          </a:p>
        </p:txBody>
      </p:sp>
      <p:sp>
        <p:nvSpPr>
          <p:cNvPr id="11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111" name="Group"/>
          <p:cNvGrpSpPr/>
          <p:nvPr/>
        </p:nvGrpSpPr>
        <p:grpSpPr>
          <a:xfrm>
            <a:off x="2816333" y="2884752"/>
            <a:ext cx="7629145" cy="5676427"/>
            <a:chOff x="5638" y="0"/>
            <a:chExt cx="7629143" cy="5676426"/>
          </a:xfrm>
        </p:grpSpPr>
        <p:pic>
          <p:nvPicPr>
            <p:cNvPr id="1109" name="Image" descr="Image"/>
            <p:cNvPicPr>
              <a:picLocks noChangeAspect="1"/>
            </p:cNvPicPr>
            <p:nvPr/>
          </p:nvPicPr>
          <p:blipFill>
            <a:blip r:embed="rId3">
              <a:extLst/>
            </a:blip>
            <a:stretch>
              <a:fillRect/>
            </a:stretch>
          </p:blipFill>
          <p:spPr>
            <a:xfrm>
              <a:off x="332455" y="0"/>
              <a:ext cx="6975512" cy="5022368"/>
            </a:xfrm>
            <a:prstGeom prst="rect">
              <a:avLst/>
            </a:prstGeom>
            <a:ln w="12700" cap="flat">
              <a:noFill/>
              <a:miter lim="400000"/>
            </a:ln>
            <a:effectLst/>
          </p:spPr>
        </p:pic>
        <p:sp>
          <p:nvSpPr>
            <p:cNvPr id="1110" name="Even though DNSSEC was introduced 20 years ago!"/>
            <p:cNvSpPr txBox="1"/>
            <p:nvPr/>
          </p:nvSpPr>
          <p:spPr>
            <a:xfrm>
              <a:off x="5638" y="5215367"/>
              <a:ext cx="7629145"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9162"/>
                      <a:satOff val="9554"/>
                      <a:lumOff val="16296"/>
                    </a:schemeClr>
                  </a:solidFill>
                </a:defRPr>
              </a:lvl1pPr>
            </a:lstStyle>
            <a:p>
              <a:pPr/>
              <a:r>
                <a:t>Even though DNSSEC was introduced 20 years ago!</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11"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5" name="Research Questions"/>
          <p:cNvSpPr txBox="1"/>
          <p:nvPr>
            <p:ph type="title"/>
          </p:nvPr>
        </p:nvSpPr>
        <p:spPr>
          <a:prstGeom prst="rect">
            <a:avLst/>
          </a:prstGeom>
        </p:spPr>
        <p:txBody>
          <a:bodyPr/>
          <a:lstStyle/>
          <a:p>
            <a:pPr/>
            <a:r>
              <a:t>Research Questions</a:t>
            </a:r>
          </a:p>
        </p:txBody>
      </p:sp>
      <p:sp>
        <p:nvSpPr>
          <p:cNvPr id="111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119" name="Group"/>
          <p:cNvGrpSpPr/>
          <p:nvPr/>
        </p:nvGrpSpPr>
        <p:grpSpPr>
          <a:xfrm>
            <a:off x="2011564" y="4938117"/>
            <a:ext cx="8565936" cy="1350430"/>
            <a:chOff x="0" y="0"/>
            <a:chExt cx="8565934" cy="1350429"/>
          </a:xfrm>
        </p:grpSpPr>
        <p:sp>
          <p:nvSpPr>
            <p:cNvPr id="1117" name="If it is not managed well, then why?"/>
            <p:cNvSpPr txBox="1"/>
            <p:nvPr/>
          </p:nvSpPr>
          <p:spPr>
            <a:xfrm>
              <a:off x="1642809" y="382727"/>
              <a:ext cx="6923126" cy="585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pPr>
              <a:r>
                <a:t>If it is </a:t>
              </a:r>
              <a:r>
                <a:rPr>
                  <a:solidFill>
                    <a:schemeClr val="accent5">
                      <a:hueOff val="89162"/>
                      <a:satOff val="9554"/>
                      <a:lumOff val="16296"/>
                    </a:schemeClr>
                  </a:solidFill>
                </a:rPr>
                <a:t>not</a:t>
              </a:r>
              <a:r>
                <a:t> managed well, then </a:t>
              </a:r>
              <a:r>
                <a:rPr>
                  <a:solidFill>
                    <a:schemeClr val="accent5">
                      <a:hueOff val="89162"/>
                      <a:satOff val="9554"/>
                      <a:lumOff val="16296"/>
                    </a:schemeClr>
                  </a:solidFill>
                </a:rPr>
                <a:t>why?</a:t>
              </a:r>
            </a:p>
          </p:txBody>
        </p:sp>
        <p:pic>
          <p:nvPicPr>
            <p:cNvPr id="1118" name="Image" descr="Image"/>
            <p:cNvPicPr>
              <a:picLocks noChangeAspect="1"/>
            </p:cNvPicPr>
            <p:nvPr/>
          </p:nvPicPr>
          <p:blipFill>
            <a:blip r:embed="rId3">
              <a:extLst/>
            </a:blip>
            <a:srcRect l="0" t="0" r="0" b="0"/>
            <a:stretch>
              <a:fillRect/>
            </a:stretch>
          </p:blipFill>
          <p:spPr>
            <a:xfrm>
              <a:off x="0" y="0"/>
              <a:ext cx="1350430" cy="1350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797"/>
                  </a:lnTo>
                  <a:lnTo>
                    <a:pt x="0" y="21600"/>
                  </a:lnTo>
                  <a:lnTo>
                    <a:pt x="10797" y="21600"/>
                  </a:lnTo>
                  <a:lnTo>
                    <a:pt x="21600" y="21600"/>
                  </a:lnTo>
                  <a:lnTo>
                    <a:pt x="21600" y="10797"/>
                  </a:lnTo>
                  <a:lnTo>
                    <a:pt x="21600" y="0"/>
                  </a:lnTo>
                  <a:lnTo>
                    <a:pt x="10797" y="0"/>
                  </a:lnTo>
                  <a:lnTo>
                    <a:pt x="0" y="0"/>
                  </a:lnTo>
                  <a:close/>
                  <a:moveTo>
                    <a:pt x="6912" y="10041"/>
                  </a:moveTo>
                  <a:cubicBezTo>
                    <a:pt x="6973" y="10004"/>
                    <a:pt x="7059" y="10025"/>
                    <a:pt x="7096" y="10086"/>
                  </a:cubicBezTo>
                  <a:cubicBezTo>
                    <a:pt x="7134" y="10147"/>
                    <a:pt x="7113" y="10226"/>
                    <a:pt x="7052" y="10264"/>
                  </a:cubicBezTo>
                  <a:cubicBezTo>
                    <a:pt x="6991" y="10301"/>
                    <a:pt x="6912" y="10280"/>
                    <a:pt x="6874" y="10219"/>
                  </a:cubicBezTo>
                  <a:cubicBezTo>
                    <a:pt x="6836" y="10158"/>
                    <a:pt x="6851" y="10079"/>
                    <a:pt x="6912" y="10041"/>
                  </a:cubicBezTo>
                  <a:close/>
                </a:path>
              </a:pathLst>
            </a:custGeom>
            <a:ln w="12700" cap="flat">
              <a:noFill/>
              <a:miter lim="400000"/>
            </a:ln>
            <a:effectLst/>
          </p:spPr>
        </p:pic>
      </p:grpSp>
      <p:grpSp>
        <p:nvGrpSpPr>
          <p:cNvPr id="1124" name="Group"/>
          <p:cNvGrpSpPr/>
          <p:nvPr/>
        </p:nvGrpSpPr>
        <p:grpSpPr>
          <a:xfrm>
            <a:off x="2011687" y="6693110"/>
            <a:ext cx="6432003" cy="1394605"/>
            <a:chOff x="0" y="0"/>
            <a:chExt cx="6432001" cy="1394603"/>
          </a:xfrm>
        </p:grpSpPr>
        <p:sp>
          <p:nvSpPr>
            <p:cNvPr id="1120" name="How can we improve it?"/>
            <p:cNvSpPr txBox="1"/>
            <p:nvPr/>
          </p:nvSpPr>
          <p:spPr>
            <a:xfrm>
              <a:off x="1674988" y="404746"/>
              <a:ext cx="4757014"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pPr>
              <a:r>
                <a:t>How can we </a:t>
              </a:r>
              <a:r>
                <a:rPr>
                  <a:solidFill>
                    <a:schemeClr val="accent3">
                      <a:hueOff val="-365725"/>
                      <a:satOff val="-32500"/>
                      <a:lumOff val="18235"/>
                    </a:schemeClr>
                  </a:solidFill>
                </a:rPr>
                <a:t>improve</a:t>
              </a:r>
              <a:r>
                <a:t> it?</a:t>
              </a:r>
            </a:p>
          </p:txBody>
        </p:sp>
        <p:grpSp>
          <p:nvGrpSpPr>
            <p:cNvPr id="1123" name="Group"/>
            <p:cNvGrpSpPr/>
            <p:nvPr/>
          </p:nvGrpSpPr>
          <p:grpSpPr>
            <a:xfrm>
              <a:off x="0" y="0"/>
              <a:ext cx="1350321" cy="1394604"/>
              <a:chOff x="0" y="0"/>
              <a:chExt cx="1350320" cy="1394603"/>
            </a:xfrm>
          </p:grpSpPr>
          <p:sp>
            <p:nvSpPr>
              <p:cNvPr id="1121" name="Gear"/>
              <p:cNvSpPr/>
              <p:nvPr/>
            </p:nvSpPr>
            <p:spPr>
              <a:xfrm>
                <a:off x="29714" y="56129"/>
                <a:ext cx="1272757" cy="1267233"/>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9384" y="0"/>
                    </a:moveTo>
                    <a:cubicBezTo>
                      <a:pt x="9373" y="0"/>
                      <a:pt x="9237" y="27"/>
                      <a:pt x="9075" y="54"/>
                    </a:cubicBezTo>
                    <a:lnTo>
                      <a:pt x="7468" y="445"/>
                    </a:lnTo>
                    <a:cubicBezTo>
                      <a:pt x="7312" y="494"/>
                      <a:pt x="7177" y="531"/>
                      <a:pt x="7166" y="537"/>
                    </a:cubicBezTo>
                    <a:cubicBezTo>
                      <a:pt x="7161" y="542"/>
                      <a:pt x="7154" y="677"/>
                      <a:pt x="7154" y="840"/>
                    </a:cubicBezTo>
                    <a:lnTo>
                      <a:pt x="7166" y="1761"/>
                    </a:lnTo>
                    <a:cubicBezTo>
                      <a:pt x="7166" y="1924"/>
                      <a:pt x="7047" y="2119"/>
                      <a:pt x="6902" y="2190"/>
                    </a:cubicBezTo>
                    <a:lnTo>
                      <a:pt x="6151" y="2574"/>
                    </a:lnTo>
                    <a:cubicBezTo>
                      <a:pt x="6006" y="2655"/>
                      <a:pt x="5778" y="2644"/>
                      <a:pt x="5649" y="2547"/>
                    </a:cubicBezTo>
                    <a:lnTo>
                      <a:pt x="4900" y="2010"/>
                    </a:lnTo>
                    <a:cubicBezTo>
                      <a:pt x="4765" y="1913"/>
                      <a:pt x="4651" y="1842"/>
                      <a:pt x="4645" y="1848"/>
                    </a:cubicBezTo>
                    <a:cubicBezTo>
                      <a:pt x="4640" y="1853"/>
                      <a:pt x="4527" y="1941"/>
                      <a:pt x="4398" y="2044"/>
                    </a:cubicBezTo>
                    <a:lnTo>
                      <a:pt x="3162" y="3116"/>
                    </a:lnTo>
                    <a:cubicBezTo>
                      <a:pt x="3043" y="3230"/>
                      <a:pt x="2941" y="3327"/>
                      <a:pt x="2936" y="3333"/>
                    </a:cubicBezTo>
                    <a:cubicBezTo>
                      <a:pt x="2930" y="3338"/>
                      <a:pt x="2990" y="3462"/>
                      <a:pt x="3065" y="3609"/>
                    </a:cubicBezTo>
                    <a:lnTo>
                      <a:pt x="3490" y="4401"/>
                    </a:lnTo>
                    <a:cubicBezTo>
                      <a:pt x="3566" y="4548"/>
                      <a:pt x="3551" y="4769"/>
                      <a:pt x="3448" y="4899"/>
                    </a:cubicBezTo>
                    <a:lnTo>
                      <a:pt x="2909" y="5648"/>
                    </a:lnTo>
                    <a:cubicBezTo>
                      <a:pt x="2817" y="5783"/>
                      <a:pt x="2612" y="5879"/>
                      <a:pt x="2450" y="5858"/>
                    </a:cubicBezTo>
                    <a:lnTo>
                      <a:pt x="1548" y="5739"/>
                    </a:lnTo>
                    <a:cubicBezTo>
                      <a:pt x="1386" y="5717"/>
                      <a:pt x="1251" y="5707"/>
                      <a:pt x="1246" y="5712"/>
                    </a:cubicBezTo>
                    <a:cubicBezTo>
                      <a:pt x="1241" y="5717"/>
                      <a:pt x="1181" y="5848"/>
                      <a:pt x="1111" y="6000"/>
                    </a:cubicBezTo>
                    <a:lnTo>
                      <a:pt x="518" y="7483"/>
                    </a:lnTo>
                    <a:cubicBezTo>
                      <a:pt x="464" y="7640"/>
                      <a:pt x="420" y="7776"/>
                      <a:pt x="415" y="7781"/>
                    </a:cubicBezTo>
                    <a:cubicBezTo>
                      <a:pt x="415" y="7792"/>
                      <a:pt x="523" y="7874"/>
                      <a:pt x="658" y="7966"/>
                    </a:cubicBezTo>
                    <a:lnTo>
                      <a:pt x="1381" y="8454"/>
                    </a:lnTo>
                    <a:cubicBezTo>
                      <a:pt x="1516" y="8546"/>
                      <a:pt x="1602" y="8752"/>
                      <a:pt x="1570" y="8914"/>
                    </a:cubicBezTo>
                    <a:lnTo>
                      <a:pt x="1420" y="9944"/>
                    </a:lnTo>
                    <a:cubicBezTo>
                      <a:pt x="1404" y="10106"/>
                      <a:pt x="1263" y="10291"/>
                      <a:pt x="1106" y="10345"/>
                    </a:cubicBezTo>
                    <a:lnTo>
                      <a:pt x="280" y="10648"/>
                    </a:lnTo>
                    <a:cubicBezTo>
                      <a:pt x="123" y="10702"/>
                      <a:pt x="0" y="10758"/>
                      <a:pt x="0" y="10769"/>
                    </a:cubicBezTo>
                    <a:cubicBezTo>
                      <a:pt x="0" y="10779"/>
                      <a:pt x="6" y="10919"/>
                      <a:pt x="17" y="11082"/>
                    </a:cubicBezTo>
                    <a:lnTo>
                      <a:pt x="167" y="12626"/>
                    </a:lnTo>
                    <a:cubicBezTo>
                      <a:pt x="194" y="12789"/>
                      <a:pt x="210" y="12930"/>
                      <a:pt x="216" y="12941"/>
                    </a:cubicBezTo>
                    <a:cubicBezTo>
                      <a:pt x="216" y="12952"/>
                      <a:pt x="350" y="12974"/>
                      <a:pt x="518" y="12990"/>
                    </a:cubicBezTo>
                    <a:lnTo>
                      <a:pt x="1354" y="13082"/>
                    </a:lnTo>
                    <a:cubicBezTo>
                      <a:pt x="1516" y="13098"/>
                      <a:pt x="1688" y="13245"/>
                      <a:pt x="1737" y="13402"/>
                    </a:cubicBezTo>
                    <a:lnTo>
                      <a:pt x="2121" y="14501"/>
                    </a:lnTo>
                    <a:cubicBezTo>
                      <a:pt x="2181" y="14653"/>
                      <a:pt x="2142" y="14881"/>
                      <a:pt x="2028" y="15000"/>
                    </a:cubicBezTo>
                    <a:lnTo>
                      <a:pt x="1457" y="15624"/>
                    </a:lnTo>
                    <a:cubicBezTo>
                      <a:pt x="1349" y="15743"/>
                      <a:pt x="1258" y="15850"/>
                      <a:pt x="1263" y="15856"/>
                    </a:cubicBezTo>
                    <a:cubicBezTo>
                      <a:pt x="1268" y="15861"/>
                      <a:pt x="1338" y="15986"/>
                      <a:pt x="1425" y="16127"/>
                    </a:cubicBezTo>
                    <a:lnTo>
                      <a:pt x="2256" y="17380"/>
                    </a:lnTo>
                    <a:cubicBezTo>
                      <a:pt x="2353" y="17510"/>
                      <a:pt x="2440" y="17623"/>
                      <a:pt x="2445" y="17634"/>
                    </a:cubicBezTo>
                    <a:cubicBezTo>
                      <a:pt x="2450" y="17639"/>
                      <a:pt x="2579" y="17595"/>
                      <a:pt x="2730" y="17535"/>
                    </a:cubicBezTo>
                    <a:lnTo>
                      <a:pt x="3490" y="17232"/>
                    </a:lnTo>
                    <a:cubicBezTo>
                      <a:pt x="3641" y="17173"/>
                      <a:pt x="3863" y="17216"/>
                      <a:pt x="3976" y="17336"/>
                    </a:cubicBezTo>
                    <a:lnTo>
                      <a:pt x="4905" y="18192"/>
                    </a:lnTo>
                    <a:cubicBezTo>
                      <a:pt x="5029" y="18295"/>
                      <a:pt x="5100" y="18511"/>
                      <a:pt x="5062" y="18673"/>
                    </a:cubicBezTo>
                    <a:lnTo>
                      <a:pt x="4851" y="19476"/>
                    </a:lnTo>
                    <a:cubicBezTo>
                      <a:pt x="4808" y="19633"/>
                      <a:pt x="4780" y="19769"/>
                      <a:pt x="4785" y="19774"/>
                    </a:cubicBezTo>
                    <a:cubicBezTo>
                      <a:pt x="4791" y="19780"/>
                      <a:pt x="4915" y="19850"/>
                      <a:pt x="5055" y="19937"/>
                    </a:cubicBezTo>
                    <a:lnTo>
                      <a:pt x="6345" y="20631"/>
                    </a:lnTo>
                    <a:cubicBezTo>
                      <a:pt x="6491" y="20701"/>
                      <a:pt x="6621" y="20761"/>
                      <a:pt x="6632" y="20766"/>
                    </a:cubicBezTo>
                    <a:cubicBezTo>
                      <a:pt x="6637" y="20772"/>
                      <a:pt x="6735" y="20668"/>
                      <a:pt x="6843" y="20543"/>
                    </a:cubicBezTo>
                    <a:lnTo>
                      <a:pt x="7370" y="19932"/>
                    </a:lnTo>
                    <a:cubicBezTo>
                      <a:pt x="7478" y="19807"/>
                      <a:pt x="7694" y="19742"/>
                      <a:pt x="7851" y="19791"/>
                    </a:cubicBezTo>
                    <a:lnTo>
                      <a:pt x="9136" y="20116"/>
                    </a:lnTo>
                    <a:cubicBezTo>
                      <a:pt x="9298" y="20149"/>
                      <a:pt x="9459" y="20306"/>
                      <a:pt x="9497" y="20468"/>
                    </a:cubicBezTo>
                    <a:lnTo>
                      <a:pt x="9680" y="21259"/>
                    </a:lnTo>
                    <a:cubicBezTo>
                      <a:pt x="9718" y="21422"/>
                      <a:pt x="9756" y="21552"/>
                      <a:pt x="9761" y="21552"/>
                    </a:cubicBezTo>
                    <a:cubicBezTo>
                      <a:pt x="9767" y="21552"/>
                      <a:pt x="9911" y="21562"/>
                      <a:pt x="10073" y="21573"/>
                    </a:cubicBezTo>
                    <a:lnTo>
                      <a:pt x="10500" y="21595"/>
                    </a:lnTo>
                    <a:cubicBezTo>
                      <a:pt x="10662" y="21600"/>
                      <a:pt x="10931" y="21600"/>
                      <a:pt x="11098" y="21595"/>
                    </a:cubicBezTo>
                    <a:lnTo>
                      <a:pt x="11525" y="21573"/>
                    </a:lnTo>
                    <a:cubicBezTo>
                      <a:pt x="11687" y="21562"/>
                      <a:pt x="11828" y="21552"/>
                      <a:pt x="11839" y="21552"/>
                    </a:cubicBezTo>
                    <a:cubicBezTo>
                      <a:pt x="11849" y="21552"/>
                      <a:pt x="11882" y="21416"/>
                      <a:pt x="11920" y="21259"/>
                    </a:cubicBezTo>
                    <a:lnTo>
                      <a:pt x="12103" y="20468"/>
                    </a:lnTo>
                    <a:cubicBezTo>
                      <a:pt x="12141" y="20306"/>
                      <a:pt x="12302" y="20149"/>
                      <a:pt x="12464" y="20116"/>
                    </a:cubicBezTo>
                    <a:lnTo>
                      <a:pt x="13749" y="19791"/>
                    </a:lnTo>
                    <a:cubicBezTo>
                      <a:pt x="13906" y="19742"/>
                      <a:pt x="14120" y="19807"/>
                      <a:pt x="14228" y="19932"/>
                    </a:cubicBezTo>
                    <a:lnTo>
                      <a:pt x="14757" y="20543"/>
                    </a:lnTo>
                    <a:cubicBezTo>
                      <a:pt x="14865" y="20668"/>
                      <a:pt x="14957" y="20767"/>
                      <a:pt x="14968" y="20766"/>
                    </a:cubicBezTo>
                    <a:cubicBezTo>
                      <a:pt x="14974" y="20761"/>
                      <a:pt x="15102" y="20701"/>
                      <a:pt x="15253" y="20631"/>
                    </a:cubicBezTo>
                    <a:lnTo>
                      <a:pt x="16543" y="19937"/>
                    </a:lnTo>
                    <a:cubicBezTo>
                      <a:pt x="16683" y="19850"/>
                      <a:pt x="16802" y="19780"/>
                      <a:pt x="16813" y="19774"/>
                    </a:cubicBezTo>
                    <a:cubicBezTo>
                      <a:pt x="16818" y="19769"/>
                      <a:pt x="16792" y="19633"/>
                      <a:pt x="16749" y="19476"/>
                    </a:cubicBezTo>
                    <a:lnTo>
                      <a:pt x="16538" y="18673"/>
                    </a:lnTo>
                    <a:cubicBezTo>
                      <a:pt x="16495" y="18516"/>
                      <a:pt x="16565" y="18301"/>
                      <a:pt x="16695" y="18192"/>
                    </a:cubicBezTo>
                    <a:lnTo>
                      <a:pt x="17622" y="17336"/>
                    </a:lnTo>
                    <a:cubicBezTo>
                      <a:pt x="17736" y="17216"/>
                      <a:pt x="17957" y="17173"/>
                      <a:pt x="18108" y="17232"/>
                    </a:cubicBezTo>
                    <a:lnTo>
                      <a:pt x="18868" y="17535"/>
                    </a:lnTo>
                    <a:cubicBezTo>
                      <a:pt x="19019" y="17595"/>
                      <a:pt x="19150" y="17639"/>
                      <a:pt x="19155" y="17634"/>
                    </a:cubicBezTo>
                    <a:cubicBezTo>
                      <a:pt x="19160" y="17628"/>
                      <a:pt x="19247" y="17515"/>
                      <a:pt x="19344" y="17380"/>
                    </a:cubicBezTo>
                    <a:lnTo>
                      <a:pt x="20175" y="16127"/>
                    </a:lnTo>
                    <a:cubicBezTo>
                      <a:pt x="20262" y="15986"/>
                      <a:pt x="20332" y="15861"/>
                      <a:pt x="20337" y="15856"/>
                    </a:cubicBezTo>
                    <a:cubicBezTo>
                      <a:pt x="20342" y="15850"/>
                      <a:pt x="20256" y="15743"/>
                      <a:pt x="20143" y="15624"/>
                    </a:cubicBezTo>
                    <a:lnTo>
                      <a:pt x="19570" y="14989"/>
                    </a:lnTo>
                    <a:cubicBezTo>
                      <a:pt x="19462" y="14869"/>
                      <a:pt x="19419" y="14642"/>
                      <a:pt x="19479" y="14491"/>
                    </a:cubicBezTo>
                    <a:lnTo>
                      <a:pt x="19862" y="13390"/>
                    </a:lnTo>
                    <a:cubicBezTo>
                      <a:pt x="19910" y="13233"/>
                      <a:pt x="20082" y="13088"/>
                      <a:pt x="20244" y="13072"/>
                    </a:cubicBezTo>
                    <a:lnTo>
                      <a:pt x="21081" y="12978"/>
                    </a:lnTo>
                    <a:cubicBezTo>
                      <a:pt x="21243" y="12962"/>
                      <a:pt x="21379" y="12940"/>
                      <a:pt x="21384" y="12929"/>
                    </a:cubicBezTo>
                    <a:cubicBezTo>
                      <a:pt x="21384" y="12918"/>
                      <a:pt x="21404" y="12784"/>
                      <a:pt x="21431" y="12616"/>
                    </a:cubicBezTo>
                    <a:lnTo>
                      <a:pt x="21583" y="11072"/>
                    </a:lnTo>
                    <a:cubicBezTo>
                      <a:pt x="21594" y="10909"/>
                      <a:pt x="21600" y="10767"/>
                      <a:pt x="21600" y="10757"/>
                    </a:cubicBezTo>
                    <a:cubicBezTo>
                      <a:pt x="21584" y="10757"/>
                      <a:pt x="21460" y="10702"/>
                      <a:pt x="21303" y="10648"/>
                    </a:cubicBezTo>
                    <a:lnTo>
                      <a:pt x="20477" y="10345"/>
                    </a:lnTo>
                    <a:cubicBezTo>
                      <a:pt x="20321" y="10291"/>
                      <a:pt x="20180" y="10106"/>
                      <a:pt x="20163" y="9944"/>
                    </a:cubicBezTo>
                    <a:lnTo>
                      <a:pt x="20013" y="8914"/>
                    </a:lnTo>
                    <a:cubicBezTo>
                      <a:pt x="19981" y="8752"/>
                      <a:pt x="20067" y="8546"/>
                      <a:pt x="20202" y="8454"/>
                    </a:cubicBezTo>
                    <a:lnTo>
                      <a:pt x="20926" y="7966"/>
                    </a:lnTo>
                    <a:cubicBezTo>
                      <a:pt x="21060" y="7874"/>
                      <a:pt x="21174" y="7792"/>
                      <a:pt x="21168" y="7781"/>
                    </a:cubicBezTo>
                    <a:cubicBezTo>
                      <a:pt x="21168" y="7770"/>
                      <a:pt x="21119" y="7640"/>
                      <a:pt x="21065" y="7483"/>
                    </a:cubicBezTo>
                    <a:lnTo>
                      <a:pt x="20472" y="6000"/>
                    </a:lnTo>
                    <a:cubicBezTo>
                      <a:pt x="20402" y="5848"/>
                      <a:pt x="20342" y="5723"/>
                      <a:pt x="20337" y="5712"/>
                    </a:cubicBezTo>
                    <a:cubicBezTo>
                      <a:pt x="20332" y="5701"/>
                      <a:pt x="20197" y="5717"/>
                      <a:pt x="20035" y="5739"/>
                    </a:cubicBezTo>
                    <a:lnTo>
                      <a:pt x="19133" y="5858"/>
                    </a:lnTo>
                    <a:cubicBezTo>
                      <a:pt x="18971" y="5879"/>
                      <a:pt x="18761" y="5788"/>
                      <a:pt x="18674" y="5648"/>
                    </a:cubicBezTo>
                    <a:lnTo>
                      <a:pt x="18135" y="4899"/>
                    </a:lnTo>
                    <a:cubicBezTo>
                      <a:pt x="18032" y="4769"/>
                      <a:pt x="18017" y="4548"/>
                      <a:pt x="18093" y="4401"/>
                    </a:cubicBezTo>
                    <a:lnTo>
                      <a:pt x="18518" y="3609"/>
                    </a:lnTo>
                    <a:cubicBezTo>
                      <a:pt x="18593" y="3462"/>
                      <a:pt x="18653" y="3338"/>
                      <a:pt x="18647" y="3333"/>
                    </a:cubicBezTo>
                    <a:cubicBezTo>
                      <a:pt x="18642" y="3327"/>
                      <a:pt x="18540" y="3230"/>
                      <a:pt x="18422" y="3116"/>
                    </a:cubicBezTo>
                    <a:lnTo>
                      <a:pt x="17186" y="2044"/>
                    </a:lnTo>
                    <a:cubicBezTo>
                      <a:pt x="17056" y="1941"/>
                      <a:pt x="16943" y="1853"/>
                      <a:pt x="16938" y="1848"/>
                    </a:cubicBezTo>
                    <a:cubicBezTo>
                      <a:pt x="16932" y="1842"/>
                      <a:pt x="16813" y="1918"/>
                      <a:pt x="16683" y="2010"/>
                    </a:cubicBezTo>
                    <a:lnTo>
                      <a:pt x="15934" y="2547"/>
                    </a:lnTo>
                    <a:cubicBezTo>
                      <a:pt x="15800" y="2644"/>
                      <a:pt x="15572" y="2655"/>
                      <a:pt x="15432" y="2574"/>
                    </a:cubicBezTo>
                    <a:lnTo>
                      <a:pt x="14682" y="2190"/>
                    </a:lnTo>
                    <a:cubicBezTo>
                      <a:pt x="14531" y="2119"/>
                      <a:pt x="14411" y="1929"/>
                      <a:pt x="14417" y="1761"/>
                    </a:cubicBezTo>
                    <a:lnTo>
                      <a:pt x="14429" y="840"/>
                    </a:lnTo>
                    <a:cubicBezTo>
                      <a:pt x="14429" y="677"/>
                      <a:pt x="14428" y="537"/>
                      <a:pt x="14417" y="537"/>
                    </a:cubicBezTo>
                    <a:cubicBezTo>
                      <a:pt x="14411" y="531"/>
                      <a:pt x="14272" y="494"/>
                      <a:pt x="14115" y="445"/>
                    </a:cubicBezTo>
                    <a:lnTo>
                      <a:pt x="12508" y="54"/>
                    </a:lnTo>
                    <a:cubicBezTo>
                      <a:pt x="12346" y="22"/>
                      <a:pt x="12205" y="0"/>
                      <a:pt x="12200" y="0"/>
                    </a:cubicBezTo>
                    <a:cubicBezTo>
                      <a:pt x="12189" y="0"/>
                      <a:pt x="12125" y="120"/>
                      <a:pt x="12049" y="266"/>
                    </a:cubicBezTo>
                    <a:lnTo>
                      <a:pt x="11628" y="1096"/>
                    </a:lnTo>
                    <a:cubicBezTo>
                      <a:pt x="11552" y="1242"/>
                      <a:pt x="11358" y="1355"/>
                      <a:pt x="11196" y="1350"/>
                    </a:cubicBezTo>
                    <a:lnTo>
                      <a:pt x="10387" y="1350"/>
                    </a:lnTo>
                    <a:cubicBezTo>
                      <a:pt x="10225" y="1355"/>
                      <a:pt x="10025" y="1242"/>
                      <a:pt x="9955" y="1096"/>
                    </a:cubicBezTo>
                    <a:lnTo>
                      <a:pt x="9534" y="266"/>
                    </a:lnTo>
                    <a:cubicBezTo>
                      <a:pt x="9458" y="120"/>
                      <a:pt x="9394" y="0"/>
                      <a:pt x="9384" y="0"/>
                    </a:cubicBezTo>
                    <a:close/>
                    <a:moveTo>
                      <a:pt x="10792" y="5820"/>
                    </a:moveTo>
                    <a:cubicBezTo>
                      <a:pt x="13533" y="5820"/>
                      <a:pt x="15761" y="8053"/>
                      <a:pt x="15761" y="10811"/>
                    </a:cubicBezTo>
                    <a:cubicBezTo>
                      <a:pt x="15761" y="13569"/>
                      <a:pt x="13533" y="15801"/>
                      <a:pt x="10792" y="15801"/>
                    </a:cubicBezTo>
                    <a:cubicBezTo>
                      <a:pt x="8051" y="15801"/>
                      <a:pt x="5822" y="13569"/>
                      <a:pt x="5822" y="10811"/>
                    </a:cubicBezTo>
                    <a:cubicBezTo>
                      <a:pt x="5822" y="8053"/>
                      <a:pt x="8045" y="5820"/>
                      <a:pt x="10792" y="5820"/>
                    </a:cubicBezTo>
                    <a:close/>
                    <a:moveTo>
                      <a:pt x="10792" y="7592"/>
                    </a:moveTo>
                    <a:cubicBezTo>
                      <a:pt x="9016" y="7592"/>
                      <a:pt x="7581" y="9033"/>
                      <a:pt x="7581" y="10816"/>
                    </a:cubicBezTo>
                    <a:cubicBezTo>
                      <a:pt x="7581" y="12593"/>
                      <a:pt x="9016" y="14040"/>
                      <a:pt x="10792" y="14040"/>
                    </a:cubicBezTo>
                    <a:cubicBezTo>
                      <a:pt x="12567" y="14040"/>
                      <a:pt x="14002" y="12599"/>
                      <a:pt x="14002" y="10816"/>
                    </a:cubicBezTo>
                    <a:cubicBezTo>
                      <a:pt x="14002" y="9033"/>
                      <a:pt x="12567" y="7592"/>
                      <a:pt x="10792" y="7592"/>
                    </a:cubicBezTo>
                    <a:close/>
                  </a:path>
                </a:pathLst>
              </a:cu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22" name="Wrench"/>
              <p:cNvSpPr/>
              <p:nvPr/>
            </p:nvSpPr>
            <p:spPr>
              <a:xfrm rot="18999891">
                <a:off x="459162" y="-57589"/>
                <a:ext cx="431996" cy="1509781"/>
              </a:xfrm>
              <a:custGeom>
                <a:avLst/>
                <a:gdLst/>
                <a:ahLst/>
                <a:cxnLst>
                  <a:cxn ang="0">
                    <a:pos x="wd2" y="hd2"/>
                  </a:cxn>
                  <a:cxn ang="5400000">
                    <a:pos x="wd2" y="hd2"/>
                  </a:cxn>
                  <a:cxn ang="10800000">
                    <a:pos x="wd2" y="hd2"/>
                  </a:cxn>
                  <a:cxn ang="16200000">
                    <a:pos x="wd2" y="hd2"/>
                  </a:cxn>
                </a:cxnLst>
                <a:rect l="0" t="0" r="r" b="b"/>
                <a:pathLst>
                  <a:path w="21351" h="21089" fill="norm" stroke="1" extrusionOk="0">
                    <a:moveTo>
                      <a:pt x="10495" y="1"/>
                    </a:moveTo>
                    <a:cubicBezTo>
                      <a:pt x="5537" y="237"/>
                      <a:pt x="2663" y="1178"/>
                      <a:pt x="1749" y="2267"/>
                    </a:cubicBezTo>
                    <a:cubicBezTo>
                      <a:pt x="1263" y="2301"/>
                      <a:pt x="679" y="2339"/>
                      <a:pt x="433" y="2354"/>
                    </a:cubicBezTo>
                    <a:cubicBezTo>
                      <a:pt x="-23" y="2381"/>
                      <a:pt x="-170" y="2869"/>
                      <a:pt x="241" y="2922"/>
                    </a:cubicBezTo>
                    <a:cubicBezTo>
                      <a:pt x="457" y="2950"/>
                      <a:pt x="979" y="3018"/>
                      <a:pt x="1429" y="3077"/>
                    </a:cubicBezTo>
                    <a:cubicBezTo>
                      <a:pt x="1447" y="3792"/>
                      <a:pt x="2245" y="4513"/>
                      <a:pt x="3787" y="5096"/>
                    </a:cubicBezTo>
                    <a:cubicBezTo>
                      <a:pt x="6520" y="6130"/>
                      <a:pt x="7537" y="7410"/>
                      <a:pt x="7537" y="8611"/>
                    </a:cubicBezTo>
                    <a:cubicBezTo>
                      <a:pt x="7537" y="9390"/>
                      <a:pt x="5738" y="18573"/>
                      <a:pt x="5738" y="19703"/>
                    </a:cubicBezTo>
                    <a:cubicBezTo>
                      <a:pt x="5738" y="21590"/>
                      <a:pt x="15503" y="21512"/>
                      <a:pt x="15503" y="19703"/>
                    </a:cubicBezTo>
                    <a:cubicBezTo>
                      <a:pt x="15503" y="18645"/>
                      <a:pt x="14559" y="11348"/>
                      <a:pt x="14559" y="8655"/>
                    </a:cubicBezTo>
                    <a:cubicBezTo>
                      <a:pt x="14559" y="6354"/>
                      <a:pt x="19684" y="4736"/>
                      <a:pt x="21238" y="4314"/>
                    </a:cubicBezTo>
                    <a:cubicBezTo>
                      <a:pt x="21430" y="4262"/>
                      <a:pt x="21367" y="4172"/>
                      <a:pt x="21122" y="4143"/>
                    </a:cubicBezTo>
                    <a:lnTo>
                      <a:pt x="8981" y="2738"/>
                    </a:lnTo>
                    <a:lnTo>
                      <a:pt x="7956" y="2069"/>
                    </a:lnTo>
                    <a:cubicBezTo>
                      <a:pt x="7956" y="2069"/>
                      <a:pt x="9739" y="792"/>
                      <a:pt x="10809" y="114"/>
                    </a:cubicBezTo>
                    <a:cubicBezTo>
                      <a:pt x="10903" y="55"/>
                      <a:pt x="10723" y="-10"/>
                      <a:pt x="10495" y="1"/>
                    </a:cubicBezTo>
                    <a:close/>
                    <a:moveTo>
                      <a:pt x="15555" y="549"/>
                    </a:moveTo>
                    <a:cubicBezTo>
                      <a:pt x="15455" y="559"/>
                      <a:pt x="15369" y="582"/>
                      <a:pt x="15322" y="611"/>
                    </a:cubicBezTo>
                    <a:cubicBezTo>
                      <a:pt x="14260" y="1278"/>
                      <a:pt x="12673" y="2415"/>
                      <a:pt x="12673" y="2415"/>
                    </a:cubicBezTo>
                    <a:lnTo>
                      <a:pt x="13511" y="3001"/>
                    </a:lnTo>
                    <a:lnTo>
                      <a:pt x="17977" y="3519"/>
                    </a:lnTo>
                    <a:cubicBezTo>
                      <a:pt x="18982" y="1431"/>
                      <a:pt x="16932" y="699"/>
                      <a:pt x="15869" y="554"/>
                    </a:cubicBezTo>
                    <a:cubicBezTo>
                      <a:pt x="15765" y="540"/>
                      <a:pt x="15655" y="539"/>
                      <a:pt x="15555" y="549"/>
                    </a:cubicBezTo>
                    <a:close/>
                    <a:moveTo>
                      <a:pt x="8899" y="4831"/>
                    </a:moveTo>
                    <a:cubicBezTo>
                      <a:pt x="8932" y="4832"/>
                      <a:pt x="8962" y="4838"/>
                      <a:pt x="8969" y="4849"/>
                    </a:cubicBezTo>
                    <a:lnTo>
                      <a:pt x="9190" y="5208"/>
                    </a:lnTo>
                    <a:cubicBezTo>
                      <a:pt x="9224" y="5263"/>
                      <a:pt x="9450" y="5291"/>
                      <a:pt x="9610" y="5257"/>
                    </a:cubicBezTo>
                    <a:lnTo>
                      <a:pt x="10553" y="5058"/>
                    </a:lnTo>
                    <a:cubicBezTo>
                      <a:pt x="10713" y="5025"/>
                      <a:pt x="10944" y="5050"/>
                      <a:pt x="10978" y="5106"/>
                    </a:cubicBezTo>
                    <a:lnTo>
                      <a:pt x="11176" y="5433"/>
                    </a:lnTo>
                    <a:cubicBezTo>
                      <a:pt x="11210" y="5489"/>
                      <a:pt x="11442" y="5514"/>
                      <a:pt x="11601" y="5481"/>
                    </a:cubicBezTo>
                    <a:lnTo>
                      <a:pt x="12544" y="5283"/>
                    </a:lnTo>
                    <a:cubicBezTo>
                      <a:pt x="12704" y="5250"/>
                      <a:pt x="12930" y="5276"/>
                      <a:pt x="12964" y="5331"/>
                    </a:cubicBezTo>
                    <a:lnTo>
                      <a:pt x="13168" y="5659"/>
                    </a:lnTo>
                    <a:cubicBezTo>
                      <a:pt x="13201" y="5714"/>
                      <a:pt x="13427" y="5740"/>
                      <a:pt x="13587" y="5706"/>
                    </a:cubicBezTo>
                    <a:lnTo>
                      <a:pt x="14623" y="5489"/>
                    </a:lnTo>
                    <a:cubicBezTo>
                      <a:pt x="14688" y="5476"/>
                      <a:pt x="14776" y="5494"/>
                      <a:pt x="14746" y="5516"/>
                    </a:cubicBezTo>
                    <a:lnTo>
                      <a:pt x="14134" y="5948"/>
                    </a:lnTo>
                    <a:cubicBezTo>
                      <a:pt x="14053" y="6006"/>
                      <a:pt x="13820" y="6034"/>
                      <a:pt x="13616" y="6011"/>
                    </a:cubicBezTo>
                    <a:lnTo>
                      <a:pt x="8422" y="5423"/>
                    </a:lnTo>
                    <a:cubicBezTo>
                      <a:pt x="8218" y="5400"/>
                      <a:pt x="8119" y="5335"/>
                      <a:pt x="8201" y="5277"/>
                    </a:cubicBezTo>
                    <a:lnTo>
                      <a:pt x="8818" y="4844"/>
                    </a:lnTo>
                    <a:cubicBezTo>
                      <a:pt x="8833" y="4833"/>
                      <a:pt x="8866" y="4830"/>
                      <a:pt x="8899" y="4831"/>
                    </a:cubicBezTo>
                    <a:close/>
                    <a:moveTo>
                      <a:pt x="10576" y="18867"/>
                    </a:moveTo>
                    <a:cubicBezTo>
                      <a:pt x="12209" y="18867"/>
                      <a:pt x="13529" y="19241"/>
                      <a:pt x="13529" y="19703"/>
                    </a:cubicBezTo>
                    <a:cubicBezTo>
                      <a:pt x="13529" y="20164"/>
                      <a:pt x="12209" y="20539"/>
                      <a:pt x="10576" y="20539"/>
                    </a:cubicBezTo>
                    <a:cubicBezTo>
                      <a:pt x="8944" y="20539"/>
                      <a:pt x="7618" y="20164"/>
                      <a:pt x="7618" y="19703"/>
                    </a:cubicBezTo>
                    <a:cubicBezTo>
                      <a:pt x="7618" y="19241"/>
                      <a:pt x="8944" y="18867"/>
                      <a:pt x="10576" y="18867"/>
                    </a:cubicBezTo>
                    <a:close/>
                  </a:path>
                </a:pathLst>
              </a:custGeom>
              <a:solidFill>
                <a:schemeClr val="accent4">
                  <a:hueOff val="468000"/>
                  <a:satOff val="-4761"/>
                  <a:lumOff val="10196"/>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1130" name="Group"/>
          <p:cNvGrpSpPr/>
          <p:nvPr/>
        </p:nvGrpSpPr>
        <p:grpSpPr>
          <a:xfrm>
            <a:off x="2023668" y="3025269"/>
            <a:ext cx="8083030" cy="1303958"/>
            <a:chOff x="0" y="11574"/>
            <a:chExt cx="8083028" cy="1303956"/>
          </a:xfrm>
        </p:grpSpPr>
        <p:sp>
          <p:nvSpPr>
            <p:cNvPr id="1125" name="How well is today’s DNSSEC PKI…"/>
            <p:cNvSpPr txBox="1"/>
            <p:nvPr/>
          </p:nvSpPr>
          <p:spPr>
            <a:xfrm>
              <a:off x="1550046" y="63971"/>
              <a:ext cx="6532983" cy="10804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pPr>
              <a:r>
                <a:t>How </a:t>
              </a:r>
              <a:r>
                <a:rPr>
                  <a:solidFill>
                    <a:schemeClr val="accent3">
                      <a:hueOff val="-365725"/>
                      <a:satOff val="-32500"/>
                      <a:lumOff val="18235"/>
                    </a:schemeClr>
                  </a:solidFill>
                </a:rPr>
                <a:t>well</a:t>
              </a:r>
              <a:r>
                <a:t> is today’s DNSSEC PKI</a:t>
              </a:r>
            </a:p>
            <a:p>
              <a:pPr algn="l">
                <a:defRPr sz="3200"/>
              </a:pPr>
              <a:r>
                <a:t> ecosystem </a:t>
              </a:r>
              <a:r>
                <a:rPr>
                  <a:solidFill>
                    <a:schemeClr val="accent3">
                      <a:hueOff val="-365725"/>
                      <a:satOff val="-32500"/>
                      <a:lumOff val="18235"/>
                    </a:schemeClr>
                  </a:solidFill>
                </a:rPr>
                <a:t>managed</a:t>
              </a:r>
              <a:r>
                <a:t>?</a:t>
              </a:r>
            </a:p>
          </p:txBody>
        </p:sp>
        <p:grpSp>
          <p:nvGrpSpPr>
            <p:cNvPr id="1129" name="Group"/>
            <p:cNvGrpSpPr/>
            <p:nvPr/>
          </p:nvGrpSpPr>
          <p:grpSpPr>
            <a:xfrm>
              <a:off x="0" y="11574"/>
              <a:ext cx="1257123" cy="1303957"/>
              <a:chOff x="0" y="11574"/>
              <a:chExt cx="1257122" cy="1303956"/>
            </a:xfrm>
          </p:grpSpPr>
          <p:sp>
            <p:nvSpPr>
              <p:cNvPr id="1126" name="Gear"/>
              <p:cNvSpPr/>
              <p:nvPr/>
            </p:nvSpPr>
            <p:spPr>
              <a:xfrm>
                <a:off x="-1" y="11574"/>
                <a:ext cx="728613" cy="728754"/>
              </a:xfrm>
              <a:custGeom>
                <a:avLst/>
                <a:gdLst/>
                <a:ahLst/>
                <a:cxnLst>
                  <a:cxn ang="0">
                    <a:pos x="wd2" y="hd2"/>
                  </a:cxn>
                  <a:cxn ang="5400000">
                    <a:pos x="wd2" y="hd2"/>
                  </a:cxn>
                  <a:cxn ang="10800000">
                    <a:pos x="wd2" y="hd2"/>
                  </a:cxn>
                  <a:cxn ang="16200000">
                    <a:pos x="wd2" y="hd2"/>
                  </a:cxn>
                </a:cxnLst>
                <a:rect l="0" t="0" r="r" b="b"/>
                <a:pathLst>
                  <a:path w="21532" h="21555" fill="norm" stroke="1"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27" name="Gear"/>
              <p:cNvSpPr/>
              <p:nvPr/>
            </p:nvSpPr>
            <p:spPr>
              <a:xfrm>
                <a:off x="615461" y="214426"/>
                <a:ext cx="641662" cy="641787"/>
              </a:xfrm>
              <a:custGeom>
                <a:avLst/>
                <a:gdLst/>
                <a:ahLst/>
                <a:cxnLst>
                  <a:cxn ang="0">
                    <a:pos x="wd2" y="hd2"/>
                  </a:cxn>
                  <a:cxn ang="5400000">
                    <a:pos x="wd2" y="hd2"/>
                  </a:cxn>
                  <a:cxn ang="10800000">
                    <a:pos x="wd2" y="hd2"/>
                  </a:cxn>
                  <a:cxn ang="16200000">
                    <a:pos x="wd2" y="hd2"/>
                  </a:cxn>
                </a:cxnLst>
                <a:rect l="0" t="0" r="r" b="b"/>
                <a:pathLst>
                  <a:path w="21532" h="21555" fill="norm" stroke="1"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28" name="Gear"/>
              <p:cNvSpPr/>
              <p:nvPr/>
            </p:nvSpPr>
            <p:spPr>
              <a:xfrm>
                <a:off x="236145" y="673744"/>
                <a:ext cx="641663" cy="641787"/>
              </a:xfrm>
              <a:custGeom>
                <a:avLst/>
                <a:gdLst/>
                <a:ahLst/>
                <a:cxnLst>
                  <a:cxn ang="0">
                    <a:pos x="wd2" y="hd2"/>
                  </a:cxn>
                  <a:cxn ang="5400000">
                    <a:pos x="wd2" y="hd2"/>
                  </a:cxn>
                  <a:cxn ang="10800000">
                    <a:pos x="wd2" y="hd2"/>
                  </a:cxn>
                  <a:cxn ang="16200000">
                    <a:pos x="wd2" y="hd2"/>
                  </a:cxn>
                </a:cxnLst>
                <a:rect l="0" t="0" r="r" b="b"/>
                <a:pathLst>
                  <a:path w="21532" h="21555" fill="norm" stroke="1" extrusionOk="0">
                    <a:moveTo>
                      <a:pt x="12837" y="2"/>
                    </a:moveTo>
                    <a:cubicBezTo>
                      <a:pt x="12731" y="-11"/>
                      <a:pt x="12661" y="38"/>
                      <a:pt x="12588" y="172"/>
                    </a:cubicBezTo>
                    <a:cubicBezTo>
                      <a:pt x="12292" y="721"/>
                      <a:pt x="11969" y="1258"/>
                      <a:pt x="11661" y="1801"/>
                    </a:cubicBezTo>
                    <a:cubicBezTo>
                      <a:pt x="11547" y="2001"/>
                      <a:pt x="11418" y="2099"/>
                      <a:pt x="11153" y="2073"/>
                    </a:cubicBezTo>
                    <a:cubicBezTo>
                      <a:pt x="10691" y="2028"/>
                      <a:pt x="10220" y="2032"/>
                      <a:pt x="9759" y="2112"/>
                    </a:cubicBezTo>
                    <a:cubicBezTo>
                      <a:pt x="9550" y="2148"/>
                      <a:pt x="9432" y="2095"/>
                      <a:pt x="9318" y="1917"/>
                    </a:cubicBezTo>
                    <a:cubicBezTo>
                      <a:pt x="8969" y="1370"/>
                      <a:pt x="8594" y="841"/>
                      <a:pt x="8243" y="295"/>
                    </a:cubicBezTo>
                    <a:cubicBezTo>
                      <a:pt x="8145" y="142"/>
                      <a:pt x="8068" y="122"/>
                      <a:pt x="7905" y="198"/>
                    </a:cubicBezTo>
                    <a:cubicBezTo>
                      <a:pt x="6845" y="688"/>
                      <a:pt x="5781" y="1174"/>
                      <a:pt x="4712" y="1644"/>
                    </a:cubicBezTo>
                    <a:cubicBezTo>
                      <a:pt x="4517" y="1730"/>
                      <a:pt x="4517" y="1820"/>
                      <a:pt x="4567" y="1996"/>
                    </a:cubicBezTo>
                    <a:cubicBezTo>
                      <a:pt x="4742" y="2608"/>
                      <a:pt x="4890" y="3227"/>
                      <a:pt x="5065" y="3839"/>
                    </a:cubicBezTo>
                    <a:cubicBezTo>
                      <a:pt x="5122" y="4038"/>
                      <a:pt x="5098" y="4170"/>
                      <a:pt x="4932" y="4306"/>
                    </a:cubicBezTo>
                    <a:cubicBezTo>
                      <a:pt x="4561" y="4610"/>
                      <a:pt x="4227" y="4959"/>
                      <a:pt x="3950" y="5348"/>
                    </a:cubicBezTo>
                    <a:cubicBezTo>
                      <a:pt x="3802" y="5555"/>
                      <a:pt x="3648" y="5573"/>
                      <a:pt x="3439" y="5530"/>
                    </a:cubicBezTo>
                    <a:cubicBezTo>
                      <a:pt x="2827" y="5405"/>
                      <a:pt x="2213" y="5295"/>
                      <a:pt x="1605" y="5156"/>
                    </a:cubicBezTo>
                    <a:cubicBezTo>
                      <a:pt x="1409" y="5111"/>
                      <a:pt x="1325" y="5153"/>
                      <a:pt x="1257" y="5338"/>
                    </a:cubicBezTo>
                    <a:cubicBezTo>
                      <a:pt x="856" y="6423"/>
                      <a:pt x="449" y="7506"/>
                      <a:pt x="35" y="8586"/>
                    </a:cubicBezTo>
                    <a:cubicBezTo>
                      <a:pt x="-34" y="8767"/>
                      <a:pt x="-6" y="8857"/>
                      <a:pt x="173" y="8954"/>
                    </a:cubicBezTo>
                    <a:cubicBezTo>
                      <a:pt x="722" y="9251"/>
                      <a:pt x="1256" y="9574"/>
                      <a:pt x="1798" y="9882"/>
                    </a:cubicBezTo>
                    <a:cubicBezTo>
                      <a:pt x="2001" y="9997"/>
                      <a:pt x="2093" y="10127"/>
                      <a:pt x="2064" y="10392"/>
                    </a:cubicBezTo>
                    <a:cubicBezTo>
                      <a:pt x="2014" y="10855"/>
                      <a:pt x="2039" y="11326"/>
                      <a:pt x="2116" y="11788"/>
                    </a:cubicBezTo>
                    <a:cubicBezTo>
                      <a:pt x="2151" y="11998"/>
                      <a:pt x="2089" y="12115"/>
                      <a:pt x="1913" y="12228"/>
                    </a:cubicBezTo>
                    <a:cubicBezTo>
                      <a:pt x="1367" y="12578"/>
                      <a:pt x="837" y="12953"/>
                      <a:pt x="291" y="13303"/>
                    </a:cubicBezTo>
                    <a:cubicBezTo>
                      <a:pt x="136" y="13403"/>
                      <a:pt x="124" y="13482"/>
                      <a:pt x="199" y="13643"/>
                    </a:cubicBezTo>
                    <a:cubicBezTo>
                      <a:pt x="688" y="14705"/>
                      <a:pt x="1172" y="15768"/>
                      <a:pt x="1642" y="16837"/>
                    </a:cubicBezTo>
                    <a:cubicBezTo>
                      <a:pt x="1728" y="17034"/>
                      <a:pt x="1818" y="17032"/>
                      <a:pt x="1994" y="16982"/>
                    </a:cubicBezTo>
                    <a:cubicBezTo>
                      <a:pt x="2605" y="16807"/>
                      <a:pt x="3223" y="16651"/>
                      <a:pt x="3839" y="16489"/>
                    </a:cubicBezTo>
                    <a:cubicBezTo>
                      <a:pt x="3930" y="16465"/>
                      <a:pt x="4023" y="16451"/>
                      <a:pt x="4118" y="16432"/>
                    </a:cubicBezTo>
                    <a:cubicBezTo>
                      <a:pt x="4164" y="16485"/>
                      <a:pt x="4202" y="16532"/>
                      <a:pt x="4241" y="16576"/>
                    </a:cubicBezTo>
                    <a:cubicBezTo>
                      <a:pt x="4568" y="16944"/>
                      <a:pt x="4922" y="17287"/>
                      <a:pt x="5319" y="17573"/>
                    </a:cubicBezTo>
                    <a:cubicBezTo>
                      <a:pt x="5534" y="17728"/>
                      <a:pt x="5572" y="17885"/>
                      <a:pt x="5524" y="18114"/>
                    </a:cubicBezTo>
                    <a:cubicBezTo>
                      <a:pt x="5398" y="18725"/>
                      <a:pt x="5287" y="19339"/>
                      <a:pt x="5149" y="19947"/>
                    </a:cubicBezTo>
                    <a:cubicBezTo>
                      <a:pt x="5105" y="20142"/>
                      <a:pt x="5145" y="20229"/>
                      <a:pt x="5331" y="20297"/>
                    </a:cubicBezTo>
                    <a:cubicBezTo>
                      <a:pt x="6415" y="20698"/>
                      <a:pt x="7497" y="21106"/>
                      <a:pt x="8576" y="21520"/>
                    </a:cubicBezTo>
                    <a:cubicBezTo>
                      <a:pt x="8757" y="21589"/>
                      <a:pt x="8847" y="21563"/>
                      <a:pt x="8944" y="21383"/>
                    </a:cubicBezTo>
                    <a:cubicBezTo>
                      <a:pt x="9241" y="20834"/>
                      <a:pt x="9562" y="20299"/>
                      <a:pt x="9871" y="19757"/>
                    </a:cubicBezTo>
                    <a:cubicBezTo>
                      <a:pt x="9985" y="19558"/>
                      <a:pt x="10110" y="19452"/>
                      <a:pt x="10378" y="19481"/>
                    </a:cubicBezTo>
                    <a:cubicBezTo>
                      <a:pt x="10828" y="19528"/>
                      <a:pt x="11291" y="19534"/>
                      <a:pt x="11737" y="19445"/>
                    </a:cubicBezTo>
                    <a:cubicBezTo>
                      <a:pt x="12009" y="19391"/>
                      <a:pt x="12126" y="19505"/>
                      <a:pt x="12252" y="19698"/>
                    </a:cubicBezTo>
                    <a:cubicBezTo>
                      <a:pt x="12593" y="20221"/>
                      <a:pt x="12952" y="20733"/>
                      <a:pt x="13290" y="21259"/>
                    </a:cubicBezTo>
                    <a:cubicBezTo>
                      <a:pt x="13387" y="21411"/>
                      <a:pt x="13463" y="21432"/>
                      <a:pt x="13628" y="21356"/>
                    </a:cubicBezTo>
                    <a:cubicBezTo>
                      <a:pt x="14687" y="20866"/>
                      <a:pt x="15750" y="20382"/>
                      <a:pt x="16819" y="19912"/>
                    </a:cubicBezTo>
                    <a:cubicBezTo>
                      <a:pt x="17012" y="19827"/>
                      <a:pt x="17018" y="19738"/>
                      <a:pt x="16967" y="19560"/>
                    </a:cubicBezTo>
                    <a:cubicBezTo>
                      <a:pt x="16791" y="18948"/>
                      <a:pt x="16644" y="18329"/>
                      <a:pt x="16469" y="17716"/>
                    </a:cubicBezTo>
                    <a:cubicBezTo>
                      <a:pt x="16412" y="17519"/>
                      <a:pt x="16433" y="17386"/>
                      <a:pt x="16600" y="17250"/>
                    </a:cubicBezTo>
                    <a:cubicBezTo>
                      <a:pt x="16971" y="16946"/>
                      <a:pt x="17305" y="16598"/>
                      <a:pt x="17584" y="16209"/>
                    </a:cubicBezTo>
                    <a:cubicBezTo>
                      <a:pt x="17730" y="16006"/>
                      <a:pt x="17880" y="15980"/>
                      <a:pt x="18092" y="16024"/>
                    </a:cubicBezTo>
                    <a:cubicBezTo>
                      <a:pt x="18703" y="16151"/>
                      <a:pt x="19318" y="16260"/>
                      <a:pt x="19926" y="16398"/>
                    </a:cubicBezTo>
                    <a:cubicBezTo>
                      <a:pt x="20121" y="16442"/>
                      <a:pt x="20207" y="16404"/>
                      <a:pt x="20276" y="16218"/>
                    </a:cubicBezTo>
                    <a:cubicBezTo>
                      <a:pt x="20676" y="15133"/>
                      <a:pt x="21084" y="14050"/>
                      <a:pt x="21497" y="12970"/>
                    </a:cubicBezTo>
                    <a:cubicBezTo>
                      <a:pt x="21566" y="12790"/>
                      <a:pt x="21541" y="12697"/>
                      <a:pt x="21361" y="12600"/>
                    </a:cubicBezTo>
                    <a:cubicBezTo>
                      <a:pt x="20812" y="12303"/>
                      <a:pt x="20278" y="11982"/>
                      <a:pt x="19736" y="11674"/>
                    </a:cubicBezTo>
                    <a:cubicBezTo>
                      <a:pt x="19535" y="11559"/>
                      <a:pt x="19439" y="11431"/>
                      <a:pt x="19468" y="11163"/>
                    </a:cubicBezTo>
                    <a:cubicBezTo>
                      <a:pt x="19519" y="10701"/>
                      <a:pt x="19493" y="10230"/>
                      <a:pt x="19416" y="9768"/>
                    </a:cubicBezTo>
                    <a:cubicBezTo>
                      <a:pt x="19381" y="9559"/>
                      <a:pt x="19443" y="9442"/>
                      <a:pt x="19620" y="9328"/>
                    </a:cubicBezTo>
                    <a:cubicBezTo>
                      <a:pt x="20166" y="8978"/>
                      <a:pt x="20694" y="8603"/>
                      <a:pt x="21240" y="8252"/>
                    </a:cubicBezTo>
                    <a:cubicBezTo>
                      <a:pt x="21393" y="8154"/>
                      <a:pt x="21411" y="8075"/>
                      <a:pt x="21336" y="7912"/>
                    </a:cubicBezTo>
                    <a:cubicBezTo>
                      <a:pt x="20846" y="6851"/>
                      <a:pt x="20362" y="5788"/>
                      <a:pt x="19892" y="4718"/>
                    </a:cubicBezTo>
                    <a:cubicBezTo>
                      <a:pt x="19806" y="4523"/>
                      <a:pt x="19717" y="4523"/>
                      <a:pt x="19541" y="4574"/>
                    </a:cubicBezTo>
                    <a:cubicBezTo>
                      <a:pt x="18917" y="4751"/>
                      <a:pt x="18286" y="4905"/>
                      <a:pt x="17662" y="5080"/>
                    </a:cubicBezTo>
                    <a:cubicBezTo>
                      <a:pt x="17490" y="5129"/>
                      <a:pt x="17378" y="5103"/>
                      <a:pt x="17261" y="4959"/>
                    </a:cubicBezTo>
                    <a:cubicBezTo>
                      <a:pt x="16959" y="4585"/>
                      <a:pt x="16599" y="4263"/>
                      <a:pt x="16213" y="3983"/>
                    </a:cubicBezTo>
                    <a:cubicBezTo>
                      <a:pt x="16001" y="3828"/>
                      <a:pt x="15960" y="3672"/>
                      <a:pt x="16008" y="3442"/>
                    </a:cubicBezTo>
                    <a:cubicBezTo>
                      <a:pt x="16135" y="2831"/>
                      <a:pt x="16245" y="2217"/>
                      <a:pt x="16383" y="1609"/>
                    </a:cubicBezTo>
                    <a:cubicBezTo>
                      <a:pt x="16428" y="1413"/>
                      <a:pt x="16387" y="1327"/>
                      <a:pt x="16201" y="1258"/>
                    </a:cubicBezTo>
                    <a:cubicBezTo>
                      <a:pt x="15118" y="858"/>
                      <a:pt x="14036" y="450"/>
                      <a:pt x="12956" y="36"/>
                    </a:cubicBezTo>
                    <a:cubicBezTo>
                      <a:pt x="12911" y="19"/>
                      <a:pt x="12873" y="7"/>
                      <a:pt x="12837" y="2"/>
                    </a:cubicBezTo>
                    <a:close/>
                    <a:moveTo>
                      <a:pt x="10766" y="5818"/>
                    </a:moveTo>
                    <a:cubicBezTo>
                      <a:pt x="13503" y="5818"/>
                      <a:pt x="15722" y="8039"/>
                      <a:pt x="15722" y="10778"/>
                    </a:cubicBezTo>
                    <a:cubicBezTo>
                      <a:pt x="15722" y="13517"/>
                      <a:pt x="13503" y="15738"/>
                      <a:pt x="10766" y="15738"/>
                    </a:cubicBezTo>
                    <a:cubicBezTo>
                      <a:pt x="8030" y="15738"/>
                      <a:pt x="5810" y="13517"/>
                      <a:pt x="5810" y="10778"/>
                    </a:cubicBezTo>
                    <a:cubicBezTo>
                      <a:pt x="5810" y="8039"/>
                      <a:pt x="8030" y="5818"/>
                      <a:pt x="10766" y="5818"/>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30"/>
                                        </p:tgtEl>
                                        <p:attrNameLst>
                                          <p:attrName>style.visibility</p:attrName>
                                        </p:attrNameLst>
                                      </p:cBhvr>
                                      <p:to>
                                        <p:strVal val="visible"/>
                                      </p:to>
                                    </p:set>
                                    <p:animEffect filter="dissolve" transition="in">
                                      <p:cBhvr>
                                        <p:cTn id="7" dur="499"/>
                                        <p:tgtEl>
                                          <p:spTgt spid="113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119"/>
                                        </p:tgtEl>
                                        <p:attrNameLst>
                                          <p:attrName>style.visibility</p:attrName>
                                        </p:attrNameLst>
                                      </p:cBhvr>
                                      <p:to>
                                        <p:strVal val="visible"/>
                                      </p:to>
                                    </p:set>
                                    <p:animEffect filter="dissolve" transition="in">
                                      <p:cBhvr>
                                        <p:cTn id="12" dur="499"/>
                                        <p:tgtEl>
                                          <p:spTgt spid="111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124"/>
                                        </p:tgtEl>
                                        <p:attrNameLst>
                                          <p:attrName>style.visibility</p:attrName>
                                        </p:attrNameLst>
                                      </p:cBhvr>
                                      <p:to>
                                        <p:strVal val="visible"/>
                                      </p:to>
                                    </p:set>
                                    <p:animEffect filter="dissolve" transition="in">
                                      <p:cBhvr>
                                        <p:cTn id="17" dur="499"/>
                                        <p:tgtEl>
                                          <p:spTgt spid="1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24" grpId="3"/>
      <p:bldP build="whole" bldLvl="1" animBg="1" rev="0" advAuto="0" spid="1119" grpId="2"/>
      <p:bldP build="whole" bldLvl="1" animBg="1" rev="0" advAuto="0" spid="1130" grpId="1"/>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4" name="How to Deploy DNSSEC (Correctly)"/>
          <p:cNvSpPr txBox="1"/>
          <p:nvPr>
            <p:ph type="title"/>
          </p:nvPr>
        </p:nvSpPr>
        <p:spPr>
          <a:prstGeom prst="rect">
            <a:avLst/>
          </a:prstGeom>
        </p:spPr>
        <p:txBody>
          <a:bodyPr/>
          <a:lstStyle/>
          <a:p>
            <a:pPr/>
            <a:r>
              <a:t>How to Deploy DNSSEC (Correctly)</a:t>
            </a:r>
          </a:p>
        </p:txBody>
      </p:sp>
      <p:sp>
        <p:nvSpPr>
          <p:cNvPr id="113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138" name="Group"/>
          <p:cNvGrpSpPr/>
          <p:nvPr/>
        </p:nvGrpSpPr>
        <p:grpSpPr>
          <a:xfrm>
            <a:off x="3686962" y="2377196"/>
            <a:ext cx="5190132" cy="723726"/>
            <a:chOff x="0" y="0"/>
            <a:chExt cx="5190131" cy="723725"/>
          </a:xfrm>
        </p:grpSpPr>
        <p:sp>
          <p:nvSpPr>
            <p:cNvPr id="1136" name="DNSKEY"/>
            <p:cNvSpPr/>
            <p:nvPr/>
          </p:nvSpPr>
          <p:spPr>
            <a:xfrm>
              <a:off x="0" y="0"/>
              <a:ext cx="1920075" cy="723726"/>
            </a:xfrm>
            <a:prstGeom prst="roundRect">
              <a:avLst>
                <a:gd name="adj" fmla="val 28509"/>
              </a:avLst>
            </a:prstGeom>
            <a:noFill/>
            <a:ln w="63500" cap="flat">
              <a:solidFill>
                <a:srgbClr val="0065C1"/>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DNSKEY</a:t>
              </a:r>
            </a:p>
          </p:txBody>
        </p:sp>
        <p:sp>
          <p:nvSpPr>
            <p:cNvPr id="1137" name="(1) Have DNSKEYs"/>
            <p:cNvSpPr txBox="1"/>
            <p:nvPr/>
          </p:nvSpPr>
          <p:spPr>
            <a:xfrm>
              <a:off x="2083827" y="88812"/>
              <a:ext cx="3106305"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b="0" sz="3000">
                  <a:latin typeface="Gill Sans"/>
                  <a:ea typeface="Gill Sans"/>
                  <a:cs typeface="Gill Sans"/>
                  <a:sym typeface="Gill Sans"/>
                </a:defRPr>
              </a:pPr>
              <a:r>
                <a:t>(1) Have </a:t>
              </a:r>
              <a:r>
                <a:rPr>
                  <a:solidFill>
                    <a:srgbClr val="7BDB45"/>
                  </a:solidFill>
                </a:rPr>
                <a:t>DNSKEYs</a:t>
              </a:r>
            </a:p>
          </p:txBody>
        </p:sp>
      </p:grpSp>
      <p:grpSp>
        <p:nvGrpSpPr>
          <p:cNvPr id="1142" name="Group"/>
          <p:cNvGrpSpPr/>
          <p:nvPr/>
        </p:nvGrpSpPr>
        <p:grpSpPr>
          <a:xfrm>
            <a:off x="3686962" y="3448857"/>
            <a:ext cx="5870423" cy="2207156"/>
            <a:chOff x="0" y="-811719"/>
            <a:chExt cx="5870422" cy="2207154"/>
          </a:xfrm>
        </p:grpSpPr>
        <p:sp>
          <p:nvSpPr>
            <p:cNvPr id="1139" name="Arrow"/>
            <p:cNvSpPr/>
            <p:nvPr/>
          </p:nvSpPr>
          <p:spPr>
            <a:xfrm rot="5400000">
              <a:off x="307384" y="-341150"/>
              <a:ext cx="1305306" cy="364166"/>
            </a:xfrm>
            <a:prstGeom prst="rightArrow">
              <a:avLst>
                <a:gd name="adj1" fmla="val 61989"/>
                <a:gd name="adj2" fmla="val 70404"/>
              </a:avLst>
            </a:prstGeom>
            <a:solidFill>
              <a:srgbClr val="000000"/>
            </a:solidFill>
            <a:ln w="63500" cap="flat">
              <a:solidFill>
                <a:srgbClr val="0365C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40" name="RRSIGs"/>
            <p:cNvSpPr/>
            <p:nvPr/>
          </p:nvSpPr>
          <p:spPr>
            <a:xfrm>
              <a:off x="0" y="671710"/>
              <a:ext cx="1920075" cy="723726"/>
            </a:xfrm>
            <a:prstGeom prst="roundRect">
              <a:avLst>
                <a:gd name="adj" fmla="val 28509"/>
              </a:avLst>
            </a:prstGeom>
            <a:noFill/>
            <a:ln w="63500" cap="flat">
              <a:solidFill>
                <a:srgbClr val="0065C1"/>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RRSIGs</a:t>
              </a:r>
            </a:p>
          </p:txBody>
        </p:sp>
        <p:sp>
          <p:nvSpPr>
            <p:cNvPr id="1141" name="(2) Generate Signatures"/>
            <p:cNvSpPr txBox="1"/>
            <p:nvPr/>
          </p:nvSpPr>
          <p:spPr>
            <a:xfrm>
              <a:off x="2083788" y="760522"/>
              <a:ext cx="3786635"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b="0" sz="3000">
                  <a:latin typeface="Gill Sans"/>
                  <a:ea typeface="Gill Sans"/>
                  <a:cs typeface="Gill Sans"/>
                  <a:sym typeface="Gill Sans"/>
                </a:defRPr>
              </a:pPr>
              <a:r>
                <a:t>(2) Generate </a:t>
              </a:r>
              <a:r>
                <a:rPr>
                  <a:solidFill>
                    <a:srgbClr val="7BDB45"/>
                  </a:solidFill>
                </a:rPr>
                <a:t>Signatures</a:t>
              </a:r>
            </a:p>
          </p:txBody>
        </p:sp>
      </p:grpSp>
      <p:grpSp>
        <p:nvGrpSpPr>
          <p:cNvPr id="1146" name="Group"/>
          <p:cNvGrpSpPr/>
          <p:nvPr/>
        </p:nvGrpSpPr>
        <p:grpSpPr>
          <a:xfrm>
            <a:off x="3686962" y="5996412"/>
            <a:ext cx="7701613" cy="2479032"/>
            <a:chOff x="0" y="-819255"/>
            <a:chExt cx="7701612" cy="2479030"/>
          </a:xfrm>
        </p:grpSpPr>
        <p:sp>
          <p:nvSpPr>
            <p:cNvPr id="1143" name="DS record Uploads"/>
            <p:cNvSpPr/>
            <p:nvPr/>
          </p:nvSpPr>
          <p:spPr>
            <a:xfrm>
              <a:off x="0" y="661555"/>
              <a:ext cx="1920075" cy="998221"/>
            </a:xfrm>
            <a:prstGeom prst="roundRect">
              <a:avLst>
                <a:gd name="adj" fmla="val 20670"/>
              </a:avLst>
            </a:prstGeom>
            <a:noFill/>
            <a:ln w="63500" cap="flat">
              <a:solidFill>
                <a:srgbClr val="0065C1"/>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 Uploads</a:t>
              </a:r>
            </a:p>
          </p:txBody>
        </p:sp>
        <p:sp>
          <p:nvSpPr>
            <p:cNvPr id="1144" name="Arrow"/>
            <p:cNvSpPr/>
            <p:nvPr/>
          </p:nvSpPr>
          <p:spPr>
            <a:xfrm rot="5400000">
              <a:off x="303616" y="-344918"/>
              <a:ext cx="1312842" cy="364166"/>
            </a:xfrm>
            <a:prstGeom prst="rightArrow">
              <a:avLst>
                <a:gd name="adj1" fmla="val 61989"/>
                <a:gd name="adj2" fmla="val 70404"/>
              </a:avLst>
            </a:prstGeom>
            <a:solidFill>
              <a:srgbClr val="000000"/>
            </a:solidFill>
            <a:ln w="63500" cap="flat">
              <a:solidFill>
                <a:srgbClr val="0365C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45" name="(3) Generate and upload DS record      to the parent zone"/>
            <p:cNvSpPr txBox="1"/>
            <p:nvPr/>
          </p:nvSpPr>
          <p:spPr>
            <a:xfrm>
              <a:off x="2079555" y="665365"/>
              <a:ext cx="5622058" cy="990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b="0" sz="3000">
                  <a:latin typeface="Gill Sans"/>
                  <a:ea typeface="Gill Sans"/>
                  <a:cs typeface="Gill Sans"/>
                  <a:sym typeface="Gill Sans"/>
                </a:defRPr>
              </a:pPr>
              <a:r>
                <a:t>(3) Generate and </a:t>
              </a:r>
              <a:r>
                <a:rPr>
                  <a:solidFill>
                    <a:srgbClr val="7BDB45"/>
                  </a:solidFill>
                </a:rPr>
                <a:t>upload DS record</a:t>
              </a:r>
              <a:br>
                <a:rPr>
                  <a:solidFill>
                    <a:srgbClr val="7BDB45"/>
                  </a:solidFill>
                </a:rPr>
              </a:br>
              <a:r>
                <a:rPr>
                  <a:solidFill>
                    <a:srgbClr val="7BDB45"/>
                  </a:solidFill>
                </a:rPr>
                <a:t>    </a:t>
              </a:r>
              <a:r>
                <a:t> to the parent zone</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2" grpId="1" fill="hold">
                                  <p:stCondLst>
                                    <p:cond delay="0"/>
                                  </p:stCondLst>
                                  <p:iterate type="el" backwards="0">
                                    <p:tmAbs val="0"/>
                                  </p:iterate>
                                  <p:childTnLst>
                                    <p:set>
                                      <p:cBhvr>
                                        <p:cTn id="6" fill="hold"/>
                                        <p:tgtEl>
                                          <p:spTgt spid="1138"/>
                                        </p:tgtEl>
                                        <p:attrNameLst>
                                          <p:attrName>style.visibility</p:attrName>
                                        </p:attrNameLst>
                                      </p:cBhvr>
                                      <p:to>
                                        <p:strVal val="visible"/>
                                      </p:to>
                                    </p:set>
                                    <p:animEffect filter="wipe(up)" transition="in">
                                      <p:cBhvr>
                                        <p:cTn id="7" dur="300"/>
                                        <p:tgtEl>
                                          <p:spTgt spid="113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2" grpId="2" fill="hold">
                                  <p:stCondLst>
                                    <p:cond delay="0"/>
                                  </p:stCondLst>
                                  <p:iterate type="el" backwards="0">
                                    <p:tmAbs val="0"/>
                                  </p:iterate>
                                  <p:childTnLst>
                                    <p:set>
                                      <p:cBhvr>
                                        <p:cTn id="11" fill="hold"/>
                                        <p:tgtEl>
                                          <p:spTgt spid="1142"/>
                                        </p:tgtEl>
                                        <p:attrNameLst>
                                          <p:attrName>style.visibility</p:attrName>
                                        </p:attrNameLst>
                                      </p:cBhvr>
                                      <p:to>
                                        <p:strVal val="visible"/>
                                      </p:to>
                                    </p:set>
                                    <p:animEffect filter="wipe(up)" transition="in">
                                      <p:cBhvr>
                                        <p:cTn id="12" dur="300"/>
                                        <p:tgtEl>
                                          <p:spTgt spid="114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 presetID="22" grpId="3" fill="hold">
                                  <p:stCondLst>
                                    <p:cond delay="0"/>
                                  </p:stCondLst>
                                  <p:iterate type="el" backwards="0">
                                    <p:tmAbs val="0"/>
                                  </p:iterate>
                                  <p:childTnLst>
                                    <p:set>
                                      <p:cBhvr>
                                        <p:cTn id="16" fill="hold"/>
                                        <p:tgtEl>
                                          <p:spTgt spid="1146"/>
                                        </p:tgtEl>
                                        <p:attrNameLst>
                                          <p:attrName>style.visibility</p:attrName>
                                        </p:attrNameLst>
                                      </p:cBhvr>
                                      <p:to>
                                        <p:strVal val="visible"/>
                                      </p:to>
                                    </p:set>
                                    <p:animEffect filter="wipe(up)" transition="in">
                                      <p:cBhvr>
                                        <p:cTn id="17" dur="300"/>
                                        <p:tgtEl>
                                          <p:spTgt spid="1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38" grpId="1"/>
      <p:bldP build="whole" bldLvl="1" animBg="1" rev="0" advAuto="0" spid="1142" grpId="2"/>
      <p:bldP build="whole" bldLvl="1" animBg="1" rev="0" advAuto="0" spid="1146" grpId="3"/>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0" name="Scanning All Domains"/>
          <p:cNvSpPr txBox="1"/>
          <p:nvPr>
            <p:ph type="title"/>
          </p:nvPr>
        </p:nvSpPr>
        <p:spPr>
          <a:prstGeom prst="rect">
            <a:avLst/>
          </a:prstGeom>
        </p:spPr>
        <p:txBody>
          <a:bodyPr/>
          <a:lstStyle/>
          <a:p>
            <a:pPr/>
            <a:r>
              <a:t>Scanning </a:t>
            </a:r>
            <a:r>
              <a:rPr>
                <a:solidFill>
                  <a:schemeClr val="accent3">
                    <a:hueOff val="-365725"/>
                    <a:satOff val="-32500"/>
                    <a:lumOff val="18235"/>
                  </a:schemeClr>
                </a:solidFill>
              </a:rPr>
              <a:t>All</a:t>
            </a:r>
            <a:r>
              <a:t> Domains</a:t>
            </a:r>
          </a:p>
        </p:txBody>
      </p:sp>
      <p:sp>
        <p:nvSpPr>
          <p:cNvPr id="115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152" name="Table"/>
          <p:cNvGraphicFramePr/>
          <p:nvPr/>
        </p:nvGraphicFramePr>
        <p:xfrm>
          <a:off x="1900813" y="2937824"/>
          <a:ext cx="9215875" cy="4635658"/>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3308682"/>
                <a:gridCol w="5894491"/>
              </a:tblGrid>
              <a:tr h="924591">
                <a:tc>
                  <a:txBody>
                    <a:bodyPr/>
                    <a:lstStyle/>
                    <a:p>
                      <a:pPr defTabSz="914400">
                        <a:defRPr b="0" sz="28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solidFill>
                      <a:srgbClr val="0065C1"/>
                    </a:solidFill>
                  </a:tcPr>
                </a:tc>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Daily Scans</a:t>
                      </a:r>
                    </a:p>
                  </a:txBody>
                  <a:tcPr marL="50800" marR="50800" marT="50800" marB="50800" anchor="ctr" anchorCtr="0" horzOverflow="overflow">
                    <a:lnR w="12700">
                      <a:solidFill>
                        <a:srgbClr val="D6D6D6"/>
                      </a:solidFill>
                      <a:miter lim="400000"/>
                    </a:lnR>
                    <a:solidFill>
                      <a:srgbClr val="0065C1"/>
                    </a:solidFill>
                  </a:tcPr>
                </a:tc>
              </a:tr>
              <a:tr h="924591">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TLDs</a:t>
                      </a:r>
                    </a:p>
                  </a:txBody>
                  <a:tcPr marL="50800" marR="50800" marT="50800" marB="50800" anchor="ctr" anchorCtr="0" horzOverflow="overflow">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.com, .org., .net</a:t>
                      </a:r>
                    </a:p>
                  </a:txBody>
                  <a:tcPr marL="50800" marR="50800" marT="50800" marB="50800" anchor="ctr" anchorCtr="0" horzOverflow="overflow">
                    <a:lnR w="12700">
                      <a:solidFill>
                        <a:srgbClr val="D6D6D6"/>
                      </a:solidFill>
                      <a:miter lim="400000"/>
                    </a:lnR>
                  </a:tcPr>
                </a:tc>
              </a:tr>
              <a:tr h="924591">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 of domains</a:t>
                      </a:r>
                    </a:p>
                  </a:txBody>
                  <a:tcPr marL="50800" marR="50800" marT="50800" marB="50800" anchor="ctr" anchorCtr="0" horzOverflow="overflow">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147M domains</a:t>
                      </a:r>
                    </a:p>
                  </a:txBody>
                  <a:tcPr marL="50800" marR="50800" marT="50800" marB="50800" anchor="ctr" anchorCtr="0" horzOverflow="overflow">
                    <a:lnR w="12700">
                      <a:solidFill>
                        <a:srgbClr val="D6D6D6"/>
                      </a:solidFill>
                      <a:miter lim="400000"/>
                    </a:lnR>
                  </a:tcPr>
                </a:tc>
              </a:tr>
              <a:tr h="924591">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Interval</a:t>
                      </a:r>
                    </a:p>
                  </a:txBody>
                  <a:tcPr marL="50800" marR="50800" marT="50800" marB="50800" anchor="ctr" anchorCtr="0" horzOverflow="overflow">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every day</a:t>
                      </a:r>
                    </a:p>
                  </a:txBody>
                  <a:tcPr marL="50800" marR="50800" marT="50800" marB="50800" anchor="ctr" anchorCtr="0" horzOverflow="overflow">
                    <a:lnR w="12700">
                      <a:solidFill>
                        <a:srgbClr val="D6D6D6"/>
                      </a:solidFill>
                      <a:miter lim="400000"/>
                    </a:lnR>
                  </a:tcPr>
                </a:tc>
              </a:tr>
              <a:tr h="924591">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Period</a:t>
                      </a:r>
                    </a:p>
                  </a:txBody>
                  <a:tcPr marL="50800" marR="50800" marT="50800" marB="50800" anchor="ctr" anchorCtr="0" horzOverflow="overflow">
                    <a:lnB w="12700">
                      <a:solidFill>
                        <a:srgbClr val="D6D6D6"/>
                      </a:solidFill>
                      <a:miter lim="400000"/>
                    </a:lnB>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2015/03/01 ~ 2016/12/31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1153" name="Over 750 billion DNS Records"/>
          <p:cNvSpPr txBox="1"/>
          <p:nvPr/>
        </p:nvSpPr>
        <p:spPr>
          <a:xfrm>
            <a:off x="3802797" y="7714088"/>
            <a:ext cx="582617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914400">
              <a:defRPr b="0" sz="3600">
                <a:latin typeface="Gill Sans"/>
                <a:ea typeface="Gill Sans"/>
                <a:cs typeface="Gill Sans"/>
                <a:sym typeface="Gill Sans"/>
              </a:defRPr>
            </a:pPr>
            <a:r>
              <a:t>Over </a:t>
            </a:r>
            <a:r>
              <a:rPr>
                <a:solidFill>
                  <a:schemeClr val="accent3">
                    <a:hueOff val="-365725"/>
                    <a:satOff val="-32500"/>
                    <a:lumOff val="18235"/>
                  </a:schemeClr>
                </a:solidFill>
              </a:rPr>
              <a:t>750 billion</a:t>
            </a:r>
            <a:r>
              <a:t> DNS Records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53"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57" name="2years-all-domain-touched-dnskey-portion.pdf" descr="2years-all-domain-touched-dnskey-portion.pdf"/>
          <p:cNvPicPr>
            <a:picLocks noChangeAspect="1"/>
          </p:cNvPicPr>
          <p:nvPr/>
        </p:nvPicPr>
        <p:blipFill>
          <a:blip r:embed="rId3">
            <a:extLst/>
          </a:blip>
          <a:stretch>
            <a:fillRect/>
          </a:stretch>
        </p:blipFill>
        <p:spPr>
          <a:xfrm>
            <a:off x="3555167" y="2422356"/>
            <a:ext cx="9140300" cy="4231621"/>
          </a:xfrm>
          <a:prstGeom prst="rect">
            <a:avLst/>
          </a:prstGeom>
          <a:ln w="12700">
            <a:miter lim="400000"/>
          </a:ln>
        </p:spPr>
      </p:pic>
      <p:sp>
        <p:nvSpPr>
          <p:cNvPr id="1158" name="How DNSSEC is deployed"/>
          <p:cNvSpPr txBox="1"/>
          <p:nvPr>
            <p:ph type="title"/>
          </p:nvPr>
        </p:nvSpPr>
        <p:spPr>
          <a:prstGeom prst="rect">
            <a:avLst/>
          </a:prstGeom>
        </p:spPr>
        <p:txBody>
          <a:bodyPr/>
          <a:lstStyle/>
          <a:p>
            <a:pPr/>
            <a:r>
              <a:t>How DNSSEC is deployed</a:t>
            </a:r>
          </a:p>
        </p:txBody>
      </p:sp>
      <p:sp>
        <p:nvSpPr>
          <p:cNvPr id="115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162" name="Group"/>
          <p:cNvGrpSpPr/>
          <p:nvPr/>
        </p:nvGrpSpPr>
        <p:grpSpPr>
          <a:xfrm>
            <a:off x="3448532" y="7123940"/>
            <a:ext cx="9353570" cy="1116622"/>
            <a:chOff x="197096" y="-459301"/>
            <a:chExt cx="9353568" cy="1116620"/>
          </a:xfrm>
        </p:grpSpPr>
        <p:sp>
          <p:nvSpPr>
            <p:cNvPr id="1160" name="Deployment"/>
            <p:cNvSpPr/>
            <p:nvPr/>
          </p:nvSpPr>
          <p:spPr>
            <a:xfrm>
              <a:off x="197096" y="-337880"/>
              <a:ext cx="2000123" cy="873776"/>
            </a:xfrm>
            <a:prstGeom prst="roundRect">
              <a:avLst>
                <a:gd name="adj" fmla="val 18639"/>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700">
                  <a:latin typeface="Gill Sans"/>
                  <a:ea typeface="Gill Sans"/>
                  <a:cs typeface="Gill Sans"/>
                  <a:sym typeface="Gill Sans"/>
                </a:defRPr>
              </a:lvl1pPr>
            </a:lstStyle>
            <a:p>
              <a:pPr/>
              <a:r>
                <a:t>Deployment</a:t>
              </a:r>
            </a:p>
          </p:txBody>
        </p:sp>
        <p:sp>
          <p:nvSpPr>
            <p:cNvPr id="1161" name="DNSSEC deployment is rare, but growing"/>
            <p:cNvSpPr txBox="1"/>
            <p:nvPr/>
          </p:nvSpPr>
          <p:spPr>
            <a:xfrm>
              <a:off x="2391896" y="-459302"/>
              <a:ext cx="7158769" cy="11166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l">
                <a:defRPr b="0" sz="3200">
                  <a:solidFill>
                    <a:srgbClr val="FFFB00"/>
                  </a:solidFill>
                  <a:latin typeface="Gill Sans"/>
                  <a:ea typeface="Gill Sans"/>
                  <a:cs typeface="Gill Sans"/>
                  <a:sym typeface="Gill Sans"/>
                </a:defRPr>
              </a:lvl1pPr>
            </a:lstStyle>
            <a:p>
              <a:pPr/>
              <a:r>
                <a:t>DNSSEC deployment is rare, but growing</a:t>
              </a:r>
            </a:p>
          </p:txBody>
        </p:sp>
      </p:grpSp>
      <p:grpSp>
        <p:nvGrpSpPr>
          <p:cNvPr id="1169" name="Group"/>
          <p:cNvGrpSpPr/>
          <p:nvPr/>
        </p:nvGrpSpPr>
        <p:grpSpPr>
          <a:xfrm>
            <a:off x="101600" y="2202008"/>
            <a:ext cx="1920075" cy="5637867"/>
            <a:chOff x="0" y="0"/>
            <a:chExt cx="1920074" cy="5637865"/>
          </a:xfrm>
        </p:grpSpPr>
        <p:sp>
          <p:nvSpPr>
            <p:cNvPr id="1163" name="DNSKEY"/>
            <p:cNvSpPr/>
            <p:nvPr/>
          </p:nvSpPr>
          <p:spPr>
            <a:xfrm>
              <a:off x="0" y="0"/>
              <a:ext cx="1920075" cy="723726"/>
            </a:xfrm>
            <a:prstGeom prst="roundRect">
              <a:avLst>
                <a:gd name="adj" fmla="val 28509"/>
              </a:avLst>
            </a:prstGeom>
            <a:noFill/>
            <a:ln w="63500" cap="flat">
              <a:solidFill>
                <a:srgbClr val="0065C1"/>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DNSKEY</a:t>
              </a:r>
            </a:p>
          </p:txBody>
        </p:sp>
        <p:sp>
          <p:nvSpPr>
            <p:cNvPr id="1164" name="Arrow"/>
            <p:cNvSpPr/>
            <p:nvPr/>
          </p:nvSpPr>
          <p:spPr>
            <a:xfrm rot="5400000">
              <a:off x="554276" y="1328149"/>
              <a:ext cx="811522" cy="364166"/>
            </a:xfrm>
            <a:prstGeom prst="rightArrow">
              <a:avLst>
                <a:gd name="adj1" fmla="val 61989"/>
                <a:gd name="adj2" fmla="val 70404"/>
              </a:avLst>
            </a:prstGeom>
            <a:solidFill>
              <a:srgbClr val="000000"/>
            </a:solidFill>
            <a:ln w="63500" cap="flat">
              <a:solidFill>
                <a:srgbClr val="0365C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65" name="RRSIGs"/>
            <p:cNvSpPr/>
            <p:nvPr/>
          </p:nvSpPr>
          <p:spPr>
            <a:xfrm>
              <a:off x="0" y="2319822"/>
              <a:ext cx="1920075" cy="723726"/>
            </a:xfrm>
            <a:prstGeom prst="roundRect">
              <a:avLst>
                <a:gd name="adj" fmla="val 28509"/>
              </a:avLst>
            </a:prstGeom>
            <a:noFill/>
            <a:ln w="63500" cap="flat">
              <a:solidFill>
                <a:srgbClr val="0065C1"/>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RRSIGs</a:t>
              </a:r>
            </a:p>
          </p:txBody>
        </p:sp>
        <p:sp>
          <p:nvSpPr>
            <p:cNvPr id="1166" name="Arrow"/>
            <p:cNvSpPr/>
            <p:nvPr/>
          </p:nvSpPr>
          <p:spPr>
            <a:xfrm rot="5400000">
              <a:off x="515566" y="3686682"/>
              <a:ext cx="888942" cy="364166"/>
            </a:xfrm>
            <a:prstGeom prst="rightArrow">
              <a:avLst>
                <a:gd name="adj1" fmla="val 61989"/>
                <a:gd name="adj2" fmla="val 70404"/>
              </a:avLst>
            </a:prstGeom>
            <a:solidFill>
              <a:srgbClr val="000000"/>
            </a:solidFill>
            <a:ln w="63500" cap="flat">
              <a:solidFill>
                <a:srgbClr val="0365C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67" name="DS record Uploads"/>
            <p:cNvSpPr/>
            <p:nvPr/>
          </p:nvSpPr>
          <p:spPr>
            <a:xfrm>
              <a:off x="0" y="4639645"/>
              <a:ext cx="1920075" cy="998221"/>
            </a:xfrm>
            <a:prstGeom prst="roundRect">
              <a:avLst>
                <a:gd name="adj" fmla="val 20670"/>
              </a:avLst>
            </a:prstGeom>
            <a:noFill/>
            <a:ln w="63500" cap="flat">
              <a:solidFill>
                <a:srgbClr val="0065C1"/>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 Uploads</a:t>
              </a:r>
            </a:p>
          </p:txBody>
        </p:sp>
        <p:sp>
          <p:nvSpPr>
            <p:cNvPr id="1168" name="RRSIGs"/>
            <p:cNvSpPr/>
            <p:nvPr/>
          </p:nvSpPr>
          <p:spPr>
            <a:xfrm>
              <a:off x="0" y="2319822"/>
              <a:ext cx="1920075" cy="723727"/>
            </a:xfrm>
            <a:prstGeom prst="roundRect">
              <a:avLst>
                <a:gd name="adj" fmla="val 28509"/>
              </a:avLst>
            </a:prstGeom>
            <a:noFill/>
            <a:ln w="63500" cap="flat">
              <a:solidFill>
                <a:srgbClr val="0065C1"/>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RRSIGs</a:t>
              </a:r>
            </a:p>
          </p:txBody>
        </p:sp>
      </p:grpSp>
      <p:grpSp>
        <p:nvGrpSpPr>
          <p:cNvPr id="1173" name="Group"/>
          <p:cNvGrpSpPr/>
          <p:nvPr/>
        </p:nvGrpSpPr>
        <p:grpSpPr>
          <a:xfrm>
            <a:off x="4399207" y="2444752"/>
            <a:ext cx="7738093" cy="3375193"/>
            <a:chOff x="-572059" y="-283690"/>
            <a:chExt cx="7738091" cy="3375191"/>
          </a:xfrm>
        </p:grpSpPr>
        <p:sp>
          <p:nvSpPr>
            <p:cNvPr id="1170" name="Rectangle"/>
            <p:cNvSpPr/>
            <p:nvPr/>
          </p:nvSpPr>
          <p:spPr>
            <a:xfrm>
              <a:off x="392374" y="28026"/>
              <a:ext cx="6773659" cy="1833884"/>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171" name="Rectangle"/>
            <p:cNvSpPr/>
            <p:nvPr/>
          </p:nvSpPr>
          <p:spPr>
            <a:xfrm>
              <a:off x="360377" y="1197168"/>
              <a:ext cx="4801671" cy="1755913"/>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172" name="Rectangle"/>
            <p:cNvSpPr/>
            <p:nvPr/>
          </p:nvSpPr>
          <p:spPr>
            <a:xfrm>
              <a:off x="-572060" y="-283691"/>
              <a:ext cx="727464" cy="3375193"/>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174" name="Rounded Rectangle"/>
          <p:cNvSpPr/>
          <p:nvPr/>
        </p:nvSpPr>
        <p:spPr>
          <a:xfrm>
            <a:off x="101600" y="2202008"/>
            <a:ext cx="1920075" cy="723727"/>
          </a:xfrm>
          <a:prstGeom prst="roundRect">
            <a:avLst>
              <a:gd name="adj" fmla="val 28509"/>
            </a:avLst>
          </a:prstGeom>
          <a:ln w="63500">
            <a:solidFill>
              <a:srgbClr val="7BDB45"/>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75" name="~1.0%"/>
          <p:cNvSpPr txBox="1"/>
          <p:nvPr/>
        </p:nvSpPr>
        <p:spPr>
          <a:xfrm>
            <a:off x="2249589" y="2335271"/>
            <a:ext cx="8696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a:solidFill>
                  <a:srgbClr val="D45954"/>
                </a:solidFill>
                <a:latin typeface="Gill Sans"/>
                <a:ea typeface="Gill Sans"/>
                <a:cs typeface="Gill Sans"/>
                <a:sym typeface="Gill Sans"/>
              </a:defRPr>
            </a:lvl1pPr>
          </a:lstStyle>
          <a:p>
            <a:pPr/>
            <a:r>
              <a:t>~1.0%</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174"/>
                                        </p:tgtEl>
                                        <p:attrNameLst>
                                          <p:attrName>style.visibility</p:attrName>
                                        </p:attrNameLst>
                                      </p:cBhvr>
                                      <p:to>
                                        <p:strVal val="visible"/>
                                      </p:to>
                                    </p:set>
                                    <p:animEffect filter="dissolve" transition="in">
                                      <p:cBhvr>
                                        <p:cTn id="7" dur="300"/>
                                        <p:tgtEl>
                                          <p:spTgt spid="117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1157"/>
                                        </p:tgtEl>
                                        <p:attrNameLst>
                                          <p:attrName>style.visibility</p:attrName>
                                        </p:attrNameLst>
                                      </p:cBhvr>
                                      <p:to>
                                        <p:strVal val="visible"/>
                                      </p:to>
                                    </p:set>
                                    <p:animEffect filter="wipe(left)" transition="in">
                                      <p:cBhvr>
                                        <p:cTn id="12" dur="300"/>
                                        <p:tgtEl>
                                          <p:spTgt spid="1157"/>
                                        </p:tgtEl>
                                      </p:cBhvr>
                                    </p:animEffect>
                                  </p:childTnLst>
                                </p:cTn>
                              </p:par>
                            </p:childTnLst>
                          </p:cTn>
                        </p:par>
                      </p:childTnLst>
                    </p:cTn>
                  </p:par>
                  <p:par>
                    <p:cTn id="13" fill="hold">
                      <p:stCondLst>
                        <p:cond delay="indefinite"/>
                      </p:stCondLst>
                      <p:childTnLst>
                        <p:par>
                          <p:cTn id="14" fill="hold">
                            <p:stCondLst>
                              <p:cond delay="0"/>
                            </p:stCondLst>
                            <p:childTnLst>
                              <p:par>
                                <p:cTn id="15" presetClass="exit" nodeType="clickEffect" presetSubtype="8" presetID="22" grpId="3" fill="hold">
                                  <p:stCondLst>
                                    <p:cond delay="0"/>
                                  </p:stCondLst>
                                  <p:iterate type="el" backwards="0">
                                    <p:tmAbs val="0"/>
                                  </p:iterate>
                                  <p:childTnLst>
                                    <p:animEffect filter="wipe(left)" transition="out">
                                      <p:cBhvr>
                                        <p:cTn id="16" dur="300" fill="hold"/>
                                        <p:tgtEl>
                                          <p:spTgt spid="1173"/>
                                        </p:tgtEl>
                                      </p:cBhvr>
                                    </p:animEffect>
                                    <p:set>
                                      <p:cBhvr>
                                        <p:cTn id="17" fill="hold">
                                          <p:stCondLst>
                                            <p:cond delay="299"/>
                                          </p:stCondLst>
                                        </p:cTn>
                                        <p:tgtEl>
                                          <p:spTgt spid="117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162"/>
                                        </p:tgtEl>
                                        <p:attrNameLst>
                                          <p:attrName>style.visibility</p:attrName>
                                        </p:attrNameLst>
                                      </p:cBhvr>
                                      <p:to>
                                        <p:strVal val="visible"/>
                                      </p:to>
                                    </p:set>
                                    <p:animEffect filter="dissolve" transition="in">
                                      <p:cBhvr>
                                        <p:cTn id="22" dur="499"/>
                                        <p:tgtEl>
                                          <p:spTgt spid="1162"/>
                                        </p:tgtEl>
                                      </p:cBhvr>
                                    </p:animEffect>
                                  </p:childTnLst>
                                </p:cTn>
                              </p:par>
                            </p:childTnLst>
                          </p:cTn>
                        </p:par>
                        <p:par>
                          <p:cTn id="23" fill="hold">
                            <p:stCondLst>
                              <p:cond delay="499"/>
                            </p:stCondLst>
                            <p:childTnLst>
                              <p:par>
                                <p:cTn id="24" presetClass="entr" nodeType="afterEffect" presetSubtype="0" presetID="1" grpId="5" fill="hold">
                                  <p:stCondLst>
                                    <p:cond delay="0"/>
                                  </p:stCondLst>
                                  <p:iterate type="el" backwards="0">
                                    <p:tmAbs val="0"/>
                                  </p:iterate>
                                  <p:childTnLst>
                                    <p:set>
                                      <p:cBhvr>
                                        <p:cTn id="25" fill="hold"/>
                                        <p:tgtEl>
                                          <p:spTgt spid="1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75" grpId="5"/>
      <p:bldP build="whole" bldLvl="1" animBg="1" rev="0" advAuto="0" spid="1173" grpId="3"/>
      <p:bldP build="whole" bldLvl="1" animBg="1" rev="0" advAuto="0" spid="1174" grpId="1"/>
      <p:bldP build="whole" bldLvl="1" animBg="1" rev="0" advAuto="0" spid="1162" grpId="4"/>
      <p:bldP build="whole" bldLvl="1" animBg="1" rev="0" advAuto="0" spid="1157" grpId="2"/>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9" name="Generating Signatures"/>
          <p:cNvSpPr txBox="1"/>
          <p:nvPr>
            <p:ph type="title"/>
          </p:nvPr>
        </p:nvSpPr>
        <p:spPr>
          <a:prstGeom prst="rect">
            <a:avLst/>
          </a:prstGeom>
        </p:spPr>
        <p:txBody>
          <a:bodyPr/>
          <a:lstStyle/>
          <a:p>
            <a:pPr/>
            <a:r>
              <a:t>Generating Signatures</a:t>
            </a:r>
          </a:p>
        </p:txBody>
      </p:sp>
      <p:sp>
        <p:nvSpPr>
          <p:cNvPr id="118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81" name="~0.3%"/>
          <p:cNvSpPr txBox="1"/>
          <p:nvPr/>
        </p:nvSpPr>
        <p:spPr>
          <a:xfrm>
            <a:off x="2160262" y="4648199"/>
            <a:ext cx="86960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a:solidFill>
                  <a:srgbClr val="FFFB00"/>
                </a:solidFill>
                <a:latin typeface="Gill Sans"/>
                <a:ea typeface="Gill Sans"/>
                <a:cs typeface="Gill Sans"/>
                <a:sym typeface="Gill Sans"/>
              </a:defRPr>
            </a:lvl1pPr>
          </a:lstStyle>
          <a:p>
            <a:pPr/>
            <a:r>
              <a:t>~0.3%</a:t>
            </a:r>
          </a:p>
        </p:txBody>
      </p:sp>
      <p:grpSp>
        <p:nvGrpSpPr>
          <p:cNvPr id="1184" name="Group"/>
          <p:cNvGrpSpPr/>
          <p:nvPr/>
        </p:nvGrpSpPr>
        <p:grpSpPr>
          <a:xfrm>
            <a:off x="3414344" y="7523323"/>
            <a:ext cx="8184333" cy="1022054"/>
            <a:chOff x="0" y="0"/>
            <a:chExt cx="8184331" cy="1022052"/>
          </a:xfrm>
        </p:grpSpPr>
        <p:sp>
          <p:nvSpPr>
            <p:cNvPr id="1182" name="Missing RRSIGs"/>
            <p:cNvSpPr/>
            <p:nvPr/>
          </p:nvSpPr>
          <p:spPr>
            <a:xfrm>
              <a:off x="0" y="0"/>
              <a:ext cx="1640384" cy="1022053"/>
            </a:xfrm>
            <a:prstGeom prst="roundRect">
              <a:avLst>
                <a:gd name="adj" fmla="val 18639"/>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900">
                  <a:latin typeface="Gill Sans"/>
                  <a:ea typeface="Gill Sans"/>
                  <a:cs typeface="Gill Sans"/>
                  <a:sym typeface="Gill Sans"/>
                </a:defRPr>
              </a:lvl1pPr>
            </a:lstStyle>
            <a:p>
              <a:pPr/>
              <a:r>
                <a:t>Missing RRSIGs</a:t>
              </a:r>
            </a:p>
          </p:txBody>
        </p:sp>
        <p:sp>
          <p:nvSpPr>
            <p:cNvPr id="1183" name="RRSIGs are rarely missing (0.3%)"/>
            <p:cNvSpPr txBox="1"/>
            <p:nvPr/>
          </p:nvSpPr>
          <p:spPr>
            <a:xfrm>
              <a:off x="2032000" y="199876"/>
              <a:ext cx="6152332"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600">
                  <a:solidFill>
                    <a:srgbClr val="FFFB00"/>
                  </a:solidFill>
                  <a:latin typeface="Gill Sans"/>
                  <a:ea typeface="Gill Sans"/>
                  <a:cs typeface="Gill Sans"/>
                  <a:sym typeface="Gill Sans"/>
                </a:defRPr>
              </a:lvl1pPr>
            </a:lstStyle>
            <a:p>
              <a:pPr/>
              <a:r>
                <a:t>RRSIGs are rarely missing (0.3%)</a:t>
              </a:r>
            </a:p>
          </p:txBody>
        </p:sp>
      </p:grpSp>
      <p:pic>
        <p:nvPicPr>
          <p:cNvPr id="1185" name="2years-missing-rrsig-all.pdf" descr="2years-missing-rrsig-all.pdf"/>
          <p:cNvPicPr>
            <a:picLocks noChangeAspect="1"/>
          </p:cNvPicPr>
          <p:nvPr/>
        </p:nvPicPr>
        <p:blipFill>
          <a:blip r:embed="rId3">
            <a:extLst/>
          </a:blip>
          <a:stretch>
            <a:fillRect/>
          </a:stretch>
        </p:blipFill>
        <p:spPr>
          <a:xfrm>
            <a:off x="3136702" y="2068536"/>
            <a:ext cx="10160001" cy="4703705"/>
          </a:xfrm>
          <a:prstGeom prst="rect">
            <a:avLst/>
          </a:prstGeom>
          <a:ln w="12700">
            <a:miter lim="400000"/>
          </a:ln>
        </p:spPr>
      </p:pic>
      <p:sp>
        <p:nvSpPr>
          <p:cNvPr id="1186" name="~1.0%"/>
          <p:cNvSpPr txBox="1"/>
          <p:nvPr/>
        </p:nvSpPr>
        <p:spPr>
          <a:xfrm>
            <a:off x="2202302" y="2407081"/>
            <a:ext cx="869603"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a:solidFill>
                  <a:srgbClr val="D45954"/>
                </a:solidFill>
                <a:latin typeface="Gill Sans"/>
                <a:ea typeface="Gill Sans"/>
                <a:cs typeface="Gill Sans"/>
                <a:sym typeface="Gill Sans"/>
              </a:defRPr>
            </a:lvl1pPr>
          </a:lstStyle>
          <a:p>
            <a:pPr/>
            <a:r>
              <a:t>~1.0%</a:t>
            </a:r>
          </a:p>
        </p:txBody>
      </p:sp>
      <p:grpSp>
        <p:nvGrpSpPr>
          <p:cNvPr id="1195" name="Group"/>
          <p:cNvGrpSpPr/>
          <p:nvPr/>
        </p:nvGrpSpPr>
        <p:grpSpPr>
          <a:xfrm>
            <a:off x="4397840" y="2245042"/>
            <a:ext cx="8275866" cy="3973426"/>
            <a:chOff x="-713310" y="-218984"/>
            <a:chExt cx="8275865" cy="3973425"/>
          </a:xfrm>
        </p:grpSpPr>
        <p:grpSp>
          <p:nvGrpSpPr>
            <p:cNvPr id="1191" name="Group"/>
            <p:cNvGrpSpPr/>
            <p:nvPr/>
          </p:nvGrpSpPr>
          <p:grpSpPr>
            <a:xfrm>
              <a:off x="-713311" y="-218985"/>
              <a:ext cx="8275866" cy="3973426"/>
              <a:chOff x="-713310" y="-218984"/>
              <a:chExt cx="8275865" cy="3973425"/>
            </a:xfrm>
          </p:grpSpPr>
          <p:sp>
            <p:nvSpPr>
              <p:cNvPr id="1187" name="Rectangle"/>
              <p:cNvSpPr/>
              <p:nvPr/>
            </p:nvSpPr>
            <p:spPr>
              <a:xfrm>
                <a:off x="0" y="0"/>
                <a:ext cx="7546002" cy="182260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188" name="Rectangle"/>
              <p:cNvSpPr/>
              <p:nvPr/>
            </p:nvSpPr>
            <p:spPr>
              <a:xfrm>
                <a:off x="2129682" y="1241522"/>
                <a:ext cx="5420528" cy="1589102"/>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189" name="Rectangle"/>
              <p:cNvSpPr/>
              <p:nvPr/>
            </p:nvSpPr>
            <p:spPr>
              <a:xfrm>
                <a:off x="7050347" y="2798422"/>
                <a:ext cx="512208" cy="548078"/>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190" name="Rectangle"/>
              <p:cNvSpPr/>
              <p:nvPr/>
            </p:nvSpPr>
            <p:spPr>
              <a:xfrm>
                <a:off x="-713311" y="-218985"/>
                <a:ext cx="520285" cy="3973426"/>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1194" name="Group"/>
            <p:cNvGrpSpPr/>
            <p:nvPr/>
          </p:nvGrpSpPr>
          <p:grpSpPr>
            <a:xfrm>
              <a:off x="6398" y="2781390"/>
              <a:ext cx="7549758" cy="821969"/>
              <a:chOff x="0" y="0"/>
              <a:chExt cx="7549757" cy="821968"/>
            </a:xfrm>
          </p:grpSpPr>
          <p:sp>
            <p:nvSpPr>
              <p:cNvPr id="1192" name="Rectangle"/>
              <p:cNvSpPr/>
              <p:nvPr/>
            </p:nvSpPr>
            <p:spPr>
              <a:xfrm>
                <a:off x="0" y="485648"/>
                <a:ext cx="7549758" cy="336321"/>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193" name="Rectangle"/>
              <p:cNvSpPr/>
              <p:nvPr/>
            </p:nvSpPr>
            <p:spPr>
              <a:xfrm>
                <a:off x="0" y="0"/>
                <a:ext cx="7085585" cy="548077"/>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sp>
        <p:nvSpPr>
          <p:cNvPr id="1196" name="Rectangle"/>
          <p:cNvSpPr/>
          <p:nvPr/>
        </p:nvSpPr>
        <p:spPr>
          <a:xfrm>
            <a:off x="5126835" y="5699044"/>
            <a:ext cx="7358467" cy="342901"/>
          </a:xfrm>
          <a:prstGeom prst="rect">
            <a:avLst/>
          </a:pr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197" name="DNSKEY"/>
          <p:cNvSpPr/>
          <p:nvPr/>
        </p:nvSpPr>
        <p:spPr>
          <a:xfrm>
            <a:off x="101600" y="2202008"/>
            <a:ext cx="1920075" cy="723727"/>
          </a:xfrm>
          <a:prstGeom prst="roundRect">
            <a:avLst>
              <a:gd name="adj" fmla="val 28509"/>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DNSKEY</a:t>
            </a:r>
          </a:p>
        </p:txBody>
      </p:sp>
      <p:sp>
        <p:nvSpPr>
          <p:cNvPr id="1198" name="Arrow"/>
          <p:cNvSpPr/>
          <p:nvPr/>
        </p:nvSpPr>
        <p:spPr>
          <a:xfrm rot="5400000">
            <a:off x="655876" y="3530158"/>
            <a:ext cx="811522" cy="364166"/>
          </a:xfrm>
          <a:prstGeom prst="rightArrow">
            <a:avLst>
              <a:gd name="adj1" fmla="val 61989"/>
              <a:gd name="adj2" fmla="val 70404"/>
            </a:avLst>
          </a:prstGeom>
          <a:solidFill>
            <a:srgbClr val="000000"/>
          </a:solidFill>
          <a:ln w="63500">
            <a:solidFill>
              <a:srgbClr val="0365C0"/>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99" name="RRSIGs"/>
          <p:cNvSpPr/>
          <p:nvPr/>
        </p:nvSpPr>
        <p:spPr>
          <a:xfrm>
            <a:off x="101600" y="4521831"/>
            <a:ext cx="1920075" cy="723726"/>
          </a:xfrm>
          <a:prstGeom prst="roundRect">
            <a:avLst>
              <a:gd name="adj" fmla="val 28509"/>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RRSIGs</a:t>
            </a:r>
          </a:p>
        </p:txBody>
      </p:sp>
      <p:sp>
        <p:nvSpPr>
          <p:cNvPr id="1200" name="Arrow"/>
          <p:cNvSpPr/>
          <p:nvPr/>
        </p:nvSpPr>
        <p:spPr>
          <a:xfrm rot="5400000">
            <a:off x="617166" y="5888691"/>
            <a:ext cx="888942" cy="364166"/>
          </a:xfrm>
          <a:prstGeom prst="rightArrow">
            <a:avLst>
              <a:gd name="adj1" fmla="val 61989"/>
              <a:gd name="adj2" fmla="val 70404"/>
            </a:avLst>
          </a:prstGeom>
          <a:solidFill>
            <a:srgbClr val="000000"/>
          </a:solidFill>
          <a:ln w="63500">
            <a:solidFill>
              <a:srgbClr val="0365C0"/>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01" name="DS record Uploads"/>
          <p:cNvSpPr/>
          <p:nvPr/>
        </p:nvSpPr>
        <p:spPr>
          <a:xfrm>
            <a:off x="101600" y="6841654"/>
            <a:ext cx="1920075" cy="998221"/>
          </a:xfrm>
          <a:prstGeom prst="roundRect">
            <a:avLst>
              <a:gd name="adj" fmla="val 20670"/>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 Uploads</a:t>
            </a:r>
          </a:p>
        </p:txBody>
      </p:sp>
      <p:sp>
        <p:nvSpPr>
          <p:cNvPr id="1202" name="RRSIGs"/>
          <p:cNvSpPr/>
          <p:nvPr/>
        </p:nvSpPr>
        <p:spPr>
          <a:xfrm>
            <a:off x="101600" y="4521831"/>
            <a:ext cx="1920075" cy="723727"/>
          </a:xfrm>
          <a:prstGeom prst="roundRect">
            <a:avLst>
              <a:gd name="adj" fmla="val 28509"/>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RRSIGs</a:t>
            </a:r>
          </a:p>
        </p:txBody>
      </p:sp>
      <p:sp>
        <p:nvSpPr>
          <p:cNvPr id="1203" name="Rounded Rectangle"/>
          <p:cNvSpPr/>
          <p:nvPr/>
        </p:nvSpPr>
        <p:spPr>
          <a:xfrm>
            <a:off x="101600" y="4521832"/>
            <a:ext cx="1920075" cy="723726"/>
          </a:xfrm>
          <a:prstGeom prst="roundRect">
            <a:avLst>
              <a:gd name="adj" fmla="val 28509"/>
            </a:avLst>
          </a:prstGeom>
          <a:ln w="63500">
            <a:solidFill>
              <a:srgbClr val="7BDB45"/>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1203"/>
                                        </p:tgtEl>
                                        <p:attrNameLst>
                                          <p:attrName>style.visibility</p:attrName>
                                        </p:attrNameLst>
                                      </p:cBhvr>
                                      <p:to>
                                        <p:strVal val="visible"/>
                                      </p:to>
                                    </p:set>
                                    <p:animEffect filter="dissolve" transition="in">
                                      <p:cBhvr>
                                        <p:cTn id="7" dur="1000"/>
                                        <p:tgtEl>
                                          <p:spTgt spid="120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185"/>
                                        </p:tgtEl>
                                        <p:attrNameLst>
                                          <p:attrName>style.visibility</p:attrName>
                                        </p:attrNameLst>
                                      </p:cBhvr>
                                      <p:to>
                                        <p:strVal val="visible"/>
                                      </p:to>
                                    </p:set>
                                    <p:animEffect filter="dissolve" transition="in">
                                      <p:cBhvr>
                                        <p:cTn id="12" dur="300"/>
                                        <p:tgtEl>
                                          <p:spTgt spid="1185"/>
                                        </p:tgtEl>
                                      </p:cBhvr>
                                    </p:animEffect>
                                  </p:childTnLst>
                                </p:cTn>
                              </p:par>
                            </p:childTnLst>
                          </p:cTn>
                        </p:par>
                      </p:childTnLst>
                    </p:cTn>
                  </p:par>
                  <p:par>
                    <p:cTn id="13" fill="hold">
                      <p:stCondLst>
                        <p:cond delay="indefinite"/>
                      </p:stCondLst>
                      <p:childTnLst>
                        <p:par>
                          <p:cTn id="14" fill="hold">
                            <p:stCondLst>
                              <p:cond delay="0"/>
                            </p:stCondLst>
                            <p:childTnLst>
                              <p:par>
                                <p:cTn id="15" presetClass="exit" nodeType="clickEffect" presetSubtype="8" presetID="22" grpId="3" fill="hold">
                                  <p:stCondLst>
                                    <p:cond delay="0"/>
                                  </p:stCondLst>
                                  <p:iterate type="el" backwards="0">
                                    <p:tmAbs val="0"/>
                                  </p:iterate>
                                  <p:childTnLst>
                                    <p:animEffect filter="wipe(left)" transition="out">
                                      <p:cBhvr>
                                        <p:cTn id="16" dur="300" fill="hold"/>
                                        <p:tgtEl>
                                          <p:spTgt spid="1195"/>
                                        </p:tgtEl>
                                      </p:cBhvr>
                                    </p:animEffect>
                                    <p:set>
                                      <p:cBhvr>
                                        <p:cTn id="17" fill="hold">
                                          <p:stCondLst>
                                            <p:cond delay="299"/>
                                          </p:stCondLst>
                                        </p:cTn>
                                        <p:tgtEl>
                                          <p:spTgt spid="119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184"/>
                                        </p:tgtEl>
                                        <p:attrNameLst>
                                          <p:attrName>style.visibility</p:attrName>
                                        </p:attrNameLst>
                                      </p:cBhvr>
                                      <p:to>
                                        <p:strVal val="visible"/>
                                      </p:to>
                                    </p:set>
                                    <p:animEffect filter="dissolve" transition="in">
                                      <p:cBhvr>
                                        <p:cTn id="22" dur="499"/>
                                        <p:tgtEl>
                                          <p:spTgt spid="1184"/>
                                        </p:tgtEl>
                                      </p:cBhvr>
                                    </p:animEffect>
                                  </p:childTnLst>
                                </p:cTn>
                              </p:par>
                            </p:childTnLst>
                          </p:cTn>
                        </p:par>
                        <p:par>
                          <p:cTn id="23" fill="hold">
                            <p:stCondLst>
                              <p:cond delay="499"/>
                            </p:stCondLst>
                            <p:childTnLst>
                              <p:par>
                                <p:cTn id="24" presetClass="entr" nodeType="afterEffect" presetSubtype="0" presetID="1" grpId="5" fill="hold">
                                  <p:stCondLst>
                                    <p:cond delay="0"/>
                                  </p:stCondLst>
                                  <p:iterate type="el" backwards="0">
                                    <p:tmAbs val="0"/>
                                  </p:iterate>
                                  <p:childTnLst>
                                    <p:set>
                                      <p:cBhvr>
                                        <p:cTn id="25" fill="hold"/>
                                        <p:tgtEl>
                                          <p:spTgt spid="11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95" grpId="3"/>
      <p:bldP build="whole" bldLvl="1" animBg="1" rev="0" advAuto="0" spid="1185" grpId="2"/>
      <p:bldP build="whole" bldLvl="1" animBg="1" rev="0" advAuto="0" spid="1184" grpId="4"/>
      <p:bldP build="whole" bldLvl="1" animBg="1" rev="0" advAuto="0" spid="1181" grpId="5"/>
      <p:bldP build="whole" bldLvl="1" animBg="1" rev="0" advAuto="0" spid="1203" grpId="1"/>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7" name="Building a Chain of Trust"/>
          <p:cNvSpPr txBox="1"/>
          <p:nvPr>
            <p:ph type="title"/>
          </p:nvPr>
        </p:nvSpPr>
        <p:spPr>
          <a:prstGeom prst="rect">
            <a:avLst/>
          </a:prstGeom>
        </p:spPr>
        <p:txBody>
          <a:bodyPr/>
          <a:lstStyle/>
          <a:p>
            <a:pPr/>
            <a:r>
              <a:t>Building a Chain of Trust </a:t>
            </a:r>
          </a:p>
        </p:txBody>
      </p:sp>
      <p:sp>
        <p:nvSpPr>
          <p:cNvPr id="12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9" name="~0.3%"/>
          <p:cNvSpPr txBox="1"/>
          <p:nvPr/>
        </p:nvSpPr>
        <p:spPr>
          <a:xfrm>
            <a:off x="2132097" y="4655094"/>
            <a:ext cx="8696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a:solidFill>
                  <a:schemeClr val="accent3">
                    <a:hueOff val="-365725"/>
                    <a:satOff val="-32500"/>
                    <a:lumOff val="18235"/>
                  </a:schemeClr>
                </a:solidFill>
                <a:latin typeface="Gill Sans"/>
                <a:ea typeface="Gill Sans"/>
                <a:cs typeface="Gill Sans"/>
                <a:sym typeface="Gill Sans"/>
              </a:defRPr>
            </a:lvl1pPr>
          </a:lstStyle>
          <a:p>
            <a:pPr/>
            <a:r>
              <a:t>~0.3%</a:t>
            </a:r>
          </a:p>
        </p:txBody>
      </p:sp>
      <p:sp>
        <p:nvSpPr>
          <p:cNvPr id="1210" name="~30%"/>
          <p:cNvSpPr txBox="1"/>
          <p:nvPr/>
        </p:nvSpPr>
        <p:spPr>
          <a:xfrm>
            <a:off x="2165509" y="7112164"/>
            <a:ext cx="802780"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a:solidFill>
                  <a:srgbClr val="D45954"/>
                </a:solidFill>
                <a:latin typeface="Gill Sans"/>
                <a:ea typeface="Gill Sans"/>
                <a:cs typeface="Gill Sans"/>
                <a:sym typeface="Gill Sans"/>
              </a:defRPr>
            </a:lvl1pPr>
          </a:lstStyle>
          <a:p>
            <a:pPr/>
            <a:r>
              <a:t>~30%</a:t>
            </a:r>
          </a:p>
        </p:txBody>
      </p:sp>
      <p:pic>
        <p:nvPicPr>
          <p:cNvPr id="1211" name="2years-all-ratio-ds.pdf" descr="2years-all-ratio-ds.pdf"/>
          <p:cNvPicPr>
            <a:picLocks noChangeAspect="1"/>
          </p:cNvPicPr>
          <p:nvPr/>
        </p:nvPicPr>
        <p:blipFill>
          <a:blip r:embed="rId3">
            <a:extLst/>
          </a:blip>
          <a:stretch>
            <a:fillRect/>
          </a:stretch>
        </p:blipFill>
        <p:spPr>
          <a:xfrm>
            <a:off x="3136900" y="2070100"/>
            <a:ext cx="9525000" cy="4409722"/>
          </a:xfrm>
          <a:prstGeom prst="rect">
            <a:avLst/>
          </a:prstGeom>
          <a:ln w="12700">
            <a:miter lim="400000"/>
          </a:ln>
        </p:spPr>
      </p:pic>
      <p:grpSp>
        <p:nvGrpSpPr>
          <p:cNvPr id="1214" name="Group"/>
          <p:cNvGrpSpPr/>
          <p:nvPr/>
        </p:nvGrpSpPr>
        <p:grpSpPr>
          <a:xfrm>
            <a:off x="4623156" y="6670546"/>
            <a:ext cx="7440318" cy="990601"/>
            <a:chOff x="199712" y="15726"/>
            <a:chExt cx="7440317" cy="990600"/>
          </a:xfrm>
        </p:grpSpPr>
        <p:sp>
          <p:nvSpPr>
            <p:cNvPr id="1212" name="DS Records"/>
            <p:cNvSpPr/>
            <p:nvPr/>
          </p:nvSpPr>
          <p:spPr>
            <a:xfrm>
              <a:off x="199712" y="28428"/>
              <a:ext cx="1472520" cy="965196"/>
            </a:xfrm>
            <a:prstGeom prst="roundRect">
              <a:avLst>
                <a:gd name="adj" fmla="val 18639"/>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Gill Sans"/>
                  <a:ea typeface="Gill Sans"/>
                  <a:cs typeface="Gill Sans"/>
                  <a:sym typeface="Gill Sans"/>
                </a:defRPr>
              </a:lvl1pPr>
            </a:lstStyle>
            <a:p>
              <a:pPr/>
              <a:r>
                <a:t>DS Records</a:t>
              </a:r>
            </a:p>
          </p:txBody>
        </p:sp>
        <p:sp>
          <p:nvSpPr>
            <p:cNvPr id="1213" name="Nearly 30% of domains DO NOT…"/>
            <p:cNvSpPr txBox="1"/>
            <p:nvPr/>
          </p:nvSpPr>
          <p:spPr>
            <a:xfrm>
              <a:off x="2032000" y="15726"/>
              <a:ext cx="5608030" cy="990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b="0" sz="3100">
                  <a:solidFill>
                    <a:srgbClr val="FFFB00"/>
                  </a:solidFill>
                  <a:latin typeface="Gill Sans"/>
                  <a:ea typeface="Gill Sans"/>
                  <a:cs typeface="Gill Sans"/>
                  <a:sym typeface="Gill Sans"/>
                </a:defRPr>
              </a:pPr>
              <a:r>
                <a:t>Nearly </a:t>
              </a:r>
              <a:r>
                <a:rPr>
                  <a:solidFill>
                    <a:srgbClr val="D45954"/>
                  </a:solidFill>
                </a:rPr>
                <a:t>30%</a:t>
              </a:r>
              <a:r>
                <a:t> of domains DO NOT</a:t>
              </a:r>
            </a:p>
            <a:p>
              <a:pPr algn="l">
                <a:defRPr b="0" sz="3100">
                  <a:solidFill>
                    <a:srgbClr val="FFFB00"/>
                  </a:solidFill>
                  <a:latin typeface="Gill Sans"/>
                  <a:ea typeface="Gill Sans"/>
                  <a:cs typeface="Gill Sans"/>
                  <a:sym typeface="Gill Sans"/>
                </a:defRPr>
              </a:pPr>
              <a:r>
                <a:t>upload DS records!</a:t>
              </a:r>
            </a:p>
          </p:txBody>
        </p:sp>
      </p:grpSp>
      <p:sp>
        <p:nvSpPr>
          <p:cNvPr id="1215" name="~1.0%"/>
          <p:cNvSpPr txBox="1"/>
          <p:nvPr/>
        </p:nvSpPr>
        <p:spPr>
          <a:xfrm>
            <a:off x="2165509" y="2335271"/>
            <a:ext cx="869604"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a:solidFill>
                  <a:srgbClr val="D45954"/>
                </a:solidFill>
                <a:latin typeface="Gill Sans"/>
                <a:ea typeface="Gill Sans"/>
                <a:cs typeface="Gill Sans"/>
                <a:sym typeface="Gill Sans"/>
              </a:defRPr>
            </a:lvl1pPr>
          </a:lstStyle>
          <a:p>
            <a:pPr/>
            <a:r>
              <a:t>~1.0%</a:t>
            </a:r>
          </a:p>
        </p:txBody>
      </p:sp>
      <p:grpSp>
        <p:nvGrpSpPr>
          <p:cNvPr id="1219" name="Group"/>
          <p:cNvGrpSpPr/>
          <p:nvPr/>
        </p:nvGrpSpPr>
        <p:grpSpPr>
          <a:xfrm>
            <a:off x="4080051" y="2148997"/>
            <a:ext cx="8026504" cy="3823319"/>
            <a:chOff x="-737881" y="-266894"/>
            <a:chExt cx="8026503" cy="3823317"/>
          </a:xfrm>
        </p:grpSpPr>
        <p:sp>
          <p:nvSpPr>
            <p:cNvPr id="1216" name="Rectangle"/>
            <p:cNvSpPr/>
            <p:nvPr/>
          </p:nvSpPr>
          <p:spPr>
            <a:xfrm>
              <a:off x="0" y="0"/>
              <a:ext cx="7288623" cy="2396212"/>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217" name="Rectangle"/>
            <p:cNvSpPr/>
            <p:nvPr/>
          </p:nvSpPr>
          <p:spPr>
            <a:xfrm>
              <a:off x="5439" y="1106659"/>
              <a:ext cx="5087057" cy="2315262"/>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218" name="Rectangle"/>
            <p:cNvSpPr/>
            <p:nvPr/>
          </p:nvSpPr>
          <p:spPr>
            <a:xfrm>
              <a:off x="-737882" y="-266895"/>
              <a:ext cx="544599" cy="3823319"/>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220" name="DNSKEY"/>
          <p:cNvSpPr/>
          <p:nvPr/>
        </p:nvSpPr>
        <p:spPr>
          <a:xfrm>
            <a:off x="101600" y="2202008"/>
            <a:ext cx="1920075" cy="723727"/>
          </a:xfrm>
          <a:prstGeom prst="roundRect">
            <a:avLst>
              <a:gd name="adj" fmla="val 28509"/>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DNSKEY</a:t>
            </a:r>
          </a:p>
        </p:txBody>
      </p:sp>
      <p:sp>
        <p:nvSpPr>
          <p:cNvPr id="1221" name="Arrow"/>
          <p:cNvSpPr/>
          <p:nvPr/>
        </p:nvSpPr>
        <p:spPr>
          <a:xfrm rot="5400000">
            <a:off x="655876" y="3530158"/>
            <a:ext cx="811522" cy="364166"/>
          </a:xfrm>
          <a:prstGeom prst="rightArrow">
            <a:avLst>
              <a:gd name="adj1" fmla="val 61989"/>
              <a:gd name="adj2" fmla="val 70404"/>
            </a:avLst>
          </a:prstGeom>
          <a:solidFill>
            <a:srgbClr val="000000"/>
          </a:solidFill>
          <a:ln w="63500">
            <a:solidFill>
              <a:srgbClr val="0365C0"/>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22" name="RRSIGs"/>
          <p:cNvSpPr/>
          <p:nvPr/>
        </p:nvSpPr>
        <p:spPr>
          <a:xfrm>
            <a:off x="101600" y="4521831"/>
            <a:ext cx="1920075" cy="723726"/>
          </a:xfrm>
          <a:prstGeom prst="roundRect">
            <a:avLst>
              <a:gd name="adj" fmla="val 28509"/>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RRSIGs</a:t>
            </a:r>
          </a:p>
        </p:txBody>
      </p:sp>
      <p:sp>
        <p:nvSpPr>
          <p:cNvPr id="1223" name="Arrow"/>
          <p:cNvSpPr/>
          <p:nvPr/>
        </p:nvSpPr>
        <p:spPr>
          <a:xfrm rot="5400000">
            <a:off x="617166" y="5888691"/>
            <a:ext cx="888942" cy="364166"/>
          </a:xfrm>
          <a:prstGeom prst="rightArrow">
            <a:avLst>
              <a:gd name="adj1" fmla="val 61989"/>
              <a:gd name="adj2" fmla="val 70404"/>
            </a:avLst>
          </a:prstGeom>
          <a:solidFill>
            <a:srgbClr val="000000"/>
          </a:solidFill>
          <a:ln w="63500">
            <a:solidFill>
              <a:srgbClr val="0365C0"/>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24" name="DS record Uploads"/>
          <p:cNvSpPr/>
          <p:nvPr/>
        </p:nvSpPr>
        <p:spPr>
          <a:xfrm>
            <a:off x="101600" y="6841654"/>
            <a:ext cx="1920075" cy="998221"/>
          </a:xfrm>
          <a:prstGeom prst="roundRect">
            <a:avLst>
              <a:gd name="adj" fmla="val 20670"/>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DS record Uploads</a:t>
            </a:r>
          </a:p>
        </p:txBody>
      </p:sp>
      <p:sp>
        <p:nvSpPr>
          <p:cNvPr id="1225" name="RRSIGs"/>
          <p:cNvSpPr/>
          <p:nvPr/>
        </p:nvSpPr>
        <p:spPr>
          <a:xfrm>
            <a:off x="101600" y="4521831"/>
            <a:ext cx="1920075" cy="723727"/>
          </a:xfrm>
          <a:prstGeom prst="roundRect">
            <a:avLst>
              <a:gd name="adj" fmla="val 28509"/>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RRSIGs</a:t>
            </a:r>
          </a:p>
        </p:txBody>
      </p:sp>
      <p:sp>
        <p:nvSpPr>
          <p:cNvPr id="1226" name="Rounded Rectangle"/>
          <p:cNvSpPr/>
          <p:nvPr/>
        </p:nvSpPr>
        <p:spPr>
          <a:xfrm>
            <a:off x="101600" y="6841654"/>
            <a:ext cx="1920075" cy="998221"/>
          </a:xfrm>
          <a:prstGeom prst="roundRect">
            <a:avLst>
              <a:gd name="adj" fmla="val 20670"/>
            </a:avLst>
          </a:prstGeom>
          <a:ln w="63500">
            <a:solidFill>
              <a:srgbClr val="7BDB45"/>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27" name="Why does DNSSEC deployment remain so small?…"/>
          <p:cNvSpPr txBox="1"/>
          <p:nvPr/>
        </p:nvSpPr>
        <p:spPr>
          <a:xfrm>
            <a:off x="1526969" y="8065589"/>
            <a:ext cx="9715907" cy="108041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solidFill>
                  <a:schemeClr val="accent4">
                    <a:hueOff val="468000"/>
                    <a:satOff val="-4761"/>
                    <a:lumOff val="10196"/>
                  </a:schemeClr>
                </a:solidFill>
              </a:defRPr>
            </a:pPr>
            <a:r>
              <a:t>Why does DNSSEC deployment </a:t>
            </a:r>
            <a:r>
              <a:rPr>
                <a:solidFill>
                  <a:schemeClr val="accent5">
                    <a:hueOff val="89162"/>
                    <a:satOff val="9554"/>
                    <a:lumOff val="16296"/>
                  </a:schemeClr>
                </a:solidFill>
              </a:rPr>
              <a:t>remain so small?</a:t>
            </a:r>
            <a:endParaRPr>
              <a:solidFill>
                <a:schemeClr val="accent5">
                  <a:hueOff val="89162"/>
                  <a:satOff val="9554"/>
                  <a:lumOff val="16296"/>
                </a:schemeClr>
              </a:solidFill>
            </a:endParaRPr>
          </a:p>
          <a:p>
            <a:pPr>
              <a:defRPr sz="3200">
                <a:solidFill>
                  <a:schemeClr val="accent4">
                    <a:hueOff val="468000"/>
                    <a:satOff val="-4761"/>
                    <a:lumOff val="10196"/>
                  </a:schemeClr>
                </a:solidFill>
              </a:defRPr>
            </a:pPr>
            <a:r>
              <a:t>Why are 30% of domains </a:t>
            </a:r>
            <a:r>
              <a:rPr>
                <a:solidFill>
                  <a:schemeClr val="accent5">
                    <a:hueOff val="89162"/>
                    <a:satOff val="9554"/>
                    <a:lumOff val="16296"/>
                  </a:schemeClr>
                </a:solidFill>
              </a:rPr>
              <a:t>w/o</a:t>
            </a:r>
            <a:r>
              <a:t> DS records?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211"/>
                                        </p:tgtEl>
                                        <p:attrNameLst>
                                          <p:attrName>style.visibility</p:attrName>
                                        </p:attrNameLst>
                                      </p:cBhvr>
                                      <p:to>
                                        <p:strVal val="visible"/>
                                      </p:to>
                                    </p:set>
                                    <p:animEffect filter="dissolve" transition="in">
                                      <p:cBhvr>
                                        <p:cTn id="7" dur="300"/>
                                        <p:tgtEl>
                                          <p:spTgt spid="1211"/>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Subtype="8" presetID="22" grpId="2" fill="hold">
                                  <p:stCondLst>
                                    <p:cond delay="0"/>
                                  </p:stCondLst>
                                  <p:iterate type="el" backwards="0">
                                    <p:tmAbs val="0"/>
                                  </p:iterate>
                                  <p:childTnLst>
                                    <p:animEffect filter="wipe(left)" transition="out">
                                      <p:cBhvr>
                                        <p:cTn id="11" dur="300" fill="hold"/>
                                        <p:tgtEl>
                                          <p:spTgt spid="1219"/>
                                        </p:tgtEl>
                                      </p:cBhvr>
                                    </p:animEffect>
                                    <p:set>
                                      <p:cBhvr>
                                        <p:cTn id="12" fill="hold">
                                          <p:stCondLst>
                                            <p:cond delay="299"/>
                                          </p:stCondLst>
                                        </p:cTn>
                                        <p:tgtEl>
                                          <p:spTgt spid="1219"/>
                                        </p:tgtEl>
                                        <p:attrNameLst>
                                          <p:attrName>style.visibility</p:attrName>
                                        </p:attrNameLst>
                                      </p:cBhvr>
                                      <p:to>
                                        <p:strVal val="hidden"/>
                                      </p:to>
                                    </p:set>
                                  </p:childTnLst>
                                </p:cTn>
                              </p:par>
                            </p:childTnLst>
                          </p:cTn>
                        </p:par>
                        <p:par>
                          <p:cTn id="13" fill="hold">
                            <p:stCondLst>
                              <p:cond delay="300"/>
                            </p:stCondLst>
                            <p:childTnLst>
                              <p:par>
                                <p:cTn id="14" presetClass="entr" nodeType="afterEffect" presetID="9" grpId="3" fill="hold">
                                  <p:stCondLst>
                                    <p:cond delay="0"/>
                                  </p:stCondLst>
                                  <p:iterate type="el" backwards="0">
                                    <p:tmAbs val="0"/>
                                  </p:iterate>
                                  <p:childTnLst>
                                    <p:set>
                                      <p:cBhvr>
                                        <p:cTn id="15" fill="hold"/>
                                        <p:tgtEl>
                                          <p:spTgt spid="1214"/>
                                        </p:tgtEl>
                                        <p:attrNameLst>
                                          <p:attrName>style.visibility</p:attrName>
                                        </p:attrNameLst>
                                      </p:cBhvr>
                                      <p:to>
                                        <p:strVal val="visible"/>
                                      </p:to>
                                    </p:set>
                                    <p:animEffect filter="dissolve" transition="in">
                                      <p:cBhvr>
                                        <p:cTn id="16" dur="499"/>
                                        <p:tgtEl>
                                          <p:spTgt spid="1214"/>
                                        </p:tgtEl>
                                      </p:cBhvr>
                                    </p:animEffect>
                                  </p:childTnLst>
                                </p:cTn>
                              </p:par>
                            </p:childTnLst>
                          </p:cTn>
                        </p:par>
                        <p:par>
                          <p:cTn id="17" fill="hold">
                            <p:stCondLst>
                              <p:cond delay="799"/>
                            </p:stCondLst>
                            <p:childTnLst>
                              <p:par>
                                <p:cTn id="18" presetClass="entr" nodeType="afterEffect" presetSubtype="0" presetID="1" grpId="4" fill="hold">
                                  <p:stCondLst>
                                    <p:cond delay="0"/>
                                  </p:stCondLst>
                                  <p:iterate type="el" backwards="0">
                                    <p:tmAbs val="0"/>
                                  </p:iterate>
                                  <p:childTnLst>
                                    <p:set>
                                      <p:cBhvr>
                                        <p:cTn id="19" fill="hold"/>
                                        <p:tgtEl>
                                          <p:spTgt spid="1210"/>
                                        </p:tgtEl>
                                        <p:attrNameLst>
                                          <p:attrName>style.visibility</p:attrName>
                                        </p:attrNameLst>
                                      </p:cBhvr>
                                      <p:to>
                                        <p:strVal val="visible"/>
                                      </p:to>
                                    </p:set>
                                  </p:childTnLst>
                                </p:cTn>
                              </p:par>
                            </p:childTnLst>
                          </p:cTn>
                        </p:par>
                        <p:par>
                          <p:cTn id="20" fill="hold">
                            <p:stCondLst>
                              <p:cond delay="799"/>
                            </p:stCondLst>
                            <p:childTnLst>
                              <p:par>
                                <p:cTn id="21" presetClass="entr" nodeType="afterEffect" presetID="9" grpId="5" fill="hold">
                                  <p:stCondLst>
                                    <p:cond delay="0"/>
                                  </p:stCondLst>
                                  <p:iterate type="el" backwards="0">
                                    <p:tmAbs val="0"/>
                                  </p:iterate>
                                  <p:childTnLst>
                                    <p:set>
                                      <p:cBhvr>
                                        <p:cTn id="22" fill="hold"/>
                                        <p:tgtEl>
                                          <p:spTgt spid="1226"/>
                                        </p:tgtEl>
                                        <p:attrNameLst>
                                          <p:attrName>style.visibility</p:attrName>
                                        </p:attrNameLst>
                                      </p:cBhvr>
                                      <p:to>
                                        <p:strVal val="visible"/>
                                      </p:to>
                                    </p:set>
                                    <p:animEffect filter="dissolve" transition="in">
                                      <p:cBhvr>
                                        <p:cTn id="23" dur="1000"/>
                                        <p:tgtEl>
                                          <p:spTgt spid="1226"/>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6" fill="hold">
                                  <p:stCondLst>
                                    <p:cond delay="0"/>
                                  </p:stCondLst>
                                  <p:iterate type="el" backwards="0">
                                    <p:tmAbs val="0"/>
                                  </p:iterate>
                                  <p:childTnLst>
                                    <p:set>
                                      <p:cBhvr>
                                        <p:cTn id="27" fill="hold"/>
                                        <p:tgtEl>
                                          <p:spTgt spid="1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26" grpId="5"/>
      <p:bldP build="whole" bldLvl="1" animBg="1" rev="0" advAuto="0" spid="1214" grpId="3"/>
      <p:bldP build="whole" bldLvl="1" animBg="1" rev="0" advAuto="0" spid="1211" grpId="1"/>
      <p:bldP build="whole" bldLvl="1" animBg="1" rev="0" advAuto="0" spid="1210" grpId="4"/>
      <p:bldP build="whole" bldLvl="1" animBg="1" rev="0" advAuto="0" spid="1227" grpId="6"/>
      <p:bldP build="whole" bldLvl="1" animBg="1" rev="0" advAuto="0" spid="1219"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Final Schedule"/>
          <p:cNvSpPr txBox="1"/>
          <p:nvPr>
            <p:ph type="title"/>
          </p:nvPr>
        </p:nvSpPr>
        <p:spPr>
          <a:prstGeom prst="rect">
            <a:avLst/>
          </a:prstGeom>
        </p:spPr>
        <p:txBody>
          <a:bodyPr/>
          <a:lstStyle/>
          <a:p>
            <a:pPr/>
            <a:r>
              <a:t>Final Schedule</a:t>
            </a:r>
          </a:p>
        </p:txBody>
      </p:sp>
      <p:sp>
        <p:nvSpPr>
          <p:cNvPr id="146" name="8:00am — 10:30am at December 13th…"/>
          <p:cNvSpPr txBox="1"/>
          <p:nvPr>
            <p:ph type="body" idx="1"/>
          </p:nvPr>
        </p:nvSpPr>
        <p:spPr>
          <a:prstGeom prst="rect">
            <a:avLst/>
          </a:prstGeom>
        </p:spPr>
        <p:txBody>
          <a:bodyPr/>
          <a:lstStyle/>
          <a:p>
            <a:pPr/>
            <a:r>
              <a:t>8:00am — 10:30am at December 13th</a:t>
            </a:r>
          </a:p>
          <a:p>
            <a:pPr/>
            <a:r>
              <a:t>Comprehensive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1" name="Deploying a DNSSEC on Your Server"/>
          <p:cNvSpPr txBox="1"/>
          <p:nvPr>
            <p:ph type="title"/>
          </p:nvPr>
        </p:nvSpPr>
        <p:spPr>
          <a:prstGeom prst="rect">
            <a:avLst/>
          </a:prstGeom>
        </p:spPr>
        <p:txBody>
          <a:bodyPr/>
          <a:lstStyle/>
          <a:p>
            <a:pPr/>
            <a:r>
              <a:t>Deploying a DNSSEC on Your Server</a:t>
            </a:r>
          </a:p>
        </p:txBody>
      </p:sp>
      <p:sp>
        <p:nvSpPr>
          <p:cNvPr id="123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33" name=".COM…"/>
          <p:cNvSpPr/>
          <p:nvPr/>
        </p:nvSpPr>
        <p:spPr>
          <a:xfrm>
            <a:off x="4853388" y="2586043"/>
            <a:ext cx="1802878" cy="1259040"/>
          </a:xfrm>
          <a:prstGeom prst="roundRect">
            <a:avLst>
              <a:gd name="adj" fmla="val 15131"/>
            </a:avLst>
          </a:prstGeom>
          <a:ln w="63500">
            <a:solidFill>
              <a:srgbClr val="7BDB45"/>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b="0" sz="2600">
                <a:latin typeface="Gill Sans"/>
                <a:ea typeface="Gill Sans"/>
                <a:cs typeface="Gill Sans"/>
                <a:sym typeface="Gill Sans"/>
              </a:defRPr>
            </a:pPr>
            <a:r>
              <a:t>.COM </a:t>
            </a:r>
          </a:p>
          <a:p>
            <a:pPr>
              <a:defRPr b="0" sz="2600">
                <a:latin typeface="Gill Sans"/>
                <a:ea typeface="Gill Sans"/>
                <a:cs typeface="Gill Sans"/>
                <a:sym typeface="Gill Sans"/>
              </a:defRPr>
            </a:pPr>
            <a:r>
              <a:t>(Verisign)</a:t>
            </a:r>
          </a:p>
        </p:txBody>
      </p:sp>
      <p:sp>
        <p:nvSpPr>
          <p:cNvPr id="1234" name="Registry…"/>
          <p:cNvSpPr txBox="1"/>
          <p:nvPr/>
        </p:nvSpPr>
        <p:spPr>
          <a:xfrm>
            <a:off x="2708107" y="2879947"/>
            <a:ext cx="139092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600">
                <a:latin typeface="Gill Sans"/>
                <a:ea typeface="Gill Sans"/>
                <a:cs typeface="Gill Sans"/>
                <a:sym typeface="Gill Sans"/>
              </a:defRPr>
            </a:pPr>
            <a:r>
              <a:t>Registry </a:t>
            </a:r>
          </a:p>
          <a:p>
            <a:pPr>
              <a:defRPr b="0" sz="2600">
                <a:latin typeface="Gill Sans"/>
                <a:ea typeface="Gill Sans"/>
                <a:cs typeface="Gill Sans"/>
                <a:sym typeface="Gill Sans"/>
              </a:defRPr>
            </a:pPr>
            <a:r>
              <a:t>(TLD)</a:t>
            </a:r>
          </a:p>
        </p:txBody>
      </p:sp>
      <p:sp>
        <p:nvSpPr>
          <p:cNvPr id="1235" name="Line"/>
          <p:cNvSpPr/>
          <p:nvPr/>
        </p:nvSpPr>
        <p:spPr>
          <a:xfrm flipV="1">
            <a:off x="5770030" y="3870890"/>
            <a:ext cx="1" cy="1088349"/>
          </a:xfrm>
          <a:prstGeom prst="line">
            <a:avLst/>
          </a:prstGeom>
          <a:ln w="127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grpSp>
        <p:nvGrpSpPr>
          <p:cNvPr id="1238" name="Group"/>
          <p:cNvGrpSpPr/>
          <p:nvPr/>
        </p:nvGrpSpPr>
        <p:grpSpPr>
          <a:xfrm>
            <a:off x="2741240" y="4386354"/>
            <a:ext cx="3915026" cy="1259040"/>
            <a:chOff x="0" y="0"/>
            <a:chExt cx="3915024" cy="1259039"/>
          </a:xfrm>
        </p:grpSpPr>
        <p:sp>
          <p:nvSpPr>
            <p:cNvPr id="1236" name="GoDaddy"/>
            <p:cNvSpPr/>
            <p:nvPr/>
          </p:nvSpPr>
          <p:spPr>
            <a:xfrm>
              <a:off x="2112147" y="0"/>
              <a:ext cx="1802878" cy="1259040"/>
            </a:xfrm>
            <a:prstGeom prst="roundRect">
              <a:avLst>
                <a:gd name="adj" fmla="val 15131"/>
              </a:avLst>
            </a:prstGeom>
            <a:solidFill>
              <a:srgbClr val="000000"/>
            </a:solidFill>
            <a:ln w="635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600">
                  <a:latin typeface="Gill Sans"/>
                  <a:ea typeface="Gill Sans"/>
                  <a:cs typeface="Gill Sans"/>
                  <a:sym typeface="Gill Sans"/>
                </a:defRPr>
              </a:lvl1pPr>
            </a:lstStyle>
            <a:p>
              <a:pPr/>
              <a:r>
                <a:t>GoDaddy</a:t>
              </a:r>
            </a:p>
          </p:txBody>
        </p:sp>
        <p:sp>
          <p:nvSpPr>
            <p:cNvPr id="1237" name="Registrar"/>
            <p:cNvSpPr txBox="1"/>
            <p:nvPr/>
          </p:nvSpPr>
          <p:spPr>
            <a:xfrm>
              <a:off x="-1" y="531694"/>
              <a:ext cx="1324659"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latin typeface="Gill Sans"/>
                  <a:ea typeface="Gill Sans"/>
                  <a:cs typeface="Gill Sans"/>
                  <a:sym typeface="Gill Sans"/>
                </a:defRPr>
              </a:lvl1pPr>
            </a:lstStyle>
            <a:p>
              <a:pPr/>
              <a:r>
                <a:t>Registrar</a:t>
              </a:r>
            </a:p>
          </p:txBody>
        </p:sp>
      </p:grpSp>
      <p:pic>
        <p:nvPicPr>
          <p:cNvPr id="1239" name="Image" descr="Image"/>
          <p:cNvPicPr>
            <a:picLocks noChangeAspect="1"/>
          </p:cNvPicPr>
          <p:nvPr/>
        </p:nvPicPr>
        <p:blipFill>
          <a:blip r:embed="rId3">
            <a:extLst/>
          </a:blip>
          <a:stretch>
            <a:fillRect/>
          </a:stretch>
        </p:blipFill>
        <p:spPr>
          <a:xfrm>
            <a:off x="9195187" y="5158054"/>
            <a:ext cx="745122" cy="745122"/>
          </a:xfrm>
          <a:prstGeom prst="rect">
            <a:avLst/>
          </a:prstGeom>
          <a:ln w="12700">
            <a:miter lim="400000"/>
          </a:ln>
        </p:spPr>
      </p:pic>
      <p:sp>
        <p:nvSpPr>
          <p:cNvPr id="1240" name="Owner"/>
          <p:cNvSpPr txBox="1"/>
          <p:nvPr/>
        </p:nvSpPr>
        <p:spPr>
          <a:xfrm>
            <a:off x="9874793" y="4747869"/>
            <a:ext cx="1077653"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Owner</a:t>
            </a:r>
          </a:p>
        </p:txBody>
      </p:sp>
      <p:sp>
        <p:nvSpPr>
          <p:cNvPr id="1241" name="Man"/>
          <p:cNvSpPr/>
          <p:nvPr/>
        </p:nvSpPr>
        <p:spPr>
          <a:xfrm>
            <a:off x="8963159" y="4444995"/>
            <a:ext cx="421569" cy="1088349"/>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FFFFFF"/>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grpSp>
        <p:nvGrpSpPr>
          <p:cNvPr id="1245" name="Group"/>
          <p:cNvGrpSpPr/>
          <p:nvPr/>
        </p:nvGrpSpPr>
        <p:grpSpPr>
          <a:xfrm>
            <a:off x="6991027" y="4415522"/>
            <a:ext cx="1889126" cy="1117018"/>
            <a:chOff x="0" y="0"/>
            <a:chExt cx="1889125" cy="1117017"/>
          </a:xfrm>
        </p:grpSpPr>
        <p:sp>
          <p:nvSpPr>
            <p:cNvPr id="1242" name="Line"/>
            <p:cNvSpPr/>
            <p:nvPr/>
          </p:nvSpPr>
          <p:spPr>
            <a:xfrm>
              <a:off x="97926" y="526622"/>
              <a:ext cx="1693273" cy="1"/>
            </a:xfrm>
            <a:prstGeom prst="line">
              <a:avLst/>
            </a:prstGeom>
            <a:noFill/>
            <a:ln w="25400" cap="flat">
              <a:solidFill>
                <a:srgbClr val="FFFFFF"/>
              </a:solidFill>
              <a:prstDash val="solid"/>
              <a:miter lim="400000"/>
              <a:head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243" name="Buy"/>
            <p:cNvSpPr txBox="1"/>
            <p:nvPr/>
          </p:nvSpPr>
          <p:spPr>
            <a:xfrm>
              <a:off x="639601" y="0"/>
              <a:ext cx="609923"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latin typeface="Gill Sans"/>
                  <a:ea typeface="Gill Sans"/>
                  <a:cs typeface="Gill Sans"/>
                  <a:sym typeface="Gill Sans"/>
                </a:defRPr>
              </a:lvl1pPr>
            </a:lstStyle>
            <a:p>
              <a:pPr/>
              <a:r>
                <a:t>Buy</a:t>
              </a:r>
            </a:p>
          </p:txBody>
        </p:sp>
        <p:sp>
          <p:nvSpPr>
            <p:cNvPr id="1244" name="example.com"/>
            <p:cNvSpPr txBox="1"/>
            <p:nvPr/>
          </p:nvSpPr>
          <p:spPr>
            <a:xfrm>
              <a:off x="0" y="634417"/>
              <a:ext cx="188912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latin typeface="Gill Sans"/>
                  <a:ea typeface="Gill Sans"/>
                  <a:cs typeface="Gill Sans"/>
                  <a:sym typeface="Gill Sans"/>
                </a:defRPr>
              </a:lvl1pPr>
            </a:lstStyle>
            <a:p>
              <a:pPr/>
              <a:r>
                <a:t>example.com</a:t>
              </a:r>
            </a:p>
          </p:txBody>
        </p:sp>
      </p:grpSp>
      <p:pic>
        <p:nvPicPr>
          <p:cNvPr id="1246" name="Image" descr="Image"/>
          <p:cNvPicPr>
            <a:picLocks noChangeAspect="1"/>
          </p:cNvPicPr>
          <p:nvPr/>
        </p:nvPicPr>
        <p:blipFill>
          <a:blip r:embed="rId3">
            <a:extLst/>
          </a:blip>
          <a:stretch>
            <a:fillRect/>
          </a:stretch>
        </p:blipFill>
        <p:spPr>
          <a:xfrm>
            <a:off x="6310274" y="5184759"/>
            <a:ext cx="745122" cy="745122"/>
          </a:xfrm>
          <a:prstGeom prst="rect">
            <a:avLst/>
          </a:prstGeom>
          <a:ln w="12700">
            <a:miter lim="400000"/>
          </a:ln>
        </p:spPr>
      </p:pic>
      <p:sp>
        <p:nvSpPr>
          <p:cNvPr id="1247" name="Coins"/>
          <p:cNvSpPr/>
          <p:nvPr/>
        </p:nvSpPr>
        <p:spPr>
          <a:xfrm>
            <a:off x="6913381" y="2609765"/>
            <a:ext cx="1077653" cy="10808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248" name="DS Record"/>
          <p:cNvSpPr/>
          <p:nvPr/>
        </p:nvSpPr>
        <p:spPr>
          <a:xfrm>
            <a:off x="5803417" y="5487705"/>
            <a:ext cx="879419" cy="745122"/>
          </a:xfrm>
          <a:prstGeom prst="roundRect">
            <a:avLst>
              <a:gd name="adj" fmla="val 22059"/>
            </a:avLst>
          </a:prstGeom>
          <a:solidFill>
            <a:srgbClr val="E8A43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700">
                <a:latin typeface="Gill Sans"/>
                <a:ea typeface="Gill Sans"/>
                <a:cs typeface="Gill Sans"/>
                <a:sym typeface="Gill Sans"/>
              </a:defRPr>
            </a:lvl1pPr>
          </a:lstStyle>
          <a:p>
            <a:pPr/>
            <a:r>
              <a:t>DS Record</a:t>
            </a:r>
          </a:p>
        </p:txBody>
      </p:sp>
      <p:sp>
        <p:nvSpPr>
          <p:cNvPr id="1249" name="DS Record"/>
          <p:cNvSpPr/>
          <p:nvPr/>
        </p:nvSpPr>
        <p:spPr>
          <a:xfrm>
            <a:off x="8734235" y="5487705"/>
            <a:ext cx="879418" cy="745122"/>
          </a:xfrm>
          <a:prstGeom prst="roundRect">
            <a:avLst>
              <a:gd name="adj" fmla="val 22059"/>
            </a:avLst>
          </a:prstGeom>
          <a:solidFill>
            <a:srgbClr val="E8A43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700">
                <a:latin typeface="Gill Sans"/>
                <a:ea typeface="Gill Sans"/>
                <a:cs typeface="Gill Sans"/>
                <a:sym typeface="Gill Sans"/>
              </a:defRPr>
            </a:lvl1pPr>
          </a:lstStyle>
          <a:p>
            <a:pPr/>
            <a:r>
              <a:t>DS Record</a:t>
            </a:r>
          </a:p>
        </p:txBody>
      </p:sp>
      <p:sp>
        <p:nvSpPr>
          <p:cNvPr id="1250" name="I need a domain"/>
          <p:cNvSpPr/>
          <p:nvPr/>
        </p:nvSpPr>
        <p:spPr>
          <a:xfrm>
            <a:off x="9486784" y="3496716"/>
            <a:ext cx="2785270" cy="97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872" y="0"/>
                </a:moveTo>
                <a:cubicBezTo>
                  <a:pt x="1285" y="0"/>
                  <a:pt x="0" y="3669"/>
                  <a:pt x="0" y="8199"/>
                </a:cubicBezTo>
                <a:lnTo>
                  <a:pt x="0" y="9798"/>
                </a:lnTo>
                <a:cubicBezTo>
                  <a:pt x="0" y="13483"/>
                  <a:pt x="857" y="16558"/>
                  <a:pt x="2028" y="17593"/>
                </a:cubicBezTo>
                <a:lnTo>
                  <a:pt x="80" y="21600"/>
                </a:lnTo>
                <a:lnTo>
                  <a:pt x="8045" y="17997"/>
                </a:lnTo>
                <a:lnTo>
                  <a:pt x="18728" y="17997"/>
                </a:lnTo>
                <a:cubicBezTo>
                  <a:pt x="20315" y="17997"/>
                  <a:pt x="21600" y="14328"/>
                  <a:pt x="21600" y="9798"/>
                </a:cubicBezTo>
                <a:lnTo>
                  <a:pt x="21600" y="8199"/>
                </a:lnTo>
                <a:cubicBezTo>
                  <a:pt x="21600" y="3669"/>
                  <a:pt x="20315" y="0"/>
                  <a:pt x="18728" y="0"/>
                </a:cubicBezTo>
                <a:lnTo>
                  <a:pt x="2872" y="0"/>
                </a:lnTo>
                <a:close/>
              </a:path>
            </a:pathLst>
          </a:custGeom>
          <a:ln w="38100">
            <a:solidFill>
              <a:schemeClr val="accent1">
                <a:lumOff val="13529"/>
              </a:schemeClr>
            </a:solidFill>
            <a:prstDash val="sysDot"/>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I need a domain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2" presetID="22" grpId="2" fill="hold">
                                  <p:stCondLst>
                                    <p:cond delay="0"/>
                                  </p:stCondLst>
                                  <p:iterate type="el" backwards="0">
                                    <p:tmAbs val="0"/>
                                  </p:iterate>
                                  <p:childTnLst>
                                    <p:set>
                                      <p:cBhvr>
                                        <p:cTn id="10" fill="hold"/>
                                        <p:tgtEl>
                                          <p:spTgt spid="1245"/>
                                        </p:tgtEl>
                                        <p:attrNameLst>
                                          <p:attrName>style.visibility</p:attrName>
                                        </p:attrNameLst>
                                      </p:cBhvr>
                                      <p:to>
                                        <p:strVal val="visible"/>
                                      </p:to>
                                    </p:set>
                                    <p:animEffect filter="wipe(right)" transition="in">
                                      <p:cBhvr>
                                        <p:cTn id="11" dur="300"/>
                                        <p:tgtEl>
                                          <p:spTgt spid="1245"/>
                                        </p:tgtEl>
                                      </p:cBhvr>
                                    </p:animEffect>
                                  </p:childTnLst>
                                </p:cTn>
                              </p:par>
                            </p:childTnLst>
                          </p:cTn>
                        </p:par>
                        <p:par>
                          <p:cTn id="12" fill="hold">
                            <p:stCondLst>
                              <p:cond delay="300"/>
                            </p:stCondLst>
                            <p:childTnLst>
                              <p:par>
                                <p:cTn id="13" presetClass="exit" nodeType="afterEffect" presetSubtype="0" presetID="1" grpId="3" fill="hold">
                                  <p:stCondLst>
                                    <p:cond delay="0"/>
                                  </p:stCondLst>
                                  <p:iterate type="el" backwards="0">
                                    <p:tmAbs val="0"/>
                                  </p:iterate>
                                  <p:childTnLst>
                                    <p:set>
                                      <p:cBhvr>
                                        <p:cTn id="14" fill="hold">
                                          <p:stCondLst>
                                            <p:cond delay="0"/>
                                          </p:stCondLst>
                                        </p:cTn>
                                        <p:tgtEl>
                                          <p:spTgt spid="1250"/>
                                        </p:tgtEl>
                                        <p:attrNameLst>
                                          <p:attrName>style.visibility</p:attrName>
                                        </p:attrNameLst>
                                      </p:cBhvr>
                                      <p:to>
                                        <p:strVal val="hidden"/>
                                      </p:to>
                                    </p:set>
                                  </p:childTnLst>
                                </p:cTn>
                              </p:par>
                            </p:childTnLst>
                          </p:cTn>
                        </p:par>
                        <p:par>
                          <p:cTn id="15" fill="hold">
                            <p:stCondLst>
                              <p:cond delay="300"/>
                            </p:stCondLst>
                            <p:childTnLst>
                              <p:par>
                                <p:cTn id="16" presetClass="entr" nodeType="afterEffect" presetSubtype="0" presetID="1" grpId="4" fill="hold">
                                  <p:stCondLst>
                                    <p:cond delay="0"/>
                                  </p:stCondLst>
                                  <p:iterate type="el" backwards="0">
                                    <p:tmAbs val="0"/>
                                  </p:iterate>
                                  <p:childTnLst>
                                    <p:set>
                                      <p:cBhvr>
                                        <p:cTn id="17" fill="hold"/>
                                        <p:tgtEl>
                                          <p:spTgt spid="123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5" fill="hold">
                                  <p:stCondLst>
                                    <p:cond delay="0"/>
                                  </p:stCondLst>
                                  <p:iterate type="el" backwards="0">
                                    <p:tmAbs val="0"/>
                                  </p:iterate>
                                  <p:childTnLst>
                                    <p:set>
                                      <p:cBhvr>
                                        <p:cTn id="21" fill="hold"/>
                                        <p:tgtEl>
                                          <p:spTgt spid="1235"/>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6" fill="hold">
                                  <p:stCondLst>
                                    <p:cond delay="0"/>
                                  </p:stCondLst>
                                  <p:iterate type="el" backwards="0">
                                    <p:tmAbs val="0"/>
                                  </p:iterate>
                                  <p:childTnLst>
                                    <p:set>
                                      <p:cBhvr>
                                        <p:cTn id="24" fill="hold"/>
                                        <p:tgtEl>
                                          <p:spTgt spid="1233"/>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7" fill="hold">
                                  <p:stCondLst>
                                    <p:cond delay="0"/>
                                  </p:stCondLst>
                                  <p:iterate type="el" backwards="0">
                                    <p:tmAbs val="0"/>
                                  </p:iterate>
                                  <p:childTnLst>
                                    <p:set>
                                      <p:cBhvr>
                                        <p:cTn id="27" fill="hold"/>
                                        <p:tgtEl>
                                          <p:spTgt spid="1247"/>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8" fill="hold">
                                  <p:stCondLst>
                                    <p:cond delay="0"/>
                                  </p:stCondLst>
                                  <p:iterate type="el" backwards="0">
                                    <p:tmAbs val="0"/>
                                  </p:iterate>
                                  <p:childTnLst>
                                    <p:set>
                                      <p:cBhvr>
                                        <p:cTn id="30" fill="hold"/>
                                        <p:tgtEl>
                                          <p:spTgt spid="12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9" fill="hold">
                                  <p:stCondLst>
                                    <p:cond delay="0"/>
                                  </p:stCondLst>
                                  <p:iterate type="el" backwards="0">
                                    <p:tmAbs val="0"/>
                                  </p:iterate>
                                  <p:childTnLst>
                                    <p:set>
                                      <p:cBhvr>
                                        <p:cTn id="34" fill="hold"/>
                                        <p:tgtEl>
                                          <p:spTgt spid="12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10" fill="hold">
                                  <p:stCondLst>
                                    <p:cond delay="0"/>
                                  </p:stCondLst>
                                  <p:iterate type="el" backwards="0">
                                    <p:tmAbs val="0"/>
                                  </p:iterate>
                                  <p:childTnLst>
                                    <p:set>
                                      <p:cBhvr>
                                        <p:cTn id="38" fill="hold"/>
                                        <p:tgtEl>
                                          <p:spTgt spid="12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path" nodeType="clickEffect" presetSubtype="0" presetID="-1" grpId="11" accel="50000" decel="50000" fill="hold">
                                  <p:stCondLst>
                                    <p:cond delay="0"/>
                                  </p:stCondLst>
                                  <p:childTnLst>
                                    <p:animMotion path="M 0.000000 0.000000 L -0.002956 -0.271271" origin="layout" pathEditMode="relative">
                                      <p:cBhvr>
                                        <p:cTn id="42" dur="300" fill="hold"/>
                                        <p:tgtEl>
                                          <p:spTgt spid="1248"/>
                                        </p:tgtEl>
                                        <p:attrNameLst>
                                          <p:attrName>ppt_x</p:attrName>
                                          <p:attrName>ppt_y</p:attrName>
                                        </p:attrNameLst>
                                      </p:cBhvr>
                                    </p:animMotion>
                                  </p:childTnLst>
                                </p:cTn>
                              </p:par>
                            </p:childTnLst>
                          </p:cTn>
                        </p:par>
                        <p:par>
                          <p:cTn id="43" fill="hold">
                            <p:stCondLst>
                              <p:cond delay="0"/>
                            </p:stCondLst>
                            <p:childTnLst>
                              <p:par>
                                <p:cTn id="44" presetClass="path" nodeType="afterEffect" presetSubtype="0" presetID="-1" grpId="12" accel="50000" decel="50000" fill="hold">
                                  <p:stCondLst>
                                    <p:cond delay="0"/>
                                  </p:stCondLst>
                                  <p:childTnLst>
                                    <p:animMotion path="M -0.002956 -0.271271 L 0.094275 -0.270882" origin="layout" pathEditMode="relative">
                                      <p:cBhvr>
                                        <p:cTn id="45" dur="300" fill="hold"/>
                                        <p:tgtEl>
                                          <p:spTgt spid="1248"/>
                                        </p:tgtEl>
                                        <p:attrNameLst>
                                          <p:attrName>ppt_x</p:attrName>
                                          <p:attrName>ppt_y</p:attrName>
                                        </p:attrNameLst>
                                      </p:cBhvr>
                                    </p:animMotion>
                                  </p:childTnLst>
                                </p:cTn>
                              </p:par>
                            </p:childTnLst>
                          </p:cTn>
                        </p:par>
                        <p:par>
                          <p:cTn id="46" fill="hold">
                            <p:stCondLst>
                              <p:cond delay="300"/>
                            </p:stCondLst>
                            <p:childTnLst>
                              <p:par>
                                <p:cTn id="47" presetClass="exit" nodeType="afterEffect" presetID="9" grpId="13" fill="hold">
                                  <p:stCondLst>
                                    <p:cond delay="0"/>
                                  </p:stCondLst>
                                  <p:iterate type="el" backwards="0">
                                    <p:tmAbs val="0"/>
                                  </p:iterate>
                                  <p:childTnLst>
                                    <p:animEffect filter="dissolve" transition="out">
                                      <p:cBhvr>
                                        <p:cTn id="48" dur="1000" fill="hold"/>
                                        <p:tgtEl>
                                          <p:spTgt spid="1248"/>
                                        </p:tgtEl>
                                      </p:cBhvr>
                                    </p:animEffect>
                                    <p:set>
                                      <p:cBhvr>
                                        <p:cTn id="49" fill="hold">
                                          <p:stCondLst>
                                            <p:cond delay="999"/>
                                          </p:stCondLst>
                                        </p:cTn>
                                        <p:tgtEl>
                                          <p:spTgt spid="124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Class="exit" nodeType="clickEffect" presetSubtype="0" presetID="1" grpId="14" fill="hold">
                                  <p:stCondLst>
                                    <p:cond delay="0"/>
                                  </p:stCondLst>
                                  <p:iterate type="el" backwards="0">
                                    <p:tmAbs val="0"/>
                                  </p:iterate>
                                  <p:childTnLst>
                                    <p:set>
                                      <p:cBhvr>
                                        <p:cTn id="53" fill="hold">
                                          <p:stCondLst>
                                            <p:cond delay="0"/>
                                          </p:stCondLst>
                                        </p:cTn>
                                        <p:tgtEl>
                                          <p:spTgt spid="124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0" presetID="1" grpId="15" fill="hold">
                                  <p:stCondLst>
                                    <p:cond delay="0"/>
                                  </p:stCondLst>
                                  <p:iterate type="el" backwards="0">
                                    <p:tmAbs val="0"/>
                                  </p:iterate>
                                  <p:childTnLst>
                                    <p:set>
                                      <p:cBhvr>
                                        <p:cTn id="57" fill="hold"/>
                                        <p:tgtEl>
                                          <p:spTgt spid="1239"/>
                                        </p:tgtEl>
                                        <p:attrNameLst>
                                          <p:attrName>style.visibility</p:attrName>
                                        </p:attrNameLst>
                                      </p:cBhvr>
                                      <p:to>
                                        <p:strVal val="visible"/>
                                      </p:to>
                                    </p:set>
                                  </p:childTnLst>
                                </p:cTn>
                              </p:par>
                            </p:childTnLst>
                          </p:cTn>
                        </p:par>
                        <p:par>
                          <p:cTn id="58" fill="hold">
                            <p:stCondLst>
                              <p:cond delay="0"/>
                            </p:stCondLst>
                            <p:childTnLst>
                              <p:par>
                                <p:cTn id="59" presetClass="entr" nodeType="afterEffect" presetSubtype="0" presetID="1" grpId="16" fill="hold">
                                  <p:stCondLst>
                                    <p:cond delay="0"/>
                                  </p:stCondLst>
                                  <p:iterate type="el" backwards="0">
                                    <p:tmAbs val="0"/>
                                  </p:iterate>
                                  <p:childTnLst>
                                    <p:set>
                                      <p:cBhvr>
                                        <p:cTn id="60" fill="hold"/>
                                        <p:tgtEl>
                                          <p:spTgt spid="12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0" presetID="1" grpId="17" fill="hold">
                                  <p:stCondLst>
                                    <p:cond delay="0"/>
                                  </p:stCondLst>
                                  <p:iterate type="el" backwards="0">
                                    <p:tmAbs val="0"/>
                                  </p:iterate>
                                  <p:childTnLst>
                                    <p:set>
                                      <p:cBhvr>
                                        <p:cTn id="64" fill="hold"/>
                                        <p:tgtEl>
                                          <p:spTgt spid="124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Class="path" nodeType="clickEffect" presetSubtype="0" presetID="-1" grpId="18" accel="50000" decel="50000" fill="hold">
                                  <p:stCondLst>
                                    <p:cond delay="0"/>
                                  </p:stCondLst>
                                  <p:childTnLst>
                                    <p:animMotion path="M 0.000000 0.000000 L -0.225364 0.000000" origin="layout" pathEditMode="relative">
                                      <p:cBhvr>
                                        <p:cTn id="68" dur="300" fill="hold"/>
                                        <p:tgtEl>
                                          <p:spTgt spid="1249"/>
                                        </p:tgtEl>
                                        <p:attrNameLst>
                                          <p:attrName>ppt_x</p:attrName>
                                          <p:attrName>ppt_y</p:attrName>
                                        </p:attrNameLst>
                                      </p:cBhvr>
                                    </p:animMotion>
                                  </p:childTnLst>
                                </p:cTn>
                              </p:par>
                            </p:childTnLst>
                          </p:cTn>
                        </p:par>
                      </p:childTnLst>
                    </p:cTn>
                  </p:par>
                  <p:par>
                    <p:cTn id="69" fill="hold">
                      <p:stCondLst>
                        <p:cond delay="indefinite"/>
                      </p:stCondLst>
                      <p:childTnLst>
                        <p:par>
                          <p:cTn id="70" fill="hold">
                            <p:stCondLst>
                              <p:cond delay="0"/>
                            </p:stCondLst>
                            <p:childTnLst>
                              <p:par>
                                <p:cTn id="71" presetClass="path" nodeType="clickEffect" presetSubtype="0" presetID="-1" grpId="19" accel="50000" decel="50000" fill="hold">
                                  <p:stCondLst>
                                    <p:cond delay="0"/>
                                  </p:stCondLst>
                                  <p:childTnLst>
                                    <p:animMotion path="M -0.225364 0.000000 L -0.225364 -0.271152" origin="layout" pathEditMode="relative">
                                      <p:cBhvr>
                                        <p:cTn id="72" dur="300" fill="hold"/>
                                        <p:tgtEl>
                                          <p:spTgt spid="1249"/>
                                        </p:tgtEl>
                                        <p:attrNameLst>
                                          <p:attrName>ppt_x</p:attrName>
                                          <p:attrName>ppt_y</p:attrName>
                                        </p:attrNameLst>
                                      </p:cBhvr>
                                    </p:animMotion>
                                  </p:childTnLst>
                                </p:cTn>
                              </p:par>
                            </p:childTnLst>
                          </p:cTn>
                        </p:par>
                        <p:par>
                          <p:cTn id="73" fill="hold">
                            <p:stCondLst>
                              <p:cond delay="0"/>
                            </p:stCondLst>
                            <p:childTnLst>
                              <p:par>
                                <p:cTn id="74" presetClass="path" nodeType="afterEffect" presetSubtype="0" presetID="-1" grpId="20" accel="50000" decel="50000" fill="hold">
                                  <p:stCondLst>
                                    <p:cond delay="0"/>
                                  </p:stCondLst>
                                  <p:childTnLst>
                                    <p:animMotion path="M -0.225364 -0.271152 L -0.132392 -0.271152" origin="layout" pathEditMode="relative">
                                      <p:cBhvr>
                                        <p:cTn id="75" dur="300" fill="hold"/>
                                        <p:tgtEl>
                                          <p:spTgt spid="1249"/>
                                        </p:tgtEl>
                                        <p:attrNameLst>
                                          <p:attrName>ppt_x</p:attrName>
                                          <p:attrName>ppt_y</p:attrName>
                                        </p:attrNameLst>
                                      </p:cBhvr>
                                    </p:animMotion>
                                  </p:childTnLst>
                                </p:cTn>
                              </p:par>
                            </p:childTnLst>
                          </p:cTn>
                        </p:par>
                        <p:par>
                          <p:cTn id="76" fill="hold">
                            <p:stCondLst>
                              <p:cond delay="300"/>
                            </p:stCondLst>
                            <p:childTnLst>
                              <p:par>
                                <p:cTn id="77" presetClass="exit" nodeType="afterEffect" presetID="9" grpId="21" fill="hold">
                                  <p:stCondLst>
                                    <p:cond delay="0"/>
                                  </p:stCondLst>
                                  <p:iterate type="el" backwards="0">
                                    <p:tmAbs val="0"/>
                                  </p:iterate>
                                  <p:childTnLst>
                                    <p:animEffect filter="dissolve" transition="out">
                                      <p:cBhvr>
                                        <p:cTn id="78" dur="1000" fill="hold"/>
                                        <p:tgtEl>
                                          <p:spTgt spid="1249"/>
                                        </p:tgtEl>
                                      </p:cBhvr>
                                    </p:animEffect>
                                    <p:set>
                                      <p:cBhvr>
                                        <p:cTn id="79" fill="hold">
                                          <p:stCondLst>
                                            <p:cond delay="999"/>
                                          </p:stCondLst>
                                        </p:cTn>
                                        <p:tgtEl>
                                          <p:spTgt spid="124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39" grpId="15"/>
      <p:bldP build="whole" bldLvl="1" animBg="1" rev="0" advAuto="0" spid="1240" grpId="16"/>
      <p:bldP build="whole" bldLvl="1" animBg="1" rev="0" advAuto="0" spid="1246" grpId="9"/>
      <p:bldP build="whole" bldLvl="1" animBg="1" rev="0" advAuto="0" spid="1249" grpId="17"/>
      <p:bldP build="whole" bldLvl="1" animBg="1" rev="0" advAuto="0" spid="1238" grpId="4"/>
      <p:bldP build="whole" bldLvl="1" animBg="1" rev="0" advAuto="0" spid="1246" grpId="14"/>
      <p:bldP build="whole" bldLvl="1" animBg="1" rev="0" advAuto="0" spid="1245" grpId="2"/>
      <p:bldP build="whole" bldLvl="1" animBg="1" rev="0" advAuto="0" spid="1247" grpId="7"/>
      <p:bldP build="whole" bldLvl="1" animBg="1" rev="0" advAuto="0" spid="1249" grpId="21"/>
      <p:bldP build="whole" bldLvl="1" animBg="1" rev="0" advAuto="0" spid="1233" grpId="6"/>
      <p:bldP build="whole" bldLvl="1" animBg="1" rev="0" advAuto="0" spid="1248" grpId="10"/>
      <p:bldP build="whole" bldLvl="1" animBg="1" rev="0" advAuto="0" spid="1250" grpId="1"/>
      <p:bldP build="whole" bldLvl="1" animBg="1" rev="0" advAuto="0" spid="1248" grpId="13"/>
      <p:bldP build="whole" bldLvl="1" animBg="1" rev="0" advAuto="0" spid="1250" grpId="3"/>
      <p:bldP build="whole" bldLvl="1" animBg="1" rev="0" advAuto="0" spid="1234" grpId="8"/>
      <p:bldP build="whole" bldLvl="1" animBg="1" rev="0" advAuto="0" spid="1235" grpId="5"/>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4" name="Third Party DNS Operator"/>
          <p:cNvSpPr txBox="1"/>
          <p:nvPr>
            <p:ph type="title"/>
          </p:nvPr>
        </p:nvSpPr>
        <p:spPr>
          <a:prstGeom prst="rect">
            <a:avLst/>
          </a:prstGeom>
        </p:spPr>
        <p:txBody>
          <a:bodyPr/>
          <a:lstStyle/>
          <a:p>
            <a:pPr/>
            <a:r>
              <a:t>Third Party DNS Operator</a:t>
            </a:r>
          </a:p>
        </p:txBody>
      </p:sp>
      <p:sp>
        <p:nvSpPr>
          <p:cNvPr id="12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258" name="Group"/>
          <p:cNvGrpSpPr/>
          <p:nvPr/>
        </p:nvGrpSpPr>
        <p:grpSpPr>
          <a:xfrm>
            <a:off x="7068819" y="5860865"/>
            <a:ext cx="1733542" cy="1533727"/>
            <a:chOff x="0" y="0"/>
            <a:chExt cx="1733541" cy="1533725"/>
          </a:xfrm>
        </p:grpSpPr>
        <p:sp>
          <p:nvSpPr>
            <p:cNvPr id="1256" name="Line"/>
            <p:cNvSpPr/>
            <p:nvPr/>
          </p:nvSpPr>
          <p:spPr>
            <a:xfrm flipV="1">
              <a:off x="-1" y="-1"/>
              <a:ext cx="1685693" cy="1312351"/>
            </a:xfrm>
            <a:prstGeom prst="line">
              <a:avLst/>
            </a:prstGeom>
            <a:noFill/>
            <a:ln w="25400" cap="flat">
              <a:solidFill>
                <a:srgbClr val="FFFFFF"/>
              </a:solidFill>
              <a:prstDash val="solid"/>
              <a:miter lim="400000"/>
              <a:head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257" name="Delegate"/>
            <p:cNvSpPr txBox="1"/>
            <p:nvPr/>
          </p:nvSpPr>
          <p:spPr>
            <a:xfrm rot="19306377">
              <a:off x="423046" y="700466"/>
              <a:ext cx="1300635"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latin typeface="Gill Sans"/>
                  <a:ea typeface="Gill Sans"/>
                  <a:cs typeface="Gill Sans"/>
                  <a:sym typeface="Gill Sans"/>
                </a:defRPr>
              </a:lvl1pPr>
            </a:lstStyle>
            <a:p>
              <a:pPr/>
              <a:r>
                <a:t>Delegate</a:t>
              </a:r>
            </a:p>
          </p:txBody>
        </p:sp>
      </p:grpSp>
      <p:grpSp>
        <p:nvGrpSpPr>
          <p:cNvPr id="1263" name="Group"/>
          <p:cNvGrpSpPr/>
          <p:nvPr/>
        </p:nvGrpSpPr>
        <p:grpSpPr>
          <a:xfrm>
            <a:off x="2297760" y="6247043"/>
            <a:ext cx="4728035" cy="1917102"/>
            <a:chOff x="0" y="0"/>
            <a:chExt cx="4728033" cy="1917100"/>
          </a:xfrm>
        </p:grpSpPr>
        <p:sp>
          <p:nvSpPr>
            <p:cNvPr id="1259" name="Line"/>
            <p:cNvSpPr/>
            <p:nvPr/>
          </p:nvSpPr>
          <p:spPr>
            <a:xfrm flipH="1" flipV="1">
              <a:off x="179645" y="-1"/>
              <a:ext cx="4218251" cy="2"/>
            </a:xfrm>
            <a:prstGeom prst="line">
              <a:avLst/>
            </a:prstGeom>
            <a:noFill/>
            <a:ln w="127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260" name="CloudFlare"/>
            <p:cNvSpPr/>
            <p:nvPr/>
          </p:nvSpPr>
          <p:spPr>
            <a:xfrm>
              <a:off x="2541229" y="236521"/>
              <a:ext cx="1802878" cy="1259041"/>
            </a:xfrm>
            <a:prstGeom prst="roundRect">
              <a:avLst>
                <a:gd name="adj" fmla="val 15131"/>
              </a:avLst>
            </a:prstGeom>
            <a:noFill/>
            <a:ln w="63500" cap="flat">
              <a:solidFill>
                <a:srgbClr val="8881F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600">
                  <a:latin typeface="Gill Sans"/>
                  <a:ea typeface="Gill Sans"/>
                  <a:cs typeface="Gill Sans"/>
                  <a:sym typeface="Gill Sans"/>
                </a:defRPr>
              </a:lvl1pPr>
            </a:lstStyle>
            <a:p>
              <a:pPr/>
              <a:r>
                <a:t>CloudFlare</a:t>
              </a:r>
            </a:p>
          </p:txBody>
        </p:sp>
        <p:sp>
          <p:nvSpPr>
            <p:cNvPr id="1261" name="Third-Party…"/>
            <p:cNvSpPr txBox="1"/>
            <p:nvPr/>
          </p:nvSpPr>
          <p:spPr>
            <a:xfrm>
              <a:off x="0" y="434241"/>
              <a:ext cx="2152415"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600">
                  <a:latin typeface="Gill Sans"/>
                  <a:ea typeface="Gill Sans"/>
                  <a:cs typeface="Gill Sans"/>
                  <a:sym typeface="Gill Sans"/>
                </a:defRPr>
              </a:pPr>
              <a:r>
                <a:t>Third-Party </a:t>
              </a:r>
            </a:p>
            <a:p>
              <a:pPr>
                <a:defRPr b="0" sz="2600">
                  <a:latin typeface="Gill Sans"/>
                  <a:ea typeface="Gill Sans"/>
                  <a:cs typeface="Gill Sans"/>
                  <a:sym typeface="Gill Sans"/>
                </a:defRPr>
              </a:pPr>
              <a:r>
                <a:t>DNS Operator</a:t>
              </a:r>
            </a:p>
          </p:txBody>
        </p:sp>
        <p:pic>
          <p:nvPicPr>
            <p:cNvPr id="1262" name="Image" descr="Image"/>
            <p:cNvPicPr>
              <a:picLocks noChangeAspect="1"/>
            </p:cNvPicPr>
            <p:nvPr/>
          </p:nvPicPr>
          <p:blipFill>
            <a:blip r:embed="rId3">
              <a:extLst/>
            </a:blip>
            <a:stretch>
              <a:fillRect/>
            </a:stretch>
          </p:blipFill>
          <p:spPr>
            <a:xfrm>
              <a:off x="3982912" y="1171979"/>
              <a:ext cx="745122" cy="745122"/>
            </a:xfrm>
            <a:prstGeom prst="rect">
              <a:avLst/>
            </a:prstGeom>
            <a:ln w="12700" cap="flat">
              <a:noFill/>
              <a:miter lim="400000"/>
            </a:ln>
            <a:effectLst/>
          </p:spPr>
        </p:pic>
      </p:grpSp>
      <p:sp>
        <p:nvSpPr>
          <p:cNvPr id="1264" name="Line"/>
          <p:cNvSpPr/>
          <p:nvPr/>
        </p:nvSpPr>
        <p:spPr>
          <a:xfrm flipV="1">
            <a:off x="5770030" y="3870890"/>
            <a:ext cx="1" cy="1088349"/>
          </a:xfrm>
          <a:prstGeom prst="line">
            <a:avLst/>
          </a:prstGeom>
          <a:ln w="127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265" name=".COM…"/>
          <p:cNvSpPr/>
          <p:nvPr/>
        </p:nvSpPr>
        <p:spPr>
          <a:xfrm>
            <a:off x="4853388" y="2586043"/>
            <a:ext cx="1802878" cy="1259040"/>
          </a:xfrm>
          <a:prstGeom prst="roundRect">
            <a:avLst>
              <a:gd name="adj" fmla="val 15131"/>
            </a:avLst>
          </a:prstGeom>
          <a:ln w="63500">
            <a:solidFill>
              <a:srgbClr val="7BDB45"/>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b="0" sz="2600">
                <a:latin typeface="Gill Sans"/>
                <a:ea typeface="Gill Sans"/>
                <a:cs typeface="Gill Sans"/>
                <a:sym typeface="Gill Sans"/>
              </a:defRPr>
            </a:pPr>
            <a:r>
              <a:t>.COM </a:t>
            </a:r>
          </a:p>
          <a:p>
            <a:pPr>
              <a:defRPr b="0" sz="2600">
                <a:latin typeface="Gill Sans"/>
                <a:ea typeface="Gill Sans"/>
                <a:cs typeface="Gill Sans"/>
                <a:sym typeface="Gill Sans"/>
              </a:defRPr>
            </a:pPr>
            <a:r>
              <a:t>(Verisign)</a:t>
            </a:r>
          </a:p>
        </p:txBody>
      </p:sp>
      <p:sp>
        <p:nvSpPr>
          <p:cNvPr id="1266" name="GoDaddy"/>
          <p:cNvSpPr/>
          <p:nvPr/>
        </p:nvSpPr>
        <p:spPr>
          <a:xfrm>
            <a:off x="4853388" y="4386354"/>
            <a:ext cx="1802878" cy="1259040"/>
          </a:xfrm>
          <a:prstGeom prst="roundRect">
            <a:avLst>
              <a:gd name="adj" fmla="val 15131"/>
            </a:avLst>
          </a:prstGeom>
          <a:solidFill>
            <a:srgbClr val="000000"/>
          </a:solidFill>
          <a:ln w="63500">
            <a:solidFill>
              <a:srgbClr val="1497FC"/>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600">
                <a:latin typeface="Gill Sans"/>
                <a:ea typeface="Gill Sans"/>
                <a:cs typeface="Gill Sans"/>
                <a:sym typeface="Gill Sans"/>
              </a:defRPr>
            </a:lvl1pPr>
          </a:lstStyle>
          <a:p>
            <a:pPr/>
            <a:r>
              <a:t>GoDaddy</a:t>
            </a:r>
          </a:p>
        </p:txBody>
      </p:sp>
      <p:sp>
        <p:nvSpPr>
          <p:cNvPr id="1267" name="Registry…"/>
          <p:cNvSpPr txBox="1"/>
          <p:nvPr/>
        </p:nvSpPr>
        <p:spPr>
          <a:xfrm>
            <a:off x="2708107" y="2879947"/>
            <a:ext cx="139092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600">
                <a:latin typeface="Gill Sans"/>
                <a:ea typeface="Gill Sans"/>
                <a:cs typeface="Gill Sans"/>
                <a:sym typeface="Gill Sans"/>
              </a:defRPr>
            </a:pPr>
            <a:r>
              <a:t>Registry </a:t>
            </a:r>
          </a:p>
          <a:p>
            <a:pPr>
              <a:defRPr b="0" sz="2600">
                <a:latin typeface="Gill Sans"/>
                <a:ea typeface="Gill Sans"/>
                <a:cs typeface="Gill Sans"/>
                <a:sym typeface="Gill Sans"/>
              </a:defRPr>
            </a:pPr>
            <a:r>
              <a:t>(TLD)</a:t>
            </a:r>
          </a:p>
        </p:txBody>
      </p:sp>
      <p:sp>
        <p:nvSpPr>
          <p:cNvPr id="1268" name="Registrar"/>
          <p:cNvSpPr txBox="1"/>
          <p:nvPr/>
        </p:nvSpPr>
        <p:spPr>
          <a:xfrm>
            <a:off x="2741240" y="4918049"/>
            <a:ext cx="132465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Registrar</a:t>
            </a:r>
          </a:p>
        </p:txBody>
      </p:sp>
      <p:sp>
        <p:nvSpPr>
          <p:cNvPr id="1269" name="Man"/>
          <p:cNvSpPr/>
          <p:nvPr/>
        </p:nvSpPr>
        <p:spPr>
          <a:xfrm>
            <a:off x="8963159" y="4444995"/>
            <a:ext cx="421569" cy="1088349"/>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FFFFFF"/>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270" name="Line"/>
          <p:cNvSpPr/>
          <p:nvPr/>
        </p:nvSpPr>
        <p:spPr>
          <a:xfrm>
            <a:off x="7088954" y="4942144"/>
            <a:ext cx="1693273" cy="1"/>
          </a:xfrm>
          <a:prstGeom prst="line">
            <a:avLst/>
          </a:prstGeom>
          <a:ln w="25400">
            <a:solidFill>
              <a:srgbClr val="FFFFFF"/>
            </a:solidFill>
            <a:miter lim="400000"/>
            <a:head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1271" name="Buy"/>
          <p:cNvSpPr txBox="1"/>
          <p:nvPr/>
        </p:nvSpPr>
        <p:spPr>
          <a:xfrm>
            <a:off x="7630628" y="4415522"/>
            <a:ext cx="609924"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Buy</a:t>
            </a:r>
          </a:p>
        </p:txBody>
      </p:sp>
      <p:sp>
        <p:nvSpPr>
          <p:cNvPr id="1272" name="example.com"/>
          <p:cNvSpPr txBox="1"/>
          <p:nvPr/>
        </p:nvSpPr>
        <p:spPr>
          <a:xfrm>
            <a:off x="6991027" y="5049939"/>
            <a:ext cx="18891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example.com</a:t>
            </a:r>
          </a:p>
        </p:txBody>
      </p:sp>
      <p:sp>
        <p:nvSpPr>
          <p:cNvPr id="1273" name="Coins"/>
          <p:cNvSpPr/>
          <p:nvPr/>
        </p:nvSpPr>
        <p:spPr>
          <a:xfrm>
            <a:off x="6913381" y="2609765"/>
            <a:ext cx="1077653" cy="10808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274" name="DS Record"/>
          <p:cNvSpPr/>
          <p:nvPr/>
        </p:nvSpPr>
        <p:spPr>
          <a:xfrm>
            <a:off x="5855823" y="7577763"/>
            <a:ext cx="879418" cy="745122"/>
          </a:xfrm>
          <a:prstGeom prst="roundRect">
            <a:avLst>
              <a:gd name="adj" fmla="val 22059"/>
            </a:avLst>
          </a:prstGeom>
          <a:solidFill>
            <a:srgbClr val="E8A43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700">
                <a:latin typeface="Gill Sans"/>
                <a:ea typeface="Gill Sans"/>
                <a:cs typeface="Gill Sans"/>
                <a:sym typeface="Gill Sans"/>
              </a:defRPr>
            </a:lvl1pPr>
          </a:lstStyle>
          <a:p>
            <a:pPr/>
            <a:r>
              <a:t>DS Record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1258"/>
                                        </p:tgtEl>
                                        <p:attrNameLst>
                                          <p:attrName>style.visibility</p:attrName>
                                        </p:attrNameLst>
                                      </p:cBhvr>
                                      <p:to>
                                        <p:strVal val="visible"/>
                                      </p:to>
                                    </p:set>
                                    <p:animEffect filter="wipe(right)" transition="in">
                                      <p:cBhvr>
                                        <p:cTn id="7" dur="300"/>
                                        <p:tgtEl>
                                          <p:spTgt spid="1258"/>
                                        </p:tgtEl>
                                      </p:cBhvr>
                                    </p:animEffect>
                                  </p:childTnLst>
                                </p:cTn>
                              </p:par>
                            </p:childTnLst>
                          </p:cTn>
                        </p:par>
                        <p:par>
                          <p:cTn id="8" fill="hold">
                            <p:stCondLst>
                              <p:cond delay="300"/>
                            </p:stCondLst>
                            <p:childTnLst>
                              <p:par>
                                <p:cTn id="9" presetClass="entr" nodeType="afterEffect" presetSubtype="0" presetID="1" grpId="2" fill="hold">
                                  <p:stCondLst>
                                    <p:cond delay="0"/>
                                  </p:stCondLst>
                                  <p:iterate type="el" backwards="0">
                                    <p:tmAbs val="0"/>
                                  </p:iterate>
                                  <p:childTnLst>
                                    <p:set>
                                      <p:cBhvr>
                                        <p:cTn id="10" fill="hold"/>
                                        <p:tgtEl>
                                          <p:spTgt spid="12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path" nodeType="clickEffect" presetSubtype="0" presetID="-1" grpId="4" accel="50000" decel="50000" fill="hold">
                                  <p:stCondLst>
                                    <p:cond delay="0"/>
                                  </p:stCondLst>
                                  <p:childTnLst>
                                    <p:animMotion path="M 0.000000 0.000000 L 0.245500 -0.255639" origin="layout" pathEditMode="relative">
                                      <p:cBhvr>
                                        <p:cTn id="18" dur="300" fill="hold"/>
                                        <p:tgtEl>
                                          <p:spTgt spid="127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Class="path" nodeType="clickEffect" presetSubtype="0" presetID="-1" grpId="5" accel="50000" decel="50000" fill="hold">
                                  <p:stCondLst>
                                    <p:cond delay="0"/>
                                  </p:stCondLst>
                                  <p:childTnLst>
                                    <p:animMotion path="M 0.245500 -0.255639 L 0.000000 -0.255639" origin="layout" pathEditMode="relative">
                                      <p:cBhvr>
                                        <p:cTn id="22" dur="300" fill="hold"/>
                                        <p:tgtEl>
                                          <p:spTgt spid="1274"/>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Class="path" nodeType="clickEffect" presetSubtype="0" presetID="-1" grpId="6" accel="50000" decel="50000" fill="hold">
                                  <p:stCondLst>
                                    <p:cond delay="0"/>
                                  </p:stCondLst>
                                  <p:childTnLst>
                                    <p:animMotion path="M 0.000000 -0.255639 L -0.000000 -0.485437" origin="layout" pathEditMode="relative">
                                      <p:cBhvr>
                                        <p:cTn id="26" dur="300" fill="hold"/>
                                        <p:tgtEl>
                                          <p:spTgt spid="1274"/>
                                        </p:tgtEl>
                                        <p:attrNameLst>
                                          <p:attrName>ppt_x</p:attrName>
                                          <p:attrName>ppt_y</p:attrName>
                                        </p:attrNameLst>
                                      </p:cBhvr>
                                    </p:animMotion>
                                  </p:childTnLst>
                                </p:cTn>
                              </p:par>
                            </p:childTnLst>
                          </p:cTn>
                        </p:par>
                        <p:par>
                          <p:cTn id="27" fill="hold">
                            <p:stCondLst>
                              <p:cond delay="0"/>
                            </p:stCondLst>
                            <p:childTnLst>
                              <p:par>
                                <p:cTn id="28" presetClass="path" nodeType="afterEffect" presetSubtype="0" presetID="-1" grpId="7" accel="50000" decel="50000" fill="hold">
                                  <p:stCondLst>
                                    <p:cond delay="100"/>
                                  </p:stCondLst>
                                  <p:childTnLst>
                                    <p:animMotion path="M -0.000000 -0.485437 L 0.088942 -0.485437" origin="layout" pathEditMode="relative">
                                      <p:cBhvr>
                                        <p:cTn id="29" dur="1000" fill="hold"/>
                                        <p:tgtEl>
                                          <p:spTgt spid="1274"/>
                                        </p:tgtEl>
                                        <p:attrNameLst>
                                          <p:attrName>ppt_x</p:attrName>
                                          <p:attrName>ppt_y</p:attrName>
                                        </p:attrNameLst>
                                      </p:cBhvr>
                                    </p:animMotion>
                                  </p:childTnLst>
                                </p:cTn>
                              </p:par>
                            </p:childTnLst>
                          </p:cTn>
                        </p:par>
                        <p:par>
                          <p:cTn id="30" fill="hold">
                            <p:stCondLst>
                              <p:cond delay="1100"/>
                            </p:stCondLst>
                            <p:childTnLst>
                              <p:par>
                                <p:cTn id="31" presetClass="exit" nodeType="afterEffect" presetID="9" grpId="8" fill="hold">
                                  <p:stCondLst>
                                    <p:cond delay="0"/>
                                  </p:stCondLst>
                                  <p:iterate type="el" backwards="0">
                                    <p:tmAbs val="0"/>
                                  </p:iterate>
                                  <p:childTnLst>
                                    <p:animEffect filter="dissolve" transition="out">
                                      <p:cBhvr>
                                        <p:cTn id="32" dur="1000" fill="hold"/>
                                        <p:tgtEl>
                                          <p:spTgt spid="1274"/>
                                        </p:tgtEl>
                                      </p:cBhvr>
                                    </p:animEffect>
                                    <p:set>
                                      <p:cBhvr>
                                        <p:cTn id="33" fill="hold">
                                          <p:stCondLst>
                                            <p:cond delay="999"/>
                                          </p:stCondLst>
                                        </p:cTn>
                                        <p:tgtEl>
                                          <p:spTgt spid="12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74" grpId="8"/>
      <p:bldP build="whole" bldLvl="1" animBg="1" rev="0" advAuto="0" spid="1274" grpId="3"/>
      <p:bldP build="whole" bldLvl="1" animBg="1" rev="0" advAuto="0" spid="1263" grpId="2"/>
      <p:bldP build="whole" bldLvl="1" animBg="1" rev="0" advAuto="0" spid="1258" grpId="1"/>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8" name="Third Party DNS Operator"/>
          <p:cNvSpPr txBox="1"/>
          <p:nvPr>
            <p:ph type="title"/>
          </p:nvPr>
        </p:nvSpPr>
        <p:spPr>
          <a:prstGeom prst="rect">
            <a:avLst/>
          </a:prstGeom>
        </p:spPr>
        <p:txBody>
          <a:bodyPr/>
          <a:lstStyle/>
          <a:p>
            <a:pPr/>
            <a:r>
              <a:t>Third Party DNS Operator</a:t>
            </a:r>
          </a:p>
        </p:txBody>
      </p:sp>
      <p:sp>
        <p:nvSpPr>
          <p:cNvPr id="12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288" name="Group"/>
          <p:cNvGrpSpPr/>
          <p:nvPr/>
        </p:nvGrpSpPr>
        <p:grpSpPr>
          <a:xfrm>
            <a:off x="2297760" y="5860865"/>
            <a:ext cx="6504601" cy="2303280"/>
            <a:chOff x="0" y="0"/>
            <a:chExt cx="6504600" cy="2303279"/>
          </a:xfrm>
        </p:grpSpPr>
        <p:grpSp>
          <p:nvGrpSpPr>
            <p:cNvPr id="1282" name="Group"/>
            <p:cNvGrpSpPr/>
            <p:nvPr/>
          </p:nvGrpSpPr>
          <p:grpSpPr>
            <a:xfrm>
              <a:off x="4771059" y="0"/>
              <a:ext cx="1733542" cy="1533726"/>
              <a:chOff x="0" y="0"/>
              <a:chExt cx="1733541" cy="1533725"/>
            </a:xfrm>
          </p:grpSpPr>
          <p:sp>
            <p:nvSpPr>
              <p:cNvPr id="1280" name="Line"/>
              <p:cNvSpPr/>
              <p:nvPr/>
            </p:nvSpPr>
            <p:spPr>
              <a:xfrm flipV="1">
                <a:off x="-1" y="-1"/>
                <a:ext cx="1685693" cy="1312351"/>
              </a:xfrm>
              <a:prstGeom prst="line">
                <a:avLst/>
              </a:prstGeom>
              <a:noFill/>
              <a:ln w="25400" cap="flat">
                <a:solidFill>
                  <a:srgbClr val="FFFFFF"/>
                </a:solidFill>
                <a:prstDash val="solid"/>
                <a:miter lim="400000"/>
                <a:head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281" name="Delegate"/>
              <p:cNvSpPr txBox="1"/>
              <p:nvPr/>
            </p:nvSpPr>
            <p:spPr>
              <a:xfrm rot="19306377">
                <a:off x="423046" y="700466"/>
                <a:ext cx="1300635"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latin typeface="Gill Sans"/>
                    <a:ea typeface="Gill Sans"/>
                    <a:cs typeface="Gill Sans"/>
                    <a:sym typeface="Gill Sans"/>
                  </a:defRPr>
                </a:lvl1pPr>
              </a:lstStyle>
              <a:p>
                <a:pPr/>
                <a:r>
                  <a:t>Delegate</a:t>
                </a:r>
              </a:p>
            </p:txBody>
          </p:sp>
        </p:grpSp>
        <p:grpSp>
          <p:nvGrpSpPr>
            <p:cNvPr id="1287" name="Group"/>
            <p:cNvGrpSpPr/>
            <p:nvPr/>
          </p:nvGrpSpPr>
          <p:grpSpPr>
            <a:xfrm>
              <a:off x="0" y="386178"/>
              <a:ext cx="4728034" cy="1917102"/>
              <a:chOff x="0" y="0"/>
              <a:chExt cx="4728033" cy="1917100"/>
            </a:xfrm>
          </p:grpSpPr>
          <p:sp>
            <p:nvSpPr>
              <p:cNvPr id="1283" name="Line"/>
              <p:cNvSpPr/>
              <p:nvPr/>
            </p:nvSpPr>
            <p:spPr>
              <a:xfrm flipH="1" flipV="1">
                <a:off x="179645" y="-1"/>
                <a:ext cx="4218251" cy="2"/>
              </a:xfrm>
              <a:prstGeom prst="line">
                <a:avLst/>
              </a:prstGeom>
              <a:noFill/>
              <a:ln w="127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284" name="CloudFlare"/>
              <p:cNvSpPr/>
              <p:nvPr/>
            </p:nvSpPr>
            <p:spPr>
              <a:xfrm>
                <a:off x="2541229" y="236521"/>
                <a:ext cx="1802878" cy="1259041"/>
              </a:xfrm>
              <a:prstGeom prst="roundRect">
                <a:avLst>
                  <a:gd name="adj" fmla="val 15131"/>
                </a:avLst>
              </a:prstGeom>
              <a:noFill/>
              <a:ln w="63500" cap="flat">
                <a:solidFill>
                  <a:srgbClr val="8881F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600">
                    <a:latin typeface="Gill Sans"/>
                    <a:ea typeface="Gill Sans"/>
                    <a:cs typeface="Gill Sans"/>
                    <a:sym typeface="Gill Sans"/>
                  </a:defRPr>
                </a:lvl1pPr>
              </a:lstStyle>
              <a:p>
                <a:pPr/>
                <a:r>
                  <a:t>CloudFlare</a:t>
                </a:r>
              </a:p>
            </p:txBody>
          </p:sp>
          <p:sp>
            <p:nvSpPr>
              <p:cNvPr id="1285" name="Third-Party…"/>
              <p:cNvSpPr txBox="1"/>
              <p:nvPr/>
            </p:nvSpPr>
            <p:spPr>
              <a:xfrm>
                <a:off x="0" y="434241"/>
                <a:ext cx="2152415"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600">
                    <a:latin typeface="Gill Sans"/>
                    <a:ea typeface="Gill Sans"/>
                    <a:cs typeface="Gill Sans"/>
                    <a:sym typeface="Gill Sans"/>
                  </a:defRPr>
                </a:pPr>
                <a:r>
                  <a:t>Third-Party </a:t>
                </a:r>
              </a:p>
              <a:p>
                <a:pPr>
                  <a:defRPr b="0" sz="2600">
                    <a:latin typeface="Gill Sans"/>
                    <a:ea typeface="Gill Sans"/>
                    <a:cs typeface="Gill Sans"/>
                    <a:sym typeface="Gill Sans"/>
                  </a:defRPr>
                </a:pPr>
                <a:r>
                  <a:t>DNS Operator</a:t>
                </a:r>
              </a:p>
            </p:txBody>
          </p:sp>
          <p:pic>
            <p:nvPicPr>
              <p:cNvPr id="1286" name="Image" descr="Image"/>
              <p:cNvPicPr>
                <a:picLocks noChangeAspect="1"/>
              </p:cNvPicPr>
              <p:nvPr/>
            </p:nvPicPr>
            <p:blipFill>
              <a:blip r:embed="rId2">
                <a:extLst/>
              </a:blip>
              <a:stretch>
                <a:fillRect/>
              </a:stretch>
            </p:blipFill>
            <p:spPr>
              <a:xfrm>
                <a:off x="3982912" y="1171979"/>
                <a:ext cx="745122" cy="745122"/>
              </a:xfrm>
              <a:prstGeom prst="rect">
                <a:avLst/>
              </a:prstGeom>
              <a:ln w="12700" cap="flat">
                <a:noFill/>
                <a:miter lim="400000"/>
              </a:ln>
              <a:effectLst/>
            </p:spPr>
          </p:pic>
        </p:grpSp>
      </p:grpSp>
      <p:sp>
        <p:nvSpPr>
          <p:cNvPr id="1289" name="Line"/>
          <p:cNvSpPr/>
          <p:nvPr/>
        </p:nvSpPr>
        <p:spPr>
          <a:xfrm flipV="1">
            <a:off x="5770030" y="3870890"/>
            <a:ext cx="1" cy="1088349"/>
          </a:xfrm>
          <a:prstGeom prst="line">
            <a:avLst/>
          </a:prstGeom>
          <a:ln w="127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290" name=".COM…"/>
          <p:cNvSpPr/>
          <p:nvPr/>
        </p:nvSpPr>
        <p:spPr>
          <a:xfrm>
            <a:off x="4853388" y="2586043"/>
            <a:ext cx="1802878" cy="1259040"/>
          </a:xfrm>
          <a:prstGeom prst="roundRect">
            <a:avLst>
              <a:gd name="adj" fmla="val 15131"/>
            </a:avLst>
          </a:prstGeom>
          <a:ln w="63500">
            <a:solidFill>
              <a:srgbClr val="7BDB45"/>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b="0" sz="2600">
                <a:latin typeface="Gill Sans"/>
                <a:ea typeface="Gill Sans"/>
                <a:cs typeface="Gill Sans"/>
                <a:sym typeface="Gill Sans"/>
              </a:defRPr>
            </a:pPr>
            <a:r>
              <a:t>.COM </a:t>
            </a:r>
          </a:p>
          <a:p>
            <a:pPr>
              <a:defRPr b="0" sz="2600">
                <a:latin typeface="Gill Sans"/>
                <a:ea typeface="Gill Sans"/>
                <a:cs typeface="Gill Sans"/>
                <a:sym typeface="Gill Sans"/>
              </a:defRPr>
            </a:pPr>
            <a:r>
              <a:t>(Verisign)</a:t>
            </a:r>
          </a:p>
        </p:txBody>
      </p:sp>
      <p:sp>
        <p:nvSpPr>
          <p:cNvPr id="1291" name="GoDaddy"/>
          <p:cNvSpPr/>
          <p:nvPr/>
        </p:nvSpPr>
        <p:spPr>
          <a:xfrm>
            <a:off x="4853388" y="4386354"/>
            <a:ext cx="1802878" cy="1259040"/>
          </a:xfrm>
          <a:prstGeom prst="roundRect">
            <a:avLst>
              <a:gd name="adj" fmla="val 15131"/>
            </a:avLst>
          </a:prstGeom>
          <a:solidFill>
            <a:srgbClr val="000000"/>
          </a:solidFill>
          <a:ln w="63500">
            <a:solidFill>
              <a:srgbClr val="1497FC"/>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600">
                <a:latin typeface="Gill Sans"/>
                <a:ea typeface="Gill Sans"/>
                <a:cs typeface="Gill Sans"/>
                <a:sym typeface="Gill Sans"/>
              </a:defRPr>
            </a:lvl1pPr>
          </a:lstStyle>
          <a:p>
            <a:pPr/>
            <a:r>
              <a:t>GoDaddy</a:t>
            </a:r>
          </a:p>
        </p:txBody>
      </p:sp>
      <p:sp>
        <p:nvSpPr>
          <p:cNvPr id="1292" name="Registry…"/>
          <p:cNvSpPr txBox="1"/>
          <p:nvPr/>
        </p:nvSpPr>
        <p:spPr>
          <a:xfrm>
            <a:off x="2708107" y="2879947"/>
            <a:ext cx="139092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600">
                <a:latin typeface="Gill Sans"/>
                <a:ea typeface="Gill Sans"/>
                <a:cs typeface="Gill Sans"/>
                <a:sym typeface="Gill Sans"/>
              </a:defRPr>
            </a:pPr>
            <a:r>
              <a:t>Registry </a:t>
            </a:r>
          </a:p>
          <a:p>
            <a:pPr>
              <a:defRPr b="0" sz="2600">
                <a:latin typeface="Gill Sans"/>
                <a:ea typeface="Gill Sans"/>
                <a:cs typeface="Gill Sans"/>
                <a:sym typeface="Gill Sans"/>
              </a:defRPr>
            </a:pPr>
            <a:r>
              <a:t>(TLD)</a:t>
            </a:r>
          </a:p>
        </p:txBody>
      </p:sp>
      <p:sp>
        <p:nvSpPr>
          <p:cNvPr id="1293" name="Registrar"/>
          <p:cNvSpPr txBox="1"/>
          <p:nvPr/>
        </p:nvSpPr>
        <p:spPr>
          <a:xfrm>
            <a:off x="2741240" y="4918049"/>
            <a:ext cx="132465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Registrar</a:t>
            </a:r>
          </a:p>
        </p:txBody>
      </p:sp>
      <p:grpSp>
        <p:nvGrpSpPr>
          <p:cNvPr id="1298" name="Group"/>
          <p:cNvGrpSpPr/>
          <p:nvPr/>
        </p:nvGrpSpPr>
        <p:grpSpPr>
          <a:xfrm>
            <a:off x="6991027" y="4415522"/>
            <a:ext cx="2393701" cy="1117822"/>
            <a:chOff x="0" y="0"/>
            <a:chExt cx="2393700" cy="1117821"/>
          </a:xfrm>
        </p:grpSpPr>
        <p:sp>
          <p:nvSpPr>
            <p:cNvPr id="1294" name="Man"/>
            <p:cNvSpPr/>
            <p:nvPr/>
          </p:nvSpPr>
          <p:spPr>
            <a:xfrm>
              <a:off x="1972131" y="29473"/>
              <a:ext cx="421570" cy="108834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295" name="Line"/>
            <p:cNvSpPr/>
            <p:nvPr/>
          </p:nvSpPr>
          <p:spPr>
            <a:xfrm>
              <a:off x="97926" y="526622"/>
              <a:ext cx="1693273" cy="1"/>
            </a:xfrm>
            <a:prstGeom prst="line">
              <a:avLst/>
            </a:prstGeom>
            <a:noFill/>
            <a:ln w="25400" cap="flat">
              <a:solidFill>
                <a:srgbClr val="FFFFFF"/>
              </a:solidFill>
              <a:prstDash val="solid"/>
              <a:miter lim="400000"/>
              <a:head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296" name="Buy"/>
            <p:cNvSpPr txBox="1"/>
            <p:nvPr/>
          </p:nvSpPr>
          <p:spPr>
            <a:xfrm>
              <a:off x="639601" y="0"/>
              <a:ext cx="609923"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latin typeface="Gill Sans"/>
                  <a:ea typeface="Gill Sans"/>
                  <a:cs typeface="Gill Sans"/>
                  <a:sym typeface="Gill Sans"/>
                </a:defRPr>
              </a:lvl1pPr>
            </a:lstStyle>
            <a:p>
              <a:pPr/>
              <a:r>
                <a:t>Buy</a:t>
              </a:r>
            </a:p>
          </p:txBody>
        </p:sp>
        <p:sp>
          <p:nvSpPr>
            <p:cNvPr id="1297" name="example.com"/>
            <p:cNvSpPr txBox="1"/>
            <p:nvPr/>
          </p:nvSpPr>
          <p:spPr>
            <a:xfrm>
              <a:off x="0" y="634417"/>
              <a:ext cx="1889126"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latin typeface="Gill Sans"/>
                  <a:ea typeface="Gill Sans"/>
                  <a:cs typeface="Gill Sans"/>
                  <a:sym typeface="Gill Sans"/>
                </a:defRPr>
              </a:lvl1pPr>
            </a:lstStyle>
            <a:p>
              <a:pPr/>
              <a:r>
                <a:t>example.com</a:t>
              </a:r>
            </a:p>
          </p:txBody>
        </p:sp>
      </p:grpSp>
      <p:sp>
        <p:nvSpPr>
          <p:cNvPr id="1299" name="Coins"/>
          <p:cNvSpPr/>
          <p:nvPr/>
        </p:nvSpPr>
        <p:spPr>
          <a:xfrm>
            <a:off x="6913381" y="2609765"/>
            <a:ext cx="1077653" cy="10808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ID="9" grpId="1" fill="hold">
                                  <p:stCondLst>
                                    <p:cond delay="0"/>
                                  </p:stCondLst>
                                  <p:iterate type="el" backwards="0">
                                    <p:tmAbs val="0"/>
                                  </p:iterate>
                                  <p:childTnLst>
                                    <p:animEffect filter="dissolve" transition="out">
                                      <p:cBhvr>
                                        <p:cTn id="6" dur="1000" fill="hold"/>
                                        <p:tgtEl>
                                          <p:spTgt spid="1298"/>
                                        </p:tgtEl>
                                      </p:cBhvr>
                                    </p:animEffect>
                                    <p:set>
                                      <p:cBhvr>
                                        <p:cTn id="7" fill="hold">
                                          <p:stCondLst>
                                            <p:cond delay="999"/>
                                          </p:stCondLst>
                                        </p:cTn>
                                        <p:tgtEl>
                                          <p:spTgt spid="1298"/>
                                        </p:tgtEl>
                                        <p:attrNameLst>
                                          <p:attrName>style.visibility</p:attrName>
                                        </p:attrNameLst>
                                      </p:cBhvr>
                                      <p:to>
                                        <p:strVal val="hidden"/>
                                      </p:to>
                                    </p:set>
                                  </p:childTnLst>
                                </p:cTn>
                              </p:par>
                            </p:childTnLst>
                          </p:cTn>
                        </p:par>
                        <p:par>
                          <p:cTn id="8" fill="hold">
                            <p:stCondLst>
                              <p:cond delay="0"/>
                            </p:stCondLst>
                            <p:childTnLst>
                              <p:par>
                                <p:cTn id="9" presetClass="path" nodeType="withEffect" presetSubtype="0" presetID="-1" grpId="2" accel="50000" decel="50000" fill="hold">
                                  <p:stCondLst>
                                    <p:cond delay="0"/>
                                  </p:stCondLst>
                                  <p:childTnLst>
                                    <p:animMotion path="M 0.000000 0.000000 L 0.000000 0.164611" origin="layout" pathEditMode="relative">
                                      <p:cBhvr>
                                        <p:cTn id="10" dur="1000" fill="hold"/>
                                        <p:tgtEl>
                                          <p:spTgt spid="1288"/>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98"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1" name="Line"/>
          <p:cNvSpPr/>
          <p:nvPr/>
        </p:nvSpPr>
        <p:spPr>
          <a:xfrm flipV="1">
            <a:off x="5749458" y="5068319"/>
            <a:ext cx="1" cy="1088349"/>
          </a:xfrm>
          <a:prstGeom prst="line">
            <a:avLst/>
          </a:prstGeom>
          <a:ln w="127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302" name="Reseller"/>
          <p:cNvSpPr txBox="1"/>
          <p:nvPr>
            <p:ph type="title"/>
          </p:nvPr>
        </p:nvSpPr>
        <p:spPr>
          <a:prstGeom prst="rect">
            <a:avLst/>
          </a:prstGeom>
        </p:spPr>
        <p:txBody>
          <a:bodyPr/>
          <a:lstStyle/>
          <a:p>
            <a:pPr/>
            <a:r>
              <a:t>Reseller</a:t>
            </a:r>
          </a:p>
        </p:txBody>
      </p:sp>
      <p:sp>
        <p:nvSpPr>
          <p:cNvPr id="13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306" name="Group"/>
          <p:cNvGrpSpPr/>
          <p:nvPr/>
        </p:nvGrpSpPr>
        <p:grpSpPr>
          <a:xfrm>
            <a:off x="7142154" y="7419241"/>
            <a:ext cx="1733542" cy="1533727"/>
            <a:chOff x="0" y="0"/>
            <a:chExt cx="1733541" cy="1533725"/>
          </a:xfrm>
        </p:grpSpPr>
        <p:sp>
          <p:nvSpPr>
            <p:cNvPr id="1304" name="Line"/>
            <p:cNvSpPr/>
            <p:nvPr/>
          </p:nvSpPr>
          <p:spPr>
            <a:xfrm flipV="1">
              <a:off x="-1" y="-1"/>
              <a:ext cx="1685693" cy="1312351"/>
            </a:xfrm>
            <a:prstGeom prst="line">
              <a:avLst/>
            </a:prstGeom>
            <a:noFill/>
            <a:ln w="25400" cap="flat">
              <a:solidFill>
                <a:srgbClr val="FFFFFF"/>
              </a:solidFill>
              <a:prstDash val="solid"/>
              <a:miter lim="400000"/>
              <a:head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305" name="Delegate"/>
            <p:cNvSpPr txBox="1"/>
            <p:nvPr/>
          </p:nvSpPr>
          <p:spPr>
            <a:xfrm rot="19306377">
              <a:off x="423046" y="700466"/>
              <a:ext cx="1300635"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latin typeface="Gill Sans"/>
                  <a:ea typeface="Gill Sans"/>
                  <a:cs typeface="Gill Sans"/>
                  <a:sym typeface="Gill Sans"/>
                </a:defRPr>
              </a:lvl1pPr>
            </a:lstStyle>
            <a:p>
              <a:pPr/>
              <a:r>
                <a:t>Delegate</a:t>
              </a:r>
            </a:p>
          </p:txBody>
        </p:sp>
      </p:grpSp>
      <p:grpSp>
        <p:nvGrpSpPr>
          <p:cNvPr id="1311" name="Group"/>
          <p:cNvGrpSpPr/>
          <p:nvPr/>
        </p:nvGrpSpPr>
        <p:grpSpPr>
          <a:xfrm>
            <a:off x="2294895" y="7805419"/>
            <a:ext cx="4728035" cy="1917102"/>
            <a:chOff x="0" y="0"/>
            <a:chExt cx="4728033" cy="1917100"/>
          </a:xfrm>
        </p:grpSpPr>
        <p:sp>
          <p:nvSpPr>
            <p:cNvPr id="1307" name="Line"/>
            <p:cNvSpPr/>
            <p:nvPr/>
          </p:nvSpPr>
          <p:spPr>
            <a:xfrm flipH="1" flipV="1">
              <a:off x="179645" y="-1"/>
              <a:ext cx="4218251" cy="2"/>
            </a:xfrm>
            <a:prstGeom prst="line">
              <a:avLst/>
            </a:prstGeom>
            <a:noFill/>
            <a:ln w="127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308" name="CloudFlare"/>
            <p:cNvSpPr/>
            <p:nvPr/>
          </p:nvSpPr>
          <p:spPr>
            <a:xfrm>
              <a:off x="2541229" y="236521"/>
              <a:ext cx="1802878" cy="1259041"/>
            </a:xfrm>
            <a:prstGeom prst="roundRect">
              <a:avLst>
                <a:gd name="adj" fmla="val 15131"/>
              </a:avLst>
            </a:prstGeom>
            <a:noFill/>
            <a:ln w="63500" cap="flat">
              <a:solidFill>
                <a:srgbClr val="8881F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600">
                  <a:latin typeface="Gill Sans"/>
                  <a:ea typeface="Gill Sans"/>
                  <a:cs typeface="Gill Sans"/>
                  <a:sym typeface="Gill Sans"/>
                </a:defRPr>
              </a:lvl1pPr>
            </a:lstStyle>
            <a:p>
              <a:pPr/>
              <a:r>
                <a:t>CloudFlare</a:t>
              </a:r>
            </a:p>
          </p:txBody>
        </p:sp>
        <p:sp>
          <p:nvSpPr>
            <p:cNvPr id="1309" name="Third-Party…"/>
            <p:cNvSpPr txBox="1"/>
            <p:nvPr/>
          </p:nvSpPr>
          <p:spPr>
            <a:xfrm>
              <a:off x="0" y="434241"/>
              <a:ext cx="2152415"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600">
                  <a:latin typeface="Gill Sans"/>
                  <a:ea typeface="Gill Sans"/>
                  <a:cs typeface="Gill Sans"/>
                  <a:sym typeface="Gill Sans"/>
                </a:defRPr>
              </a:pPr>
              <a:r>
                <a:t>Third-Party </a:t>
              </a:r>
            </a:p>
            <a:p>
              <a:pPr>
                <a:defRPr b="0" sz="2600">
                  <a:latin typeface="Gill Sans"/>
                  <a:ea typeface="Gill Sans"/>
                  <a:cs typeface="Gill Sans"/>
                  <a:sym typeface="Gill Sans"/>
                </a:defRPr>
              </a:pPr>
              <a:r>
                <a:t>DNS Operator</a:t>
              </a:r>
            </a:p>
          </p:txBody>
        </p:sp>
        <p:pic>
          <p:nvPicPr>
            <p:cNvPr id="1310" name="Image" descr="Image"/>
            <p:cNvPicPr>
              <a:picLocks noChangeAspect="1"/>
            </p:cNvPicPr>
            <p:nvPr/>
          </p:nvPicPr>
          <p:blipFill>
            <a:blip r:embed="rId3">
              <a:extLst/>
            </a:blip>
            <a:srcRect l="0" t="0" r="0" b="0"/>
            <a:stretch>
              <a:fillRect/>
            </a:stretch>
          </p:blipFill>
          <p:spPr>
            <a:xfrm>
              <a:off x="3982912" y="1171979"/>
              <a:ext cx="745122" cy="745122"/>
            </a:xfrm>
            <a:prstGeom prst="rect">
              <a:avLst/>
            </a:prstGeom>
            <a:ln w="12700" cap="flat">
              <a:noFill/>
              <a:miter lim="400000"/>
            </a:ln>
            <a:effectLst/>
          </p:spPr>
        </p:pic>
      </p:grpSp>
      <p:sp>
        <p:nvSpPr>
          <p:cNvPr id="1312" name="Line"/>
          <p:cNvSpPr/>
          <p:nvPr/>
        </p:nvSpPr>
        <p:spPr>
          <a:xfrm flipV="1">
            <a:off x="5770030" y="3870890"/>
            <a:ext cx="1" cy="1088349"/>
          </a:xfrm>
          <a:prstGeom prst="line">
            <a:avLst/>
          </a:prstGeom>
          <a:ln w="127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313" name=".COM…"/>
          <p:cNvSpPr/>
          <p:nvPr/>
        </p:nvSpPr>
        <p:spPr>
          <a:xfrm>
            <a:off x="4853388" y="2586043"/>
            <a:ext cx="1802878" cy="1259040"/>
          </a:xfrm>
          <a:prstGeom prst="roundRect">
            <a:avLst>
              <a:gd name="adj" fmla="val 15131"/>
            </a:avLst>
          </a:prstGeom>
          <a:ln w="63500">
            <a:solidFill>
              <a:srgbClr val="7BDB45"/>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b="0" sz="2600">
                <a:latin typeface="Gill Sans"/>
                <a:ea typeface="Gill Sans"/>
                <a:cs typeface="Gill Sans"/>
                <a:sym typeface="Gill Sans"/>
              </a:defRPr>
            </a:pPr>
            <a:r>
              <a:t>.COM </a:t>
            </a:r>
          </a:p>
          <a:p>
            <a:pPr>
              <a:defRPr b="0" sz="2600">
                <a:latin typeface="Gill Sans"/>
                <a:ea typeface="Gill Sans"/>
                <a:cs typeface="Gill Sans"/>
                <a:sym typeface="Gill Sans"/>
              </a:defRPr>
            </a:pPr>
            <a:r>
              <a:t>(Verisign)</a:t>
            </a:r>
          </a:p>
        </p:txBody>
      </p:sp>
      <p:sp>
        <p:nvSpPr>
          <p:cNvPr id="1314" name="ASCIO"/>
          <p:cNvSpPr/>
          <p:nvPr/>
        </p:nvSpPr>
        <p:spPr>
          <a:xfrm>
            <a:off x="4853388" y="4386354"/>
            <a:ext cx="1802878" cy="1259040"/>
          </a:xfrm>
          <a:prstGeom prst="roundRect">
            <a:avLst>
              <a:gd name="adj" fmla="val 15131"/>
            </a:avLst>
          </a:prstGeom>
          <a:solidFill>
            <a:srgbClr val="000000"/>
          </a:solidFill>
          <a:ln w="63500">
            <a:solidFill>
              <a:srgbClr val="1497FC"/>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600">
                <a:latin typeface="Gill Sans"/>
                <a:ea typeface="Gill Sans"/>
                <a:cs typeface="Gill Sans"/>
                <a:sym typeface="Gill Sans"/>
              </a:defRPr>
            </a:lvl1pPr>
          </a:lstStyle>
          <a:p>
            <a:pPr/>
            <a:r>
              <a:t>ASCIO</a:t>
            </a:r>
          </a:p>
        </p:txBody>
      </p:sp>
      <p:sp>
        <p:nvSpPr>
          <p:cNvPr id="1315" name="Registry…"/>
          <p:cNvSpPr txBox="1"/>
          <p:nvPr/>
        </p:nvSpPr>
        <p:spPr>
          <a:xfrm>
            <a:off x="2708107" y="2879947"/>
            <a:ext cx="139092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600">
                <a:latin typeface="Gill Sans"/>
                <a:ea typeface="Gill Sans"/>
                <a:cs typeface="Gill Sans"/>
                <a:sym typeface="Gill Sans"/>
              </a:defRPr>
            </a:pPr>
            <a:r>
              <a:t>Registry </a:t>
            </a:r>
          </a:p>
          <a:p>
            <a:pPr>
              <a:defRPr b="0" sz="2600">
                <a:latin typeface="Gill Sans"/>
                <a:ea typeface="Gill Sans"/>
                <a:cs typeface="Gill Sans"/>
                <a:sym typeface="Gill Sans"/>
              </a:defRPr>
            </a:pPr>
            <a:r>
              <a:t>(TLD)</a:t>
            </a:r>
          </a:p>
        </p:txBody>
      </p:sp>
      <p:sp>
        <p:nvSpPr>
          <p:cNvPr id="1316" name="Registrar"/>
          <p:cNvSpPr txBox="1"/>
          <p:nvPr/>
        </p:nvSpPr>
        <p:spPr>
          <a:xfrm>
            <a:off x="2741240" y="4918049"/>
            <a:ext cx="1324658"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Registrar</a:t>
            </a:r>
          </a:p>
        </p:txBody>
      </p:sp>
      <p:sp>
        <p:nvSpPr>
          <p:cNvPr id="1317" name="Man"/>
          <p:cNvSpPr/>
          <p:nvPr/>
        </p:nvSpPr>
        <p:spPr>
          <a:xfrm>
            <a:off x="8999826" y="6248957"/>
            <a:ext cx="421570" cy="108834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FFFFFF"/>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318" name="Line"/>
          <p:cNvSpPr/>
          <p:nvPr/>
        </p:nvSpPr>
        <p:spPr>
          <a:xfrm>
            <a:off x="7125621" y="6746106"/>
            <a:ext cx="1693273" cy="1"/>
          </a:xfrm>
          <a:prstGeom prst="line">
            <a:avLst/>
          </a:prstGeom>
          <a:ln w="25400">
            <a:solidFill>
              <a:srgbClr val="FFFFFF"/>
            </a:solidFill>
            <a:miter lim="400000"/>
            <a:head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1319" name="Buy"/>
          <p:cNvSpPr txBox="1"/>
          <p:nvPr/>
        </p:nvSpPr>
        <p:spPr>
          <a:xfrm>
            <a:off x="7667296" y="6219483"/>
            <a:ext cx="609923"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Buy</a:t>
            </a:r>
          </a:p>
        </p:txBody>
      </p:sp>
      <p:sp>
        <p:nvSpPr>
          <p:cNvPr id="1320" name="example.com"/>
          <p:cNvSpPr txBox="1"/>
          <p:nvPr/>
        </p:nvSpPr>
        <p:spPr>
          <a:xfrm>
            <a:off x="7027695" y="6853901"/>
            <a:ext cx="188912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example.com</a:t>
            </a:r>
          </a:p>
        </p:txBody>
      </p:sp>
      <p:sp>
        <p:nvSpPr>
          <p:cNvPr id="1321" name="Coins"/>
          <p:cNvSpPr/>
          <p:nvPr/>
        </p:nvSpPr>
        <p:spPr>
          <a:xfrm>
            <a:off x="6913381" y="2609765"/>
            <a:ext cx="1077653" cy="10808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322" name="Antagonist"/>
          <p:cNvSpPr/>
          <p:nvPr/>
        </p:nvSpPr>
        <p:spPr>
          <a:xfrm>
            <a:off x="4848019" y="6148874"/>
            <a:ext cx="1802878" cy="1259041"/>
          </a:xfrm>
          <a:prstGeom prst="roundRect">
            <a:avLst>
              <a:gd name="adj" fmla="val 15131"/>
            </a:avLst>
          </a:prstGeom>
          <a:solidFill>
            <a:srgbClr val="000000"/>
          </a:solidFill>
          <a:ln w="63500">
            <a:solidFill>
              <a:srgbClr val="D45954"/>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600">
                <a:latin typeface="Gill Sans"/>
                <a:ea typeface="Gill Sans"/>
                <a:cs typeface="Gill Sans"/>
                <a:sym typeface="Gill Sans"/>
              </a:defRPr>
            </a:lvl1pPr>
          </a:lstStyle>
          <a:p>
            <a:pPr/>
            <a:r>
              <a:t>Antagonist</a:t>
            </a:r>
          </a:p>
        </p:txBody>
      </p:sp>
      <p:sp>
        <p:nvSpPr>
          <p:cNvPr id="1323" name="Reseller"/>
          <p:cNvSpPr txBox="1"/>
          <p:nvPr/>
        </p:nvSpPr>
        <p:spPr>
          <a:xfrm>
            <a:off x="2787579" y="6537359"/>
            <a:ext cx="1190836"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Reseller</a:t>
            </a:r>
          </a:p>
        </p:txBody>
      </p:sp>
      <p:sp>
        <p:nvSpPr>
          <p:cNvPr id="1324" name="DS Record"/>
          <p:cNvSpPr/>
          <p:nvPr/>
        </p:nvSpPr>
        <p:spPr>
          <a:xfrm>
            <a:off x="5874156" y="9095289"/>
            <a:ext cx="879419" cy="745122"/>
          </a:xfrm>
          <a:prstGeom prst="roundRect">
            <a:avLst>
              <a:gd name="adj" fmla="val 22059"/>
            </a:avLst>
          </a:prstGeom>
          <a:solidFill>
            <a:srgbClr val="E8A43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700">
                <a:latin typeface="Gill Sans"/>
                <a:ea typeface="Gill Sans"/>
                <a:cs typeface="Gill Sans"/>
                <a:sym typeface="Gill Sans"/>
              </a:defRPr>
            </a:lvl1pPr>
          </a:lstStyle>
          <a:p>
            <a:pPr/>
            <a:r>
              <a:t>DS Record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path" nodeType="clickEffect" presetSubtype="0" presetID="-1" grpId="2" accel="50000" decel="50000" fill="hold">
                                  <p:stCondLst>
                                    <p:cond delay="0"/>
                                  </p:stCondLst>
                                  <p:childTnLst>
                                    <p:animMotion path="M 0.000000 0.000000 L 0.222744 -0.243259" origin="layout" pathEditMode="relative">
                                      <p:cBhvr>
                                        <p:cTn id="10" dur="300" fill="hold"/>
                                        <p:tgtEl>
                                          <p:spTgt spid="132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Class="path" nodeType="clickEffect" presetSubtype="0" presetID="-1" grpId="3" accel="50000" decel="50000" fill="hold">
                                  <p:stCondLst>
                                    <p:cond delay="0"/>
                                  </p:stCondLst>
                                  <p:childTnLst>
                                    <p:animMotion path="M 0.222744 -0.243259 L -0.000775 -0.244064" origin="layout" pathEditMode="relative">
                                      <p:cBhvr>
                                        <p:cTn id="14" dur="300" fill="hold"/>
                                        <p:tgtEl>
                                          <p:spTgt spid="1324"/>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Class="path" nodeType="clickEffect" presetSubtype="0" presetID="-1" grpId="4" accel="50000" decel="50000" fill="hold">
                                  <p:stCondLst>
                                    <p:cond delay="0"/>
                                  </p:stCondLst>
                                  <p:childTnLst>
                                    <p:animMotion path="M -0.000775 -0.244064 L -0.000000 -0.395275" origin="layout" pathEditMode="relative">
                                      <p:cBhvr>
                                        <p:cTn id="18" dur="300" fill="hold"/>
                                        <p:tgtEl>
                                          <p:spTgt spid="132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Class="path" nodeType="clickEffect" presetSubtype="0" presetID="-1" grpId="5" accel="50000" decel="50000" fill="hold">
                                  <p:stCondLst>
                                    <p:cond delay="0"/>
                                  </p:stCondLst>
                                  <p:childTnLst>
                                    <p:animMotion path="M -0.000000 -0.395275 L -0.000000 -0.641024" origin="layout" pathEditMode="relative">
                                      <p:cBhvr>
                                        <p:cTn id="22" dur="300" fill="hold"/>
                                        <p:tgtEl>
                                          <p:spTgt spid="1324"/>
                                        </p:tgtEl>
                                        <p:attrNameLst>
                                          <p:attrName>ppt_x</p:attrName>
                                          <p:attrName>ppt_y</p:attrName>
                                        </p:attrNameLst>
                                      </p:cBhvr>
                                    </p:animMotion>
                                  </p:childTnLst>
                                </p:cTn>
                              </p:par>
                            </p:childTnLst>
                          </p:cTn>
                        </p:par>
                        <p:par>
                          <p:cTn id="23" fill="hold">
                            <p:stCondLst>
                              <p:cond delay="0"/>
                            </p:stCondLst>
                            <p:childTnLst>
                              <p:par>
                                <p:cTn id="24" presetClass="path" nodeType="afterEffect" presetSubtype="0" presetID="-1" grpId="6" accel="50000" decel="50000" fill="hold">
                                  <p:stCondLst>
                                    <p:cond delay="100"/>
                                  </p:stCondLst>
                                  <p:childTnLst>
                                    <p:animMotion path="M -0.000000 -0.641024 L 0.087532 -0.641024" origin="layout" pathEditMode="relative">
                                      <p:cBhvr>
                                        <p:cTn id="25" dur="1000" fill="hold"/>
                                        <p:tgtEl>
                                          <p:spTgt spid="1324"/>
                                        </p:tgtEl>
                                        <p:attrNameLst>
                                          <p:attrName>ppt_x</p:attrName>
                                          <p:attrName>ppt_y</p:attrName>
                                        </p:attrNameLst>
                                      </p:cBhvr>
                                    </p:animMotion>
                                  </p:childTnLst>
                                </p:cTn>
                              </p:par>
                            </p:childTnLst>
                          </p:cTn>
                        </p:par>
                        <p:par>
                          <p:cTn id="26" fill="hold">
                            <p:stCondLst>
                              <p:cond delay="1100"/>
                            </p:stCondLst>
                            <p:childTnLst>
                              <p:par>
                                <p:cTn id="27" presetClass="exit" nodeType="afterEffect" presetID="9" grpId="7" fill="hold">
                                  <p:stCondLst>
                                    <p:cond delay="0"/>
                                  </p:stCondLst>
                                  <p:iterate type="el" backwards="0">
                                    <p:tmAbs val="0"/>
                                  </p:iterate>
                                  <p:childTnLst>
                                    <p:animEffect filter="dissolve" transition="out">
                                      <p:cBhvr>
                                        <p:cTn id="28" dur="1000" fill="hold"/>
                                        <p:tgtEl>
                                          <p:spTgt spid="1324"/>
                                        </p:tgtEl>
                                      </p:cBhvr>
                                    </p:animEffect>
                                    <p:set>
                                      <p:cBhvr>
                                        <p:cTn id="29" fill="hold">
                                          <p:stCondLst>
                                            <p:cond delay="999"/>
                                          </p:stCondLst>
                                        </p:cTn>
                                        <p:tgtEl>
                                          <p:spTgt spid="132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4" grpId="1"/>
      <p:bldP build="whole" bldLvl="1" animBg="1" rev="0" advAuto="0" spid="1324" grpId="7"/>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8" name="Checking Registrar’s DNSSEC Policy"/>
          <p:cNvSpPr txBox="1"/>
          <p:nvPr>
            <p:ph type="title"/>
          </p:nvPr>
        </p:nvSpPr>
        <p:spPr>
          <a:prstGeom prst="rect">
            <a:avLst/>
          </a:prstGeom>
        </p:spPr>
        <p:txBody>
          <a:bodyPr/>
          <a:lstStyle/>
          <a:p>
            <a:pPr/>
            <a:r>
              <a:t>Checking Registrar’s DNSSEC Policy </a:t>
            </a:r>
          </a:p>
        </p:txBody>
      </p:sp>
      <p:sp>
        <p:nvSpPr>
          <p:cNvPr id="132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30" name="Group"/>
          <p:cNvSpPr txBox="1"/>
          <p:nvPr/>
        </p:nvSpPr>
        <p:spPr>
          <a:xfrm>
            <a:off x="2116174" y="2704802"/>
            <a:ext cx="215241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600">
                <a:solidFill>
                  <a:srgbClr val="7BDB45"/>
                </a:solidFill>
                <a:latin typeface="Gill Sans"/>
                <a:ea typeface="Gill Sans"/>
                <a:cs typeface="Gill Sans"/>
                <a:sym typeface="Gill Sans"/>
              </a:defRPr>
            </a:pPr>
            <a:r>
              <a:t>Registrar </a:t>
            </a:r>
          </a:p>
          <a:p>
            <a:pPr>
              <a:defRPr b="0" sz="2600">
                <a:solidFill>
                  <a:srgbClr val="7BDB45"/>
                </a:solidFill>
                <a:latin typeface="Gill Sans"/>
                <a:ea typeface="Gill Sans"/>
                <a:cs typeface="Gill Sans"/>
                <a:sym typeface="Gill Sans"/>
              </a:defRPr>
            </a:pPr>
            <a:r>
              <a:t>DNS Operator</a:t>
            </a:r>
          </a:p>
        </p:txBody>
      </p:sp>
      <p:sp>
        <p:nvSpPr>
          <p:cNvPr id="1331" name="Registrar Supports DNSSEC?"/>
          <p:cNvSpPr/>
          <p:nvPr/>
        </p:nvSpPr>
        <p:spPr>
          <a:xfrm>
            <a:off x="5287577" y="2230080"/>
            <a:ext cx="2101615" cy="1325562"/>
          </a:xfrm>
          <a:prstGeom prst="roundRect">
            <a:avLst>
              <a:gd name="adj" fmla="val 15432"/>
            </a:avLst>
          </a:prstGeom>
          <a:ln w="50800">
            <a:solidFill>
              <a:srgbClr val="1497FC"/>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600">
                <a:latin typeface="Gill Sans"/>
                <a:ea typeface="Gill Sans"/>
                <a:cs typeface="Gill Sans"/>
                <a:sym typeface="Gill Sans"/>
              </a:defRPr>
            </a:lvl1pPr>
          </a:lstStyle>
          <a:p>
            <a:pPr/>
            <a:r>
              <a:t>Registrar Supports DNSSEC? </a:t>
            </a:r>
          </a:p>
        </p:txBody>
      </p:sp>
      <p:sp>
        <p:nvSpPr>
          <p:cNvPr id="1332" name="Group"/>
          <p:cNvSpPr txBox="1"/>
          <p:nvPr/>
        </p:nvSpPr>
        <p:spPr>
          <a:xfrm>
            <a:off x="2116174" y="4823866"/>
            <a:ext cx="2152415"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600">
                <a:solidFill>
                  <a:srgbClr val="E8A433"/>
                </a:solidFill>
                <a:latin typeface="Gill Sans"/>
                <a:ea typeface="Gill Sans"/>
                <a:cs typeface="Gill Sans"/>
                <a:sym typeface="Gill Sans"/>
              </a:defRPr>
            </a:pPr>
            <a:r>
              <a:t>Owner </a:t>
            </a:r>
          </a:p>
          <a:p>
            <a:pPr>
              <a:defRPr b="0" sz="2600">
                <a:solidFill>
                  <a:srgbClr val="E8A433"/>
                </a:solidFill>
                <a:latin typeface="Gill Sans"/>
                <a:ea typeface="Gill Sans"/>
                <a:cs typeface="Gill Sans"/>
                <a:sym typeface="Gill Sans"/>
              </a:defRPr>
            </a:pPr>
            <a:r>
              <a:t>DNS Operator</a:t>
            </a:r>
          </a:p>
        </p:txBody>
      </p:sp>
      <p:grpSp>
        <p:nvGrpSpPr>
          <p:cNvPr id="1335" name="Group"/>
          <p:cNvGrpSpPr/>
          <p:nvPr/>
        </p:nvGrpSpPr>
        <p:grpSpPr>
          <a:xfrm>
            <a:off x="5287577" y="3748132"/>
            <a:ext cx="2101615" cy="2183016"/>
            <a:chOff x="0" y="0"/>
            <a:chExt cx="2101614" cy="2183014"/>
          </a:xfrm>
        </p:grpSpPr>
        <p:sp>
          <p:nvSpPr>
            <p:cNvPr id="1333" name="Registrar Supports…"/>
            <p:cNvSpPr/>
            <p:nvPr/>
          </p:nvSpPr>
          <p:spPr>
            <a:xfrm>
              <a:off x="0" y="857453"/>
              <a:ext cx="2101615" cy="1325562"/>
            </a:xfrm>
            <a:prstGeom prst="roundRect">
              <a:avLst>
                <a:gd name="adj" fmla="val 15432"/>
              </a:avLst>
            </a:prstGeom>
            <a:noFill/>
            <a:ln w="508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600">
                  <a:latin typeface="Gill Sans"/>
                  <a:ea typeface="Gill Sans"/>
                  <a:cs typeface="Gill Sans"/>
                  <a:sym typeface="Gill Sans"/>
                </a:defRPr>
              </a:pPr>
              <a:r>
                <a:t>Registrar Supports </a:t>
              </a:r>
            </a:p>
            <a:p>
              <a:pPr>
                <a:defRPr b="0" sz="2600">
                  <a:latin typeface="Gill Sans"/>
                  <a:ea typeface="Gill Sans"/>
                  <a:cs typeface="Gill Sans"/>
                  <a:sym typeface="Gill Sans"/>
                </a:defRPr>
              </a:pPr>
              <a:r>
                <a:t>DS upload?</a:t>
              </a:r>
            </a:p>
          </p:txBody>
        </p:sp>
        <p:sp>
          <p:nvSpPr>
            <p:cNvPr id="1334" name="Arrow"/>
            <p:cNvSpPr/>
            <p:nvPr/>
          </p:nvSpPr>
          <p:spPr>
            <a:xfrm flipH="1" rot="16200000">
              <a:off x="718325" y="66602"/>
              <a:ext cx="664964" cy="531758"/>
            </a:xfrm>
            <a:prstGeom prst="rightArrow">
              <a:avLst>
                <a:gd name="adj1" fmla="val 36235"/>
                <a:gd name="adj2" fmla="val 71422"/>
              </a:avLst>
            </a:prstGeom>
            <a:solidFill>
              <a:srgbClr val="0065C1"/>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1338" name="Group"/>
          <p:cNvGrpSpPr/>
          <p:nvPr/>
        </p:nvGrpSpPr>
        <p:grpSpPr>
          <a:xfrm>
            <a:off x="5287577" y="6123637"/>
            <a:ext cx="2101615" cy="2183016"/>
            <a:chOff x="0" y="0"/>
            <a:chExt cx="2101614" cy="2183014"/>
          </a:xfrm>
        </p:grpSpPr>
        <p:sp>
          <p:nvSpPr>
            <p:cNvPr id="1336" name="Registrar…"/>
            <p:cNvSpPr/>
            <p:nvPr/>
          </p:nvSpPr>
          <p:spPr>
            <a:xfrm>
              <a:off x="0" y="857453"/>
              <a:ext cx="2101615" cy="1325562"/>
            </a:xfrm>
            <a:prstGeom prst="roundRect">
              <a:avLst>
                <a:gd name="adj" fmla="val 15432"/>
              </a:avLst>
            </a:prstGeom>
            <a:noFill/>
            <a:ln w="508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600">
                  <a:latin typeface="Gill Sans"/>
                  <a:ea typeface="Gill Sans"/>
                  <a:cs typeface="Gill Sans"/>
                  <a:sym typeface="Gill Sans"/>
                </a:defRPr>
              </a:pPr>
              <a:r>
                <a:t>Registrar</a:t>
              </a:r>
            </a:p>
            <a:p>
              <a:pPr>
                <a:defRPr b="0" sz="2600">
                  <a:latin typeface="Gill Sans"/>
                  <a:ea typeface="Gill Sans"/>
                  <a:cs typeface="Gill Sans"/>
                  <a:sym typeface="Gill Sans"/>
                </a:defRPr>
              </a:pPr>
              <a:r>
                <a:t>Validates</a:t>
              </a:r>
            </a:p>
            <a:p>
              <a:pPr>
                <a:defRPr b="0" sz="2600">
                  <a:latin typeface="Gill Sans"/>
                  <a:ea typeface="Gill Sans"/>
                  <a:cs typeface="Gill Sans"/>
                  <a:sym typeface="Gill Sans"/>
                </a:defRPr>
              </a:pPr>
              <a:r>
                <a:t>DS record?</a:t>
              </a:r>
            </a:p>
          </p:txBody>
        </p:sp>
        <p:sp>
          <p:nvSpPr>
            <p:cNvPr id="1337" name="Arrow"/>
            <p:cNvSpPr/>
            <p:nvPr/>
          </p:nvSpPr>
          <p:spPr>
            <a:xfrm flipH="1" rot="16200000">
              <a:off x="718325" y="66602"/>
              <a:ext cx="664964" cy="531758"/>
            </a:xfrm>
            <a:prstGeom prst="rightArrow">
              <a:avLst>
                <a:gd name="adj1" fmla="val 36235"/>
                <a:gd name="adj2" fmla="val 71422"/>
              </a:avLst>
            </a:prstGeom>
            <a:solidFill>
              <a:srgbClr val="0065C1"/>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31"/>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33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1" presetID="22" grpId="3" fill="hold">
                                  <p:stCondLst>
                                    <p:cond delay="0"/>
                                  </p:stCondLst>
                                  <p:iterate type="el" backwards="0">
                                    <p:tmAbs val="0"/>
                                  </p:iterate>
                                  <p:childTnLst>
                                    <p:set>
                                      <p:cBhvr>
                                        <p:cTn id="13" fill="hold"/>
                                        <p:tgtEl>
                                          <p:spTgt spid="1335"/>
                                        </p:tgtEl>
                                        <p:attrNameLst>
                                          <p:attrName>style.visibility</p:attrName>
                                        </p:attrNameLst>
                                      </p:cBhvr>
                                      <p:to>
                                        <p:strVal val="visible"/>
                                      </p:to>
                                    </p:set>
                                    <p:animEffect filter="wipe(up)" transition="in">
                                      <p:cBhvr>
                                        <p:cTn id="14" dur="300"/>
                                        <p:tgtEl>
                                          <p:spTgt spid="1335"/>
                                        </p:tgtEl>
                                      </p:cBhvr>
                                    </p:animEffect>
                                  </p:childTnLst>
                                </p:cTn>
                              </p:par>
                            </p:childTnLst>
                          </p:cTn>
                        </p:par>
                        <p:par>
                          <p:cTn id="15" fill="hold">
                            <p:stCondLst>
                              <p:cond delay="300"/>
                            </p:stCondLst>
                            <p:childTnLst>
                              <p:par>
                                <p:cTn id="16" presetClass="entr" nodeType="afterEffect" presetSubtype="0" presetID="1" grpId="4" fill="hold">
                                  <p:stCondLst>
                                    <p:cond delay="0"/>
                                  </p:stCondLst>
                                  <p:iterate type="el" backwards="0">
                                    <p:tmAbs val="0"/>
                                  </p:iterate>
                                  <p:childTnLst>
                                    <p:set>
                                      <p:cBhvr>
                                        <p:cTn id="17" fill="hold"/>
                                        <p:tgtEl>
                                          <p:spTgt spid="133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 presetID="22" grpId="5" fill="hold">
                                  <p:stCondLst>
                                    <p:cond delay="0"/>
                                  </p:stCondLst>
                                  <p:iterate type="el" backwards="0">
                                    <p:tmAbs val="0"/>
                                  </p:iterate>
                                  <p:childTnLst>
                                    <p:set>
                                      <p:cBhvr>
                                        <p:cTn id="21" fill="hold"/>
                                        <p:tgtEl>
                                          <p:spTgt spid="1338"/>
                                        </p:tgtEl>
                                        <p:attrNameLst>
                                          <p:attrName>style.visibility</p:attrName>
                                        </p:attrNameLst>
                                      </p:cBhvr>
                                      <p:to>
                                        <p:strVal val="visible"/>
                                      </p:to>
                                    </p:set>
                                    <p:animEffect filter="wipe(up)" transition="in">
                                      <p:cBhvr>
                                        <p:cTn id="22" dur="300"/>
                                        <p:tgtEl>
                                          <p:spTgt spid="1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32" grpId="4"/>
      <p:bldP build="whole" bldLvl="1" animBg="1" rev="0" advAuto="0" spid="1331" grpId="1"/>
      <p:bldP build="whole" bldLvl="1" animBg="1" rev="0" advAuto="0" spid="1338" grpId="5"/>
      <p:bldP build="whole" bldLvl="1" animBg="1" rev="0" advAuto="0" spid="1330" grpId="2"/>
      <p:bldP build="whole" bldLvl="1" animBg="1" rev="0" advAuto="0" spid="1335" grpId="3"/>
    </p:bld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2" name="Popular Registrar’s DNSSEC Policy"/>
          <p:cNvSpPr txBox="1"/>
          <p:nvPr>
            <p:ph type="title"/>
          </p:nvPr>
        </p:nvSpPr>
        <p:spPr>
          <a:prstGeom prst="rect">
            <a:avLst/>
          </a:prstGeom>
        </p:spPr>
        <p:txBody>
          <a:bodyPr/>
          <a:lstStyle/>
          <a:p>
            <a:pPr/>
            <a:r>
              <a:t>Popular Registrar’s DNSSEC Policy</a:t>
            </a:r>
          </a:p>
        </p:txBody>
      </p:sp>
      <p:sp>
        <p:nvSpPr>
          <p:cNvPr id="134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344" name="Table"/>
          <p:cNvGraphicFramePr/>
          <p:nvPr/>
        </p:nvGraphicFramePr>
        <p:xfrm>
          <a:off x="3439579" y="1545140"/>
          <a:ext cx="4273428" cy="724598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273427"/>
              </a:tblGrid>
              <a:tr h="483065">
                <a:tc rowSpan="3">
                  <a:txBody>
                    <a:bodyPr/>
                    <a:lstStyle/>
                    <a:p>
                      <a:pPr defTabSz="914400">
                        <a:defRPr sz="1800">
                          <a:solidFill>
                            <a:srgbClr val="000000"/>
                          </a:solidFill>
                        </a:defRPr>
                      </a:pPr>
                      <a:r>
                        <a:rPr sz="2800">
                          <a:solidFill>
                            <a:srgbClr val="FFFFFF"/>
                          </a:solidFill>
                          <a:latin typeface="Gill Sans"/>
                          <a:ea typeface="Gill Sans"/>
                          <a:cs typeface="Gill Sans"/>
                          <a:sym typeface="Gill Sans"/>
                        </a:rPr>
                        <a:t>Registrar
(Authoritative Nameserver)</a:t>
                      </a:r>
                    </a:p>
                  </a:txBody>
                  <a:tcPr marL="50800" marR="50800" marT="50800" marB="50800" anchor="ctr" anchorCtr="0" horzOverflow="overflow">
                    <a:lnL w="12700">
                      <a:solidFill>
                        <a:srgbClr val="D6D6D6"/>
                      </a:solidFill>
                      <a:miter lim="400000"/>
                    </a:lnL>
                    <a:lnR w="12700">
                      <a:solidFill>
                        <a:srgbClr val="D6D6D6"/>
                      </a:solidFill>
                      <a:miter lim="400000"/>
                    </a:lnR>
                    <a:lnT w="12700">
                      <a:solidFill>
                        <a:srgbClr val="D6D6D6"/>
                      </a:solidFill>
                      <a:miter lim="400000"/>
                    </a:lnT>
                    <a:lnB w="25400">
                      <a:solidFill>
                        <a:srgbClr val="D6D7D6"/>
                      </a:solidFill>
                      <a:miter lim="400000"/>
                    </a:lnB>
                    <a:solidFill>
                      <a:srgbClr val="0065C1"/>
                    </a:solidFill>
                  </a:tcPr>
                </a:tc>
              </a:tr>
              <a:tr h="483065">
                <a:tc vMerge="1">
                  <a:tcPr/>
                </a:tc>
              </a:tr>
              <a:tr h="483065">
                <a:tc vMerge="1">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GoDaddy (domaincontrol.com)</a:t>
                      </a:r>
                    </a:p>
                  </a:txBody>
                  <a:tcPr marL="50800" marR="50800" marT="50800" marB="50800" anchor="ctr" anchorCtr="0" horzOverflow="overflow">
                    <a:lnL w="12700">
                      <a:solidFill>
                        <a:srgbClr val="D6D6D6"/>
                      </a:solidFill>
                      <a:miter lim="400000"/>
                    </a:lnL>
                    <a:lnR w="12700">
                      <a:solidFill>
                        <a:srgbClr val="D6D6D6"/>
                      </a:solidFill>
                      <a:miter lim="400000"/>
                    </a:lnR>
                    <a:lnT w="25400">
                      <a:solidFill>
                        <a:srgbClr val="D6D7D6"/>
                      </a:solidFill>
                      <a:miter lim="400000"/>
                    </a:lnT>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NameCheap (registrar-servers.com)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OVH (ovh.net)</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HostGator (hostgator.com)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Amazon (aws-dns)
</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Google (googledomains.com)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123-reg (123-reg.co.uk)</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RightSide (name.com)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eNom (name-services.com)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NameBright (namebrightdns.com)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DreamHost (dreamhost.com)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The others (10 registrars)</a:t>
                      </a:r>
                    </a:p>
                  </a:txBody>
                  <a:tcPr marL="50800" marR="50800" marT="50800" marB="50800" anchor="ctr" anchorCtr="0" horzOverflow="overflow">
                    <a:lnL w="12700">
                      <a:solidFill>
                        <a:srgbClr val="D6D6D6"/>
                      </a:solidFill>
                      <a:miter lim="400000"/>
                    </a:lnL>
                    <a:lnR w="12700">
                      <a:solidFill>
                        <a:srgbClr val="D6D6D6"/>
                      </a:solidFill>
                      <a:miter lim="400000"/>
                    </a:lnR>
                    <a:lnB w="12700">
                      <a:solidFill>
                        <a:srgbClr val="D6D6D6"/>
                      </a:solidFill>
                      <a:miter lim="400000"/>
                    </a:lnB>
                  </a:tcPr>
                </a:tc>
              </a:tr>
            </a:tbl>
          </a:graphicData>
        </a:graphic>
      </p:graphicFrame>
      <p:grpSp>
        <p:nvGrpSpPr>
          <p:cNvPr id="1361" name="Group"/>
          <p:cNvGrpSpPr/>
          <p:nvPr/>
        </p:nvGrpSpPr>
        <p:grpSpPr>
          <a:xfrm>
            <a:off x="3525039" y="1545140"/>
            <a:ext cx="6034314" cy="7760204"/>
            <a:chOff x="0" y="25400"/>
            <a:chExt cx="6034312" cy="7760203"/>
          </a:xfrm>
        </p:grpSpPr>
        <p:grpSp>
          <p:nvGrpSpPr>
            <p:cNvPr id="1358" name="Group"/>
            <p:cNvGrpSpPr/>
            <p:nvPr/>
          </p:nvGrpSpPr>
          <p:grpSpPr>
            <a:xfrm>
              <a:off x="4338380" y="25400"/>
              <a:ext cx="1695933" cy="7258686"/>
              <a:chOff x="25400" y="25400"/>
              <a:chExt cx="1695931" cy="7258685"/>
            </a:xfrm>
          </p:grpSpPr>
          <p:graphicFrame>
            <p:nvGraphicFramePr>
              <p:cNvPr id="1345" name="Table"/>
              <p:cNvGraphicFramePr/>
              <p:nvPr/>
            </p:nvGraphicFramePr>
            <p:xfrm>
              <a:off x="25400" y="25400"/>
              <a:ext cx="1695932" cy="72586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683232"/>
                  </a:tblGrid>
                  <a:tr h="483065">
                    <a:tc rowSpan="3">
                      <a:txBody>
                        <a:bodyPr/>
                        <a:lstStyle/>
                        <a:p>
                          <a:pPr defTabSz="914400">
                            <a:defRPr sz="1800">
                              <a:solidFill>
                                <a:srgbClr val="000000"/>
                              </a:solidFill>
                            </a:defRPr>
                          </a:pPr>
                          <a:r>
                            <a:rPr sz="2800">
                              <a:solidFill>
                                <a:srgbClr val="FFFFFF"/>
                              </a:solidFill>
                              <a:latin typeface="Gill Sans"/>
                              <a:ea typeface="Gill Sans"/>
                              <a:cs typeface="Gill Sans"/>
                              <a:sym typeface="Gill Sans"/>
                            </a:rPr>
                            <a:t>Registrar DNS Operator</a:t>
                          </a:r>
                        </a:p>
                      </a:txBody>
                      <a:tcPr marL="50800" marR="50800" marT="50800" marB="50800" anchor="ctr" anchorCtr="0" horzOverflow="overflow">
                        <a:lnL w="12700">
                          <a:solidFill>
                            <a:srgbClr val="D6D6D6"/>
                          </a:solidFill>
                          <a:miter lim="400000"/>
                        </a:lnL>
                        <a:lnR w="12700">
                          <a:solidFill>
                            <a:srgbClr val="D6D6D6"/>
                          </a:solidFill>
                          <a:miter lim="400000"/>
                        </a:lnR>
                        <a:lnT w="12700">
                          <a:solidFill>
                            <a:srgbClr val="D6D6D6"/>
                          </a:solidFill>
                          <a:miter lim="400000"/>
                        </a:lnT>
                        <a:lnB w="25400">
                          <a:solidFill>
                            <a:srgbClr val="D6D7D6"/>
                          </a:solidFill>
                          <a:miter lim="400000"/>
                        </a:lnB>
                        <a:solidFill>
                          <a:srgbClr val="0065C1"/>
                        </a:solidFill>
                      </a:tcPr>
                    </a:tc>
                  </a:tr>
                  <a:tr h="483065">
                    <a:tc vMerge="1">
                      <a:tcPr/>
                    </a:tc>
                  </a:tr>
                  <a:tr h="483065">
                    <a:tc vMerge="1">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lnT w="25400">
                          <a:solidFill>
                            <a:srgbClr val="D6D7D6"/>
                          </a:solidFill>
                          <a:miter lim="400000"/>
                        </a:lnT>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lnB w="12700">
                          <a:solidFill>
                            <a:srgbClr val="D6D6D6"/>
                          </a:solidFill>
                          <a:miter lim="400000"/>
                        </a:lnB>
                      </a:tcPr>
                    </a:tc>
                  </a:tr>
                </a:tbl>
              </a:graphicData>
            </a:graphic>
          </p:graphicFrame>
          <p:sp>
            <p:nvSpPr>
              <p:cNvPr id="1346" name="Circle"/>
              <p:cNvSpPr/>
              <p:nvPr/>
            </p:nvSpPr>
            <p:spPr>
              <a:xfrm>
                <a:off x="694886" y="1515640"/>
                <a:ext cx="344260" cy="344204"/>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347" name="Circle"/>
              <p:cNvSpPr/>
              <p:nvPr/>
            </p:nvSpPr>
            <p:spPr>
              <a:xfrm>
                <a:off x="694886" y="2473996"/>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348" name="Warning Sign"/>
              <p:cNvSpPr/>
              <p:nvPr/>
            </p:nvSpPr>
            <p:spPr>
              <a:xfrm>
                <a:off x="653086" y="1953025"/>
                <a:ext cx="427860" cy="427791"/>
              </a:xfrm>
              <a:custGeom>
                <a:avLst/>
                <a:gdLst/>
                <a:ahLst/>
                <a:cxnLst>
                  <a:cxn ang="0">
                    <a:pos x="wd2" y="hd2"/>
                  </a:cxn>
                  <a:cxn ang="5400000">
                    <a:pos x="wd2" y="hd2"/>
                  </a:cxn>
                  <a:cxn ang="10800000">
                    <a:pos x="wd2" y="hd2"/>
                  </a:cxn>
                  <a:cxn ang="16200000">
                    <a:pos x="wd2" y="hd2"/>
                  </a:cxn>
                </a:cxnLst>
                <a:rect l="0" t="0" r="r" b="b"/>
                <a:pathLst>
                  <a:path w="21370" h="21600" fill="norm" stroke="1" extrusionOk="0">
                    <a:moveTo>
                      <a:pt x="10685" y="0"/>
                    </a:moveTo>
                    <a:cubicBezTo>
                      <a:pt x="9798" y="0"/>
                      <a:pt x="9001" y="498"/>
                      <a:pt x="8605" y="1300"/>
                    </a:cubicBezTo>
                    <a:lnTo>
                      <a:pt x="248" y="18197"/>
                    </a:lnTo>
                    <a:cubicBezTo>
                      <a:pt x="-115" y="18931"/>
                      <a:pt x="-79" y="19786"/>
                      <a:pt x="348" y="20484"/>
                    </a:cubicBezTo>
                    <a:cubicBezTo>
                      <a:pt x="775" y="21183"/>
                      <a:pt x="1515" y="21600"/>
                      <a:pt x="2327" y="21600"/>
                    </a:cubicBezTo>
                    <a:lnTo>
                      <a:pt x="19042" y="21600"/>
                    </a:lnTo>
                    <a:cubicBezTo>
                      <a:pt x="19853" y="21600"/>
                      <a:pt x="20593" y="21183"/>
                      <a:pt x="21020" y="20484"/>
                    </a:cubicBezTo>
                    <a:cubicBezTo>
                      <a:pt x="21447" y="19786"/>
                      <a:pt x="21485" y="18931"/>
                      <a:pt x="21122" y="18197"/>
                    </a:cubicBezTo>
                    <a:lnTo>
                      <a:pt x="12765" y="1300"/>
                    </a:lnTo>
                    <a:cubicBezTo>
                      <a:pt x="12369" y="498"/>
                      <a:pt x="11572" y="0"/>
                      <a:pt x="10685" y="0"/>
                    </a:cubicBezTo>
                    <a:close/>
                    <a:moveTo>
                      <a:pt x="10685" y="744"/>
                    </a:moveTo>
                    <a:cubicBezTo>
                      <a:pt x="11291" y="744"/>
                      <a:pt x="11836" y="1084"/>
                      <a:pt x="12108" y="1632"/>
                    </a:cubicBezTo>
                    <a:lnTo>
                      <a:pt x="20464" y="18530"/>
                    </a:lnTo>
                    <a:cubicBezTo>
                      <a:pt x="20712" y="19032"/>
                      <a:pt x="20686" y="19615"/>
                      <a:pt x="20394" y="20093"/>
                    </a:cubicBezTo>
                    <a:cubicBezTo>
                      <a:pt x="20102" y="20570"/>
                      <a:pt x="19597" y="20856"/>
                      <a:pt x="19042" y="20856"/>
                    </a:cubicBezTo>
                    <a:lnTo>
                      <a:pt x="2327" y="20856"/>
                    </a:lnTo>
                    <a:cubicBezTo>
                      <a:pt x="1772" y="20856"/>
                      <a:pt x="1266" y="20570"/>
                      <a:pt x="974" y="20093"/>
                    </a:cubicBezTo>
                    <a:cubicBezTo>
                      <a:pt x="683" y="19615"/>
                      <a:pt x="658" y="19032"/>
                      <a:pt x="906" y="18530"/>
                    </a:cubicBezTo>
                    <a:lnTo>
                      <a:pt x="9262" y="1632"/>
                    </a:lnTo>
                    <a:cubicBezTo>
                      <a:pt x="9534" y="1084"/>
                      <a:pt x="10079" y="744"/>
                      <a:pt x="10685" y="744"/>
                    </a:cubicBezTo>
                    <a:close/>
                    <a:moveTo>
                      <a:pt x="10685" y="1384"/>
                    </a:moveTo>
                    <a:cubicBezTo>
                      <a:pt x="10315" y="1384"/>
                      <a:pt x="9996" y="1585"/>
                      <a:pt x="9830" y="1919"/>
                    </a:cubicBezTo>
                    <a:lnTo>
                      <a:pt x="1472" y="18817"/>
                    </a:lnTo>
                    <a:cubicBezTo>
                      <a:pt x="1323" y="19118"/>
                      <a:pt x="1338" y="19470"/>
                      <a:pt x="1514" y="19757"/>
                    </a:cubicBezTo>
                    <a:cubicBezTo>
                      <a:pt x="1689" y="20044"/>
                      <a:pt x="1993" y="20214"/>
                      <a:pt x="2327" y="20214"/>
                    </a:cubicBezTo>
                    <a:lnTo>
                      <a:pt x="19042" y="20214"/>
                    </a:lnTo>
                    <a:cubicBezTo>
                      <a:pt x="19375" y="20214"/>
                      <a:pt x="19679" y="20044"/>
                      <a:pt x="19855" y="19757"/>
                    </a:cubicBezTo>
                    <a:cubicBezTo>
                      <a:pt x="20030" y="19470"/>
                      <a:pt x="20046" y="19118"/>
                      <a:pt x="19896" y="18817"/>
                    </a:cubicBezTo>
                    <a:lnTo>
                      <a:pt x="11540" y="1919"/>
                    </a:lnTo>
                    <a:cubicBezTo>
                      <a:pt x="11374" y="1585"/>
                      <a:pt x="11055" y="1384"/>
                      <a:pt x="10685" y="1384"/>
                    </a:cubicBezTo>
                    <a:close/>
                  </a:path>
                </a:pathLst>
              </a:custGeom>
              <a:solidFill>
                <a:srgbClr val="E8A433"/>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349" name="Dingbat X"/>
              <p:cNvSpPr/>
              <p:nvPr/>
            </p:nvSpPr>
            <p:spPr>
              <a:xfrm>
                <a:off x="685648" y="2911382"/>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350" name="Dingbat X"/>
              <p:cNvSpPr/>
              <p:nvPr/>
            </p:nvSpPr>
            <p:spPr>
              <a:xfrm>
                <a:off x="685648" y="3432353"/>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351" name="Dingbat X"/>
              <p:cNvSpPr/>
              <p:nvPr/>
            </p:nvSpPr>
            <p:spPr>
              <a:xfrm>
                <a:off x="685648" y="3861453"/>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352" name="Dingbat X"/>
              <p:cNvSpPr/>
              <p:nvPr/>
            </p:nvSpPr>
            <p:spPr>
              <a:xfrm>
                <a:off x="685648" y="4382424"/>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353" name="Dingbat X"/>
              <p:cNvSpPr/>
              <p:nvPr/>
            </p:nvSpPr>
            <p:spPr>
              <a:xfrm>
                <a:off x="685648" y="4857460"/>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354" name="Dingbat X"/>
              <p:cNvSpPr/>
              <p:nvPr/>
            </p:nvSpPr>
            <p:spPr>
              <a:xfrm>
                <a:off x="685648" y="5332496"/>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355" name="Dingbat X"/>
              <p:cNvSpPr/>
              <p:nvPr/>
            </p:nvSpPr>
            <p:spPr>
              <a:xfrm>
                <a:off x="685648" y="5853466"/>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356" name="Dingbat X"/>
              <p:cNvSpPr/>
              <p:nvPr/>
            </p:nvSpPr>
            <p:spPr>
              <a:xfrm>
                <a:off x="685648" y="6328502"/>
                <a:ext cx="362736" cy="428634"/>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357" name="Dingbat X"/>
              <p:cNvSpPr/>
              <p:nvPr/>
            </p:nvSpPr>
            <p:spPr>
              <a:xfrm>
                <a:off x="685648" y="6803538"/>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359" name="Warning Sign"/>
            <p:cNvSpPr/>
            <p:nvPr/>
          </p:nvSpPr>
          <p:spPr>
            <a:xfrm>
              <a:off x="0" y="7372853"/>
              <a:ext cx="342956" cy="342901"/>
            </a:xfrm>
            <a:custGeom>
              <a:avLst/>
              <a:gdLst/>
              <a:ahLst/>
              <a:cxnLst>
                <a:cxn ang="0">
                  <a:pos x="wd2" y="hd2"/>
                </a:cxn>
                <a:cxn ang="5400000">
                  <a:pos x="wd2" y="hd2"/>
                </a:cxn>
                <a:cxn ang="10800000">
                  <a:pos x="wd2" y="hd2"/>
                </a:cxn>
                <a:cxn ang="16200000">
                  <a:pos x="wd2" y="hd2"/>
                </a:cxn>
              </a:cxnLst>
              <a:rect l="0" t="0" r="r" b="b"/>
              <a:pathLst>
                <a:path w="21370" h="21600" fill="norm" stroke="1" extrusionOk="0">
                  <a:moveTo>
                    <a:pt x="10685" y="0"/>
                  </a:moveTo>
                  <a:cubicBezTo>
                    <a:pt x="9798" y="0"/>
                    <a:pt x="9001" y="498"/>
                    <a:pt x="8605" y="1300"/>
                  </a:cubicBezTo>
                  <a:lnTo>
                    <a:pt x="248" y="18197"/>
                  </a:lnTo>
                  <a:cubicBezTo>
                    <a:pt x="-115" y="18931"/>
                    <a:pt x="-79" y="19786"/>
                    <a:pt x="348" y="20484"/>
                  </a:cubicBezTo>
                  <a:cubicBezTo>
                    <a:pt x="775" y="21183"/>
                    <a:pt x="1515" y="21600"/>
                    <a:pt x="2327" y="21600"/>
                  </a:cubicBezTo>
                  <a:lnTo>
                    <a:pt x="19042" y="21600"/>
                  </a:lnTo>
                  <a:cubicBezTo>
                    <a:pt x="19853" y="21600"/>
                    <a:pt x="20593" y="21183"/>
                    <a:pt x="21020" y="20484"/>
                  </a:cubicBezTo>
                  <a:cubicBezTo>
                    <a:pt x="21447" y="19786"/>
                    <a:pt x="21485" y="18931"/>
                    <a:pt x="21122" y="18197"/>
                  </a:cubicBezTo>
                  <a:lnTo>
                    <a:pt x="12765" y="1300"/>
                  </a:lnTo>
                  <a:cubicBezTo>
                    <a:pt x="12369" y="498"/>
                    <a:pt x="11572" y="0"/>
                    <a:pt x="10685" y="0"/>
                  </a:cubicBezTo>
                  <a:close/>
                  <a:moveTo>
                    <a:pt x="10685" y="744"/>
                  </a:moveTo>
                  <a:cubicBezTo>
                    <a:pt x="11291" y="744"/>
                    <a:pt x="11836" y="1084"/>
                    <a:pt x="12108" y="1632"/>
                  </a:cubicBezTo>
                  <a:lnTo>
                    <a:pt x="20464" y="18530"/>
                  </a:lnTo>
                  <a:cubicBezTo>
                    <a:pt x="20712" y="19032"/>
                    <a:pt x="20686" y="19615"/>
                    <a:pt x="20394" y="20093"/>
                  </a:cubicBezTo>
                  <a:cubicBezTo>
                    <a:pt x="20102" y="20570"/>
                    <a:pt x="19597" y="20856"/>
                    <a:pt x="19042" y="20856"/>
                  </a:cubicBezTo>
                  <a:lnTo>
                    <a:pt x="2327" y="20856"/>
                  </a:lnTo>
                  <a:cubicBezTo>
                    <a:pt x="1772" y="20856"/>
                    <a:pt x="1266" y="20570"/>
                    <a:pt x="974" y="20093"/>
                  </a:cubicBezTo>
                  <a:cubicBezTo>
                    <a:pt x="683" y="19615"/>
                    <a:pt x="658" y="19032"/>
                    <a:pt x="906" y="18530"/>
                  </a:cubicBezTo>
                  <a:lnTo>
                    <a:pt x="9262" y="1632"/>
                  </a:lnTo>
                  <a:cubicBezTo>
                    <a:pt x="9534" y="1084"/>
                    <a:pt x="10079" y="744"/>
                    <a:pt x="10685" y="744"/>
                  </a:cubicBezTo>
                  <a:close/>
                  <a:moveTo>
                    <a:pt x="10685" y="1384"/>
                  </a:moveTo>
                  <a:cubicBezTo>
                    <a:pt x="10315" y="1384"/>
                    <a:pt x="9996" y="1585"/>
                    <a:pt x="9830" y="1919"/>
                  </a:cubicBezTo>
                  <a:lnTo>
                    <a:pt x="1472" y="18817"/>
                  </a:lnTo>
                  <a:cubicBezTo>
                    <a:pt x="1323" y="19118"/>
                    <a:pt x="1338" y="19470"/>
                    <a:pt x="1514" y="19757"/>
                  </a:cubicBezTo>
                  <a:cubicBezTo>
                    <a:pt x="1689" y="20044"/>
                    <a:pt x="1993" y="20214"/>
                    <a:pt x="2327" y="20214"/>
                  </a:cubicBezTo>
                  <a:lnTo>
                    <a:pt x="19042" y="20214"/>
                  </a:lnTo>
                  <a:cubicBezTo>
                    <a:pt x="19375" y="20214"/>
                    <a:pt x="19679" y="20044"/>
                    <a:pt x="19855" y="19757"/>
                  </a:cubicBezTo>
                  <a:cubicBezTo>
                    <a:pt x="20030" y="19470"/>
                    <a:pt x="20046" y="19118"/>
                    <a:pt x="19896" y="18817"/>
                  </a:cubicBezTo>
                  <a:lnTo>
                    <a:pt x="11540" y="1919"/>
                  </a:lnTo>
                  <a:cubicBezTo>
                    <a:pt x="11374" y="1585"/>
                    <a:pt x="11055" y="1384"/>
                    <a:pt x="10685" y="1384"/>
                  </a:cubicBezTo>
                  <a:close/>
                </a:path>
              </a:pathLst>
            </a:custGeom>
            <a:solidFill>
              <a:srgbClr val="E8A433"/>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360" name="Some nameservers don’t support DNSSEC"/>
            <p:cNvSpPr txBox="1"/>
            <p:nvPr/>
          </p:nvSpPr>
          <p:spPr>
            <a:xfrm>
              <a:off x="332159" y="7303003"/>
              <a:ext cx="5404111"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i="1" sz="2600">
                  <a:solidFill>
                    <a:srgbClr val="E8A433"/>
                  </a:solidFill>
                  <a:latin typeface="Gill Sans"/>
                  <a:ea typeface="Gill Sans"/>
                  <a:cs typeface="Gill Sans"/>
                  <a:sym typeface="Gill Sans"/>
                </a:defRPr>
              </a:lvl1pPr>
            </a:lstStyle>
            <a:p>
              <a:pPr/>
              <a:r>
                <a:t>Some nameservers don’t support DNSSEC</a:t>
              </a:r>
            </a:p>
          </p:txBody>
        </p:sp>
      </p:grpSp>
      <p:sp>
        <p:nvSpPr>
          <p:cNvPr id="1362" name="Registrar Supports DNSSEC?"/>
          <p:cNvSpPr/>
          <p:nvPr/>
        </p:nvSpPr>
        <p:spPr>
          <a:xfrm>
            <a:off x="465779" y="2256219"/>
            <a:ext cx="2101615" cy="1325562"/>
          </a:xfrm>
          <a:prstGeom prst="roundRect">
            <a:avLst>
              <a:gd name="adj" fmla="val 15432"/>
            </a:avLst>
          </a:prstGeom>
          <a:ln w="50800">
            <a:solidFill>
              <a:srgbClr val="1497FC"/>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600">
                <a:latin typeface="Gill Sans"/>
                <a:ea typeface="Gill Sans"/>
                <a:cs typeface="Gill Sans"/>
                <a:sym typeface="Gill Sans"/>
              </a:defRPr>
            </a:lvl1pPr>
          </a:lstStyle>
          <a:p>
            <a:pPr/>
            <a:r>
              <a:t>Registrar Supports DNSSEC? </a:t>
            </a:r>
          </a:p>
        </p:txBody>
      </p:sp>
      <p:grpSp>
        <p:nvGrpSpPr>
          <p:cNvPr id="1365" name="Group"/>
          <p:cNvGrpSpPr/>
          <p:nvPr/>
        </p:nvGrpSpPr>
        <p:grpSpPr>
          <a:xfrm>
            <a:off x="465779" y="3774271"/>
            <a:ext cx="2101615" cy="2183015"/>
            <a:chOff x="0" y="0"/>
            <a:chExt cx="2101614" cy="2183014"/>
          </a:xfrm>
        </p:grpSpPr>
        <p:sp>
          <p:nvSpPr>
            <p:cNvPr id="1363" name="Registrar Supports…"/>
            <p:cNvSpPr/>
            <p:nvPr/>
          </p:nvSpPr>
          <p:spPr>
            <a:xfrm>
              <a:off x="0" y="857453"/>
              <a:ext cx="2101615" cy="1325562"/>
            </a:xfrm>
            <a:prstGeom prst="roundRect">
              <a:avLst>
                <a:gd name="adj" fmla="val 15432"/>
              </a:avLst>
            </a:prstGeom>
            <a:noFill/>
            <a:ln w="508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600">
                  <a:latin typeface="Gill Sans"/>
                  <a:ea typeface="Gill Sans"/>
                  <a:cs typeface="Gill Sans"/>
                  <a:sym typeface="Gill Sans"/>
                </a:defRPr>
              </a:pPr>
              <a:r>
                <a:t>Registrar Supports </a:t>
              </a:r>
            </a:p>
            <a:p>
              <a:pPr>
                <a:defRPr b="0" sz="2600">
                  <a:latin typeface="Gill Sans"/>
                  <a:ea typeface="Gill Sans"/>
                  <a:cs typeface="Gill Sans"/>
                  <a:sym typeface="Gill Sans"/>
                </a:defRPr>
              </a:pPr>
              <a:r>
                <a:t>DS upload?</a:t>
              </a:r>
            </a:p>
          </p:txBody>
        </p:sp>
        <p:sp>
          <p:nvSpPr>
            <p:cNvPr id="1364" name="Arrow"/>
            <p:cNvSpPr/>
            <p:nvPr/>
          </p:nvSpPr>
          <p:spPr>
            <a:xfrm flipH="1" rot="16200000">
              <a:off x="718325" y="66602"/>
              <a:ext cx="664964" cy="531758"/>
            </a:xfrm>
            <a:prstGeom prst="rightArrow">
              <a:avLst>
                <a:gd name="adj1" fmla="val 36235"/>
                <a:gd name="adj2" fmla="val 71422"/>
              </a:avLst>
            </a:prstGeom>
            <a:solidFill>
              <a:srgbClr val="0065C1"/>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1368" name="Group"/>
          <p:cNvGrpSpPr/>
          <p:nvPr/>
        </p:nvGrpSpPr>
        <p:grpSpPr>
          <a:xfrm>
            <a:off x="465779" y="6149776"/>
            <a:ext cx="2101615" cy="2183015"/>
            <a:chOff x="0" y="0"/>
            <a:chExt cx="2101614" cy="2183014"/>
          </a:xfrm>
        </p:grpSpPr>
        <p:sp>
          <p:nvSpPr>
            <p:cNvPr id="1366" name="Registrar…"/>
            <p:cNvSpPr/>
            <p:nvPr/>
          </p:nvSpPr>
          <p:spPr>
            <a:xfrm>
              <a:off x="0" y="857453"/>
              <a:ext cx="2101615" cy="1325562"/>
            </a:xfrm>
            <a:prstGeom prst="roundRect">
              <a:avLst>
                <a:gd name="adj" fmla="val 15432"/>
              </a:avLst>
            </a:prstGeom>
            <a:noFill/>
            <a:ln w="508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600">
                  <a:latin typeface="Gill Sans"/>
                  <a:ea typeface="Gill Sans"/>
                  <a:cs typeface="Gill Sans"/>
                  <a:sym typeface="Gill Sans"/>
                </a:defRPr>
              </a:pPr>
              <a:r>
                <a:t>Registrar</a:t>
              </a:r>
            </a:p>
            <a:p>
              <a:pPr>
                <a:defRPr b="0" sz="2600">
                  <a:latin typeface="Gill Sans"/>
                  <a:ea typeface="Gill Sans"/>
                  <a:cs typeface="Gill Sans"/>
                  <a:sym typeface="Gill Sans"/>
                </a:defRPr>
              </a:pPr>
              <a:r>
                <a:t>Validates</a:t>
              </a:r>
            </a:p>
            <a:p>
              <a:pPr>
                <a:defRPr b="0" sz="2600">
                  <a:latin typeface="Gill Sans"/>
                  <a:ea typeface="Gill Sans"/>
                  <a:cs typeface="Gill Sans"/>
                  <a:sym typeface="Gill Sans"/>
                </a:defRPr>
              </a:pPr>
              <a:r>
                <a:t>DS record?</a:t>
              </a:r>
            </a:p>
          </p:txBody>
        </p:sp>
        <p:sp>
          <p:nvSpPr>
            <p:cNvPr id="1367" name="Arrow"/>
            <p:cNvSpPr/>
            <p:nvPr/>
          </p:nvSpPr>
          <p:spPr>
            <a:xfrm flipH="1" rot="16200000">
              <a:off x="718325" y="66602"/>
              <a:ext cx="664964" cy="531758"/>
            </a:xfrm>
            <a:prstGeom prst="rightArrow">
              <a:avLst>
                <a:gd name="adj1" fmla="val 36235"/>
                <a:gd name="adj2" fmla="val 71422"/>
              </a:avLst>
            </a:prstGeom>
            <a:solidFill>
              <a:srgbClr val="0065C1"/>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369" name="Rounded Rectangle"/>
          <p:cNvSpPr/>
          <p:nvPr/>
        </p:nvSpPr>
        <p:spPr>
          <a:xfrm>
            <a:off x="465779" y="2256219"/>
            <a:ext cx="2101615" cy="1325562"/>
          </a:xfrm>
          <a:prstGeom prst="roundRect">
            <a:avLst>
              <a:gd name="adj" fmla="val 15432"/>
            </a:avLst>
          </a:prstGeom>
          <a:ln w="50800">
            <a:solidFill>
              <a:srgbClr val="7BDB45"/>
            </a:solidFill>
            <a:miter lim="400000"/>
          </a:ln>
        </p:spPr>
        <p:txBody>
          <a:bodyPr lIns="50800" tIns="50800" rIns="50800" bIns="50800" anchor="ctr"/>
          <a:lstStyle/>
          <a:p>
            <a:pPr>
              <a:defRPr b="0" sz="2600">
                <a:latin typeface="Gill Sans"/>
                <a:ea typeface="Gill Sans"/>
                <a:cs typeface="Gill Sans"/>
                <a:sym typeface="Gill Sans"/>
              </a:defRPr>
            </a:pPr>
          </a:p>
        </p:txBody>
      </p:sp>
      <p:sp>
        <p:nvSpPr>
          <p:cNvPr id="1370" name="3/20"/>
          <p:cNvSpPr txBox="1"/>
          <p:nvPr/>
        </p:nvSpPr>
        <p:spPr>
          <a:xfrm>
            <a:off x="1832487" y="1725009"/>
            <a:ext cx="70230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solidFill>
                  <a:srgbClr val="7BDB45"/>
                </a:solidFill>
                <a:latin typeface="Gill Sans"/>
                <a:ea typeface="Gill Sans"/>
                <a:cs typeface="Gill Sans"/>
                <a:sym typeface="Gill Sans"/>
              </a:defRPr>
            </a:lvl1pPr>
          </a:lstStyle>
          <a:p>
            <a:pPr/>
            <a:r>
              <a:t>3/20</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3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361"/>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4" fill="hold">
                                  <p:stCondLst>
                                    <p:cond delay="0"/>
                                  </p:stCondLst>
                                  <p:iterate type="el" backwards="0">
                                    <p:tmAbs val="0"/>
                                  </p:iterate>
                                  <p:childTnLst>
                                    <p:set>
                                      <p:cBhvr>
                                        <p:cTn id="17" fill="hold"/>
                                        <p:tgtEl>
                                          <p:spTgt spid="13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70" grpId="4"/>
      <p:bldP build="whole" bldLvl="1" animBg="1" rev="0" advAuto="0" spid="1344" grpId="1"/>
      <p:bldP build="whole" bldLvl="1" animBg="1" rev="0" advAuto="0" spid="1369" grpId="2"/>
      <p:bldP build="whole" bldLvl="1" animBg="1" rev="0" advAuto="0" spid="1361" grpId="3"/>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4" name="Anecdotal Examples"/>
          <p:cNvSpPr txBox="1"/>
          <p:nvPr>
            <p:ph type="title"/>
          </p:nvPr>
        </p:nvSpPr>
        <p:spPr>
          <a:prstGeom prst="rect">
            <a:avLst/>
          </a:prstGeom>
        </p:spPr>
        <p:txBody>
          <a:bodyPr/>
          <a:lstStyle/>
          <a:p>
            <a:pPr/>
            <a:r>
              <a:t>Anecdotal Examples</a:t>
            </a:r>
          </a:p>
        </p:txBody>
      </p:sp>
      <p:sp>
        <p:nvSpPr>
          <p:cNvPr id="13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76" name="We saw the DNSKEY deployed (but not DS records) so asked why you don’t upload DS records."/>
          <p:cNvSpPr txBox="1"/>
          <p:nvPr/>
        </p:nvSpPr>
        <p:spPr>
          <a:xfrm>
            <a:off x="282691" y="3020697"/>
            <a:ext cx="593024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000">
                <a:latin typeface="Gill Sans"/>
                <a:ea typeface="Gill Sans"/>
                <a:cs typeface="Gill Sans"/>
                <a:sym typeface="Gill Sans"/>
              </a:defRPr>
            </a:lvl1pPr>
          </a:lstStyle>
          <a:p>
            <a:pPr/>
            <a:r>
              <a:t>We saw the DNSKEY deployed (but not DS records) so asked why you don’t upload DS records.</a:t>
            </a:r>
          </a:p>
        </p:txBody>
      </p:sp>
      <p:sp>
        <p:nvSpPr>
          <p:cNvPr id="1377" name="Line"/>
          <p:cNvSpPr/>
          <p:nvPr/>
        </p:nvSpPr>
        <p:spPr>
          <a:xfrm flipV="1">
            <a:off x="6403345" y="2688594"/>
            <a:ext cx="1" cy="5849612"/>
          </a:xfrm>
          <a:prstGeom prst="line">
            <a:avLst/>
          </a:prstGeom>
          <a:ln w="254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378" name="[1] They removed a DNSSEC menu"/>
          <p:cNvSpPr txBox="1"/>
          <p:nvPr/>
        </p:nvSpPr>
        <p:spPr>
          <a:xfrm>
            <a:off x="6671433" y="2937783"/>
            <a:ext cx="5930248"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000">
                <a:latin typeface="Gill Sans"/>
                <a:ea typeface="Gill Sans"/>
                <a:cs typeface="Gill Sans"/>
                <a:sym typeface="Gill Sans"/>
              </a:defRPr>
            </a:lvl1pPr>
          </a:lstStyle>
          <a:p>
            <a:pPr/>
            <a:r>
              <a:t>[1] They removed a DNSSEC menu</a:t>
            </a:r>
          </a:p>
        </p:txBody>
      </p:sp>
      <p:sp>
        <p:nvSpPr>
          <p:cNvPr id="1379" name="We asked a registrar to upload a DS record to our domain via web live chat"/>
          <p:cNvSpPr txBox="1"/>
          <p:nvPr/>
        </p:nvSpPr>
        <p:spPr>
          <a:xfrm>
            <a:off x="276341" y="7267834"/>
            <a:ext cx="593024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000">
                <a:latin typeface="Gill Sans"/>
                <a:ea typeface="Gill Sans"/>
                <a:cs typeface="Gill Sans"/>
                <a:sym typeface="Gill Sans"/>
              </a:defRPr>
            </a:lvl1pPr>
          </a:lstStyle>
          <a:p>
            <a:pPr/>
            <a:r>
              <a:t>We asked a registrar to upload a DS record to our domain via web live chat</a:t>
            </a:r>
          </a:p>
        </p:txBody>
      </p:sp>
      <p:sp>
        <p:nvSpPr>
          <p:cNvPr id="1380" name="It was installed on someone else’s domain due to a mistake by the customer service agent"/>
          <p:cNvSpPr txBox="1"/>
          <p:nvPr/>
        </p:nvSpPr>
        <p:spPr>
          <a:xfrm>
            <a:off x="6804561" y="7235342"/>
            <a:ext cx="5930247"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3000">
                <a:latin typeface="Gill Sans"/>
                <a:ea typeface="Gill Sans"/>
                <a:cs typeface="Gill Sans"/>
                <a:sym typeface="Gill Sans"/>
              </a:defRPr>
            </a:pPr>
            <a:r>
              <a:t>It was installed on </a:t>
            </a:r>
            <a:r>
              <a:rPr i="1">
                <a:solidFill>
                  <a:srgbClr val="7BDB45"/>
                </a:solidFill>
              </a:rPr>
              <a:t>someone else’s</a:t>
            </a:r>
            <a:r>
              <a:rPr i="1"/>
              <a:t> </a:t>
            </a:r>
            <a:r>
              <a:t>domain due to a mistake by the customer service agent </a:t>
            </a:r>
          </a:p>
        </p:txBody>
      </p:sp>
      <p:sp>
        <p:nvSpPr>
          <p:cNvPr id="1381" name="We asked a registrar to upload a DS record by email from the different email address than the one that registered"/>
          <p:cNvSpPr txBox="1"/>
          <p:nvPr/>
        </p:nvSpPr>
        <p:spPr>
          <a:xfrm>
            <a:off x="276341" y="5023653"/>
            <a:ext cx="5930248" cy="187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000">
                <a:latin typeface="Gill Sans"/>
                <a:ea typeface="Gill Sans"/>
                <a:cs typeface="Gill Sans"/>
                <a:sym typeface="Gill Sans"/>
              </a:defRPr>
            </a:lvl1pPr>
          </a:lstStyle>
          <a:p>
            <a:pPr/>
            <a:r>
              <a:t>We asked a registrar to upload a DS record by email from the different email address than the one that registered</a:t>
            </a:r>
          </a:p>
        </p:txBody>
      </p:sp>
      <p:sp>
        <p:nvSpPr>
          <p:cNvPr id="1382" name="It was installed successfully"/>
          <p:cNvSpPr txBox="1"/>
          <p:nvPr/>
        </p:nvSpPr>
        <p:spPr>
          <a:xfrm>
            <a:off x="6798211" y="5348837"/>
            <a:ext cx="5930247"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000">
                <a:latin typeface="Gill Sans"/>
                <a:ea typeface="Gill Sans"/>
                <a:cs typeface="Gill Sans"/>
                <a:sym typeface="Gill Sans"/>
              </a:defRPr>
            </a:lvl1pPr>
          </a:lstStyle>
          <a:p>
            <a:pPr/>
            <a:r>
              <a:t>It was installed successfully</a:t>
            </a:r>
          </a:p>
        </p:txBody>
      </p:sp>
      <p:sp>
        <p:nvSpPr>
          <p:cNvPr id="1383" name="Experiment"/>
          <p:cNvSpPr txBox="1"/>
          <p:nvPr/>
        </p:nvSpPr>
        <p:spPr>
          <a:xfrm>
            <a:off x="2084565" y="1906741"/>
            <a:ext cx="1896331"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000">
                <a:solidFill>
                  <a:srgbClr val="7BDB45"/>
                </a:solidFill>
                <a:latin typeface="Gill Sans"/>
                <a:ea typeface="Gill Sans"/>
                <a:cs typeface="Gill Sans"/>
                <a:sym typeface="Gill Sans"/>
              </a:defRPr>
            </a:lvl1pPr>
          </a:lstStyle>
          <a:p>
            <a:pPr/>
            <a:r>
              <a:t>Experiment</a:t>
            </a:r>
          </a:p>
        </p:txBody>
      </p:sp>
      <p:sp>
        <p:nvSpPr>
          <p:cNvPr id="1384" name="Result"/>
          <p:cNvSpPr txBox="1"/>
          <p:nvPr/>
        </p:nvSpPr>
        <p:spPr>
          <a:xfrm>
            <a:off x="8777217" y="1906741"/>
            <a:ext cx="1074429"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000">
                <a:solidFill>
                  <a:srgbClr val="D45954"/>
                </a:solidFill>
                <a:latin typeface="Gill Sans"/>
                <a:ea typeface="Gill Sans"/>
                <a:cs typeface="Gill Sans"/>
                <a:sym typeface="Gill Sans"/>
              </a:defRPr>
            </a:lvl1pPr>
          </a:lstStyle>
          <a:p>
            <a:pPr/>
            <a:r>
              <a:t>Result</a:t>
            </a:r>
          </a:p>
        </p:txBody>
      </p:sp>
      <p:sp>
        <p:nvSpPr>
          <p:cNvPr id="1385" name="[2] “Most people do not understand DNS, so imagine the white faces when I mention DNSSEC”"/>
          <p:cNvSpPr txBox="1"/>
          <p:nvPr/>
        </p:nvSpPr>
        <p:spPr>
          <a:xfrm>
            <a:off x="6687850" y="3441496"/>
            <a:ext cx="6338653" cy="142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0" sz="3000">
                <a:latin typeface="Gill Sans"/>
                <a:ea typeface="Gill Sans"/>
                <a:cs typeface="Gill Sans"/>
                <a:sym typeface="Gill Sans"/>
              </a:defRPr>
            </a:pPr>
            <a:r>
              <a:t>[2] “</a:t>
            </a:r>
            <a:r>
              <a:rPr i="1">
                <a:solidFill>
                  <a:srgbClr val="7BDB45"/>
                </a:solidFill>
              </a:rPr>
              <a:t>Most people do not understand DNS, so imagine the white faces when I mention DNSSEC</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3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3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3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3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3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13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80" grpId="7"/>
      <p:bldP build="whole" bldLvl="1" animBg="1" rev="0" advAuto="0" spid="1379" grpId="6"/>
      <p:bldP build="whole" bldLvl="1" animBg="1" rev="0" advAuto="0" spid="1376" grpId="1"/>
      <p:bldP build="whole" bldLvl="1" animBg="1" rev="0" advAuto="0" spid="1381" grpId="4"/>
      <p:bldP build="whole" bldLvl="1" animBg="1" rev="0" advAuto="0" spid="1385" grpId="3"/>
      <p:bldP build="whole" bldLvl="1" animBg="1" rev="0" advAuto="0" spid="1382" grpId="5"/>
      <p:bldP build="whole" bldLvl="1" animBg="1" rev="0" advAuto="0" spid="1378" grpId="2"/>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9" name="Details of the Last Example"/>
          <p:cNvSpPr txBox="1"/>
          <p:nvPr>
            <p:ph type="title"/>
          </p:nvPr>
        </p:nvSpPr>
        <p:spPr>
          <a:prstGeom prst="rect">
            <a:avLst/>
          </a:prstGeom>
        </p:spPr>
        <p:txBody>
          <a:bodyPr/>
          <a:lstStyle/>
          <a:p>
            <a:pPr/>
            <a:r>
              <a:t>Details of the Last Example</a:t>
            </a:r>
          </a:p>
        </p:txBody>
      </p:sp>
      <p:sp>
        <p:nvSpPr>
          <p:cNvPr id="139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91" name="3:45:32 PM tijay hg-dnssec.com 3600 IN DS 2371 13 2 129f34c04ac58ece5218b9894148304a736a63757f58ff0cddd9b8df4989"/>
          <p:cNvSpPr txBox="1"/>
          <p:nvPr/>
        </p:nvSpPr>
        <p:spPr>
          <a:xfrm>
            <a:off x="51650" y="2652485"/>
            <a:ext cx="12917984"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latin typeface="Courier"/>
                <a:ea typeface="Courier"/>
                <a:cs typeface="Courier"/>
                <a:sym typeface="Courier"/>
              </a:defRPr>
            </a:pPr>
            <a:r>
              <a:t>3:45:32 PM </a:t>
            </a:r>
            <a:r>
              <a:rPr>
                <a:solidFill>
                  <a:srgbClr val="1497FC"/>
                </a:solidFill>
              </a:rPr>
              <a:t>tijay</a:t>
            </a:r>
            <a:r>
              <a:t> hg-dnssec.com 3600 IN DS 2371 13 2 129f34c04ac58ece5218b9894148304a736a63757f58ff0cddd9b8df4989</a:t>
            </a:r>
          </a:p>
        </p:txBody>
      </p:sp>
      <p:sp>
        <p:nvSpPr>
          <p:cNvPr id="1392" name="3:56:09 PM Jeniffer S I have now save the request information! Manage DNSSEC paananenmusic.com Record added successfully. It can take 4-8 hours for DNS to propagate"/>
          <p:cNvSpPr txBox="1"/>
          <p:nvPr/>
        </p:nvSpPr>
        <p:spPr>
          <a:xfrm>
            <a:off x="33055" y="4183360"/>
            <a:ext cx="12491195" cy="139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latin typeface="Courier"/>
                <a:ea typeface="Courier"/>
                <a:cs typeface="Courier"/>
                <a:sym typeface="Courier"/>
              </a:defRPr>
            </a:pPr>
            <a:r>
              <a:t>3:56:09 PM </a:t>
            </a:r>
            <a:r>
              <a:rPr>
                <a:solidFill>
                  <a:srgbClr val="7BDB45"/>
                </a:solidFill>
              </a:rPr>
              <a:t>Jeniffer S</a:t>
            </a:r>
            <a:r>
              <a:t> I have now save the request information! Manage DNSSEC </a:t>
            </a:r>
            <a:r>
              <a:rPr>
                <a:solidFill>
                  <a:srgbClr val="D45954"/>
                </a:solidFill>
              </a:rPr>
              <a:t>paananenmusic.com</a:t>
            </a:r>
            <a:r>
              <a:t> Record added successfully. It can take 4-8 hours for DNS to propagate</a:t>
            </a:r>
          </a:p>
        </p:txBody>
      </p:sp>
      <p:sp>
        <p:nvSpPr>
          <p:cNvPr id="1393" name="3:57:19 PM tijay paananenmusic.com?…"/>
          <p:cNvSpPr txBox="1"/>
          <p:nvPr/>
        </p:nvSpPr>
        <p:spPr>
          <a:xfrm>
            <a:off x="57067" y="5553337"/>
            <a:ext cx="9717063" cy="139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latin typeface="Courier"/>
                <a:ea typeface="Courier"/>
                <a:cs typeface="Courier"/>
                <a:sym typeface="Courier"/>
              </a:defRPr>
            </a:pPr>
            <a:r>
              <a:t>3:57:19 PM </a:t>
            </a:r>
            <a:r>
              <a:rPr>
                <a:solidFill>
                  <a:srgbClr val="1497FC"/>
                </a:solidFill>
              </a:rPr>
              <a:t>tijay</a:t>
            </a:r>
            <a:r>
              <a:t> paananenmusic.com?</a:t>
            </a:r>
          </a:p>
          <a:p>
            <a:pPr algn="l">
              <a:defRPr sz="2800">
                <a:latin typeface="Courier"/>
                <a:ea typeface="Courier"/>
                <a:cs typeface="Courier"/>
                <a:sym typeface="Courier"/>
              </a:defRPr>
            </a:pPr>
            <a:r>
              <a:t>3:57:28 PM </a:t>
            </a:r>
            <a:r>
              <a:rPr>
                <a:solidFill>
                  <a:srgbClr val="1497FC"/>
                </a:solidFill>
              </a:rPr>
              <a:t>tijay</a:t>
            </a:r>
            <a:r>
              <a:t> my domain is hg-dnssec.com?</a:t>
            </a:r>
          </a:p>
        </p:txBody>
      </p:sp>
      <p:sp>
        <p:nvSpPr>
          <p:cNvPr id="1394" name="3:58:41 PM Jeniffer S I apologize, you are right, silly me, one moment"/>
          <p:cNvSpPr txBox="1"/>
          <p:nvPr/>
        </p:nvSpPr>
        <p:spPr>
          <a:xfrm>
            <a:off x="58000" y="6611590"/>
            <a:ext cx="12917984" cy="139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latin typeface="Courier"/>
                <a:ea typeface="Courier"/>
                <a:cs typeface="Courier"/>
                <a:sym typeface="Courier"/>
              </a:defRPr>
            </a:pPr>
            <a:r>
              <a:t>3:58:41 PM </a:t>
            </a:r>
            <a:r>
              <a:rPr>
                <a:solidFill>
                  <a:srgbClr val="7BDB45"/>
                </a:solidFill>
              </a:rPr>
              <a:t>Jeniffer S</a:t>
            </a:r>
            <a:r>
              <a:t> </a:t>
            </a:r>
            <a:r>
              <a:rPr u="sng">
                <a:solidFill>
                  <a:srgbClr val="E8A433"/>
                </a:solidFill>
              </a:rPr>
              <a:t>I apologize, you are right, silly me, one moment</a:t>
            </a:r>
            <a:endParaRPr u="sng">
              <a:solidFill>
                <a:srgbClr val="E8A433"/>
              </a:solidFill>
            </a:endParaRPr>
          </a:p>
        </p:txBody>
      </p:sp>
      <p:sp>
        <p:nvSpPr>
          <p:cNvPr id="1395" name="3:56:05 PM Jeniffer S Awesome! one moment"/>
          <p:cNvSpPr txBox="1"/>
          <p:nvPr/>
        </p:nvSpPr>
        <p:spPr>
          <a:xfrm>
            <a:off x="28816" y="3633823"/>
            <a:ext cx="8863485"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800">
                <a:latin typeface="Courier"/>
                <a:ea typeface="Courier"/>
                <a:cs typeface="Courier"/>
                <a:sym typeface="Courier"/>
              </a:defRPr>
            </a:pPr>
            <a:r>
              <a:t>3:56:05 PM </a:t>
            </a:r>
            <a:r>
              <a:rPr>
                <a:solidFill>
                  <a:srgbClr val="7BDB45"/>
                </a:solidFill>
              </a:rPr>
              <a:t>Jeniffer S</a:t>
            </a:r>
            <a:r>
              <a:t> Awesome! one moment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3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3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3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3" grpId="4"/>
      <p:bldP build="whole" bldLvl="1" animBg="1" rev="0" advAuto="0" spid="1391" grpId="1"/>
      <p:bldP build="whole" bldLvl="1" animBg="1" rev="0" advAuto="0" spid="1394" grpId="5"/>
      <p:bldP build="whole" bldLvl="1" animBg="1" rev="0" advAuto="0" spid="1392" grpId="3"/>
      <p:bldP build="whole" bldLvl="1" animBg="1" rev="0" advAuto="0" spid="1395" grpId="2"/>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9" name="Popular Registrar’s DNSSEC Policy"/>
          <p:cNvSpPr txBox="1"/>
          <p:nvPr>
            <p:ph type="title"/>
          </p:nvPr>
        </p:nvSpPr>
        <p:spPr>
          <a:prstGeom prst="rect">
            <a:avLst/>
          </a:prstGeom>
        </p:spPr>
        <p:txBody>
          <a:bodyPr/>
          <a:lstStyle/>
          <a:p>
            <a:pPr/>
            <a:r>
              <a:t>Popular Registrar’s DNSSEC Policy</a:t>
            </a:r>
          </a:p>
        </p:txBody>
      </p:sp>
      <p:sp>
        <p:nvSpPr>
          <p:cNvPr id="140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427" name="Group"/>
          <p:cNvGrpSpPr/>
          <p:nvPr/>
        </p:nvGrpSpPr>
        <p:grpSpPr>
          <a:xfrm>
            <a:off x="7928687" y="1542283"/>
            <a:ext cx="2826245" cy="7239854"/>
            <a:chOff x="25400" y="25400"/>
            <a:chExt cx="2826244" cy="7239852"/>
          </a:xfrm>
        </p:grpSpPr>
        <p:graphicFrame>
          <p:nvGraphicFramePr>
            <p:cNvPr id="1401" name="Table"/>
            <p:cNvGraphicFramePr/>
            <p:nvPr/>
          </p:nvGraphicFramePr>
          <p:xfrm>
            <a:off x="25400" y="25400"/>
            <a:ext cx="2826245" cy="723985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7804"/>
                  <a:gridCol w="1455740"/>
                </a:tblGrid>
                <a:tr h="481810">
                  <a:tc gridSpan="2">
                    <a:txBody>
                      <a:bodyPr/>
                      <a:lstStyle/>
                      <a:p>
                        <a:pPr defTabSz="914400">
                          <a:defRPr sz="2200">
                            <a:latin typeface="Helvetica Light"/>
                            <a:ea typeface="Helvetica Light"/>
                            <a:cs typeface="Helvetica Light"/>
                            <a:sym typeface="Helvetica Light"/>
                          </a:defRPr>
                        </a:pPr>
                        <a:r>
                          <a:rPr>
                            <a:latin typeface="Gill Sans"/>
                            <a:ea typeface="Gill Sans"/>
                            <a:cs typeface="Gill Sans"/>
                            <a:sym typeface="Gill Sans"/>
                          </a:rPr>
                          <a:t>Owner DNS Operator</a:t>
                        </a:r>
                        <a:r>
                          <a:t>	</a:t>
                        </a:r>
                      </a:p>
                    </a:txBody>
                    <a:tcPr marL="50800" marR="50800" marT="50800" marB="50800" anchor="ctr" anchorCtr="0" horzOverflow="overflow">
                      <a:lnL w="12700">
                        <a:solidFill>
                          <a:srgbClr val="D6D6D6"/>
                        </a:solidFill>
                        <a:miter lim="400000"/>
                      </a:lnL>
                      <a:lnR w="12700">
                        <a:solidFill>
                          <a:srgbClr val="D6D6D6"/>
                        </a:solidFill>
                        <a:miter lim="400000"/>
                      </a:lnR>
                      <a:lnT w="12700">
                        <a:solidFill>
                          <a:srgbClr val="D6D6D6"/>
                        </a:solidFill>
                        <a:miter lim="400000"/>
                      </a:lnT>
                      <a:solidFill>
                        <a:srgbClr val="0065C1"/>
                      </a:solidFill>
                    </a:tcPr>
                  </a:tc>
                  <a:tc hMerge="1">
                    <a:tcPr/>
                  </a:tc>
                </a:tr>
                <a:tr h="481810">
                  <a:tc gridSpan="2">
                    <a:txBody>
                      <a:bodyPr/>
                      <a:lstStyle/>
                      <a:p>
                        <a:pPr defTabSz="914400">
                          <a:defRPr sz="2800">
                            <a:latin typeface="Helvetica Light"/>
                            <a:ea typeface="Helvetica Light"/>
                            <a:cs typeface="Helvetica Light"/>
                            <a:sym typeface="Helvetica Light"/>
                          </a:defRPr>
                        </a:pPr>
                        <a:r>
                          <a:rPr sz="2200">
                            <a:latin typeface="Gill Sans"/>
                            <a:ea typeface="Gill Sans"/>
                            <a:cs typeface="Gill Sans"/>
                            <a:sym typeface="Gill Sans"/>
                          </a:rPr>
                          <a:t>DS Upload</a:t>
                        </a:r>
                      </a:p>
                    </a:txBody>
                    <a:tcPr marL="50800" marR="50800" marT="50800" marB="50800" anchor="ctr" anchorCtr="0" horzOverflow="overflow">
                      <a:lnL w="12700">
                        <a:solidFill>
                          <a:srgbClr val="D6D6D6"/>
                        </a:solidFill>
                        <a:miter lim="400000"/>
                      </a:lnL>
                      <a:lnR w="12700">
                        <a:solidFill>
                          <a:srgbClr val="D6D6D6"/>
                        </a:solidFill>
                        <a:miter lim="400000"/>
                      </a:lnR>
                      <a:solidFill>
                        <a:srgbClr val="0065C1"/>
                      </a:solidFill>
                    </a:tcPr>
                  </a:tc>
                  <a:tc hMerge="1">
                    <a:tcPr/>
                  </a:tc>
                </a:tr>
                <a:tr h="481810">
                  <a:tc>
                    <a:txBody>
                      <a:bodyPr/>
                      <a:lstStyle/>
                      <a:p>
                        <a:pPr defTabSz="914400">
                          <a:defRPr sz="1800">
                            <a:solidFill>
                              <a:srgbClr val="000000"/>
                            </a:solidFill>
                          </a:defRPr>
                        </a:pPr>
                        <a:r>
                          <a:rPr sz="2200">
                            <a:solidFill>
                              <a:srgbClr val="FFFFFF"/>
                            </a:solidFill>
                            <a:latin typeface="Gill Sans"/>
                            <a:ea typeface="Gill Sans"/>
                            <a:cs typeface="Gill Sans"/>
                            <a:sym typeface="Gill Sans"/>
                          </a:rPr>
                          <a:t>Web</a:t>
                        </a:r>
                      </a:p>
                    </a:txBody>
                    <a:tcPr marL="50800" marR="50800" marT="50800" marB="50800" anchor="ctr" anchorCtr="0" horzOverflow="overflow">
                      <a:lnL w="12700">
                        <a:solidFill>
                          <a:srgbClr val="D6D6D6"/>
                        </a:solidFill>
                        <a:miter lim="400000"/>
                      </a:lnL>
                      <a:lnB w="25400">
                        <a:solidFill>
                          <a:srgbClr val="D6D7D6"/>
                        </a:solidFill>
                        <a:miter lim="400000"/>
                      </a:lnB>
                      <a:solidFill>
                        <a:srgbClr val="0065C1"/>
                      </a:solidFill>
                    </a:tcPr>
                  </a:tc>
                  <a:tc>
                    <a:txBody>
                      <a:bodyPr/>
                      <a:lstStyle/>
                      <a:p>
                        <a:pPr defTabSz="914400">
                          <a:defRPr sz="1800">
                            <a:solidFill>
                              <a:srgbClr val="000000"/>
                            </a:solidFill>
                          </a:defRPr>
                        </a:pPr>
                        <a:r>
                          <a:rPr sz="2200">
                            <a:solidFill>
                              <a:srgbClr val="FFFFFF"/>
                            </a:solidFill>
                            <a:latin typeface="Gill Sans"/>
                            <a:ea typeface="Gill Sans"/>
                            <a:cs typeface="Gill Sans"/>
                            <a:sym typeface="Gill Sans"/>
                          </a:rPr>
                          <a:t>Email</a:t>
                        </a:r>
                      </a:p>
                    </a:txBody>
                    <a:tcPr marL="50800" marR="50800" marT="50800" marB="50800" anchor="ctr" anchorCtr="0" horzOverflow="overflow">
                      <a:lnR w="12700">
                        <a:solidFill>
                          <a:srgbClr val="D6D6D6"/>
                        </a:solidFill>
                        <a:miter lim="400000"/>
                      </a:lnR>
                      <a:lnB w="25400">
                        <a:solidFill>
                          <a:srgbClr val="D6D7D6"/>
                        </a:solidFill>
                        <a:miter lim="400000"/>
                      </a:lnB>
                      <a:solidFill>
                        <a:srgbClr val="0065C1"/>
                      </a:solidFill>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T w="25400">
                        <a:solidFill>
                          <a:srgbClr val="D6D7D6"/>
                        </a:solidFill>
                        <a:miter lim="400000"/>
                      </a:lnT>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lnT w="25400">
                        <a:solidFill>
                          <a:srgbClr val="D6D7D6"/>
                        </a:solidFill>
                        <a:miter lim="400000"/>
                      </a:lnT>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 </a:t>
                        </a: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 </a:t>
                        </a: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 </a:t>
                        </a: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Helvetica Light"/>
                            <a:ea typeface="Helvetica Light"/>
                            <a:cs typeface="Helvetica Light"/>
                            <a:sym typeface="Helvetica Light"/>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 </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pSp>
          <p:nvGrpSpPr>
            <p:cNvPr id="1406" name="Group"/>
            <p:cNvGrpSpPr/>
            <p:nvPr/>
          </p:nvGrpSpPr>
          <p:grpSpPr>
            <a:xfrm>
              <a:off x="470962" y="5335801"/>
              <a:ext cx="362736" cy="1899676"/>
              <a:chOff x="0" y="0"/>
              <a:chExt cx="362734" cy="1899674"/>
            </a:xfrm>
          </p:grpSpPr>
          <p:sp>
            <p:nvSpPr>
              <p:cNvPr id="1402" name="Dingbat X"/>
              <p:cNvSpPr/>
              <p:nvPr/>
            </p:nvSpPr>
            <p:spPr>
              <a:xfrm>
                <a:off x="0" y="-1"/>
                <a:ext cx="362735" cy="428634"/>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403" name="Dingbat X"/>
              <p:cNvSpPr/>
              <p:nvPr/>
            </p:nvSpPr>
            <p:spPr>
              <a:xfrm>
                <a:off x="0" y="520971"/>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404" name="Dingbat X"/>
              <p:cNvSpPr/>
              <p:nvPr/>
            </p:nvSpPr>
            <p:spPr>
              <a:xfrm>
                <a:off x="0" y="996007"/>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405" name="Dingbat X"/>
              <p:cNvSpPr/>
              <p:nvPr/>
            </p:nvSpPr>
            <p:spPr>
              <a:xfrm>
                <a:off x="0" y="1471042"/>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407" name="Circle"/>
            <p:cNvSpPr/>
            <p:nvPr/>
          </p:nvSpPr>
          <p:spPr>
            <a:xfrm>
              <a:off x="462963" y="1551956"/>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08" name="Circle"/>
            <p:cNvSpPr/>
            <p:nvPr/>
          </p:nvSpPr>
          <p:spPr>
            <a:xfrm>
              <a:off x="462963" y="2021790"/>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09" name="Circle"/>
            <p:cNvSpPr/>
            <p:nvPr/>
          </p:nvSpPr>
          <p:spPr>
            <a:xfrm>
              <a:off x="462963" y="2491623"/>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10" name="Circle"/>
            <p:cNvSpPr/>
            <p:nvPr/>
          </p:nvSpPr>
          <p:spPr>
            <a:xfrm>
              <a:off x="450263" y="2961456"/>
              <a:ext cx="344260" cy="344204"/>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11" name="Circle"/>
            <p:cNvSpPr/>
            <p:nvPr/>
          </p:nvSpPr>
          <p:spPr>
            <a:xfrm>
              <a:off x="450263" y="3431289"/>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12" name="Circle"/>
            <p:cNvSpPr/>
            <p:nvPr/>
          </p:nvSpPr>
          <p:spPr>
            <a:xfrm>
              <a:off x="450263" y="3901122"/>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13" name="Circle"/>
            <p:cNvSpPr/>
            <p:nvPr/>
          </p:nvSpPr>
          <p:spPr>
            <a:xfrm>
              <a:off x="462963" y="4364488"/>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14" name="Circle"/>
            <p:cNvSpPr/>
            <p:nvPr/>
          </p:nvSpPr>
          <p:spPr>
            <a:xfrm>
              <a:off x="462963" y="4840788"/>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15" name="—"/>
            <p:cNvSpPr txBox="1"/>
            <p:nvPr/>
          </p:nvSpPr>
          <p:spPr>
            <a:xfrm>
              <a:off x="1826155" y="1354475"/>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416" name="—"/>
            <p:cNvSpPr txBox="1"/>
            <p:nvPr/>
          </p:nvSpPr>
          <p:spPr>
            <a:xfrm>
              <a:off x="1826155" y="1870042"/>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417" name="—"/>
            <p:cNvSpPr txBox="1"/>
            <p:nvPr/>
          </p:nvSpPr>
          <p:spPr>
            <a:xfrm>
              <a:off x="1826155" y="2327130"/>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418" name="—"/>
            <p:cNvSpPr txBox="1"/>
            <p:nvPr/>
          </p:nvSpPr>
          <p:spPr>
            <a:xfrm>
              <a:off x="1826155" y="2842697"/>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419" name="—"/>
            <p:cNvSpPr txBox="1"/>
            <p:nvPr/>
          </p:nvSpPr>
          <p:spPr>
            <a:xfrm>
              <a:off x="1826155" y="3233119"/>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420" name="—"/>
            <p:cNvSpPr txBox="1"/>
            <p:nvPr/>
          </p:nvSpPr>
          <p:spPr>
            <a:xfrm>
              <a:off x="1826155" y="3748685"/>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421" name="—"/>
            <p:cNvSpPr txBox="1"/>
            <p:nvPr/>
          </p:nvSpPr>
          <p:spPr>
            <a:xfrm>
              <a:off x="1826155" y="4205774"/>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422" name="—"/>
            <p:cNvSpPr txBox="1"/>
            <p:nvPr/>
          </p:nvSpPr>
          <p:spPr>
            <a:xfrm>
              <a:off x="1826155" y="4721341"/>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423" name="Circle"/>
            <p:cNvSpPr/>
            <p:nvPr/>
          </p:nvSpPr>
          <p:spPr>
            <a:xfrm>
              <a:off x="1933425" y="5408787"/>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24" name="Circle"/>
            <p:cNvSpPr/>
            <p:nvPr/>
          </p:nvSpPr>
          <p:spPr>
            <a:xfrm>
              <a:off x="1933425" y="5878620"/>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25" name="Circle"/>
            <p:cNvSpPr/>
            <p:nvPr/>
          </p:nvSpPr>
          <p:spPr>
            <a:xfrm>
              <a:off x="1946125" y="6341987"/>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26" name="Dingbat X"/>
            <p:cNvSpPr/>
            <p:nvPr/>
          </p:nvSpPr>
          <p:spPr>
            <a:xfrm>
              <a:off x="1924187" y="6803249"/>
              <a:ext cx="362736" cy="428634"/>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aphicFrame>
        <p:nvGraphicFramePr>
          <p:cNvPr id="1428" name="Table"/>
          <p:cNvGraphicFramePr/>
          <p:nvPr/>
        </p:nvGraphicFramePr>
        <p:xfrm>
          <a:off x="3439579" y="1545140"/>
          <a:ext cx="4273428" cy="724598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273427"/>
              </a:tblGrid>
              <a:tr h="483065">
                <a:tc rowSpan="3">
                  <a:txBody>
                    <a:bodyPr/>
                    <a:lstStyle/>
                    <a:p>
                      <a:pPr defTabSz="914400">
                        <a:defRPr sz="1800">
                          <a:solidFill>
                            <a:srgbClr val="000000"/>
                          </a:solidFill>
                        </a:defRPr>
                      </a:pPr>
                      <a:r>
                        <a:rPr sz="2800">
                          <a:solidFill>
                            <a:srgbClr val="FFFFFF"/>
                          </a:solidFill>
                          <a:latin typeface="Gill Sans"/>
                          <a:ea typeface="Gill Sans"/>
                          <a:cs typeface="Gill Sans"/>
                          <a:sym typeface="Gill Sans"/>
                        </a:rPr>
                        <a:t>Registrar
(Authoritative Nameserver)</a:t>
                      </a:r>
                    </a:p>
                  </a:txBody>
                  <a:tcPr marL="50800" marR="50800" marT="50800" marB="50800" anchor="ctr" anchorCtr="0" horzOverflow="overflow">
                    <a:lnL w="12700">
                      <a:solidFill>
                        <a:srgbClr val="D6D6D6"/>
                      </a:solidFill>
                      <a:miter lim="400000"/>
                    </a:lnL>
                    <a:lnR w="12700">
                      <a:solidFill>
                        <a:srgbClr val="D6D6D6"/>
                      </a:solidFill>
                      <a:miter lim="400000"/>
                    </a:lnR>
                    <a:lnT w="12700">
                      <a:solidFill>
                        <a:srgbClr val="D6D6D6"/>
                      </a:solidFill>
                      <a:miter lim="400000"/>
                    </a:lnT>
                    <a:lnB w="25400">
                      <a:solidFill>
                        <a:srgbClr val="D6D7D6"/>
                      </a:solidFill>
                      <a:miter lim="400000"/>
                    </a:lnB>
                    <a:solidFill>
                      <a:srgbClr val="0065C1"/>
                    </a:solidFill>
                  </a:tcPr>
                </a:tc>
              </a:tr>
              <a:tr h="483065">
                <a:tc vMerge="1">
                  <a:tcPr/>
                </a:tc>
              </a:tr>
              <a:tr h="483065">
                <a:tc vMerge="1">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GoDaddy (domaincontrol.com)</a:t>
                      </a:r>
                    </a:p>
                  </a:txBody>
                  <a:tcPr marL="50800" marR="50800" marT="50800" marB="50800" anchor="ctr" anchorCtr="0" horzOverflow="overflow">
                    <a:lnL w="12700">
                      <a:solidFill>
                        <a:srgbClr val="D6D6D6"/>
                      </a:solidFill>
                      <a:miter lim="400000"/>
                    </a:lnL>
                    <a:lnR w="12700">
                      <a:solidFill>
                        <a:srgbClr val="D6D6D6"/>
                      </a:solidFill>
                      <a:miter lim="400000"/>
                    </a:lnR>
                    <a:lnT w="25400">
                      <a:solidFill>
                        <a:srgbClr val="D6D7D6"/>
                      </a:solidFill>
                      <a:miter lim="400000"/>
                    </a:lnT>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NameCheap (registrar-servers.com)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OVH (ovh.net)</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HostGator (hostgator.com)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Amazon (aws-dns)
</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Google (googledomains.com)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123-reg (123-reg.co.uk)</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RightSide (name.com)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eNom (name-services.com)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NameBright (namebrightdns.com)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DreamHost (dreamhost.com)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The others (10 registrars)</a:t>
                      </a:r>
                    </a:p>
                  </a:txBody>
                  <a:tcPr marL="50800" marR="50800" marT="50800" marB="50800" anchor="ctr" anchorCtr="0" horzOverflow="overflow">
                    <a:lnL w="12700">
                      <a:solidFill>
                        <a:srgbClr val="D6D6D6"/>
                      </a:solidFill>
                      <a:miter lim="400000"/>
                    </a:lnL>
                    <a:lnR w="12700">
                      <a:solidFill>
                        <a:srgbClr val="D6D6D6"/>
                      </a:solidFill>
                      <a:miter lim="400000"/>
                    </a:lnR>
                    <a:lnB w="12700">
                      <a:solidFill>
                        <a:srgbClr val="D6D6D6"/>
                      </a:solidFill>
                      <a:miter lim="400000"/>
                    </a:lnB>
                  </a:tcPr>
                </a:tc>
              </a:tr>
            </a:tbl>
          </a:graphicData>
        </a:graphic>
      </p:graphicFrame>
      <p:sp>
        <p:nvSpPr>
          <p:cNvPr id="1429" name="Registrar Supports DNSSEC?"/>
          <p:cNvSpPr/>
          <p:nvPr/>
        </p:nvSpPr>
        <p:spPr>
          <a:xfrm>
            <a:off x="465779" y="2256219"/>
            <a:ext cx="2101615" cy="1325562"/>
          </a:xfrm>
          <a:prstGeom prst="roundRect">
            <a:avLst>
              <a:gd name="adj" fmla="val 15432"/>
            </a:avLst>
          </a:prstGeom>
          <a:ln w="50800">
            <a:solidFill>
              <a:srgbClr val="1497FC"/>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600">
                <a:latin typeface="Gill Sans"/>
                <a:ea typeface="Gill Sans"/>
                <a:cs typeface="Gill Sans"/>
                <a:sym typeface="Gill Sans"/>
              </a:defRPr>
            </a:lvl1pPr>
          </a:lstStyle>
          <a:p>
            <a:pPr/>
            <a:r>
              <a:t>Registrar Supports DNSSEC? </a:t>
            </a:r>
          </a:p>
        </p:txBody>
      </p:sp>
      <p:grpSp>
        <p:nvGrpSpPr>
          <p:cNvPr id="1432" name="Group"/>
          <p:cNvGrpSpPr/>
          <p:nvPr/>
        </p:nvGrpSpPr>
        <p:grpSpPr>
          <a:xfrm>
            <a:off x="465779" y="3774271"/>
            <a:ext cx="2101615" cy="2183015"/>
            <a:chOff x="0" y="0"/>
            <a:chExt cx="2101614" cy="2183014"/>
          </a:xfrm>
        </p:grpSpPr>
        <p:sp>
          <p:nvSpPr>
            <p:cNvPr id="1430" name="Registrar Supports…"/>
            <p:cNvSpPr/>
            <p:nvPr/>
          </p:nvSpPr>
          <p:spPr>
            <a:xfrm>
              <a:off x="0" y="857453"/>
              <a:ext cx="2101615" cy="1325562"/>
            </a:xfrm>
            <a:prstGeom prst="roundRect">
              <a:avLst>
                <a:gd name="adj" fmla="val 15432"/>
              </a:avLst>
            </a:prstGeom>
            <a:noFill/>
            <a:ln w="508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600">
                  <a:latin typeface="Gill Sans"/>
                  <a:ea typeface="Gill Sans"/>
                  <a:cs typeface="Gill Sans"/>
                  <a:sym typeface="Gill Sans"/>
                </a:defRPr>
              </a:pPr>
              <a:r>
                <a:t>Registrar Supports </a:t>
              </a:r>
            </a:p>
            <a:p>
              <a:pPr>
                <a:defRPr b="0" sz="2600">
                  <a:latin typeface="Gill Sans"/>
                  <a:ea typeface="Gill Sans"/>
                  <a:cs typeface="Gill Sans"/>
                  <a:sym typeface="Gill Sans"/>
                </a:defRPr>
              </a:pPr>
              <a:r>
                <a:t>DS upload?</a:t>
              </a:r>
            </a:p>
          </p:txBody>
        </p:sp>
        <p:sp>
          <p:nvSpPr>
            <p:cNvPr id="1431" name="Arrow"/>
            <p:cNvSpPr/>
            <p:nvPr/>
          </p:nvSpPr>
          <p:spPr>
            <a:xfrm flipH="1" rot="16200000">
              <a:off x="718325" y="66602"/>
              <a:ext cx="664964" cy="531758"/>
            </a:xfrm>
            <a:prstGeom prst="rightArrow">
              <a:avLst>
                <a:gd name="adj1" fmla="val 36235"/>
                <a:gd name="adj2" fmla="val 71422"/>
              </a:avLst>
            </a:prstGeom>
            <a:solidFill>
              <a:srgbClr val="0065C1"/>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1435" name="Group"/>
          <p:cNvGrpSpPr/>
          <p:nvPr/>
        </p:nvGrpSpPr>
        <p:grpSpPr>
          <a:xfrm>
            <a:off x="465779" y="6149776"/>
            <a:ext cx="2101615" cy="2183015"/>
            <a:chOff x="0" y="0"/>
            <a:chExt cx="2101614" cy="2183014"/>
          </a:xfrm>
        </p:grpSpPr>
        <p:sp>
          <p:nvSpPr>
            <p:cNvPr id="1433" name="Registrar…"/>
            <p:cNvSpPr/>
            <p:nvPr/>
          </p:nvSpPr>
          <p:spPr>
            <a:xfrm>
              <a:off x="0" y="857453"/>
              <a:ext cx="2101615" cy="1325562"/>
            </a:xfrm>
            <a:prstGeom prst="roundRect">
              <a:avLst>
                <a:gd name="adj" fmla="val 15432"/>
              </a:avLst>
            </a:prstGeom>
            <a:noFill/>
            <a:ln w="508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600">
                  <a:latin typeface="Gill Sans"/>
                  <a:ea typeface="Gill Sans"/>
                  <a:cs typeface="Gill Sans"/>
                  <a:sym typeface="Gill Sans"/>
                </a:defRPr>
              </a:pPr>
              <a:r>
                <a:t>Registrar</a:t>
              </a:r>
            </a:p>
            <a:p>
              <a:pPr>
                <a:defRPr b="0" sz="2600">
                  <a:latin typeface="Gill Sans"/>
                  <a:ea typeface="Gill Sans"/>
                  <a:cs typeface="Gill Sans"/>
                  <a:sym typeface="Gill Sans"/>
                </a:defRPr>
              </a:pPr>
              <a:r>
                <a:t>Validates</a:t>
              </a:r>
            </a:p>
            <a:p>
              <a:pPr>
                <a:defRPr b="0" sz="2600">
                  <a:latin typeface="Gill Sans"/>
                  <a:ea typeface="Gill Sans"/>
                  <a:cs typeface="Gill Sans"/>
                  <a:sym typeface="Gill Sans"/>
                </a:defRPr>
              </a:pPr>
              <a:r>
                <a:t>DS record?</a:t>
              </a:r>
            </a:p>
          </p:txBody>
        </p:sp>
        <p:sp>
          <p:nvSpPr>
            <p:cNvPr id="1434" name="Arrow"/>
            <p:cNvSpPr/>
            <p:nvPr/>
          </p:nvSpPr>
          <p:spPr>
            <a:xfrm flipH="1" rot="16200000">
              <a:off x="718325" y="66602"/>
              <a:ext cx="664964" cy="531758"/>
            </a:xfrm>
            <a:prstGeom prst="rightArrow">
              <a:avLst>
                <a:gd name="adj1" fmla="val 36235"/>
                <a:gd name="adj2" fmla="val 71422"/>
              </a:avLst>
            </a:prstGeom>
            <a:solidFill>
              <a:srgbClr val="0065C1"/>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436" name="Rounded Rectangle"/>
          <p:cNvSpPr/>
          <p:nvPr/>
        </p:nvSpPr>
        <p:spPr>
          <a:xfrm>
            <a:off x="465779" y="4626885"/>
            <a:ext cx="2101615" cy="1325562"/>
          </a:xfrm>
          <a:prstGeom prst="roundRect">
            <a:avLst>
              <a:gd name="adj" fmla="val 15432"/>
            </a:avLst>
          </a:prstGeom>
          <a:ln w="50800">
            <a:solidFill>
              <a:srgbClr val="7BDB45"/>
            </a:solidFill>
            <a:miter lim="400000"/>
          </a:ln>
        </p:spPr>
        <p:txBody>
          <a:bodyPr lIns="50800" tIns="50800" rIns="50800" bIns="50800" anchor="ctr"/>
          <a:lstStyle/>
          <a:p>
            <a:pPr>
              <a:defRPr b="0" sz="2600">
                <a:latin typeface="Gill Sans"/>
                <a:ea typeface="Gill Sans"/>
                <a:cs typeface="Gill Sans"/>
                <a:sym typeface="Gill Sans"/>
              </a:defRPr>
            </a:pPr>
          </a:p>
        </p:txBody>
      </p:sp>
      <p:sp>
        <p:nvSpPr>
          <p:cNvPr id="1437" name="3/20"/>
          <p:cNvSpPr txBox="1"/>
          <p:nvPr/>
        </p:nvSpPr>
        <p:spPr>
          <a:xfrm>
            <a:off x="1832487" y="1725009"/>
            <a:ext cx="70230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3/20</a:t>
            </a:r>
          </a:p>
        </p:txBody>
      </p:sp>
      <p:sp>
        <p:nvSpPr>
          <p:cNvPr id="1438" name="11/20"/>
          <p:cNvSpPr txBox="1"/>
          <p:nvPr/>
        </p:nvSpPr>
        <p:spPr>
          <a:xfrm>
            <a:off x="1749937" y="4136199"/>
            <a:ext cx="86740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solidFill>
                  <a:srgbClr val="7BDB45"/>
                </a:solidFill>
                <a:latin typeface="Gill Sans"/>
                <a:ea typeface="Gill Sans"/>
                <a:cs typeface="Gill Sans"/>
                <a:sym typeface="Gill Sans"/>
              </a:defRPr>
            </a:lvl1pPr>
          </a:lstStyle>
          <a:p>
            <a:pPr/>
            <a:r>
              <a:t>11/20</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2" name="Popular Registrar’s DNSSEC Policy"/>
          <p:cNvSpPr txBox="1"/>
          <p:nvPr>
            <p:ph type="title"/>
          </p:nvPr>
        </p:nvSpPr>
        <p:spPr>
          <a:prstGeom prst="rect">
            <a:avLst/>
          </a:prstGeom>
        </p:spPr>
        <p:txBody>
          <a:bodyPr/>
          <a:lstStyle/>
          <a:p>
            <a:pPr/>
            <a:r>
              <a:t>Popular Registrar’s DNSSEC Policy</a:t>
            </a:r>
          </a:p>
        </p:txBody>
      </p:sp>
      <p:sp>
        <p:nvSpPr>
          <p:cNvPr id="144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458" name="Group"/>
          <p:cNvGrpSpPr/>
          <p:nvPr/>
        </p:nvGrpSpPr>
        <p:grpSpPr>
          <a:xfrm>
            <a:off x="10982817" y="1529583"/>
            <a:ext cx="1581535" cy="7258687"/>
            <a:chOff x="25400" y="25400"/>
            <a:chExt cx="1581533" cy="7258685"/>
          </a:xfrm>
        </p:grpSpPr>
        <p:graphicFrame>
          <p:nvGraphicFramePr>
            <p:cNvPr id="1444" name="Table"/>
            <p:cNvGraphicFramePr/>
            <p:nvPr/>
          </p:nvGraphicFramePr>
          <p:xfrm>
            <a:off x="25400" y="25400"/>
            <a:ext cx="1581534" cy="725868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568833"/>
                </a:tblGrid>
                <a:tr h="483065">
                  <a:tc rowSpan="3">
                    <a:txBody>
                      <a:bodyPr/>
                      <a:lstStyle/>
                      <a:p>
                        <a:pPr defTabSz="914400">
                          <a:defRPr sz="1800">
                            <a:solidFill>
                              <a:srgbClr val="000000"/>
                            </a:solidFill>
                          </a:defRPr>
                        </a:pPr>
                        <a:r>
                          <a:rPr sz="2800">
                            <a:solidFill>
                              <a:srgbClr val="FFFFFF"/>
                            </a:solidFill>
                            <a:latin typeface="Gill Sans"/>
                            <a:ea typeface="Gill Sans"/>
                            <a:cs typeface="Gill Sans"/>
                            <a:sym typeface="Gill Sans"/>
                          </a:rPr>
                          <a:t>DS Validation</a:t>
                        </a:r>
                      </a:p>
                    </a:txBody>
                    <a:tcPr marL="50800" marR="50800" marT="50800" marB="50800" anchor="ctr" anchorCtr="0" horzOverflow="overflow">
                      <a:lnL w="12700">
                        <a:solidFill>
                          <a:srgbClr val="D6D6D6"/>
                        </a:solidFill>
                        <a:miter lim="400000"/>
                      </a:lnL>
                      <a:lnR w="12700">
                        <a:solidFill>
                          <a:srgbClr val="D6D6D6"/>
                        </a:solidFill>
                        <a:miter lim="400000"/>
                      </a:lnR>
                      <a:lnT w="12700">
                        <a:solidFill>
                          <a:srgbClr val="D6D6D6"/>
                        </a:solidFill>
                        <a:miter lim="400000"/>
                      </a:lnT>
                      <a:lnB w="25400">
                        <a:solidFill>
                          <a:srgbClr val="D6D7D6"/>
                        </a:solidFill>
                        <a:miter lim="400000"/>
                      </a:lnB>
                      <a:solidFill>
                        <a:srgbClr val="0065C1"/>
                      </a:solidFill>
                    </a:tcPr>
                  </a:tc>
                </a:tr>
                <a:tr h="483065">
                  <a:tc vMerge="1">
                    <a:tcPr/>
                  </a:tc>
                </a:tr>
                <a:tr h="483065">
                  <a:tc vMerge="1">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lnT w="25400">
                        <a:solidFill>
                          <a:srgbClr val="D6D7D6"/>
                        </a:solidFill>
                        <a:miter lim="400000"/>
                      </a:lnT>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22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R w="12700">
                        <a:solidFill>
                          <a:srgbClr val="D6D6D6"/>
                        </a:solidFill>
                        <a:miter lim="400000"/>
                      </a:lnR>
                      <a:lnB w="12700">
                        <a:solidFill>
                          <a:srgbClr val="D6D6D6"/>
                        </a:solidFill>
                        <a:miter lim="400000"/>
                      </a:lnB>
                    </a:tcPr>
                  </a:tc>
                </a:tr>
              </a:tbl>
            </a:graphicData>
          </a:graphic>
        </p:graphicFrame>
        <p:grpSp>
          <p:nvGrpSpPr>
            <p:cNvPr id="1448" name="Group"/>
            <p:cNvGrpSpPr/>
            <p:nvPr/>
          </p:nvGrpSpPr>
          <p:grpSpPr>
            <a:xfrm>
              <a:off x="628449" y="1472499"/>
              <a:ext cx="362735" cy="1899676"/>
              <a:chOff x="0" y="0"/>
              <a:chExt cx="362734" cy="1899674"/>
            </a:xfrm>
          </p:grpSpPr>
          <p:sp>
            <p:nvSpPr>
              <p:cNvPr id="1445" name="Dingbat X"/>
              <p:cNvSpPr/>
              <p:nvPr/>
            </p:nvSpPr>
            <p:spPr>
              <a:xfrm>
                <a:off x="0" y="-1"/>
                <a:ext cx="362735" cy="428634"/>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446" name="Dingbat X"/>
              <p:cNvSpPr/>
              <p:nvPr/>
            </p:nvSpPr>
            <p:spPr>
              <a:xfrm>
                <a:off x="0" y="520971"/>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447" name="Dingbat X"/>
              <p:cNvSpPr/>
              <p:nvPr/>
            </p:nvSpPr>
            <p:spPr>
              <a:xfrm>
                <a:off x="0" y="1471042"/>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449" name="Circle"/>
            <p:cNvSpPr/>
            <p:nvPr/>
          </p:nvSpPr>
          <p:spPr>
            <a:xfrm>
              <a:off x="616799" y="2501039"/>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50" name="Dingbat X"/>
            <p:cNvSpPr/>
            <p:nvPr/>
          </p:nvSpPr>
          <p:spPr>
            <a:xfrm>
              <a:off x="573959" y="5332496"/>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451" name="Dingbat X"/>
            <p:cNvSpPr/>
            <p:nvPr/>
          </p:nvSpPr>
          <p:spPr>
            <a:xfrm>
              <a:off x="607562" y="6803538"/>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452" name="Dingbat X"/>
            <p:cNvSpPr/>
            <p:nvPr/>
          </p:nvSpPr>
          <p:spPr>
            <a:xfrm>
              <a:off x="573959" y="5853466"/>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453" name="Circle"/>
            <p:cNvSpPr/>
            <p:nvPr/>
          </p:nvSpPr>
          <p:spPr>
            <a:xfrm>
              <a:off x="573959" y="6374438"/>
              <a:ext cx="344260" cy="344204"/>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54" name="Dingbat X"/>
            <p:cNvSpPr/>
            <p:nvPr/>
          </p:nvSpPr>
          <p:spPr>
            <a:xfrm>
              <a:off x="573959" y="3868324"/>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455" name="Dingbat X"/>
            <p:cNvSpPr/>
            <p:nvPr/>
          </p:nvSpPr>
          <p:spPr>
            <a:xfrm>
              <a:off x="607562" y="4398504"/>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456" name="Dingbat X"/>
            <p:cNvSpPr/>
            <p:nvPr/>
          </p:nvSpPr>
          <p:spPr>
            <a:xfrm>
              <a:off x="607562" y="4873540"/>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457" name="Dingbat X"/>
            <p:cNvSpPr/>
            <p:nvPr/>
          </p:nvSpPr>
          <p:spPr>
            <a:xfrm>
              <a:off x="607561" y="3405933"/>
              <a:ext cx="362736"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aphicFrame>
        <p:nvGraphicFramePr>
          <p:cNvPr id="1459" name="Table"/>
          <p:cNvGraphicFramePr/>
          <p:nvPr/>
        </p:nvGraphicFramePr>
        <p:xfrm>
          <a:off x="3439579" y="1545140"/>
          <a:ext cx="4273428" cy="724598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273427"/>
              </a:tblGrid>
              <a:tr h="483065">
                <a:tc rowSpan="3">
                  <a:txBody>
                    <a:bodyPr/>
                    <a:lstStyle/>
                    <a:p>
                      <a:pPr defTabSz="914400">
                        <a:defRPr sz="1800">
                          <a:solidFill>
                            <a:srgbClr val="000000"/>
                          </a:solidFill>
                        </a:defRPr>
                      </a:pPr>
                      <a:r>
                        <a:rPr sz="2800">
                          <a:solidFill>
                            <a:srgbClr val="FFFFFF"/>
                          </a:solidFill>
                          <a:latin typeface="Gill Sans"/>
                          <a:ea typeface="Gill Sans"/>
                          <a:cs typeface="Gill Sans"/>
                          <a:sym typeface="Gill Sans"/>
                        </a:rPr>
                        <a:t>Registrar
(Authoritative Nameserver)</a:t>
                      </a:r>
                    </a:p>
                  </a:txBody>
                  <a:tcPr marL="50800" marR="50800" marT="50800" marB="50800" anchor="ctr" anchorCtr="0" horzOverflow="overflow">
                    <a:lnL w="12700">
                      <a:solidFill>
                        <a:srgbClr val="D6D6D6"/>
                      </a:solidFill>
                      <a:miter lim="400000"/>
                    </a:lnL>
                    <a:lnR w="12700">
                      <a:solidFill>
                        <a:srgbClr val="D6D6D6"/>
                      </a:solidFill>
                      <a:miter lim="400000"/>
                    </a:lnR>
                    <a:lnT w="12700">
                      <a:solidFill>
                        <a:srgbClr val="D6D6D6"/>
                      </a:solidFill>
                      <a:miter lim="400000"/>
                    </a:lnT>
                    <a:lnB w="25400">
                      <a:solidFill>
                        <a:srgbClr val="D6D7D6"/>
                      </a:solidFill>
                      <a:miter lim="400000"/>
                    </a:lnB>
                    <a:solidFill>
                      <a:srgbClr val="0065C1"/>
                    </a:solidFill>
                  </a:tcPr>
                </a:tc>
              </a:tr>
              <a:tr h="483065">
                <a:tc vMerge="1">
                  <a:tcPr/>
                </a:tc>
              </a:tr>
              <a:tr h="483065">
                <a:tc vMerge="1">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GoDaddy (domaincontrol.com)</a:t>
                      </a:r>
                    </a:p>
                  </a:txBody>
                  <a:tcPr marL="50800" marR="50800" marT="50800" marB="50800" anchor="ctr" anchorCtr="0" horzOverflow="overflow">
                    <a:lnL w="12700">
                      <a:solidFill>
                        <a:srgbClr val="D6D6D6"/>
                      </a:solidFill>
                      <a:miter lim="400000"/>
                    </a:lnL>
                    <a:lnR w="12700">
                      <a:solidFill>
                        <a:srgbClr val="D6D6D6"/>
                      </a:solidFill>
                      <a:miter lim="400000"/>
                    </a:lnR>
                    <a:lnT w="25400">
                      <a:solidFill>
                        <a:srgbClr val="D6D7D6"/>
                      </a:solidFill>
                      <a:miter lim="400000"/>
                    </a:lnT>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NameCheap (registrar-servers.com)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OVH (ovh.net)</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HostGator (hostgator.com)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Amazon (aws-dns)
</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Google (googledomains.com)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123-reg (123-reg.co.uk)</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RightSide (name.com)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eNom (name-services.com)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NameBright (namebrightdns.com)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DreamHost (dreamhost.com)</a:t>
                      </a:r>
                    </a:p>
                  </a:txBody>
                  <a:tcPr marL="50800" marR="50800" marT="50800" marB="50800" anchor="ctr" anchorCtr="0" horzOverflow="overflow">
                    <a:lnL w="12700">
                      <a:solidFill>
                        <a:srgbClr val="D6D6D6"/>
                      </a:solidFill>
                      <a:miter lim="400000"/>
                    </a:lnL>
                    <a:lnR w="12700">
                      <a:solidFill>
                        <a:srgbClr val="D6D6D6"/>
                      </a:solidFill>
                      <a:miter lim="400000"/>
                    </a:lnR>
                  </a:tcPr>
                </a:tc>
              </a:tr>
              <a:tr h="483065">
                <a:tc>
                  <a:txBody>
                    <a:bodyPr/>
                    <a:lstStyle/>
                    <a:p>
                      <a:pPr algn="l" defTabSz="914400">
                        <a:defRPr sz="1800">
                          <a:solidFill>
                            <a:srgbClr val="000000"/>
                          </a:solidFill>
                        </a:defRPr>
                      </a:pPr>
                      <a:r>
                        <a:rPr sz="2200">
                          <a:solidFill>
                            <a:srgbClr val="FFFFFF"/>
                          </a:solidFill>
                          <a:latin typeface="Gill Sans"/>
                          <a:ea typeface="Gill Sans"/>
                          <a:cs typeface="Gill Sans"/>
                          <a:sym typeface="Gill Sans"/>
                        </a:rPr>
                        <a:t>The others (10 registrars)</a:t>
                      </a:r>
                    </a:p>
                  </a:txBody>
                  <a:tcPr marL="50800" marR="50800" marT="50800" marB="50800" anchor="ctr" anchorCtr="0" horzOverflow="overflow">
                    <a:lnL w="12700">
                      <a:solidFill>
                        <a:srgbClr val="D6D6D6"/>
                      </a:solidFill>
                      <a:miter lim="400000"/>
                    </a:lnL>
                    <a:lnR w="12700">
                      <a:solidFill>
                        <a:srgbClr val="D6D6D6"/>
                      </a:solidFill>
                      <a:miter lim="400000"/>
                    </a:lnR>
                    <a:lnB w="12700">
                      <a:solidFill>
                        <a:srgbClr val="D6D6D6"/>
                      </a:solidFill>
                      <a:miter lim="400000"/>
                    </a:lnB>
                  </a:tcPr>
                </a:tc>
              </a:tr>
            </a:tbl>
          </a:graphicData>
        </a:graphic>
      </p:graphicFrame>
      <p:grpSp>
        <p:nvGrpSpPr>
          <p:cNvPr id="1486" name="Group"/>
          <p:cNvGrpSpPr/>
          <p:nvPr/>
        </p:nvGrpSpPr>
        <p:grpSpPr>
          <a:xfrm>
            <a:off x="7928687" y="1542283"/>
            <a:ext cx="2826245" cy="7239854"/>
            <a:chOff x="25400" y="25400"/>
            <a:chExt cx="2826244" cy="7239852"/>
          </a:xfrm>
        </p:grpSpPr>
        <p:graphicFrame>
          <p:nvGraphicFramePr>
            <p:cNvPr id="1460" name="Table"/>
            <p:cNvGraphicFramePr/>
            <p:nvPr/>
          </p:nvGraphicFramePr>
          <p:xfrm>
            <a:off x="25400" y="25400"/>
            <a:ext cx="2826245" cy="723985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7804"/>
                  <a:gridCol w="1455740"/>
                </a:tblGrid>
                <a:tr h="481810">
                  <a:tc gridSpan="2">
                    <a:txBody>
                      <a:bodyPr/>
                      <a:lstStyle/>
                      <a:p>
                        <a:pPr defTabSz="914400">
                          <a:defRPr sz="2200">
                            <a:latin typeface="Helvetica Light"/>
                            <a:ea typeface="Helvetica Light"/>
                            <a:cs typeface="Helvetica Light"/>
                            <a:sym typeface="Helvetica Light"/>
                          </a:defRPr>
                        </a:pPr>
                        <a:r>
                          <a:rPr>
                            <a:latin typeface="Gill Sans"/>
                            <a:ea typeface="Gill Sans"/>
                            <a:cs typeface="Gill Sans"/>
                            <a:sym typeface="Gill Sans"/>
                          </a:rPr>
                          <a:t>Owner DNS Operator</a:t>
                        </a:r>
                        <a:r>
                          <a:t>	</a:t>
                        </a:r>
                      </a:p>
                    </a:txBody>
                    <a:tcPr marL="50800" marR="50800" marT="50800" marB="50800" anchor="ctr" anchorCtr="0" horzOverflow="overflow">
                      <a:lnL w="12700">
                        <a:solidFill>
                          <a:srgbClr val="D6D6D6"/>
                        </a:solidFill>
                        <a:miter lim="400000"/>
                      </a:lnL>
                      <a:lnR w="12700">
                        <a:solidFill>
                          <a:srgbClr val="D6D6D6"/>
                        </a:solidFill>
                        <a:miter lim="400000"/>
                      </a:lnR>
                      <a:lnT w="12700">
                        <a:solidFill>
                          <a:srgbClr val="D6D6D6"/>
                        </a:solidFill>
                        <a:miter lim="400000"/>
                      </a:lnT>
                      <a:solidFill>
                        <a:srgbClr val="0065C1"/>
                      </a:solidFill>
                    </a:tcPr>
                  </a:tc>
                  <a:tc hMerge="1">
                    <a:tcPr/>
                  </a:tc>
                </a:tr>
                <a:tr h="481810">
                  <a:tc gridSpan="2">
                    <a:txBody>
                      <a:bodyPr/>
                      <a:lstStyle/>
                      <a:p>
                        <a:pPr defTabSz="914400">
                          <a:defRPr sz="2800">
                            <a:latin typeface="Helvetica Light"/>
                            <a:ea typeface="Helvetica Light"/>
                            <a:cs typeface="Helvetica Light"/>
                            <a:sym typeface="Helvetica Light"/>
                          </a:defRPr>
                        </a:pPr>
                        <a:r>
                          <a:rPr sz="2200">
                            <a:latin typeface="Gill Sans"/>
                            <a:ea typeface="Gill Sans"/>
                            <a:cs typeface="Gill Sans"/>
                            <a:sym typeface="Gill Sans"/>
                          </a:rPr>
                          <a:t>DS Upload</a:t>
                        </a:r>
                      </a:p>
                    </a:txBody>
                    <a:tcPr marL="50800" marR="50800" marT="50800" marB="50800" anchor="ctr" anchorCtr="0" horzOverflow="overflow">
                      <a:lnL w="12700">
                        <a:solidFill>
                          <a:srgbClr val="D6D6D6"/>
                        </a:solidFill>
                        <a:miter lim="400000"/>
                      </a:lnL>
                      <a:lnR w="12700">
                        <a:solidFill>
                          <a:srgbClr val="D6D6D6"/>
                        </a:solidFill>
                        <a:miter lim="400000"/>
                      </a:lnR>
                      <a:solidFill>
                        <a:srgbClr val="0065C1"/>
                      </a:solidFill>
                    </a:tcPr>
                  </a:tc>
                  <a:tc hMerge="1">
                    <a:tcPr/>
                  </a:tc>
                </a:tr>
                <a:tr h="481810">
                  <a:tc>
                    <a:txBody>
                      <a:bodyPr/>
                      <a:lstStyle/>
                      <a:p>
                        <a:pPr defTabSz="914400">
                          <a:defRPr sz="1800">
                            <a:solidFill>
                              <a:srgbClr val="000000"/>
                            </a:solidFill>
                          </a:defRPr>
                        </a:pPr>
                        <a:r>
                          <a:rPr sz="2200">
                            <a:solidFill>
                              <a:srgbClr val="FFFFFF"/>
                            </a:solidFill>
                            <a:latin typeface="Gill Sans"/>
                            <a:ea typeface="Gill Sans"/>
                            <a:cs typeface="Gill Sans"/>
                            <a:sym typeface="Gill Sans"/>
                          </a:rPr>
                          <a:t>Web</a:t>
                        </a:r>
                      </a:p>
                    </a:txBody>
                    <a:tcPr marL="50800" marR="50800" marT="50800" marB="50800" anchor="ctr" anchorCtr="0" horzOverflow="overflow">
                      <a:lnL w="12700">
                        <a:solidFill>
                          <a:srgbClr val="D6D6D6"/>
                        </a:solidFill>
                        <a:miter lim="400000"/>
                      </a:lnL>
                      <a:lnB w="25400">
                        <a:solidFill>
                          <a:srgbClr val="D6D7D6"/>
                        </a:solidFill>
                        <a:miter lim="400000"/>
                      </a:lnB>
                      <a:solidFill>
                        <a:srgbClr val="0065C1"/>
                      </a:solidFill>
                    </a:tcPr>
                  </a:tc>
                  <a:tc>
                    <a:txBody>
                      <a:bodyPr/>
                      <a:lstStyle/>
                      <a:p>
                        <a:pPr defTabSz="914400">
                          <a:defRPr sz="1800">
                            <a:solidFill>
                              <a:srgbClr val="000000"/>
                            </a:solidFill>
                          </a:defRPr>
                        </a:pPr>
                        <a:r>
                          <a:rPr sz="2200">
                            <a:solidFill>
                              <a:srgbClr val="FFFFFF"/>
                            </a:solidFill>
                            <a:latin typeface="Gill Sans"/>
                            <a:ea typeface="Gill Sans"/>
                            <a:cs typeface="Gill Sans"/>
                            <a:sym typeface="Gill Sans"/>
                          </a:rPr>
                          <a:t>Email</a:t>
                        </a:r>
                      </a:p>
                    </a:txBody>
                    <a:tcPr marL="50800" marR="50800" marT="50800" marB="50800" anchor="ctr" anchorCtr="0" horzOverflow="overflow">
                      <a:lnR w="12700">
                        <a:solidFill>
                          <a:srgbClr val="D6D6D6"/>
                        </a:solidFill>
                        <a:miter lim="400000"/>
                      </a:lnR>
                      <a:lnB w="25400">
                        <a:solidFill>
                          <a:srgbClr val="D6D7D6"/>
                        </a:solidFill>
                        <a:miter lim="400000"/>
                      </a:lnB>
                      <a:solidFill>
                        <a:srgbClr val="0065C1"/>
                      </a:solidFill>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T w="25400">
                        <a:solidFill>
                          <a:srgbClr val="D6D7D6"/>
                        </a:solidFill>
                        <a:miter lim="400000"/>
                      </a:lnT>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lnT w="25400">
                        <a:solidFill>
                          <a:srgbClr val="D6D7D6"/>
                        </a:solidFill>
                        <a:miter lim="400000"/>
                      </a:lnT>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 </a:t>
                        </a: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 </a:t>
                        </a: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 </a:t>
                        </a: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tcPr>
                  </a:tc>
                  <a:tc>
                    <a:txBody>
                      <a:bodyPr/>
                      <a:lstStyle/>
                      <a:p>
                        <a:pPr defTabSz="914400">
                          <a:defRPr sz="2800">
                            <a:latin typeface="Helvetica Light"/>
                            <a:ea typeface="Helvetica Light"/>
                            <a:cs typeface="Helvetica Light"/>
                            <a:sym typeface="Helvetica Light"/>
                          </a:defRPr>
                        </a:pPr>
                      </a:p>
                    </a:txBody>
                    <a:tcPr marL="50800" marR="50800" marT="50800" marB="50800" anchor="ctr" anchorCtr="0" horzOverflow="overflow">
                      <a:lnR w="12700">
                        <a:solidFill>
                          <a:srgbClr val="D6D6D6"/>
                        </a:solidFill>
                        <a:miter lim="400000"/>
                      </a:lnR>
                    </a:tcPr>
                  </a:tc>
                </a:tr>
                <a:tr h="481810">
                  <a:tc>
                    <a:txBody>
                      <a:bodyPr/>
                      <a:lstStyle/>
                      <a:p>
                        <a:pPr defTabSz="914400">
                          <a:defRPr sz="27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lnB w="12700">
                        <a:solidFill>
                          <a:srgbClr val="D6D6D6"/>
                        </a:solidFill>
                        <a:miter lim="400000"/>
                      </a:lnB>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 </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pSp>
          <p:nvGrpSpPr>
            <p:cNvPr id="1465" name="Group"/>
            <p:cNvGrpSpPr/>
            <p:nvPr/>
          </p:nvGrpSpPr>
          <p:grpSpPr>
            <a:xfrm>
              <a:off x="470962" y="5335801"/>
              <a:ext cx="362736" cy="1899676"/>
              <a:chOff x="0" y="0"/>
              <a:chExt cx="362734" cy="1899674"/>
            </a:xfrm>
          </p:grpSpPr>
          <p:sp>
            <p:nvSpPr>
              <p:cNvPr id="1461" name="Dingbat X"/>
              <p:cNvSpPr/>
              <p:nvPr/>
            </p:nvSpPr>
            <p:spPr>
              <a:xfrm>
                <a:off x="0" y="-1"/>
                <a:ext cx="362735" cy="428634"/>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462" name="Dingbat X"/>
              <p:cNvSpPr/>
              <p:nvPr/>
            </p:nvSpPr>
            <p:spPr>
              <a:xfrm>
                <a:off x="0" y="520971"/>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463" name="Dingbat X"/>
              <p:cNvSpPr/>
              <p:nvPr/>
            </p:nvSpPr>
            <p:spPr>
              <a:xfrm>
                <a:off x="0" y="996007"/>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464" name="Dingbat X"/>
              <p:cNvSpPr/>
              <p:nvPr/>
            </p:nvSpPr>
            <p:spPr>
              <a:xfrm>
                <a:off x="0" y="1471042"/>
                <a:ext cx="362735" cy="42863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466" name="Circle"/>
            <p:cNvSpPr/>
            <p:nvPr/>
          </p:nvSpPr>
          <p:spPr>
            <a:xfrm>
              <a:off x="462963" y="1551956"/>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67" name="Circle"/>
            <p:cNvSpPr/>
            <p:nvPr/>
          </p:nvSpPr>
          <p:spPr>
            <a:xfrm>
              <a:off x="462963" y="2021790"/>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68" name="Circle"/>
            <p:cNvSpPr/>
            <p:nvPr/>
          </p:nvSpPr>
          <p:spPr>
            <a:xfrm>
              <a:off x="462963" y="2491623"/>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69" name="Circle"/>
            <p:cNvSpPr/>
            <p:nvPr/>
          </p:nvSpPr>
          <p:spPr>
            <a:xfrm>
              <a:off x="450263" y="2961456"/>
              <a:ext cx="344260" cy="344204"/>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70" name="Circle"/>
            <p:cNvSpPr/>
            <p:nvPr/>
          </p:nvSpPr>
          <p:spPr>
            <a:xfrm>
              <a:off x="450263" y="3431289"/>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71" name="Circle"/>
            <p:cNvSpPr/>
            <p:nvPr/>
          </p:nvSpPr>
          <p:spPr>
            <a:xfrm>
              <a:off x="450263" y="3901122"/>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72" name="Circle"/>
            <p:cNvSpPr/>
            <p:nvPr/>
          </p:nvSpPr>
          <p:spPr>
            <a:xfrm>
              <a:off x="462963" y="4364488"/>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73" name="Circle"/>
            <p:cNvSpPr/>
            <p:nvPr/>
          </p:nvSpPr>
          <p:spPr>
            <a:xfrm>
              <a:off x="462963" y="4840788"/>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74" name="—"/>
            <p:cNvSpPr txBox="1"/>
            <p:nvPr/>
          </p:nvSpPr>
          <p:spPr>
            <a:xfrm>
              <a:off x="1826155" y="1354475"/>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475" name="—"/>
            <p:cNvSpPr txBox="1"/>
            <p:nvPr/>
          </p:nvSpPr>
          <p:spPr>
            <a:xfrm>
              <a:off x="1826155" y="1870042"/>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476" name="—"/>
            <p:cNvSpPr txBox="1"/>
            <p:nvPr/>
          </p:nvSpPr>
          <p:spPr>
            <a:xfrm>
              <a:off x="1826155" y="2327130"/>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477" name="—"/>
            <p:cNvSpPr txBox="1"/>
            <p:nvPr/>
          </p:nvSpPr>
          <p:spPr>
            <a:xfrm>
              <a:off x="1826155" y="2842697"/>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478" name="—"/>
            <p:cNvSpPr txBox="1"/>
            <p:nvPr/>
          </p:nvSpPr>
          <p:spPr>
            <a:xfrm>
              <a:off x="1826155" y="3233119"/>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479" name="—"/>
            <p:cNvSpPr txBox="1"/>
            <p:nvPr/>
          </p:nvSpPr>
          <p:spPr>
            <a:xfrm>
              <a:off x="1826155" y="3748685"/>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480" name="—"/>
            <p:cNvSpPr txBox="1"/>
            <p:nvPr/>
          </p:nvSpPr>
          <p:spPr>
            <a:xfrm>
              <a:off x="1826155" y="4205774"/>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481" name="—"/>
            <p:cNvSpPr txBox="1"/>
            <p:nvPr/>
          </p:nvSpPr>
          <p:spPr>
            <a:xfrm>
              <a:off x="1826155" y="4721341"/>
              <a:ext cx="571501"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latin typeface="Helvetica"/>
                  <a:ea typeface="Helvetica"/>
                  <a:cs typeface="Helvetica"/>
                  <a:sym typeface="Helvetica"/>
                </a:defRPr>
              </a:lvl1pPr>
            </a:lstStyle>
            <a:p>
              <a:pPr/>
              <a:r>
                <a:t>—</a:t>
              </a:r>
            </a:p>
          </p:txBody>
        </p:sp>
        <p:sp>
          <p:nvSpPr>
            <p:cNvPr id="1482" name="Circle"/>
            <p:cNvSpPr/>
            <p:nvPr/>
          </p:nvSpPr>
          <p:spPr>
            <a:xfrm>
              <a:off x="1933425" y="5408787"/>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83" name="Circle"/>
            <p:cNvSpPr/>
            <p:nvPr/>
          </p:nvSpPr>
          <p:spPr>
            <a:xfrm>
              <a:off x="1933425" y="5878620"/>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84" name="Circle"/>
            <p:cNvSpPr/>
            <p:nvPr/>
          </p:nvSpPr>
          <p:spPr>
            <a:xfrm>
              <a:off x="1946125" y="6341987"/>
              <a:ext cx="344260" cy="344205"/>
            </a:xfrm>
            <a:prstGeom prst="ellipse">
              <a:avLst/>
            </a:prstGeom>
            <a:solidFill>
              <a:srgbClr val="7BDB45"/>
            </a:solidFill>
            <a:ln w="12700" cap="flat">
              <a:noFill/>
              <a:miter lim="400000"/>
            </a:ln>
            <a:effectLst/>
          </p:spPr>
          <p:txBody>
            <a:bodyPr wrap="square" lIns="50800" tIns="50800" rIns="50800" bIns="50800" numCol="1" anchor="ctr">
              <a:noAutofit/>
            </a:bodyPr>
            <a:lstStyle/>
            <a:p>
              <a:pPr>
                <a:defRPr b="0" sz="2500">
                  <a:latin typeface="Helvetica Light"/>
                  <a:ea typeface="Helvetica Light"/>
                  <a:cs typeface="Helvetica Light"/>
                  <a:sym typeface="Helvetica Light"/>
                </a:defRPr>
              </a:pPr>
            </a:p>
          </p:txBody>
        </p:sp>
        <p:sp>
          <p:nvSpPr>
            <p:cNvPr id="1485" name="Dingbat X"/>
            <p:cNvSpPr/>
            <p:nvPr/>
          </p:nvSpPr>
          <p:spPr>
            <a:xfrm>
              <a:off x="1924187" y="6803249"/>
              <a:ext cx="362736" cy="428634"/>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D45954"/>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487" name="Registrar Supports DNSSEC?"/>
          <p:cNvSpPr/>
          <p:nvPr/>
        </p:nvSpPr>
        <p:spPr>
          <a:xfrm>
            <a:off x="465779" y="2256219"/>
            <a:ext cx="2101615" cy="1325562"/>
          </a:xfrm>
          <a:prstGeom prst="roundRect">
            <a:avLst>
              <a:gd name="adj" fmla="val 15432"/>
            </a:avLst>
          </a:prstGeom>
          <a:ln w="50800">
            <a:solidFill>
              <a:srgbClr val="1497FC"/>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600">
                <a:latin typeface="Gill Sans"/>
                <a:ea typeface="Gill Sans"/>
                <a:cs typeface="Gill Sans"/>
                <a:sym typeface="Gill Sans"/>
              </a:defRPr>
            </a:lvl1pPr>
          </a:lstStyle>
          <a:p>
            <a:pPr/>
            <a:r>
              <a:t>Registrar Supports DNSSEC? </a:t>
            </a:r>
          </a:p>
        </p:txBody>
      </p:sp>
      <p:grpSp>
        <p:nvGrpSpPr>
          <p:cNvPr id="1490" name="Group"/>
          <p:cNvGrpSpPr/>
          <p:nvPr/>
        </p:nvGrpSpPr>
        <p:grpSpPr>
          <a:xfrm>
            <a:off x="465779" y="3774271"/>
            <a:ext cx="2101615" cy="2183015"/>
            <a:chOff x="0" y="0"/>
            <a:chExt cx="2101614" cy="2183014"/>
          </a:xfrm>
        </p:grpSpPr>
        <p:sp>
          <p:nvSpPr>
            <p:cNvPr id="1488" name="Registrar Supports…"/>
            <p:cNvSpPr/>
            <p:nvPr/>
          </p:nvSpPr>
          <p:spPr>
            <a:xfrm>
              <a:off x="0" y="857453"/>
              <a:ext cx="2101615" cy="1325562"/>
            </a:xfrm>
            <a:prstGeom prst="roundRect">
              <a:avLst>
                <a:gd name="adj" fmla="val 15432"/>
              </a:avLst>
            </a:prstGeom>
            <a:noFill/>
            <a:ln w="508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600">
                  <a:latin typeface="Gill Sans"/>
                  <a:ea typeface="Gill Sans"/>
                  <a:cs typeface="Gill Sans"/>
                  <a:sym typeface="Gill Sans"/>
                </a:defRPr>
              </a:pPr>
              <a:r>
                <a:t>Registrar Supports </a:t>
              </a:r>
            </a:p>
            <a:p>
              <a:pPr>
                <a:defRPr b="0" sz="2600">
                  <a:latin typeface="Gill Sans"/>
                  <a:ea typeface="Gill Sans"/>
                  <a:cs typeface="Gill Sans"/>
                  <a:sym typeface="Gill Sans"/>
                </a:defRPr>
              </a:pPr>
              <a:r>
                <a:t>DS upload?</a:t>
              </a:r>
            </a:p>
          </p:txBody>
        </p:sp>
        <p:sp>
          <p:nvSpPr>
            <p:cNvPr id="1489" name="Arrow"/>
            <p:cNvSpPr/>
            <p:nvPr/>
          </p:nvSpPr>
          <p:spPr>
            <a:xfrm flipH="1" rot="16200000">
              <a:off x="718325" y="66602"/>
              <a:ext cx="664964" cy="531758"/>
            </a:xfrm>
            <a:prstGeom prst="rightArrow">
              <a:avLst>
                <a:gd name="adj1" fmla="val 36235"/>
                <a:gd name="adj2" fmla="val 71422"/>
              </a:avLst>
            </a:prstGeom>
            <a:solidFill>
              <a:srgbClr val="0065C1"/>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1493" name="Group"/>
          <p:cNvGrpSpPr/>
          <p:nvPr/>
        </p:nvGrpSpPr>
        <p:grpSpPr>
          <a:xfrm>
            <a:off x="465779" y="6149776"/>
            <a:ext cx="2101615" cy="2183015"/>
            <a:chOff x="0" y="0"/>
            <a:chExt cx="2101614" cy="2183014"/>
          </a:xfrm>
        </p:grpSpPr>
        <p:sp>
          <p:nvSpPr>
            <p:cNvPr id="1491" name="Registrar…"/>
            <p:cNvSpPr/>
            <p:nvPr/>
          </p:nvSpPr>
          <p:spPr>
            <a:xfrm>
              <a:off x="0" y="857453"/>
              <a:ext cx="2101615" cy="1325562"/>
            </a:xfrm>
            <a:prstGeom prst="roundRect">
              <a:avLst>
                <a:gd name="adj" fmla="val 15432"/>
              </a:avLst>
            </a:prstGeom>
            <a:noFill/>
            <a:ln w="50800" cap="flat">
              <a:solidFill>
                <a:srgbClr val="1497FC"/>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600">
                  <a:latin typeface="Gill Sans"/>
                  <a:ea typeface="Gill Sans"/>
                  <a:cs typeface="Gill Sans"/>
                  <a:sym typeface="Gill Sans"/>
                </a:defRPr>
              </a:pPr>
              <a:r>
                <a:t>Registrar</a:t>
              </a:r>
            </a:p>
            <a:p>
              <a:pPr>
                <a:defRPr b="0" sz="2600">
                  <a:latin typeface="Gill Sans"/>
                  <a:ea typeface="Gill Sans"/>
                  <a:cs typeface="Gill Sans"/>
                  <a:sym typeface="Gill Sans"/>
                </a:defRPr>
              </a:pPr>
              <a:r>
                <a:t>Validates</a:t>
              </a:r>
            </a:p>
            <a:p>
              <a:pPr>
                <a:defRPr b="0" sz="2600">
                  <a:latin typeface="Gill Sans"/>
                  <a:ea typeface="Gill Sans"/>
                  <a:cs typeface="Gill Sans"/>
                  <a:sym typeface="Gill Sans"/>
                </a:defRPr>
              </a:pPr>
              <a:r>
                <a:t>DS record?</a:t>
              </a:r>
            </a:p>
          </p:txBody>
        </p:sp>
        <p:sp>
          <p:nvSpPr>
            <p:cNvPr id="1492" name="Arrow"/>
            <p:cNvSpPr/>
            <p:nvPr/>
          </p:nvSpPr>
          <p:spPr>
            <a:xfrm flipH="1" rot="16200000">
              <a:off x="718325" y="66602"/>
              <a:ext cx="664964" cy="531758"/>
            </a:xfrm>
            <a:prstGeom prst="rightArrow">
              <a:avLst>
                <a:gd name="adj1" fmla="val 36235"/>
                <a:gd name="adj2" fmla="val 71422"/>
              </a:avLst>
            </a:prstGeom>
            <a:solidFill>
              <a:srgbClr val="0065C1"/>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494" name="Rounded Rectangle"/>
          <p:cNvSpPr/>
          <p:nvPr/>
        </p:nvSpPr>
        <p:spPr>
          <a:xfrm>
            <a:off x="460805" y="7014485"/>
            <a:ext cx="2101615" cy="1325562"/>
          </a:xfrm>
          <a:prstGeom prst="roundRect">
            <a:avLst>
              <a:gd name="adj" fmla="val 15432"/>
            </a:avLst>
          </a:prstGeom>
          <a:ln w="50800">
            <a:solidFill>
              <a:srgbClr val="7BDB45"/>
            </a:solidFill>
            <a:miter lim="400000"/>
          </a:ln>
        </p:spPr>
        <p:txBody>
          <a:bodyPr lIns="50800" tIns="50800" rIns="50800" bIns="50800" anchor="ctr"/>
          <a:lstStyle/>
          <a:p>
            <a:pPr>
              <a:defRPr b="0" sz="2600">
                <a:latin typeface="Gill Sans"/>
                <a:ea typeface="Gill Sans"/>
                <a:cs typeface="Gill Sans"/>
                <a:sym typeface="Gill Sans"/>
              </a:defRPr>
            </a:pPr>
          </a:p>
        </p:txBody>
      </p:sp>
      <p:sp>
        <p:nvSpPr>
          <p:cNvPr id="1495" name="2/20"/>
          <p:cNvSpPr txBox="1"/>
          <p:nvPr/>
        </p:nvSpPr>
        <p:spPr>
          <a:xfrm>
            <a:off x="1827513" y="6483276"/>
            <a:ext cx="70230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solidFill>
                  <a:srgbClr val="7BDB45"/>
                </a:solidFill>
                <a:latin typeface="Gill Sans"/>
                <a:ea typeface="Gill Sans"/>
                <a:cs typeface="Gill Sans"/>
                <a:sym typeface="Gill Sans"/>
              </a:defRPr>
            </a:lvl1pPr>
          </a:lstStyle>
          <a:p>
            <a:pPr/>
            <a:r>
              <a:t>2/20</a:t>
            </a:r>
          </a:p>
        </p:txBody>
      </p:sp>
      <p:sp>
        <p:nvSpPr>
          <p:cNvPr id="1496" name="3/20"/>
          <p:cNvSpPr txBox="1"/>
          <p:nvPr/>
        </p:nvSpPr>
        <p:spPr>
          <a:xfrm>
            <a:off x="1832487" y="1725009"/>
            <a:ext cx="70230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3/20</a:t>
            </a:r>
          </a:p>
        </p:txBody>
      </p:sp>
      <p:sp>
        <p:nvSpPr>
          <p:cNvPr id="1497" name="11/20"/>
          <p:cNvSpPr txBox="1"/>
          <p:nvPr/>
        </p:nvSpPr>
        <p:spPr>
          <a:xfrm>
            <a:off x="1749937" y="4136199"/>
            <a:ext cx="86740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600">
                <a:latin typeface="Gill Sans"/>
                <a:ea typeface="Gill Sans"/>
                <a:cs typeface="Gill Sans"/>
                <a:sym typeface="Gill Sans"/>
              </a:defRPr>
            </a:lvl1pPr>
          </a:lstStyle>
          <a:p>
            <a:pPr/>
            <a:r>
              <a:t>11/20</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Project 3"/>
          <p:cNvSpPr txBox="1"/>
          <p:nvPr>
            <p:ph type="title"/>
          </p:nvPr>
        </p:nvSpPr>
        <p:spPr>
          <a:prstGeom prst="rect">
            <a:avLst/>
          </a:prstGeom>
        </p:spPr>
        <p:txBody>
          <a:bodyPr/>
          <a:lstStyle/>
          <a:p>
            <a:pPr/>
            <a:r>
              <a:t>Project 3</a:t>
            </a:r>
          </a:p>
        </p:txBody>
      </p:sp>
      <p:graphicFrame>
        <p:nvGraphicFramePr>
          <p:cNvPr id="149" name="Title"/>
          <p:cNvGraphicFramePr/>
          <p:nvPr/>
        </p:nvGraphicFramePr>
        <p:xfrm>
          <a:off x="560053" y="2155241"/>
          <a:ext cx="10991007" cy="7370228"/>
        </p:xfrm>
        <a:graphic xmlns:a="http://schemas.openxmlformats.org/drawingml/2006/main">
          <a:graphicData uri="http://schemas.openxmlformats.org/drawingml/2006/chart">
            <c:chart xmlns:c="http://schemas.openxmlformats.org/drawingml/2006/chart" r:id="rId2"/>
          </a:graphicData>
        </a:graphic>
      </p:graphicFrame>
      <p:sp>
        <p:nvSpPr>
          <p:cNvPr id="150" name="Will send you the feedbacks of Project 2 and 3 by the next class"/>
          <p:cNvSpPr txBox="1"/>
          <p:nvPr/>
        </p:nvSpPr>
        <p:spPr>
          <a:xfrm>
            <a:off x="1827987" y="9067799"/>
            <a:ext cx="934882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Will send you the feedbacks of Project 2 and 3 by the next class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1" name="Summary: Registrar’s DNSSEC Support"/>
          <p:cNvSpPr txBox="1"/>
          <p:nvPr>
            <p:ph type="title"/>
          </p:nvPr>
        </p:nvSpPr>
        <p:spPr>
          <a:prstGeom prst="rect">
            <a:avLst/>
          </a:prstGeom>
        </p:spPr>
        <p:txBody>
          <a:bodyPr/>
          <a:lstStyle/>
          <a:p>
            <a:pPr/>
            <a:r>
              <a:t>Summary: Registrar’s DNSSEC Support</a:t>
            </a:r>
          </a:p>
        </p:txBody>
      </p:sp>
      <p:sp>
        <p:nvSpPr>
          <p:cNvPr id="15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503" name="Table"/>
          <p:cNvGraphicFramePr/>
          <p:nvPr/>
        </p:nvGraphicFramePr>
        <p:xfrm>
          <a:off x="1117780" y="2681937"/>
          <a:ext cx="6329081" cy="3183474"/>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105460"/>
                <a:gridCol w="2105460"/>
                <a:gridCol w="2105460"/>
              </a:tblGrid>
              <a:tr h="1056924">
                <a:tc>
                  <a:txBody>
                    <a:bodyPr/>
                    <a:lstStyle/>
                    <a:p>
                      <a:pPr defTabSz="914400">
                        <a:defRPr b="0" sz="2800">
                          <a:latin typeface="Gill Sans"/>
                          <a:ea typeface="Gill Sans"/>
                          <a:cs typeface="Gill Sans"/>
                          <a:sym typeface="Gill Sans"/>
                        </a:defRPr>
                      </a:pPr>
                    </a:p>
                  </a:txBody>
                  <a:tcPr marL="50800" marR="50800" marT="50800" marB="50800" anchor="ctr" anchorCtr="0" horzOverflow="overflow">
                    <a:lnL w="12700">
                      <a:solidFill>
                        <a:srgbClr val="D6D6D6"/>
                      </a:solidFill>
                      <a:miter lim="400000"/>
                    </a:lnL>
                    <a:solidFill>
                      <a:srgbClr val="0065C1"/>
                    </a:solidFill>
                  </a:tcPr>
                </a:tc>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DNS Operator</a:t>
                      </a:r>
                    </a:p>
                  </a:txBody>
                  <a:tcPr marL="50800" marR="50800" marT="50800" marB="50800" anchor="ctr" anchorCtr="0" horzOverflow="overflow">
                    <a:solidFill>
                      <a:srgbClr val="0065C1"/>
                    </a:solidFill>
                  </a:tcPr>
                </a:tc>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 of Registrar</a:t>
                      </a:r>
                    </a:p>
                  </a:txBody>
                  <a:tcPr marL="50800" marR="50800" marT="50800" marB="50800" anchor="ctr" anchorCtr="0" horzOverflow="overflow">
                    <a:lnR w="12700">
                      <a:solidFill>
                        <a:srgbClr val="D6D6D6"/>
                      </a:solidFill>
                      <a:miter lim="400000"/>
                    </a:lnR>
                    <a:solidFill>
                      <a:srgbClr val="0065C1"/>
                    </a:solidFill>
                  </a:tcPr>
                </a:tc>
              </a:tr>
              <a:tr h="1056924">
                <a:tc rowSpan="2">
                  <a:txBody>
                    <a:bodyPr/>
                    <a:lstStyle/>
                    <a:p>
                      <a:pPr defTabSz="914400">
                        <a:defRPr sz="1800">
                          <a:solidFill>
                            <a:srgbClr val="000000"/>
                          </a:solidFill>
                        </a:defRPr>
                      </a:pPr>
                      <a:r>
                        <a:rPr sz="2800">
                          <a:solidFill>
                            <a:srgbClr val="FFFFFF"/>
                          </a:solidFill>
                          <a:latin typeface="Gill Sans"/>
                          <a:ea typeface="Gill Sans"/>
                          <a:cs typeface="Gill Sans"/>
                          <a:sym typeface="Gill Sans"/>
                        </a:rPr>
                        <a:t>Support 
DNSSEC?</a:t>
                      </a:r>
                    </a:p>
                  </a:txBody>
                  <a:tcPr marL="50800" marR="50800" marT="50800" marB="50800" anchor="ctr" anchorCtr="0" horzOverflow="overflow">
                    <a:lnL w="12700">
                      <a:solidFill>
                        <a:srgbClr val="D6D6D6"/>
                      </a:solidFill>
                      <a:miter lim="400000"/>
                    </a:lnL>
                    <a:lnB w="12700">
                      <a:solidFill>
                        <a:srgbClr val="D6D6D6"/>
                      </a:solidFill>
                      <a:miter lim="400000"/>
                    </a:lnB>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Registrar </a:t>
                      </a:r>
                    </a:p>
                  </a:txBody>
                  <a:tcPr marL="50800" marR="50800" marT="50800" marB="50800" anchor="ctr" anchorCtr="0" horzOverflow="overflow">
                    <a:lnR w="25400">
                      <a:solidFill>
                        <a:srgbClr val="D6D7D6"/>
                      </a:solidFill>
                      <a:miter lim="400000"/>
                    </a:lnR>
                    <a:solidFill>
                      <a:srgbClr val="1497FC"/>
                    </a:solidFill>
                  </a:tcPr>
                </a:tc>
                <a:tc>
                  <a:txBody>
                    <a:bodyPr/>
                    <a:lstStyle/>
                    <a:p>
                      <a:pPr defTabSz="914400">
                        <a:defRPr sz="2800">
                          <a:latin typeface="Gill Sans"/>
                          <a:ea typeface="Gill Sans"/>
                          <a:cs typeface="Gill Sans"/>
                          <a:sym typeface="Gill Sans"/>
                        </a:defRPr>
                      </a:pPr>
                      <a:r>
                        <a:rPr>
                          <a:solidFill>
                            <a:schemeClr val="accent5">
                              <a:hueOff val="89162"/>
                              <a:satOff val="9554"/>
                              <a:lumOff val="16296"/>
                            </a:schemeClr>
                          </a:solidFill>
                        </a:rPr>
                        <a:t>3</a:t>
                      </a:r>
                      <a:r>
                        <a:t>/20</a:t>
                      </a:r>
                    </a:p>
                  </a:txBody>
                  <a:tcPr marL="50800" marR="50800" marT="50800" marB="50800" anchor="ctr" anchorCtr="0" horzOverflow="overflow">
                    <a:lnL w="25400">
                      <a:solidFill>
                        <a:srgbClr val="D6D7D6"/>
                      </a:solidFill>
                      <a:miter lim="400000"/>
                    </a:lnL>
                    <a:lnR w="12700">
                      <a:solidFill>
                        <a:srgbClr val="D6D6D6"/>
                      </a:solidFill>
                      <a:miter lim="400000"/>
                    </a:lnR>
                  </a:tcPr>
                </a:tc>
              </a:tr>
              <a:tr h="1056924">
                <a:tc vMerge="1">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Owner</a:t>
                      </a:r>
                    </a:p>
                  </a:txBody>
                  <a:tcPr marL="50800" marR="50800" marT="50800" marB="50800" anchor="ctr" anchorCtr="0" horzOverflow="overflow">
                    <a:lnR w="25400">
                      <a:solidFill>
                        <a:srgbClr val="D6D7D6"/>
                      </a:solidFill>
                      <a:miter lim="400000"/>
                    </a:lnR>
                    <a:lnB w="12700">
                      <a:solidFill>
                        <a:srgbClr val="D6D6D6"/>
                      </a:solidFill>
                      <a:miter lim="400000"/>
                    </a:lnB>
                    <a:solidFill>
                      <a:srgbClr val="1497FC"/>
                    </a:solidFill>
                  </a:tcPr>
                </a:tc>
                <a:tc>
                  <a:txBody>
                    <a:bodyPr/>
                    <a:lstStyle/>
                    <a:p>
                      <a:pPr defTabSz="914400">
                        <a:defRPr sz="2800">
                          <a:latin typeface="Gill Sans"/>
                          <a:ea typeface="Gill Sans"/>
                          <a:cs typeface="Gill Sans"/>
                          <a:sym typeface="Gill Sans"/>
                        </a:defRPr>
                      </a:pPr>
                      <a:r>
                        <a:rPr>
                          <a:solidFill>
                            <a:schemeClr val="accent5">
                              <a:hueOff val="89162"/>
                              <a:satOff val="9554"/>
                              <a:lumOff val="16296"/>
                            </a:schemeClr>
                          </a:solidFill>
                        </a:rPr>
                        <a:t>11</a:t>
                      </a:r>
                      <a:r>
                        <a:t>/20</a:t>
                      </a:r>
                    </a:p>
                  </a:txBody>
                  <a:tcPr marL="50800" marR="50800" marT="50800" marB="50800" anchor="ctr" anchorCtr="0" horzOverflow="overflow">
                    <a:lnL w="25400">
                      <a:solidFill>
                        <a:srgbClr val="D6D7D6"/>
                      </a:solidFill>
                      <a:miter lim="400000"/>
                    </a:lnL>
                    <a:lnR w="12700">
                      <a:solidFill>
                        <a:srgbClr val="D6D6D6"/>
                      </a:solidFill>
                      <a:miter lim="400000"/>
                    </a:lnR>
                    <a:lnB w="12700">
                      <a:solidFill>
                        <a:srgbClr val="D6D6D6"/>
                      </a:solidFill>
                      <a:miter lim="400000"/>
                    </a:lnB>
                  </a:tcPr>
                </a:tc>
              </a:tr>
            </a:tbl>
          </a:graphicData>
        </a:graphic>
      </p:graphicFrame>
      <p:graphicFrame>
        <p:nvGraphicFramePr>
          <p:cNvPr id="1504" name="Table"/>
          <p:cNvGraphicFramePr/>
          <p:nvPr/>
        </p:nvGraphicFramePr>
        <p:xfrm>
          <a:off x="7623980" y="2681937"/>
          <a:ext cx="4293450" cy="3183474"/>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4280749"/>
              </a:tblGrid>
              <a:tr h="1056924">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What this means to you</a:t>
                      </a:r>
                    </a:p>
                  </a:txBody>
                  <a:tcPr marL="50800" marR="50800" marT="50800" marB="50800" anchor="ctr" anchorCtr="0" horzOverflow="overflow">
                    <a:lnL w="12700">
                      <a:solidFill>
                        <a:srgbClr val="D6D6D6"/>
                      </a:solidFill>
                      <a:miter lim="400000"/>
                    </a:lnL>
                    <a:lnR w="12700">
                      <a:solidFill>
                        <a:srgbClr val="D6D6D6"/>
                      </a:solidFill>
                      <a:miter lim="400000"/>
                    </a:lnR>
                    <a:solidFill>
                      <a:schemeClr val="accent5">
                        <a:hueOff val="89162"/>
                        <a:satOff val="9554"/>
                        <a:lumOff val="16296"/>
                      </a:schemeClr>
                    </a:solidFill>
                  </a:tcPr>
                </a:tc>
              </a:tr>
              <a:tr h="1056924">
                <a:tc>
                  <a:txBody>
                    <a:bodyPr/>
                    <a:lstStyle/>
                    <a:p>
                      <a:pPr defTabSz="914400">
                        <a:defRPr sz="2200">
                          <a:latin typeface="Gill Sans"/>
                          <a:ea typeface="Gill Sans"/>
                          <a:cs typeface="Gill Sans"/>
                          <a:sym typeface="Gill Sans"/>
                        </a:defRPr>
                      </a:pPr>
                      <a:r>
                        <a:t>If you don’t want to run your own name server, most of the time, you CAN’T deploy DNSSEC (</a:t>
                      </a:r>
                      <a:r>
                        <a:rPr>
                          <a:solidFill>
                            <a:schemeClr val="accent5">
                              <a:hueOff val="89162"/>
                              <a:satOff val="9554"/>
                              <a:lumOff val="16296"/>
                            </a:schemeClr>
                          </a:solidFill>
                        </a:rPr>
                        <a:t>17/20</a:t>
                      </a:r>
                      <a:r>
                        <a:t>)</a:t>
                      </a:r>
                    </a:p>
                  </a:txBody>
                  <a:tcPr marL="50800" marR="50800" marT="50800" marB="50800" anchor="ctr" anchorCtr="0" horzOverflow="overflow">
                    <a:lnL w="12700">
                      <a:solidFill>
                        <a:srgbClr val="D6D6D6"/>
                      </a:solidFill>
                      <a:miter lim="400000"/>
                    </a:lnL>
                    <a:lnR w="12700">
                      <a:solidFill>
                        <a:srgbClr val="D6D6D6"/>
                      </a:solidFill>
                      <a:miter lim="400000"/>
                    </a:lnR>
                  </a:tcPr>
                </a:tc>
              </a:tr>
              <a:tr h="1056924">
                <a:tc>
                  <a:txBody>
                    <a:bodyPr/>
                    <a:lstStyle/>
                    <a:p>
                      <a:pPr defTabSz="914400">
                        <a:defRPr sz="2200">
                          <a:latin typeface="Gill Sans"/>
                          <a:ea typeface="Gill Sans"/>
                          <a:cs typeface="Gill Sans"/>
                          <a:sym typeface="Gill Sans"/>
                        </a:defRPr>
                      </a:pPr>
                      <a:r>
                        <a:t>If you do want run your own nameserver, still you CAN’T deploy DNSSEC for </a:t>
                      </a:r>
                      <a:r>
                        <a:rPr>
                          <a:solidFill>
                            <a:schemeClr val="accent5">
                              <a:hueOff val="89162"/>
                              <a:satOff val="9554"/>
                              <a:lumOff val="16296"/>
                            </a:schemeClr>
                          </a:solidFill>
                        </a:rPr>
                        <a:t>9/20</a:t>
                      </a:r>
                      <a:r>
                        <a:t> </a:t>
                      </a:r>
                    </a:p>
                  </a:txBody>
                  <a:tcPr marL="50800" marR="50800" marT="50800" marB="50800" anchor="ctr" anchorCtr="0" horzOverflow="overflow">
                    <a:lnL w="12700">
                      <a:solidFill>
                        <a:srgbClr val="D6D6D6"/>
                      </a:solidFill>
                      <a:miter lim="400000"/>
                    </a:lnL>
                    <a:lnR w="12700">
                      <a:solidFill>
                        <a:srgbClr val="D6D6D6"/>
                      </a:solidFill>
                      <a:miter lim="400000"/>
                    </a:lnR>
                    <a:lnB w="12700">
                      <a:solidFill>
                        <a:srgbClr val="D6D6D6"/>
                      </a:solidFill>
                      <a:miter lim="400000"/>
                    </a:lnB>
                  </a:tcPr>
                </a:tc>
              </a:tr>
            </a:tbl>
          </a:graphicData>
        </a:graphic>
      </p:graphicFrame>
      <p:graphicFrame>
        <p:nvGraphicFramePr>
          <p:cNvPr id="1505" name="Table"/>
          <p:cNvGraphicFramePr/>
          <p:nvPr/>
        </p:nvGraphicFramePr>
        <p:xfrm>
          <a:off x="1112770" y="6048405"/>
          <a:ext cx="6341782" cy="10296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109693"/>
                <a:gridCol w="2109693"/>
                <a:gridCol w="2109693"/>
              </a:tblGrid>
              <a:tr h="1016907">
                <a:tc>
                  <a:txBody>
                    <a:bodyPr/>
                    <a:lstStyle/>
                    <a:p>
                      <a:pPr defTabSz="914400">
                        <a:defRPr sz="1800">
                          <a:solidFill>
                            <a:srgbClr val="000000"/>
                          </a:solidFill>
                        </a:defRPr>
                      </a:pPr>
                      <a:r>
                        <a:rPr sz="2800">
                          <a:solidFill>
                            <a:srgbClr val="FFFFFF"/>
                          </a:solidFill>
                          <a:latin typeface="Gill Sans"/>
                          <a:ea typeface="Gill Sans"/>
                          <a:cs typeface="Gill Sans"/>
                          <a:sym typeface="Gill Sans"/>
                        </a:rPr>
                        <a:t>Check DS Validation</a:t>
                      </a:r>
                    </a:p>
                  </a:txBody>
                  <a:tcPr marL="50800" marR="50800" marT="50800" marB="50800" anchor="ctr" anchorCtr="0" horzOverflow="overflow">
                    <a:lnL w="12700">
                      <a:solidFill>
                        <a:srgbClr val="D6D6D6"/>
                      </a:solidFill>
                      <a:miter lim="400000"/>
                    </a:lnL>
                    <a:lnT w="12700">
                      <a:solidFill>
                        <a:srgbClr val="D6D6D6"/>
                      </a:solidFill>
                      <a:miter lim="400000"/>
                    </a:lnT>
                    <a:lnB w="12700">
                      <a:solidFill>
                        <a:srgbClr val="D6D6D6"/>
                      </a:solidFill>
                      <a:miter lim="400000"/>
                    </a:lnB>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Owner </a:t>
                      </a:r>
                    </a:p>
                  </a:txBody>
                  <a:tcPr marL="50800" marR="50800" marT="50800" marB="50800" anchor="ctr" anchorCtr="0" horzOverflow="overflow">
                    <a:lnR w="25400">
                      <a:solidFill>
                        <a:srgbClr val="D6D7D6"/>
                      </a:solidFill>
                      <a:miter lim="400000"/>
                    </a:lnR>
                    <a:lnT w="12700">
                      <a:solidFill>
                        <a:srgbClr val="D6D6D6"/>
                      </a:solidFill>
                      <a:miter lim="400000"/>
                    </a:lnT>
                    <a:lnB w="12700">
                      <a:solidFill>
                        <a:srgbClr val="D6D6D6"/>
                      </a:solidFill>
                      <a:miter lim="400000"/>
                    </a:lnB>
                    <a:solidFill>
                      <a:srgbClr val="1497FC"/>
                    </a:solidFill>
                  </a:tcPr>
                </a:tc>
                <a:tc>
                  <a:txBody>
                    <a:bodyPr/>
                    <a:lstStyle/>
                    <a:p>
                      <a:pPr defTabSz="914400">
                        <a:defRPr sz="2800">
                          <a:solidFill>
                            <a:schemeClr val="accent5">
                              <a:hueOff val="89162"/>
                              <a:satOff val="9554"/>
                              <a:lumOff val="16296"/>
                            </a:schemeClr>
                          </a:solidFill>
                          <a:latin typeface="Gill Sans"/>
                          <a:ea typeface="Gill Sans"/>
                          <a:cs typeface="Gill Sans"/>
                          <a:sym typeface="Gill Sans"/>
                        </a:defRPr>
                      </a:pPr>
                      <a:r>
                        <a:t>2</a:t>
                      </a:r>
                      <a:r>
                        <a:rPr>
                          <a:solidFill>
                            <a:srgbClr val="FFFFFF"/>
                          </a:solidFill>
                        </a:rPr>
                        <a:t>/11</a:t>
                      </a:r>
                    </a:p>
                  </a:txBody>
                  <a:tcPr marL="50800" marR="50800" marT="50800" marB="50800" anchor="ctr" anchorCtr="0" horzOverflow="overflow">
                    <a:lnL w="25400">
                      <a:solidFill>
                        <a:srgbClr val="D6D7D6"/>
                      </a:solidFill>
                      <a:miter lim="400000"/>
                    </a:lnL>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graphicFrame>
        <p:nvGraphicFramePr>
          <p:cNvPr id="1506" name="Table"/>
          <p:cNvGraphicFramePr/>
          <p:nvPr/>
        </p:nvGraphicFramePr>
        <p:xfrm>
          <a:off x="7630330" y="6042055"/>
          <a:ext cx="4280750" cy="104230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268049"/>
              </a:tblGrid>
              <a:tr h="1029607">
                <a:tc>
                  <a:txBody>
                    <a:bodyPr/>
                    <a:lstStyle/>
                    <a:p>
                      <a:pPr defTabSz="914400">
                        <a:defRPr sz="1800">
                          <a:solidFill>
                            <a:srgbClr val="000000"/>
                          </a:solidFill>
                        </a:defRPr>
                      </a:pPr>
                      <a:r>
                        <a:rPr sz="2200">
                          <a:solidFill>
                            <a:srgbClr val="FFFFFF"/>
                          </a:solidFill>
                          <a:latin typeface="Gill Sans"/>
                          <a:ea typeface="Gill Sans"/>
                          <a:cs typeface="Gill Sans"/>
                          <a:sym typeface="Gill Sans"/>
                        </a:rPr>
                        <a:t>If you happen to upload an incorrect DS record, your domain will be inaccessible</a:t>
                      </a:r>
                    </a:p>
                  </a:txBody>
                  <a:tcPr marL="50800" marR="50800" marT="50800" marB="50800" anchor="ctr" anchorCtr="0" horzOverflow="overflow">
                    <a:lnL w="12700">
                      <a:solidFill>
                        <a:srgbClr val="D6D6D6"/>
                      </a:solidFill>
                      <a:miter lim="400000"/>
                    </a:lnL>
                    <a:lnR w="12700">
                      <a:solidFill>
                        <a:srgbClr val="D6D6D6"/>
                      </a:solidFill>
                      <a:miter lim="400000"/>
                    </a:lnR>
                    <a:lnT w="12700">
                      <a:solidFill>
                        <a:srgbClr val="D6D6D6"/>
                      </a:solidFill>
                      <a:miter lim="400000"/>
                    </a:lnT>
                    <a:lnB w="12700">
                      <a:solidFill>
                        <a:srgbClr val="D6D6D6"/>
                      </a:solidFill>
                      <a:miter lim="400000"/>
                    </a:lnB>
                  </a:tcPr>
                </a:tc>
              </a:tr>
            </a:tbl>
          </a:graphicData>
        </a:graphic>
      </p:graphicFrame>
      <p:sp>
        <p:nvSpPr>
          <p:cNvPr id="1507" name="Why are DNSSEC support of registrars so rare?"/>
          <p:cNvSpPr txBox="1"/>
          <p:nvPr/>
        </p:nvSpPr>
        <p:spPr>
          <a:xfrm>
            <a:off x="1944554" y="7669070"/>
            <a:ext cx="931635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700">
                <a:solidFill>
                  <a:schemeClr val="accent5">
                    <a:hueOff val="89162"/>
                    <a:satOff val="9554"/>
                    <a:lumOff val="16296"/>
                  </a:schemeClr>
                </a:solidFill>
                <a:latin typeface="Gill Sans"/>
                <a:ea typeface="Gill Sans"/>
                <a:cs typeface="Gill Sans"/>
                <a:sym typeface="Gill Sans"/>
              </a:defRPr>
            </a:lvl1pPr>
          </a:lstStyle>
          <a:p>
            <a:pPr defTabSz="914400"/>
            <a:r>
              <a:t>Why are DNSSEC support of registrars so rare?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5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5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5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03" grpId="1"/>
      <p:bldP build="whole" bldLvl="1" animBg="1" rev="0" advAuto="0" spid="1507" grpId="5"/>
      <p:bldP build="whole" bldLvl="1" animBg="1" rev="0" advAuto="0" spid="1506" grpId="4"/>
      <p:bldP build="whole" bldLvl="1" animBg="1" rev="0" advAuto="0" spid="1505" grpId="3"/>
      <p:bldP build="whole" bldLvl="1" animBg="1" rev="0" advAuto="0" spid="1504" grpId="2"/>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511" name="Who Manages vs. Who Uses DNSSEC"/>
          <p:cNvSpPr txBox="1"/>
          <p:nvPr>
            <p:ph type="title"/>
          </p:nvPr>
        </p:nvSpPr>
        <p:spPr>
          <a:prstGeom prst="rect">
            <a:avLst/>
          </a:prstGeom>
        </p:spPr>
        <p:txBody>
          <a:bodyPr/>
          <a:lstStyle/>
          <a:p>
            <a:pPr/>
            <a:r>
              <a:t>Who </a:t>
            </a:r>
            <a:r>
              <a:rPr>
                <a:solidFill>
                  <a:schemeClr val="accent3">
                    <a:hueOff val="-365725"/>
                    <a:satOff val="-32500"/>
                    <a:lumOff val="18235"/>
                  </a:schemeClr>
                </a:solidFill>
              </a:rPr>
              <a:t>Manages</a:t>
            </a:r>
            <a:r>
              <a:t> vs. Who </a:t>
            </a:r>
            <a:r>
              <a:rPr>
                <a:solidFill>
                  <a:schemeClr val="accent3">
                    <a:hueOff val="-365725"/>
                    <a:satOff val="-32500"/>
                    <a:lumOff val="18235"/>
                  </a:schemeClr>
                </a:solidFill>
              </a:rPr>
              <a:t>Uses</a:t>
            </a:r>
            <a:r>
              <a:t> DNSSEC</a:t>
            </a:r>
          </a:p>
        </p:txBody>
      </p:sp>
      <p:sp>
        <p:nvSpPr>
          <p:cNvPr id="1512" name="Slide Number"/>
          <p:cNvSpPr txBox="1"/>
          <p:nvPr>
            <p:ph type="sldNum" sz="quarter" idx="2"/>
          </p:nvPr>
        </p:nvSpPr>
        <p:spPr>
          <a:xfrm>
            <a:off x="11990933" y="9296400"/>
            <a:ext cx="287834"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13" name="I want to provide DNS records…"/>
          <p:cNvSpPr/>
          <p:nvPr/>
        </p:nvSpPr>
        <p:spPr>
          <a:xfrm>
            <a:off x="9245063" y="6320715"/>
            <a:ext cx="3467498" cy="12846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5" y="0"/>
                </a:moveTo>
                <a:cubicBezTo>
                  <a:pt x="5104" y="0"/>
                  <a:pt x="4925" y="485"/>
                  <a:pt x="4925" y="1081"/>
                </a:cubicBezTo>
                <a:lnTo>
                  <a:pt x="4925" y="8935"/>
                </a:lnTo>
                <a:lnTo>
                  <a:pt x="0" y="11090"/>
                </a:lnTo>
                <a:lnTo>
                  <a:pt x="4925" y="13252"/>
                </a:lnTo>
                <a:lnTo>
                  <a:pt x="4925" y="20519"/>
                </a:lnTo>
                <a:cubicBezTo>
                  <a:pt x="4925" y="21115"/>
                  <a:pt x="5104" y="21600"/>
                  <a:pt x="5325" y="21600"/>
                </a:cubicBezTo>
                <a:lnTo>
                  <a:pt x="21199" y="21600"/>
                </a:lnTo>
                <a:cubicBezTo>
                  <a:pt x="21420" y="21600"/>
                  <a:pt x="21600" y="21115"/>
                  <a:pt x="21600" y="20519"/>
                </a:cubicBezTo>
                <a:lnTo>
                  <a:pt x="21600" y="1081"/>
                </a:lnTo>
                <a:cubicBezTo>
                  <a:pt x="21600" y="485"/>
                  <a:pt x="21420" y="0"/>
                  <a:pt x="21199" y="0"/>
                </a:cubicBezTo>
                <a:lnTo>
                  <a:pt x="5325" y="0"/>
                </a:lnTo>
                <a:close/>
              </a:path>
            </a:pathLst>
          </a:custGeom>
          <a:ln w="38100">
            <a:solidFill>
              <a:schemeClr val="accent1">
                <a:lumOff val="13529"/>
              </a:schemeClr>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b="0" sz="2200">
                <a:latin typeface="+mn-lt"/>
                <a:ea typeface="+mn-ea"/>
                <a:cs typeface="+mn-cs"/>
                <a:sym typeface="Helvetica Neue Medium"/>
              </a:defRPr>
            </a:pPr>
            <a:r>
              <a:t>I want to provide DNS records</a:t>
            </a:r>
          </a:p>
          <a:p>
            <a:pPr>
              <a:defRPr b="0" sz="2200">
                <a:latin typeface="+mn-lt"/>
                <a:ea typeface="+mn-ea"/>
                <a:cs typeface="+mn-cs"/>
                <a:sym typeface="Helvetica Neue Medium"/>
              </a:defRPr>
            </a:pPr>
            <a:r>
              <a:t> </a:t>
            </a:r>
            <a:r>
              <a:rPr>
                <a:solidFill>
                  <a:schemeClr val="accent4">
                    <a:hueOff val="468000"/>
                    <a:satOff val="-4761"/>
                    <a:lumOff val="10196"/>
                  </a:schemeClr>
                </a:solidFill>
              </a:rPr>
              <a:t>in a secure manner</a:t>
            </a:r>
          </a:p>
        </p:txBody>
      </p:sp>
      <p:sp>
        <p:nvSpPr>
          <p:cNvPr id="1514" name="Man"/>
          <p:cNvSpPr/>
          <p:nvPr/>
        </p:nvSpPr>
        <p:spPr>
          <a:xfrm>
            <a:off x="3980166" y="6319591"/>
            <a:ext cx="498491" cy="1286933"/>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FFFFFF"/>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515" name="example.com"/>
          <p:cNvSpPr/>
          <p:nvPr/>
        </p:nvSpPr>
        <p:spPr>
          <a:xfrm>
            <a:off x="7273442" y="6234245"/>
            <a:ext cx="1802878" cy="1259041"/>
          </a:xfrm>
          <a:prstGeom prst="roundRect">
            <a:avLst>
              <a:gd name="adj" fmla="val 15131"/>
            </a:avLst>
          </a:prstGeom>
          <a:solidFill>
            <a:srgbClr val="000000"/>
          </a:solidFill>
          <a:ln w="635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300">
                <a:latin typeface="Gill Sans"/>
                <a:ea typeface="Gill Sans"/>
                <a:cs typeface="Gill Sans"/>
                <a:sym typeface="Gill Sans"/>
              </a:defRPr>
            </a:lvl1pPr>
          </a:lstStyle>
          <a:p>
            <a:pPr/>
            <a:r>
              <a:t>example.com</a:t>
            </a:r>
          </a:p>
        </p:txBody>
      </p:sp>
      <p:sp>
        <p:nvSpPr>
          <p:cNvPr id="1516" name="Line"/>
          <p:cNvSpPr/>
          <p:nvPr/>
        </p:nvSpPr>
        <p:spPr>
          <a:xfrm flipH="1">
            <a:off x="4786035" y="6863765"/>
            <a:ext cx="2071358" cy="1"/>
          </a:xfrm>
          <a:prstGeom prst="line">
            <a:avLst/>
          </a:prstGeom>
          <a:ln w="63500">
            <a:solidFill>
              <a:srgbClr val="FFFFFF"/>
            </a:solidFill>
            <a:miter lim="400000"/>
            <a:headEnd type="triangle"/>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1517" name="Line"/>
          <p:cNvSpPr/>
          <p:nvPr/>
        </p:nvSpPr>
        <p:spPr>
          <a:xfrm flipH="1">
            <a:off x="4691941" y="5151919"/>
            <a:ext cx="1902885" cy="922962"/>
          </a:xfrm>
          <a:prstGeom prst="line">
            <a:avLst/>
          </a:prstGeom>
          <a:ln w="63500">
            <a:solidFill>
              <a:srgbClr val="FFFFFF"/>
            </a:solidFill>
            <a:miter lim="400000"/>
            <a:headEnd type="triangle"/>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1518" name="Line"/>
          <p:cNvSpPr/>
          <p:nvPr/>
        </p:nvSpPr>
        <p:spPr>
          <a:xfrm>
            <a:off x="8174881" y="3470834"/>
            <a:ext cx="1" cy="2653779"/>
          </a:xfrm>
          <a:prstGeom prst="line">
            <a:avLst/>
          </a:prstGeom>
          <a:ln w="50800">
            <a:solidFill>
              <a:srgbClr val="FFFFFF"/>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519" name="GoDaddy…"/>
          <p:cNvSpPr/>
          <p:nvPr/>
        </p:nvSpPr>
        <p:spPr>
          <a:xfrm>
            <a:off x="7273442" y="4108314"/>
            <a:ext cx="1802878" cy="1259041"/>
          </a:xfrm>
          <a:prstGeom prst="roundRect">
            <a:avLst>
              <a:gd name="adj" fmla="val 15131"/>
            </a:avLst>
          </a:prstGeom>
          <a:solidFill>
            <a:srgbClr val="000000"/>
          </a:solidFill>
          <a:ln w="635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b="0" sz="2600">
                <a:latin typeface="Gill Sans"/>
                <a:ea typeface="Gill Sans"/>
                <a:cs typeface="Gill Sans"/>
                <a:sym typeface="Gill Sans"/>
              </a:defRPr>
            </a:pPr>
            <a:r>
              <a:t>GoDaddy</a:t>
            </a:r>
          </a:p>
          <a:p>
            <a:pPr>
              <a:defRPr b="0" sz="2600">
                <a:latin typeface="Gill Sans"/>
                <a:ea typeface="Gill Sans"/>
                <a:cs typeface="Gill Sans"/>
                <a:sym typeface="Gill Sans"/>
              </a:defRPr>
            </a:pPr>
            <a:r>
              <a:t>(Registrar)</a:t>
            </a:r>
          </a:p>
        </p:txBody>
      </p:sp>
      <p:sp>
        <p:nvSpPr>
          <p:cNvPr id="1520" name=".COM…"/>
          <p:cNvSpPr/>
          <p:nvPr/>
        </p:nvSpPr>
        <p:spPr>
          <a:xfrm>
            <a:off x="7273442" y="2102161"/>
            <a:ext cx="1802878" cy="1259040"/>
          </a:xfrm>
          <a:prstGeom prst="roundRect">
            <a:avLst>
              <a:gd name="adj" fmla="val 15131"/>
            </a:avLst>
          </a:prstGeom>
          <a:ln w="635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b="0" sz="2600">
                <a:latin typeface="Gill Sans"/>
                <a:ea typeface="Gill Sans"/>
                <a:cs typeface="Gill Sans"/>
                <a:sym typeface="Gill Sans"/>
              </a:defRPr>
            </a:pPr>
            <a:r>
              <a:t>.COM </a:t>
            </a:r>
          </a:p>
          <a:p>
            <a:pPr>
              <a:defRPr b="0" sz="2600">
                <a:latin typeface="Gill Sans"/>
                <a:ea typeface="Gill Sans"/>
                <a:cs typeface="Gill Sans"/>
                <a:sym typeface="Gill Sans"/>
              </a:defRPr>
            </a:pPr>
            <a:r>
              <a:t>(Verisign)</a:t>
            </a:r>
          </a:p>
        </p:txBody>
      </p:sp>
      <p:sp>
        <p:nvSpPr>
          <p:cNvPr id="1521" name="DS Record"/>
          <p:cNvSpPr/>
          <p:nvPr/>
        </p:nvSpPr>
        <p:spPr>
          <a:xfrm>
            <a:off x="8685313" y="7215043"/>
            <a:ext cx="879418" cy="745122"/>
          </a:xfrm>
          <a:prstGeom prst="roundRect">
            <a:avLst>
              <a:gd name="adj" fmla="val 22059"/>
            </a:avLst>
          </a:prstGeom>
          <a:solidFill>
            <a:srgbClr val="E8A43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1700">
                <a:latin typeface="Gill Sans"/>
                <a:ea typeface="Gill Sans"/>
                <a:cs typeface="Gill Sans"/>
                <a:sym typeface="Gill Sans"/>
              </a:defRPr>
            </a:lvl1pPr>
          </a:lstStyle>
          <a:p>
            <a:pPr/>
            <a:r>
              <a:t>DS Record</a:t>
            </a:r>
          </a:p>
        </p:txBody>
      </p:sp>
      <p:pic>
        <p:nvPicPr>
          <p:cNvPr id="1522" name="Image" descr="Image"/>
          <p:cNvPicPr>
            <a:picLocks noChangeAspect="1"/>
          </p:cNvPicPr>
          <p:nvPr/>
        </p:nvPicPr>
        <p:blipFill>
          <a:blip r:embed="rId3">
            <a:extLst/>
          </a:blip>
          <a:stretch>
            <a:fillRect/>
          </a:stretch>
        </p:blipFill>
        <p:spPr>
          <a:xfrm>
            <a:off x="6887785" y="7215043"/>
            <a:ext cx="745122" cy="745122"/>
          </a:xfrm>
          <a:prstGeom prst="rect">
            <a:avLst/>
          </a:prstGeom>
          <a:ln w="12700">
            <a:miter lim="400000"/>
          </a:ln>
        </p:spPr>
      </p:pic>
      <p:pic>
        <p:nvPicPr>
          <p:cNvPr id="1523" name="Image" descr="Image"/>
          <p:cNvPicPr>
            <a:picLocks noChangeAspect="1"/>
          </p:cNvPicPr>
          <p:nvPr/>
        </p:nvPicPr>
        <p:blipFill>
          <a:blip r:embed="rId3">
            <a:extLst/>
          </a:blip>
          <a:stretch>
            <a:fillRect/>
          </a:stretch>
        </p:blipFill>
        <p:spPr>
          <a:xfrm>
            <a:off x="6887785" y="5039769"/>
            <a:ext cx="745122" cy="745122"/>
          </a:xfrm>
          <a:prstGeom prst="rect">
            <a:avLst/>
          </a:prstGeom>
          <a:ln w="12700">
            <a:miter lim="400000"/>
          </a:ln>
        </p:spPr>
      </p:pic>
      <p:sp>
        <p:nvSpPr>
          <p:cNvPr id="1524" name="I need to manage all DNSSEC records for example.com"/>
          <p:cNvSpPr/>
          <p:nvPr/>
        </p:nvSpPr>
        <p:spPr>
          <a:xfrm>
            <a:off x="9274852" y="3123092"/>
            <a:ext cx="3437732" cy="1643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40" y="0"/>
                </a:moveTo>
                <a:cubicBezTo>
                  <a:pt x="3617" y="0"/>
                  <a:pt x="3436" y="379"/>
                  <a:pt x="3436" y="845"/>
                </a:cubicBezTo>
                <a:lnTo>
                  <a:pt x="3436" y="14306"/>
                </a:lnTo>
                <a:lnTo>
                  <a:pt x="0" y="21600"/>
                </a:lnTo>
                <a:lnTo>
                  <a:pt x="5070" y="16889"/>
                </a:lnTo>
                <a:lnTo>
                  <a:pt x="21196" y="16889"/>
                </a:lnTo>
                <a:cubicBezTo>
                  <a:pt x="21419" y="16889"/>
                  <a:pt x="21600" y="16510"/>
                  <a:pt x="21600" y="16043"/>
                </a:cubicBezTo>
                <a:lnTo>
                  <a:pt x="21600" y="845"/>
                </a:lnTo>
                <a:cubicBezTo>
                  <a:pt x="21600" y="379"/>
                  <a:pt x="21419" y="0"/>
                  <a:pt x="21196" y="0"/>
                </a:cubicBezTo>
                <a:lnTo>
                  <a:pt x="3840" y="0"/>
                </a:lnTo>
                <a:close/>
              </a:path>
            </a:pathLst>
          </a:custGeom>
          <a:ln w="38100">
            <a:solidFill>
              <a:schemeClr val="accent5">
                <a:hueOff val="89162"/>
                <a:satOff val="9554"/>
                <a:lumOff val="16296"/>
              </a:schemeClr>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I need to manage all DNSSEC records for example.com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14"/>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516"/>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15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4" fill="hold">
                                  <p:stCondLst>
                                    <p:cond delay="0"/>
                                  </p:stCondLst>
                                  <p:iterate type="el" backwards="0">
                                    <p:tmAbs val="0"/>
                                  </p:iterate>
                                  <p:childTnLst>
                                    <p:set>
                                      <p:cBhvr>
                                        <p:cTn id="16" fill="hold"/>
                                        <p:tgtEl>
                                          <p:spTgt spid="15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15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path" nodeType="clickEffect" presetSubtype="0" presetID="-1" grpId="6" accel="50000" decel="50000" fill="hold">
                                  <p:stCondLst>
                                    <p:cond delay="0"/>
                                  </p:stCondLst>
                                  <p:childTnLst>
                                    <p:animMotion path="M 0.000000 0.000000 L -0.001563 -0.223036" origin="layout" pathEditMode="relative">
                                      <p:cBhvr>
                                        <p:cTn id="24" dur="500" fill="hold"/>
                                        <p:tgtEl>
                                          <p:spTgt spid="1521"/>
                                        </p:tgtEl>
                                        <p:attrNameLst>
                                          <p:attrName>ppt_x</p:attrName>
                                          <p:attrName>ppt_y</p:attrName>
                                        </p:attrNameLst>
                                      </p:cBhvr>
                                    </p:animMotion>
                                  </p:childTnLst>
                                </p:cTn>
                              </p:par>
                            </p:childTnLst>
                          </p:cTn>
                        </p:par>
                        <p:par>
                          <p:cTn id="25" fill="hold">
                            <p:stCondLst>
                              <p:cond delay="0"/>
                            </p:stCondLst>
                            <p:childTnLst>
                              <p:par>
                                <p:cTn id="26" presetClass="path" nodeType="afterEffect" presetSubtype="0" presetID="-1" grpId="7" accel="50000" decel="50000" fill="hold">
                                  <p:stCondLst>
                                    <p:cond delay="100"/>
                                  </p:stCondLst>
                                  <p:childTnLst>
                                    <p:animMotion path="M -0.001563 -0.223036 L -0.001563 -0.432335" origin="layout" pathEditMode="relative">
                                      <p:cBhvr>
                                        <p:cTn id="27" dur="500" fill="hold"/>
                                        <p:tgtEl>
                                          <p:spTgt spid="1521"/>
                                        </p:tgtEl>
                                        <p:attrNameLst>
                                          <p:attrName>ppt_x</p:attrName>
                                          <p:attrName>ppt_y</p:attrName>
                                        </p:attrNameLst>
                                      </p:cBhvr>
                                    </p:animMotion>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8" fill="hold">
                                  <p:stCondLst>
                                    <p:cond delay="0"/>
                                  </p:stCondLst>
                                  <p:iterate type="el" backwards="0">
                                    <p:tmAbs val="0"/>
                                  </p:iterate>
                                  <p:childTnLst>
                                    <p:set>
                                      <p:cBhvr>
                                        <p:cTn id="31" fill="hold"/>
                                        <p:tgtEl>
                                          <p:spTgt spid="1523"/>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9" fill="hold">
                                  <p:stCondLst>
                                    <p:cond delay="0"/>
                                  </p:stCondLst>
                                  <p:iterate type="el" backwards="0">
                                    <p:tmAbs val="0"/>
                                  </p:iterate>
                                  <p:childTnLst>
                                    <p:set>
                                      <p:cBhvr>
                                        <p:cTn id="34" fill="hold"/>
                                        <p:tgtEl>
                                          <p:spTgt spid="1517"/>
                                        </p:tgtEl>
                                        <p:attrNameLst>
                                          <p:attrName>style.visibility</p:attrName>
                                        </p:attrNameLst>
                                      </p:cBhvr>
                                      <p:to>
                                        <p:strVal val="visible"/>
                                      </p:to>
                                    </p:set>
                                  </p:childTnLst>
                                </p:cTn>
                              </p:par>
                            </p:childTnLst>
                          </p:cTn>
                        </p:par>
                        <p:par>
                          <p:cTn id="35" fill="hold">
                            <p:stCondLst>
                              <p:cond delay="0"/>
                            </p:stCondLst>
                            <p:childTnLst>
                              <p:par>
                                <p:cTn id="36" presetClass="exit" nodeType="afterEffect" presetID="9" grpId="10" fill="hold">
                                  <p:stCondLst>
                                    <p:cond delay="0"/>
                                  </p:stCondLst>
                                  <p:iterate type="el" backwards="0">
                                    <p:tmAbs val="0"/>
                                  </p:iterate>
                                  <p:childTnLst>
                                    <p:animEffect filter="dissolve" transition="out">
                                      <p:cBhvr>
                                        <p:cTn id="37" dur="1000" fill="hold"/>
                                        <p:tgtEl>
                                          <p:spTgt spid="1516"/>
                                        </p:tgtEl>
                                      </p:cBhvr>
                                    </p:animEffect>
                                    <p:set>
                                      <p:cBhvr>
                                        <p:cTn id="38" fill="hold">
                                          <p:stCondLst>
                                            <p:cond delay="999"/>
                                          </p:stCondLst>
                                        </p:cTn>
                                        <p:tgtEl>
                                          <p:spTgt spid="15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11" fill="hold">
                                  <p:stCondLst>
                                    <p:cond delay="0"/>
                                  </p:stCondLst>
                                  <p:iterate type="el" backwards="0">
                                    <p:tmAbs val="0"/>
                                  </p:iterate>
                                  <p:childTnLst>
                                    <p:set>
                                      <p:cBhvr>
                                        <p:cTn id="42" fill="hold"/>
                                        <p:tgtEl>
                                          <p:spTgt spid="15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16" grpId="2"/>
      <p:bldP build="whole" bldLvl="1" animBg="1" rev="0" advAuto="0" spid="1524" grpId="11"/>
      <p:bldP build="whole" bldLvl="1" animBg="1" rev="0" advAuto="0" spid="1522" grpId="4"/>
      <p:bldP build="whole" bldLvl="1" animBg="1" rev="0" advAuto="0" spid="1521" grpId="5"/>
      <p:bldP build="whole" bldLvl="1" animBg="1" rev="0" advAuto="0" spid="1523" grpId="8"/>
      <p:bldP build="whole" bldLvl="1" animBg="1" rev="0" advAuto="0" spid="1517" grpId="9"/>
      <p:bldP build="whole" bldLvl="1" animBg="1" rev="0" advAuto="0" spid="1514" grpId="1"/>
      <p:bldP build="whole" bldLvl="1" animBg="1" rev="0" advAuto="0" spid="1513" grpId="3"/>
      <p:bldP build="whole" bldLvl="1" animBg="1" rev="0" advAuto="0" spid="1516" grpId="10"/>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8" name="Cost of Managements"/>
          <p:cNvSpPr txBox="1"/>
          <p:nvPr>
            <p:ph type="title"/>
          </p:nvPr>
        </p:nvSpPr>
        <p:spPr>
          <a:prstGeom prst="rect">
            <a:avLst/>
          </a:prstGeom>
        </p:spPr>
        <p:txBody>
          <a:bodyPr/>
          <a:lstStyle/>
          <a:p>
            <a:pPr/>
            <a:r>
              <a:t>Cost of Managements</a:t>
            </a:r>
          </a:p>
        </p:txBody>
      </p:sp>
      <p:sp>
        <p:nvSpPr>
          <p:cNvPr id="152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530" name="Table"/>
          <p:cNvGraphicFramePr/>
          <p:nvPr/>
        </p:nvGraphicFramePr>
        <p:xfrm>
          <a:off x="2463850" y="2168958"/>
          <a:ext cx="8102500" cy="5428384"/>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2696599"/>
                <a:gridCol w="2696599"/>
                <a:gridCol w="2696599"/>
              </a:tblGrid>
              <a:tr h="1353920">
                <a:tc>
                  <a:txBody>
                    <a:bodyPr/>
                    <a:lstStyle/>
                    <a:p>
                      <a:pPr>
                        <a:defRPr sz="2400">
                          <a:sym typeface="Helvetica Neue"/>
                        </a:defRPr>
                      </a:pPr>
                    </a:p>
                  </a:txBody>
                  <a:tcPr marL="50800" marR="50800" marT="50800" marB="50800" anchor="ctr" anchorCtr="0" horzOverflow="overflow">
                    <a:lnL w="12700">
                      <a:solidFill>
                        <a:srgbClr val="D6D6D6"/>
                      </a:solidFill>
                      <a:miter lim="400000"/>
                    </a:lnL>
                  </a:tcPr>
                </a:tc>
                <a:tc>
                  <a:txBody>
                    <a:bodyPr/>
                    <a:lstStyle/>
                    <a:p>
                      <a:pPr>
                        <a:defRPr b="0" sz="1800">
                          <a:solidFill>
                            <a:srgbClr val="000000"/>
                          </a:solidFill>
                        </a:defRPr>
                      </a:pPr>
                      <a:r>
                        <a:rPr b="1" sz="2400">
                          <a:solidFill>
                            <a:srgbClr val="FFFFFF"/>
                          </a:solidFill>
                          <a:sym typeface="Helvetica Neue"/>
                        </a:rPr>
                        <a:t>DNS</a:t>
                      </a:r>
                    </a:p>
                  </a:txBody>
                  <a:tcPr marL="50800" marR="50800" marT="50800" marB="50800" anchor="ctr" anchorCtr="0" horzOverflow="overflow"/>
                </a:tc>
                <a:tc>
                  <a:txBody>
                    <a:bodyPr/>
                    <a:lstStyle/>
                    <a:p>
                      <a:pPr>
                        <a:defRPr b="0" sz="1800">
                          <a:solidFill>
                            <a:srgbClr val="000000"/>
                          </a:solidFill>
                        </a:defRPr>
                      </a:pPr>
                      <a:r>
                        <a:rPr b="1" sz="2400">
                          <a:solidFill>
                            <a:srgbClr val="FFFFFF"/>
                          </a:solidFill>
                          <a:sym typeface="Helvetica Neue"/>
                        </a:rPr>
                        <a:t>DNSSEC</a:t>
                      </a:r>
                    </a:p>
                  </a:txBody>
                  <a:tcPr marL="50800" marR="50800" marT="50800" marB="50800" anchor="ctr" anchorCtr="0" horzOverflow="overflow">
                    <a:lnR w="12700">
                      <a:solidFill>
                        <a:srgbClr val="D6D6D6"/>
                      </a:solidFill>
                      <a:miter lim="400000"/>
                    </a:lnR>
                  </a:tcPr>
                </a:tc>
              </a:tr>
              <a:tr h="1353920">
                <a:tc>
                  <a:txBody>
                    <a:bodyPr/>
                    <a:lstStyle/>
                    <a:p>
                      <a:pPr>
                        <a:defRPr b="0" sz="1800">
                          <a:solidFill>
                            <a:srgbClr val="000000"/>
                          </a:solidFill>
                        </a:defRPr>
                      </a:pPr>
                      <a:r>
                        <a:rPr b="1" sz="2400">
                          <a:solidFill>
                            <a:srgbClr val="FFFFFF"/>
                          </a:solidFill>
                          <a:sym typeface="Helvetica Neue"/>
                        </a:rPr>
                        <a:t># of Records</a:t>
                      </a:r>
                    </a:p>
                  </a:txBody>
                  <a:tcPr marL="50800" marR="50800" marT="50800" marB="50800" anchor="ctr" anchorCtr="0" horzOverflow="overflow"/>
                </a:tc>
                <a:tc gridSpan="2">
                  <a:txBody>
                    <a:bodyPr/>
                    <a:lstStyle/>
                    <a:p>
                      <a:pPr>
                        <a:defRPr sz="2400">
                          <a:latin typeface="Gill Sans"/>
                          <a:ea typeface="Gill Sans"/>
                          <a:cs typeface="Gill Sans"/>
                          <a:sym typeface="Gill Sans"/>
                        </a:defRPr>
                      </a:pPr>
                      <a:r>
                        <a:t>DNSSEC introduces </a:t>
                      </a:r>
                    </a:p>
                    <a:p>
                      <a:pPr>
                        <a:defRPr sz="2400">
                          <a:latin typeface="Gill Sans"/>
                          <a:ea typeface="Gill Sans"/>
                          <a:cs typeface="Gill Sans"/>
                          <a:sym typeface="Gill Sans"/>
                        </a:defRPr>
                      </a:pPr>
                      <a:r>
                        <a:rPr>
                          <a:solidFill>
                            <a:schemeClr val="accent5">
                              <a:hueOff val="89162"/>
                              <a:satOff val="9554"/>
                              <a:lumOff val="16296"/>
                            </a:schemeClr>
                          </a:solidFill>
                        </a:rPr>
                        <a:t>much more</a:t>
                      </a:r>
                      <a:r>
                        <a:t> records </a:t>
                      </a:r>
                    </a:p>
                    <a:p>
                      <a:pPr>
                        <a:defRPr sz="2400">
                          <a:latin typeface="Gill Sans"/>
                          <a:ea typeface="Gill Sans"/>
                          <a:cs typeface="Gill Sans"/>
                          <a:sym typeface="Gill Sans"/>
                        </a:defRPr>
                      </a:pPr>
                      <a:r>
                        <a:t>(e.g., need signatures for each record)</a:t>
                      </a:r>
                    </a:p>
                  </a:txBody>
                  <a:tcPr marL="50800" marR="50800" marT="50800" marB="50800" anchor="ctr" anchorCtr="0" horzOverflow="overflow">
                    <a:lnR w="12700">
                      <a:solidFill>
                        <a:srgbClr val="D6D6D6"/>
                      </a:solidFill>
                      <a:miter lim="400000"/>
                    </a:lnR>
                  </a:tcPr>
                </a:tc>
                <a:tc hMerge="1">
                  <a:tcPr/>
                </a:tc>
              </a:tr>
              <a:tr h="1353920">
                <a:tc>
                  <a:txBody>
                    <a:bodyPr/>
                    <a:lstStyle/>
                    <a:p>
                      <a:pPr>
                        <a:defRPr b="0" sz="1800">
                          <a:solidFill>
                            <a:srgbClr val="000000"/>
                          </a:solidFill>
                        </a:defRPr>
                      </a:pPr>
                      <a:r>
                        <a:rPr b="1" sz="2400">
                          <a:solidFill>
                            <a:srgbClr val="FFFFFF"/>
                          </a:solidFill>
                          <a:sym typeface="Helvetica Neue"/>
                        </a:rPr>
                        <a:t>Size of Records</a:t>
                      </a:r>
                    </a:p>
                  </a:txBody>
                  <a:tcPr marL="50800" marR="50800" marT="50800" marB="50800" anchor="ctr" anchorCtr="0" horzOverflow="overflow"/>
                </a:tc>
                <a:tc gridSpan="2">
                  <a:txBody>
                    <a:bodyPr/>
                    <a:lstStyle/>
                    <a:p>
                      <a:pPr>
                        <a:defRPr sz="2400">
                          <a:latin typeface="Gill Sans"/>
                          <a:ea typeface="Gill Sans"/>
                          <a:cs typeface="Gill Sans"/>
                          <a:sym typeface="Gill Sans"/>
                        </a:defRPr>
                      </a:pPr>
                      <a:r>
                        <a:t>Signatures are usually </a:t>
                      </a:r>
                      <a:r>
                        <a:rPr>
                          <a:solidFill>
                            <a:schemeClr val="accent5">
                              <a:hueOff val="89162"/>
                              <a:satOff val="9554"/>
                              <a:lumOff val="16296"/>
                            </a:schemeClr>
                          </a:solidFill>
                        </a:rPr>
                        <a:t>3~6 times larger</a:t>
                      </a:r>
                      <a:r>
                        <a:t> than non-DNSSEC records*</a:t>
                      </a:r>
                    </a:p>
                  </a:txBody>
                  <a:tcPr marL="50800" marR="50800" marT="50800" marB="50800" anchor="ctr" anchorCtr="0" horzOverflow="overflow">
                    <a:lnR w="12700">
                      <a:solidFill>
                        <a:srgbClr val="D6D6D6"/>
                      </a:solidFill>
                      <a:miter lim="400000"/>
                    </a:lnR>
                  </a:tcPr>
                </a:tc>
                <a:tc hMerge="1">
                  <a:tcPr/>
                </a:tc>
              </a:tr>
              <a:tr h="1353920">
                <a:tc>
                  <a:txBody>
                    <a:bodyPr/>
                    <a:lstStyle/>
                    <a:p>
                      <a:pPr>
                        <a:defRPr b="0" sz="1800">
                          <a:solidFill>
                            <a:srgbClr val="000000"/>
                          </a:solidFill>
                        </a:defRPr>
                      </a:pPr>
                      <a:r>
                        <a:rPr b="1" sz="2400">
                          <a:solidFill>
                            <a:srgbClr val="FFFFFF"/>
                          </a:solidFill>
                          <a:sym typeface="Helvetica Neue"/>
                        </a:rPr>
                        <a:t>Management</a:t>
                      </a:r>
                    </a:p>
                  </a:txBody>
                  <a:tcPr marL="50800" marR="50800" marT="50800" marB="50800" anchor="ctr" anchorCtr="0" horzOverflow="overflow">
                    <a:lnB w="12700">
                      <a:solidFill>
                        <a:srgbClr val="D6D6D6"/>
                      </a:solidFill>
                      <a:miter lim="400000"/>
                    </a:lnB>
                  </a:tcPr>
                </a:tc>
                <a:tc>
                  <a:txBody>
                    <a:bodyPr/>
                    <a:lstStyle/>
                    <a:p>
                      <a:pPr>
                        <a:defRPr sz="1800">
                          <a:solidFill>
                            <a:srgbClr val="000000"/>
                          </a:solidFill>
                        </a:defRPr>
                      </a:pPr>
                      <a:r>
                        <a:rPr sz="2400">
                          <a:solidFill>
                            <a:srgbClr val="FFFFFF"/>
                          </a:solidFill>
                          <a:latin typeface="Gill Sans"/>
                          <a:ea typeface="Gill Sans"/>
                          <a:cs typeface="Gill Sans"/>
                          <a:sym typeface="Gill Sans"/>
                        </a:rPr>
                        <a:t>-</a:t>
                      </a:r>
                    </a:p>
                  </a:txBody>
                  <a:tcPr marL="50800" marR="50800" marT="50800" marB="50800" anchor="ctr" anchorCtr="0" horzOverflow="overflow">
                    <a:lnB w="12700">
                      <a:solidFill>
                        <a:srgbClr val="D6D6D6"/>
                      </a:solidFill>
                      <a:miter lim="400000"/>
                    </a:lnB>
                  </a:tcPr>
                </a:tc>
                <a:tc>
                  <a:txBody>
                    <a:bodyPr/>
                    <a:lstStyle/>
                    <a:p>
                      <a:pPr>
                        <a:defRPr sz="1800">
                          <a:solidFill>
                            <a:srgbClr val="000000"/>
                          </a:solidFill>
                        </a:defRPr>
                      </a:pPr>
                      <a:r>
                        <a:rPr sz="2400">
                          <a:solidFill>
                            <a:schemeClr val="accent5">
                              <a:hueOff val="89162"/>
                              <a:satOff val="9554"/>
                              <a:lumOff val="16296"/>
                            </a:schemeClr>
                          </a:solidFill>
                          <a:latin typeface="Gill Sans"/>
                          <a:ea typeface="Gill Sans"/>
                          <a:cs typeface="Gill Sans"/>
                          <a:sym typeface="Gill Sans"/>
                        </a:rPr>
                        <a:t>Strong Key
Unique Key
Rollover</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pSp>
        <p:nvGrpSpPr>
          <p:cNvPr id="1533" name="Group"/>
          <p:cNvGrpSpPr/>
          <p:nvPr/>
        </p:nvGrpSpPr>
        <p:grpSpPr>
          <a:xfrm>
            <a:off x="1488229" y="8051800"/>
            <a:ext cx="11080979" cy="1143001"/>
            <a:chOff x="-822097" y="-60473"/>
            <a:chExt cx="11080977" cy="1143000"/>
          </a:xfrm>
        </p:grpSpPr>
        <p:sp>
          <p:nvSpPr>
            <p:cNvPr id="1531" name="Operational Cost"/>
            <p:cNvSpPr/>
            <p:nvPr/>
          </p:nvSpPr>
          <p:spPr>
            <a:xfrm>
              <a:off x="-822098" y="0"/>
              <a:ext cx="2058277" cy="1022053"/>
            </a:xfrm>
            <a:prstGeom prst="roundRect">
              <a:avLst>
                <a:gd name="adj" fmla="val 18639"/>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900">
                  <a:latin typeface="Gill Sans"/>
                  <a:ea typeface="Gill Sans"/>
                  <a:cs typeface="Gill Sans"/>
                  <a:sym typeface="Gill Sans"/>
                </a:defRPr>
              </a:lvl1pPr>
            </a:lstStyle>
            <a:p>
              <a:pPr/>
              <a:r>
                <a:t>Operational Cost</a:t>
              </a:r>
            </a:p>
          </p:txBody>
        </p:sp>
        <p:sp>
          <p:nvSpPr>
            <p:cNvPr id="1532" name="Operational cost of DNSSEC is higher than that of DNS"/>
            <p:cNvSpPr txBox="1"/>
            <p:nvPr/>
          </p:nvSpPr>
          <p:spPr>
            <a:xfrm>
              <a:off x="1414648" y="-60474"/>
              <a:ext cx="8844232"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b="0" sz="3600">
                  <a:solidFill>
                    <a:srgbClr val="FFFB00"/>
                  </a:solidFill>
                  <a:latin typeface="Gill Sans"/>
                  <a:ea typeface="Gill Sans"/>
                  <a:cs typeface="Gill Sans"/>
                  <a:sym typeface="Gill Sans"/>
                </a:defRPr>
              </a:lvl1pPr>
            </a:lstStyle>
            <a:p>
              <a:pPr/>
              <a:r>
                <a:t>Operational cost of DNSSEC is higher than that of DNS</a:t>
              </a:r>
            </a:p>
          </p:txBody>
        </p:sp>
      </p:grpSp>
      <p:sp>
        <p:nvSpPr>
          <p:cNvPr id="1534" name="*DNSSEC and Its Potential for DDoS Attacks (IMC’14)"/>
          <p:cNvSpPr txBox="1"/>
          <p:nvPr/>
        </p:nvSpPr>
        <p:spPr>
          <a:xfrm>
            <a:off x="-19257" y="9358300"/>
            <a:ext cx="6558535" cy="4117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*DNSSEC and Its Potential for DDoS Attacks (IMC’14)</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ID="9" grpId="2" fill="hold">
                                  <p:stCondLst>
                                    <p:cond delay="0"/>
                                  </p:stCondLst>
                                  <p:iterate type="el" backwards="0">
                                    <p:tmAbs val="0"/>
                                  </p:iterate>
                                  <p:childTnLst>
                                    <p:set>
                                      <p:cBhvr>
                                        <p:cTn id="10" fill="hold"/>
                                        <p:tgtEl>
                                          <p:spTgt spid="1533"/>
                                        </p:tgtEl>
                                        <p:attrNameLst>
                                          <p:attrName>style.visibility</p:attrName>
                                        </p:attrNameLst>
                                      </p:cBhvr>
                                      <p:to>
                                        <p:strVal val="visible"/>
                                      </p:to>
                                    </p:set>
                                    <p:animEffect filter="dissolve" transition="in">
                                      <p:cBhvr>
                                        <p:cTn id="11" dur="499"/>
                                        <p:tgtEl>
                                          <p:spTgt spid="15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33" grpId="2"/>
      <p:bldP build="whole" bldLvl="1" animBg="1" rev="0" advAuto="0" spid="1530" grpId="1"/>
    </p:bld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8" name="Case Study: Registrar’s Policy"/>
          <p:cNvSpPr txBox="1"/>
          <p:nvPr>
            <p:ph type="title"/>
          </p:nvPr>
        </p:nvSpPr>
        <p:spPr>
          <a:prstGeom prst="rect">
            <a:avLst/>
          </a:prstGeom>
        </p:spPr>
        <p:txBody>
          <a:bodyPr/>
          <a:lstStyle/>
          <a:p>
            <a:pPr/>
            <a:r>
              <a:t>Case Study: Registrar’s Policy</a:t>
            </a:r>
          </a:p>
        </p:txBody>
      </p:sp>
      <p:sp>
        <p:nvSpPr>
          <p:cNvPr id="153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540" name="Table"/>
          <p:cNvGraphicFramePr/>
          <p:nvPr/>
        </p:nvGraphicFramePr>
        <p:xfrm>
          <a:off x="2140437" y="2371968"/>
          <a:ext cx="8853275" cy="394742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447690"/>
                <a:gridCol w="1447690"/>
                <a:gridCol w="1482067"/>
                <a:gridCol w="1413313"/>
                <a:gridCol w="1554075"/>
                <a:gridCol w="1495735"/>
              </a:tblGrid>
              <a:tr h="983681">
                <a:tc gridSpan="2" rowSpan="2">
                  <a:txBody>
                    <a:bodyPr/>
                    <a:lstStyle/>
                    <a:p>
                      <a:pPr>
                        <a:defRPr b="1" sz="2200">
                          <a:sym typeface="Helvetica Neue"/>
                        </a:defRPr>
                      </a:pPr>
                    </a:p>
                  </a:txBody>
                  <a:tcPr marL="50800" marR="50800" marT="50800" marB="50800" anchor="ctr" anchorCtr="0" horzOverflow="overflow">
                    <a:lnL w="12700">
                      <a:solidFill>
                        <a:srgbClr val="D6D6D6"/>
                      </a:solidFill>
                      <a:miter lim="400000"/>
                    </a:lnL>
                    <a:lnT w="12700">
                      <a:solidFill>
                        <a:srgbClr val="D6D6D6"/>
                      </a:solidFill>
                      <a:miter lim="400000"/>
                    </a:lnT>
                    <a:lnB w="25400">
                      <a:solidFill>
                        <a:srgbClr val="D6D7D6"/>
                      </a:solidFill>
                      <a:miter lim="400000"/>
                    </a:lnB>
                    <a:solidFill>
                      <a:srgbClr val="032650"/>
                    </a:solidFill>
                  </a:tcPr>
                </a:tc>
                <a:tc rowSpan="2" hMerge="1">
                  <a:tcPr/>
                </a:tc>
                <a:tc gridSpan="2">
                  <a:txBody>
                    <a:bodyPr/>
                    <a:lstStyle/>
                    <a:p>
                      <a:pPr>
                        <a:defRPr sz="1800">
                          <a:solidFill>
                            <a:srgbClr val="000000"/>
                          </a:solidFill>
                        </a:defRPr>
                      </a:pPr>
                      <a:r>
                        <a:rPr b="1" sz="2200">
                          <a:solidFill>
                            <a:srgbClr val="FFFFFF"/>
                          </a:solidFill>
                          <a:sym typeface="Helvetica Neue"/>
                        </a:rPr>
                        <a:t>Registrar 
DNS Operator</a:t>
                      </a:r>
                    </a:p>
                  </a:txBody>
                  <a:tcPr marL="50800" marR="50800" marT="50800" marB="50800" anchor="ctr" anchorCtr="0" horzOverflow="overflow">
                    <a:lnT w="12700">
                      <a:solidFill>
                        <a:srgbClr val="D6D6D6"/>
                      </a:solidFill>
                      <a:miter lim="400000"/>
                    </a:lnT>
                    <a:solidFill>
                      <a:srgbClr val="032650"/>
                    </a:solidFill>
                  </a:tcPr>
                </a:tc>
                <a:tc hMerge="1">
                  <a:tcPr/>
                </a:tc>
                <a:tc gridSpan="2">
                  <a:txBody>
                    <a:bodyPr/>
                    <a:lstStyle/>
                    <a:p>
                      <a:pPr>
                        <a:defRPr sz="1800">
                          <a:solidFill>
                            <a:srgbClr val="000000"/>
                          </a:solidFill>
                        </a:defRPr>
                      </a:pPr>
                      <a:r>
                        <a:rPr b="1" sz="2200">
                          <a:solidFill>
                            <a:srgbClr val="FFFFFF"/>
                          </a:solidFill>
                          <a:sym typeface="Helvetica Neue"/>
                        </a:rPr>
                        <a:t>Owner
DNS Operator</a:t>
                      </a:r>
                    </a:p>
                  </a:txBody>
                  <a:tcPr marL="50800" marR="50800" marT="50800" marB="50800" anchor="ctr" anchorCtr="0" horzOverflow="overflow">
                    <a:lnR w="12700">
                      <a:solidFill>
                        <a:srgbClr val="D6D6D6"/>
                      </a:solidFill>
                      <a:miter lim="400000"/>
                    </a:lnR>
                    <a:lnT w="12700">
                      <a:solidFill>
                        <a:srgbClr val="D6D6D6"/>
                      </a:solidFill>
                      <a:miter lim="400000"/>
                    </a:lnT>
                    <a:solidFill>
                      <a:srgbClr val="032650"/>
                    </a:solidFill>
                  </a:tcPr>
                </a:tc>
                <a:tc hMerge="1">
                  <a:tcPr/>
                </a:tc>
              </a:tr>
              <a:tr h="983681">
                <a:tc gridSpan="2" vMerge="1">
                  <a:tcPr/>
                </a:tc>
                <a:tc hMerge="1" vMerge="1">
                  <a:tcPr/>
                </a:tc>
                <a:tc>
                  <a:txBody>
                    <a:bodyPr/>
                    <a:lstStyle/>
                    <a:p>
                      <a:pPr>
                        <a:defRPr sz="1800">
                          <a:solidFill>
                            <a:srgbClr val="000000"/>
                          </a:solidFill>
                        </a:defRPr>
                      </a:pPr>
                      <a:r>
                        <a:rPr b="1" sz="2200">
                          <a:solidFill>
                            <a:srgbClr val="FFFFFF"/>
                          </a:solidFill>
                          <a:sym typeface="Helvetica Neue"/>
                        </a:rPr>
                        <a:t>Support DNSSEC</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b="1" sz="2200">
                          <a:solidFill>
                            <a:srgbClr val="FFFFFF"/>
                          </a:solidFill>
                          <a:sym typeface="Helvetica Neue"/>
                        </a:rPr>
                        <a:t>Pricing</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b="1" sz="2200">
                          <a:solidFill>
                            <a:srgbClr val="FFFFFF"/>
                          </a:solidFill>
                          <a:sym typeface="Helvetica Neue"/>
                        </a:rPr>
                        <a:t>Support DNSSEC</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b="1" sz="2200">
                          <a:solidFill>
                            <a:srgbClr val="FFFFFF"/>
                          </a:solidFill>
                          <a:sym typeface="Helvetica Neue"/>
                        </a:rPr>
                        <a:t>Pricing</a:t>
                      </a:r>
                    </a:p>
                  </a:txBody>
                  <a:tcPr marL="50800" marR="50800" marT="50800" marB="50800" anchor="ctr" anchorCtr="0" horzOverflow="overflow">
                    <a:lnR w="12700">
                      <a:solidFill>
                        <a:srgbClr val="D6D6D6"/>
                      </a:solidFill>
                      <a:miter lim="400000"/>
                    </a:lnR>
                    <a:lnB w="25400">
                      <a:solidFill>
                        <a:srgbClr val="D6D7D6"/>
                      </a:solidFill>
                      <a:miter lim="400000"/>
                    </a:lnB>
                    <a:solidFill>
                      <a:srgbClr val="032650"/>
                    </a:solidFill>
                  </a:tcPr>
                </a:tc>
              </a:tr>
              <a:tr h="983681">
                <a:tc gridSpan="2" rowSpan="2">
                  <a:txBody>
                    <a:bodyPr/>
                    <a:lstStyle/>
                    <a:p>
                      <a:pPr>
                        <a:defRPr sz="1800">
                          <a:solidFill>
                            <a:srgbClr val="000000"/>
                          </a:solidFill>
                        </a:defRPr>
                      </a:pPr>
                      <a:r>
                        <a:rPr b="1" sz="2200">
                          <a:solidFill>
                            <a:srgbClr val="FFFFFF"/>
                          </a:solidFill>
                          <a:sym typeface="Helvetica Neue"/>
                        </a:rPr>
                        <a:t># of registrars</a:t>
                      </a:r>
                    </a:p>
                  </a:txBody>
                  <a:tcPr marL="50800" marR="50800" marT="50800" marB="50800" anchor="ctr" anchorCtr="0" horzOverflow="overflow">
                    <a:lnL w="12700">
                      <a:solidFill>
                        <a:srgbClr val="D6D6D6"/>
                      </a:solidFill>
                      <a:miter lim="400000"/>
                    </a:lnL>
                    <a:lnR w="25400">
                      <a:solidFill>
                        <a:srgbClr val="D6D7D6"/>
                      </a:solidFill>
                      <a:miter lim="400000"/>
                    </a:lnR>
                    <a:lnT w="25400">
                      <a:solidFill>
                        <a:srgbClr val="D6D7D6"/>
                      </a:solidFill>
                      <a:miter lim="400000"/>
                    </a:lnT>
                    <a:lnB w="12700">
                      <a:solidFill>
                        <a:srgbClr val="D6D6D6"/>
                      </a:solidFill>
                      <a:miter lim="400000"/>
                    </a:lnB>
                    <a:solidFill>
                      <a:schemeClr val="accent1"/>
                    </a:solidFill>
                  </a:tcPr>
                </a:tc>
                <a:tc rowSpan="2" hMerge="1">
                  <a:tcPr/>
                </a:tc>
                <a:tc rowSpan="2">
                  <a:txBody>
                    <a:bodyPr/>
                    <a:lstStyle/>
                    <a:p>
                      <a:pPr>
                        <a:defRPr sz="1800">
                          <a:solidFill>
                            <a:srgbClr val="000000"/>
                          </a:solidFill>
                        </a:defRPr>
                      </a:pPr>
                      <a:r>
                        <a:rPr b="1" sz="2200">
                          <a:solidFill>
                            <a:schemeClr val="accent5">
                              <a:hueOff val="89162"/>
                              <a:satOff val="9554"/>
                              <a:lumOff val="16296"/>
                            </a:schemeClr>
                          </a:solidFill>
                          <a:sym typeface="Helvetica Neue"/>
                        </a:rPr>
                        <a:t>3</a:t>
                      </a:r>
                    </a:p>
                  </a:txBody>
                  <a:tcPr marL="50800" marR="50800" marT="50800" marB="50800" anchor="ctr" anchorCtr="0" horzOverflow="overflow">
                    <a:lnL w="25400">
                      <a:solidFill>
                        <a:srgbClr val="D6D7D6"/>
                      </a:solidFill>
                      <a:miter lim="400000"/>
                    </a:lnL>
                    <a:lnT w="25400">
                      <a:solidFill>
                        <a:srgbClr val="D6D7D6"/>
                      </a:solidFill>
                      <a:miter lim="400000"/>
                    </a:lnT>
                    <a:lnB w="12700">
                      <a:solidFill>
                        <a:srgbClr val="D6D6D6"/>
                      </a:solidFill>
                      <a:miter lim="400000"/>
                    </a:lnB>
                  </a:tcPr>
                </a:tc>
                <a:tc>
                  <a:txBody>
                    <a:bodyPr/>
                    <a:lstStyle/>
                    <a:p>
                      <a:pPr>
                        <a:defRPr sz="1800">
                          <a:solidFill>
                            <a:srgbClr val="000000"/>
                          </a:solidFill>
                        </a:defRPr>
                      </a:pPr>
                      <a:r>
                        <a:rPr sz="2200">
                          <a:solidFill>
                            <a:srgbClr val="FFFFFF"/>
                          </a:solidFill>
                          <a:sym typeface="Helvetica Neue"/>
                        </a:rPr>
                        <a:t>Free: 2</a:t>
                      </a:r>
                    </a:p>
                  </a:txBody>
                  <a:tcPr marL="50800" marR="50800" marT="50800" marB="50800" anchor="ctr" anchorCtr="0" horzOverflow="overflow">
                    <a:lnT w="25400">
                      <a:solidFill>
                        <a:srgbClr val="D6D7D6"/>
                      </a:solidFill>
                      <a:miter lim="400000"/>
                    </a:lnT>
                  </a:tcPr>
                </a:tc>
                <a:tc rowSpan="2">
                  <a:txBody>
                    <a:bodyPr/>
                    <a:lstStyle/>
                    <a:p>
                      <a:pPr>
                        <a:defRPr sz="1800">
                          <a:solidFill>
                            <a:srgbClr val="000000"/>
                          </a:solidFill>
                        </a:defRPr>
                      </a:pPr>
                      <a:r>
                        <a:rPr b="1" sz="2200">
                          <a:solidFill>
                            <a:schemeClr val="accent3">
                              <a:hueOff val="-365725"/>
                              <a:satOff val="-32500"/>
                              <a:lumOff val="18235"/>
                            </a:schemeClr>
                          </a:solidFill>
                          <a:sym typeface="Helvetica Neue"/>
                        </a:rPr>
                        <a:t>11</a:t>
                      </a:r>
                    </a:p>
                  </a:txBody>
                  <a:tcPr marL="50800" marR="50800" marT="50800" marB="50800" anchor="ctr" anchorCtr="0" horzOverflow="overflow">
                    <a:lnT w="25400">
                      <a:solidFill>
                        <a:srgbClr val="D6D7D6"/>
                      </a:solidFill>
                      <a:miter lim="400000"/>
                    </a:lnT>
                    <a:lnB w="12700">
                      <a:solidFill>
                        <a:srgbClr val="D6D6D6"/>
                      </a:solidFill>
                      <a:miter lim="400000"/>
                    </a:lnB>
                  </a:tcPr>
                </a:tc>
                <a:tc rowSpan="2">
                  <a:txBody>
                    <a:bodyPr/>
                    <a:lstStyle/>
                    <a:p>
                      <a:pPr>
                        <a:defRPr sz="1800">
                          <a:solidFill>
                            <a:srgbClr val="000000"/>
                          </a:solidFill>
                        </a:defRPr>
                      </a:pPr>
                      <a:r>
                        <a:rPr sz="2200">
                          <a:solidFill>
                            <a:srgbClr val="FFFFFF"/>
                          </a:solidFill>
                          <a:sym typeface="Helvetica Neue"/>
                        </a:rPr>
                        <a:t>Free</a:t>
                      </a:r>
                    </a:p>
                  </a:txBody>
                  <a:tcPr marL="50800" marR="50800" marT="50800" marB="50800" anchor="ctr" anchorCtr="0" horzOverflow="overflow">
                    <a:lnR w="12700">
                      <a:solidFill>
                        <a:srgbClr val="D6D6D6"/>
                      </a:solidFill>
                      <a:miter lim="400000"/>
                    </a:lnR>
                    <a:lnT w="25400">
                      <a:solidFill>
                        <a:srgbClr val="D6D7D6"/>
                      </a:solidFill>
                      <a:miter lim="400000"/>
                    </a:lnT>
                    <a:lnB w="12700">
                      <a:solidFill>
                        <a:srgbClr val="D6D6D6"/>
                      </a:solidFill>
                      <a:miter lim="400000"/>
                    </a:lnB>
                  </a:tcPr>
                </a:tc>
              </a:tr>
              <a:tr h="983681">
                <a:tc gridSpan="2" vMerge="1">
                  <a:tcPr/>
                </a:tc>
                <a:tc hMerge="1" vMerge="1">
                  <a:tcPr/>
                </a:tc>
                <a:tc vMerge="1">
                  <a:tcPr/>
                </a:tc>
                <a:tc>
                  <a:txBody>
                    <a:bodyPr/>
                    <a:lstStyle/>
                    <a:p>
                      <a:pPr>
                        <a:defRPr sz="1800">
                          <a:solidFill>
                            <a:srgbClr val="000000"/>
                          </a:solidFill>
                        </a:defRPr>
                      </a:pPr>
                      <a:r>
                        <a:rPr sz="2200">
                          <a:solidFill>
                            <a:srgbClr val="FFFFFF"/>
                          </a:solidFill>
                          <a:sym typeface="Helvetica Neue"/>
                        </a:rPr>
                        <a:t>Paid: 1</a:t>
                      </a:r>
                    </a:p>
                  </a:txBody>
                  <a:tcPr marL="50800" marR="50800" marT="50800" marB="50800" anchor="ctr" anchorCtr="0" horzOverflow="overflow">
                    <a:lnB w="12700">
                      <a:solidFill>
                        <a:srgbClr val="D6D6D6"/>
                      </a:solidFill>
                      <a:miter lim="400000"/>
                    </a:lnB>
                  </a:tcPr>
                </a:tc>
                <a:tc vMerge="1">
                  <a:tcPr/>
                </a:tc>
                <a:tc vMerge="1">
                  <a:tcPr/>
                </a:tc>
              </a:tr>
            </a:tbl>
          </a:graphicData>
        </a:graphic>
      </p:graphicFrame>
      <p:grpSp>
        <p:nvGrpSpPr>
          <p:cNvPr id="1543" name="Group"/>
          <p:cNvGrpSpPr/>
          <p:nvPr/>
        </p:nvGrpSpPr>
        <p:grpSpPr>
          <a:xfrm>
            <a:off x="2076825" y="2358726"/>
            <a:ext cx="5823755" cy="5875919"/>
            <a:chOff x="0" y="0"/>
            <a:chExt cx="5823754" cy="5875917"/>
          </a:xfrm>
        </p:grpSpPr>
        <p:sp>
          <p:nvSpPr>
            <p:cNvPr id="1541" name="Registrars manage…"/>
            <p:cNvSpPr/>
            <p:nvPr/>
          </p:nvSpPr>
          <p:spPr>
            <a:xfrm>
              <a:off x="0" y="4016558"/>
              <a:ext cx="4271963" cy="18593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866" y="0"/>
                  </a:moveTo>
                  <a:lnTo>
                    <a:pt x="17175" y="5726"/>
                  </a:lnTo>
                  <a:lnTo>
                    <a:pt x="345" y="5726"/>
                  </a:lnTo>
                  <a:cubicBezTo>
                    <a:pt x="154" y="5726"/>
                    <a:pt x="0" y="6081"/>
                    <a:pt x="0" y="6519"/>
                  </a:cubicBezTo>
                  <a:lnTo>
                    <a:pt x="0" y="20807"/>
                  </a:lnTo>
                  <a:cubicBezTo>
                    <a:pt x="0" y="21245"/>
                    <a:pt x="154" y="21600"/>
                    <a:pt x="345" y="21600"/>
                  </a:cubicBezTo>
                  <a:lnTo>
                    <a:pt x="21255" y="21600"/>
                  </a:lnTo>
                  <a:cubicBezTo>
                    <a:pt x="21446" y="21600"/>
                    <a:pt x="21600" y="21245"/>
                    <a:pt x="21600" y="20807"/>
                  </a:cubicBezTo>
                  <a:lnTo>
                    <a:pt x="21600" y="6519"/>
                  </a:lnTo>
                  <a:cubicBezTo>
                    <a:pt x="21600" y="6081"/>
                    <a:pt x="21446" y="5726"/>
                    <a:pt x="21255" y="5726"/>
                  </a:cubicBezTo>
                  <a:lnTo>
                    <a:pt x="18556" y="5726"/>
                  </a:lnTo>
                  <a:lnTo>
                    <a:pt x="17866" y="0"/>
                  </a:lnTo>
                  <a:close/>
                </a:path>
              </a:pathLst>
            </a:custGeom>
            <a:noFill/>
            <a:ln w="50800" cap="flat">
              <a:solidFill>
                <a:schemeClr val="accent5">
                  <a:hueOff val="89162"/>
                  <a:satOff val="9554"/>
                  <a:lumOff val="16296"/>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a:latin typeface="+mn-lt"/>
                  <a:ea typeface="+mn-ea"/>
                  <a:cs typeface="+mn-cs"/>
                  <a:sym typeface="Helvetica Neue Medium"/>
                </a:defRPr>
              </a:pPr>
              <a:r>
                <a:t>Registrars manage </a:t>
              </a:r>
            </a:p>
            <a:p>
              <a:pPr>
                <a:defRPr b="0">
                  <a:latin typeface="+mn-lt"/>
                  <a:ea typeface="+mn-ea"/>
                  <a:cs typeface="+mn-cs"/>
                  <a:sym typeface="Helvetica Neue Medium"/>
                </a:defRPr>
              </a:pPr>
              <a:r>
                <a:t>all DNS records</a:t>
              </a:r>
            </a:p>
          </p:txBody>
        </p:sp>
        <p:sp>
          <p:nvSpPr>
            <p:cNvPr id="1542" name="Rectangle"/>
            <p:cNvSpPr/>
            <p:nvPr/>
          </p:nvSpPr>
          <p:spPr>
            <a:xfrm>
              <a:off x="2945265" y="0"/>
              <a:ext cx="2878490" cy="3961211"/>
            </a:xfrm>
            <a:prstGeom prst="rect">
              <a:avLst/>
            </a:prstGeom>
            <a:noFill/>
            <a:ln w="76200" cap="flat">
              <a:solidFill>
                <a:schemeClr val="accent5">
                  <a:hueOff val="89162"/>
                  <a:satOff val="9554"/>
                  <a:lumOff val="16296"/>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1546" name="Group"/>
          <p:cNvGrpSpPr/>
          <p:nvPr/>
        </p:nvGrpSpPr>
        <p:grpSpPr>
          <a:xfrm>
            <a:off x="7116857" y="2358726"/>
            <a:ext cx="4271963" cy="5864171"/>
            <a:chOff x="0" y="0"/>
            <a:chExt cx="4271962" cy="5864169"/>
          </a:xfrm>
        </p:grpSpPr>
        <p:sp>
          <p:nvSpPr>
            <p:cNvPr id="1544" name="Rectangle"/>
            <p:cNvSpPr/>
            <p:nvPr/>
          </p:nvSpPr>
          <p:spPr>
            <a:xfrm>
              <a:off x="864088" y="0"/>
              <a:ext cx="2985748" cy="3961211"/>
            </a:xfrm>
            <a:prstGeom prst="rect">
              <a:avLst/>
            </a:prstGeom>
            <a:noFill/>
            <a:ln w="762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545" name="Registrars DO NOT need to manage DNS records at all"/>
            <p:cNvSpPr/>
            <p:nvPr/>
          </p:nvSpPr>
          <p:spPr>
            <a:xfrm>
              <a:off x="0" y="3974647"/>
              <a:ext cx="4271963" cy="18895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546" y="0"/>
                  </a:moveTo>
                  <a:lnTo>
                    <a:pt x="8854" y="5980"/>
                  </a:lnTo>
                  <a:lnTo>
                    <a:pt x="345" y="5980"/>
                  </a:lnTo>
                  <a:cubicBezTo>
                    <a:pt x="154" y="5980"/>
                    <a:pt x="0" y="6329"/>
                    <a:pt x="0" y="6760"/>
                  </a:cubicBezTo>
                  <a:lnTo>
                    <a:pt x="0" y="20820"/>
                  </a:lnTo>
                  <a:cubicBezTo>
                    <a:pt x="0" y="21251"/>
                    <a:pt x="154" y="21600"/>
                    <a:pt x="345" y="21600"/>
                  </a:cubicBezTo>
                  <a:lnTo>
                    <a:pt x="21255" y="21600"/>
                  </a:lnTo>
                  <a:cubicBezTo>
                    <a:pt x="21446" y="21600"/>
                    <a:pt x="21600" y="21251"/>
                    <a:pt x="21600" y="20820"/>
                  </a:cubicBezTo>
                  <a:lnTo>
                    <a:pt x="21600" y="6760"/>
                  </a:lnTo>
                  <a:cubicBezTo>
                    <a:pt x="21600" y="6329"/>
                    <a:pt x="21446" y="5980"/>
                    <a:pt x="21255" y="5980"/>
                  </a:cubicBezTo>
                  <a:lnTo>
                    <a:pt x="10236" y="5980"/>
                  </a:lnTo>
                  <a:lnTo>
                    <a:pt x="9546" y="0"/>
                  </a:lnTo>
                  <a:close/>
                </a:path>
              </a:pathLst>
            </a:custGeom>
            <a:noFill/>
            <a:ln w="50800" cap="flat">
              <a:solidFill>
                <a:schemeClr val="accent3">
                  <a:hueOff val="-365725"/>
                  <a:satOff val="-32500"/>
                  <a:lumOff val="18235"/>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a:latin typeface="+mn-lt"/>
                  <a:ea typeface="+mn-ea"/>
                  <a:cs typeface="+mn-cs"/>
                  <a:sym typeface="Helvetica Neue Medium"/>
                </a:defRPr>
              </a:lvl1pPr>
            </a:lstStyle>
            <a:p>
              <a:pPr/>
              <a:r>
                <a:t>Registrars DO NOT need to manage DNS records at all</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46" grpId="2"/>
      <p:bldP build="whole" bldLvl="1" animBg="1" rev="0" advAuto="0" spid="1543" grpId="1"/>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0" name="Scanning All Domains"/>
          <p:cNvSpPr txBox="1"/>
          <p:nvPr>
            <p:ph type="title"/>
          </p:nvPr>
        </p:nvSpPr>
        <p:spPr>
          <a:xfrm>
            <a:off x="793750" y="-216141"/>
            <a:ext cx="11417300" cy="1955801"/>
          </a:xfrm>
          <a:prstGeom prst="rect">
            <a:avLst/>
          </a:prstGeom>
        </p:spPr>
        <p:txBody>
          <a:bodyPr/>
          <a:lstStyle/>
          <a:p>
            <a:pPr/>
            <a:r>
              <a:t>Scanning </a:t>
            </a:r>
            <a:r>
              <a:rPr>
                <a:solidFill>
                  <a:schemeClr val="accent3">
                    <a:hueOff val="-365725"/>
                    <a:satOff val="-32500"/>
                    <a:lumOff val="18235"/>
                  </a:schemeClr>
                </a:solidFill>
              </a:rPr>
              <a:t>All</a:t>
            </a:r>
            <a:r>
              <a:t> Domains</a:t>
            </a:r>
          </a:p>
        </p:txBody>
      </p:sp>
      <p:sp>
        <p:nvSpPr>
          <p:cNvPr id="155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552" name="Table"/>
          <p:cNvGraphicFramePr/>
          <p:nvPr/>
        </p:nvGraphicFramePr>
        <p:xfrm>
          <a:off x="1170260" y="2209571"/>
          <a:ext cx="10689680" cy="4110993"/>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1949239"/>
                <a:gridCol w="4102235"/>
                <a:gridCol w="2496647"/>
                <a:gridCol w="2128855"/>
              </a:tblGrid>
              <a:tr h="819658">
                <a:tc rowSpan="2">
                  <a:txBody>
                    <a:bodyPr/>
                    <a:lstStyle/>
                    <a:p>
                      <a:pPr defTabSz="914400">
                        <a:defRPr b="0" sz="1800">
                          <a:solidFill>
                            <a:srgbClr val="000000"/>
                          </a:solidFill>
                        </a:defRPr>
                      </a:pPr>
                      <a:r>
                        <a:rPr sz="2800">
                          <a:solidFill>
                            <a:srgbClr val="FFFFFF"/>
                          </a:solidFill>
                          <a:latin typeface="Gill Sans"/>
                          <a:ea typeface="Gill Sans"/>
                          <a:cs typeface="Gill Sans"/>
                          <a:sym typeface="Gill Sans"/>
                        </a:rPr>
                        <a:t>TLD</a:t>
                      </a:r>
                    </a:p>
                  </a:txBody>
                  <a:tcPr marL="50800" marR="50800" marT="50800" marB="50800" anchor="ctr" anchorCtr="0" horzOverflow="overflow">
                    <a:lnR w="12700">
                      <a:solidFill>
                        <a:srgbClr val="D6D7D6"/>
                      </a:solidFill>
                      <a:miter lim="400000"/>
                    </a:lnR>
                    <a:lnT w="12700">
                      <a:solidFill>
                        <a:srgbClr val="D6D6D6"/>
                      </a:solidFill>
                      <a:miter lim="400000"/>
                    </a:lnT>
                    <a:lnB w="25400">
                      <a:solidFill>
                        <a:srgbClr val="D6D7D6"/>
                      </a:solidFill>
                      <a:miter lim="400000"/>
                    </a:lnB>
                    <a:solidFill>
                      <a:srgbClr val="0065C1"/>
                    </a:solidFill>
                  </a:tcPr>
                </a:tc>
                <a:tc rowSpan="2">
                  <a:txBody>
                    <a:bodyPr/>
                    <a:lstStyle/>
                    <a:p>
                      <a:pPr defTabSz="914400">
                        <a:defRPr sz="1800">
                          <a:solidFill>
                            <a:srgbClr val="000000"/>
                          </a:solidFill>
                        </a:defRPr>
                      </a:pPr>
                      <a:r>
                        <a:rPr sz="2800">
                          <a:solidFill>
                            <a:srgbClr val="FFFFFF"/>
                          </a:solidFill>
                          <a:latin typeface="Gill Sans"/>
                          <a:ea typeface="Gill Sans"/>
                          <a:cs typeface="Gill Sans"/>
                          <a:sym typeface="Gill Sans"/>
                        </a:rPr>
                        <a:t>Measurement Period 
(Daily Scan)</a:t>
                      </a:r>
                    </a:p>
                  </a:txBody>
                  <a:tcPr marL="50800" marR="50800" marT="50800" marB="50800" anchor="ctr" anchorCtr="0" horzOverflow="overflow">
                    <a:lnL w="12700">
                      <a:solidFill>
                        <a:srgbClr val="D6D7D6"/>
                      </a:solidFill>
                      <a:miter lim="400000"/>
                    </a:lnL>
                    <a:lnT w="12700">
                      <a:solidFill>
                        <a:srgbClr val="D6D6D6"/>
                      </a:solidFill>
                      <a:miter lim="400000"/>
                    </a:lnT>
                    <a:lnB w="25400">
                      <a:solidFill>
                        <a:srgbClr val="D6D7D6"/>
                      </a:solidFill>
                      <a:miter lim="400000"/>
                    </a:lnB>
                    <a:solidFill>
                      <a:srgbClr val="0065C1"/>
                    </a:solidFill>
                  </a:tcPr>
                </a:tc>
                <a:tc gridSpan="2">
                  <a:txBody>
                    <a:bodyPr/>
                    <a:lstStyle/>
                    <a:p>
                      <a:pPr defTabSz="914400">
                        <a:defRPr sz="1800">
                          <a:solidFill>
                            <a:srgbClr val="000000"/>
                          </a:solidFill>
                        </a:defRPr>
                      </a:pPr>
                      <a:r>
                        <a:rPr sz="2800">
                          <a:solidFill>
                            <a:srgbClr val="FFFFFF"/>
                          </a:solidFill>
                          <a:latin typeface="Gill Sans"/>
                          <a:ea typeface="Gill Sans"/>
                          <a:cs typeface="Gill Sans"/>
                          <a:sym typeface="Gill Sans"/>
                        </a:rPr>
                        <a:t>Domains</a:t>
                      </a:r>
                    </a:p>
                  </a:txBody>
                  <a:tcPr marL="50800" marR="50800" marT="50800" marB="50800" anchor="ctr" anchorCtr="0" horzOverflow="overflow">
                    <a:lnR w="12700">
                      <a:solidFill>
                        <a:srgbClr val="D6D6D6"/>
                      </a:solidFill>
                      <a:miter lim="400000"/>
                    </a:lnR>
                    <a:lnT w="12700">
                      <a:solidFill>
                        <a:srgbClr val="D6D6D6"/>
                      </a:solidFill>
                      <a:miter lim="400000"/>
                    </a:lnT>
                    <a:solidFill>
                      <a:srgbClr val="0065C1"/>
                    </a:solidFill>
                  </a:tcPr>
                </a:tc>
                <a:tc hMerge="1">
                  <a:tcPr/>
                </a:tc>
              </a:tr>
              <a:tr h="819658">
                <a:tc vMerge="1">
                  <a:tcPr/>
                </a:tc>
                <a:tc vMerge="1">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Total </a:t>
                      </a:r>
                    </a:p>
                  </a:txBody>
                  <a:tcPr marL="50800" marR="50800" marT="50800" marB="50800" anchor="ctr" anchorCtr="0" horzOverflow="overflow">
                    <a:lnB w="25400">
                      <a:solidFill>
                        <a:srgbClr val="D6D7D6"/>
                      </a:solidFill>
                      <a:miter lim="400000"/>
                    </a:lnB>
                    <a:solidFill>
                      <a:srgbClr val="0065C1"/>
                    </a:solidFill>
                  </a:tcPr>
                </a:tc>
                <a:tc>
                  <a:txBody>
                    <a:bodyPr/>
                    <a:lstStyle/>
                    <a:p>
                      <a:pPr defTabSz="914400">
                        <a:defRPr sz="1800">
                          <a:solidFill>
                            <a:srgbClr val="000000"/>
                          </a:solidFill>
                        </a:defRPr>
                      </a:pPr>
                      <a:r>
                        <a:rPr sz="2700">
                          <a:solidFill>
                            <a:srgbClr val="FFFFFF"/>
                          </a:solidFill>
                          <a:latin typeface="Gill Sans"/>
                          <a:ea typeface="Gill Sans"/>
                          <a:cs typeface="Gill Sans"/>
                          <a:sym typeface="Gill Sans"/>
                        </a:rPr>
                        <a:t>Percent w/ DNSKEY</a:t>
                      </a:r>
                    </a:p>
                  </a:txBody>
                  <a:tcPr marL="50800" marR="50800" marT="50800" marB="50800" anchor="ctr" anchorCtr="0" horzOverflow="overflow">
                    <a:lnR w="12700">
                      <a:solidFill>
                        <a:srgbClr val="D6D6D6"/>
                      </a:solidFill>
                      <a:miter lim="400000"/>
                    </a:lnR>
                    <a:lnB w="25400">
                      <a:solidFill>
                        <a:srgbClr val="D6D7D6"/>
                      </a:solidFill>
                      <a:miter lim="400000"/>
                    </a:lnB>
                    <a:solidFill>
                      <a:srgbClr val="0065C1"/>
                    </a:solidFill>
                  </a:tcPr>
                </a:tc>
              </a:tr>
              <a:tr h="819658">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.com</a:t>
                      </a:r>
                    </a:p>
                  </a:txBody>
                  <a:tcPr marL="50800" marR="50800" marT="50800" marB="50800" anchor="ctr" anchorCtr="0" horzOverflow="overflow">
                    <a:lnT w="25400">
                      <a:solidFill>
                        <a:srgbClr val="D6D7D6"/>
                      </a:solidFill>
                      <a:miter lim="400000"/>
                    </a:lnT>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2015/03/01 ~ 2016/12/31</a:t>
                      </a:r>
                    </a:p>
                  </a:txBody>
                  <a:tcPr marL="50800" marR="50800" marT="50800" marB="50800" anchor="ctr" anchorCtr="0" horzOverflow="overflow">
                    <a:lnT w="25400">
                      <a:solidFill>
                        <a:srgbClr val="D6D7D6"/>
                      </a:solidFill>
                      <a:miter lim="400000"/>
                    </a:lnT>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118,147,199</a:t>
                      </a:r>
                    </a:p>
                  </a:txBody>
                  <a:tcPr marL="50800" marR="50800" marT="50800" marB="50800" anchor="ctr" anchorCtr="0" horzOverflow="overflow">
                    <a:lnT w="25400">
                      <a:solidFill>
                        <a:srgbClr val="D6D7D6"/>
                      </a:solidFill>
                      <a:miter lim="400000"/>
                    </a:lnT>
                  </a:tcPr>
                </a:tc>
                <a:tc>
                  <a:txBody>
                    <a:bodyPr/>
                    <a:lstStyle/>
                    <a:p>
                      <a:pPr defTabSz="914400">
                        <a:defRPr sz="1800">
                          <a:solidFill>
                            <a:srgbClr val="000000"/>
                          </a:solidFill>
                        </a:defRPr>
                      </a:pPr>
                      <a:r>
                        <a:rPr sz="2800">
                          <a:solidFill>
                            <a:srgbClr val="D45954"/>
                          </a:solidFill>
                          <a:latin typeface="Gill Sans"/>
                          <a:ea typeface="Gill Sans"/>
                          <a:cs typeface="Gill Sans"/>
                          <a:sym typeface="Gill Sans"/>
                        </a:rPr>
                        <a:t>0.7%</a:t>
                      </a:r>
                    </a:p>
                  </a:txBody>
                  <a:tcPr marL="50800" marR="50800" marT="50800" marB="50800" anchor="ctr" anchorCtr="0" horzOverflow="overflow">
                    <a:lnR w="12700">
                      <a:solidFill>
                        <a:srgbClr val="D6D6D6"/>
                      </a:solidFill>
                      <a:miter lim="400000"/>
                    </a:lnR>
                    <a:lnT w="25400">
                      <a:solidFill>
                        <a:srgbClr val="D6D7D6"/>
                      </a:solidFill>
                      <a:miter lim="400000"/>
                    </a:lnT>
                  </a:tcPr>
                </a:tc>
              </a:tr>
              <a:tr h="819658">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.net</a:t>
                      </a:r>
                    </a:p>
                  </a:txBody>
                  <a:tcPr marL="50800" marR="50800" marT="50800" marB="50800" anchor="ctr" anchorCtr="0" horzOverflow="overflow">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2015/03/01 ~ 2016/12/31</a:t>
                      </a:r>
                    </a:p>
                  </a:txBody>
                  <a:tcPr marL="50800" marR="50800" marT="50800" marB="50800" anchor="ctr" anchorCtr="0" horzOverflow="overflow"/>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13,773,903</a:t>
                      </a:r>
                    </a:p>
                  </a:txBody>
                  <a:tcPr marL="50800" marR="50800" marT="50800" marB="50800" anchor="ctr" anchorCtr="0" horzOverflow="overflow"/>
                </a:tc>
                <a:tc>
                  <a:txBody>
                    <a:bodyPr/>
                    <a:lstStyle/>
                    <a:p>
                      <a:pPr defTabSz="914400">
                        <a:defRPr sz="1800">
                          <a:solidFill>
                            <a:srgbClr val="000000"/>
                          </a:solidFill>
                        </a:defRPr>
                      </a:pPr>
                      <a:r>
                        <a:rPr sz="2800">
                          <a:solidFill>
                            <a:srgbClr val="D45954"/>
                          </a:solidFill>
                          <a:latin typeface="Gill Sans"/>
                          <a:ea typeface="Gill Sans"/>
                          <a:cs typeface="Gill Sans"/>
                          <a:sym typeface="Gill Sans"/>
                        </a:rPr>
                        <a:t>1.0%</a:t>
                      </a:r>
                    </a:p>
                  </a:txBody>
                  <a:tcPr marL="50800" marR="50800" marT="50800" marB="50800" anchor="ctr" anchorCtr="0" horzOverflow="overflow">
                    <a:lnR w="12700">
                      <a:solidFill>
                        <a:srgbClr val="D6D6D6"/>
                      </a:solidFill>
                      <a:miter lim="400000"/>
                    </a:lnR>
                  </a:tcPr>
                </a:tc>
              </a:tr>
              <a:tr h="819658">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.org</a:t>
                      </a:r>
                    </a:p>
                  </a:txBody>
                  <a:tcPr marL="50800" marR="50800" marT="50800" marB="50800" anchor="ctr" anchorCtr="0" horzOverflow="overflow">
                    <a:lnB w="12700">
                      <a:solidFill>
                        <a:srgbClr val="D6D6D6"/>
                      </a:solidFill>
                      <a:miter lim="400000"/>
                    </a:lnB>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2015/03/01 ~ 2016/12/31</a:t>
                      </a:r>
                    </a:p>
                  </a:txBody>
                  <a:tcPr marL="50800" marR="50800" marT="50800" marB="50800" anchor="ctr" anchorCtr="0" horzOverflow="overflow">
                    <a:lnB w="12700">
                      <a:solidFill>
                        <a:srgbClr val="D6D6D6"/>
                      </a:solidFill>
                      <a:miter lim="400000"/>
                    </a:lnB>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9,682,750</a:t>
                      </a:r>
                    </a:p>
                  </a:txBody>
                  <a:tcPr marL="50800" marR="50800" marT="50800" marB="50800" anchor="ctr" anchorCtr="0" horzOverflow="overflow">
                    <a:lnB w="12700">
                      <a:solidFill>
                        <a:srgbClr val="D6D6D6"/>
                      </a:solidFill>
                      <a:miter lim="400000"/>
                    </a:lnB>
                  </a:tcPr>
                </a:tc>
                <a:tc>
                  <a:txBody>
                    <a:bodyPr/>
                    <a:lstStyle/>
                    <a:p>
                      <a:pPr defTabSz="914400">
                        <a:defRPr sz="1800">
                          <a:solidFill>
                            <a:srgbClr val="000000"/>
                          </a:solidFill>
                        </a:defRPr>
                      </a:pPr>
                      <a:r>
                        <a:rPr sz="2800">
                          <a:solidFill>
                            <a:srgbClr val="D45954"/>
                          </a:solidFill>
                          <a:latin typeface="Gill Sans"/>
                          <a:ea typeface="Gill Sans"/>
                          <a:cs typeface="Gill Sans"/>
                          <a:sym typeface="Gill Sans"/>
                        </a:rPr>
                        <a:t>1.1%</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aphicFrame>
        <p:nvGraphicFramePr>
          <p:cNvPr id="1553" name="Table"/>
          <p:cNvGraphicFramePr/>
          <p:nvPr/>
        </p:nvGraphicFramePr>
        <p:xfrm>
          <a:off x="1163910" y="6387890"/>
          <a:ext cx="10676979" cy="1671784"/>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1949239"/>
                <a:gridCol w="4102235"/>
                <a:gridCol w="2496647"/>
                <a:gridCol w="2128855"/>
              </a:tblGrid>
              <a:tr h="835891">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.nl</a:t>
                      </a:r>
                    </a:p>
                  </a:txBody>
                  <a:tcPr marL="50800" marR="50800" marT="50800" marB="50800" anchor="ctr" anchorCtr="0" horzOverflow="overflow">
                    <a:lnT w="12700">
                      <a:solidFill>
                        <a:srgbClr val="D6D6D6"/>
                      </a:solidFill>
                      <a:miter lim="400000"/>
                    </a:lnT>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2016/02/09 ~ 2016/12/31</a:t>
                      </a:r>
                    </a:p>
                  </a:txBody>
                  <a:tcPr marL="50800" marR="50800" marT="50800" marB="50800" anchor="ctr" anchorCtr="0" horzOverflow="overflow">
                    <a:lnT w="12700">
                      <a:solidFill>
                        <a:srgbClr val="D6D6D6"/>
                      </a:solidFill>
                      <a:miter lim="400000"/>
                    </a:lnT>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5,674,208</a:t>
                      </a:r>
                    </a:p>
                  </a:txBody>
                  <a:tcPr marL="50800" marR="50800" marT="50800" marB="50800" anchor="ctr" anchorCtr="0" horzOverflow="overflow">
                    <a:lnT w="12700">
                      <a:solidFill>
                        <a:srgbClr val="D6D6D6"/>
                      </a:solidFill>
                      <a:miter lim="400000"/>
                    </a:lnT>
                  </a:tcPr>
                </a:tc>
                <a:tc>
                  <a:txBody>
                    <a:bodyPr/>
                    <a:lstStyle/>
                    <a:p>
                      <a:pPr defTabSz="914400">
                        <a:defRPr sz="1800">
                          <a:solidFill>
                            <a:srgbClr val="000000"/>
                          </a:solidFill>
                        </a:defRPr>
                      </a:pPr>
                      <a:r>
                        <a:rPr sz="2800">
                          <a:solidFill>
                            <a:srgbClr val="7BDB45"/>
                          </a:solidFill>
                          <a:latin typeface="Gill Sans"/>
                          <a:ea typeface="Gill Sans"/>
                          <a:cs typeface="Gill Sans"/>
                          <a:sym typeface="Gill Sans"/>
                        </a:rPr>
                        <a:t>51.6%</a:t>
                      </a:r>
                    </a:p>
                  </a:txBody>
                  <a:tcPr marL="50800" marR="50800" marT="50800" marB="50800" anchor="ctr" anchorCtr="0" horzOverflow="overflow">
                    <a:lnR w="12700">
                      <a:solidFill>
                        <a:srgbClr val="D6D6D6"/>
                      </a:solidFill>
                      <a:miter lim="400000"/>
                    </a:lnR>
                    <a:lnT w="12700">
                      <a:solidFill>
                        <a:srgbClr val="D6D6D6"/>
                      </a:solidFill>
                      <a:miter lim="400000"/>
                    </a:lnT>
                  </a:tcPr>
                </a:tc>
              </a:tr>
              <a:tr h="835891">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.se</a:t>
                      </a:r>
                    </a:p>
                  </a:txBody>
                  <a:tcPr marL="50800" marR="50800" marT="50800" marB="50800" anchor="ctr" anchorCtr="0" horzOverflow="overflow">
                    <a:lnB w="12700">
                      <a:solidFill>
                        <a:srgbClr val="D6D6D6"/>
                      </a:solidFill>
                      <a:miter lim="400000"/>
                    </a:lnB>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2016/06/07 ~ 2016/12/31</a:t>
                      </a:r>
                    </a:p>
                  </a:txBody>
                  <a:tcPr marL="50800" marR="50800" marT="50800" marB="50800" anchor="ctr" anchorCtr="0" horzOverflow="overflow">
                    <a:lnB w="12700">
                      <a:solidFill>
                        <a:srgbClr val="D6D6D6"/>
                      </a:solidFill>
                      <a:miter lim="400000"/>
                    </a:lnB>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1,388,372</a:t>
                      </a:r>
                    </a:p>
                  </a:txBody>
                  <a:tcPr marL="50800" marR="50800" marT="50800" marB="50800" anchor="ctr" anchorCtr="0" horzOverflow="overflow">
                    <a:lnB w="12700">
                      <a:solidFill>
                        <a:srgbClr val="D6D6D6"/>
                      </a:solidFill>
                      <a:miter lim="400000"/>
                    </a:lnB>
                  </a:tcPr>
                </a:tc>
                <a:tc>
                  <a:txBody>
                    <a:bodyPr/>
                    <a:lstStyle/>
                    <a:p>
                      <a:pPr defTabSz="914400">
                        <a:defRPr sz="1800">
                          <a:solidFill>
                            <a:srgbClr val="000000"/>
                          </a:solidFill>
                        </a:defRPr>
                      </a:pPr>
                      <a:r>
                        <a:rPr sz="2800">
                          <a:solidFill>
                            <a:srgbClr val="7BDB45"/>
                          </a:solidFill>
                          <a:latin typeface="Gill Sans"/>
                          <a:ea typeface="Gill Sans"/>
                          <a:cs typeface="Gill Sans"/>
                          <a:sym typeface="Gill Sans"/>
                        </a:rPr>
                        <a:t>46.7%</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3" grpId="1"/>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7" name="ds-ratio-kpn-loopia-per-tlds.pdf" descr="ds-ratio-kpn-loopia-per-tlds.pdf"/>
          <p:cNvPicPr>
            <a:picLocks noChangeAspect="1"/>
          </p:cNvPicPr>
          <p:nvPr/>
        </p:nvPicPr>
        <p:blipFill>
          <a:blip r:embed="rId3">
            <a:extLst/>
          </a:blip>
          <a:stretch>
            <a:fillRect/>
          </a:stretch>
        </p:blipFill>
        <p:spPr>
          <a:xfrm>
            <a:off x="2196571" y="1741269"/>
            <a:ext cx="7958636" cy="6484814"/>
          </a:xfrm>
          <a:prstGeom prst="rect">
            <a:avLst/>
          </a:prstGeom>
          <a:ln w="12700">
            <a:miter lim="400000"/>
          </a:ln>
        </p:spPr>
      </p:pic>
      <p:sp>
        <p:nvSpPr>
          <p:cNvPr id="1558" name="Case Study: Financial Incentives"/>
          <p:cNvSpPr txBox="1"/>
          <p:nvPr>
            <p:ph type="title"/>
          </p:nvPr>
        </p:nvSpPr>
        <p:spPr>
          <a:prstGeom prst="rect">
            <a:avLst/>
          </a:prstGeom>
        </p:spPr>
        <p:txBody>
          <a:bodyPr/>
          <a:lstStyle/>
          <a:p>
            <a:pPr>
              <a:defRPr>
                <a:solidFill>
                  <a:schemeClr val="accent4">
                    <a:hueOff val="468000"/>
                    <a:satOff val="-4761"/>
                    <a:lumOff val="10196"/>
                  </a:schemeClr>
                </a:solidFill>
              </a:defRPr>
            </a:pPr>
            <a:r>
              <a:t>Case Study: </a:t>
            </a:r>
            <a:r>
              <a:rPr>
                <a:solidFill>
                  <a:schemeClr val="accent3">
                    <a:hueOff val="-365725"/>
                    <a:satOff val="-32500"/>
                    <a:lumOff val="18235"/>
                  </a:schemeClr>
                </a:solidFill>
              </a:rPr>
              <a:t>Financial</a:t>
            </a:r>
            <a:r>
              <a:t> Incentives</a:t>
            </a:r>
          </a:p>
        </p:txBody>
      </p:sp>
      <p:sp>
        <p:nvSpPr>
          <p:cNvPr id="155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562" name="Group"/>
          <p:cNvGrpSpPr/>
          <p:nvPr/>
        </p:nvGrpSpPr>
        <p:grpSpPr>
          <a:xfrm>
            <a:off x="3761539" y="6501951"/>
            <a:ext cx="5938400" cy="970792"/>
            <a:chOff x="0" y="0"/>
            <a:chExt cx="5938398" cy="970790"/>
          </a:xfrm>
        </p:grpSpPr>
        <p:sp>
          <p:nvSpPr>
            <p:cNvPr id="1560" name="Rectangle"/>
            <p:cNvSpPr/>
            <p:nvPr/>
          </p:nvSpPr>
          <p:spPr>
            <a:xfrm>
              <a:off x="0" y="0"/>
              <a:ext cx="5903835" cy="970791"/>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561" name="Line"/>
            <p:cNvSpPr/>
            <p:nvPr/>
          </p:nvSpPr>
          <p:spPr>
            <a:xfrm>
              <a:off x="8750" y="924183"/>
              <a:ext cx="5929649" cy="1"/>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1565" name="Group"/>
          <p:cNvGrpSpPr/>
          <p:nvPr/>
        </p:nvGrpSpPr>
        <p:grpSpPr>
          <a:xfrm>
            <a:off x="3761539" y="3866209"/>
            <a:ext cx="5909676" cy="970791"/>
            <a:chOff x="0" y="0"/>
            <a:chExt cx="5909674" cy="970790"/>
          </a:xfrm>
        </p:grpSpPr>
        <p:sp>
          <p:nvSpPr>
            <p:cNvPr id="1563" name="Rectangle"/>
            <p:cNvSpPr/>
            <p:nvPr/>
          </p:nvSpPr>
          <p:spPr>
            <a:xfrm>
              <a:off x="0" y="0"/>
              <a:ext cx="5901010" cy="970791"/>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564" name="Line"/>
            <p:cNvSpPr/>
            <p:nvPr/>
          </p:nvSpPr>
          <p:spPr>
            <a:xfrm>
              <a:off x="8665" y="924183"/>
              <a:ext cx="5901010" cy="1"/>
            </a:xfrm>
            <a:prstGeom prst="line">
              <a:avLst/>
            </a:prstGeom>
            <a:noFill/>
            <a:ln w="254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566" name="KPN"/>
          <p:cNvSpPr txBox="1"/>
          <p:nvPr/>
        </p:nvSpPr>
        <p:spPr>
          <a:xfrm>
            <a:off x="9800080" y="4285019"/>
            <a:ext cx="1004144" cy="62230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Gill Sans"/>
                <a:ea typeface="Gill Sans"/>
                <a:cs typeface="Gill Sans"/>
                <a:sym typeface="Gill Sans"/>
              </a:defRPr>
            </a:lvl1pPr>
          </a:lstStyle>
          <a:p>
            <a:pPr/>
            <a:r>
              <a:t>KPN</a:t>
            </a:r>
          </a:p>
        </p:txBody>
      </p:sp>
      <p:grpSp>
        <p:nvGrpSpPr>
          <p:cNvPr id="1569" name="Group"/>
          <p:cNvGrpSpPr/>
          <p:nvPr/>
        </p:nvGrpSpPr>
        <p:grpSpPr>
          <a:xfrm>
            <a:off x="1571315" y="8265551"/>
            <a:ext cx="8040452" cy="1143001"/>
            <a:chOff x="-544556" y="-60473"/>
            <a:chExt cx="8040451" cy="1143000"/>
          </a:xfrm>
        </p:grpSpPr>
        <p:sp>
          <p:nvSpPr>
            <p:cNvPr id="1567" name="Financial Incentive"/>
            <p:cNvSpPr/>
            <p:nvPr/>
          </p:nvSpPr>
          <p:spPr>
            <a:xfrm>
              <a:off x="-544557" y="63964"/>
              <a:ext cx="1603281" cy="894124"/>
            </a:xfrm>
            <a:prstGeom prst="roundRect">
              <a:avLst>
                <a:gd name="adj" fmla="val 19224"/>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Gill Sans"/>
                  <a:ea typeface="Gill Sans"/>
                  <a:cs typeface="Gill Sans"/>
                  <a:sym typeface="Gill Sans"/>
                </a:defRPr>
              </a:lvl1pPr>
            </a:lstStyle>
            <a:p>
              <a:pPr/>
              <a:r>
                <a:t>Financial Incentive</a:t>
              </a:r>
            </a:p>
          </p:txBody>
        </p:sp>
        <p:sp>
          <p:nvSpPr>
            <p:cNvPr id="1568" name="Financial gain is a huge incentive  for deploying DNSSEC"/>
            <p:cNvSpPr txBox="1"/>
            <p:nvPr/>
          </p:nvSpPr>
          <p:spPr>
            <a:xfrm>
              <a:off x="1355618" y="-60474"/>
              <a:ext cx="6140277"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b="0" sz="3600">
                  <a:solidFill>
                    <a:srgbClr val="FFFB00"/>
                  </a:solidFill>
                  <a:latin typeface="Gill Sans"/>
                  <a:ea typeface="Gill Sans"/>
                  <a:cs typeface="Gill Sans"/>
                  <a:sym typeface="Gill Sans"/>
                </a:defRPr>
              </a:pPr>
              <a:r>
                <a:t>Financial gain is a huge incentive </a:t>
              </a:r>
              <a:br/>
              <a:r>
                <a:t>for deploying DNSSEC </a:t>
              </a:r>
            </a:p>
          </p:txBody>
        </p:sp>
      </p:grpSp>
      <p:sp>
        <p:nvSpPr>
          <p:cNvPr id="1570" name=".nl measurement begins here"/>
          <p:cNvSpPr txBox="1"/>
          <p:nvPr/>
        </p:nvSpPr>
        <p:spPr>
          <a:xfrm>
            <a:off x="6825177" y="3311293"/>
            <a:ext cx="2422849"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700">
                <a:latin typeface="Helvetica"/>
                <a:ea typeface="Helvetica"/>
                <a:cs typeface="Helvetica"/>
                <a:sym typeface="Helvetica"/>
              </a:defRPr>
            </a:lvl1pPr>
          </a:lstStyle>
          <a:p>
            <a:pPr/>
            <a:r>
              <a:t>.nl measurement begins here</a:t>
            </a:r>
          </a:p>
        </p:txBody>
      </p:sp>
      <p:sp>
        <p:nvSpPr>
          <p:cNvPr id="1571" name="Line"/>
          <p:cNvSpPr/>
          <p:nvPr/>
        </p:nvSpPr>
        <p:spPr>
          <a:xfrm flipV="1">
            <a:off x="6730738" y="2117901"/>
            <a:ext cx="1" cy="2650840"/>
          </a:xfrm>
          <a:prstGeom prst="line">
            <a:avLst/>
          </a:prstGeom>
          <a:ln w="25400">
            <a:solidFill>
              <a:srgbClr val="FFFFFF"/>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572" name="Line"/>
          <p:cNvSpPr/>
          <p:nvPr/>
        </p:nvSpPr>
        <p:spPr>
          <a:xfrm flipH="1">
            <a:off x="6775798" y="3553324"/>
            <a:ext cx="351003" cy="118971"/>
          </a:xfrm>
          <a:prstGeom prst="line">
            <a:avLst/>
          </a:prstGeom>
          <a:ln w="254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1573" name="Rectangle"/>
          <p:cNvSpPr/>
          <p:nvPr/>
        </p:nvSpPr>
        <p:spPr>
          <a:xfrm>
            <a:off x="6721327" y="2085331"/>
            <a:ext cx="2952874" cy="2650333"/>
          </a:xfrm>
          <a:prstGeom prst="rect">
            <a:avLst/>
          </a:pr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574" name=".se measurement begins here"/>
          <p:cNvSpPr txBox="1"/>
          <p:nvPr/>
        </p:nvSpPr>
        <p:spPr>
          <a:xfrm>
            <a:off x="7593223" y="6501951"/>
            <a:ext cx="2422848"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1700">
                <a:latin typeface="Helvetica"/>
                <a:ea typeface="Helvetica"/>
                <a:cs typeface="Helvetica"/>
                <a:sym typeface="Helvetica"/>
              </a:defRPr>
            </a:lvl1pPr>
          </a:lstStyle>
          <a:p>
            <a:pPr/>
            <a:r>
              <a:t>.se measurement begins here</a:t>
            </a:r>
          </a:p>
        </p:txBody>
      </p:sp>
      <p:sp>
        <p:nvSpPr>
          <p:cNvPr id="1575" name="Line"/>
          <p:cNvSpPr/>
          <p:nvPr/>
        </p:nvSpPr>
        <p:spPr>
          <a:xfrm flipV="1">
            <a:off x="7814002" y="5012318"/>
            <a:ext cx="1" cy="2370641"/>
          </a:xfrm>
          <a:prstGeom prst="line">
            <a:avLst/>
          </a:prstGeom>
          <a:ln w="25400">
            <a:solidFill>
              <a:srgbClr val="FFFFFF"/>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576" name="Line"/>
          <p:cNvSpPr/>
          <p:nvPr/>
        </p:nvSpPr>
        <p:spPr>
          <a:xfrm flipH="1">
            <a:off x="7859062" y="6422645"/>
            <a:ext cx="355080" cy="1"/>
          </a:xfrm>
          <a:prstGeom prst="line">
            <a:avLst/>
          </a:prstGeom>
          <a:ln w="254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1577" name="Rectangle"/>
          <p:cNvSpPr/>
          <p:nvPr/>
        </p:nvSpPr>
        <p:spPr>
          <a:xfrm>
            <a:off x="6721327" y="5012318"/>
            <a:ext cx="2952874" cy="2370641"/>
          </a:xfrm>
          <a:prstGeom prst="rect">
            <a:avLst/>
          </a:pr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578" name="Loopia"/>
          <p:cNvSpPr txBox="1"/>
          <p:nvPr/>
        </p:nvSpPr>
        <p:spPr>
          <a:xfrm>
            <a:off x="9754736" y="6887612"/>
            <a:ext cx="1493938" cy="62230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Gill Sans"/>
                <a:ea typeface="Gill Sans"/>
                <a:cs typeface="Gill Sans"/>
                <a:sym typeface="Gill Sans"/>
              </a:defRPr>
            </a:lvl1pPr>
          </a:lstStyle>
          <a:p>
            <a:pPr/>
            <a:r>
              <a:t>Loopia </a:t>
            </a:r>
          </a:p>
        </p:txBody>
      </p:sp>
      <p:pic>
        <p:nvPicPr>
          <p:cNvPr id="1579" name="Image" descr="Image"/>
          <p:cNvPicPr>
            <a:picLocks noChangeAspect="1"/>
          </p:cNvPicPr>
          <p:nvPr/>
        </p:nvPicPr>
        <p:blipFill>
          <a:blip r:embed="rId4">
            <a:extLst/>
          </a:blip>
          <a:stretch>
            <a:fillRect/>
          </a:stretch>
        </p:blipFill>
        <p:spPr>
          <a:xfrm>
            <a:off x="9940527" y="3795889"/>
            <a:ext cx="723249" cy="478324"/>
          </a:xfrm>
          <a:prstGeom prst="rect">
            <a:avLst/>
          </a:prstGeom>
          <a:ln w="12700">
            <a:miter lim="400000"/>
          </a:ln>
        </p:spPr>
      </p:pic>
      <p:pic>
        <p:nvPicPr>
          <p:cNvPr id="1580" name="Image" descr="Image"/>
          <p:cNvPicPr>
            <a:picLocks noChangeAspect="1"/>
          </p:cNvPicPr>
          <p:nvPr/>
        </p:nvPicPr>
        <p:blipFill>
          <a:blip r:embed="rId5">
            <a:extLst/>
          </a:blip>
          <a:stretch>
            <a:fillRect/>
          </a:stretch>
        </p:blipFill>
        <p:spPr>
          <a:xfrm>
            <a:off x="9940527" y="6464781"/>
            <a:ext cx="723249" cy="441006"/>
          </a:xfrm>
          <a:prstGeom prst="rect">
            <a:avLst/>
          </a:prstGeom>
          <a:ln w="12700">
            <a:miter lim="400000"/>
          </a:ln>
        </p:spPr>
      </p:pic>
      <p:sp>
        <p:nvSpPr>
          <p:cNvPr id="1581" name="Group"/>
          <p:cNvSpPr txBox="1"/>
          <p:nvPr/>
        </p:nvSpPr>
        <p:spPr>
          <a:xfrm>
            <a:off x="3291263" y="9665141"/>
            <a:ext cx="7352696" cy="166370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l">
              <a:defRPr b="0" sz="3600">
                <a:solidFill>
                  <a:srgbClr val="FFFB00"/>
                </a:solidFill>
                <a:latin typeface="Gill Sans"/>
                <a:ea typeface="Gill Sans"/>
                <a:cs typeface="Gill Sans"/>
                <a:sym typeface="Gill Sans"/>
              </a:defRPr>
            </a:pPr>
            <a:r>
              <a:t>Registrars do not deploy DNSSEC </a:t>
            </a:r>
          </a:p>
          <a:p>
            <a:pPr algn="l">
              <a:defRPr b="0" sz="3600">
                <a:solidFill>
                  <a:srgbClr val="FFFB00"/>
                </a:solidFill>
                <a:latin typeface="Gill Sans"/>
                <a:ea typeface="Gill Sans"/>
                <a:cs typeface="Gill Sans"/>
                <a:sym typeface="Gill Sans"/>
              </a:defRPr>
            </a:pPr>
            <a:r>
              <a:t>Unless there is an incentive</a:t>
            </a:r>
          </a:p>
        </p:txBody>
      </p:sp>
      <p:sp>
        <p:nvSpPr>
          <p:cNvPr id="1582" name="to certain domains"/>
          <p:cNvSpPr txBox="1"/>
          <p:nvPr/>
        </p:nvSpPr>
        <p:spPr>
          <a:xfrm>
            <a:off x="7861785" y="8776503"/>
            <a:ext cx="3596210"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chemeClr val="accent5">
                    <a:hueOff val="89162"/>
                    <a:satOff val="9554"/>
                    <a:lumOff val="16296"/>
                  </a:schemeClr>
                </a:solidFill>
                <a:latin typeface="Gill Sans"/>
                <a:ea typeface="Gill Sans"/>
                <a:cs typeface="Gill Sans"/>
                <a:sym typeface="Gill Sans"/>
              </a:defRPr>
            </a:lvl1pPr>
          </a:lstStyle>
          <a:p>
            <a:pPr/>
            <a:r>
              <a:t>to certain domains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300" fill="hold"/>
                                        <p:tgtEl>
                                          <p:spTgt spid="1573"/>
                                        </p:tgtEl>
                                      </p:cBhvr>
                                    </p:animEffect>
                                    <p:set>
                                      <p:cBhvr>
                                        <p:cTn id="7" fill="hold">
                                          <p:stCondLst>
                                            <p:cond delay="299"/>
                                          </p:stCondLst>
                                        </p:cTn>
                                        <p:tgtEl>
                                          <p:spTgt spid="157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Class="exit" nodeType="clickEffect" presetSubtype="8" presetID="22" grpId="2" fill="hold">
                                  <p:stCondLst>
                                    <p:cond delay="0"/>
                                  </p:stCondLst>
                                  <p:iterate type="el" backwards="0">
                                    <p:tmAbs val="0"/>
                                  </p:iterate>
                                  <p:childTnLst>
                                    <p:animEffect filter="wipe(left)" transition="out">
                                      <p:cBhvr>
                                        <p:cTn id="11" dur="300" fill="hold"/>
                                        <p:tgtEl>
                                          <p:spTgt spid="1577"/>
                                        </p:tgtEl>
                                      </p:cBhvr>
                                    </p:animEffect>
                                    <p:set>
                                      <p:cBhvr>
                                        <p:cTn id="12" fill="hold">
                                          <p:stCondLst>
                                            <p:cond delay="299"/>
                                          </p:stCondLst>
                                        </p:cTn>
                                        <p:tgtEl>
                                          <p:spTgt spid="157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Class="exit" nodeType="clickEffect" presetSubtype="8" presetID="22" grpId="3" fill="hold">
                                  <p:stCondLst>
                                    <p:cond delay="0"/>
                                  </p:stCondLst>
                                  <p:iterate type="el" backwards="0">
                                    <p:tmAbs val="0"/>
                                  </p:iterate>
                                  <p:childTnLst>
                                    <p:animEffect filter="wipe(left)" transition="out">
                                      <p:cBhvr>
                                        <p:cTn id="16" dur="300" fill="hold"/>
                                        <p:tgtEl>
                                          <p:spTgt spid="1565"/>
                                        </p:tgtEl>
                                      </p:cBhvr>
                                    </p:animEffect>
                                    <p:set>
                                      <p:cBhvr>
                                        <p:cTn id="17" fill="hold">
                                          <p:stCondLst>
                                            <p:cond delay="299"/>
                                          </p:stCondLst>
                                        </p:cTn>
                                        <p:tgtEl>
                                          <p:spTgt spid="156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Class="exit" nodeType="clickEffect" presetSubtype="8" presetID="22" grpId="4" fill="hold">
                                  <p:stCondLst>
                                    <p:cond delay="0"/>
                                  </p:stCondLst>
                                  <p:iterate type="el" backwards="0">
                                    <p:tmAbs val="0"/>
                                  </p:iterate>
                                  <p:childTnLst>
                                    <p:animEffect filter="wipe(left)" transition="out">
                                      <p:cBhvr>
                                        <p:cTn id="21" dur="300" fill="hold"/>
                                        <p:tgtEl>
                                          <p:spTgt spid="1562"/>
                                        </p:tgtEl>
                                      </p:cBhvr>
                                    </p:animEffect>
                                    <p:set>
                                      <p:cBhvr>
                                        <p:cTn id="22" fill="hold">
                                          <p:stCondLst>
                                            <p:cond delay="299"/>
                                          </p:stCondLst>
                                        </p:cTn>
                                        <p:tgtEl>
                                          <p:spTgt spid="156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1569"/>
                                        </p:tgtEl>
                                        <p:attrNameLst>
                                          <p:attrName>style.visibility</p:attrName>
                                        </p:attrNameLst>
                                      </p:cBhvr>
                                      <p:to>
                                        <p:strVal val="visible"/>
                                      </p:to>
                                    </p:set>
                                    <p:animEffect filter="dissolve" transition="in">
                                      <p:cBhvr>
                                        <p:cTn id="27" dur="499"/>
                                        <p:tgtEl>
                                          <p:spTgt spid="1569"/>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8" presetID="22" grpId="6" fill="hold">
                                  <p:stCondLst>
                                    <p:cond delay="0"/>
                                  </p:stCondLst>
                                  <p:iterate type="el" backwards="0">
                                    <p:tmAbs val="0"/>
                                  </p:iterate>
                                  <p:childTnLst>
                                    <p:set>
                                      <p:cBhvr>
                                        <p:cTn id="31" fill="hold"/>
                                        <p:tgtEl>
                                          <p:spTgt spid="1582"/>
                                        </p:tgtEl>
                                        <p:attrNameLst>
                                          <p:attrName>style.visibility</p:attrName>
                                        </p:attrNameLst>
                                      </p:cBhvr>
                                      <p:to>
                                        <p:strVal val="visible"/>
                                      </p:to>
                                    </p:set>
                                    <p:animEffect filter="wipe(left)" transition="in">
                                      <p:cBhvr>
                                        <p:cTn id="32" dur="1000"/>
                                        <p:tgtEl>
                                          <p:spTgt spid="15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73" grpId="1"/>
      <p:bldP build="whole" bldLvl="1" animBg="1" rev="0" advAuto="0" spid="1565" grpId="3"/>
      <p:bldP build="whole" bldLvl="1" animBg="1" rev="0" advAuto="0" spid="1562" grpId="4"/>
      <p:bldP build="whole" bldLvl="1" animBg="1" rev="0" advAuto="0" spid="1569" grpId="5"/>
      <p:bldP build="whole" bldLvl="1" animBg="1" rev="0" advAuto="0" spid="1582" grpId="6"/>
      <p:bldP build="whole" bldLvl="1" animBg="1" rev="0" advAuto="0" spid="1577" grpId="2"/>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6" name="DNSSEC Resolvers"/>
          <p:cNvSpPr txBox="1"/>
          <p:nvPr>
            <p:ph type="title"/>
          </p:nvPr>
        </p:nvSpPr>
        <p:spPr>
          <a:prstGeom prst="rect">
            <a:avLst/>
          </a:prstGeom>
        </p:spPr>
        <p:txBody>
          <a:bodyPr/>
          <a:lstStyle/>
          <a:p>
            <a:pPr/>
            <a:r>
              <a:t>DNSSEC Resolvers</a:t>
            </a:r>
          </a:p>
        </p:txBody>
      </p:sp>
      <p:sp>
        <p:nvSpPr>
          <p:cNvPr id="1587" name="Body"/>
          <p:cNvSpPr txBox="1"/>
          <p:nvPr>
            <p:ph type="body" idx="1"/>
          </p:nvPr>
        </p:nvSpPr>
        <p:spPr>
          <a:prstGeom prst="rect">
            <a:avLst/>
          </a:prstGeom>
        </p:spPr>
        <p:txBody>
          <a:bodyPr/>
          <a:lstStyle/>
          <a:p>
            <a:pPr/>
          </a:p>
        </p:txBody>
      </p:sp>
      <p:sp>
        <p:nvSpPr>
          <p:cNvPr id="158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0" name="Correct Deployment…"/>
          <p:cNvSpPr txBox="1"/>
          <p:nvPr>
            <p:ph type="title"/>
          </p:nvPr>
        </p:nvSpPr>
        <p:spPr>
          <a:prstGeom prst="rect">
            <a:avLst/>
          </a:prstGeom>
        </p:spPr>
        <p:txBody>
          <a:bodyPr/>
          <a:lstStyle/>
          <a:p>
            <a:pPr/>
            <a:r>
              <a:t>Correct Deployment</a:t>
            </a:r>
          </a:p>
          <a:p>
            <a:pPr/>
            <a:r>
              <a:t>for </a:t>
            </a:r>
            <a:r>
              <a:rPr>
                <a:solidFill>
                  <a:schemeClr val="accent3">
                    <a:hueOff val="-365725"/>
                    <a:satOff val="-32500"/>
                    <a:lumOff val="18235"/>
                  </a:schemeClr>
                </a:solidFill>
              </a:rPr>
              <a:t>Resolvers</a:t>
            </a:r>
          </a:p>
        </p:txBody>
      </p:sp>
      <p:sp>
        <p:nvSpPr>
          <p:cNvPr id="15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594" name="Group"/>
          <p:cNvGrpSpPr/>
          <p:nvPr/>
        </p:nvGrpSpPr>
        <p:grpSpPr>
          <a:xfrm>
            <a:off x="4800533" y="2974187"/>
            <a:ext cx="7407785" cy="1338157"/>
            <a:chOff x="0" y="0"/>
            <a:chExt cx="7407783" cy="1338155"/>
          </a:xfrm>
        </p:grpSpPr>
        <p:sp>
          <p:nvSpPr>
            <p:cNvPr id="1592" name="DO Bit"/>
            <p:cNvSpPr/>
            <p:nvPr/>
          </p:nvSpPr>
          <p:spPr>
            <a:xfrm>
              <a:off x="0" y="0"/>
              <a:ext cx="1922407" cy="1338156"/>
            </a:xfrm>
            <a:prstGeom prst="roundRect">
              <a:avLst>
                <a:gd name="adj" fmla="val 15419"/>
              </a:avLst>
            </a:prstGeom>
            <a:noFill/>
            <a:ln w="63500" cap="flat">
              <a:solidFill>
                <a:srgbClr val="0065C1"/>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DO Bit</a:t>
              </a:r>
            </a:p>
          </p:txBody>
        </p:sp>
        <p:sp>
          <p:nvSpPr>
            <p:cNvPr id="1593" name="DNSSEC OK bit in the header"/>
            <p:cNvSpPr txBox="1"/>
            <p:nvPr/>
          </p:nvSpPr>
          <p:spPr>
            <a:xfrm>
              <a:off x="2048868" y="310220"/>
              <a:ext cx="5358916"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marL="521368" indent="-521368" algn="l">
                <a:buSzPct val="100000"/>
                <a:buAutoNum type="arabicParenBoth" startAt="1"/>
                <a:defRPr b="0" sz="3000">
                  <a:latin typeface="Gill Sans"/>
                  <a:ea typeface="Gill Sans"/>
                  <a:cs typeface="Gill Sans"/>
                  <a:sym typeface="Gill Sans"/>
                </a:defRPr>
              </a:pPr>
              <a:r>
                <a:rPr>
                  <a:solidFill>
                    <a:srgbClr val="7BDB45"/>
                  </a:solidFill>
                </a:rPr>
                <a:t>DNSSEC OK</a:t>
              </a:r>
              <a:r>
                <a:t> bit in the header</a:t>
              </a:r>
            </a:p>
          </p:txBody>
        </p:sp>
      </p:grpSp>
      <p:grpSp>
        <p:nvGrpSpPr>
          <p:cNvPr id="1598" name="Group"/>
          <p:cNvGrpSpPr/>
          <p:nvPr/>
        </p:nvGrpSpPr>
        <p:grpSpPr>
          <a:xfrm>
            <a:off x="4808744" y="4709674"/>
            <a:ext cx="6766554" cy="2648547"/>
            <a:chOff x="0" y="-728662"/>
            <a:chExt cx="6766553" cy="2648545"/>
          </a:xfrm>
        </p:grpSpPr>
        <p:sp>
          <p:nvSpPr>
            <p:cNvPr id="1595" name="Arrow"/>
            <p:cNvSpPr/>
            <p:nvPr/>
          </p:nvSpPr>
          <p:spPr>
            <a:xfrm rot="5400000">
              <a:off x="442355" y="-395874"/>
              <a:ext cx="1029743" cy="364166"/>
            </a:xfrm>
            <a:prstGeom prst="rightArrow">
              <a:avLst>
                <a:gd name="adj1" fmla="val 61989"/>
                <a:gd name="adj2" fmla="val 70404"/>
              </a:avLst>
            </a:prstGeom>
            <a:solidFill>
              <a:srgbClr val="000000"/>
            </a:solidFill>
            <a:ln w="63500" cap="flat">
              <a:solidFill>
                <a:srgbClr val="0365C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6" name="Validation"/>
            <p:cNvSpPr/>
            <p:nvPr/>
          </p:nvSpPr>
          <p:spPr>
            <a:xfrm>
              <a:off x="0" y="671710"/>
              <a:ext cx="1914454" cy="1248174"/>
            </a:xfrm>
            <a:prstGeom prst="roundRect">
              <a:avLst>
                <a:gd name="adj" fmla="val 16531"/>
              </a:avLst>
            </a:prstGeom>
            <a:noFill/>
            <a:ln w="63500" cap="flat">
              <a:solidFill>
                <a:srgbClr val="0065C1"/>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Validation</a:t>
              </a:r>
            </a:p>
          </p:txBody>
        </p:sp>
        <p:sp>
          <p:nvSpPr>
            <p:cNvPr id="1597" name="(2) Validate DNSSEC Records"/>
            <p:cNvSpPr txBox="1"/>
            <p:nvPr/>
          </p:nvSpPr>
          <p:spPr>
            <a:xfrm>
              <a:off x="2083788" y="1022746"/>
              <a:ext cx="4682766"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defRPr b="0" sz="3000">
                  <a:latin typeface="Gill Sans"/>
                  <a:ea typeface="Gill Sans"/>
                  <a:cs typeface="Gill Sans"/>
                  <a:sym typeface="Gill Sans"/>
                </a:defRPr>
              </a:pPr>
              <a:r>
                <a:t>(2) </a:t>
              </a:r>
              <a:r>
                <a:rPr>
                  <a:solidFill>
                    <a:srgbClr val="7BDB45"/>
                  </a:solidFill>
                </a:rPr>
                <a:t>Validate</a:t>
              </a:r>
              <a:r>
                <a:t> DNSSEC Records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2" grpId="1" fill="hold">
                                  <p:stCondLst>
                                    <p:cond delay="0"/>
                                  </p:stCondLst>
                                  <p:iterate type="el" backwards="0">
                                    <p:tmAbs val="0"/>
                                  </p:iterate>
                                  <p:childTnLst>
                                    <p:set>
                                      <p:cBhvr>
                                        <p:cTn id="6" fill="hold"/>
                                        <p:tgtEl>
                                          <p:spTgt spid="1594"/>
                                        </p:tgtEl>
                                        <p:attrNameLst>
                                          <p:attrName>style.visibility</p:attrName>
                                        </p:attrNameLst>
                                      </p:cBhvr>
                                      <p:to>
                                        <p:strVal val="visible"/>
                                      </p:to>
                                    </p:set>
                                    <p:animEffect filter="wipe(up)" transition="in">
                                      <p:cBhvr>
                                        <p:cTn id="7" dur="300"/>
                                        <p:tgtEl>
                                          <p:spTgt spid="159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2" grpId="2" fill="hold">
                                  <p:stCondLst>
                                    <p:cond delay="0"/>
                                  </p:stCondLst>
                                  <p:iterate type="el" backwards="0">
                                    <p:tmAbs val="0"/>
                                  </p:iterate>
                                  <p:childTnLst>
                                    <p:set>
                                      <p:cBhvr>
                                        <p:cTn id="11" fill="hold"/>
                                        <p:tgtEl>
                                          <p:spTgt spid="1598"/>
                                        </p:tgtEl>
                                        <p:attrNameLst>
                                          <p:attrName>style.visibility</p:attrName>
                                        </p:attrNameLst>
                                      </p:cBhvr>
                                      <p:to>
                                        <p:strVal val="visible"/>
                                      </p:to>
                                    </p:set>
                                    <p:animEffect filter="wipe(up)" transition="in">
                                      <p:cBhvr>
                                        <p:cTn id="12" dur="300"/>
                                        <p:tgtEl>
                                          <p:spTgt spid="15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94" grpId="1"/>
      <p:bldP build="whole" bldLvl="1" animBg="1" rev="0" advAuto="0" spid="1598" grpId="2"/>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0" name="Measuring DNS resolver"/>
          <p:cNvSpPr txBox="1"/>
          <p:nvPr>
            <p:ph type="title"/>
          </p:nvPr>
        </p:nvSpPr>
        <p:spPr>
          <a:xfrm>
            <a:off x="793750" y="50559"/>
            <a:ext cx="11417300" cy="1955801"/>
          </a:xfrm>
          <a:prstGeom prst="rect">
            <a:avLst/>
          </a:prstGeom>
        </p:spPr>
        <p:txBody>
          <a:bodyPr/>
          <a:lstStyle/>
          <a:p>
            <a:pPr/>
            <a:r>
              <a:t>Measuring DNS resolver</a:t>
            </a:r>
          </a:p>
        </p:txBody>
      </p:sp>
      <p:sp>
        <p:nvSpPr>
          <p:cNvPr id="160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02" name="Comcast Network"/>
          <p:cNvSpPr txBox="1"/>
          <p:nvPr/>
        </p:nvSpPr>
        <p:spPr>
          <a:xfrm>
            <a:off x="5013836" y="6450582"/>
            <a:ext cx="3013659"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000">
                <a:latin typeface="Gill Sans"/>
                <a:ea typeface="Gill Sans"/>
                <a:cs typeface="Gill Sans"/>
                <a:sym typeface="Gill Sans"/>
              </a:defRPr>
            </a:lvl1pPr>
          </a:lstStyle>
          <a:p>
            <a:pPr/>
            <a:r>
              <a:t>Comcast Network</a:t>
            </a:r>
          </a:p>
        </p:txBody>
      </p:sp>
      <p:sp>
        <p:nvSpPr>
          <p:cNvPr id="1603" name="Computer"/>
          <p:cNvSpPr/>
          <p:nvPr/>
        </p:nvSpPr>
        <p:spPr>
          <a:xfrm>
            <a:off x="821030" y="4441452"/>
            <a:ext cx="1079306" cy="8706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6" y="0"/>
                </a:moveTo>
                <a:cubicBezTo>
                  <a:pt x="209" y="0"/>
                  <a:pt x="0" y="260"/>
                  <a:pt x="0" y="577"/>
                </a:cubicBezTo>
                <a:lnTo>
                  <a:pt x="0" y="17780"/>
                </a:lnTo>
                <a:cubicBezTo>
                  <a:pt x="0" y="18098"/>
                  <a:pt x="209" y="18358"/>
                  <a:pt x="466" y="18358"/>
                </a:cubicBezTo>
                <a:lnTo>
                  <a:pt x="8927" y="18358"/>
                </a:lnTo>
                <a:lnTo>
                  <a:pt x="8897" y="18519"/>
                </a:lnTo>
                <a:lnTo>
                  <a:pt x="8534" y="20765"/>
                </a:lnTo>
                <a:lnTo>
                  <a:pt x="7472" y="20765"/>
                </a:lnTo>
                <a:lnTo>
                  <a:pt x="7472" y="21600"/>
                </a:lnTo>
                <a:lnTo>
                  <a:pt x="10268" y="21600"/>
                </a:lnTo>
                <a:lnTo>
                  <a:pt x="10891" y="21600"/>
                </a:lnTo>
                <a:lnTo>
                  <a:pt x="13687" y="21600"/>
                </a:lnTo>
                <a:lnTo>
                  <a:pt x="13687" y="20765"/>
                </a:lnTo>
                <a:lnTo>
                  <a:pt x="12626" y="20765"/>
                </a:lnTo>
                <a:lnTo>
                  <a:pt x="12263" y="18519"/>
                </a:lnTo>
                <a:lnTo>
                  <a:pt x="12234" y="18358"/>
                </a:lnTo>
                <a:lnTo>
                  <a:pt x="21134" y="18358"/>
                </a:lnTo>
                <a:cubicBezTo>
                  <a:pt x="21391" y="18358"/>
                  <a:pt x="21600" y="18098"/>
                  <a:pt x="21600" y="17780"/>
                </a:cubicBezTo>
                <a:lnTo>
                  <a:pt x="21600" y="577"/>
                </a:lnTo>
                <a:cubicBezTo>
                  <a:pt x="21600" y="260"/>
                  <a:pt x="21391" y="0"/>
                  <a:pt x="21134" y="0"/>
                </a:cubicBezTo>
                <a:lnTo>
                  <a:pt x="466" y="0"/>
                </a:lnTo>
                <a:close/>
                <a:moveTo>
                  <a:pt x="10800" y="533"/>
                </a:moveTo>
                <a:cubicBezTo>
                  <a:pt x="10914" y="533"/>
                  <a:pt x="11008" y="649"/>
                  <a:pt x="11008" y="791"/>
                </a:cubicBezTo>
                <a:cubicBezTo>
                  <a:pt x="11008" y="933"/>
                  <a:pt x="10914" y="1046"/>
                  <a:pt x="10800" y="1046"/>
                </a:cubicBezTo>
                <a:cubicBezTo>
                  <a:pt x="10686" y="1046"/>
                  <a:pt x="10592" y="933"/>
                  <a:pt x="10592" y="791"/>
                </a:cubicBezTo>
                <a:cubicBezTo>
                  <a:pt x="10592" y="649"/>
                  <a:pt x="10686" y="533"/>
                  <a:pt x="10800" y="533"/>
                </a:cubicBezTo>
                <a:close/>
                <a:moveTo>
                  <a:pt x="1242" y="1732"/>
                </a:moveTo>
                <a:lnTo>
                  <a:pt x="20358" y="1732"/>
                </a:lnTo>
                <a:lnTo>
                  <a:pt x="20358" y="15228"/>
                </a:lnTo>
                <a:lnTo>
                  <a:pt x="1242" y="15228"/>
                </a:lnTo>
                <a:lnTo>
                  <a:pt x="1242" y="1732"/>
                </a:lnTo>
                <a:close/>
              </a:path>
            </a:pathLst>
          </a:custGeom>
          <a:ln w="127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604" name="Cloud"/>
          <p:cNvSpPr/>
          <p:nvPr/>
        </p:nvSpPr>
        <p:spPr>
          <a:xfrm>
            <a:off x="3434544" y="2511411"/>
            <a:ext cx="6135712" cy="3697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79"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ln w="762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605" name="Ballot"/>
          <p:cNvSpPr/>
          <p:nvPr/>
        </p:nvSpPr>
        <p:spPr>
          <a:xfrm>
            <a:off x="5784324" y="3443549"/>
            <a:ext cx="522894" cy="69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342"/>
                </a:lnTo>
                <a:lnTo>
                  <a:pt x="18478" y="0"/>
                </a:lnTo>
                <a:lnTo>
                  <a:pt x="0" y="0"/>
                </a:lnTo>
                <a:close/>
                <a:moveTo>
                  <a:pt x="2780" y="2106"/>
                </a:moveTo>
                <a:lnTo>
                  <a:pt x="15405" y="2106"/>
                </a:lnTo>
                <a:lnTo>
                  <a:pt x="15405" y="4226"/>
                </a:lnTo>
                <a:lnTo>
                  <a:pt x="2780" y="4226"/>
                </a:lnTo>
                <a:lnTo>
                  <a:pt x="2780" y="2106"/>
                </a:lnTo>
                <a:close/>
                <a:moveTo>
                  <a:pt x="17628" y="2106"/>
                </a:moveTo>
                <a:cubicBezTo>
                  <a:pt x="18408" y="2106"/>
                  <a:pt x="19040" y="2581"/>
                  <a:pt x="19040" y="3166"/>
                </a:cubicBezTo>
                <a:cubicBezTo>
                  <a:pt x="19040" y="3751"/>
                  <a:pt x="18408" y="4226"/>
                  <a:pt x="17628" y="4226"/>
                </a:cubicBezTo>
                <a:cubicBezTo>
                  <a:pt x="16849" y="4226"/>
                  <a:pt x="16217" y="3751"/>
                  <a:pt x="16217" y="3166"/>
                </a:cubicBezTo>
                <a:cubicBezTo>
                  <a:pt x="16217" y="2581"/>
                  <a:pt x="16849" y="2106"/>
                  <a:pt x="17628" y="2106"/>
                </a:cubicBezTo>
                <a:close/>
                <a:moveTo>
                  <a:pt x="2780" y="5160"/>
                </a:moveTo>
                <a:lnTo>
                  <a:pt x="15405" y="5160"/>
                </a:lnTo>
                <a:lnTo>
                  <a:pt x="15405" y="7278"/>
                </a:lnTo>
                <a:lnTo>
                  <a:pt x="2780" y="7278"/>
                </a:lnTo>
                <a:lnTo>
                  <a:pt x="2780" y="5160"/>
                </a:lnTo>
                <a:close/>
                <a:moveTo>
                  <a:pt x="17628" y="5160"/>
                </a:moveTo>
                <a:cubicBezTo>
                  <a:pt x="18408" y="5160"/>
                  <a:pt x="19040" y="5635"/>
                  <a:pt x="19040" y="6220"/>
                </a:cubicBezTo>
                <a:cubicBezTo>
                  <a:pt x="19040" y="6805"/>
                  <a:pt x="18408" y="7278"/>
                  <a:pt x="17628" y="7278"/>
                </a:cubicBezTo>
                <a:cubicBezTo>
                  <a:pt x="16849" y="7278"/>
                  <a:pt x="16217" y="6805"/>
                  <a:pt x="16217" y="6220"/>
                </a:cubicBezTo>
                <a:cubicBezTo>
                  <a:pt x="16217" y="5635"/>
                  <a:pt x="16849" y="5160"/>
                  <a:pt x="17628" y="5160"/>
                </a:cubicBezTo>
                <a:close/>
                <a:moveTo>
                  <a:pt x="2780" y="8213"/>
                </a:moveTo>
                <a:lnTo>
                  <a:pt x="15405" y="8213"/>
                </a:lnTo>
                <a:lnTo>
                  <a:pt x="15405" y="10333"/>
                </a:lnTo>
                <a:lnTo>
                  <a:pt x="2780" y="10333"/>
                </a:lnTo>
                <a:lnTo>
                  <a:pt x="2780" y="8213"/>
                </a:lnTo>
                <a:close/>
                <a:moveTo>
                  <a:pt x="17628" y="8213"/>
                </a:moveTo>
                <a:cubicBezTo>
                  <a:pt x="18408" y="8213"/>
                  <a:pt x="19040" y="8688"/>
                  <a:pt x="19040" y="9273"/>
                </a:cubicBezTo>
                <a:cubicBezTo>
                  <a:pt x="19040" y="9858"/>
                  <a:pt x="18408" y="10333"/>
                  <a:pt x="17628" y="10333"/>
                </a:cubicBezTo>
                <a:cubicBezTo>
                  <a:pt x="16849" y="10333"/>
                  <a:pt x="16217" y="9858"/>
                  <a:pt x="16217" y="9273"/>
                </a:cubicBezTo>
                <a:cubicBezTo>
                  <a:pt x="16217" y="8688"/>
                  <a:pt x="16849" y="8213"/>
                  <a:pt x="17628" y="8213"/>
                </a:cubicBezTo>
                <a:close/>
                <a:moveTo>
                  <a:pt x="18404" y="8667"/>
                </a:moveTo>
                <a:cubicBezTo>
                  <a:pt x="18338" y="8670"/>
                  <a:pt x="18273" y="8694"/>
                  <a:pt x="18226" y="8735"/>
                </a:cubicBezTo>
                <a:lnTo>
                  <a:pt x="17325" y="9511"/>
                </a:lnTo>
                <a:lnTo>
                  <a:pt x="17026" y="9271"/>
                </a:lnTo>
                <a:cubicBezTo>
                  <a:pt x="16928" y="9193"/>
                  <a:pt x="16764" y="9189"/>
                  <a:pt x="16660" y="9263"/>
                </a:cubicBezTo>
                <a:cubicBezTo>
                  <a:pt x="16555" y="9336"/>
                  <a:pt x="16548" y="9459"/>
                  <a:pt x="16646" y="9538"/>
                </a:cubicBezTo>
                <a:lnTo>
                  <a:pt x="17143" y="9934"/>
                </a:lnTo>
                <a:cubicBezTo>
                  <a:pt x="17192" y="9974"/>
                  <a:pt x="17260" y="9997"/>
                  <a:pt x="17332" y="9997"/>
                </a:cubicBezTo>
                <a:cubicBezTo>
                  <a:pt x="17333" y="9997"/>
                  <a:pt x="17337" y="9997"/>
                  <a:pt x="17338" y="9997"/>
                </a:cubicBezTo>
                <a:cubicBezTo>
                  <a:pt x="17412" y="9996"/>
                  <a:pt x="17479" y="9971"/>
                  <a:pt x="17527" y="9929"/>
                </a:cubicBezTo>
                <a:lnTo>
                  <a:pt x="18617" y="8989"/>
                </a:lnTo>
                <a:cubicBezTo>
                  <a:pt x="18711" y="8908"/>
                  <a:pt x="18701" y="8785"/>
                  <a:pt x="18593" y="8714"/>
                </a:cubicBezTo>
                <a:cubicBezTo>
                  <a:pt x="18539" y="8679"/>
                  <a:pt x="18470" y="8664"/>
                  <a:pt x="18404" y="8667"/>
                </a:cubicBezTo>
                <a:close/>
                <a:moveTo>
                  <a:pt x="2780" y="11266"/>
                </a:moveTo>
                <a:lnTo>
                  <a:pt x="15405" y="11266"/>
                </a:lnTo>
                <a:lnTo>
                  <a:pt x="15405" y="13385"/>
                </a:lnTo>
                <a:lnTo>
                  <a:pt x="2780" y="13385"/>
                </a:lnTo>
                <a:lnTo>
                  <a:pt x="2780" y="11266"/>
                </a:lnTo>
                <a:close/>
                <a:moveTo>
                  <a:pt x="17628" y="11266"/>
                </a:moveTo>
                <a:cubicBezTo>
                  <a:pt x="18408" y="11266"/>
                  <a:pt x="19040" y="11740"/>
                  <a:pt x="19040" y="12325"/>
                </a:cubicBezTo>
                <a:cubicBezTo>
                  <a:pt x="19040" y="12911"/>
                  <a:pt x="18408" y="13385"/>
                  <a:pt x="17628" y="13385"/>
                </a:cubicBezTo>
                <a:cubicBezTo>
                  <a:pt x="16849" y="13385"/>
                  <a:pt x="16217" y="12911"/>
                  <a:pt x="16217" y="12325"/>
                </a:cubicBezTo>
                <a:cubicBezTo>
                  <a:pt x="16217" y="11740"/>
                  <a:pt x="16849" y="11266"/>
                  <a:pt x="17628" y="11266"/>
                </a:cubicBezTo>
                <a:close/>
                <a:moveTo>
                  <a:pt x="2780" y="14320"/>
                </a:moveTo>
                <a:lnTo>
                  <a:pt x="15405" y="14320"/>
                </a:lnTo>
                <a:lnTo>
                  <a:pt x="15405" y="16440"/>
                </a:lnTo>
                <a:lnTo>
                  <a:pt x="2780" y="16440"/>
                </a:lnTo>
                <a:lnTo>
                  <a:pt x="2780" y="14320"/>
                </a:lnTo>
                <a:close/>
                <a:moveTo>
                  <a:pt x="17628" y="14320"/>
                </a:moveTo>
                <a:cubicBezTo>
                  <a:pt x="18408" y="14320"/>
                  <a:pt x="19040" y="14795"/>
                  <a:pt x="19040" y="15380"/>
                </a:cubicBezTo>
                <a:cubicBezTo>
                  <a:pt x="19040" y="15965"/>
                  <a:pt x="18408" y="16440"/>
                  <a:pt x="17628" y="16440"/>
                </a:cubicBezTo>
                <a:cubicBezTo>
                  <a:pt x="16849" y="16440"/>
                  <a:pt x="16217" y="15965"/>
                  <a:pt x="16217" y="15380"/>
                </a:cubicBezTo>
                <a:cubicBezTo>
                  <a:pt x="16217" y="14795"/>
                  <a:pt x="16849" y="14320"/>
                  <a:pt x="17628" y="14320"/>
                </a:cubicBezTo>
                <a:close/>
                <a:moveTo>
                  <a:pt x="2780" y="17373"/>
                </a:moveTo>
                <a:lnTo>
                  <a:pt x="15405" y="17373"/>
                </a:lnTo>
                <a:lnTo>
                  <a:pt x="15405" y="19492"/>
                </a:lnTo>
                <a:lnTo>
                  <a:pt x="2780" y="19492"/>
                </a:lnTo>
                <a:lnTo>
                  <a:pt x="2780" y="17373"/>
                </a:lnTo>
                <a:close/>
                <a:moveTo>
                  <a:pt x="17628" y="17373"/>
                </a:moveTo>
                <a:cubicBezTo>
                  <a:pt x="18408" y="17373"/>
                  <a:pt x="19040" y="17847"/>
                  <a:pt x="19040" y="18433"/>
                </a:cubicBezTo>
                <a:cubicBezTo>
                  <a:pt x="19040" y="19018"/>
                  <a:pt x="18408" y="19492"/>
                  <a:pt x="17628" y="19492"/>
                </a:cubicBezTo>
                <a:cubicBezTo>
                  <a:pt x="16849" y="19492"/>
                  <a:pt x="16217" y="19018"/>
                  <a:pt x="16217" y="18433"/>
                </a:cubicBezTo>
                <a:cubicBezTo>
                  <a:pt x="16217" y="17847"/>
                  <a:pt x="16849" y="17373"/>
                  <a:pt x="17628" y="17373"/>
                </a:cubicBezTo>
                <a:close/>
              </a:path>
            </a:pathLst>
          </a:custGeom>
          <a:ln w="127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606" name="DNS Resolver"/>
          <p:cNvSpPr txBox="1"/>
          <p:nvPr/>
        </p:nvSpPr>
        <p:spPr>
          <a:xfrm>
            <a:off x="4884037" y="4217929"/>
            <a:ext cx="232346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000">
                <a:latin typeface="Gill Sans"/>
                <a:ea typeface="Gill Sans"/>
                <a:cs typeface="Gill Sans"/>
                <a:sym typeface="Gill Sans"/>
              </a:defRPr>
            </a:lvl1pPr>
          </a:lstStyle>
          <a:p>
            <a:pPr/>
            <a:r>
              <a:t>DNS Resolver</a:t>
            </a:r>
          </a:p>
        </p:txBody>
      </p:sp>
      <p:pic>
        <p:nvPicPr>
          <p:cNvPr id="1607" name="Image" descr="Image"/>
          <p:cNvPicPr>
            <a:picLocks noChangeAspect="1"/>
          </p:cNvPicPr>
          <p:nvPr/>
        </p:nvPicPr>
        <p:blipFill>
          <a:blip r:embed="rId3">
            <a:extLst/>
          </a:blip>
          <a:stretch>
            <a:fillRect/>
          </a:stretch>
        </p:blipFill>
        <p:spPr>
          <a:xfrm>
            <a:off x="10627570" y="4116365"/>
            <a:ext cx="1520871" cy="1520870"/>
          </a:xfrm>
          <a:prstGeom prst="rect">
            <a:avLst/>
          </a:prstGeom>
          <a:ln w="12700">
            <a:miter lim="400000"/>
          </a:ln>
        </p:spPr>
      </p:pic>
      <p:sp>
        <p:nvSpPr>
          <p:cNvPr id="1608" name="Authoritative DNS Server"/>
          <p:cNvSpPr txBox="1"/>
          <p:nvPr/>
        </p:nvSpPr>
        <p:spPr>
          <a:xfrm>
            <a:off x="10226271" y="5587432"/>
            <a:ext cx="2323469" cy="99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000">
                <a:latin typeface="Gill Sans"/>
                <a:ea typeface="Gill Sans"/>
                <a:cs typeface="Gill Sans"/>
                <a:sym typeface="Gill Sans"/>
              </a:defRPr>
            </a:lvl1pPr>
          </a:lstStyle>
          <a:p>
            <a:pPr/>
            <a:r>
              <a:t>Authoritative DNS Server</a:t>
            </a:r>
          </a:p>
        </p:txBody>
      </p:sp>
      <p:sp>
        <p:nvSpPr>
          <p:cNvPr id="1609" name="Measurement…"/>
          <p:cNvSpPr txBox="1"/>
          <p:nvPr/>
        </p:nvSpPr>
        <p:spPr>
          <a:xfrm>
            <a:off x="127345" y="5587432"/>
            <a:ext cx="2319189"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000">
                <a:latin typeface="Gill Sans"/>
                <a:ea typeface="Gill Sans"/>
                <a:cs typeface="Gill Sans"/>
                <a:sym typeface="Gill Sans"/>
              </a:defRPr>
            </a:pPr>
            <a:r>
              <a:t>Measurement</a:t>
            </a:r>
          </a:p>
          <a:p>
            <a:pPr>
              <a:defRPr b="0" sz="3000">
                <a:latin typeface="Gill Sans"/>
                <a:ea typeface="Gill Sans"/>
                <a:cs typeface="Gill Sans"/>
                <a:sym typeface="Gill Sans"/>
              </a:defRPr>
            </a:pPr>
            <a:r>
              <a:t>Node</a:t>
            </a:r>
          </a:p>
        </p:txBody>
      </p:sp>
      <p:sp>
        <p:nvSpPr>
          <p:cNvPr id="1619" name="Connection Line"/>
          <p:cNvSpPr/>
          <p:nvPr/>
        </p:nvSpPr>
        <p:spPr>
          <a:xfrm>
            <a:off x="1890884" y="3421596"/>
            <a:ext cx="3834331" cy="939163"/>
          </a:xfrm>
          <a:custGeom>
            <a:avLst/>
            <a:gdLst/>
            <a:ahLst/>
            <a:cxnLst>
              <a:cxn ang="0">
                <a:pos x="wd2" y="hd2"/>
              </a:cxn>
              <a:cxn ang="5400000">
                <a:pos x="wd2" y="hd2"/>
              </a:cxn>
              <a:cxn ang="10800000">
                <a:pos x="wd2" y="hd2"/>
              </a:cxn>
              <a:cxn ang="16200000">
                <a:pos x="wd2" y="hd2"/>
              </a:cxn>
            </a:cxnLst>
            <a:rect l="0" t="0" r="r" b="b"/>
            <a:pathLst>
              <a:path w="21600" h="17269" fill="norm" stroke="1" extrusionOk="0">
                <a:moveTo>
                  <a:pt x="0" y="17269"/>
                </a:moveTo>
                <a:cubicBezTo>
                  <a:pt x="6471" y="-28"/>
                  <a:pt x="13671" y="-4331"/>
                  <a:pt x="21600" y="4360"/>
                </a:cubicBezTo>
              </a:path>
            </a:pathLst>
          </a:custGeom>
          <a:ln w="38100">
            <a:solidFill>
              <a:srgbClr val="7BDB45"/>
            </a:solidFill>
            <a:miter lim="400000"/>
            <a:tailEnd type="triangle"/>
          </a:ln>
        </p:spPr>
        <p:txBody>
          <a:bodyPr/>
          <a:lstStyle/>
          <a:p>
            <a:pPr/>
          </a:p>
        </p:txBody>
      </p:sp>
      <p:sp>
        <p:nvSpPr>
          <p:cNvPr id="1611" name="Notebook"/>
          <p:cNvSpPr/>
          <p:nvPr/>
        </p:nvSpPr>
        <p:spPr>
          <a:xfrm>
            <a:off x="7035203" y="4695823"/>
            <a:ext cx="1508170" cy="844822"/>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ln w="127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612" name="Client"/>
          <p:cNvSpPr txBox="1"/>
          <p:nvPr/>
        </p:nvSpPr>
        <p:spPr>
          <a:xfrm>
            <a:off x="7263793" y="5517439"/>
            <a:ext cx="1050988"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000">
                <a:latin typeface="Gill Sans"/>
                <a:ea typeface="Gill Sans"/>
                <a:cs typeface="Gill Sans"/>
                <a:sym typeface="Gill Sans"/>
              </a:defRPr>
            </a:lvl1pPr>
          </a:lstStyle>
          <a:p>
            <a:pPr/>
            <a:r>
              <a:t>Client</a:t>
            </a:r>
          </a:p>
        </p:txBody>
      </p:sp>
      <p:sp>
        <p:nvSpPr>
          <p:cNvPr id="1613" name="Ads"/>
          <p:cNvSpPr txBox="1"/>
          <p:nvPr/>
        </p:nvSpPr>
        <p:spPr>
          <a:xfrm>
            <a:off x="7300275" y="4794384"/>
            <a:ext cx="97802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11DBE3"/>
                </a:solidFill>
                <a:latin typeface="Helvetica"/>
                <a:ea typeface="Helvetica"/>
                <a:cs typeface="Helvetica"/>
                <a:sym typeface="Helvetica"/>
              </a:defRPr>
            </a:lvl1pPr>
          </a:lstStyle>
          <a:p>
            <a:pPr/>
            <a:r>
              <a:t>Ads</a:t>
            </a:r>
          </a:p>
        </p:txBody>
      </p:sp>
      <p:cxnSp>
        <p:nvCxnSpPr>
          <p:cNvPr id="1614" name="Connection Line"/>
          <p:cNvCxnSpPr>
            <a:stCxn id="1611" idx="0"/>
            <a:endCxn id="1605" idx="0"/>
          </p:cNvCxnSpPr>
          <p:nvPr/>
        </p:nvCxnSpPr>
        <p:spPr>
          <a:xfrm flipH="1" flipV="1">
            <a:off x="6045770" y="3791782"/>
            <a:ext cx="1743518" cy="1326453"/>
          </a:xfrm>
          <a:prstGeom prst="straightConnector1">
            <a:avLst/>
          </a:prstGeom>
          <a:ln w="38100">
            <a:solidFill>
              <a:srgbClr val="7BDB45"/>
            </a:solidFill>
            <a:miter lim="400000"/>
            <a:tailEnd type="triangle"/>
          </a:ln>
        </p:spPr>
      </p:cxnSp>
      <p:sp>
        <p:nvSpPr>
          <p:cNvPr id="1620" name="Connection Line"/>
          <p:cNvSpPr/>
          <p:nvPr/>
        </p:nvSpPr>
        <p:spPr>
          <a:xfrm>
            <a:off x="6230610" y="3398772"/>
            <a:ext cx="4643141" cy="1114547"/>
          </a:xfrm>
          <a:custGeom>
            <a:avLst/>
            <a:gdLst/>
            <a:ahLst/>
            <a:cxnLst>
              <a:cxn ang="0">
                <a:pos x="wd2" y="hd2"/>
              </a:cxn>
              <a:cxn ang="5400000">
                <a:pos x="wd2" y="hd2"/>
              </a:cxn>
              <a:cxn ang="10800000">
                <a:pos x="wd2" y="hd2"/>
              </a:cxn>
              <a:cxn ang="16200000">
                <a:pos x="wd2" y="hd2"/>
              </a:cxn>
            </a:cxnLst>
            <a:rect l="0" t="0" r="r" b="b"/>
            <a:pathLst>
              <a:path w="21600" h="19160" fill="norm" stroke="1" extrusionOk="0">
                <a:moveTo>
                  <a:pt x="0" y="877"/>
                </a:moveTo>
                <a:cubicBezTo>
                  <a:pt x="7904" y="-2440"/>
                  <a:pt x="15104" y="3654"/>
                  <a:pt x="21600" y="19160"/>
                </a:cubicBezTo>
              </a:path>
            </a:pathLst>
          </a:custGeom>
          <a:ln w="38100">
            <a:solidFill>
              <a:srgbClr val="7BDB45"/>
            </a:solidFill>
            <a:miter lim="400000"/>
            <a:tailEnd type="triangle"/>
          </a:ln>
        </p:spPr>
        <p:txBody>
          <a:bodyPr/>
          <a:lstStyle/>
          <a:p>
            <a:pPr/>
          </a:p>
        </p:txBody>
      </p:sp>
      <p:sp>
        <p:nvSpPr>
          <p:cNvPr id="1616" name="No Control over the node"/>
          <p:cNvSpPr txBox="1"/>
          <p:nvPr/>
        </p:nvSpPr>
        <p:spPr>
          <a:xfrm>
            <a:off x="3720315" y="7383724"/>
            <a:ext cx="56007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latin typeface="Helvetica"/>
                <a:ea typeface="Helvetica"/>
                <a:cs typeface="Helvetica"/>
                <a:sym typeface="Helvetica"/>
              </a:defRPr>
            </a:pPr>
            <a:r>
              <a:rPr>
                <a:solidFill>
                  <a:srgbClr val="D45954"/>
                </a:solidFill>
              </a:rPr>
              <a:t>No</a:t>
            </a:r>
            <a:r>
              <a:t> </a:t>
            </a:r>
            <a:r>
              <a:rPr>
                <a:solidFill>
                  <a:srgbClr val="D45954"/>
                </a:solidFill>
              </a:rPr>
              <a:t>Control</a:t>
            </a:r>
            <a:r>
              <a:t> over the node</a:t>
            </a:r>
          </a:p>
        </p:txBody>
      </p:sp>
      <p:sp>
        <p:nvSpPr>
          <p:cNvPr id="1617" name="Not Reproducible"/>
          <p:cNvSpPr txBox="1"/>
          <p:nvPr/>
        </p:nvSpPr>
        <p:spPr>
          <a:xfrm>
            <a:off x="4540212" y="8005180"/>
            <a:ext cx="392437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D45954"/>
                </a:solidFill>
                <a:latin typeface="Helvetica"/>
                <a:ea typeface="Helvetica"/>
                <a:cs typeface="Helvetica"/>
                <a:sym typeface="Helvetica"/>
              </a:defRPr>
            </a:lvl1pPr>
          </a:lstStyle>
          <a:p>
            <a:pPr/>
            <a:r>
              <a:t>Not Reproducible</a:t>
            </a:r>
          </a:p>
        </p:txBody>
      </p:sp>
      <p:sp>
        <p:nvSpPr>
          <p:cNvPr id="1618" name="Dingbat X"/>
          <p:cNvSpPr/>
          <p:nvPr/>
        </p:nvSpPr>
        <p:spPr>
          <a:xfrm>
            <a:off x="2892267" y="3100385"/>
            <a:ext cx="823345" cy="972920"/>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971817"/>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604"/>
                                        </p:tgtEl>
                                        <p:attrNameLst>
                                          <p:attrName>style.visibility</p:attrName>
                                        </p:attrNameLst>
                                      </p:cBhvr>
                                      <p:to>
                                        <p:strVal val="visible"/>
                                      </p:to>
                                    </p:set>
                                    <p:animEffect filter="dissolve" transition="in">
                                      <p:cBhvr>
                                        <p:cTn id="7" dur="300"/>
                                        <p:tgtEl>
                                          <p:spTgt spid="1604"/>
                                        </p:tgtEl>
                                      </p:cBhvr>
                                    </p:animEffect>
                                  </p:childTnLst>
                                </p:cTn>
                              </p:par>
                            </p:childTnLst>
                          </p:cTn>
                        </p:par>
                        <p:par>
                          <p:cTn id="8" fill="hold">
                            <p:stCondLst>
                              <p:cond delay="300"/>
                            </p:stCondLst>
                            <p:childTnLst>
                              <p:par>
                                <p:cTn id="9" presetClass="entr" nodeType="afterEffect" presetID="9" grpId="2" fill="hold">
                                  <p:stCondLst>
                                    <p:cond delay="0"/>
                                  </p:stCondLst>
                                  <p:iterate type="el" backwards="0">
                                    <p:tmAbs val="0"/>
                                  </p:iterate>
                                  <p:childTnLst>
                                    <p:set>
                                      <p:cBhvr>
                                        <p:cTn id="10" fill="hold"/>
                                        <p:tgtEl>
                                          <p:spTgt spid="1605"/>
                                        </p:tgtEl>
                                        <p:attrNameLst>
                                          <p:attrName>style.visibility</p:attrName>
                                        </p:attrNameLst>
                                      </p:cBhvr>
                                      <p:to>
                                        <p:strVal val="visible"/>
                                      </p:to>
                                    </p:set>
                                    <p:animEffect filter="dissolve" transition="in">
                                      <p:cBhvr>
                                        <p:cTn id="11" dur="300"/>
                                        <p:tgtEl>
                                          <p:spTgt spid="1605"/>
                                        </p:tgtEl>
                                      </p:cBhvr>
                                    </p:animEffect>
                                  </p:childTnLst>
                                </p:cTn>
                              </p:par>
                            </p:childTnLst>
                          </p:cTn>
                        </p:par>
                        <p:par>
                          <p:cTn id="12" fill="hold">
                            <p:stCondLst>
                              <p:cond delay="600"/>
                            </p:stCondLst>
                            <p:childTnLst>
                              <p:par>
                                <p:cTn id="13" presetClass="entr" nodeType="afterEffect" presetID="9" grpId="3" fill="hold">
                                  <p:stCondLst>
                                    <p:cond delay="0"/>
                                  </p:stCondLst>
                                  <p:iterate type="el" backwards="0">
                                    <p:tmAbs val="0"/>
                                  </p:iterate>
                                  <p:childTnLst>
                                    <p:set>
                                      <p:cBhvr>
                                        <p:cTn id="14" fill="hold"/>
                                        <p:tgtEl>
                                          <p:spTgt spid="1606"/>
                                        </p:tgtEl>
                                        <p:attrNameLst>
                                          <p:attrName>style.visibility</p:attrName>
                                        </p:attrNameLst>
                                      </p:cBhvr>
                                      <p:to>
                                        <p:strVal val="visible"/>
                                      </p:to>
                                    </p:set>
                                    <p:animEffect filter="dissolve" transition="in">
                                      <p:cBhvr>
                                        <p:cTn id="15" dur="300"/>
                                        <p:tgtEl>
                                          <p:spTgt spid="1606"/>
                                        </p:tgtEl>
                                      </p:cBhvr>
                                    </p:animEffect>
                                  </p:childTnLst>
                                </p:cTn>
                              </p:par>
                            </p:childTnLst>
                          </p:cTn>
                        </p:par>
                        <p:par>
                          <p:cTn id="16" fill="hold">
                            <p:stCondLst>
                              <p:cond delay="900"/>
                            </p:stCondLst>
                            <p:childTnLst>
                              <p:par>
                                <p:cTn id="17" presetClass="entr" nodeType="afterEffect" presetID="9" grpId="4" fill="hold">
                                  <p:stCondLst>
                                    <p:cond delay="0"/>
                                  </p:stCondLst>
                                  <p:iterate type="el" backwards="0">
                                    <p:tmAbs val="0"/>
                                  </p:iterate>
                                  <p:childTnLst>
                                    <p:set>
                                      <p:cBhvr>
                                        <p:cTn id="18" fill="hold"/>
                                        <p:tgtEl>
                                          <p:spTgt spid="1602"/>
                                        </p:tgtEl>
                                        <p:attrNameLst>
                                          <p:attrName>style.visibility</p:attrName>
                                        </p:attrNameLst>
                                      </p:cBhvr>
                                      <p:to>
                                        <p:strVal val="visible"/>
                                      </p:to>
                                    </p:set>
                                    <p:animEffect filter="dissolve" transition="in">
                                      <p:cBhvr>
                                        <p:cTn id="19" dur="300"/>
                                        <p:tgtEl>
                                          <p:spTgt spid="1602"/>
                                        </p:tgtEl>
                                      </p:cBhvr>
                                    </p:animEffect>
                                  </p:childTnLst>
                                </p:cTn>
                              </p:par>
                            </p:childTnLst>
                          </p:cTn>
                        </p:par>
                        <p:par>
                          <p:cTn id="20" fill="hold">
                            <p:stCondLst>
                              <p:cond delay="1200"/>
                            </p:stCondLst>
                            <p:childTnLst>
                              <p:par>
                                <p:cTn id="21" presetClass="entr" nodeType="afterEffect" presetID="9" grpId="5" fill="hold">
                                  <p:stCondLst>
                                    <p:cond delay="0"/>
                                  </p:stCondLst>
                                  <p:iterate type="el" backwards="0">
                                    <p:tmAbs val="0"/>
                                  </p:iterate>
                                  <p:childTnLst>
                                    <p:set>
                                      <p:cBhvr>
                                        <p:cTn id="22" fill="hold"/>
                                        <p:tgtEl>
                                          <p:spTgt spid="1611"/>
                                        </p:tgtEl>
                                        <p:attrNameLst>
                                          <p:attrName>style.visibility</p:attrName>
                                        </p:attrNameLst>
                                      </p:cBhvr>
                                      <p:to>
                                        <p:strVal val="visible"/>
                                      </p:to>
                                    </p:set>
                                    <p:animEffect filter="dissolve" transition="in">
                                      <p:cBhvr>
                                        <p:cTn id="23" dur="300"/>
                                        <p:tgtEl>
                                          <p:spTgt spid="1611"/>
                                        </p:tgtEl>
                                      </p:cBhvr>
                                    </p:animEffect>
                                  </p:childTnLst>
                                </p:cTn>
                              </p:par>
                            </p:childTnLst>
                          </p:cTn>
                        </p:par>
                        <p:par>
                          <p:cTn id="24" fill="hold">
                            <p:stCondLst>
                              <p:cond delay="1500"/>
                            </p:stCondLst>
                            <p:childTnLst>
                              <p:par>
                                <p:cTn id="25" presetClass="entr" nodeType="afterEffect" presetID="9" grpId="6" fill="hold">
                                  <p:stCondLst>
                                    <p:cond delay="0"/>
                                  </p:stCondLst>
                                  <p:iterate type="el" backwards="0">
                                    <p:tmAbs val="0"/>
                                  </p:iterate>
                                  <p:childTnLst>
                                    <p:set>
                                      <p:cBhvr>
                                        <p:cTn id="26" fill="hold"/>
                                        <p:tgtEl>
                                          <p:spTgt spid="1612"/>
                                        </p:tgtEl>
                                        <p:attrNameLst>
                                          <p:attrName>style.visibility</p:attrName>
                                        </p:attrNameLst>
                                      </p:cBhvr>
                                      <p:to>
                                        <p:strVal val="visible"/>
                                      </p:to>
                                    </p:set>
                                    <p:animEffect filter="dissolve" transition="in">
                                      <p:cBhvr>
                                        <p:cTn id="27" dur="300"/>
                                        <p:tgtEl>
                                          <p:spTgt spid="1612"/>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8" presetID="22" grpId="7" fill="hold">
                                  <p:stCondLst>
                                    <p:cond delay="0"/>
                                  </p:stCondLst>
                                  <p:iterate type="el" backwards="0">
                                    <p:tmAbs val="0"/>
                                  </p:iterate>
                                  <p:childTnLst>
                                    <p:set>
                                      <p:cBhvr>
                                        <p:cTn id="31" fill="hold"/>
                                        <p:tgtEl>
                                          <p:spTgt spid="1619"/>
                                        </p:tgtEl>
                                        <p:attrNameLst>
                                          <p:attrName>style.visibility</p:attrName>
                                        </p:attrNameLst>
                                      </p:cBhvr>
                                      <p:to>
                                        <p:strVal val="visible"/>
                                      </p:to>
                                    </p:set>
                                    <p:animEffect filter="wipe(left)" transition="in">
                                      <p:cBhvr>
                                        <p:cTn id="32" dur="300"/>
                                        <p:tgtEl>
                                          <p:spTgt spid="1619"/>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8" fill="hold">
                                  <p:stCondLst>
                                    <p:cond delay="0"/>
                                  </p:stCondLst>
                                  <p:iterate type="el" backwards="0">
                                    <p:tmAbs val="0"/>
                                  </p:iterate>
                                  <p:childTnLst>
                                    <p:set>
                                      <p:cBhvr>
                                        <p:cTn id="36" fill="hold"/>
                                        <p:tgtEl>
                                          <p:spTgt spid="16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9" fill="hold">
                                  <p:stCondLst>
                                    <p:cond delay="0"/>
                                  </p:stCondLst>
                                  <p:iterate type="el" backwards="0">
                                    <p:tmAbs val="0"/>
                                  </p:iterate>
                                  <p:childTnLst>
                                    <p:set>
                                      <p:cBhvr>
                                        <p:cTn id="40" fill="hold"/>
                                        <p:tgtEl>
                                          <p:spTgt spid="16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4" presetID="22" grpId="10" fill="hold">
                                  <p:stCondLst>
                                    <p:cond delay="0"/>
                                  </p:stCondLst>
                                  <p:iterate type="el" backwards="0">
                                    <p:tmAbs val="0"/>
                                  </p:iterate>
                                  <p:childTnLst>
                                    <p:set>
                                      <p:cBhvr>
                                        <p:cTn id="44" fill="hold"/>
                                        <p:tgtEl>
                                          <p:spTgt spid="1614"/>
                                        </p:tgtEl>
                                        <p:attrNameLst>
                                          <p:attrName>style.visibility</p:attrName>
                                        </p:attrNameLst>
                                      </p:cBhvr>
                                      <p:to>
                                        <p:strVal val="visible"/>
                                      </p:to>
                                    </p:set>
                                    <p:animEffect filter="wipe(down)" transition="in">
                                      <p:cBhvr>
                                        <p:cTn id="45" dur="300"/>
                                        <p:tgtEl>
                                          <p:spTgt spid="1614"/>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8" presetID="22" grpId="11" fill="hold">
                                  <p:stCondLst>
                                    <p:cond delay="0"/>
                                  </p:stCondLst>
                                  <p:iterate type="el" backwards="0">
                                    <p:tmAbs val="0"/>
                                  </p:iterate>
                                  <p:childTnLst>
                                    <p:set>
                                      <p:cBhvr>
                                        <p:cTn id="49" fill="hold"/>
                                        <p:tgtEl>
                                          <p:spTgt spid="1620"/>
                                        </p:tgtEl>
                                        <p:attrNameLst>
                                          <p:attrName>style.visibility</p:attrName>
                                        </p:attrNameLst>
                                      </p:cBhvr>
                                      <p:to>
                                        <p:strVal val="visible"/>
                                      </p:to>
                                    </p:set>
                                    <p:animEffect filter="wipe(left)" transition="in">
                                      <p:cBhvr>
                                        <p:cTn id="50" dur="300"/>
                                        <p:tgtEl>
                                          <p:spTgt spid="1620"/>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12" fill="hold">
                                  <p:stCondLst>
                                    <p:cond delay="0"/>
                                  </p:stCondLst>
                                  <p:iterate type="el" backwards="0">
                                    <p:tmAbs val="0"/>
                                  </p:iterate>
                                  <p:childTnLst>
                                    <p:set>
                                      <p:cBhvr>
                                        <p:cTn id="54" fill="hold"/>
                                        <p:tgtEl>
                                          <p:spTgt spid="16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3" fill="hold">
                                  <p:stCondLst>
                                    <p:cond delay="0"/>
                                  </p:stCondLst>
                                  <p:iterate type="el" backwards="0">
                                    <p:tmAbs val="0"/>
                                  </p:iterate>
                                  <p:childTnLst>
                                    <p:set>
                                      <p:cBhvr>
                                        <p:cTn id="58" fill="hold"/>
                                        <p:tgtEl>
                                          <p:spTgt spid="16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06" grpId="3"/>
      <p:bldP build="whole" bldLvl="1" animBg="1" rev="0" advAuto="0" spid="1620" grpId="11"/>
      <p:bldP build="whole" bldLvl="1" animBg="1" rev="0" advAuto="0" spid="1614" grpId="10"/>
      <p:bldP build="whole" bldLvl="1" animBg="1" rev="0" advAuto="0" spid="1616" grpId="12"/>
      <p:bldP build="whole" bldLvl="1" animBg="1" rev="0" advAuto="0" spid="1611" grpId="5"/>
      <p:bldP build="whole" bldLvl="1" animBg="1" rev="0" advAuto="0" spid="1617" grpId="13"/>
      <p:bldP build="whole" bldLvl="1" animBg="1" rev="0" advAuto="0" spid="1604" grpId="1"/>
      <p:bldP build="whole" bldLvl="1" animBg="1" rev="0" advAuto="0" spid="1605" grpId="2"/>
      <p:bldP build="whole" bldLvl="1" animBg="1" rev="0" advAuto="0" spid="1613" grpId="9"/>
      <p:bldP build="whole" bldLvl="1" animBg="1" rev="0" advAuto="0" spid="1602" grpId="4"/>
      <p:bldP build="whole" bldLvl="1" animBg="1" rev="0" advAuto="0" spid="1612" grpId="6"/>
      <p:bldP build="whole" bldLvl="1" animBg="1" rev="0" advAuto="0" spid="1619" grpId="7"/>
      <p:bldP build="whole" bldLvl="1" animBg="1" rev="0" advAuto="0" spid="1618" grpId="8"/>
    </p:bld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4" name="Hola Unblocker"/>
          <p:cNvSpPr txBox="1"/>
          <p:nvPr>
            <p:ph type="title"/>
          </p:nvPr>
        </p:nvSpPr>
        <p:spPr>
          <a:prstGeom prst="rect">
            <a:avLst/>
          </a:prstGeom>
        </p:spPr>
        <p:txBody>
          <a:bodyPr/>
          <a:lstStyle>
            <a:lvl1pPr>
              <a:defRPr i="1"/>
            </a:lvl1pPr>
          </a:lstStyle>
          <a:p>
            <a:pPr>
              <a:defRPr i="0"/>
            </a:pPr>
            <a:r>
              <a:rPr i="1"/>
              <a:t>Hola Unblocker</a:t>
            </a:r>
          </a:p>
        </p:txBody>
      </p:sp>
      <p:pic>
        <p:nvPicPr>
          <p:cNvPr id="1625" name="Image" descr="Image"/>
          <p:cNvPicPr>
            <a:picLocks noChangeAspect="1"/>
          </p:cNvPicPr>
          <p:nvPr/>
        </p:nvPicPr>
        <p:blipFill>
          <a:blip r:embed="rId3">
            <a:extLst/>
          </a:blip>
          <a:stretch>
            <a:fillRect/>
          </a:stretch>
        </p:blipFill>
        <p:spPr>
          <a:xfrm>
            <a:off x="2974451" y="101604"/>
            <a:ext cx="1244592" cy="1244592"/>
          </a:xfrm>
          <a:prstGeom prst="rect">
            <a:avLst/>
          </a:prstGeom>
          <a:ln w="12700">
            <a:miter lim="400000"/>
          </a:ln>
        </p:spPr>
      </p:pic>
      <p:pic>
        <p:nvPicPr>
          <p:cNvPr id="1626" name="Image" descr="Image"/>
          <p:cNvPicPr>
            <a:picLocks noChangeAspect="1"/>
          </p:cNvPicPr>
          <p:nvPr/>
        </p:nvPicPr>
        <p:blipFill>
          <a:blip r:embed="rId4">
            <a:extLst/>
          </a:blip>
          <a:stretch>
            <a:fillRect/>
          </a:stretch>
        </p:blipFill>
        <p:spPr>
          <a:xfrm>
            <a:off x="6349" y="1648957"/>
            <a:ext cx="13004801" cy="677133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Please"/>
          <p:cNvSpPr txBox="1"/>
          <p:nvPr>
            <p:ph type="title"/>
          </p:nvPr>
        </p:nvSpPr>
        <p:spPr>
          <a:prstGeom prst="rect">
            <a:avLst/>
          </a:prstGeom>
        </p:spPr>
        <p:txBody>
          <a:bodyPr/>
          <a:lstStyle/>
          <a:p>
            <a:pPr/>
            <a:r>
              <a:t>Please</a:t>
            </a:r>
          </a:p>
        </p:txBody>
      </p:sp>
      <p:pic>
        <p:nvPicPr>
          <p:cNvPr id="153" name="Image" descr="Image"/>
          <p:cNvPicPr>
            <a:picLocks noChangeAspect="1"/>
          </p:cNvPicPr>
          <p:nvPr/>
        </p:nvPicPr>
        <p:blipFill>
          <a:blip r:embed="rId2">
            <a:extLst/>
          </a:blip>
          <a:stretch>
            <a:fillRect/>
          </a:stretch>
        </p:blipFill>
        <p:spPr>
          <a:xfrm>
            <a:off x="0" y="3356224"/>
            <a:ext cx="13004800" cy="3041152"/>
          </a:xfrm>
          <a:prstGeom prst="rect">
            <a:avLst/>
          </a:prstGeom>
          <a:ln w="12700">
            <a:miter lim="400000"/>
          </a:ln>
        </p:spPr>
      </p:pic>
      <p:sp>
        <p:nvSpPr>
          <p:cNvPr id="154" name="Rectangle"/>
          <p:cNvSpPr/>
          <p:nvPr/>
        </p:nvSpPr>
        <p:spPr>
          <a:xfrm>
            <a:off x="9823165" y="4485260"/>
            <a:ext cx="2448599" cy="402004"/>
          </a:xfrm>
          <a:prstGeom prst="rect">
            <a:avLst/>
          </a:prstGeom>
          <a:ln w="63500">
            <a:solidFill>
              <a:schemeClr val="accent5"/>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55" name="Rectangle"/>
          <p:cNvSpPr/>
          <p:nvPr/>
        </p:nvSpPr>
        <p:spPr>
          <a:xfrm>
            <a:off x="2384358" y="4782403"/>
            <a:ext cx="3126494" cy="492192"/>
          </a:xfrm>
          <a:prstGeom prst="rect">
            <a:avLst/>
          </a:prstGeom>
          <a:ln w="63500">
            <a:solidFill>
              <a:schemeClr val="accent5"/>
            </a:solidFill>
            <a:miter lim="400000"/>
          </a:ln>
        </p:spPr>
        <p:txBody>
          <a:bodyPr lIns="50800" tIns="50800" rIns="50800" bIns="50800" anchor="ctr"/>
          <a:lstStyle/>
          <a:p>
            <a:pPr>
              <a:defRPr b="0" sz="2200">
                <a:latin typeface="+mn-lt"/>
                <a:ea typeface="+mn-ea"/>
                <a:cs typeface="+mn-cs"/>
                <a:sym typeface="Helvetica Neue Medium"/>
              </a:defRPr>
            </a:pPr>
          </a:p>
        </p:txBody>
      </p:sp>
      <p:sp>
        <p:nvSpPr>
          <p:cNvPr id="156" name="Rectangle"/>
          <p:cNvSpPr/>
          <p:nvPr/>
        </p:nvSpPr>
        <p:spPr>
          <a:xfrm>
            <a:off x="8919949" y="5666398"/>
            <a:ext cx="2586782" cy="492193"/>
          </a:xfrm>
          <a:prstGeom prst="rect">
            <a:avLst/>
          </a:prstGeom>
          <a:ln w="63500">
            <a:solidFill>
              <a:schemeClr val="accent5"/>
            </a:solidFill>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0" name="Luminati"/>
          <p:cNvSpPr txBox="1"/>
          <p:nvPr>
            <p:ph type="title"/>
          </p:nvPr>
        </p:nvSpPr>
        <p:spPr>
          <a:prstGeom prst="rect">
            <a:avLst/>
          </a:prstGeom>
        </p:spPr>
        <p:txBody>
          <a:bodyPr/>
          <a:lstStyle/>
          <a:p>
            <a:pPr/>
            <a:r>
              <a:t>Luminati</a:t>
            </a:r>
          </a:p>
        </p:txBody>
      </p:sp>
      <p:sp>
        <p:nvSpPr>
          <p:cNvPr id="16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32" name="Computer"/>
          <p:cNvSpPr/>
          <p:nvPr/>
        </p:nvSpPr>
        <p:spPr>
          <a:xfrm>
            <a:off x="821030" y="4441452"/>
            <a:ext cx="1079306" cy="8706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6" y="0"/>
                </a:moveTo>
                <a:cubicBezTo>
                  <a:pt x="209" y="0"/>
                  <a:pt x="0" y="260"/>
                  <a:pt x="0" y="577"/>
                </a:cubicBezTo>
                <a:lnTo>
                  <a:pt x="0" y="17780"/>
                </a:lnTo>
                <a:cubicBezTo>
                  <a:pt x="0" y="18098"/>
                  <a:pt x="209" y="18358"/>
                  <a:pt x="466" y="18358"/>
                </a:cubicBezTo>
                <a:lnTo>
                  <a:pt x="8927" y="18358"/>
                </a:lnTo>
                <a:lnTo>
                  <a:pt x="8897" y="18519"/>
                </a:lnTo>
                <a:lnTo>
                  <a:pt x="8534" y="20765"/>
                </a:lnTo>
                <a:lnTo>
                  <a:pt x="7472" y="20765"/>
                </a:lnTo>
                <a:lnTo>
                  <a:pt x="7472" y="21600"/>
                </a:lnTo>
                <a:lnTo>
                  <a:pt x="10268" y="21600"/>
                </a:lnTo>
                <a:lnTo>
                  <a:pt x="10891" y="21600"/>
                </a:lnTo>
                <a:lnTo>
                  <a:pt x="13687" y="21600"/>
                </a:lnTo>
                <a:lnTo>
                  <a:pt x="13687" y="20765"/>
                </a:lnTo>
                <a:lnTo>
                  <a:pt x="12626" y="20765"/>
                </a:lnTo>
                <a:lnTo>
                  <a:pt x="12263" y="18519"/>
                </a:lnTo>
                <a:lnTo>
                  <a:pt x="12234" y="18358"/>
                </a:lnTo>
                <a:lnTo>
                  <a:pt x="21134" y="18358"/>
                </a:lnTo>
                <a:cubicBezTo>
                  <a:pt x="21391" y="18358"/>
                  <a:pt x="21600" y="18098"/>
                  <a:pt x="21600" y="17780"/>
                </a:cubicBezTo>
                <a:lnTo>
                  <a:pt x="21600" y="577"/>
                </a:lnTo>
                <a:cubicBezTo>
                  <a:pt x="21600" y="260"/>
                  <a:pt x="21391" y="0"/>
                  <a:pt x="21134" y="0"/>
                </a:cubicBezTo>
                <a:lnTo>
                  <a:pt x="466" y="0"/>
                </a:lnTo>
                <a:close/>
                <a:moveTo>
                  <a:pt x="10800" y="533"/>
                </a:moveTo>
                <a:cubicBezTo>
                  <a:pt x="10914" y="533"/>
                  <a:pt x="11008" y="649"/>
                  <a:pt x="11008" y="791"/>
                </a:cubicBezTo>
                <a:cubicBezTo>
                  <a:pt x="11008" y="933"/>
                  <a:pt x="10914" y="1046"/>
                  <a:pt x="10800" y="1046"/>
                </a:cubicBezTo>
                <a:cubicBezTo>
                  <a:pt x="10686" y="1046"/>
                  <a:pt x="10592" y="933"/>
                  <a:pt x="10592" y="791"/>
                </a:cubicBezTo>
                <a:cubicBezTo>
                  <a:pt x="10592" y="649"/>
                  <a:pt x="10686" y="533"/>
                  <a:pt x="10800" y="533"/>
                </a:cubicBezTo>
                <a:close/>
                <a:moveTo>
                  <a:pt x="1242" y="1732"/>
                </a:moveTo>
                <a:lnTo>
                  <a:pt x="20358" y="1732"/>
                </a:lnTo>
                <a:lnTo>
                  <a:pt x="20358" y="15228"/>
                </a:lnTo>
                <a:lnTo>
                  <a:pt x="1242" y="15228"/>
                </a:lnTo>
                <a:lnTo>
                  <a:pt x="1242" y="1732"/>
                </a:lnTo>
                <a:close/>
              </a:path>
            </a:pathLst>
          </a:custGeom>
          <a:ln w="127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633" name="Measurement…"/>
          <p:cNvSpPr txBox="1"/>
          <p:nvPr/>
        </p:nvSpPr>
        <p:spPr>
          <a:xfrm>
            <a:off x="201089" y="5423046"/>
            <a:ext cx="2319189"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000">
                <a:latin typeface="Gill Sans"/>
                <a:ea typeface="Gill Sans"/>
                <a:cs typeface="Gill Sans"/>
                <a:sym typeface="Gill Sans"/>
              </a:defRPr>
            </a:pPr>
            <a:r>
              <a:t>Measurement</a:t>
            </a:r>
          </a:p>
          <a:p>
            <a:pPr>
              <a:defRPr b="0" sz="3000">
                <a:latin typeface="Gill Sans"/>
                <a:ea typeface="Gill Sans"/>
                <a:cs typeface="Gill Sans"/>
                <a:sym typeface="Gill Sans"/>
              </a:defRPr>
            </a:pPr>
            <a:r>
              <a:t>Node</a:t>
            </a:r>
          </a:p>
        </p:txBody>
      </p:sp>
      <p:grpSp>
        <p:nvGrpSpPr>
          <p:cNvPr id="1636" name="Group"/>
          <p:cNvGrpSpPr/>
          <p:nvPr/>
        </p:nvGrpSpPr>
        <p:grpSpPr>
          <a:xfrm>
            <a:off x="5080642" y="3133041"/>
            <a:ext cx="1893727" cy="1722534"/>
            <a:chOff x="0" y="0"/>
            <a:chExt cx="1893726" cy="1722532"/>
          </a:xfrm>
        </p:grpSpPr>
        <p:sp>
          <p:nvSpPr>
            <p:cNvPr id="1634" name="Ballot"/>
            <p:cNvSpPr/>
            <p:nvPr/>
          </p:nvSpPr>
          <p:spPr>
            <a:xfrm>
              <a:off x="685416" y="0"/>
              <a:ext cx="522894" cy="6964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342"/>
                  </a:lnTo>
                  <a:lnTo>
                    <a:pt x="18478" y="0"/>
                  </a:lnTo>
                  <a:lnTo>
                    <a:pt x="0" y="0"/>
                  </a:lnTo>
                  <a:close/>
                  <a:moveTo>
                    <a:pt x="2780" y="2106"/>
                  </a:moveTo>
                  <a:lnTo>
                    <a:pt x="15405" y="2106"/>
                  </a:lnTo>
                  <a:lnTo>
                    <a:pt x="15405" y="4226"/>
                  </a:lnTo>
                  <a:lnTo>
                    <a:pt x="2780" y="4226"/>
                  </a:lnTo>
                  <a:lnTo>
                    <a:pt x="2780" y="2106"/>
                  </a:lnTo>
                  <a:close/>
                  <a:moveTo>
                    <a:pt x="17628" y="2106"/>
                  </a:moveTo>
                  <a:cubicBezTo>
                    <a:pt x="18408" y="2106"/>
                    <a:pt x="19040" y="2581"/>
                    <a:pt x="19040" y="3166"/>
                  </a:cubicBezTo>
                  <a:cubicBezTo>
                    <a:pt x="19040" y="3751"/>
                    <a:pt x="18408" y="4226"/>
                    <a:pt x="17628" y="4226"/>
                  </a:cubicBezTo>
                  <a:cubicBezTo>
                    <a:pt x="16849" y="4226"/>
                    <a:pt x="16217" y="3751"/>
                    <a:pt x="16217" y="3166"/>
                  </a:cubicBezTo>
                  <a:cubicBezTo>
                    <a:pt x="16217" y="2581"/>
                    <a:pt x="16849" y="2106"/>
                    <a:pt x="17628" y="2106"/>
                  </a:cubicBezTo>
                  <a:close/>
                  <a:moveTo>
                    <a:pt x="2780" y="5160"/>
                  </a:moveTo>
                  <a:lnTo>
                    <a:pt x="15405" y="5160"/>
                  </a:lnTo>
                  <a:lnTo>
                    <a:pt x="15405" y="7278"/>
                  </a:lnTo>
                  <a:lnTo>
                    <a:pt x="2780" y="7278"/>
                  </a:lnTo>
                  <a:lnTo>
                    <a:pt x="2780" y="5160"/>
                  </a:lnTo>
                  <a:close/>
                  <a:moveTo>
                    <a:pt x="17628" y="5160"/>
                  </a:moveTo>
                  <a:cubicBezTo>
                    <a:pt x="18408" y="5160"/>
                    <a:pt x="19040" y="5635"/>
                    <a:pt x="19040" y="6220"/>
                  </a:cubicBezTo>
                  <a:cubicBezTo>
                    <a:pt x="19040" y="6805"/>
                    <a:pt x="18408" y="7278"/>
                    <a:pt x="17628" y="7278"/>
                  </a:cubicBezTo>
                  <a:cubicBezTo>
                    <a:pt x="16849" y="7278"/>
                    <a:pt x="16217" y="6805"/>
                    <a:pt x="16217" y="6220"/>
                  </a:cubicBezTo>
                  <a:cubicBezTo>
                    <a:pt x="16217" y="5635"/>
                    <a:pt x="16849" y="5160"/>
                    <a:pt x="17628" y="5160"/>
                  </a:cubicBezTo>
                  <a:close/>
                  <a:moveTo>
                    <a:pt x="2780" y="8213"/>
                  </a:moveTo>
                  <a:lnTo>
                    <a:pt x="15405" y="8213"/>
                  </a:lnTo>
                  <a:lnTo>
                    <a:pt x="15405" y="10333"/>
                  </a:lnTo>
                  <a:lnTo>
                    <a:pt x="2780" y="10333"/>
                  </a:lnTo>
                  <a:lnTo>
                    <a:pt x="2780" y="8213"/>
                  </a:lnTo>
                  <a:close/>
                  <a:moveTo>
                    <a:pt x="17628" y="8213"/>
                  </a:moveTo>
                  <a:cubicBezTo>
                    <a:pt x="18408" y="8213"/>
                    <a:pt x="19040" y="8688"/>
                    <a:pt x="19040" y="9273"/>
                  </a:cubicBezTo>
                  <a:cubicBezTo>
                    <a:pt x="19040" y="9858"/>
                    <a:pt x="18408" y="10333"/>
                    <a:pt x="17628" y="10333"/>
                  </a:cubicBezTo>
                  <a:cubicBezTo>
                    <a:pt x="16849" y="10333"/>
                    <a:pt x="16217" y="9858"/>
                    <a:pt x="16217" y="9273"/>
                  </a:cubicBezTo>
                  <a:cubicBezTo>
                    <a:pt x="16217" y="8688"/>
                    <a:pt x="16849" y="8213"/>
                    <a:pt x="17628" y="8213"/>
                  </a:cubicBezTo>
                  <a:close/>
                  <a:moveTo>
                    <a:pt x="18404" y="8667"/>
                  </a:moveTo>
                  <a:cubicBezTo>
                    <a:pt x="18338" y="8670"/>
                    <a:pt x="18273" y="8694"/>
                    <a:pt x="18226" y="8735"/>
                  </a:cubicBezTo>
                  <a:lnTo>
                    <a:pt x="17325" y="9511"/>
                  </a:lnTo>
                  <a:lnTo>
                    <a:pt x="17026" y="9271"/>
                  </a:lnTo>
                  <a:cubicBezTo>
                    <a:pt x="16928" y="9193"/>
                    <a:pt x="16764" y="9189"/>
                    <a:pt x="16660" y="9263"/>
                  </a:cubicBezTo>
                  <a:cubicBezTo>
                    <a:pt x="16555" y="9336"/>
                    <a:pt x="16548" y="9459"/>
                    <a:pt x="16646" y="9538"/>
                  </a:cubicBezTo>
                  <a:lnTo>
                    <a:pt x="17143" y="9934"/>
                  </a:lnTo>
                  <a:cubicBezTo>
                    <a:pt x="17192" y="9974"/>
                    <a:pt x="17260" y="9997"/>
                    <a:pt x="17332" y="9997"/>
                  </a:cubicBezTo>
                  <a:cubicBezTo>
                    <a:pt x="17333" y="9997"/>
                    <a:pt x="17337" y="9997"/>
                    <a:pt x="17338" y="9997"/>
                  </a:cubicBezTo>
                  <a:cubicBezTo>
                    <a:pt x="17412" y="9996"/>
                    <a:pt x="17479" y="9971"/>
                    <a:pt x="17527" y="9929"/>
                  </a:cubicBezTo>
                  <a:lnTo>
                    <a:pt x="18617" y="8989"/>
                  </a:lnTo>
                  <a:cubicBezTo>
                    <a:pt x="18711" y="8908"/>
                    <a:pt x="18701" y="8785"/>
                    <a:pt x="18593" y="8714"/>
                  </a:cubicBezTo>
                  <a:cubicBezTo>
                    <a:pt x="18539" y="8679"/>
                    <a:pt x="18470" y="8664"/>
                    <a:pt x="18404" y="8667"/>
                  </a:cubicBezTo>
                  <a:close/>
                  <a:moveTo>
                    <a:pt x="2780" y="11266"/>
                  </a:moveTo>
                  <a:lnTo>
                    <a:pt x="15405" y="11266"/>
                  </a:lnTo>
                  <a:lnTo>
                    <a:pt x="15405" y="13385"/>
                  </a:lnTo>
                  <a:lnTo>
                    <a:pt x="2780" y="13385"/>
                  </a:lnTo>
                  <a:lnTo>
                    <a:pt x="2780" y="11266"/>
                  </a:lnTo>
                  <a:close/>
                  <a:moveTo>
                    <a:pt x="17628" y="11266"/>
                  </a:moveTo>
                  <a:cubicBezTo>
                    <a:pt x="18408" y="11266"/>
                    <a:pt x="19040" y="11740"/>
                    <a:pt x="19040" y="12325"/>
                  </a:cubicBezTo>
                  <a:cubicBezTo>
                    <a:pt x="19040" y="12911"/>
                    <a:pt x="18408" y="13385"/>
                    <a:pt x="17628" y="13385"/>
                  </a:cubicBezTo>
                  <a:cubicBezTo>
                    <a:pt x="16849" y="13385"/>
                    <a:pt x="16217" y="12911"/>
                    <a:pt x="16217" y="12325"/>
                  </a:cubicBezTo>
                  <a:cubicBezTo>
                    <a:pt x="16217" y="11740"/>
                    <a:pt x="16849" y="11266"/>
                    <a:pt x="17628" y="11266"/>
                  </a:cubicBezTo>
                  <a:close/>
                  <a:moveTo>
                    <a:pt x="2780" y="14320"/>
                  </a:moveTo>
                  <a:lnTo>
                    <a:pt x="15405" y="14320"/>
                  </a:lnTo>
                  <a:lnTo>
                    <a:pt x="15405" y="16440"/>
                  </a:lnTo>
                  <a:lnTo>
                    <a:pt x="2780" y="16440"/>
                  </a:lnTo>
                  <a:lnTo>
                    <a:pt x="2780" y="14320"/>
                  </a:lnTo>
                  <a:close/>
                  <a:moveTo>
                    <a:pt x="17628" y="14320"/>
                  </a:moveTo>
                  <a:cubicBezTo>
                    <a:pt x="18408" y="14320"/>
                    <a:pt x="19040" y="14795"/>
                    <a:pt x="19040" y="15380"/>
                  </a:cubicBezTo>
                  <a:cubicBezTo>
                    <a:pt x="19040" y="15965"/>
                    <a:pt x="18408" y="16440"/>
                    <a:pt x="17628" y="16440"/>
                  </a:cubicBezTo>
                  <a:cubicBezTo>
                    <a:pt x="16849" y="16440"/>
                    <a:pt x="16217" y="15965"/>
                    <a:pt x="16217" y="15380"/>
                  </a:cubicBezTo>
                  <a:cubicBezTo>
                    <a:pt x="16217" y="14795"/>
                    <a:pt x="16849" y="14320"/>
                    <a:pt x="17628" y="14320"/>
                  </a:cubicBezTo>
                  <a:close/>
                  <a:moveTo>
                    <a:pt x="2780" y="17373"/>
                  </a:moveTo>
                  <a:lnTo>
                    <a:pt x="15405" y="17373"/>
                  </a:lnTo>
                  <a:lnTo>
                    <a:pt x="15405" y="19492"/>
                  </a:lnTo>
                  <a:lnTo>
                    <a:pt x="2780" y="19492"/>
                  </a:lnTo>
                  <a:lnTo>
                    <a:pt x="2780" y="17373"/>
                  </a:lnTo>
                  <a:close/>
                  <a:moveTo>
                    <a:pt x="17628" y="17373"/>
                  </a:moveTo>
                  <a:cubicBezTo>
                    <a:pt x="18408" y="17373"/>
                    <a:pt x="19040" y="17847"/>
                    <a:pt x="19040" y="18433"/>
                  </a:cubicBezTo>
                  <a:cubicBezTo>
                    <a:pt x="19040" y="19018"/>
                    <a:pt x="18408" y="19492"/>
                    <a:pt x="17628" y="19492"/>
                  </a:cubicBezTo>
                  <a:cubicBezTo>
                    <a:pt x="16849" y="19492"/>
                    <a:pt x="16217" y="19018"/>
                    <a:pt x="16217" y="18433"/>
                  </a:cubicBezTo>
                  <a:cubicBezTo>
                    <a:pt x="16217" y="17847"/>
                    <a:pt x="16849" y="17373"/>
                    <a:pt x="17628" y="17373"/>
                  </a:cubicBezTo>
                  <a:close/>
                </a:path>
              </a:pathLst>
            </a:custGeom>
            <a:noFill/>
            <a:ln w="127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635" name="Local DNS…"/>
            <p:cNvSpPr txBox="1"/>
            <p:nvPr/>
          </p:nvSpPr>
          <p:spPr>
            <a:xfrm>
              <a:off x="-1" y="731932"/>
              <a:ext cx="1893728" cy="990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3000">
                  <a:latin typeface="Gill Sans"/>
                  <a:ea typeface="Gill Sans"/>
                  <a:cs typeface="Gill Sans"/>
                  <a:sym typeface="Gill Sans"/>
                </a:defRPr>
              </a:pPr>
              <a:r>
                <a:t>Local DNS</a:t>
              </a:r>
            </a:p>
            <a:p>
              <a:pPr>
                <a:defRPr b="0" sz="3000">
                  <a:latin typeface="Gill Sans"/>
                  <a:ea typeface="Gill Sans"/>
                  <a:cs typeface="Gill Sans"/>
                  <a:sym typeface="Gill Sans"/>
                </a:defRPr>
              </a:pPr>
              <a:r>
                <a:t>Resolver</a:t>
              </a:r>
            </a:p>
          </p:txBody>
        </p:sp>
      </p:grpSp>
      <p:sp>
        <p:nvSpPr>
          <p:cNvPr id="1708" name="Connection Line"/>
          <p:cNvSpPr/>
          <p:nvPr/>
        </p:nvSpPr>
        <p:spPr>
          <a:xfrm>
            <a:off x="1906880" y="5036915"/>
            <a:ext cx="5222383" cy="402010"/>
          </a:xfrm>
          <a:custGeom>
            <a:avLst/>
            <a:gdLst/>
            <a:ahLst/>
            <a:cxnLst>
              <a:cxn ang="0">
                <a:pos x="wd2" y="hd2"/>
              </a:cxn>
              <a:cxn ang="5400000">
                <a:pos x="wd2" y="hd2"/>
              </a:cxn>
              <a:cxn ang="10800000">
                <a:pos x="wd2" y="hd2"/>
              </a:cxn>
              <a:cxn ang="16200000">
                <a:pos x="wd2" y="hd2"/>
              </a:cxn>
            </a:cxnLst>
            <a:rect l="0" t="0" r="r" b="b"/>
            <a:pathLst>
              <a:path w="21600" h="16583" fill="norm" stroke="1" extrusionOk="0">
                <a:moveTo>
                  <a:pt x="0" y="0"/>
                </a:moveTo>
                <a:cubicBezTo>
                  <a:pt x="7018" y="18751"/>
                  <a:pt x="14218" y="21600"/>
                  <a:pt x="21600" y="8548"/>
                </a:cubicBezTo>
              </a:path>
            </a:pathLst>
          </a:custGeom>
          <a:ln w="38100">
            <a:solidFill>
              <a:srgbClr val="7BDB45"/>
            </a:solidFill>
            <a:miter lim="400000"/>
            <a:tailEnd type="triangle"/>
          </a:ln>
        </p:spPr>
        <p:txBody>
          <a:bodyPr/>
          <a:lstStyle/>
          <a:p>
            <a:pPr/>
          </a:p>
        </p:txBody>
      </p:sp>
      <p:sp>
        <p:nvSpPr>
          <p:cNvPr id="1638" name="Proxy"/>
          <p:cNvSpPr txBox="1"/>
          <p:nvPr/>
        </p:nvSpPr>
        <p:spPr>
          <a:xfrm>
            <a:off x="7283421" y="5809682"/>
            <a:ext cx="101173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000">
                <a:latin typeface="Gill Sans"/>
                <a:ea typeface="Gill Sans"/>
                <a:cs typeface="Gill Sans"/>
                <a:sym typeface="Gill Sans"/>
              </a:defRPr>
            </a:lvl1pPr>
          </a:lstStyle>
          <a:p>
            <a:pPr/>
            <a:r>
              <a:t>Proxy</a:t>
            </a:r>
          </a:p>
        </p:txBody>
      </p:sp>
      <p:sp>
        <p:nvSpPr>
          <p:cNvPr id="1709" name="Connection Line"/>
          <p:cNvSpPr/>
          <p:nvPr/>
        </p:nvSpPr>
        <p:spPr>
          <a:xfrm>
            <a:off x="6352925" y="3471000"/>
            <a:ext cx="1492047" cy="1638416"/>
          </a:xfrm>
          <a:custGeom>
            <a:avLst/>
            <a:gdLst/>
            <a:ahLst/>
            <a:cxnLst>
              <a:cxn ang="0">
                <a:pos x="wd2" y="hd2"/>
              </a:cxn>
              <a:cxn ang="5400000">
                <a:pos x="wd2" y="hd2"/>
              </a:cxn>
              <a:cxn ang="10800000">
                <a:pos x="wd2" y="hd2"/>
              </a:cxn>
              <a:cxn ang="16200000">
                <a:pos x="wd2" y="hd2"/>
              </a:cxn>
            </a:cxnLst>
            <a:rect l="0" t="0" r="r" b="b"/>
            <a:pathLst>
              <a:path w="19358" h="21600" fill="norm" stroke="1" extrusionOk="0">
                <a:moveTo>
                  <a:pt x="18643" y="21600"/>
                </a:moveTo>
                <a:cubicBezTo>
                  <a:pt x="21600" y="9158"/>
                  <a:pt x="15386" y="1958"/>
                  <a:pt x="0" y="0"/>
                </a:cubicBezTo>
              </a:path>
            </a:pathLst>
          </a:custGeom>
          <a:ln w="38100">
            <a:solidFill>
              <a:srgbClr val="7BDB45"/>
            </a:solidFill>
            <a:miter lim="400000"/>
            <a:tailEnd type="triangle"/>
          </a:ln>
        </p:spPr>
        <p:txBody>
          <a:bodyPr/>
          <a:lstStyle/>
          <a:p>
            <a:pPr/>
          </a:p>
        </p:txBody>
      </p:sp>
      <p:sp>
        <p:nvSpPr>
          <p:cNvPr id="1710" name="Connection Line"/>
          <p:cNvSpPr/>
          <p:nvPr/>
        </p:nvSpPr>
        <p:spPr>
          <a:xfrm>
            <a:off x="6383759" y="3130546"/>
            <a:ext cx="4723660" cy="1167478"/>
          </a:xfrm>
          <a:custGeom>
            <a:avLst/>
            <a:gdLst/>
            <a:ahLst/>
            <a:cxnLst>
              <a:cxn ang="0">
                <a:pos x="wd2" y="hd2"/>
              </a:cxn>
              <a:cxn ang="5400000">
                <a:pos x="wd2" y="hd2"/>
              </a:cxn>
              <a:cxn ang="10800000">
                <a:pos x="wd2" y="hd2"/>
              </a:cxn>
              <a:cxn ang="16200000">
                <a:pos x="wd2" y="hd2"/>
              </a:cxn>
            </a:cxnLst>
            <a:rect l="0" t="0" r="r" b="b"/>
            <a:pathLst>
              <a:path w="21600" h="18160" fill="norm" stroke="1" extrusionOk="0">
                <a:moveTo>
                  <a:pt x="0" y="2137"/>
                </a:moveTo>
                <a:cubicBezTo>
                  <a:pt x="7900" y="-3440"/>
                  <a:pt x="15100" y="1901"/>
                  <a:pt x="21600" y="18160"/>
                </a:cubicBezTo>
              </a:path>
            </a:pathLst>
          </a:custGeom>
          <a:ln w="38100">
            <a:solidFill>
              <a:srgbClr val="7BDB45"/>
            </a:solidFill>
            <a:miter lim="400000"/>
            <a:tailEnd type="triangle"/>
          </a:ln>
        </p:spPr>
        <p:txBody>
          <a:bodyPr/>
          <a:lstStyle/>
          <a:p>
            <a:pPr/>
          </a:p>
        </p:txBody>
      </p:sp>
      <p:sp>
        <p:nvSpPr>
          <p:cNvPr id="1641" name="Cloud"/>
          <p:cNvSpPr/>
          <p:nvPr/>
        </p:nvSpPr>
        <p:spPr>
          <a:xfrm>
            <a:off x="3561544" y="2638411"/>
            <a:ext cx="6135712" cy="3697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79"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ln w="762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1642" name="Comcast"/>
          <p:cNvSpPr txBox="1"/>
          <p:nvPr/>
        </p:nvSpPr>
        <p:spPr>
          <a:xfrm>
            <a:off x="5883919" y="6382057"/>
            <a:ext cx="149096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000">
                <a:latin typeface="Gill Sans"/>
                <a:ea typeface="Gill Sans"/>
                <a:cs typeface="Gill Sans"/>
                <a:sym typeface="Gill Sans"/>
              </a:defRPr>
            </a:lvl1pPr>
          </a:lstStyle>
          <a:p>
            <a:pPr/>
            <a:r>
              <a:t>Comcast</a:t>
            </a:r>
          </a:p>
        </p:txBody>
      </p:sp>
      <p:sp>
        <p:nvSpPr>
          <p:cNvPr id="1643" name="Residential"/>
          <p:cNvSpPr txBox="1"/>
          <p:nvPr/>
        </p:nvSpPr>
        <p:spPr>
          <a:xfrm>
            <a:off x="6898886" y="5468206"/>
            <a:ext cx="1780804"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000">
                <a:solidFill>
                  <a:srgbClr val="7BDB45"/>
                </a:solidFill>
                <a:latin typeface="Gill Sans"/>
                <a:ea typeface="Gill Sans"/>
                <a:cs typeface="Gill Sans"/>
                <a:sym typeface="Gill Sans"/>
              </a:defRPr>
            </a:lvl1pPr>
          </a:lstStyle>
          <a:p>
            <a:pPr/>
            <a:r>
              <a:t>Residential</a:t>
            </a:r>
          </a:p>
        </p:txBody>
      </p:sp>
      <p:grpSp>
        <p:nvGrpSpPr>
          <p:cNvPr id="1646" name="Group"/>
          <p:cNvGrpSpPr/>
          <p:nvPr/>
        </p:nvGrpSpPr>
        <p:grpSpPr>
          <a:xfrm>
            <a:off x="10226271" y="4116365"/>
            <a:ext cx="2323469" cy="2461668"/>
            <a:chOff x="0" y="0"/>
            <a:chExt cx="2323467" cy="2461667"/>
          </a:xfrm>
        </p:grpSpPr>
        <p:pic>
          <p:nvPicPr>
            <p:cNvPr id="1644" name="Image" descr="Image"/>
            <p:cNvPicPr>
              <a:picLocks noChangeAspect="1"/>
            </p:cNvPicPr>
            <p:nvPr/>
          </p:nvPicPr>
          <p:blipFill>
            <a:blip r:embed="rId3">
              <a:extLst/>
            </a:blip>
            <a:stretch>
              <a:fillRect/>
            </a:stretch>
          </p:blipFill>
          <p:spPr>
            <a:xfrm>
              <a:off x="401298" y="0"/>
              <a:ext cx="1520871" cy="1520870"/>
            </a:xfrm>
            <a:prstGeom prst="rect">
              <a:avLst/>
            </a:prstGeom>
            <a:ln w="12700" cap="flat">
              <a:noFill/>
              <a:miter lim="400000"/>
            </a:ln>
            <a:effectLst/>
          </p:spPr>
        </p:pic>
        <p:sp>
          <p:nvSpPr>
            <p:cNvPr id="1645" name="Authoritative DNS Server"/>
            <p:cNvSpPr txBox="1"/>
            <p:nvPr/>
          </p:nvSpPr>
          <p:spPr>
            <a:xfrm>
              <a:off x="0" y="1471067"/>
              <a:ext cx="2323468" cy="990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000">
                  <a:latin typeface="Gill Sans"/>
                  <a:ea typeface="Gill Sans"/>
                  <a:cs typeface="Gill Sans"/>
                  <a:sym typeface="Gill Sans"/>
                </a:defRPr>
              </a:lvl1pPr>
            </a:lstStyle>
            <a:p>
              <a:pPr/>
              <a:r>
                <a:t>Authoritative DNS Server</a:t>
              </a:r>
            </a:p>
          </p:txBody>
        </p:sp>
      </p:grpSp>
      <p:grpSp>
        <p:nvGrpSpPr>
          <p:cNvPr id="1649" name="Group"/>
          <p:cNvGrpSpPr/>
          <p:nvPr/>
        </p:nvGrpSpPr>
        <p:grpSpPr>
          <a:xfrm>
            <a:off x="7035203" y="4687589"/>
            <a:ext cx="1508170" cy="844822"/>
            <a:chOff x="0" y="0"/>
            <a:chExt cx="1508169" cy="844821"/>
          </a:xfrm>
        </p:grpSpPr>
        <p:sp>
          <p:nvSpPr>
            <p:cNvPr id="1647" name="Notebook"/>
            <p:cNvSpPr/>
            <p:nvPr/>
          </p:nvSpPr>
          <p:spPr>
            <a:xfrm>
              <a:off x="0" y="0"/>
              <a:ext cx="1508170" cy="844822"/>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noFill/>
            <a:ln w="127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pic>
          <p:nvPicPr>
            <p:cNvPr id="1648" name="Image" descr="Image"/>
            <p:cNvPicPr>
              <a:picLocks noChangeAspect="1"/>
            </p:cNvPicPr>
            <p:nvPr/>
          </p:nvPicPr>
          <p:blipFill>
            <a:blip r:embed="rId4">
              <a:extLst/>
            </a:blip>
            <a:srcRect l="0" t="0" r="0" b="0"/>
            <a:stretch>
              <a:fillRect/>
            </a:stretch>
          </p:blipFill>
          <p:spPr>
            <a:xfrm>
              <a:off x="383006" y="103223"/>
              <a:ext cx="638380" cy="638379"/>
            </a:xfrm>
            <a:prstGeom prst="rect">
              <a:avLst/>
            </a:prstGeom>
            <a:ln w="12700" cap="flat">
              <a:noFill/>
              <a:miter lim="400000"/>
            </a:ln>
            <a:effectLst/>
          </p:spPr>
        </p:pic>
      </p:grpSp>
      <p:grpSp>
        <p:nvGrpSpPr>
          <p:cNvPr id="1663" name="Group"/>
          <p:cNvGrpSpPr/>
          <p:nvPr/>
        </p:nvGrpSpPr>
        <p:grpSpPr>
          <a:xfrm>
            <a:off x="1282645" y="1450319"/>
            <a:ext cx="3298588" cy="2613052"/>
            <a:chOff x="0" y="0"/>
            <a:chExt cx="3298587" cy="2613051"/>
          </a:xfrm>
        </p:grpSpPr>
        <p:grpSp>
          <p:nvGrpSpPr>
            <p:cNvPr id="1652" name="Group"/>
            <p:cNvGrpSpPr/>
            <p:nvPr/>
          </p:nvGrpSpPr>
          <p:grpSpPr>
            <a:xfrm>
              <a:off x="2068881" y="1067317"/>
              <a:ext cx="791410" cy="478418"/>
              <a:chOff x="0" y="0"/>
              <a:chExt cx="791409" cy="478417"/>
            </a:xfrm>
          </p:grpSpPr>
          <p:sp>
            <p:nvSpPr>
              <p:cNvPr id="1650" name="Group"/>
              <p:cNvSpPr/>
              <p:nvPr/>
            </p:nvSpPr>
            <p:spPr>
              <a:xfrm>
                <a:off x="-1" y="35098"/>
                <a:ext cx="791411" cy="443320"/>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noFill/>
              <a:ln w="127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pic>
            <p:nvPicPr>
              <p:cNvPr id="1651" name="Image" descr="Image"/>
              <p:cNvPicPr>
                <a:picLocks noChangeAspect="1"/>
              </p:cNvPicPr>
              <p:nvPr/>
            </p:nvPicPr>
            <p:blipFill>
              <a:blip r:embed="rId4">
                <a:extLst/>
              </a:blip>
              <a:srcRect l="0" t="0" r="0" b="0"/>
              <a:stretch>
                <a:fillRect/>
              </a:stretch>
            </p:blipFill>
            <p:spPr>
              <a:xfrm>
                <a:off x="199762" y="0"/>
                <a:ext cx="439446" cy="439445"/>
              </a:xfrm>
              <a:prstGeom prst="rect">
                <a:avLst/>
              </a:prstGeom>
              <a:ln w="12700" cap="flat">
                <a:noFill/>
                <a:miter lim="400000"/>
              </a:ln>
              <a:effectLst/>
            </p:spPr>
          </p:pic>
        </p:grpSp>
        <p:grpSp>
          <p:nvGrpSpPr>
            <p:cNvPr id="1662" name="Group"/>
            <p:cNvGrpSpPr/>
            <p:nvPr/>
          </p:nvGrpSpPr>
          <p:grpSpPr>
            <a:xfrm>
              <a:off x="0" y="-1"/>
              <a:ext cx="3298588" cy="2613053"/>
              <a:chOff x="0" y="0"/>
              <a:chExt cx="3298587" cy="2613051"/>
            </a:xfrm>
          </p:grpSpPr>
          <p:grpSp>
            <p:nvGrpSpPr>
              <p:cNvPr id="1655" name="Group"/>
              <p:cNvGrpSpPr/>
              <p:nvPr/>
            </p:nvGrpSpPr>
            <p:grpSpPr>
              <a:xfrm>
                <a:off x="0" y="0"/>
                <a:ext cx="3298588" cy="2613052"/>
                <a:chOff x="0" y="0"/>
                <a:chExt cx="3298587" cy="2613051"/>
              </a:xfrm>
            </p:grpSpPr>
            <p:sp>
              <p:nvSpPr>
                <p:cNvPr id="1653" name="Cloud"/>
                <p:cNvSpPr/>
                <p:nvPr/>
              </p:nvSpPr>
              <p:spPr>
                <a:xfrm>
                  <a:off x="0" y="0"/>
                  <a:ext cx="3298588" cy="1987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79"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noFill/>
                <a:ln w="762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654" name="AT&amp;T"/>
                <p:cNvSpPr txBox="1"/>
                <p:nvPr/>
              </p:nvSpPr>
              <p:spPr>
                <a:xfrm>
                  <a:off x="1134962" y="2066951"/>
                  <a:ext cx="1028664"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000">
                      <a:latin typeface="Gill Sans"/>
                      <a:ea typeface="Gill Sans"/>
                      <a:cs typeface="Gill Sans"/>
                      <a:sym typeface="Gill Sans"/>
                    </a:defRPr>
                  </a:lvl1pPr>
                </a:lstStyle>
                <a:p>
                  <a:pPr/>
                  <a:r>
                    <a:t>AT&amp;T</a:t>
                  </a:r>
                </a:p>
              </p:txBody>
            </p:sp>
          </p:grpSp>
          <p:grpSp>
            <p:nvGrpSpPr>
              <p:cNvPr id="1658" name="Group"/>
              <p:cNvGrpSpPr/>
              <p:nvPr/>
            </p:nvGrpSpPr>
            <p:grpSpPr>
              <a:xfrm>
                <a:off x="1028285" y="503735"/>
                <a:ext cx="791411" cy="478418"/>
                <a:chOff x="0" y="0"/>
                <a:chExt cx="791409" cy="478417"/>
              </a:xfrm>
            </p:grpSpPr>
            <p:sp>
              <p:nvSpPr>
                <p:cNvPr id="1656" name="Group"/>
                <p:cNvSpPr/>
                <p:nvPr/>
              </p:nvSpPr>
              <p:spPr>
                <a:xfrm>
                  <a:off x="-1" y="35098"/>
                  <a:ext cx="791411" cy="443320"/>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noFill/>
                <a:ln w="127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pic>
              <p:nvPicPr>
                <p:cNvPr id="1657" name="Image" descr="Image"/>
                <p:cNvPicPr>
                  <a:picLocks noChangeAspect="1"/>
                </p:cNvPicPr>
                <p:nvPr/>
              </p:nvPicPr>
              <p:blipFill>
                <a:blip r:embed="rId4">
                  <a:extLst/>
                </a:blip>
                <a:srcRect l="0" t="0" r="0" b="0"/>
                <a:stretch>
                  <a:fillRect/>
                </a:stretch>
              </p:blipFill>
              <p:spPr>
                <a:xfrm>
                  <a:off x="199762" y="0"/>
                  <a:ext cx="439446" cy="439445"/>
                </a:xfrm>
                <a:prstGeom prst="rect">
                  <a:avLst/>
                </a:prstGeom>
                <a:ln w="12700" cap="flat">
                  <a:noFill/>
                  <a:miter lim="400000"/>
                </a:ln>
                <a:effectLst/>
              </p:spPr>
            </p:pic>
          </p:grpSp>
          <p:grpSp>
            <p:nvGrpSpPr>
              <p:cNvPr id="1661" name="Group"/>
              <p:cNvGrpSpPr/>
              <p:nvPr/>
            </p:nvGrpSpPr>
            <p:grpSpPr>
              <a:xfrm>
                <a:off x="350703" y="1378922"/>
                <a:ext cx="791411" cy="478418"/>
                <a:chOff x="0" y="0"/>
                <a:chExt cx="791409" cy="478417"/>
              </a:xfrm>
            </p:grpSpPr>
            <p:sp>
              <p:nvSpPr>
                <p:cNvPr id="1659" name="Group"/>
                <p:cNvSpPr/>
                <p:nvPr/>
              </p:nvSpPr>
              <p:spPr>
                <a:xfrm>
                  <a:off x="-1" y="35098"/>
                  <a:ext cx="791411" cy="443320"/>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noFill/>
                <a:ln w="127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pic>
              <p:nvPicPr>
                <p:cNvPr id="1660" name="Image" descr="Image"/>
                <p:cNvPicPr>
                  <a:picLocks noChangeAspect="1"/>
                </p:cNvPicPr>
                <p:nvPr/>
              </p:nvPicPr>
              <p:blipFill>
                <a:blip r:embed="rId4">
                  <a:extLst/>
                </a:blip>
                <a:srcRect l="0" t="0" r="0" b="0"/>
                <a:stretch>
                  <a:fillRect/>
                </a:stretch>
              </p:blipFill>
              <p:spPr>
                <a:xfrm>
                  <a:off x="199762" y="0"/>
                  <a:ext cx="439446" cy="439445"/>
                </a:xfrm>
                <a:prstGeom prst="rect">
                  <a:avLst/>
                </a:prstGeom>
                <a:ln w="12700" cap="flat">
                  <a:noFill/>
                  <a:miter lim="400000"/>
                </a:ln>
                <a:effectLst/>
              </p:spPr>
            </p:pic>
          </p:grpSp>
        </p:grpSp>
      </p:grpSp>
      <p:grpSp>
        <p:nvGrpSpPr>
          <p:cNvPr id="1676" name="Group"/>
          <p:cNvGrpSpPr/>
          <p:nvPr/>
        </p:nvGrpSpPr>
        <p:grpSpPr>
          <a:xfrm>
            <a:off x="2415941" y="7076847"/>
            <a:ext cx="3298588" cy="2617496"/>
            <a:chOff x="0" y="0"/>
            <a:chExt cx="3298587" cy="2617494"/>
          </a:xfrm>
        </p:grpSpPr>
        <p:grpSp>
          <p:nvGrpSpPr>
            <p:cNvPr id="1666" name="Group"/>
            <p:cNvGrpSpPr/>
            <p:nvPr/>
          </p:nvGrpSpPr>
          <p:grpSpPr>
            <a:xfrm>
              <a:off x="0" y="0"/>
              <a:ext cx="3298588" cy="2617495"/>
              <a:chOff x="0" y="0"/>
              <a:chExt cx="3298587" cy="2617494"/>
            </a:xfrm>
          </p:grpSpPr>
          <p:sp>
            <p:nvSpPr>
              <p:cNvPr id="1664" name="Cloud"/>
              <p:cNvSpPr/>
              <p:nvPr/>
            </p:nvSpPr>
            <p:spPr>
              <a:xfrm>
                <a:off x="0" y="0"/>
                <a:ext cx="3298588" cy="1987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79"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noFill/>
              <a:ln w="762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665" name="Rogers"/>
              <p:cNvSpPr txBox="1"/>
              <p:nvPr/>
            </p:nvSpPr>
            <p:spPr>
              <a:xfrm>
                <a:off x="1050688" y="2071394"/>
                <a:ext cx="1197212"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000">
                    <a:latin typeface="Gill Sans"/>
                    <a:ea typeface="Gill Sans"/>
                    <a:cs typeface="Gill Sans"/>
                    <a:sym typeface="Gill Sans"/>
                  </a:defRPr>
                </a:lvl1pPr>
              </a:lstStyle>
              <a:p>
                <a:pPr/>
                <a:r>
                  <a:t>Rogers</a:t>
                </a:r>
              </a:p>
            </p:txBody>
          </p:sp>
        </p:grpSp>
        <p:grpSp>
          <p:nvGrpSpPr>
            <p:cNvPr id="1669" name="Group"/>
            <p:cNvGrpSpPr/>
            <p:nvPr/>
          </p:nvGrpSpPr>
          <p:grpSpPr>
            <a:xfrm>
              <a:off x="1253588" y="404717"/>
              <a:ext cx="791411" cy="478418"/>
              <a:chOff x="0" y="0"/>
              <a:chExt cx="791409" cy="478417"/>
            </a:xfrm>
          </p:grpSpPr>
          <p:sp>
            <p:nvSpPr>
              <p:cNvPr id="1667" name="Group"/>
              <p:cNvSpPr/>
              <p:nvPr/>
            </p:nvSpPr>
            <p:spPr>
              <a:xfrm>
                <a:off x="-1" y="35098"/>
                <a:ext cx="791411" cy="443320"/>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noFill/>
              <a:ln w="127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pic>
            <p:nvPicPr>
              <p:cNvPr id="1668" name="Image" descr="Image"/>
              <p:cNvPicPr>
                <a:picLocks noChangeAspect="1"/>
              </p:cNvPicPr>
              <p:nvPr/>
            </p:nvPicPr>
            <p:blipFill>
              <a:blip r:embed="rId4">
                <a:extLst/>
              </a:blip>
              <a:srcRect l="0" t="0" r="0" b="0"/>
              <a:stretch>
                <a:fillRect/>
              </a:stretch>
            </p:blipFill>
            <p:spPr>
              <a:xfrm>
                <a:off x="199762" y="0"/>
                <a:ext cx="439446" cy="439445"/>
              </a:xfrm>
              <a:prstGeom prst="rect">
                <a:avLst/>
              </a:prstGeom>
              <a:ln w="12700" cap="flat">
                <a:noFill/>
                <a:miter lim="400000"/>
              </a:ln>
              <a:effectLst/>
            </p:spPr>
          </p:pic>
        </p:grpSp>
        <p:grpSp>
          <p:nvGrpSpPr>
            <p:cNvPr id="1672" name="Group"/>
            <p:cNvGrpSpPr/>
            <p:nvPr/>
          </p:nvGrpSpPr>
          <p:grpSpPr>
            <a:xfrm>
              <a:off x="1805517" y="1211602"/>
              <a:ext cx="791410" cy="478418"/>
              <a:chOff x="0" y="0"/>
              <a:chExt cx="791409" cy="478417"/>
            </a:xfrm>
          </p:grpSpPr>
          <p:sp>
            <p:nvSpPr>
              <p:cNvPr id="1670" name="Group"/>
              <p:cNvSpPr/>
              <p:nvPr/>
            </p:nvSpPr>
            <p:spPr>
              <a:xfrm>
                <a:off x="-1" y="35098"/>
                <a:ext cx="791411" cy="443320"/>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noFill/>
              <a:ln w="127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pic>
            <p:nvPicPr>
              <p:cNvPr id="1671" name="Image" descr="Image"/>
              <p:cNvPicPr>
                <a:picLocks noChangeAspect="1"/>
              </p:cNvPicPr>
              <p:nvPr/>
            </p:nvPicPr>
            <p:blipFill>
              <a:blip r:embed="rId4">
                <a:extLst/>
              </a:blip>
              <a:srcRect l="0" t="0" r="0" b="0"/>
              <a:stretch>
                <a:fillRect/>
              </a:stretch>
            </p:blipFill>
            <p:spPr>
              <a:xfrm>
                <a:off x="199762" y="0"/>
                <a:ext cx="439446" cy="439445"/>
              </a:xfrm>
              <a:prstGeom prst="rect">
                <a:avLst/>
              </a:prstGeom>
              <a:ln w="12700" cap="flat">
                <a:noFill/>
                <a:miter lim="400000"/>
              </a:ln>
              <a:effectLst/>
            </p:spPr>
          </p:pic>
        </p:grpSp>
        <p:grpSp>
          <p:nvGrpSpPr>
            <p:cNvPr id="1675" name="Group"/>
            <p:cNvGrpSpPr/>
            <p:nvPr/>
          </p:nvGrpSpPr>
          <p:grpSpPr>
            <a:xfrm>
              <a:off x="360282" y="1069538"/>
              <a:ext cx="791411" cy="478418"/>
              <a:chOff x="0" y="0"/>
              <a:chExt cx="791409" cy="478417"/>
            </a:xfrm>
          </p:grpSpPr>
          <p:sp>
            <p:nvSpPr>
              <p:cNvPr id="1673" name="Group"/>
              <p:cNvSpPr/>
              <p:nvPr/>
            </p:nvSpPr>
            <p:spPr>
              <a:xfrm>
                <a:off x="-1" y="35098"/>
                <a:ext cx="791411" cy="443320"/>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noFill/>
              <a:ln w="127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pic>
            <p:nvPicPr>
              <p:cNvPr id="1674" name="Image" descr="Image"/>
              <p:cNvPicPr>
                <a:picLocks noChangeAspect="1"/>
              </p:cNvPicPr>
              <p:nvPr/>
            </p:nvPicPr>
            <p:blipFill>
              <a:blip r:embed="rId4">
                <a:extLst/>
              </a:blip>
              <a:srcRect l="0" t="0" r="0" b="0"/>
              <a:stretch>
                <a:fillRect/>
              </a:stretch>
            </p:blipFill>
            <p:spPr>
              <a:xfrm>
                <a:off x="199762" y="0"/>
                <a:ext cx="439446" cy="439445"/>
              </a:xfrm>
              <a:prstGeom prst="rect">
                <a:avLst/>
              </a:prstGeom>
              <a:ln w="12700" cap="flat">
                <a:noFill/>
                <a:miter lim="400000"/>
              </a:ln>
              <a:effectLst/>
            </p:spPr>
          </p:pic>
        </p:grpSp>
      </p:grpSp>
      <p:grpSp>
        <p:nvGrpSpPr>
          <p:cNvPr id="1689" name="Group"/>
          <p:cNvGrpSpPr/>
          <p:nvPr/>
        </p:nvGrpSpPr>
        <p:grpSpPr>
          <a:xfrm>
            <a:off x="8024204" y="6420157"/>
            <a:ext cx="3298588" cy="2601232"/>
            <a:chOff x="0" y="0"/>
            <a:chExt cx="3298587" cy="2601231"/>
          </a:xfrm>
        </p:grpSpPr>
        <p:grpSp>
          <p:nvGrpSpPr>
            <p:cNvPr id="1679" name="Group"/>
            <p:cNvGrpSpPr/>
            <p:nvPr/>
          </p:nvGrpSpPr>
          <p:grpSpPr>
            <a:xfrm>
              <a:off x="0" y="0"/>
              <a:ext cx="3298588" cy="2601232"/>
              <a:chOff x="0" y="0"/>
              <a:chExt cx="3298587" cy="2601231"/>
            </a:xfrm>
          </p:grpSpPr>
          <p:sp>
            <p:nvSpPr>
              <p:cNvPr id="1677" name="Cloud"/>
              <p:cNvSpPr/>
              <p:nvPr/>
            </p:nvSpPr>
            <p:spPr>
              <a:xfrm>
                <a:off x="0" y="0"/>
                <a:ext cx="3298588" cy="1987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79"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noFill/>
              <a:ln w="76200" cap="flat">
                <a:solidFill>
                  <a:srgbClr val="A6AAA8"/>
                </a:solidFill>
                <a:prstDash val="solid"/>
                <a:miter lim="400000"/>
              </a:ln>
              <a:effectLst/>
            </p:spPr>
            <p:txBody>
              <a:bodyPr wrap="square" lIns="50800" tIns="50800" rIns="50800" bIns="50800" numCol="1" anchor="ctr">
                <a:noAutofit/>
              </a:bodyPr>
              <a:lstStyle/>
              <a:p>
                <a:pPr>
                  <a:defRPr b="0" sz="2600">
                    <a:solidFill>
                      <a:srgbClr val="A6AAA8"/>
                    </a:solidFill>
                    <a:latin typeface="Helvetica Light"/>
                    <a:ea typeface="Helvetica Light"/>
                    <a:cs typeface="Helvetica Light"/>
                    <a:sym typeface="Helvetica Light"/>
                  </a:defRPr>
                </a:pPr>
              </a:p>
            </p:txBody>
          </p:sp>
          <p:sp>
            <p:nvSpPr>
              <p:cNvPr id="1678" name="Deutsche Telekom"/>
              <p:cNvSpPr txBox="1"/>
              <p:nvPr/>
            </p:nvSpPr>
            <p:spPr>
              <a:xfrm>
                <a:off x="178648" y="2055131"/>
                <a:ext cx="2941292"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000">
                    <a:latin typeface="Gill Sans"/>
                    <a:ea typeface="Gill Sans"/>
                    <a:cs typeface="Gill Sans"/>
                    <a:sym typeface="Gill Sans"/>
                  </a:defRPr>
                </a:lvl1pPr>
              </a:lstStyle>
              <a:p>
                <a:pPr/>
                <a:r>
                  <a:t>Deutsche Telekom</a:t>
                </a:r>
              </a:p>
            </p:txBody>
          </p:sp>
        </p:grpSp>
        <p:grpSp>
          <p:nvGrpSpPr>
            <p:cNvPr id="1682" name="Group"/>
            <p:cNvGrpSpPr/>
            <p:nvPr/>
          </p:nvGrpSpPr>
          <p:grpSpPr>
            <a:xfrm>
              <a:off x="1019232" y="557197"/>
              <a:ext cx="791410" cy="478418"/>
              <a:chOff x="0" y="0"/>
              <a:chExt cx="791409" cy="478417"/>
            </a:xfrm>
          </p:grpSpPr>
          <p:sp>
            <p:nvSpPr>
              <p:cNvPr id="1680" name="Group"/>
              <p:cNvSpPr/>
              <p:nvPr/>
            </p:nvSpPr>
            <p:spPr>
              <a:xfrm>
                <a:off x="-1" y="35098"/>
                <a:ext cx="791411" cy="443320"/>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noFill/>
              <a:ln w="127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pic>
            <p:nvPicPr>
              <p:cNvPr id="1681" name="Image" descr="Image"/>
              <p:cNvPicPr>
                <a:picLocks noChangeAspect="1"/>
              </p:cNvPicPr>
              <p:nvPr/>
            </p:nvPicPr>
            <p:blipFill>
              <a:blip r:embed="rId4">
                <a:extLst/>
              </a:blip>
              <a:srcRect l="0" t="0" r="0" b="0"/>
              <a:stretch>
                <a:fillRect/>
              </a:stretch>
            </p:blipFill>
            <p:spPr>
              <a:xfrm>
                <a:off x="199762" y="0"/>
                <a:ext cx="439446" cy="439445"/>
              </a:xfrm>
              <a:prstGeom prst="rect">
                <a:avLst/>
              </a:prstGeom>
              <a:ln w="12700" cap="flat">
                <a:noFill/>
                <a:miter lim="400000"/>
              </a:ln>
              <a:effectLst/>
            </p:spPr>
          </p:pic>
        </p:grpSp>
        <p:grpSp>
          <p:nvGrpSpPr>
            <p:cNvPr id="1685" name="Group"/>
            <p:cNvGrpSpPr/>
            <p:nvPr/>
          </p:nvGrpSpPr>
          <p:grpSpPr>
            <a:xfrm>
              <a:off x="2399770" y="1257851"/>
              <a:ext cx="791410" cy="478418"/>
              <a:chOff x="0" y="0"/>
              <a:chExt cx="791409" cy="478417"/>
            </a:xfrm>
          </p:grpSpPr>
          <p:sp>
            <p:nvSpPr>
              <p:cNvPr id="1683" name="Group"/>
              <p:cNvSpPr/>
              <p:nvPr/>
            </p:nvSpPr>
            <p:spPr>
              <a:xfrm>
                <a:off x="-1" y="35098"/>
                <a:ext cx="791411" cy="443320"/>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noFill/>
              <a:ln w="127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pic>
            <p:nvPicPr>
              <p:cNvPr id="1684" name="Image" descr="Image"/>
              <p:cNvPicPr>
                <a:picLocks noChangeAspect="1"/>
              </p:cNvPicPr>
              <p:nvPr/>
            </p:nvPicPr>
            <p:blipFill>
              <a:blip r:embed="rId4">
                <a:extLst/>
              </a:blip>
              <a:srcRect l="0" t="0" r="0" b="0"/>
              <a:stretch>
                <a:fillRect/>
              </a:stretch>
            </p:blipFill>
            <p:spPr>
              <a:xfrm>
                <a:off x="199762" y="0"/>
                <a:ext cx="439446" cy="439445"/>
              </a:xfrm>
              <a:prstGeom prst="rect">
                <a:avLst/>
              </a:prstGeom>
              <a:ln w="12700" cap="flat">
                <a:noFill/>
                <a:miter lim="400000"/>
              </a:ln>
              <a:effectLst/>
            </p:spPr>
          </p:pic>
        </p:grpSp>
        <p:grpSp>
          <p:nvGrpSpPr>
            <p:cNvPr id="1688" name="Group"/>
            <p:cNvGrpSpPr/>
            <p:nvPr/>
          </p:nvGrpSpPr>
          <p:grpSpPr>
            <a:xfrm>
              <a:off x="550854" y="1257851"/>
              <a:ext cx="791411" cy="478418"/>
              <a:chOff x="0" y="0"/>
              <a:chExt cx="791409" cy="478417"/>
            </a:xfrm>
          </p:grpSpPr>
          <p:sp>
            <p:nvSpPr>
              <p:cNvPr id="1686" name="Group"/>
              <p:cNvSpPr/>
              <p:nvPr/>
            </p:nvSpPr>
            <p:spPr>
              <a:xfrm>
                <a:off x="-1" y="35098"/>
                <a:ext cx="791411" cy="443320"/>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noFill/>
              <a:ln w="127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pic>
            <p:nvPicPr>
              <p:cNvPr id="1687" name="Image" descr="Image"/>
              <p:cNvPicPr>
                <a:picLocks noChangeAspect="1"/>
              </p:cNvPicPr>
              <p:nvPr/>
            </p:nvPicPr>
            <p:blipFill>
              <a:blip r:embed="rId4">
                <a:extLst/>
              </a:blip>
              <a:srcRect l="0" t="0" r="0" b="0"/>
              <a:stretch>
                <a:fillRect/>
              </a:stretch>
            </p:blipFill>
            <p:spPr>
              <a:xfrm>
                <a:off x="199762" y="0"/>
                <a:ext cx="439446" cy="439445"/>
              </a:xfrm>
              <a:prstGeom prst="rect">
                <a:avLst/>
              </a:prstGeom>
              <a:ln w="12700" cap="flat">
                <a:noFill/>
                <a:miter lim="400000"/>
              </a:ln>
              <a:effectLst/>
            </p:spPr>
          </p:pic>
        </p:grpSp>
      </p:grpSp>
      <p:grpSp>
        <p:nvGrpSpPr>
          <p:cNvPr id="1702" name="Group"/>
          <p:cNvGrpSpPr/>
          <p:nvPr/>
        </p:nvGrpSpPr>
        <p:grpSpPr>
          <a:xfrm>
            <a:off x="8770508" y="864978"/>
            <a:ext cx="3298588" cy="2617496"/>
            <a:chOff x="0" y="0"/>
            <a:chExt cx="3298587" cy="2617495"/>
          </a:xfrm>
        </p:grpSpPr>
        <p:grpSp>
          <p:nvGrpSpPr>
            <p:cNvPr id="1692" name="Group"/>
            <p:cNvGrpSpPr/>
            <p:nvPr/>
          </p:nvGrpSpPr>
          <p:grpSpPr>
            <a:xfrm>
              <a:off x="0" y="0"/>
              <a:ext cx="3298588" cy="2617496"/>
              <a:chOff x="0" y="0"/>
              <a:chExt cx="3298587" cy="2617495"/>
            </a:xfrm>
          </p:grpSpPr>
          <p:sp>
            <p:nvSpPr>
              <p:cNvPr id="1690" name="Cloud"/>
              <p:cNvSpPr/>
              <p:nvPr/>
            </p:nvSpPr>
            <p:spPr>
              <a:xfrm>
                <a:off x="0" y="0"/>
                <a:ext cx="3298588" cy="1987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79"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noFill/>
              <a:ln w="762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691" name="Verizon"/>
              <p:cNvSpPr txBox="1"/>
              <p:nvPr/>
            </p:nvSpPr>
            <p:spPr>
              <a:xfrm>
                <a:off x="1134962" y="2071395"/>
                <a:ext cx="1282788"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000">
                    <a:latin typeface="Gill Sans"/>
                    <a:ea typeface="Gill Sans"/>
                    <a:cs typeface="Gill Sans"/>
                    <a:sym typeface="Gill Sans"/>
                  </a:defRPr>
                </a:lvl1pPr>
              </a:lstStyle>
              <a:p>
                <a:pPr/>
                <a:r>
                  <a:t>Verizon</a:t>
                </a:r>
              </a:p>
            </p:txBody>
          </p:sp>
        </p:grpSp>
        <p:grpSp>
          <p:nvGrpSpPr>
            <p:cNvPr id="1695" name="Group"/>
            <p:cNvGrpSpPr/>
            <p:nvPr/>
          </p:nvGrpSpPr>
          <p:grpSpPr>
            <a:xfrm>
              <a:off x="1253588" y="597921"/>
              <a:ext cx="791410" cy="478418"/>
              <a:chOff x="0" y="0"/>
              <a:chExt cx="791409" cy="478417"/>
            </a:xfrm>
          </p:grpSpPr>
          <p:sp>
            <p:nvSpPr>
              <p:cNvPr id="1693" name="Group"/>
              <p:cNvSpPr/>
              <p:nvPr/>
            </p:nvSpPr>
            <p:spPr>
              <a:xfrm>
                <a:off x="-1" y="35098"/>
                <a:ext cx="791411" cy="443320"/>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noFill/>
              <a:ln w="127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pic>
            <p:nvPicPr>
              <p:cNvPr id="1694" name="Image" descr="Image"/>
              <p:cNvPicPr>
                <a:picLocks noChangeAspect="1"/>
              </p:cNvPicPr>
              <p:nvPr/>
            </p:nvPicPr>
            <p:blipFill>
              <a:blip r:embed="rId4">
                <a:extLst/>
              </a:blip>
              <a:srcRect l="0" t="0" r="0" b="0"/>
              <a:stretch>
                <a:fillRect/>
              </a:stretch>
            </p:blipFill>
            <p:spPr>
              <a:xfrm>
                <a:off x="199762" y="0"/>
                <a:ext cx="439446" cy="439445"/>
              </a:xfrm>
              <a:prstGeom prst="rect">
                <a:avLst/>
              </a:prstGeom>
              <a:ln w="12700" cap="flat">
                <a:noFill/>
                <a:miter lim="400000"/>
              </a:ln>
              <a:effectLst/>
            </p:spPr>
          </p:pic>
        </p:grpSp>
        <p:grpSp>
          <p:nvGrpSpPr>
            <p:cNvPr id="1698" name="Group"/>
            <p:cNvGrpSpPr/>
            <p:nvPr/>
          </p:nvGrpSpPr>
          <p:grpSpPr>
            <a:xfrm>
              <a:off x="764442" y="1210995"/>
              <a:ext cx="791410" cy="478418"/>
              <a:chOff x="0" y="0"/>
              <a:chExt cx="791409" cy="478417"/>
            </a:xfrm>
          </p:grpSpPr>
          <p:sp>
            <p:nvSpPr>
              <p:cNvPr id="1696" name="Group"/>
              <p:cNvSpPr/>
              <p:nvPr/>
            </p:nvSpPr>
            <p:spPr>
              <a:xfrm>
                <a:off x="-1" y="35098"/>
                <a:ext cx="791411" cy="443320"/>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noFill/>
              <a:ln w="127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pic>
            <p:nvPicPr>
              <p:cNvPr id="1697" name="Image" descr="Image"/>
              <p:cNvPicPr>
                <a:picLocks noChangeAspect="1"/>
              </p:cNvPicPr>
              <p:nvPr/>
            </p:nvPicPr>
            <p:blipFill>
              <a:blip r:embed="rId4">
                <a:extLst/>
              </a:blip>
              <a:srcRect l="0" t="0" r="0" b="0"/>
              <a:stretch>
                <a:fillRect/>
              </a:stretch>
            </p:blipFill>
            <p:spPr>
              <a:xfrm>
                <a:off x="199762" y="0"/>
                <a:ext cx="439446" cy="439445"/>
              </a:xfrm>
              <a:prstGeom prst="rect">
                <a:avLst/>
              </a:prstGeom>
              <a:ln w="12700" cap="flat">
                <a:noFill/>
                <a:miter lim="400000"/>
              </a:ln>
              <a:effectLst/>
            </p:spPr>
          </p:pic>
        </p:grpSp>
        <p:grpSp>
          <p:nvGrpSpPr>
            <p:cNvPr id="1701" name="Group"/>
            <p:cNvGrpSpPr/>
            <p:nvPr/>
          </p:nvGrpSpPr>
          <p:grpSpPr>
            <a:xfrm>
              <a:off x="2421183" y="1210995"/>
              <a:ext cx="791411" cy="478418"/>
              <a:chOff x="0" y="0"/>
              <a:chExt cx="791409" cy="478417"/>
            </a:xfrm>
          </p:grpSpPr>
          <p:sp>
            <p:nvSpPr>
              <p:cNvPr id="1699" name="Group"/>
              <p:cNvSpPr/>
              <p:nvPr/>
            </p:nvSpPr>
            <p:spPr>
              <a:xfrm>
                <a:off x="-1" y="35098"/>
                <a:ext cx="791411" cy="443320"/>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noFill/>
              <a:ln w="127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pic>
            <p:nvPicPr>
              <p:cNvPr id="1700" name="Image" descr="Image"/>
              <p:cNvPicPr>
                <a:picLocks noChangeAspect="1"/>
              </p:cNvPicPr>
              <p:nvPr/>
            </p:nvPicPr>
            <p:blipFill>
              <a:blip r:embed="rId4">
                <a:extLst/>
              </a:blip>
              <a:srcRect l="0" t="0" r="0" b="0"/>
              <a:stretch>
                <a:fillRect/>
              </a:stretch>
            </p:blipFill>
            <p:spPr>
              <a:xfrm>
                <a:off x="199762" y="0"/>
                <a:ext cx="439446" cy="439445"/>
              </a:xfrm>
              <a:prstGeom prst="rect">
                <a:avLst/>
              </a:prstGeom>
              <a:ln w="12700" cap="flat">
                <a:noFill/>
                <a:miter lim="400000"/>
              </a:ln>
              <a:effectLst/>
            </p:spPr>
          </p:pic>
        </p:grpSp>
      </p:grpSp>
      <p:sp>
        <p:nvSpPr>
          <p:cNvPr id="1703" name="Control over the node"/>
          <p:cNvSpPr txBox="1"/>
          <p:nvPr/>
        </p:nvSpPr>
        <p:spPr>
          <a:xfrm>
            <a:off x="4209203" y="7193379"/>
            <a:ext cx="4864225"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latin typeface="Helvetica"/>
                <a:ea typeface="Helvetica"/>
                <a:cs typeface="Helvetica"/>
                <a:sym typeface="Helvetica"/>
              </a:defRPr>
            </a:pPr>
            <a:r>
              <a:rPr>
                <a:solidFill>
                  <a:srgbClr val="7BDB45"/>
                </a:solidFill>
              </a:rPr>
              <a:t>Control</a:t>
            </a:r>
            <a:r>
              <a:t> over the node</a:t>
            </a:r>
          </a:p>
        </p:txBody>
      </p:sp>
      <p:sp>
        <p:nvSpPr>
          <p:cNvPr id="1704" name="Reproducible"/>
          <p:cNvSpPr txBox="1"/>
          <p:nvPr/>
        </p:nvSpPr>
        <p:spPr>
          <a:xfrm>
            <a:off x="5105226" y="7814835"/>
            <a:ext cx="303564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7BDB45"/>
                </a:solidFill>
                <a:latin typeface="Helvetica"/>
                <a:ea typeface="Helvetica"/>
                <a:cs typeface="Helvetica"/>
                <a:sym typeface="Helvetica"/>
              </a:defRPr>
            </a:lvl1pPr>
          </a:lstStyle>
          <a:p>
            <a:pPr/>
            <a:r>
              <a:t>Reproducible</a:t>
            </a:r>
          </a:p>
        </p:txBody>
      </p:sp>
      <p:sp>
        <p:nvSpPr>
          <p:cNvPr id="1705" name="Scales"/>
          <p:cNvSpPr txBox="1"/>
          <p:nvPr/>
        </p:nvSpPr>
        <p:spPr>
          <a:xfrm>
            <a:off x="5859633" y="8492889"/>
            <a:ext cx="15633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7BDB45"/>
                </a:solidFill>
                <a:latin typeface="Helvetica"/>
                <a:ea typeface="Helvetica"/>
                <a:cs typeface="Helvetica"/>
                <a:sym typeface="Helvetica"/>
              </a:defRPr>
            </a:lvl1pPr>
          </a:lstStyle>
          <a:p>
            <a:pPr/>
            <a:r>
              <a:t>Scales</a:t>
            </a:r>
          </a:p>
        </p:txBody>
      </p:sp>
      <p:pic>
        <p:nvPicPr>
          <p:cNvPr id="1706" name="Image" descr="Image"/>
          <p:cNvPicPr>
            <a:picLocks noChangeAspect="1"/>
          </p:cNvPicPr>
          <p:nvPr/>
        </p:nvPicPr>
        <p:blipFill>
          <a:blip r:embed="rId3">
            <a:extLst/>
          </a:blip>
          <a:stretch>
            <a:fillRect/>
          </a:stretch>
        </p:blipFill>
        <p:spPr>
          <a:xfrm>
            <a:off x="7196026" y="4596884"/>
            <a:ext cx="1186524" cy="1186524"/>
          </a:xfrm>
          <a:prstGeom prst="rect">
            <a:avLst/>
          </a:prstGeom>
          <a:ln w="12700">
            <a:miter lim="400000"/>
          </a:ln>
        </p:spPr>
      </p:pic>
      <p:sp>
        <p:nvSpPr>
          <p:cNvPr id="1707" name="Node"/>
          <p:cNvSpPr txBox="1"/>
          <p:nvPr/>
        </p:nvSpPr>
        <p:spPr>
          <a:xfrm>
            <a:off x="7283421" y="5809682"/>
            <a:ext cx="998712" cy="546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000">
                <a:solidFill>
                  <a:srgbClr val="7BDB45"/>
                </a:solidFill>
                <a:latin typeface="Gill Sans"/>
                <a:ea typeface="Gill Sans"/>
                <a:cs typeface="Gill Sans"/>
                <a:sym typeface="Gill Sans"/>
              </a:defRPr>
            </a:lvl1pPr>
          </a:lstStyle>
          <a:p>
            <a:pPr/>
            <a:r>
              <a:t>Node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06"/>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63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xit" nodeType="clickEffect" presetSubtype="0" presetID="1" grpId="3" fill="hold">
                                  <p:stCondLst>
                                    <p:cond delay="0"/>
                                  </p:stCondLst>
                                  <p:iterate type="el" backwards="0">
                                    <p:tmAbs val="0"/>
                                  </p:iterate>
                                  <p:childTnLst>
                                    <p:set>
                                      <p:cBhvr>
                                        <p:cTn id="13" fill="hold">
                                          <p:stCondLst>
                                            <p:cond delay="0"/>
                                          </p:stCondLst>
                                        </p:cTn>
                                        <p:tgtEl>
                                          <p:spTgt spid="1706"/>
                                        </p:tgtEl>
                                        <p:attrNameLst>
                                          <p:attrName>style.visibility</p:attrName>
                                        </p:attrNameLst>
                                      </p:cBhvr>
                                      <p:to>
                                        <p:strVal val="hidden"/>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1707"/>
                                        </p:tgtEl>
                                        <p:attrNameLst>
                                          <p:attrName>style.visibility</p:attrName>
                                        </p:attrNameLst>
                                      </p:cBhvr>
                                      <p:to>
                                        <p:strVal val="visible"/>
                                      </p:to>
                                    </p:set>
                                  </p:childTnLst>
                                </p:cTn>
                              </p:par>
                            </p:childTnLst>
                          </p:cTn>
                        </p:par>
                        <p:par>
                          <p:cTn id="17" fill="hold">
                            <p:stCondLst>
                              <p:cond delay="0"/>
                            </p:stCondLst>
                            <p:childTnLst>
                              <p:par>
                                <p:cTn id="18" presetClass="exit" nodeType="afterEffect" presetSubtype="0" presetID="1" grpId="5" fill="hold">
                                  <p:stCondLst>
                                    <p:cond delay="0"/>
                                  </p:stCondLst>
                                  <p:iterate type="el" backwards="0">
                                    <p:tmAbs val="0"/>
                                  </p:iterate>
                                  <p:childTnLst>
                                    <p:set>
                                      <p:cBhvr>
                                        <p:cTn id="19" fill="hold">
                                          <p:stCondLst>
                                            <p:cond delay="0"/>
                                          </p:stCondLst>
                                        </p:cTn>
                                        <p:tgtEl>
                                          <p:spTgt spid="1638"/>
                                        </p:tgtEl>
                                        <p:attrNameLst>
                                          <p:attrName>style.visibility</p:attrName>
                                        </p:attrNameLst>
                                      </p:cBhvr>
                                      <p:to>
                                        <p:strVal val="hidden"/>
                                      </p:to>
                                    </p:set>
                                  </p:childTnLst>
                                </p:cTn>
                              </p:par>
                            </p:childTnLst>
                          </p:cTn>
                        </p:par>
                        <p:par>
                          <p:cTn id="20" fill="hold">
                            <p:stCondLst>
                              <p:cond delay="0"/>
                            </p:stCondLst>
                            <p:childTnLst>
                              <p:par>
                                <p:cTn id="21" presetClass="entr" nodeType="afterEffect" presetID="9" grpId="6" fill="hold">
                                  <p:stCondLst>
                                    <p:cond delay="0"/>
                                  </p:stCondLst>
                                  <p:iterate type="el" backwards="0">
                                    <p:tmAbs val="0"/>
                                  </p:iterate>
                                  <p:childTnLst>
                                    <p:set>
                                      <p:cBhvr>
                                        <p:cTn id="22" fill="hold"/>
                                        <p:tgtEl>
                                          <p:spTgt spid="1649"/>
                                        </p:tgtEl>
                                        <p:attrNameLst>
                                          <p:attrName>style.visibility</p:attrName>
                                        </p:attrNameLst>
                                      </p:cBhvr>
                                      <p:to>
                                        <p:strVal val="visible"/>
                                      </p:to>
                                    </p:set>
                                    <p:animEffect filter="dissolve" transition="in">
                                      <p:cBhvr>
                                        <p:cTn id="23" dur="300"/>
                                        <p:tgtEl>
                                          <p:spTgt spid="1649"/>
                                        </p:tgtEl>
                                      </p:cBhvr>
                                    </p:animEffect>
                                  </p:childTnLst>
                                </p:cTn>
                              </p:par>
                            </p:childTnLst>
                          </p:cTn>
                        </p:par>
                        <p:par>
                          <p:cTn id="24" fill="hold">
                            <p:stCondLst>
                              <p:cond delay="300"/>
                            </p:stCondLst>
                            <p:childTnLst>
                              <p:par>
                                <p:cTn id="25" presetClass="entr" nodeType="afterEffect" presetID="9" grpId="7" fill="hold">
                                  <p:stCondLst>
                                    <p:cond delay="0"/>
                                  </p:stCondLst>
                                  <p:iterate type="el" backwards="0">
                                    <p:tmAbs val="0"/>
                                  </p:iterate>
                                  <p:childTnLst>
                                    <p:set>
                                      <p:cBhvr>
                                        <p:cTn id="26" fill="hold"/>
                                        <p:tgtEl>
                                          <p:spTgt spid="1643"/>
                                        </p:tgtEl>
                                        <p:attrNameLst>
                                          <p:attrName>style.visibility</p:attrName>
                                        </p:attrNameLst>
                                      </p:cBhvr>
                                      <p:to>
                                        <p:strVal val="visible"/>
                                      </p:to>
                                    </p:set>
                                    <p:animEffect filter="dissolve" transition="in">
                                      <p:cBhvr>
                                        <p:cTn id="27" dur="300"/>
                                        <p:tgtEl>
                                          <p:spTgt spid="1643"/>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8" fill="hold">
                                  <p:stCondLst>
                                    <p:cond delay="0"/>
                                  </p:stCondLst>
                                  <p:iterate type="el" backwards="0">
                                    <p:tmAbs val="0"/>
                                  </p:iterate>
                                  <p:childTnLst>
                                    <p:set>
                                      <p:cBhvr>
                                        <p:cTn id="31" fill="hold"/>
                                        <p:tgtEl>
                                          <p:spTgt spid="1636"/>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9" fill="hold">
                                  <p:stCondLst>
                                    <p:cond delay="0"/>
                                  </p:stCondLst>
                                  <p:iterate type="el" backwards="0">
                                    <p:tmAbs val="0"/>
                                  </p:iterate>
                                  <p:childTnLst>
                                    <p:set>
                                      <p:cBhvr>
                                        <p:cTn id="34" fill="hold"/>
                                        <p:tgtEl>
                                          <p:spTgt spid="1642"/>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10" fill="hold">
                                  <p:stCondLst>
                                    <p:cond delay="0"/>
                                  </p:stCondLst>
                                  <p:iterate type="el" backwards="0">
                                    <p:tmAbs val="0"/>
                                  </p:iterate>
                                  <p:childTnLst>
                                    <p:set>
                                      <p:cBhvr>
                                        <p:cTn id="37" fill="hold"/>
                                        <p:tgtEl>
                                          <p:spTgt spid="164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8" presetID="22" grpId="11" fill="hold">
                                  <p:stCondLst>
                                    <p:cond delay="0"/>
                                  </p:stCondLst>
                                  <p:iterate type="el" backwards="0">
                                    <p:tmAbs val="0"/>
                                  </p:iterate>
                                  <p:childTnLst>
                                    <p:set>
                                      <p:cBhvr>
                                        <p:cTn id="41" fill="hold"/>
                                        <p:tgtEl>
                                          <p:spTgt spid="1708"/>
                                        </p:tgtEl>
                                        <p:attrNameLst>
                                          <p:attrName>style.visibility</p:attrName>
                                        </p:attrNameLst>
                                      </p:cBhvr>
                                      <p:to>
                                        <p:strVal val="visible"/>
                                      </p:to>
                                    </p:set>
                                    <p:animEffect filter="wipe(left)" transition="in">
                                      <p:cBhvr>
                                        <p:cTn id="42" dur="300"/>
                                        <p:tgtEl>
                                          <p:spTgt spid="1708"/>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4" presetID="22" grpId="12" fill="hold">
                                  <p:stCondLst>
                                    <p:cond delay="0"/>
                                  </p:stCondLst>
                                  <p:iterate type="el" backwards="0">
                                    <p:tmAbs val="0"/>
                                  </p:iterate>
                                  <p:childTnLst>
                                    <p:set>
                                      <p:cBhvr>
                                        <p:cTn id="46" fill="hold"/>
                                        <p:tgtEl>
                                          <p:spTgt spid="1709"/>
                                        </p:tgtEl>
                                        <p:attrNameLst>
                                          <p:attrName>style.visibility</p:attrName>
                                        </p:attrNameLst>
                                      </p:cBhvr>
                                      <p:to>
                                        <p:strVal val="visible"/>
                                      </p:to>
                                    </p:set>
                                    <p:animEffect filter="wipe(down)" transition="in">
                                      <p:cBhvr>
                                        <p:cTn id="47" dur="300"/>
                                        <p:tgtEl>
                                          <p:spTgt spid="1709"/>
                                        </p:tgtEl>
                                      </p:cBhvr>
                                    </p:animEffec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8" presetID="22" grpId="13" fill="hold">
                                  <p:stCondLst>
                                    <p:cond delay="0"/>
                                  </p:stCondLst>
                                  <p:iterate type="el" backwards="0">
                                    <p:tmAbs val="0"/>
                                  </p:iterate>
                                  <p:childTnLst>
                                    <p:set>
                                      <p:cBhvr>
                                        <p:cTn id="51" fill="hold"/>
                                        <p:tgtEl>
                                          <p:spTgt spid="1710"/>
                                        </p:tgtEl>
                                        <p:attrNameLst>
                                          <p:attrName>style.visibility</p:attrName>
                                        </p:attrNameLst>
                                      </p:cBhvr>
                                      <p:to>
                                        <p:strVal val="visible"/>
                                      </p:to>
                                    </p:set>
                                    <p:animEffect filter="wipe(left)" transition="in">
                                      <p:cBhvr>
                                        <p:cTn id="52" dur="300"/>
                                        <p:tgtEl>
                                          <p:spTgt spid="1710"/>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4" fill="hold">
                                  <p:stCondLst>
                                    <p:cond delay="0"/>
                                  </p:stCondLst>
                                  <p:iterate type="el" backwards="0">
                                    <p:tmAbs val="0"/>
                                  </p:iterate>
                                  <p:childTnLst>
                                    <p:set>
                                      <p:cBhvr>
                                        <p:cTn id="56" fill="hold"/>
                                        <p:tgtEl>
                                          <p:spTgt spid="1702"/>
                                        </p:tgtEl>
                                        <p:attrNameLst>
                                          <p:attrName>style.visibility</p:attrName>
                                        </p:attrNameLst>
                                      </p:cBhvr>
                                      <p:to>
                                        <p:strVal val="visible"/>
                                      </p:to>
                                    </p:set>
                                  </p:childTnLst>
                                </p:cTn>
                              </p:par>
                            </p:childTnLst>
                          </p:cTn>
                        </p:par>
                        <p:par>
                          <p:cTn id="57" fill="hold">
                            <p:stCondLst>
                              <p:cond delay="0"/>
                            </p:stCondLst>
                            <p:childTnLst>
                              <p:par>
                                <p:cTn id="58" presetClass="entr" nodeType="afterEffect" presetSubtype="0" presetID="1" grpId="15" fill="hold">
                                  <p:stCondLst>
                                    <p:cond delay="0"/>
                                  </p:stCondLst>
                                  <p:iterate type="el" backwards="0">
                                    <p:tmAbs val="0"/>
                                  </p:iterate>
                                  <p:childTnLst>
                                    <p:set>
                                      <p:cBhvr>
                                        <p:cTn id="59" fill="hold"/>
                                        <p:tgtEl>
                                          <p:spTgt spid="1663"/>
                                        </p:tgtEl>
                                        <p:attrNameLst>
                                          <p:attrName>style.visibility</p:attrName>
                                        </p:attrNameLst>
                                      </p:cBhvr>
                                      <p:to>
                                        <p:strVal val="visible"/>
                                      </p:to>
                                    </p:set>
                                  </p:childTnLst>
                                </p:cTn>
                              </p:par>
                            </p:childTnLst>
                          </p:cTn>
                        </p:par>
                        <p:par>
                          <p:cTn id="60" fill="hold">
                            <p:stCondLst>
                              <p:cond delay="0"/>
                            </p:stCondLst>
                            <p:childTnLst>
                              <p:par>
                                <p:cTn id="61" presetClass="entr" nodeType="afterEffect" presetSubtype="0" presetID="1" grpId="16" fill="hold">
                                  <p:stCondLst>
                                    <p:cond delay="0"/>
                                  </p:stCondLst>
                                  <p:iterate type="el" backwards="0">
                                    <p:tmAbs val="0"/>
                                  </p:iterate>
                                  <p:childTnLst>
                                    <p:set>
                                      <p:cBhvr>
                                        <p:cTn id="62" fill="hold"/>
                                        <p:tgtEl>
                                          <p:spTgt spid="1689"/>
                                        </p:tgtEl>
                                        <p:attrNameLst>
                                          <p:attrName>style.visibility</p:attrName>
                                        </p:attrNameLst>
                                      </p:cBhvr>
                                      <p:to>
                                        <p:strVal val="visible"/>
                                      </p:to>
                                    </p:set>
                                  </p:childTnLst>
                                </p:cTn>
                              </p:par>
                            </p:childTnLst>
                          </p:cTn>
                        </p:par>
                        <p:par>
                          <p:cTn id="63" fill="hold">
                            <p:stCondLst>
                              <p:cond delay="0"/>
                            </p:stCondLst>
                            <p:childTnLst>
                              <p:par>
                                <p:cTn id="64" presetClass="entr" nodeType="afterEffect" presetSubtype="0" presetID="1" grpId="17" fill="hold">
                                  <p:stCondLst>
                                    <p:cond delay="0"/>
                                  </p:stCondLst>
                                  <p:iterate type="el" backwards="0">
                                    <p:tmAbs val="0"/>
                                  </p:iterate>
                                  <p:childTnLst>
                                    <p:set>
                                      <p:cBhvr>
                                        <p:cTn id="65" fill="hold"/>
                                        <p:tgtEl>
                                          <p:spTgt spid="167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Class="exit" nodeType="clickEffect" presetID="9" grpId="18" fill="hold">
                                  <p:stCondLst>
                                    <p:cond delay="0"/>
                                  </p:stCondLst>
                                  <p:iterate type="el" backwards="0">
                                    <p:tmAbs val="0"/>
                                  </p:iterate>
                                  <p:childTnLst>
                                    <p:animEffect filter="dissolve" transition="out">
                                      <p:cBhvr>
                                        <p:cTn id="69" dur="300" fill="hold"/>
                                        <p:tgtEl>
                                          <p:spTgt spid="1702"/>
                                        </p:tgtEl>
                                      </p:cBhvr>
                                    </p:animEffect>
                                    <p:set>
                                      <p:cBhvr>
                                        <p:cTn id="70" fill="hold">
                                          <p:stCondLst>
                                            <p:cond delay="299"/>
                                          </p:stCondLst>
                                        </p:cTn>
                                        <p:tgtEl>
                                          <p:spTgt spid="1702"/>
                                        </p:tgtEl>
                                        <p:attrNameLst>
                                          <p:attrName>style.visibility</p:attrName>
                                        </p:attrNameLst>
                                      </p:cBhvr>
                                      <p:to>
                                        <p:strVal val="hidden"/>
                                      </p:to>
                                    </p:set>
                                  </p:childTnLst>
                                </p:cTn>
                              </p:par>
                            </p:childTnLst>
                          </p:cTn>
                        </p:par>
                        <p:par>
                          <p:cTn id="71" fill="hold">
                            <p:stCondLst>
                              <p:cond delay="300"/>
                            </p:stCondLst>
                            <p:childTnLst>
                              <p:par>
                                <p:cTn id="72" presetClass="exit" nodeType="afterEffect" presetID="9" grpId="19" fill="hold">
                                  <p:stCondLst>
                                    <p:cond delay="100"/>
                                  </p:stCondLst>
                                  <p:iterate type="el" backwards="0">
                                    <p:tmAbs val="0"/>
                                  </p:iterate>
                                  <p:childTnLst>
                                    <p:animEffect filter="dissolve" transition="out">
                                      <p:cBhvr>
                                        <p:cTn id="73" dur="300" fill="hold"/>
                                        <p:tgtEl>
                                          <p:spTgt spid="1663"/>
                                        </p:tgtEl>
                                      </p:cBhvr>
                                    </p:animEffect>
                                    <p:set>
                                      <p:cBhvr>
                                        <p:cTn id="74" fill="hold">
                                          <p:stCondLst>
                                            <p:cond delay="299"/>
                                          </p:stCondLst>
                                        </p:cTn>
                                        <p:tgtEl>
                                          <p:spTgt spid="1663"/>
                                        </p:tgtEl>
                                        <p:attrNameLst>
                                          <p:attrName>style.visibility</p:attrName>
                                        </p:attrNameLst>
                                      </p:cBhvr>
                                      <p:to>
                                        <p:strVal val="hidden"/>
                                      </p:to>
                                    </p:set>
                                  </p:childTnLst>
                                </p:cTn>
                              </p:par>
                            </p:childTnLst>
                          </p:cTn>
                        </p:par>
                        <p:par>
                          <p:cTn id="75" fill="hold">
                            <p:stCondLst>
                              <p:cond delay="700"/>
                            </p:stCondLst>
                            <p:childTnLst>
                              <p:par>
                                <p:cTn id="76" presetClass="exit" nodeType="afterEffect" presetID="9" grpId="20" fill="hold">
                                  <p:stCondLst>
                                    <p:cond delay="100"/>
                                  </p:stCondLst>
                                  <p:iterate type="el" backwards="0">
                                    <p:tmAbs val="0"/>
                                  </p:iterate>
                                  <p:childTnLst>
                                    <p:animEffect filter="dissolve" transition="out">
                                      <p:cBhvr>
                                        <p:cTn id="77" dur="300" fill="hold"/>
                                        <p:tgtEl>
                                          <p:spTgt spid="1689"/>
                                        </p:tgtEl>
                                      </p:cBhvr>
                                    </p:animEffect>
                                    <p:set>
                                      <p:cBhvr>
                                        <p:cTn id="78" fill="hold">
                                          <p:stCondLst>
                                            <p:cond delay="299"/>
                                          </p:stCondLst>
                                        </p:cTn>
                                        <p:tgtEl>
                                          <p:spTgt spid="1689"/>
                                        </p:tgtEl>
                                        <p:attrNameLst>
                                          <p:attrName>style.visibility</p:attrName>
                                        </p:attrNameLst>
                                      </p:cBhvr>
                                      <p:to>
                                        <p:strVal val="hidden"/>
                                      </p:to>
                                    </p:set>
                                  </p:childTnLst>
                                </p:cTn>
                              </p:par>
                            </p:childTnLst>
                          </p:cTn>
                        </p:par>
                        <p:par>
                          <p:cTn id="79" fill="hold">
                            <p:stCondLst>
                              <p:cond delay="1100"/>
                            </p:stCondLst>
                            <p:childTnLst>
                              <p:par>
                                <p:cTn id="80" presetClass="exit" nodeType="afterEffect" presetID="9" grpId="21" fill="hold">
                                  <p:stCondLst>
                                    <p:cond delay="100"/>
                                  </p:stCondLst>
                                  <p:iterate type="el" backwards="0">
                                    <p:tmAbs val="0"/>
                                  </p:iterate>
                                  <p:childTnLst>
                                    <p:animEffect filter="dissolve" transition="out">
                                      <p:cBhvr>
                                        <p:cTn id="81" dur="300" fill="hold"/>
                                        <p:tgtEl>
                                          <p:spTgt spid="1676"/>
                                        </p:tgtEl>
                                      </p:cBhvr>
                                    </p:animEffect>
                                    <p:set>
                                      <p:cBhvr>
                                        <p:cTn id="82" fill="hold">
                                          <p:stCondLst>
                                            <p:cond delay="299"/>
                                          </p:stCondLst>
                                        </p:cTn>
                                        <p:tgtEl>
                                          <p:spTgt spid="167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Class="entr" nodeType="clickEffect" presetSubtype="0" presetID="1" grpId="22" fill="hold">
                                  <p:stCondLst>
                                    <p:cond delay="0"/>
                                  </p:stCondLst>
                                  <p:iterate type="el" backwards="0">
                                    <p:tmAbs val="0"/>
                                  </p:iterate>
                                  <p:childTnLst>
                                    <p:set>
                                      <p:cBhvr>
                                        <p:cTn id="86" fill="hold"/>
                                        <p:tgtEl>
                                          <p:spTgt spid="170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Class="entr" nodeType="clickEffect" presetSubtype="0" presetID="1" grpId="23" fill="hold">
                                  <p:stCondLst>
                                    <p:cond delay="0"/>
                                  </p:stCondLst>
                                  <p:iterate type="el" backwards="0">
                                    <p:tmAbs val="0"/>
                                  </p:iterate>
                                  <p:childTnLst>
                                    <p:set>
                                      <p:cBhvr>
                                        <p:cTn id="90" fill="hold"/>
                                        <p:tgtEl>
                                          <p:spTgt spid="170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Class="entr" nodeType="clickEffect" presetSubtype="0" presetID="1" grpId="24" fill="hold">
                                  <p:stCondLst>
                                    <p:cond delay="0"/>
                                  </p:stCondLst>
                                  <p:iterate type="el" backwards="0">
                                    <p:tmAbs val="0"/>
                                  </p:iterate>
                                  <p:childTnLst>
                                    <p:set>
                                      <p:cBhvr>
                                        <p:cTn id="94" fill="hold"/>
                                        <p:tgtEl>
                                          <p:spTgt spid="17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02" grpId="14"/>
      <p:bldP build="whole" bldLvl="1" animBg="1" rev="0" advAuto="0" spid="1676" grpId="17"/>
      <p:bldP build="whole" bldLvl="1" animBg="1" rev="0" advAuto="0" spid="1709" grpId="12"/>
      <p:bldP build="whole" bldLvl="1" animBg="1" rev="0" advAuto="0" spid="1663" grpId="15"/>
      <p:bldP build="whole" bldLvl="1" animBg="1" rev="0" advAuto="0" spid="1702" grpId="18"/>
      <p:bldP build="whole" bldLvl="1" animBg="1" rev="0" advAuto="0" spid="1710" grpId="13"/>
      <p:bldP build="whole" bldLvl="1" animBg="1" rev="0" advAuto="0" spid="1708" grpId="11"/>
      <p:bldP build="whole" bldLvl="1" animBg="1" rev="0" advAuto="0" spid="1663" grpId="19"/>
      <p:bldP build="whole" bldLvl="1" animBg="1" rev="0" advAuto="0" spid="1643" grpId="7"/>
      <p:bldP build="whole" bldLvl="1" animBg="1" rev="0" advAuto="0" spid="1676" grpId="21"/>
      <p:bldP build="whole" bldLvl="1" animBg="1" rev="0" advAuto="0" spid="1707" grpId="4"/>
      <p:bldP build="whole" bldLvl="1" animBg="1" rev="0" advAuto="0" spid="1636" grpId="8"/>
      <p:bldP build="whole" bldLvl="1" animBg="1" rev="0" advAuto="0" spid="1689" grpId="16"/>
      <p:bldP build="whole" bldLvl="1" animBg="1" rev="0" advAuto="0" spid="1642" grpId="9"/>
      <p:bldP build="whole" bldLvl="1" animBg="1" rev="0" advAuto="0" spid="1706" grpId="1"/>
      <p:bldP build="whole" bldLvl="1" animBg="1" rev="0" advAuto="0" spid="1638" grpId="2"/>
      <p:bldP build="whole" bldLvl="1" animBg="1" rev="0" advAuto="0" spid="1706" grpId="3"/>
      <p:bldP build="whole" bldLvl="1" animBg="1" rev="0" advAuto="0" spid="1689" grpId="20"/>
      <p:bldP build="whole" bldLvl="1" animBg="1" rev="0" advAuto="0" spid="1638" grpId="5"/>
      <p:bldP build="whole" bldLvl="1" animBg="1" rev="0" advAuto="0" spid="1649" grpId="6"/>
      <p:bldP build="whole" bldLvl="1" animBg="1" rev="0" advAuto="0" spid="1703" grpId="22"/>
      <p:bldP build="whole" bldLvl="1" animBg="1" rev="0" advAuto="0" spid="1704" grpId="23"/>
      <p:bldP build="whole" bldLvl="1" animBg="1" rev="0" advAuto="0" spid="1641" grpId="10"/>
      <p:bldP build="whole" bldLvl="1" animBg="1" rev="0" advAuto="0" spid="1705" grpId="24"/>
    </p:bld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4" name="Image" descr="Image"/>
          <p:cNvPicPr>
            <a:picLocks noChangeAspect="1"/>
          </p:cNvPicPr>
          <p:nvPr/>
        </p:nvPicPr>
        <p:blipFill>
          <a:blip r:embed="rId2">
            <a:extLst/>
          </a:blip>
          <a:stretch>
            <a:fillRect/>
          </a:stretch>
        </p:blipFill>
        <p:spPr>
          <a:xfrm>
            <a:off x="-1985298" y="1190363"/>
            <a:ext cx="25780705" cy="10978649"/>
          </a:xfrm>
          <a:prstGeom prst="rect">
            <a:avLst/>
          </a:prstGeom>
          <a:ln w="12700">
            <a:miter lim="400000"/>
          </a:ln>
        </p:spPr>
      </p:pic>
      <p:pic>
        <p:nvPicPr>
          <p:cNvPr id="1715" name="Image" descr="Image"/>
          <p:cNvPicPr>
            <a:picLocks noChangeAspect="1"/>
          </p:cNvPicPr>
          <p:nvPr/>
        </p:nvPicPr>
        <p:blipFill>
          <a:blip r:embed="rId3">
            <a:extLst/>
          </a:blip>
          <a:stretch>
            <a:fillRect/>
          </a:stretch>
        </p:blipFill>
        <p:spPr>
          <a:xfrm>
            <a:off x="5421161" y="4356131"/>
            <a:ext cx="388603" cy="620510"/>
          </a:xfrm>
          <a:prstGeom prst="rect">
            <a:avLst/>
          </a:prstGeom>
          <a:ln w="12700">
            <a:miter lim="400000"/>
          </a:ln>
        </p:spPr>
      </p:pic>
      <p:pic>
        <p:nvPicPr>
          <p:cNvPr id="1716" name="Image" descr="Image"/>
          <p:cNvPicPr>
            <a:picLocks noChangeAspect="1"/>
          </p:cNvPicPr>
          <p:nvPr/>
        </p:nvPicPr>
        <p:blipFill>
          <a:blip r:embed="rId4">
            <a:extLst/>
          </a:blip>
          <a:stretch>
            <a:fillRect/>
          </a:stretch>
        </p:blipFill>
        <p:spPr>
          <a:xfrm>
            <a:off x="5054143" y="4520615"/>
            <a:ext cx="388603" cy="620510"/>
          </a:xfrm>
          <a:prstGeom prst="rect">
            <a:avLst/>
          </a:prstGeom>
          <a:ln w="12700">
            <a:miter lim="400000"/>
          </a:ln>
        </p:spPr>
      </p:pic>
      <p:pic>
        <p:nvPicPr>
          <p:cNvPr id="1717" name="Image" descr="Image"/>
          <p:cNvPicPr>
            <a:picLocks noChangeAspect="1"/>
          </p:cNvPicPr>
          <p:nvPr/>
        </p:nvPicPr>
        <p:blipFill>
          <a:blip r:embed="rId5">
            <a:extLst/>
          </a:blip>
          <a:stretch>
            <a:fillRect/>
          </a:stretch>
        </p:blipFill>
        <p:spPr>
          <a:xfrm>
            <a:off x="10943142" y="6822785"/>
            <a:ext cx="388603" cy="680055"/>
          </a:xfrm>
          <a:prstGeom prst="rect">
            <a:avLst/>
          </a:prstGeom>
          <a:ln w="12700">
            <a:miter lim="400000"/>
          </a:ln>
        </p:spPr>
      </p:pic>
      <p:pic>
        <p:nvPicPr>
          <p:cNvPr id="1742" name="Connection Line" descr="Connection Line"/>
          <p:cNvPicPr>
            <a:picLocks noChangeAspect="0"/>
          </p:cNvPicPr>
          <p:nvPr/>
        </p:nvPicPr>
        <p:blipFill>
          <a:blip r:embed="rId6">
            <a:extLst/>
          </a:blip>
          <a:stretch>
            <a:fillRect/>
          </a:stretch>
        </p:blipFill>
        <p:spPr>
          <a:xfrm>
            <a:off x="5308615" y="4741026"/>
            <a:ext cx="929603" cy="881158"/>
          </a:xfrm>
          <a:prstGeom prst="rect">
            <a:avLst/>
          </a:prstGeom>
        </p:spPr>
      </p:pic>
      <p:pic>
        <p:nvPicPr>
          <p:cNvPr id="1744" name="Connection Line" descr="Connection Line"/>
          <p:cNvPicPr>
            <a:picLocks noChangeAspect="0"/>
          </p:cNvPicPr>
          <p:nvPr/>
        </p:nvPicPr>
        <p:blipFill>
          <a:blip r:embed="rId7">
            <a:extLst/>
          </a:blip>
          <a:stretch>
            <a:fillRect/>
          </a:stretch>
        </p:blipFill>
        <p:spPr>
          <a:xfrm>
            <a:off x="5284303" y="4926833"/>
            <a:ext cx="5790271" cy="2476529"/>
          </a:xfrm>
          <a:prstGeom prst="rect">
            <a:avLst/>
          </a:prstGeom>
        </p:spPr>
      </p:pic>
      <p:pic>
        <p:nvPicPr>
          <p:cNvPr id="1746" name="Connection Line" descr="Connection Line"/>
          <p:cNvPicPr>
            <a:picLocks noChangeAspect="0"/>
          </p:cNvPicPr>
          <p:nvPr/>
        </p:nvPicPr>
        <p:blipFill>
          <a:blip r:embed="rId8">
            <a:extLst/>
          </a:blip>
          <a:stretch>
            <a:fillRect/>
          </a:stretch>
        </p:blipFill>
        <p:spPr>
          <a:xfrm>
            <a:off x="5163096" y="5004511"/>
            <a:ext cx="5917325" cy="2710908"/>
          </a:xfrm>
          <a:prstGeom prst="rect">
            <a:avLst/>
          </a:prstGeom>
        </p:spPr>
      </p:pic>
      <p:pic>
        <p:nvPicPr>
          <p:cNvPr id="1748" name="Connection Line" descr="Connection Line"/>
          <p:cNvPicPr>
            <a:picLocks noChangeAspect="0"/>
          </p:cNvPicPr>
          <p:nvPr/>
        </p:nvPicPr>
        <p:blipFill>
          <a:blip r:embed="rId9">
            <a:extLst/>
          </a:blip>
          <a:stretch>
            <a:fillRect/>
          </a:stretch>
        </p:blipFill>
        <p:spPr>
          <a:xfrm>
            <a:off x="4784589" y="4107583"/>
            <a:ext cx="677561" cy="545136"/>
          </a:xfrm>
          <a:prstGeom prst="rect">
            <a:avLst/>
          </a:prstGeom>
        </p:spPr>
      </p:pic>
      <p:sp>
        <p:nvSpPr>
          <p:cNvPr id="1722" name="Get bostonglobe.com"/>
          <p:cNvSpPr txBox="1"/>
          <p:nvPr/>
        </p:nvSpPr>
        <p:spPr>
          <a:xfrm>
            <a:off x="6270881" y="5219855"/>
            <a:ext cx="260407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2500">
                <a:solidFill>
                  <a:srgbClr val="7BDB45"/>
                </a:solidFill>
                <a:latin typeface="Gill Sans"/>
                <a:ea typeface="Gill Sans"/>
                <a:cs typeface="Gill Sans"/>
                <a:sym typeface="Gill Sans"/>
              </a:defRPr>
            </a:lvl1pPr>
          </a:lstStyle>
          <a:p>
            <a:pPr/>
            <a:r>
              <a:t>Get bostonglobe.com</a:t>
            </a:r>
          </a:p>
        </p:txBody>
      </p:sp>
      <p:pic>
        <p:nvPicPr>
          <p:cNvPr id="1723" name="Image" descr="Image"/>
          <p:cNvPicPr>
            <a:picLocks noChangeAspect="1"/>
          </p:cNvPicPr>
          <p:nvPr/>
        </p:nvPicPr>
        <p:blipFill>
          <a:blip r:embed="rId10">
            <a:extLst/>
          </a:blip>
          <a:stretch>
            <a:fillRect/>
          </a:stretch>
        </p:blipFill>
        <p:spPr>
          <a:xfrm>
            <a:off x="11417813" y="6852557"/>
            <a:ext cx="388603" cy="620511"/>
          </a:xfrm>
          <a:prstGeom prst="rect">
            <a:avLst/>
          </a:prstGeom>
          <a:ln w="12700">
            <a:miter lim="400000"/>
          </a:ln>
        </p:spPr>
      </p:pic>
      <p:graphicFrame>
        <p:nvGraphicFramePr>
          <p:cNvPr id="1724" name="Table"/>
          <p:cNvGraphicFramePr/>
          <p:nvPr/>
        </p:nvGraphicFramePr>
        <p:xfrm>
          <a:off x="8328580" y="405831"/>
          <a:ext cx="3813047" cy="190334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67969"/>
                <a:gridCol w="3959273"/>
              </a:tblGrid>
              <a:tr h="472662">
                <a:tc>
                  <a:txBody>
                    <a:bodyPr/>
                    <a:lstStyle/>
                    <a:p>
                      <a:pPr defTabSz="914400">
                        <a:defRPr sz="2800">
                          <a:latin typeface="Helvetica Light"/>
                          <a:ea typeface="Helvetica Light"/>
                          <a:cs typeface="Helvetica Light"/>
                          <a:sym typeface="Helvetica Light"/>
                        </a:defRPr>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1800">
                          <a:solidFill>
                            <a:srgbClr val="000000"/>
                          </a:solidFill>
                        </a:defRPr>
                      </a:pPr>
                      <a:r>
                        <a:rPr sz="2800">
                          <a:solidFill>
                            <a:srgbClr val="FFF006"/>
                          </a:solidFill>
                          <a:latin typeface="Gill Sans"/>
                          <a:ea typeface="Gill Sans"/>
                          <a:cs typeface="Gill Sans"/>
                          <a:sym typeface="Gill Sans"/>
                        </a:rPr>
                        <a:t>Measurement Client</a:t>
                      </a:r>
                    </a:p>
                  </a:txBody>
                  <a:tcPr marL="50800" marR="50800" marT="50800" marB="50800" anchor="ctr" anchorCtr="0" horzOverflow="overflow">
                    <a:lnL w="12700">
                      <a:miter lim="400000"/>
                    </a:lnL>
                    <a:lnR w="12700">
                      <a:miter lim="400000"/>
                    </a:lnR>
                    <a:lnT w="12700">
                      <a:miter lim="400000"/>
                    </a:lnT>
                    <a:lnB w="12700">
                      <a:miter lim="400000"/>
                    </a:lnB>
                  </a:tcPr>
                </a:tc>
              </a:tr>
              <a:tr h="472662">
                <a:tc>
                  <a:txBody>
                    <a:bodyPr/>
                    <a:lstStyle/>
                    <a:p>
                      <a:pPr defTabSz="914400">
                        <a:defRPr sz="2800">
                          <a:latin typeface="Helvetica Light"/>
                          <a:ea typeface="Helvetica Light"/>
                          <a:cs typeface="Helvetica Light"/>
                          <a:sym typeface="Helvetica Light"/>
                        </a:defRPr>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1800">
                          <a:solidFill>
                            <a:srgbClr val="000000"/>
                          </a:solidFill>
                        </a:defRPr>
                      </a:pPr>
                      <a:r>
                        <a:rPr sz="2800">
                          <a:solidFill>
                            <a:srgbClr val="1497FC"/>
                          </a:solidFill>
                          <a:latin typeface="Gill Sans"/>
                          <a:ea typeface="Gill Sans"/>
                          <a:cs typeface="Gill Sans"/>
                          <a:sym typeface="Gill Sans"/>
                        </a:rPr>
                        <a:t>Super Proxy</a:t>
                      </a:r>
                    </a:p>
                  </a:txBody>
                  <a:tcPr marL="50800" marR="50800" marT="50800" marB="50800" anchor="ctr" anchorCtr="0" horzOverflow="overflow">
                    <a:lnL w="12700">
                      <a:miter lim="400000"/>
                    </a:lnL>
                    <a:lnR w="12700">
                      <a:miter lim="400000"/>
                    </a:lnR>
                    <a:lnT w="12700">
                      <a:miter lim="400000"/>
                    </a:lnT>
                    <a:lnB w="12700">
                      <a:miter lim="400000"/>
                    </a:lnB>
                  </a:tcPr>
                </a:tc>
              </a:tr>
              <a:tr h="472662">
                <a:tc>
                  <a:txBody>
                    <a:bodyPr/>
                    <a:lstStyle/>
                    <a:p>
                      <a:pPr defTabSz="914400">
                        <a:defRPr sz="2800">
                          <a:latin typeface="Helvetica Light"/>
                          <a:ea typeface="Helvetica Light"/>
                          <a:cs typeface="Helvetica Light"/>
                          <a:sym typeface="Helvetica Light"/>
                        </a:defRPr>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1800">
                          <a:solidFill>
                            <a:srgbClr val="000000"/>
                          </a:solidFill>
                        </a:defRPr>
                      </a:pPr>
                      <a:r>
                        <a:rPr sz="2800">
                          <a:solidFill>
                            <a:srgbClr val="FF0800"/>
                          </a:solidFill>
                          <a:latin typeface="Gill Sans"/>
                          <a:ea typeface="Gill Sans"/>
                          <a:cs typeface="Gill Sans"/>
                          <a:sym typeface="Gill Sans"/>
                        </a:rPr>
                        <a:t>Exit Node</a:t>
                      </a:r>
                    </a:p>
                  </a:txBody>
                  <a:tcPr marL="50800" marR="50800" marT="50800" marB="50800" anchor="ctr" anchorCtr="0" horzOverflow="overflow">
                    <a:lnL w="12700">
                      <a:miter lim="400000"/>
                    </a:lnL>
                    <a:lnR w="12700">
                      <a:miter lim="400000"/>
                    </a:lnR>
                    <a:lnT w="12700">
                      <a:miter lim="400000"/>
                    </a:lnT>
                    <a:lnB w="12700">
                      <a:miter lim="400000"/>
                    </a:lnB>
                  </a:tcPr>
                </a:tc>
              </a:tr>
              <a:tr h="472662">
                <a:tc>
                  <a:txBody>
                    <a:bodyPr/>
                    <a:lstStyle/>
                    <a:p>
                      <a:pPr defTabSz="914400">
                        <a:defRPr sz="2800">
                          <a:latin typeface="Helvetica Light"/>
                          <a:ea typeface="Helvetica Light"/>
                          <a:cs typeface="Helvetica Light"/>
                          <a:sym typeface="Helvetica Light"/>
                        </a:defRPr>
                      </a:pPr>
                    </a:p>
                  </a:txBody>
                  <a:tcPr marL="50800" marR="50800" marT="50800" marB="50800" anchor="ctr" anchorCtr="0" horzOverflow="overflow">
                    <a:lnL w="12700">
                      <a:miter lim="400000"/>
                    </a:lnL>
                    <a:lnR w="12700">
                      <a:miter lim="400000"/>
                    </a:lnR>
                    <a:lnT w="12700">
                      <a:miter lim="400000"/>
                    </a:lnT>
                    <a:lnB w="12700">
                      <a:miter lim="400000"/>
                    </a:lnB>
                  </a:tcPr>
                </a:tc>
                <a:tc>
                  <a:txBody>
                    <a:bodyPr/>
                    <a:lstStyle/>
                    <a:p>
                      <a:pPr defTabSz="914400">
                        <a:defRPr sz="1800">
                          <a:solidFill>
                            <a:srgbClr val="000000"/>
                          </a:solidFill>
                        </a:defRPr>
                      </a:pPr>
                      <a:r>
                        <a:rPr sz="2800">
                          <a:solidFill>
                            <a:srgbClr val="7BDB45"/>
                          </a:solidFill>
                          <a:latin typeface="Gill Sans"/>
                          <a:ea typeface="Gill Sans"/>
                          <a:cs typeface="Gill Sans"/>
                          <a:sym typeface="Gill Sans"/>
                        </a:rPr>
                        <a:t>Exit Node’s DNS Server</a:t>
                      </a:r>
                    </a:p>
                  </a:txBody>
                  <a:tcPr marL="50800" marR="50800" marT="50800" marB="50800" anchor="ctr" anchorCtr="0" horzOverflow="overflow">
                    <a:lnL w="12700">
                      <a:miter lim="400000"/>
                    </a:lnL>
                    <a:lnR w="12700">
                      <a:miter lim="400000"/>
                    </a:lnR>
                    <a:lnT w="12700">
                      <a:miter lim="400000"/>
                    </a:lnT>
                    <a:lnB w="12700">
                      <a:miter lim="400000"/>
                    </a:lnB>
                  </a:tcPr>
                </a:tc>
              </a:tr>
            </a:tbl>
          </a:graphicData>
        </a:graphic>
      </p:graphicFrame>
      <p:pic>
        <p:nvPicPr>
          <p:cNvPr id="1725" name="Image" descr="Image"/>
          <p:cNvPicPr>
            <a:picLocks noChangeAspect="1"/>
          </p:cNvPicPr>
          <p:nvPr/>
        </p:nvPicPr>
        <p:blipFill>
          <a:blip r:embed="rId5">
            <a:extLst/>
          </a:blip>
          <a:stretch>
            <a:fillRect/>
          </a:stretch>
        </p:blipFill>
        <p:spPr>
          <a:xfrm>
            <a:off x="8734449" y="1377395"/>
            <a:ext cx="268516" cy="469901"/>
          </a:xfrm>
          <a:prstGeom prst="rect">
            <a:avLst/>
          </a:prstGeom>
          <a:ln w="12700">
            <a:miter lim="400000"/>
          </a:ln>
        </p:spPr>
      </p:pic>
      <p:pic>
        <p:nvPicPr>
          <p:cNvPr id="1726" name="Image" descr="Image"/>
          <p:cNvPicPr>
            <a:picLocks noChangeAspect="1"/>
          </p:cNvPicPr>
          <p:nvPr/>
        </p:nvPicPr>
        <p:blipFill>
          <a:blip r:embed="rId3">
            <a:extLst/>
          </a:blip>
          <a:stretch>
            <a:fillRect/>
          </a:stretch>
        </p:blipFill>
        <p:spPr>
          <a:xfrm>
            <a:off x="8721566" y="429912"/>
            <a:ext cx="294281" cy="469901"/>
          </a:xfrm>
          <a:prstGeom prst="rect">
            <a:avLst/>
          </a:prstGeom>
          <a:ln w="12700">
            <a:miter lim="400000"/>
          </a:ln>
        </p:spPr>
      </p:pic>
      <p:pic>
        <p:nvPicPr>
          <p:cNvPr id="1727" name="Image" descr="Image"/>
          <p:cNvPicPr>
            <a:picLocks noChangeAspect="1"/>
          </p:cNvPicPr>
          <p:nvPr/>
        </p:nvPicPr>
        <p:blipFill>
          <a:blip r:embed="rId10">
            <a:extLst/>
          </a:blip>
          <a:stretch>
            <a:fillRect/>
          </a:stretch>
        </p:blipFill>
        <p:spPr>
          <a:xfrm>
            <a:off x="8721566" y="1878697"/>
            <a:ext cx="294281" cy="469901"/>
          </a:xfrm>
          <a:prstGeom prst="rect">
            <a:avLst/>
          </a:prstGeom>
          <a:ln w="12700">
            <a:miter lim="400000"/>
          </a:ln>
        </p:spPr>
      </p:pic>
      <p:pic>
        <p:nvPicPr>
          <p:cNvPr id="1728" name="Image" descr="Image"/>
          <p:cNvPicPr>
            <a:picLocks noChangeAspect="1"/>
          </p:cNvPicPr>
          <p:nvPr/>
        </p:nvPicPr>
        <p:blipFill>
          <a:blip r:embed="rId4">
            <a:extLst/>
          </a:blip>
          <a:stretch>
            <a:fillRect/>
          </a:stretch>
        </p:blipFill>
        <p:spPr>
          <a:xfrm>
            <a:off x="8721566" y="893570"/>
            <a:ext cx="294281" cy="469901"/>
          </a:xfrm>
          <a:prstGeom prst="rect">
            <a:avLst/>
          </a:prstGeom>
          <a:ln w="12700">
            <a:miter lim="400000"/>
          </a:ln>
        </p:spPr>
      </p:pic>
      <p:pic>
        <p:nvPicPr>
          <p:cNvPr id="1750" name="Connection Line" descr="Connection Line"/>
          <p:cNvPicPr>
            <a:picLocks noChangeAspect="0"/>
          </p:cNvPicPr>
          <p:nvPr/>
        </p:nvPicPr>
        <p:blipFill>
          <a:blip r:embed="rId11">
            <a:extLst/>
          </a:blip>
          <a:stretch>
            <a:fillRect/>
          </a:stretch>
        </p:blipFill>
        <p:spPr>
          <a:xfrm>
            <a:off x="11120203" y="7317940"/>
            <a:ext cx="562129" cy="675847"/>
          </a:xfrm>
          <a:prstGeom prst="rect">
            <a:avLst/>
          </a:prstGeom>
        </p:spPr>
      </p:pic>
      <p:pic>
        <p:nvPicPr>
          <p:cNvPr id="1752" name="Connection Line" descr="Connection Line"/>
          <p:cNvPicPr>
            <a:picLocks noChangeAspect="0"/>
          </p:cNvPicPr>
          <p:nvPr/>
        </p:nvPicPr>
        <p:blipFill>
          <a:blip r:embed="rId12">
            <a:extLst/>
          </a:blip>
          <a:stretch>
            <a:fillRect/>
          </a:stretch>
        </p:blipFill>
        <p:spPr>
          <a:xfrm>
            <a:off x="11040695" y="6421355"/>
            <a:ext cx="526427" cy="487761"/>
          </a:xfrm>
          <a:prstGeom prst="rect">
            <a:avLst/>
          </a:prstGeom>
        </p:spPr>
      </p:pic>
      <p:pic>
        <p:nvPicPr>
          <p:cNvPr id="1731" name="Line" descr="Line"/>
          <p:cNvPicPr>
            <a:picLocks noChangeAspect="0"/>
          </p:cNvPicPr>
          <p:nvPr/>
        </p:nvPicPr>
        <p:blipFill>
          <a:blip r:embed="rId13">
            <a:extLst/>
          </a:blip>
          <a:stretch>
            <a:fillRect/>
          </a:stretch>
        </p:blipFill>
        <p:spPr>
          <a:xfrm>
            <a:off x="410633" y="7238574"/>
            <a:ext cx="2025299" cy="352234"/>
          </a:xfrm>
          <a:prstGeom prst="rect">
            <a:avLst/>
          </a:prstGeom>
        </p:spPr>
      </p:pic>
      <p:pic>
        <p:nvPicPr>
          <p:cNvPr id="1733" name="Line" descr="Line"/>
          <p:cNvPicPr>
            <a:picLocks noChangeAspect="0"/>
          </p:cNvPicPr>
          <p:nvPr/>
        </p:nvPicPr>
        <p:blipFill>
          <a:blip r:embed="rId14">
            <a:extLst/>
          </a:blip>
          <a:stretch>
            <a:fillRect/>
          </a:stretch>
        </p:blipFill>
        <p:spPr>
          <a:xfrm>
            <a:off x="410633" y="7801711"/>
            <a:ext cx="2025299" cy="352234"/>
          </a:xfrm>
          <a:prstGeom prst="rect">
            <a:avLst/>
          </a:prstGeom>
        </p:spPr>
      </p:pic>
      <p:sp>
        <p:nvSpPr>
          <p:cNvPr id="1735" name="HTTP"/>
          <p:cNvSpPr txBox="1"/>
          <p:nvPr/>
        </p:nvSpPr>
        <p:spPr>
          <a:xfrm>
            <a:off x="2665167" y="7179740"/>
            <a:ext cx="802011"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2500">
                <a:solidFill>
                  <a:srgbClr val="7BDB45"/>
                </a:solidFill>
                <a:latin typeface="Gill Sans"/>
                <a:ea typeface="Gill Sans"/>
                <a:cs typeface="Gill Sans"/>
                <a:sym typeface="Gill Sans"/>
              </a:defRPr>
            </a:lvl1pPr>
          </a:lstStyle>
          <a:p>
            <a:pPr/>
            <a:r>
              <a:t>HTTP</a:t>
            </a:r>
          </a:p>
        </p:txBody>
      </p:sp>
      <p:sp>
        <p:nvSpPr>
          <p:cNvPr id="1736" name="DNS"/>
          <p:cNvSpPr txBox="1"/>
          <p:nvPr/>
        </p:nvSpPr>
        <p:spPr>
          <a:xfrm>
            <a:off x="2722993" y="7742877"/>
            <a:ext cx="686359"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sz="2500">
                <a:solidFill>
                  <a:srgbClr val="D45954"/>
                </a:solidFill>
                <a:latin typeface="Gill Sans"/>
                <a:ea typeface="Gill Sans"/>
                <a:cs typeface="Gill Sans"/>
                <a:sym typeface="Gill Sans"/>
              </a:defRPr>
            </a:lvl1pPr>
          </a:lstStyle>
          <a:p>
            <a:pPr/>
            <a:r>
              <a:t>DNS</a:t>
            </a:r>
          </a:p>
        </p:txBody>
      </p:sp>
      <p:pic>
        <p:nvPicPr>
          <p:cNvPr id="1754" name="Connection Line" descr="Connection Line"/>
          <p:cNvPicPr>
            <a:picLocks noChangeAspect="0"/>
          </p:cNvPicPr>
          <p:nvPr/>
        </p:nvPicPr>
        <p:blipFill>
          <a:blip r:embed="rId15">
            <a:extLst/>
          </a:blip>
          <a:stretch>
            <a:fillRect/>
          </a:stretch>
        </p:blipFill>
        <p:spPr>
          <a:xfrm>
            <a:off x="5765478" y="4665313"/>
            <a:ext cx="5292839" cy="2535665"/>
          </a:xfrm>
          <a:prstGeom prst="rect">
            <a:avLst/>
          </a:prstGeom>
        </p:spPr>
      </p:pic>
      <p:pic>
        <p:nvPicPr>
          <p:cNvPr id="1756" name="Connection Line" descr="Connection Line"/>
          <p:cNvPicPr>
            <a:picLocks noChangeAspect="0"/>
          </p:cNvPicPr>
          <p:nvPr/>
        </p:nvPicPr>
        <p:blipFill>
          <a:blip r:embed="rId16">
            <a:extLst/>
          </a:blip>
          <a:stretch>
            <a:fillRect/>
          </a:stretch>
        </p:blipFill>
        <p:spPr>
          <a:xfrm>
            <a:off x="6043692" y="4701166"/>
            <a:ext cx="4957432" cy="2331407"/>
          </a:xfrm>
          <a:prstGeom prst="rect">
            <a:avLst/>
          </a:prstGeom>
        </p:spPr>
      </p:pic>
      <p:pic>
        <p:nvPicPr>
          <p:cNvPr id="1739" name="Image" descr="Image"/>
          <p:cNvPicPr>
            <a:picLocks noChangeAspect="1"/>
          </p:cNvPicPr>
          <p:nvPr/>
        </p:nvPicPr>
        <p:blipFill>
          <a:blip r:embed="rId17">
            <a:extLst/>
          </a:blip>
          <a:stretch>
            <a:fillRect/>
          </a:stretch>
        </p:blipFill>
        <p:spPr>
          <a:xfrm>
            <a:off x="7641071" y="7704976"/>
            <a:ext cx="545682" cy="545682"/>
          </a:xfrm>
          <a:prstGeom prst="rect">
            <a:avLst/>
          </a:prstGeom>
          <a:ln w="12700">
            <a:miter lim="400000"/>
          </a:ln>
        </p:spPr>
      </p:pic>
      <p:pic>
        <p:nvPicPr>
          <p:cNvPr id="1740" name="Image" descr="Image"/>
          <p:cNvPicPr>
            <a:picLocks noChangeAspect="1"/>
          </p:cNvPicPr>
          <p:nvPr/>
        </p:nvPicPr>
        <p:blipFill>
          <a:blip r:embed="rId17">
            <a:extLst/>
          </a:blip>
          <a:stretch>
            <a:fillRect/>
          </a:stretch>
        </p:blipFill>
        <p:spPr>
          <a:xfrm>
            <a:off x="8362591" y="4730948"/>
            <a:ext cx="545683" cy="545682"/>
          </a:xfrm>
          <a:prstGeom prst="rect">
            <a:avLst/>
          </a:prstGeom>
          <a:ln w="12700">
            <a:miter lim="400000"/>
          </a:ln>
        </p:spPr>
      </p:pic>
      <p:pic>
        <p:nvPicPr>
          <p:cNvPr id="1741" name="Image" descr="Image"/>
          <p:cNvPicPr>
            <a:picLocks noChangeAspect="1"/>
          </p:cNvPicPr>
          <p:nvPr/>
        </p:nvPicPr>
        <p:blipFill>
          <a:blip r:embed="rId17">
            <a:extLst/>
          </a:blip>
          <a:stretch>
            <a:fillRect/>
          </a:stretch>
        </p:blipFill>
        <p:spPr>
          <a:xfrm>
            <a:off x="4278767" y="3977621"/>
            <a:ext cx="545682" cy="54568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1742"/>
                                        </p:tgtEl>
                                        <p:attrNameLst>
                                          <p:attrName>style.visibility</p:attrName>
                                        </p:attrNameLst>
                                      </p:cBhvr>
                                      <p:to>
                                        <p:strVal val="visible"/>
                                      </p:to>
                                    </p:set>
                                    <p:animEffect filter="wipe(right)" transition="in">
                                      <p:cBhvr>
                                        <p:cTn id="7" dur="300"/>
                                        <p:tgtEl>
                                          <p:spTgt spid="1742"/>
                                        </p:tgtEl>
                                      </p:cBhvr>
                                    </p:animEffect>
                                  </p:childTnLst>
                                </p:cTn>
                              </p:par>
                            </p:childTnLst>
                          </p:cTn>
                        </p:par>
                        <p:par>
                          <p:cTn id="8" fill="hold">
                            <p:stCondLst>
                              <p:cond delay="300"/>
                            </p:stCondLst>
                            <p:childTnLst>
                              <p:par>
                                <p:cTn id="9" presetClass="entr" nodeType="afterEffect" presetSubtype="2" presetID="22" grpId="2" fill="hold">
                                  <p:stCondLst>
                                    <p:cond delay="0"/>
                                  </p:stCondLst>
                                  <p:iterate type="el" backwards="0">
                                    <p:tmAbs val="0"/>
                                  </p:iterate>
                                  <p:childTnLst>
                                    <p:set>
                                      <p:cBhvr>
                                        <p:cTn id="10" fill="hold"/>
                                        <p:tgtEl>
                                          <p:spTgt spid="1722"/>
                                        </p:tgtEl>
                                        <p:attrNameLst>
                                          <p:attrName>style.visibility</p:attrName>
                                        </p:attrNameLst>
                                      </p:cBhvr>
                                      <p:to>
                                        <p:strVal val="visible"/>
                                      </p:to>
                                    </p:set>
                                    <p:animEffect filter="wipe(right)" transition="in">
                                      <p:cBhvr>
                                        <p:cTn id="11" dur="300"/>
                                        <p:tgtEl>
                                          <p:spTgt spid="1722"/>
                                        </p:tgtEl>
                                      </p:cBhvr>
                                    </p:animEffect>
                                  </p:childTnLst>
                                </p:cTn>
                              </p:par>
                            </p:childTnLst>
                          </p:cTn>
                        </p:par>
                      </p:childTnLst>
                    </p:cTn>
                  </p:par>
                  <p:par>
                    <p:cTn id="12" fill="hold">
                      <p:stCondLst>
                        <p:cond delay="indefinite"/>
                      </p:stCondLst>
                      <p:childTnLst>
                        <p:par>
                          <p:cTn id="13" fill="hold">
                            <p:stCondLst>
                              <p:cond delay="0"/>
                            </p:stCondLst>
                            <p:childTnLst>
                              <p:par>
                                <p:cTn id="14" presetClass="exit" nodeType="clickEffect" presetSubtype="0" presetID="1" grpId="3" fill="hold">
                                  <p:stCondLst>
                                    <p:cond delay="0"/>
                                  </p:stCondLst>
                                  <p:iterate type="el" backwards="0">
                                    <p:tmAbs val="0"/>
                                  </p:iterate>
                                  <p:childTnLst>
                                    <p:set>
                                      <p:cBhvr>
                                        <p:cTn id="15" fill="hold">
                                          <p:stCondLst>
                                            <p:cond delay="0"/>
                                          </p:stCondLst>
                                        </p:cTn>
                                        <p:tgtEl>
                                          <p:spTgt spid="1722"/>
                                        </p:tgtEl>
                                        <p:attrNameLst>
                                          <p:attrName>style.visibility</p:attrName>
                                        </p:attrNameLst>
                                      </p:cBhvr>
                                      <p:to>
                                        <p:strVal val="hidden"/>
                                      </p:to>
                                    </p:set>
                                  </p:childTnLst>
                                </p:cTn>
                              </p:par>
                            </p:childTnLst>
                          </p:cTn>
                        </p:par>
                        <p:par>
                          <p:cTn id="16" fill="hold">
                            <p:stCondLst>
                              <p:cond delay="0"/>
                            </p:stCondLst>
                            <p:childTnLst>
                              <p:par>
                                <p:cTn id="17" presetClass="entr" nodeType="afterEffect" presetSubtype="1" presetID="2" grpId="4" fill="hold">
                                  <p:stCondLst>
                                    <p:cond delay="0"/>
                                  </p:stCondLst>
                                  <p:iterate type="el" backwards="0">
                                    <p:tmAbs val="0"/>
                                  </p:iterate>
                                  <p:childTnLst>
                                    <p:set>
                                      <p:cBhvr>
                                        <p:cTn id="18" fill="hold"/>
                                        <p:tgtEl>
                                          <p:spTgt spid="1717"/>
                                        </p:tgtEl>
                                        <p:attrNameLst>
                                          <p:attrName>style.visibility</p:attrName>
                                        </p:attrNameLst>
                                      </p:cBhvr>
                                      <p:to>
                                        <p:strVal val="visible"/>
                                      </p:to>
                                    </p:set>
                                    <p:anim calcmode="lin" valueType="num">
                                      <p:cBhvr>
                                        <p:cTn id="19" dur="400" fill="hold"/>
                                        <p:tgtEl>
                                          <p:spTgt spid="1717"/>
                                        </p:tgtEl>
                                        <p:attrNameLst>
                                          <p:attrName>ppt_x</p:attrName>
                                        </p:attrNameLst>
                                      </p:cBhvr>
                                      <p:tavLst>
                                        <p:tav tm="0">
                                          <p:val>
                                            <p:strVal val="#ppt_x"/>
                                          </p:val>
                                        </p:tav>
                                        <p:tav tm="100000">
                                          <p:val>
                                            <p:strVal val="#ppt_x"/>
                                          </p:val>
                                        </p:tav>
                                      </p:tavLst>
                                    </p:anim>
                                    <p:anim calcmode="lin" valueType="num">
                                      <p:cBhvr>
                                        <p:cTn id="20" dur="400" fill="hold"/>
                                        <p:tgtEl>
                                          <p:spTgt spid="171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2" grpId="5" fill="hold">
                                  <p:stCondLst>
                                    <p:cond delay="0"/>
                                  </p:stCondLst>
                                  <p:iterate type="el" backwards="0">
                                    <p:tmAbs val="0"/>
                                  </p:iterate>
                                  <p:childTnLst>
                                    <p:set>
                                      <p:cBhvr>
                                        <p:cTn id="24" fill="hold"/>
                                        <p:tgtEl>
                                          <p:spTgt spid="1744"/>
                                        </p:tgtEl>
                                        <p:attrNameLst>
                                          <p:attrName>style.visibility</p:attrName>
                                        </p:attrNameLst>
                                      </p:cBhvr>
                                      <p:to>
                                        <p:strVal val="visible"/>
                                      </p:to>
                                    </p:set>
                                    <p:animEffect filter="wipe(left)" transition="in">
                                      <p:cBhvr>
                                        <p:cTn id="25" dur="1000"/>
                                        <p:tgtEl>
                                          <p:spTgt spid="1744"/>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6" fill="hold">
                                  <p:stCondLst>
                                    <p:cond delay="0"/>
                                  </p:stCondLst>
                                  <p:iterate type="el" backwards="0">
                                    <p:tmAbs val="0"/>
                                  </p:iterate>
                                  <p:childTnLst>
                                    <p:set>
                                      <p:cBhvr>
                                        <p:cTn id="29" fill="hold"/>
                                        <p:tgtEl>
                                          <p:spTgt spid="172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8" presetID="22" grpId="7" fill="hold">
                                  <p:stCondLst>
                                    <p:cond delay="0"/>
                                  </p:stCondLst>
                                  <p:iterate type="el" backwards="0">
                                    <p:tmAbs val="0"/>
                                  </p:iterate>
                                  <p:childTnLst>
                                    <p:set>
                                      <p:cBhvr>
                                        <p:cTn id="33" fill="hold"/>
                                        <p:tgtEl>
                                          <p:spTgt spid="1750"/>
                                        </p:tgtEl>
                                        <p:attrNameLst>
                                          <p:attrName>style.visibility</p:attrName>
                                        </p:attrNameLst>
                                      </p:cBhvr>
                                      <p:to>
                                        <p:strVal val="visible"/>
                                      </p:to>
                                    </p:set>
                                    <p:animEffect filter="wipe(left)" transition="in">
                                      <p:cBhvr>
                                        <p:cTn id="34" dur="300"/>
                                        <p:tgtEl>
                                          <p:spTgt spid="1750"/>
                                        </p:tgtEl>
                                      </p:cBhvr>
                                    </p:animEffec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2" presetID="22" grpId="8" fill="hold">
                                  <p:stCondLst>
                                    <p:cond delay="0"/>
                                  </p:stCondLst>
                                  <p:iterate type="el" backwards="0">
                                    <p:tmAbs val="0"/>
                                  </p:iterate>
                                  <p:childTnLst>
                                    <p:set>
                                      <p:cBhvr>
                                        <p:cTn id="38" fill="hold"/>
                                        <p:tgtEl>
                                          <p:spTgt spid="1752"/>
                                        </p:tgtEl>
                                        <p:attrNameLst>
                                          <p:attrName>style.visibility</p:attrName>
                                        </p:attrNameLst>
                                      </p:cBhvr>
                                      <p:to>
                                        <p:strVal val="visible"/>
                                      </p:to>
                                    </p:set>
                                    <p:animEffect filter="wipe(right)" transition="in">
                                      <p:cBhvr>
                                        <p:cTn id="39" dur="300"/>
                                        <p:tgtEl>
                                          <p:spTgt spid="1752"/>
                                        </p:tgtEl>
                                      </p:cBhvr>
                                    </p:animEffect>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2" presetID="22" grpId="9" fill="hold">
                                  <p:stCondLst>
                                    <p:cond delay="0"/>
                                  </p:stCondLst>
                                  <p:iterate type="el" backwards="0">
                                    <p:tmAbs val="0"/>
                                  </p:iterate>
                                  <p:childTnLst>
                                    <p:set>
                                      <p:cBhvr>
                                        <p:cTn id="43" fill="hold"/>
                                        <p:tgtEl>
                                          <p:spTgt spid="1754"/>
                                        </p:tgtEl>
                                        <p:attrNameLst>
                                          <p:attrName>style.visibility</p:attrName>
                                        </p:attrNameLst>
                                      </p:cBhvr>
                                      <p:to>
                                        <p:strVal val="visible"/>
                                      </p:to>
                                    </p:set>
                                    <p:animEffect filter="wipe(right)" transition="in">
                                      <p:cBhvr>
                                        <p:cTn id="44" dur="300"/>
                                        <p:tgtEl>
                                          <p:spTgt spid="1754"/>
                                        </p:tgtEl>
                                      </p:cBhvr>
                                    </p:animEffec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8" presetID="22" grpId="10" fill="hold">
                                  <p:stCondLst>
                                    <p:cond delay="0"/>
                                  </p:stCondLst>
                                  <p:iterate type="el" backwards="0">
                                    <p:tmAbs val="0"/>
                                  </p:iterate>
                                  <p:childTnLst>
                                    <p:set>
                                      <p:cBhvr>
                                        <p:cTn id="48" fill="hold"/>
                                        <p:tgtEl>
                                          <p:spTgt spid="1756"/>
                                        </p:tgtEl>
                                        <p:attrNameLst>
                                          <p:attrName>style.visibility</p:attrName>
                                        </p:attrNameLst>
                                      </p:cBhvr>
                                      <p:to>
                                        <p:strVal val="visible"/>
                                      </p:to>
                                    </p:set>
                                    <p:animEffect filter="wipe(left)" transition="in">
                                      <p:cBhvr>
                                        <p:cTn id="49" dur="300"/>
                                        <p:tgtEl>
                                          <p:spTgt spid="1756"/>
                                        </p:tgtEl>
                                      </p:cBhvr>
                                    </p:animEffect>
                                  </p:childTnLst>
                                </p:cTn>
                              </p:par>
                            </p:childTnLst>
                          </p:cTn>
                        </p:par>
                        <p:par>
                          <p:cTn id="50" fill="hold">
                            <p:stCondLst>
                              <p:cond delay="300"/>
                            </p:stCondLst>
                            <p:childTnLst>
                              <p:par>
                                <p:cTn id="51" presetClass="entr" nodeType="afterEffect" presetSubtype="8" presetID="22" grpId="11" fill="hold">
                                  <p:stCondLst>
                                    <p:cond delay="0"/>
                                  </p:stCondLst>
                                  <p:iterate type="el" backwards="0">
                                    <p:tmAbs val="0"/>
                                  </p:iterate>
                                  <p:childTnLst>
                                    <p:set>
                                      <p:cBhvr>
                                        <p:cTn id="52" fill="hold"/>
                                        <p:tgtEl>
                                          <p:spTgt spid="1740"/>
                                        </p:tgtEl>
                                        <p:attrNameLst>
                                          <p:attrName>style.visibility</p:attrName>
                                        </p:attrNameLst>
                                      </p:cBhvr>
                                      <p:to>
                                        <p:strVal val="visible"/>
                                      </p:to>
                                    </p:set>
                                    <p:animEffect filter="wipe(left)" transition="in">
                                      <p:cBhvr>
                                        <p:cTn id="53" dur="300"/>
                                        <p:tgtEl>
                                          <p:spTgt spid="1740"/>
                                        </p:tgtEl>
                                      </p:cBhvr>
                                    </p:animEffec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2" presetID="22" grpId="12" fill="hold">
                                  <p:stCondLst>
                                    <p:cond delay="0"/>
                                  </p:stCondLst>
                                  <p:iterate type="el" backwards="0">
                                    <p:tmAbs val="0"/>
                                  </p:iterate>
                                  <p:childTnLst>
                                    <p:set>
                                      <p:cBhvr>
                                        <p:cTn id="57" fill="hold"/>
                                        <p:tgtEl>
                                          <p:spTgt spid="1746"/>
                                        </p:tgtEl>
                                        <p:attrNameLst>
                                          <p:attrName>style.visibility</p:attrName>
                                        </p:attrNameLst>
                                      </p:cBhvr>
                                      <p:to>
                                        <p:strVal val="visible"/>
                                      </p:to>
                                    </p:set>
                                    <p:animEffect filter="wipe(right)" transition="in">
                                      <p:cBhvr>
                                        <p:cTn id="58" dur="300"/>
                                        <p:tgtEl>
                                          <p:spTgt spid="1746"/>
                                        </p:tgtEl>
                                      </p:cBhvr>
                                    </p:animEffect>
                                  </p:childTnLst>
                                </p:cTn>
                              </p:par>
                            </p:childTnLst>
                          </p:cTn>
                        </p:par>
                        <p:par>
                          <p:cTn id="59" fill="hold">
                            <p:stCondLst>
                              <p:cond delay="300"/>
                            </p:stCondLst>
                            <p:childTnLst>
                              <p:par>
                                <p:cTn id="60" presetClass="entr" nodeType="afterEffect" presetSubtype="2" presetID="22" grpId="13" fill="hold">
                                  <p:stCondLst>
                                    <p:cond delay="0"/>
                                  </p:stCondLst>
                                  <p:iterate type="el" backwards="0">
                                    <p:tmAbs val="0"/>
                                  </p:iterate>
                                  <p:childTnLst>
                                    <p:set>
                                      <p:cBhvr>
                                        <p:cTn id="61" fill="hold"/>
                                        <p:tgtEl>
                                          <p:spTgt spid="1739"/>
                                        </p:tgtEl>
                                        <p:attrNameLst>
                                          <p:attrName>style.visibility</p:attrName>
                                        </p:attrNameLst>
                                      </p:cBhvr>
                                      <p:to>
                                        <p:strVal val="visible"/>
                                      </p:to>
                                    </p:set>
                                    <p:animEffect filter="wipe(right)" transition="in">
                                      <p:cBhvr>
                                        <p:cTn id="62" dur="300"/>
                                        <p:tgtEl>
                                          <p:spTgt spid="1739"/>
                                        </p:tgtEl>
                                      </p:cBhvr>
                                    </p:animEffec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8" presetID="22" grpId="14" fill="hold">
                                  <p:stCondLst>
                                    <p:cond delay="0"/>
                                  </p:stCondLst>
                                  <p:iterate type="el" backwards="0">
                                    <p:tmAbs val="0"/>
                                  </p:iterate>
                                  <p:childTnLst>
                                    <p:set>
                                      <p:cBhvr>
                                        <p:cTn id="66" fill="hold"/>
                                        <p:tgtEl>
                                          <p:spTgt spid="1748"/>
                                        </p:tgtEl>
                                        <p:attrNameLst>
                                          <p:attrName>style.visibility</p:attrName>
                                        </p:attrNameLst>
                                      </p:cBhvr>
                                      <p:to>
                                        <p:strVal val="visible"/>
                                      </p:to>
                                    </p:set>
                                    <p:animEffect filter="wipe(left)" transition="in">
                                      <p:cBhvr>
                                        <p:cTn id="67" dur="300"/>
                                        <p:tgtEl>
                                          <p:spTgt spid="1748"/>
                                        </p:tgtEl>
                                      </p:cBhvr>
                                    </p:animEffect>
                                  </p:childTnLst>
                                </p:cTn>
                              </p:par>
                            </p:childTnLst>
                          </p:cTn>
                        </p:par>
                        <p:par>
                          <p:cTn id="68" fill="hold">
                            <p:stCondLst>
                              <p:cond delay="300"/>
                            </p:stCondLst>
                            <p:childTnLst>
                              <p:par>
                                <p:cTn id="69" presetClass="entr" nodeType="afterEffect" presetSubtype="8" presetID="22" grpId="15" fill="hold">
                                  <p:stCondLst>
                                    <p:cond delay="0"/>
                                  </p:stCondLst>
                                  <p:iterate type="el" backwards="0">
                                    <p:tmAbs val="0"/>
                                  </p:iterate>
                                  <p:childTnLst>
                                    <p:set>
                                      <p:cBhvr>
                                        <p:cTn id="70" fill="hold"/>
                                        <p:tgtEl>
                                          <p:spTgt spid="1741"/>
                                        </p:tgtEl>
                                        <p:attrNameLst>
                                          <p:attrName>style.visibility</p:attrName>
                                        </p:attrNameLst>
                                      </p:cBhvr>
                                      <p:to>
                                        <p:strVal val="visible"/>
                                      </p:to>
                                    </p:set>
                                    <p:animEffect filter="wipe(left)" transition="in">
                                      <p:cBhvr>
                                        <p:cTn id="71" dur="300"/>
                                        <p:tgtEl>
                                          <p:spTgt spid="17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40" grpId="11"/>
      <p:bldP build="whole" bldLvl="1" animBg="1" rev="0" advAuto="0" spid="1756" grpId="10"/>
      <p:bldP build="whole" bldLvl="1" animBg="1" rev="0" advAuto="0" spid="1741" grpId="15"/>
      <p:bldP build="whole" bldLvl="1" animBg="1" rev="0" advAuto="0" spid="1746" grpId="12"/>
      <p:bldP build="whole" bldLvl="1" animBg="1" rev="0" advAuto="0" spid="1752" grpId="8"/>
      <p:bldP build="whole" bldLvl="1" animBg="1" rev="0" advAuto="0" spid="1723" grpId="6"/>
      <p:bldP build="whole" bldLvl="1" animBg="1" rev="0" advAuto="0" spid="1739" grpId="13"/>
      <p:bldP build="whole" bldLvl="1" animBg="1" rev="0" advAuto="0" spid="1717" grpId="4"/>
      <p:bldP build="whole" bldLvl="1" animBg="1" rev="0" advAuto="0" spid="1722" grpId="2"/>
      <p:bldP build="whole" bldLvl="1" animBg="1" rev="0" advAuto="0" spid="1722" grpId="3"/>
      <p:bldP build="whole" bldLvl="1" animBg="1" rev="0" advAuto="0" spid="1750" grpId="7"/>
      <p:bldP build="whole" bldLvl="1" animBg="1" rev="0" advAuto="0" spid="1748" grpId="14"/>
      <p:bldP build="whole" bldLvl="1" animBg="1" rev="0" advAuto="0" spid="1742" grpId="1"/>
      <p:bldP build="whole" bldLvl="1" animBg="1" rev="0" advAuto="0" spid="1744" grpId="5"/>
      <p:bldP build="whole" bldLvl="1" animBg="1" rev="0" advAuto="0" spid="1754" grpId="9"/>
    </p:bldLst>
  </p:timing>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9" name="Luminati"/>
          <p:cNvSpPr txBox="1"/>
          <p:nvPr>
            <p:ph type="title"/>
          </p:nvPr>
        </p:nvSpPr>
        <p:spPr>
          <a:prstGeom prst="rect">
            <a:avLst/>
          </a:prstGeom>
        </p:spPr>
        <p:txBody>
          <a:bodyPr/>
          <a:lstStyle/>
          <a:p>
            <a:pPr/>
            <a:r>
              <a:t>Luminati</a:t>
            </a:r>
          </a:p>
        </p:txBody>
      </p:sp>
      <p:sp>
        <p:nvSpPr>
          <p:cNvPr id="176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61" name="Ballot"/>
          <p:cNvSpPr/>
          <p:nvPr/>
        </p:nvSpPr>
        <p:spPr>
          <a:xfrm>
            <a:off x="5766058" y="3133041"/>
            <a:ext cx="522895" cy="69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342"/>
                </a:lnTo>
                <a:lnTo>
                  <a:pt x="18478" y="0"/>
                </a:lnTo>
                <a:lnTo>
                  <a:pt x="0" y="0"/>
                </a:lnTo>
                <a:close/>
                <a:moveTo>
                  <a:pt x="2780" y="2106"/>
                </a:moveTo>
                <a:lnTo>
                  <a:pt x="15405" y="2106"/>
                </a:lnTo>
                <a:lnTo>
                  <a:pt x="15405" y="4226"/>
                </a:lnTo>
                <a:lnTo>
                  <a:pt x="2780" y="4226"/>
                </a:lnTo>
                <a:lnTo>
                  <a:pt x="2780" y="2106"/>
                </a:lnTo>
                <a:close/>
                <a:moveTo>
                  <a:pt x="17628" y="2106"/>
                </a:moveTo>
                <a:cubicBezTo>
                  <a:pt x="18408" y="2106"/>
                  <a:pt x="19040" y="2581"/>
                  <a:pt x="19040" y="3166"/>
                </a:cubicBezTo>
                <a:cubicBezTo>
                  <a:pt x="19040" y="3751"/>
                  <a:pt x="18408" y="4226"/>
                  <a:pt x="17628" y="4226"/>
                </a:cubicBezTo>
                <a:cubicBezTo>
                  <a:pt x="16849" y="4226"/>
                  <a:pt x="16217" y="3751"/>
                  <a:pt x="16217" y="3166"/>
                </a:cubicBezTo>
                <a:cubicBezTo>
                  <a:pt x="16217" y="2581"/>
                  <a:pt x="16849" y="2106"/>
                  <a:pt x="17628" y="2106"/>
                </a:cubicBezTo>
                <a:close/>
                <a:moveTo>
                  <a:pt x="2780" y="5160"/>
                </a:moveTo>
                <a:lnTo>
                  <a:pt x="15405" y="5160"/>
                </a:lnTo>
                <a:lnTo>
                  <a:pt x="15405" y="7278"/>
                </a:lnTo>
                <a:lnTo>
                  <a:pt x="2780" y="7278"/>
                </a:lnTo>
                <a:lnTo>
                  <a:pt x="2780" y="5160"/>
                </a:lnTo>
                <a:close/>
                <a:moveTo>
                  <a:pt x="17628" y="5160"/>
                </a:moveTo>
                <a:cubicBezTo>
                  <a:pt x="18408" y="5160"/>
                  <a:pt x="19040" y="5635"/>
                  <a:pt x="19040" y="6220"/>
                </a:cubicBezTo>
                <a:cubicBezTo>
                  <a:pt x="19040" y="6805"/>
                  <a:pt x="18408" y="7278"/>
                  <a:pt x="17628" y="7278"/>
                </a:cubicBezTo>
                <a:cubicBezTo>
                  <a:pt x="16849" y="7278"/>
                  <a:pt x="16217" y="6805"/>
                  <a:pt x="16217" y="6220"/>
                </a:cubicBezTo>
                <a:cubicBezTo>
                  <a:pt x="16217" y="5635"/>
                  <a:pt x="16849" y="5160"/>
                  <a:pt x="17628" y="5160"/>
                </a:cubicBezTo>
                <a:close/>
                <a:moveTo>
                  <a:pt x="2780" y="8213"/>
                </a:moveTo>
                <a:lnTo>
                  <a:pt x="15405" y="8213"/>
                </a:lnTo>
                <a:lnTo>
                  <a:pt x="15405" y="10333"/>
                </a:lnTo>
                <a:lnTo>
                  <a:pt x="2780" y="10333"/>
                </a:lnTo>
                <a:lnTo>
                  <a:pt x="2780" y="8213"/>
                </a:lnTo>
                <a:close/>
                <a:moveTo>
                  <a:pt x="17628" y="8213"/>
                </a:moveTo>
                <a:cubicBezTo>
                  <a:pt x="18408" y="8213"/>
                  <a:pt x="19040" y="8688"/>
                  <a:pt x="19040" y="9273"/>
                </a:cubicBezTo>
                <a:cubicBezTo>
                  <a:pt x="19040" y="9858"/>
                  <a:pt x="18408" y="10333"/>
                  <a:pt x="17628" y="10333"/>
                </a:cubicBezTo>
                <a:cubicBezTo>
                  <a:pt x="16849" y="10333"/>
                  <a:pt x="16217" y="9858"/>
                  <a:pt x="16217" y="9273"/>
                </a:cubicBezTo>
                <a:cubicBezTo>
                  <a:pt x="16217" y="8688"/>
                  <a:pt x="16849" y="8213"/>
                  <a:pt x="17628" y="8213"/>
                </a:cubicBezTo>
                <a:close/>
                <a:moveTo>
                  <a:pt x="18404" y="8667"/>
                </a:moveTo>
                <a:cubicBezTo>
                  <a:pt x="18338" y="8670"/>
                  <a:pt x="18273" y="8694"/>
                  <a:pt x="18226" y="8735"/>
                </a:cubicBezTo>
                <a:lnTo>
                  <a:pt x="17325" y="9511"/>
                </a:lnTo>
                <a:lnTo>
                  <a:pt x="17026" y="9271"/>
                </a:lnTo>
                <a:cubicBezTo>
                  <a:pt x="16928" y="9193"/>
                  <a:pt x="16764" y="9189"/>
                  <a:pt x="16660" y="9263"/>
                </a:cubicBezTo>
                <a:cubicBezTo>
                  <a:pt x="16555" y="9336"/>
                  <a:pt x="16548" y="9459"/>
                  <a:pt x="16646" y="9538"/>
                </a:cubicBezTo>
                <a:lnTo>
                  <a:pt x="17143" y="9934"/>
                </a:lnTo>
                <a:cubicBezTo>
                  <a:pt x="17192" y="9974"/>
                  <a:pt x="17260" y="9997"/>
                  <a:pt x="17332" y="9997"/>
                </a:cubicBezTo>
                <a:cubicBezTo>
                  <a:pt x="17333" y="9997"/>
                  <a:pt x="17337" y="9997"/>
                  <a:pt x="17338" y="9997"/>
                </a:cubicBezTo>
                <a:cubicBezTo>
                  <a:pt x="17412" y="9996"/>
                  <a:pt x="17479" y="9971"/>
                  <a:pt x="17527" y="9929"/>
                </a:cubicBezTo>
                <a:lnTo>
                  <a:pt x="18617" y="8989"/>
                </a:lnTo>
                <a:cubicBezTo>
                  <a:pt x="18711" y="8908"/>
                  <a:pt x="18701" y="8785"/>
                  <a:pt x="18593" y="8714"/>
                </a:cubicBezTo>
                <a:cubicBezTo>
                  <a:pt x="18539" y="8679"/>
                  <a:pt x="18470" y="8664"/>
                  <a:pt x="18404" y="8667"/>
                </a:cubicBezTo>
                <a:close/>
                <a:moveTo>
                  <a:pt x="2780" y="11266"/>
                </a:moveTo>
                <a:lnTo>
                  <a:pt x="15405" y="11266"/>
                </a:lnTo>
                <a:lnTo>
                  <a:pt x="15405" y="13385"/>
                </a:lnTo>
                <a:lnTo>
                  <a:pt x="2780" y="13385"/>
                </a:lnTo>
                <a:lnTo>
                  <a:pt x="2780" y="11266"/>
                </a:lnTo>
                <a:close/>
                <a:moveTo>
                  <a:pt x="17628" y="11266"/>
                </a:moveTo>
                <a:cubicBezTo>
                  <a:pt x="18408" y="11266"/>
                  <a:pt x="19040" y="11740"/>
                  <a:pt x="19040" y="12325"/>
                </a:cubicBezTo>
                <a:cubicBezTo>
                  <a:pt x="19040" y="12911"/>
                  <a:pt x="18408" y="13385"/>
                  <a:pt x="17628" y="13385"/>
                </a:cubicBezTo>
                <a:cubicBezTo>
                  <a:pt x="16849" y="13385"/>
                  <a:pt x="16217" y="12911"/>
                  <a:pt x="16217" y="12325"/>
                </a:cubicBezTo>
                <a:cubicBezTo>
                  <a:pt x="16217" y="11740"/>
                  <a:pt x="16849" y="11266"/>
                  <a:pt x="17628" y="11266"/>
                </a:cubicBezTo>
                <a:close/>
                <a:moveTo>
                  <a:pt x="2780" y="14320"/>
                </a:moveTo>
                <a:lnTo>
                  <a:pt x="15405" y="14320"/>
                </a:lnTo>
                <a:lnTo>
                  <a:pt x="15405" y="16440"/>
                </a:lnTo>
                <a:lnTo>
                  <a:pt x="2780" y="16440"/>
                </a:lnTo>
                <a:lnTo>
                  <a:pt x="2780" y="14320"/>
                </a:lnTo>
                <a:close/>
                <a:moveTo>
                  <a:pt x="17628" y="14320"/>
                </a:moveTo>
                <a:cubicBezTo>
                  <a:pt x="18408" y="14320"/>
                  <a:pt x="19040" y="14795"/>
                  <a:pt x="19040" y="15380"/>
                </a:cubicBezTo>
                <a:cubicBezTo>
                  <a:pt x="19040" y="15965"/>
                  <a:pt x="18408" y="16440"/>
                  <a:pt x="17628" y="16440"/>
                </a:cubicBezTo>
                <a:cubicBezTo>
                  <a:pt x="16849" y="16440"/>
                  <a:pt x="16217" y="15965"/>
                  <a:pt x="16217" y="15380"/>
                </a:cubicBezTo>
                <a:cubicBezTo>
                  <a:pt x="16217" y="14795"/>
                  <a:pt x="16849" y="14320"/>
                  <a:pt x="17628" y="14320"/>
                </a:cubicBezTo>
                <a:close/>
                <a:moveTo>
                  <a:pt x="2780" y="17373"/>
                </a:moveTo>
                <a:lnTo>
                  <a:pt x="15405" y="17373"/>
                </a:lnTo>
                <a:lnTo>
                  <a:pt x="15405" y="19492"/>
                </a:lnTo>
                <a:lnTo>
                  <a:pt x="2780" y="19492"/>
                </a:lnTo>
                <a:lnTo>
                  <a:pt x="2780" y="17373"/>
                </a:lnTo>
                <a:close/>
                <a:moveTo>
                  <a:pt x="17628" y="17373"/>
                </a:moveTo>
                <a:cubicBezTo>
                  <a:pt x="18408" y="17373"/>
                  <a:pt x="19040" y="17847"/>
                  <a:pt x="19040" y="18433"/>
                </a:cubicBezTo>
                <a:cubicBezTo>
                  <a:pt x="19040" y="19018"/>
                  <a:pt x="18408" y="19492"/>
                  <a:pt x="17628" y="19492"/>
                </a:cubicBezTo>
                <a:cubicBezTo>
                  <a:pt x="16849" y="19492"/>
                  <a:pt x="16217" y="19018"/>
                  <a:pt x="16217" y="18433"/>
                </a:cubicBezTo>
                <a:cubicBezTo>
                  <a:pt x="16217" y="17847"/>
                  <a:pt x="16849" y="17373"/>
                  <a:pt x="17628" y="17373"/>
                </a:cubicBezTo>
                <a:close/>
              </a:path>
            </a:pathLst>
          </a:custGeom>
          <a:ln w="127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1762" name="Image" descr="Image"/>
          <p:cNvPicPr>
            <a:picLocks noChangeAspect="1"/>
          </p:cNvPicPr>
          <p:nvPr/>
        </p:nvPicPr>
        <p:blipFill>
          <a:blip r:embed="rId2">
            <a:extLst/>
          </a:blip>
          <a:stretch>
            <a:fillRect/>
          </a:stretch>
        </p:blipFill>
        <p:spPr>
          <a:xfrm>
            <a:off x="10627570" y="4116365"/>
            <a:ext cx="1520871" cy="1520870"/>
          </a:xfrm>
          <a:prstGeom prst="rect">
            <a:avLst/>
          </a:prstGeom>
          <a:ln w="12700">
            <a:miter lim="400000"/>
          </a:ln>
        </p:spPr>
      </p:pic>
      <p:grpSp>
        <p:nvGrpSpPr>
          <p:cNvPr id="1782" name="Group"/>
          <p:cNvGrpSpPr/>
          <p:nvPr/>
        </p:nvGrpSpPr>
        <p:grpSpPr>
          <a:xfrm>
            <a:off x="201089" y="2638411"/>
            <a:ext cx="12348651" cy="6501605"/>
            <a:chOff x="0" y="1773433"/>
            <a:chExt cx="12348650" cy="6501603"/>
          </a:xfrm>
        </p:grpSpPr>
        <p:sp>
          <p:nvSpPr>
            <p:cNvPr id="1763" name="Local DNS…"/>
            <p:cNvSpPr txBox="1"/>
            <p:nvPr/>
          </p:nvSpPr>
          <p:spPr>
            <a:xfrm>
              <a:off x="4879553" y="2999995"/>
              <a:ext cx="1893727" cy="990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3000">
                  <a:latin typeface="Gill Sans"/>
                  <a:ea typeface="Gill Sans"/>
                  <a:cs typeface="Gill Sans"/>
                  <a:sym typeface="Gill Sans"/>
                </a:defRPr>
              </a:pPr>
              <a:r>
                <a:t>Local DNS</a:t>
              </a:r>
            </a:p>
            <a:p>
              <a:pPr>
                <a:defRPr b="0" sz="3000">
                  <a:latin typeface="Gill Sans"/>
                  <a:ea typeface="Gill Sans"/>
                  <a:cs typeface="Gill Sans"/>
                  <a:sym typeface="Gill Sans"/>
                </a:defRPr>
              </a:pPr>
              <a:r>
                <a:t>Resolver</a:t>
              </a:r>
            </a:p>
          </p:txBody>
        </p:sp>
        <p:sp>
          <p:nvSpPr>
            <p:cNvPr id="1764" name="Authoritative DNS Server"/>
            <p:cNvSpPr txBox="1"/>
            <p:nvPr/>
          </p:nvSpPr>
          <p:spPr>
            <a:xfrm>
              <a:off x="10025182" y="4722454"/>
              <a:ext cx="2323469" cy="990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000">
                  <a:latin typeface="Gill Sans"/>
                  <a:ea typeface="Gill Sans"/>
                  <a:cs typeface="Gill Sans"/>
                  <a:sym typeface="Gill Sans"/>
                </a:defRPr>
              </a:lvl1pPr>
            </a:lstStyle>
            <a:p>
              <a:pPr/>
              <a:r>
                <a:t>Authoritative DNS Server</a:t>
              </a:r>
            </a:p>
          </p:txBody>
        </p:sp>
        <p:grpSp>
          <p:nvGrpSpPr>
            <p:cNvPr id="1781" name="Group"/>
            <p:cNvGrpSpPr/>
            <p:nvPr/>
          </p:nvGrpSpPr>
          <p:grpSpPr>
            <a:xfrm>
              <a:off x="-1" y="1773433"/>
              <a:ext cx="10906330" cy="6501605"/>
              <a:chOff x="0" y="1773433"/>
              <a:chExt cx="10906328" cy="6501603"/>
            </a:xfrm>
          </p:grpSpPr>
          <p:sp>
            <p:nvSpPr>
              <p:cNvPr id="1765" name="Node"/>
              <p:cNvSpPr txBox="1"/>
              <p:nvPr/>
            </p:nvSpPr>
            <p:spPr>
              <a:xfrm>
                <a:off x="7082332" y="4944704"/>
                <a:ext cx="998712"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000">
                    <a:solidFill>
                      <a:srgbClr val="7BDB45"/>
                    </a:solidFill>
                    <a:latin typeface="Gill Sans"/>
                    <a:ea typeface="Gill Sans"/>
                    <a:cs typeface="Gill Sans"/>
                    <a:sym typeface="Gill Sans"/>
                  </a:defRPr>
                </a:lvl1pPr>
              </a:lstStyle>
              <a:p>
                <a:pPr/>
                <a:r>
                  <a:t>Node</a:t>
                </a:r>
              </a:p>
            </p:txBody>
          </p:sp>
          <p:grpSp>
            <p:nvGrpSpPr>
              <p:cNvPr id="1780" name="Group"/>
              <p:cNvGrpSpPr/>
              <p:nvPr/>
            </p:nvGrpSpPr>
            <p:grpSpPr>
              <a:xfrm>
                <a:off x="0" y="1773433"/>
                <a:ext cx="10906329" cy="6501605"/>
                <a:chOff x="0" y="1773433"/>
                <a:chExt cx="10906328" cy="6501604"/>
              </a:xfrm>
            </p:grpSpPr>
            <p:sp>
              <p:nvSpPr>
                <p:cNvPr id="1766" name="Computer"/>
                <p:cNvSpPr/>
                <p:nvPr/>
              </p:nvSpPr>
              <p:spPr>
                <a:xfrm>
                  <a:off x="619941" y="3576473"/>
                  <a:ext cx="1079306" cy="8706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6" y="0"/>
                      </a:moveTo>
                      <a:cubicBezTo>
                        <a:pt x="209" y="0"/>
                        <a:pt x="0" y="260"/>
                        <a:pt x="0" y="577"/>
                      </a:cubicBezTo>
                      <a:lnTo>
                        <a:pt x="0" y="17780"/>
                      </a:lnTo>
                      <a:cubicBezTo>
                        <a:pt x="0" y="18098"/>
                        <a:pt x="209" y="18358"/>
                        <a:pt x="466" y="18358"/>
                      </a:cubicBezTo>
                      <a:lnTo>
                        <a:pt x="8927" y="18358"/>
                      </a:lnTo>
                      <a:lnTo>
                        <a:pt x="8897" y="18519"/>
                      </a:lnTo>
                      <a:lnTo>
                        <a:pt x="8534" y="20765"/>
                      </a:lnTo>
                      <a:lnTo>
                        <a:pt x="7472" y="20765"/>
                      </a:lnTo>
                      <a:lnTo>
                        <a:pt x="7472" y="21600"/>
                      </a:lnTo>
                      <a:lnTo>
                        <a:pt x="10268" y="21600"/>
                      </a:lnTo>
                      <a:lnTo>
                        <a:pt x="10891" y="21600"/>
                      </a:lnTo>
                      <a:lnTo>
                        <a:pt x="13687" y="21600"/>
                      </a:lnTo>
                      <a:lnTo>
                        <a:pt x="13687" y="20765"/>
                      </a:lnTo>
                      <a:lnTo>
                        <a:pt x="12626" y="20765"/>
                      </a:lnTo>
                      <a:lnTo>
                        <a:pt x="12263" y="18519"/>
                      </a:lnTo>
                      <a:lnTo>
                        <a:pt x="12234" y="18358"/>
                      </a:lnTo>
                      <a:lnTo>
                        <a:pt x="21134" y="18358"/>
                      </a:lnTo>
                      <a:cubicBezTo>
                        <a:pt x="21391" y="18358"/>
                        <a:pt x="21600" y="18098"/>
                        <a:pt x="21600" y="17780"/>
                      </a:cubicBezTo>
                      <a:lnTo>
                        <a:pt x="21600" y="577"/>
                      </a:lnTo>
                      <a:cubicBezTo>
                        <a:pt x="21600" y="260"/>
                        <a:pt x="21391" y="0"/>
                        <a:pt x="21134" y="0"/>
                      </a:cubicBezTo>
                      <a:lnTo>
                        <a:pt x="466" y="0"/>
                      </a:lnTo>
                      <a:close/>
                      <a:moveTo>
                        <a:pt x="10800" y="533"/>
                      </a:moveTo>
                      <a:cubicBezTo>
                        <a:pt x="10914" y="533"/>
                        <a:pt x="11008" y="649"/>
                        <a:pt x="11008" y="791"/>
                      </a:cubicBezTo>
                      <a:cubicBezTo>
                        <a:pt x="11008" y="933"/>
                        <a:pt x="10914" y="1046"/>
                        <a:pt x="10800" y="1046"/>
                      </a:cubicBezTo>
                      <a:cubicBezTo>
                        <a:pt x="10686" y="1046"/>
                        <a:pt x="10592" y="933"/>
                        <a:pt x="10592" y="791"/>
                      </a:cubicBezTo>
                      <a:cubicBezTo>
                        <a:pt x="10592" y="649"/>
                        <a:pt x="10686" y="533"/>
                        <a:pt x="10800" y="533"/>
                      </a:cubicBezTo>
                      <a:close/>
                      <a:moveTo>
                        <a:pt x="1242" y="1732"/>
                      </a:moveTo>
                      <a:lnTo>
                        <a:pt x="20358" y="1732"/>
                      </a:lnTo>
                      <a:lnTo>
                        <a:pt x="20358" y="15228"/>
                      </a:lnTo>
                      <a:lnTo>
                        <a:pt x="1242" y="15228"/>
                      </a:lnTo>
                      <a:lnTo>
                        <a:pt x="1242" y="1732"/>
                      </a:lnTo>
                      <a:close/>
                    </a:path>
                  </a:pathLst>
                </a:custGeom>
                <a:noFill/>
                <a:ln w="127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767" name="Measurement…"/>
                <p:cNvSpPr txBox="1"/>
                <p:nvPr/>
              </p:nvSpPr>
              <p:spPr>
                <a:xfrm>
                  <a:off x="0" y="4558067"/>
                  <a:ext cx="2319189" cy="990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3000">
                      <a:latin typeface="Gill Sans"/>
                      <a:ea typeface="Gill Sans"/>
                      <a:cs typeface="Gill Sans"/>
                      <a:sym typeface="Gill Sans"/>
                    </a:defRPr>
                  </a:pPr>
                  <a:r>
                    <a:t>Measurement</a:t>
                  </a:r>
                </a:p>
                <a:p>
                  <a:pPr>
                    <a:defRPr b="0" sz="3000">
                      <a:latin typeface="Gill Sans"/>
                      <a:ea typeface="Gill Sans"/>
                      <a:cs typeface="Gill Sans"/>
                      <a:sym typeface="Gill Sans"/>
                    </a:defRPr>
                  </a:pPr>
                  <a:r>
                    <a:t>Node</a:t>
                  </a:r>
                </a:p>
              </p:txBody>
            </p:sp>
            <p:sp>
              <p:nvSpPr>
                <p:cNvPr id="1783" name="Connection Line"/>
                <p:cNvSpPr/>
                <p:nvPr/>
              </p:nvSpPr>
              <p:spPr>
                <a:xfrm>
                  <a:off x="1705791" y="4171937"/>
                  <a:ext cx="5222383" cy="402010"/>
                </a:xfrm>
                <a:custGeom>
                  <a:avLst/>
                  <a:gdLst/>
                  <a:ahLst/>
                  <a:cxnLst>
                    <a:cxn ang="0">
                      <a:pos x="wd2" y="hd2"/>
                    </a:cxn>
                    <a:cxn ang="5400000">
                      <a:pos x="wd2" y="hd2"/>
                    </a:cxn>
                    <a:cxn ang="10800000">
                      <a:pos x="wd2" y="hd2"/>
                    </a:cxn>
                    <a:cxn ang="16200000">
                      <a:pos x="wd2" y="hd2"/>
                    </a:cxn>
                  </a:cxnLst>
                  <a:rect l="0" t="0" r="r" b="b"/>
                  <a:pathLst>
                    <a:path w="21600" h="16583" fill="norm" stroke="1" extrusionOk="0">
                      <a:moveTo>
                        <a:pt x="0" y="0"/>
                      </a:moveTo>
                      <a:cubicBezTo>
                        <a:pt x="7018" y="18751"/>
                        <a:pt x="14218" y="21600"/>
                        <a:pt x="21600" y="8548"/>
                      </a:cubicBezTo>
                    </a:path>
                  </a:pathLst>
                </a:custGeom>
                <a:noFill/>
                <a:ln w="38100" cap="flat">
                  <a:solidFill>
                    <a:srgbClr val="7BDB45"/>
                  </a:solidFill>
                  <a:prstDash val="solid"/>
                  <a:miter lim="400000"/>
                  <a:tailEnd type="triangle" w="med" len="med"/>
                </a:ln>
                <a:effectLst/>
              </p:spPr>
              <p:txBody>
                <a:bodyPr/>
                <a:lstStyle/>
                <a:p>
                  <a:pPr/>
                </a:p>
              </p:txBody>
            </p:sp>
            <p:sp>
              <p:nvSpPr>
                <p:cNvPr id="1784" name="Connection Line"/>
                <p:cNvSpPr/>
                <p:nvPr/>
              </p:nvSpPr>
              <p:spPr>
                <a:xfrm>
                  <a:off x="6151835" y="2606021"/>
                  <a:ext cx="1492048" cy="1638416"/>
                </a:xfrm>
                <a:custGeom>
                  <a:avLst/>
                  <a:gdLst/>
                  <a:ahLst/>
                  <a:cxnLst>
                    <a:cxn ang="0">
                      <a:pos x="wd2" y="hd2"/>
                    </a:cxn>
                    <a:cxn ang="5400000">
                      <a:pos x="wd2" y="hd2"/>
                    </a:cxn>
                    <a:cxn ang="10800000">
                      <a:pos x="wd2" y="hd2"/>
                    </a:cxn>
                    <a:cxn ang="16200000">
                      <a:pos x="wd2" y="hd2"/>
                    </a:cxn>
                  </a:cxnLst>
                  <a:rect l="0" t="0" r="r" b="b"/>
                  <a:pathLst>
                    <a:path w="19358" h="21600" fill="norm" stroke="1" extrusionOk="0">
                      <a:moveTo>
                        <a:pt x="18643" y="21600"/>
                      </a:moveTo>
                      <a:cubicBezTo>
                        <a:pt x="21600" y="9158"/>
                        <a:pt x="15386" y="1958"/>
                        <a:pt x="0" y="0"/>
                      </a:cubicBezTo>
                    </a:path>
                  </a:pathLst>
                </a:custGeom>
                <a:noFill/>
                <a:ln w="38100" cap="flat">
                  <a:solidFill>
                    <a:srgbClr val="7BDB45"/>
                  </a:solidFill>
                  <a:prstDash val="solid"/>
                  <a:miter lim="400000"/>
                  <a:tailEnd type="triangle" w="med" len="med"/>
                </a:ln>
                <a:effectLst/>
              </p:spPr>
              <p:txBody>
                <a:bodyPr/>
                <a:lstStyle/>
                <a:p>
                  <a:pPr/>
                </a:p>
              </p:txBody>
            </p:sp>
            <p:sp>
              <p:nvSpPr>
                <p:cNvPr id="1785" name="Connection Line"/>
                <p:cNvSpPr/>
                <p:nvPr/>
              </p:nvSpPr>
              <p:spPr>
                <a:xfrm>
                  <a:off x="6182670" y="2265568"/>
                  <a:ext cx="4723659" cy="1167477"/>
                </a:xfrm>
                <a:custGeom>
                  <a:avLst/>
                  <a:gdLst/>
                  <a:ahLst/>
                  <a:cxnLst>
                    <a:cxn ang="0">
                      <a:pos x="wd2" y="hd2"/>
                    </a:cxn>
                    <a:cxn ang="5400000">
                      <a:pos x="wd2" y="hd2"/>
                    </a:cxn>
                    <a:cxn ang="10800000">
                      <a:pos x="wd2" y="hd2"/>
                    </a:cxn>
                    <a:cxn ang="16200000">
                      <a:pos x="wd2" y="hd2"/>
                    </a:cxn>
                  </a:cxnLst>
                  <a:rect l="0" t="0" r="r" b="b"/>
                  <a:pathLst>
                    <a:path w="21600" h="18160" fill="norm" stroke="1" extrusionOk="0">
                      <a:moveTo>
                        <a:pt x="0" y="2137"/>
                      </a:moveTo>
                      <a:cubicBezTo>
                        <a:pt x="7900" y="-3440"/>
                        <a:pt x="15100" y="1901"/>
                        <a:pt x="21600" y="18160"/>
                      </a:cubicBezTo>
                    </a:path>
                  </a:pathLst>
                </a:custGeom>
                <a:noFill/>
                <a:ln w="38100" cap="flat">
                  <a:solidFill>
                    <a:srgbClr val="7BDB45"/>
                  </a:solidFill>
                  <a:prstDash val="solid"/>
                  <a:miter lim="400000"/>
                  <a:tailEnd type="triangle" w="med" len="med"/>
                </a:ln>
                <a:effectLst/>
              </p:spPr>
              <p:txBody>
                <a:bodyPr/>
                <a:lstStyle/>
                <a:p>
                  <a:pPr/>
                </a:p>
              </p:txBody>
            </p:sp>
            <p:sp>
              <p:nvSpPr>
                <p:cNvPr id="1771" name="Cloud"/>
                <p:cNvSpPr/>
                <p:nvPr/>
              </p:nvSpPr>
              <p:spPr>
                <a:xfrm>
                  <a:off x="3360454" y="1773433"/>
                  <a:ext cx="6135713" cy="3697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79"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noFill/>
                <a:ln w="762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772" name="Comcast"/>
                <p:cNvSpPr txBox="1"/>
                <p:nvPr/>
              </p:nvSpPr>
              <p:spPr>
                <a:xfrm>
                  <a:off x="5682830" y="5517079"/>
                  <a:ext cx="1490961"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000">
                      <a:latin typeface="Gill Sans"/>
                      <a:ea typeface="Gill Sans"/>
                      <a:cs typeface="Gill Sans"/>
                      <a:sym typeface="Gill Sans"/>
                    </a:defRPr>
                  </a:lvl1pPr>
                </a:lstStyle>
                <a:p>
                  <a:pPr/>
                  <a:r>
                    <a:t>Comcast</a:t>
                  </a:r>
                </a:p>
              </p:txBody>
            </p:sp>
            <p:sp>
              <p:nvSpPr>
                <p:cNvPr id="1773" name="Residential"/>
                <p:cNvSpPr txBox="1"/>
                <p:nvPr/>
              </p:nvSpPr>
              <p:spPr>
                <a:xfrm>
                  <a:off x="6697797" y="4603227"/>
                  <a:ext cx="1780804"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000">
                      <a:solidFill>
                        <a:srgbClr val="7BDB45"/>
                      </a:solidFill>
                      <a:latin typeface="Gill Sans"/>
                      <a:ea typeface="Gill Sans"/>
                      <a:cs typeface="Gill Sans"/>
                      <a:sym typeface="Gill Sans"/>
                    </a:defRPr>
                  </a:lvl1pPr>
                </a:lstStyle>
                <a:p>
                  <a:pPr/>
                  <a:r>
                    <a:t>Residential</a:t>
                  </a:r>
                </a:p>
              </p:txBody>
            </p:sp>
            <p:grpSp>
              <p:nvGrpSpPr>
                <p:cNvPr id="1776" name="Group"/>
                <p:cNvGrpSpPr/>
                <p:nvPr/>
              </p:nvGrpSpPr>
              <p:grpSpPr>
                <a:xfrm>
                  <a:off x="6834113" y="3822610"/>
                  <a:ext cx="1508171" cy="844823"/>
                  <a:chOff x="0" y="0"/>
                  <a:chExt cx="1508169" cy="844821"/>
                </a:xfrm>
              </p:grpSpPr>
              <p:sp>
                <p:nvSpPr>
                  <p:cNvPr id="1774" name="Notebook"/>
                  <p:cNvSpPr/>
                  <p:nvPr/>
                </p:nvSpPr>
                <p:spPr>
                  <a:xfrm>
                    <a:off x="0" y="0"/>
                    <a:ext cx="1508170" cy="844822"/>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noFill/>
                  <a:ln w="127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pic>
                <p:nvPicPr>
                  <p:cNvPr id="1775" name="Image" descr="Image"/>
                  <p:cNvPicPr>
                    <a:picLocks noChangeAspect="1"/>
                  </p:cNvPicPr>
                  <p:nvPr/>
                </p:nvPicPr>
                <p:blipFill>
                  <a:blip r:embed="rId3">
                    <a:extLst/>
                  </a:blip>
                  <a:srcRect l="0" t="0" r="0" b="0"/>
                  <a:stretch>
                    <a:fillRect/>
                  </a:stretch>
                </p:blipFill>
                <p:spPr>
                  <a:xfrm>
                    <a:off x="383006" y="103223"/>
                    <a:ext cx="638380" cy="638379"/>
                  </a:xfrm>
                  <a:prstGeom prst="rect">
                    <a:avLst/>
                  </a:prstGeom>
                  <a:ln w="12700" cap="flat">
                    <a:noFill/>
                    <a:miter lim="400000"/>
                  </a:ln>
                  <a:effectLst/>
                </p:spPr>
              </p:pic>
            </p:grpSp>
            <p:sp>
              <p:nvSpPr>
                <p:cNvPr id="1777" name="Control over the node"/>
                <p:cNvSpPr txBox="1"/>
                <p:nvPr/>
              </p:nvSpPr>
              <p:spPr>
                <a:xfrm>
                  <a:off x="4008113" y="6327827"/>
                  <a:ext cx="4864225"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600">
                      <a:latin typeface="Helvetica"/>
                      <a:ea typeface="Helvetica"/>
                      <a:cs typeface="Helvetica"/>
                      <a:sym typeface="Helvetica"/>
                    </a:defRPr>
                  </a:pPr>
                  <a:r>
                    <a:rPr>
                      <a:solidFill>
                        <a:srgbClr val="7BDB45"/>
                      </a:solidFill>
                    </a:rPr>
                    <a:t>Control</a:t>
                  </a:r>
                  <a:r>
                    <a:t> over the node</a:t>
                  </a:r>
                </a:p>
              </p:txBody>
            </p:sp>
            <p:sp>
              <p:nvSpPr>
                <p:cNvPr id="1778" name="Reproducible"/>
                <p:cNvSpPr txBox="1"/>
                <p:nvPr/>
              </p:nvSpPr>
              <p:spPr>
                <a:xfrm>
                  <a:off x="4904136" y="6949283"/>
                  <a:ext cx="3035649"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7BDB45"/>
                      </a:solidFill>
                      <a:latin typeface="Helvetica"/>
                      <a:ea typeface="Helvetica"/>
                      <a:cs typeface="Helvetica"/>
                      <a:sym typeface="Helvetica"/>
                    </a:defRPr>
                  </a:lvl1pPr>
                </a:lstStyle>
                <a:p>
                  <a:pPr/>
                  <a:r>
                    <a:t>Reproducible</a:t>
                  </a:r>
                </a:p>
              </p:txBody>
            </p:sp>
            <p:sp>
              <p:nvSpPr>
                <p:cNvPr id="1779" name="Scales"/>
                <p:cNvSpPr txBox="1"/>
                <p:nvPr/>
              </p:nvSpPr>
              <p:spPr>
                <a:xfrm>
                  <a:off x="5658543" y="7627337"/>
                  <a:ext cx="1563366"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7BDB45"/>
                      </a:solidFill>
                      <a:latin typeface="Helvetica"/>
                      <a:ea typeface="Helvetica"/>
                      <a:cs typeface="Helvetica"/>
                      <a:sym typeface="Helvetica"/>
                    </a:defRPr>
                  </a:lvl1pPr>
                </a:lstStyle>
                <a:p>
                  <a:pPr/>
                  <a:r>
                    <a:t>Scales</a:t>
                  </a:r>
                </a:p>
              </p:txBody>
            </p:sp>
          </p:gr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ID="9" grpId="1" fill="hold">
                                  <p:stCondLst>
                                    <p:cond delay="0"/>
                                  </p:stCondLst>
                                  <p:iterate type="el" backwards="0">
                                    <p:tmAbs val="0"/>
                                  </p:iterate>
                                  <p:childTnLst>
                                    <p:animEffect filter="dissolve" transition="out">
                                      <p:cBhvr>
                                        <p:cTn id="6" dur="300" fill="hold"/>
                                        <p:tgtEl>
                                          <p:spTgt spid="1782"/>
                                        </p:tgtEl>
                                      </p:cBhvr>
                                    </p:animEffect>
                                    <p:set>
                                      <p:cBhvr>
                                        <p:cTn id="7" fill="hold">
                                          <p:stCondLst>
                                            <p:cond delay="299"/>
                                          </p:stCondLst>
                                        </p:cTn>
                                        <p:tgtEl>
                                          <p:spTgt spid="17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82" grpId="1"/>
    </p:bldLst>
  </p:timing>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7" name="Methodology"/>
          <p:cNvSpPr txBox="1"/>
          <p:nvPr>
            <p:ph type="title"/>
          </p:nvPr>
        </p:nvSpPr>
        <p:spPr>
          <a:prstGeom prst="rect">
            <a:avLst/>
          </a:prstGeom>
        </p:spPr>
        <p:txBody>
          <a:bodyPr/>
          <a:lstStyle/>
          <a:p>
            <a:pPr/>
            <a:r>
              <a:t>Methodology</a:t>
            </a:r>
          </a:p>
        </p:txBody>
      </p:sp>
      <p:sp>
        <p:nvSpPr>
          <p:cNvPr id="178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89" name="Ballot"/>
          <p:cNvSpPr/>
          <p:nvPr/>
        </p:nvSpPr>
        <p:spPr>
          <a:xfrm>
            <a:off x="3238500" y="4140200"/>
            <a:ext cx="939800" cy="12517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342"/>
                </a:lnTo>
                <a:lnTo>
                  <a:pt x="18478" y="0"/>
                </a:lnTo>
                <a:lnTo>
                  <a:pt x="0" y="0"/>
                </a:lnTo>
                <a:close/>
                <a:moveTo>
                  <a:pt x="2780" y="2106"/>
                </a:moveTo>
                <a:lnTo>
                  <a:pt x="15405" y="2106"/>
                </a:lnTo>
                <a:lnTo>
                  <a:pt x="15405" y="4226"/>
                </a:lnTo>
                <a:lnTo>
                  <a:pt x="2780" y="4226"/>
                </a:lnTo>
                <a:lnTo>
                  <a:pt x="2780" y="2106"/>
                </a:lnTo>
                <a:close/>
                <a:moveTo>
                  <a:pt x="17628" y="2106"/>
                </a:moveTo>
                <a:cubicBezTo>
                  <a:pt x="18408" y="2106"/>
                  <a:pt x="19040" y="2581"/>
                  <a:pt x="19040" y="3166"/>
                </a:cubicBezTo>
                <a:cubicBezTo>
                  <a:pt x="19040" y="3751"/>
                  <a:pt x="18408" y="4226"/>
                  <a:pt x="17628" y="4226"/>
                </a:cubicBezTo>
                <a:cubicBezTo>
                  <a:pt x="16849" y="4226"/>
                  <a:pt x="16217" y="3751"/>
                  <a:pt x="16217" y="3166"/>
                </a:cubicBezTo>
                <a:cubicBezTo>
                  <a:pt x="16217" y="2581"/>
                  <a:pt x="16849" y="2106"/>
                  <a:pt x="17628" y="2106"/>
                </a:cubicBezTo>
                <a:close/>
                <a:moveTo>
                  <a:pt x="2780" y="5160"/>
                </a:moveTo>
                <a:lnTo>
                  <a:pt x="15405" y="5160"/>
                </a:lnTo>
                <a:lnTo>
                  <a:pt x="15405" y="7278"/>
                </a:lnTo>
                <a:lnTo>
                  <a:pt x="2780" y="7278"/>
                </a:lnTo>
                <a:lnTo>
                  <a:pt x="2780" y="5160"/>
                </a:lnTo>
                <a:close/>
                <a:moveTo>
                  <a:pt x="17628" y="5160"/>
                </a:moveTo>
                <a:cubicBezTo>
                  <a:pt x="18408" y="5160"/>
                  <a:pt x="19040" y="5635"/>
                  <a:pt x="19040" y="6220"/>
                </a:cubicBezTo>
                <a:cubicBezTo>
                  <a:pt x="19040" y="6805"/>
                  <a:pt x="18408" y="7278"/>
                  <a:pt x="17628" y="7278"/>
                </a:cubicBezTo>
                <a:cubicBezTo>
                  <a:pt x="16849" y="7278"/>
                  <a:pt x="16217" y="6805"/>
                  <a:pt x="16217" y="6220"/>
                </a:cubicBezTo>
                <a:cubicBezTo>
                  <a:pt x="16217" y="5635"/>
                  <a:pt x="16849" y="5160"/>
                  <a:pt x="17628" y="5160"/>
                </a:cubicBezTo>
                <a:close/>
                <a:moveTo>
                  <a:pt x="2780" y="8213"/>
                </a:moveTo>
                <a:lnTo>
                  <a:pt x="15405" y="8213"/>
                </a:lnTo>
                <a:lnTo>
                  <a:pt x="15405" y="10333"/>
                </a:lnTo>
                <a:lnTo>
                  <a:pt x="2780" y="10333"/>
                </a:lnTo>
                <a:lnTo>
                  <a:pt x="2780" y="8213"/>
                </a:lnTo>
                <a:close/>
                <a:moveTo>
                  <a:pt x="17628" y="8213"/>
                </a:moveTo>
                <a:cubicBezTo>
                  <a:pt x="18408" y="8213"/>
                  <a:pt x="19040" y="8688"/>
                  <a:pt x="19040" y="9273"/>
                </a:cubicBezTo>
                <a:cubicBezTo>
                  <a:pt x="19040" y="9858"/>
                  <a:pt x="18408" y="10333"/>
                  <a:pt x="17628" y="10333"/>
                </a:cubicBezTo>
                <a:cubicBezTo>
                  <a:pt x="16849" y="10333"/>
                  <a:pt x="16217" y="9858"/>
                  <a:pt x="16217" y="9273"/>
                </a:cubicBezTo>
                <a:cubicBezTo>
                  <a:pt x="16217" y="8688"/>
                  <a:pt x="16849" y="8213"/>
                  <a:pt x="17628" y="8213"/>
                </a:cubicBezTo>
                <a:close/>
                <a:moveTo>
                  <a:pt x="18404" y="8667"/>
                </a:moveTo>
                <a:cubicBezTo>
                  <a:pt x="18338" y="8670"/>
                  <a:pt x="18273" y="8694"/>
                  <a:pt x="18226" y="8735"/>
                </a:cubicBezTo>
                <a:lnTo>
                  <a:pt x="17325" y="9511"/>
                </a:lnTo>
                <a:lnTo>
                  <a:pt x="17026" y="9271"/>
                </a:lnTo>
                <a:cubicBezTo>
                  <a:pt x="16928" y="9193"/>
                  <a:pt x="16764" y="9189"/>
                  <a:pt x="16660" y="9263"/>
                </a:cubicBezTo>
                <a:cubicBezTo>
                  <a:pt x="16555" y="9336"/>
                  <a:pt x="16548" y="9459"/>
                  <a:pt x="16646" y="9538"/>
                </a:cubicBezTo>
                <a:lnTo>
                  <a:pt x="17143" y="9934"/>
                </a:lnTo>
                <a:cubicBezTo>
                  <a:pt x="17192" y="9974"/>
                  <a:pt x="17260" y="9997"/>
                  <a:pt x="17332" y="9997"/>
                </a:cubicBezTo>
                <a:cubicBezTo>
                  <a:pt x="17333" y="9997"/>
                  <a:pt x="17337" y="9997"/>
                  <a:pt x="17338" y="9997"/>
                </a:cubicBezTo>
                <a:cubicBezTo>
                  <a:pt x="17412" y="9996"/>
                  <a:pt x="17479" y="9971"/>
                  <a:pt x="17527" y="9929"/>
                </a:cubicBezTo>
                <a:lnTo>
                  <a:pt x="18617" y="8989"/>
                </a:lnTo>
                <a:cubicBezTo>
                  <a:pt x="18711" y="8908"/>
                  <a:pt x="18701" y="8785"/>
                  <a:pt x="18593" y="8714"/>
                </a:cubicBezTo>
                <a:cubicBezTo>
                  <a:pt x="18539" y="8679"/>
                  <a:pt x="18470" y="8664"/>
                  <a:pt x="18404" y="8667"/>
                </a:cubicBezTo>
                <a:close/>
                <a:moveTo>
                  <a:pt x="2780" y="11266"/>
                </a:moveTo>
                <a:lnTo>
                  <a:pt x="15405" y="11266"/>
                </a:lnTo>
                <a:lnTo>
                  <a:pt x="15405" y="13385"/>
                </a:lnTo>
                <a:lnTo>
                  <a:pt x="2780" y="13385"/>
                </a:lnTo>
                <a:lnTo>
                  <a:pt x="2780" y="11266"/>
                </a:lnTo>
                <a:close/>
                <a:moveTo>
                  <a:pt x="17628" y="11266"/>
                </a:moveTo>
                <a:cubicBezTo>
                  <a:pt x="18408" y="11266"/>
                  <a:pt x="19040" y="11740"/>
                  <a:pt x="19040" y="12325"/>
                </a:cubicBezTo>
                <a:cubicBezTo>
                  <a:pt x="19040" y="12911"/>
                  <a:pt x="18408" y="13385"/>
                  <a:pt x="17628" y="13385"/>
                </a:cubicBezTo>
                <a:cubicBezTo>
                  <a:pt x="16849" y="13385"/>
                  <a:pt x="16217" y="12911"/>
                  <a:pt x="16217" y="12325"/>
                </a:cubicBezTo>
                <a:cubicBezTo>
                  <a:pt x="16217" y="11740"/>
                  <a:pt x="16849" y="11266"/>
                  <a:pt x="17628" y="11266"/>
                </a:cubicBezTo>
                <a:close/>
                <a:moveTo>
                  <a:pt x="2780" y="14320"/>
                </a:moveTo>
                <a:lnTo>
                  <a:pt x="15405" y="14320"/>
                </a:lnTo>
                <a:lnTo>
                  <a:pt x="15405" y="16440"/>
                </a:lnTo>
                <a:lnTo>
                  <a:pt x="2780" y="16440"/>
                </a:lnTo>
                <a:lnTo>
                  <a:pt x="2780" y="14320"/>
                </a:lnTo>
                <a:close/>
                <a:moveTo>
                  <a:pt x="17628" y="14320"/>
                </a:moveTo>
                <a:cubicBezTo>
                  <a:pt x="18408" y="14320"/>
                  <a:pt x="19040" y="14795"/>
                  <a:pt x="19040" y="15380"/>
                </a:cubicBezTo>
                <a:cubicBezTo>
                  <a:pt x="19040" y="15965"/>
                  <a:pt x="18408" y="16440"/>
                  <a:pt x="17628" y="16440"/>
                </a:cubicBezTo>
                <a:cubicBezTo>
                  <a:pt x="16849" y="16440"/>
                  <a:pt x="16217" y="15965"/>
                  <a:pt x="16217" y="15380"/>
                </a:cubicBezTo>
                <a:cubicBezTo>
                  <a:pt x="16217" y="14795"/>
                  <a:pt x="16849" y="14320"/>
                  <a:pt x="17628" y="14320"/>
                </a:cubicBezTo>
                <a:close/>
                <a:moveTo>
                  <a:pt x="2780" y="17373"/>
                </a:moveTo>
                <a:lnTo>
                  <a:pt x="15405" y="17373"/>
                </a:lnTo>
                <a:lnTo>
                  <a:pt x="15405" y="19492"/>
                </a:lnTo>
                <a:lnTo>
                  <a:pt x="2780" y="19492"/>
                </a:lnTo>
                <a:lnTo>
                  <a:pt x="2780" y="17373"/>
                </a:lnTo>
                <a:close/>
                <a:moveTo>
                  <a:pt x="17628" y="17373"/>
                </a:moveTo>
                <a:cubicBezTo>
                  <a:pt x="18408" y="17373"/>
                  <a:pt x="19040" y="17847"/>
                  <a:pt x="19040" y="18433"/>
                </a:cubicBezTo>
                <a:cubicBezTo>
                  <a:pt x="19040" y="19018"/>
                  <a:pt x="18408" y="19492"/>
                  <a:pt x="17628" y="19492"/>
                </a:cubicBezTo>
                <a:cubicBezTo>
                  <a:pt x="16849" y="19492"/>
                  <a:pt x="16217" y="19018"/>
                  <a:pt x="16217" y="18433"/>
                </a:cubicBezTo>
                <a:cubicBezTo>
                  <a:pt x="16217" y="17847"/>
                  <a:pt x="16849" y="17373"/>
                  <a:pt x="17628" y="17373"/>
                </a:cubicBezTo>
                <a:close/>
              </a:path>
            </a:pathLst>
          </a:custGeom>
          <a:ln w="12700">
            <a:solidFill>
              <a:srgbClr val="FFFFFF"/>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1790" name="Image" descr="Image"/>
          <p:cNvPicPr>
            <a:picLocks noChangeAspect="1"/>
          </p:cNvPicPr>
          <p:nvPr/>
        </p:nvPicPr>
        <p:blipFill>
          <a:blip r:embed="rId3">
            <a:extLst/>
          </a:blip>
          <a:stretch>
            <a:fillRect/>
          </a:stretch>
        </p:blipFill>
        <p:spPr>
          <a:xfrm>
            <a:off x="8928100" y="3987800"/>
            <a:ext cx="1520870" cy="1520870"/>
          </a:xfrm>
          <a:prstGeom prst="rect">
            <a:avLst/>
          </a:prstGeom>
          <a:ln w="12700">
            <a:miter lim="400000"/>
          </a:ln>
        </p:spPr>
      </p:pic>
      <p:sp>
        <p:nvSpPr>
          <p:cNvPr id="1791" name="Local DNS…"/>
          <p:cNvSpPr txBox="1"/>
          <p:nvPr/>
        </p:nvSpPr>
        <p:spPr>
          <a:xfrm>
            <a:off x="2761536" y="5587432"/>
            <a:ext cx="1893728"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000">
                <a:latin typeface="Gill Sans"/>
                <a:ea typeface="Gill Sans"/>
                <a:cs typeface="Gill Sans"/>
                <a:sym typeface="Gill Sans"/>
              </a:defRPr>
            </a:pPr>
            <a:r>
              <a:t>Local DNS</a:t>
            </a:r>
          </a:p>
          <a:p>
            <a:pPr>
              <a:defRPr b="0" sz="3000">
                <a:latin typeface="Gill Sans"/>
                <a:ea typeface="Gill Sans"/>
                <a:cs typeface="Gill Sans"/>
                <a:sym typeface="Gill Sans"/>
              </a:defRPr>
            </a:pPr>
            <a:r>
              <a:t>Resolver</a:t>
            </a:r>
          </a:p>
        </p:txBody>
      </p:sp>
      <p:sp>
        <p:nvSpPr>
          <p:cNvPr id="1792" name="Authoritative DNS Server…"/>
          <p:cNvSpPr txBox="1"/>
          <p:nvPr/>
        </p:nvSpPr>
        <p:spPr>
          <a:xfrm>
            <a:off x="8526801" y="5365182"/>
            <a:ext cx="2323468"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3000">
                <a:latin typeface="Gill Sans"/>
                <a:ea typeface="Gill Sans"/>
                <a:cs typeface="Gill Sans"/>
                <a:sym typeface="Gill Sans"/>
              </a:defRPr>
            </a:pPr>
            <a:r>
              <a:t>Authoritative DNS Server</a:t>
            </a:r>
          </a:p>
          <a:p>
            <a:pPr>
              <a:defRPr b="0" sz="3000">
                <a:latin typeface="Gill Sans"/>
                <a:ea typeface="Gill Sans"/>
                <a:cs typeface="Gill Sans"/>
                <a:sym typeface="Gill Sans"/>
              </a:defRPr>
            </a:pPr>
            <a:r>
              <a:t>(Our testbed)</a:t>
            </a:r>
          </a:p>
        </p:txBody>
      </p:sp>
      <p:grpSp>
        <p:nvGrpSpPr>
          <p:cNvPr id="1797" name="Group"/>
          <p:cNvGrpSpPr/>
          <p:nvPr/>
        </p:nvGrpSpPr>
        <p:grpSpPr>
          <a:xfrm>
            <a:off x="4816122" y="3398249"/>
            <a:ext cx="3480505" cy="1267931"/>
            <a:chOff x="0" y="0"/>
            <a:chExt cx="3480504" cy="1267930"/>
          </a:xfrm>
        </p:grpSpPr>
        <p:sp>
          <p:nvSpPr>
            <p:cNvPr id="1793" name="Line"/>
            <p:cNvSpPr/>
            <p:nvPr/>
          </p:nvSpPr>
          <p:spPr>
            <a:xfrm>
              <a:off x="0" y="1267930"/>
              <a:ext cx="3480505" cy="1"/>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nvGrpSpPr>
            <p:cNvPr id="1796" name="Group"/>
            <p:cNvGrpSpPr/>
            <p:nvPr/>
          </p:nvGrpSpPr>
          <p:grpSpPr>
            <a:xfrm>
              <a:off x="748464" y="0"/>
              <a:ext cx="1983576" cy="1186502"/>
              <a:chOff x="1588153" y="0"/>
              <a:chExt cx="1983574" cy="1186501"/>
            </a:xfrm>
          </p:grpSpPr>
          <p:sp>
            <p:nvSpPr>
              <p:cNvPr id="1794" name="Group"/>
              <p:cNvSpPr/>
              <p:nvPr/>
            </p:nvSpPr>
            <p:spPr>
              <a:xfrm>
                <a:off x="1588153" y="-1"/>
                <a:ext cx="1983576" cy="677953"/>
              </a:xfrm>
              <a:prstGeom prst="roundRect">
                <a:avLst>
                  <a:gd name="adj" fmla="val 16236"/>
                </a:avLst>
              </a:prstGeom>
              <a:noFill/>
              <a:ln w="76200" cap="flat">
                <a:solidFill>
                  <a:srgbClr val="FFFFFF"/>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 records</a:t>
                </a:r>
              </a:p>
            </p:txBody>
          </p:sp>
          <p:sp>
            <p:nvSpPr>
              <p:cNvPr id="1795" name="w/ DO bit"/>
              <p:cNvSpPr txBox="1"/>
              <p:nvPr/>
            </p:nvSpPr>
            <p:spPr>
              <a:xfrm>
                <a:off x="1670989" y="653101"/>
                <a:ext cx="1849067"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w/ </a:t>
                </a:r>
                <a:r>
                  <a:rPr b="1">
                    <a:solidFill>
                      <a:srgbClr val="7BDB45"/>
                    </a:solidFill>
                    <a:latin typeface="Courier"/>
                    <a:ea typeface="Courier"/>
                    <a:cs typeface="Courier"/>
                    <a:sym typeface="Courier"/>
                  </a:rPr>
                  <a:t>DO</a:t>
                </a:r>
                <a:r>
                  <a:rPr b="1">
                    <a:latin typeface="Courier"/>
                    <a:ea typeface="Courier"/>
                    <a:cs typeface="Courier"/>
                    <a:sym typeface="Courier"/>
                  </a:rPr>
                  <a:t> bit</a:t>
                </a:r>
              </a:p>
            </p:txBody>
          </p:sp>
        </p:grpSp>
      </p:grpSp>
      <p:grpSp>
        <p:nvGrpSpPr>
          <p:cNvPr id="1801" name="Group"/>
          <p:cNvGrpSpPr/>
          <p:nvPr/>
        </p:nvGrpSpPr>
        <p:grpSpPr>
          <a:xfrm>
            <a:off x="4809772" y="5203725"/>
            <a:ext cx="3385256" cy="1584143"/>
            <a:chOff x="0" y="0"/>
            <a:chExt cx="3385254" cy="1584142"/>
          </a:xfrm>
        </p:grpSpPr>
        <p:sp>
          <p:nvSpPr>
            <p:cNvPr id="1798" name="Line"/>
            <p:cNvSpPr/>
            <p:nvPr/>
          </p:nvSpPr>
          <p:spPr>
            <a:xfrm flipH="1" flipV="1">
              <a:off x="-1" y="0"/>
              <a:ext cx="3385256" cy="1"/>
            </a:xfrm>
            <a:prstGeom prst="line">
              <a:avLst/>
            </a:prstGeom>
            <a:noFill/>
            <a:ln w="25400" cap="flat">
              <a:solidFill>
                <a:srgbClr val="FFFFFF"/>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1799" name="Group"/>
            <p:cNvSpPr/>
            <p:nvPr/>
          </p:nvSpPr>
          <p:spPr>
            <a:xfrm>
              <a:off x="2130052" y="1181034"/>
              <a:ext cx="1179428" cy="403109"/>
            </a:xfrm>
            <a:prstGeom prst="roundRect">
              <a:avLst>
                <a:gd name="adj" fmla="val 16236"/>
              </a:avLst>
            </a:prstGeom>
            <a:noFill/>
            <a:ln w="76200" cap="flat">
              <a:solidFill>
                <a:srgbClr val="D45954"/>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5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RRSIG</a:t>
              </a:r>
            </a:p>
          </p:txBody>
        </p:sp>
        <p:sp>
          <p:nvSpPr>
            <p:cNvPr id="1800" name="Group"/>
            <p:cNvSpPr/>
            <p:nvPr/>
          </p:nvSpPr>
          <p:spPr>
            <a:xfrm>
              <a:off x="1314618" y="476585"/>
              <a:ext cx="1983576" cy="677952"/>
            </a:xfrm>
            <a:prstGeom prst="roundRect">
              <a:avLst>
                <a:gd name="adj" fmla="val 16236"/>
              </a:avLst>
            </a:prstGeom>
            <a:noFill/>
            <a:ln w="76200" cap="flat">
              <a:solidFill>
                <a:srgbClr val="FFFFFF"/>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 records</a:t>
              </a:r>
            </a:p>
          </p:txBody>
        </p:sp>
      </p:grpSp>
      <p:sp>
        <p:nvSpPr>
          <p:cNvPr id="1802" name="Dingbat X"/>
          <p:cNvSpPr/>
          <p:nvPr/>
        </p:nvSpPr>
        <p:spPr>
          <a:xfrm>
            <a:off x="6670463" y="6281199"/>
            <a:ext cx="573725" cy="67795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971817"/>
          </a:solidFill>
          <a:ln w="12700">
            <a:miter lim="400000"/>
          </a:ln>
        </p:spPr>
        <p:txBody>
          <a:bodyPr lIns="50800" tIns="50800" rIns="50800" bIns="50800" anchor="ctr"/>
          <a:lstStyle/>
          <a:p>
            <a:pPr>
              <a:defRPr b="0" sz="2600">
                <a:solidFill>
                  <a:srgbClr val="971817"/>
                </a:solidFill>
                <a:latin typeface="Helvetica Light"/>
                <a:ea typeface="Helvetica Light"/>
                <a:cs typeface="Helvetica Light"/>
                <a:sym typeface="Helvetica Light"/>
              </a:defRPr>
            </a:pPr>
          </a:p>
        </p:txBody>
      </p:sp>
      <p:sp>
        <p:nvSpPr>
          <p:cNvPr id="1803" name="+ 8 other scenarios of  incorrect DNSSEC records"/>
          <p:cNvSpPr txBox="1"/>
          <p:nvPr/>
        </p:nvSpPr>
        <p:spPr>
          <a:xfrm>
            <a:off x="6242783" y="7165309"/>
            <a:ext cx="516716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3600">
                <a:solidFill>
                  <a:srgbClr val="7BDB45"/>
                </a:solidFill>
                <a:latin typeface="Gill Sans"/>
                <a:ea typeface="Gill Sans"/>
                <a:cs typeface="Gill Sans"/>
                <a:sym typeface="Gill Sans"/>
              </a:defRPr>
            </a:pPr>
            <a:r>
              <a:t>+ 8 other scenarios of </a:t>
            </a:r>
            <a:br/>
            <a:r>
              <a:t>incorrect DNSSEC records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797"/>
                                        </p:tgtEl>
                                        <p:attrNameLst>
                                          <p:attrName>style.visibility</p:attrName>
                                        </p:attrNameLst>
                                      </p:cBhvr>
                                      <p:to>
                                        <p:strVal val="visible"/>
                                      </p:to>
                                    </p:set>
                                    <p:animEffect filter="wipe(left)" transition="in">
                                      <p:cBhvr>
                                        <p:cTn id="7" dur="300"/>
                                        <p:tgtEl>
                                          <p:spTgt spid="179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2" presetID="22" grpId="2" fill="hold">
                                  <p:stCondLst>
                                    <p:cond delay="0"/>
                                  </p:stCondLst>
                                  <p:iterate type="el" backwards="0">
                                    <p:tmAbs val="0"/>
                                  </p:iterate>
                                  <p:childTnLst>
                                    <p:set>
                                      <p:cBhvr>
                                        <p:cTn id="11" fill="hold"/>
                                        <p:tgtEl>
                                          <p:spTgt spid="1801"/>
                                        </p:tgtEl>
                                        <p:attrNameLst>
                                          <p:attrName>style.visibility</p:attrName>
                                        </p:attrNameLst>
                                      </p:cBhvr>
                                      <p:to>
                                        <p:strVal val="visible"/>
                                      </p:to>
                                    </p:set>
                                    <p:animEffect filter="wipe(right)" transition="in">
                                      <p:cBhvr>
                                        <p:cTn id="12" dur="300"/>
                                        <p:tgtEl>
                                          <p:spTgt spid="180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18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ID="9" grpId="4" fill="hold">
                                  <p:stCondLst>
                                    <p:cond delay="0"/>
                                  </p:stCondLst>
                                  <p:iterate type="el" backwards="0">
                                    <p:tmAbs val="0"/>
                                  </p:iterate>
                                  <p:childTnLst>
                                    <p:set>
                                      <p:cBhvr>
                                        <p:cTn id="20" fill="hold"/>
                                        <p:tgtEl>
                                          <p:spTgt spid="1803"/>
                                        </p:tgtEl>
                                        <p:attrNameLst>
                                          <p:attrName>style.visibility</p:attrName>
                                        </p:attrNameLst>
                                      </p:cBhvr>
                                      <p:to>
                                        <p:strVal val="visible"/>
                                      </p:to>
                                    </p:set>
                                    <p:animEffect filter="dissolve" transition="in">
                                      <p:cBhvr>
                                        <p:cTn id="21" dur="300"/>
                                        <p:tgtEl>
                                          <p:spTgt spid="18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97" grpId="1"/>
      <p:bldP build="whole" bldLvl="1" animBg="1" rev="0" advAuto="0" spid="1802" grpId="3"/>
      <p:bldP build="whole" bldLvl="1" animBg="1" rev="0" advAuto="0" spid="1801" grpId="2"/>
      <p:bldP build="whole" bldLvl="1" animBg="1" rev="0" advAuto="0" spid="1803" grpId="4"/>
    </p:bldLst>
  </p:timing>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7" name="Resolvers w/ DO Bit"/>
          <p:cNvSpPr txBox="1"/>
          <p:nvPr>
            <p:ph type="title"/>
          </p:nvPr>
        </p:nvSpPr>
        <p:spPr>
          <a:prstGeom prst="rect">
            <a:avLst/>
          </a:prstGeom>
        </p:spPr>
        <p:txBody>
          <a:bodyPr/>
          <a:lstStyle/>
          <a:p>
            <a:pPr/>
            <a:r>
              <a:t>Resolvers w/ DO Bit</a:t>
            </a:r>
          </a:p>
        </p:txBody>
      </p:sp>
      <p:sp>
        <p:nvSpPr>
          <p:cNvPr id="18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09" name="DO Bit"/>
          <p:cNvSpPr/>
          <p:nvPr/>
        </p:nvSpPr>
        <p:spPr>
          <a:xfrm>
            <a:off x="1524000" y="2974187"/>
            <a:ext cx="1922407" cy="1338157"/>
          </a:xfrm>
          <a:prstGeom prst="roundRect">
            <a:avLst>
              <a:gd name="adj" fmla="val 15419"/>
            </a:avLst>
          </a:prstGeom>
          <a:ln w="63500">
            <a:solidFill>
              <a:srgbClr val="7BDB45"/>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DO Bit</a:t>
            </a:r>
          </a:p>
        </p:txBody>
      </p:sp>
      <p:sp>
        <p:nvSpPr>
          <p:cNvPr id="1810" name="Arrow"/>
          <p:cNvSpPr/>
          <p:nvPr/>
        </p:nvSpPr>
        <p:spPr>
          <a:xfrm rot="5400000">
            <a:off x="1974565" y="5042463"/>
            <a:ext cx="1029744" cy="364166"/>
          </a:xfrm>
          <a:prstGeom prst="rightArrow">
            <a:avLst>
              <a:gd name="adj1" fmla="val 61989"/>
              <a:gd name="adj2" fmla="val 70404"/>
            </a:avLst>
          </a:prstGeom>
          <a:solidFill>
            <a:srgbClr val="000000"/>
          </a:solidFill>
          <a:ln w="63500">
            <a:solidFill>
              <a:srgbClr val="0365C0"/>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11" name="Validation"/>
          <p:cNvSpPr/>
          <p:nvPr/>
        </p:nvSpPr>
        <p:spPr>
          <a:xfrm>
            <a:off x="1532210" y="6110047"/>
            <a:ext cx="1914454" cy="1248174"/>
          </a:xfrm>
          <a:prstGeom prst="roundRect">
            <a:avLst>
              <a:gd name="adj" fmla="val 16531"/>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Validation</a:t>
            </a:r>
          </a:p>
        </p:txBody>
      </p:sp>
      <p:sp>
        <p:nvSpPr>
          <p:cNvPr id="1812" name="4,427 resolvers…"/>
          <p:cNvSpPr txBox="1"/>
          <p:nvPr/>
        </p:nvSpPr>
        <p:spPr>
          <a:xfrm>
            <a:off x="3988596" y="3071765"/>
            <a:ext cx="6267048"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09407" indent="-409407" algn="l" defTabSz="914400">
              <a:buSzPct val="75000"/>
              <a:buChar char="-"/>
              <a:defRPr b="0" sz="3500">
                <a:latin typeface="Gill Sans"/>
                <a:ea typeface="Gill Sans"/>
                <a:cs typeface="Gill Sans"/>
                <a:sym typeface="Gill Sans"/>
              </a:defRPr>
            </a:pPr>
            <a:r>
              <a:t>4,427 resolvers</a:t>
            </a:r>
          </a:p>
          <a:p>
            <a:pPr marL="409407" indent="-409407" algn="l" defTabSz="914400">
              <a:buSzPct val="75000"/>
              <a:buChar char="-"/>
              <a:defRPr b="0" sz="3500">
                <a:latin typeface="Gill Sans"/>
                <a:ea typeface="Gill Sans"/>
                <a:cs typeface="Gill Sans"/>
                <a:sym typeface="Gill Sans"/>
              </a:defRPr>
            </a:pPr>
            <a:r>
              <a:rPr>
                <a:solidFill>
                  <a:srgbClr val="7BDB45"/>
                </a:solidFill>
              </a:rPr>
              <a:t>83%</a:t>
            </a:r>
            <a:r>
              <a:t> of them are </a:t>
            </a:r>
            <a:r>
              <a:rPr>
                <a:solidFill>
                  <a:srgbClr val="7BDB45"/>
                </a:solidFill>
                <a:latin typeface="Courier"/>
                <a:ea typeface="Courier"/>
                <a:cs typeface="Courier"/>
                <a:sym typeface="Courier"/>
              </a:rPr>
              <a:t>DO</a:t>
            </a:r>
            <a:r>
              <a:t>-bit enabled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2" grpId="1"/>
    </p:bldLst>
  </p:timing>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6" name="Resolvers w/ DO Bit"/>
          <p:cNvSpPr txBox="1"/>
          <p:nvPr>
            <p:ph type="title"/>
          </p:nvPr>
        </p:nvSpPr>
        <p:spPr>
          <a:prstGeom prst="rect">
            <a:avLst/>
          </a:prstGeom>
        </p:spPr>
        <p:txBody>
          <a:bodyPr/>
          <a:lstStyle/>
          <a:p>
            <a:pPr/>
            <a:r>
              <a:t>Resolvers w/ DO Bit</a:t>
            </a:r>
          </a:p>
        </p:txBody>
      </p:sp>
      <p:sp>
        <p:nvSpPr>
          <p:cNvPr id="181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18" name="DO Bit"/>
          <p:cNvSpPr/>
          <p:nvPr/>
        </p:nvSpPr>
        <p:spPr>
          <a:xfrm>
            <a:off x="1524000" y="2974187"/>
            <a:ext cx="1922407" cy="1338157"/>
          </a:xfrm>
          <a:prstGeom prst="roundRect">
            <a:avLst>
              <a:gd name="adj" fmla="val 15419"/>
            </a:avLst>
          </a:prstGeom>
          <a:ln w="63500">
            <a:solidFill>
              <a:srgbClr val="7BDB45"/>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DO Bit</a:t>
            </a:r>
          </a:p>
        </p:txBody>
      </p:sp>
      <p:sp>
        <p:nvSpPr>
          <p:cNvPr id="1819" name="Arrow"/>
          <p:cNvSpPr/>
          <p:nvPr/>
        </p:nvSpPr>
        <p:spPr>
          <a:xfrm rot="5400000">
            <a:off x="1974565" y="5042463"/>
            <a:ext cx="1029744" cy="364166"/>
          </a:xfrm>
          <a:prstGeom prst="rightArrow">
            <a:avLst>
              <a:gd name="adj1" fmla="val 61989"/>
              <a:gd name="adj2" fmla="val 70404"/>
            </a:avLst>
          </a:prstGeom>
          <a:solidFill>
            <a:srgbClr val="000000"/>
          </a:solidFill>
          <a:ln w="63500">
            <a:solidFill>
              <a:srgbClr val="0365C0"/>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0" name="Validation"/>
          <p:cNvSpPr/>
          <p:nvPr/>
        </p:nvSpPr>
        <p:spPr>
          <a:xfrm>
            <a:off x="1532210" y="6110047"/>
            <a:ext cx="1914454" cy="1248174"/>
          </a:xfrm>
          <a:prstGeom prst="roundRect">
            <a:avLst>
              <a:gd name="adj" fmla="val 16531"/>
            </a:avLst>
          </a:prstGeom>
          <a:ln w="63500">
            <a:solidFill>
              <a:srgbClr val="0065C1"/>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Validation</a:t>
            </a:r>
          </a:p>
        </p:txBody>
      </p:sp>
      <p:sp>
        <p:nvSpPr>
          <p:cNvPr id="1821" name="Rounded Rectangle"/>
          <p:cNvSpPr/>
          <p:nvPr/>
        </p:nvSpPr>
        <p:spPr>
          <a:xfrm>
            <a:off x="1524000" y="2974187"/>
            <a:ext cx="1922407" cy="1338157"/>
          </a:xfrm>
          <a:prstGeom prst="roundRect">
            <a:avLst>
              <a:gd name="adj" fmla="val 15419"/>
            </a:avLst>
          </a:prstGeom>
          <a:ln w="63500">
            <a:solidFill>
              <a:srgbClr val="0065C1"/>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2" name="Rounded Rectangle"/>
          <p:cNvSpPr/>
          <p:nvPr/>
        </p:nvSpPr>
        <p:spPr>
          <a:xfrm>
            <a:off x="1536700" y="6097611"/>
            <a:ext cx="1922407" cy="1273045"/>
          </a:xfrm>
          <a:prstGeom prst="roundRect">
            <a:avLst>
              <a:gd name="adj" fmla="val 16208"/>
            </a:avLst>
          </a:prstGeom>
          <a:ln w="63500">
            <a:solidFill>
              <a:srgbClr val="7BDB45"/>
            </a:solidFill>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3" name="3,635 (82%) fail to validate DNSSEC records"/>
          <p:cNvSpPr txBox="1"/>
          <p:nvPr/>
        </p:nvSpPr>
        <p:spPr>
          <a:xfrm>
            <a:off x="3958973" y="5584731"/>
            <a:ext cx="8540336"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09407" indent="-409407" algn="l" defTabSz="914400">
              <a:buSzPct val="75000"/>
              <a:buChar char="-"/>
              <a:defRPr b="0" sz="3500">
                <a:latin typeface="Gill Sans"/>
                <a:ea typeface="Gill Sans"/>
                <a:cs typeface="Gill Sans"/>
                <a:sym typeface="Gill Sans"/>
              </a:defRPr>
            </a:pPr>
            <a:r>
              <a:rPr>
                <a:solidFill>
                  <a:srgbClr val="D45954"/>
                </a:solidFill>
              </a:rPr>
              <a:t>3,635 (82%) fail</a:t>
            </a:r>
            <a:r>
              <a:t> to validate DNSSEC records</a:t>
            </a:r>
          </a:p>
        </p:txBody>
      </p:sp>
      <p:sp>
        <p:nvSpPr>
          <p:cNvPr id="1824" name="543 (12.2%) correctly validate  DNSSEC records"/>
          <p:cNvSpPr txBox="1"/>
          <p:nvPr/>
        </p:nvSpPr>
        <p:spPr>
          <a:xfrm>
            <a:off x="3940536" y="7518869"/>
            <a:ext cx="6015063" cy="111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09407" indent="-409407" algn="l" defTabSz="914400">
              <a:buSzPct val="75000"/>
              <a:buChar char="-"/>
              <a:defRPr b="0" sz="3500">
                <a:latin typeface="Gill Sans"/>
                <a:ea typeface="Gill Sans"/>
                <a:cs typeface="Gill Sans"/>
                <a:sym typeface="Gill Sans"/>
              </a:defRPr>
            </a:pPr>
            <a:r>
              <a:rPr>
                <a:solidFill>
                  <a:srgbClr val="7BDB45"/>
                </a:solidFill>
              </a:rPr>
              <a:t>543 (12.2%)</a:t>
            </a:r>
            <a:r>
              <a:t> correctly validate </a:t>
            </a:r>
            <a:br/>
            <a:r>
              <a:t>DNSSEC records</a:t>
            </a:r>
          </a:p>
        </p:txBody>
      </p:sp>
      <p:grpSp>
        <p:nvGrpSpPr>
          <p:cNvPr id="1827" name="Group"/>
          <p:cNvGrpSpPr/>
          <p:nvPr/>
        </p:nvGrpSpPr>
        <p:grpSpPr>
          <a:xfrm>
            <a:off x="5033325" y="6319104"/>
            <a:ext cx="4913264" cy="1074993"/>
            <a:chOff x="-54668" y="-88900"/>
            <a:chExt cx="4913262" cy="1074992"/>
          </a:xfrm>
        </p:grpSpPr>
        <p:sp>
          <p:nvSpPr>
            <p:cNvPr id="1825" name="Time Warner Cable Internet"/>
            <p:cNvSpPr txBox="1"/>
            <p:nvPr/>
          </p:nvSpPr>
          <p:spPr>
            <a:xfrm>
              <a:off x="-45787" y="-88901"/>
              <a:ext cx="4520358"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Gill Sans"/>
                  <a:ea typeface="Gill Sans"/>
                  <a:cs typeface="Gill Sans"/>
                  <a:sym typeface="Gill Sans"/>
                </a:defRPr>
              </a:lvl1pPr>
            </a:lstStyle>
            <a:p>
              <a:pPr defTabSz="914400"/>
              <a:r>
                <a:t>Time Warner Cable Internet</a:t>
              </a:r>
            </a:p>
          </p:txBody>
        </p:sp>
        <p:sp>
          <p:nvSpPr>
            <p:cNvPr id="1826" name="Rogers Cable Communications"/>
            <p:cNvSpPr txBox="1"/>
            <p:nvPr/>
          </p:nvSpPr>
          <p:spPr>
            <a:xfrm>
              <a:off x="-54669" y="439992"/>
              <a:ext cx="4913264"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latin typeface="Gill Sans"/>
                  <a:ea typeface="Gill Sans"/>
                  <a:cs typeface="Gill Sans"/>
                  <a:sym typeface="Gill Sans"/>
                </a:defRPr>
              </a:lvl1pPr>
            </a:lstStyle>
            <a:p>
              <a:pPr defTabSz="914400"/>
              <a:r>
                <a:t>Rogers Cable Communications</a:t>
              </a:r>
            </a:p>
          </p:txBody>
        </p:sp>
      </p:grpSp>
      <p:sp>
        <p:nvSpPr>
          <p:cNvPr id="1828" name="Comcast…"/>
          <p:cNvSpPr txBox="1"/>
          <p:nvPr/>
        </p:nvSpPr>
        <p:spPr>
          <a:xfrm>
            <a:off x="5006832" y="8625957"/>
            <a:ext cx="1596815"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914400">
              <a:defRPr b="0" sz="3000">
                <a:latin typeface="Gill Sans"/>
                <a:ea typeface="Gill Sans"/>
                <a:cs typeface="Gill Sans"/>
                <a:sym typeface="Gill Sans"/>
              </a:defRPr>
            </a:pPr>
            <a:r>
              <a:t>Comcast</a:t>
            </a:r>
          </a:p>
          <a:p>
            <a:pPr algn="l" defTabSz="914400">
              <a:defRPr b="0" sz="3000">
                <a:latin typeface="Gill Sans"/>
                <a:ea typeface="Gill Sans"/>
                <a:cs typeface="Gill Sans"/>
                <a:sym typeface="Gill Sans"/>
              </a:defRPr>
            </a:pPr>
            <a:r>
              <a:t>Google</a:t>
            </a:r>
          </a:p>
        </p:txBody>
      </p:sp>
      <p:sp>
        <p:nvSpPr>
          <p:cNvPr id="1829" name="4,427 resolvers…"/>
          <p:cNvSpPr txBox="1"/>
          <p:nvPr/>
        </p:nvSpPr>
        <p:spPr>
          <a:xfrm>
            <a:off x="3988596" y="3071765"/>
            <a:ext cx="6267048"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09407" indent="-409407" algn="l" defTabSz="914400">
              <a:buSzPct val="75000"/>
              <a:buChar char="-"/>
              <a:defRPr b="0" sz="3500">
                <a:latin typeface="Gill Sans"/>
                <a:ea typeface="Gill Sans"/>
                <a:cs typeface="Gill Sans"/>
                <a:sym typeface="Gill Sans"/>
              </a:defRPr>
            </a:pPr>
            <a:r>
              <a:t>4,427 resolvers</a:t>
            </a:r>
          </a:p>
          <a:p>
            <a:pPr marL="409407" indent="-409407" algn="l" defTabSz="914400">
              <a:buSzPct val="75000"/>
              <a:buChar char="-"/>
              <a:defRPr b="0" sz="3500">
                <a:latin typeface="Gill Sans"/>
                <a:ea typeface="Gill Sans"/>
                <a:cs typeface="Gill Sans"/>
                <a:sym typeface="Gill Sans"/>
              </a:defRPr>
            </a:pPr>
            <a:r>
              <a:rPr>
                <a:solidFill>
                  <a:srgbClr val="7BDB45"/>
                </a:solidFill>
              </a:rPr>
              <a:t>83%</a:t>
            </a:r>
            <a:r>
              <a:t> of them are </a:t>
            </a:r>
            <a:r>
              <a:rPr>
                <a:solidFill>
                  <a:srgbClr val="7BDB45"/>
                </a:solidFill>
                <a:latin typeface="Courier"/>
                <a:ea typeface="Courier"/>
                <a:cs typeface="Courier"/>
                <a:sym typeface="Courier"/>
              </a:rPr>
              <a:t>DO</a:t>
            </a:r>
            <a:r>
              <a:t>-bit enabled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1822"/>
                                        </p:tgtEl>
                                        <p:attrNameLst>
                                          <p:attrName>style.visibility</p:attrName>
                                        </p:attrNameLst>
                                      </p:cBhvr>
                                      <p:to>
                                        <p:strVal val="visible"/>
                                      </p:to>
                                    </p:set>
                                    <p:animEffect filter="dissolve" transition="in">
                                      <p:cBhvr>
                                        <p:cTn id="7" dur="300"/>
                                        <p:tgtEl>
                                          <p:spTgt spid="1822"/>
                                        </p:tgtEl>
                                      </p:cBhvr>
                                    </p:animEffect>
                                  </p:childTnLst>
                                </p:cTn>
                              </p:par>
                            </p:childTnLst>
                          </p:cTn>
                        </p:par>
                        <p:par>
                          <p:cTn id="8" fill="hold">
                            <p:stCondLst>
                              <p:cond delay="300"/>
                            </p:stCondLst>
                            <p:childTnLst>
                              <p:par>
                                <p:cTn id="9" presetClass="entr" nodeType="afterEffect" presetID="9" grpId="2" fill="hold">
                                  <p:stCondLst>
                                    <p:cond delay="0"/>
                                  </p:stCondLst>
                                  <p:iterate type="el" backwards="0">
                                    <p:tmAbs val="0"/>
                                  </p:iterate>
                                  <p:childTnLst>
                                    <p:set>
                                      <p:cBhvr>
                                        <p:cTn id="10" fill="hold"/>
                                        <p:tgtEl>
                                          <p:spTgt spid="1821"/>
                                        </p:tgtEl>
                                        <p:attrNameLst>
                                          <p:attrName>style.visibility</p:attrName>
                                        </p:attrNameLst>
                                      </p:cBhvr>
                                      <p:to>
                                        <p:strVal val="visible"/>
                                      </p:to>
                                    </p:set>
                                    <p:animEffect filter="dissolve" transition="in">
                                      <p:cBhvr>
                                        <p:cTn id="11" dur="300"/>
                                        <p:tgtEl>
                                          <p:spTgt spid="1821"/>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ID="9" grpId="3" fill="hold">
                                  <p:stCondLst>
                                    <p:cond delay="0"/>
                                  </p:stCondLst>
                                  <p:iterate type="el" backwards="0">
                                    <p:tmAbs val="0"/>
                                  </p:iterate>
                                  <p:childTnLst>
                                    <p:set>
                                      <p:cBhvr>
                                        <p:cTn id="15" fill="hold"/>
                                        <p:tgtEl>
                                          <p:spTgt spid="1823"/>
                                        </p:tgtEl>
                                        <p:attrNameLst>
                                          <p:attrName>style.visibility</p:attrName>
                                        </p:attrNameLst>
                                      </p:cBhvr>
                                      <p:to>
                                        <p:strVal val="visible"/>
                                      </p:to>
                                    </p:set>
                                    <p:animEffect filter="dissolve" transition="in">
                                      <p:cBhvr>
                                        <p:cTn id="16" dur="300"/>
                                        <p:tgtEl>
                                          <p:spTgt spid="1823"/>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18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5" fill="hold">
                                  <p:stCondLst>
                                    <p:cond delay="0"/>
                                  </p:stCondLst>
                                  <p:iterate type="el" backwards="0">
                                    <p:tmAbs val="0"/>
                                  </p:iterate>
                                  <p:childTnLst>
                                    <p:set>
                                      <p:cBhvr>
                                        <p:cTn id="24" fill="hold"/>
                                        <p:tgtEl>
                                          <p:spTgt spid="1824"/>
                                        </p:tgtEl>
                                        <p:attrNameLst>
                                          <p:attrName>style.visibility</p:attrName>
                                        </p:attrNameLst>
                                      </p:cBhvr>
                                      <p:to>
                                        <p:strVal val="visible"/>
                                      </p:to>
                                    </p:set>
                                    <p:animEffect filter="dissolve" transition="in">
                                      <p:cBhvr>
                                        <p:cTn id="25" dur="300"/>
                                        <p:tgtEl>
                                          <p:spTgt spid="1824"/>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6" fill="hold">
                                  <p:stCondLst>
                                    <p:cond delay="0"/>
                                  </p:stCondLst>
                                  <p:iterate type="el" backwards="0">
                                    <p:tmAbs val="0"/>
                                  </p:iterate>
                                  <p:childTnLst>
                                    <p:set>
                                      <p:cBhvr>
                                        <p:cTn id="29" fill="hold"/>
                                        <p:tgtEl>
                                          <p:spTgt spid="18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27" grpId="4"/>
      <p:bldP build="whole" bldLvl="1" animBg="1" rev="0" advAuto="0" spid="1821" grpId="2"/>
      <p:bldP build="whole" bldLvl="1" animBg="1" rev="0" advAuto="0" spid="1823" grpId="3"/>
      <p:bldP build="whole" bldLvl="1" animBg="1" rev="0" advAuto="0" spid="1824" grpId="5"/>
      <p:bldP build="whole" bldLvl="1" animBg="1" rev="0" advAuto="0" spid="1828" grpId="6"/>
      <p:bldP build="whole" bldLvl="1" animBg="1" rev="0" advAuto="0" spid="1822" grpId="1"/>
    </p:bldLst>
  </p:timing>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3" name="Open Resolver Tests"/>
          <p:cNvSpPr txBox="1"/>
          <p:nvPr>
            <p:ph type="title"/>
          </p:nvPr>
        </p:nvSpPr>
        <p:spPr>
          <a:prstGeom prst="rect">
            <a:avLst/>
          </a:prstGeom>
        </p:spPr>
        <p:txBody>
          <a:bodyPr/>
          <a:lstStyle/>
          <a:p>
            <a:pPr/>
            <a:r>
              <a:t>Open Resolver Tests</a:t>
            </a:r>
          </a:p>
        </p:txBody>
      </p:sp>
      <p:sp>
        <p:nvSpPr>
          <p:cNvPr id="183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835" name="Table"/>
          <p:cNvGraphicFramePr/>
          <p:nvPr/>
        </p:nvGraphicFramePr>
        <p:xfrm>
          <a:off x="1134582" y="1913091"/>
          <a:ext cx="11035859" cy="7184718"/>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3842784"/>
                <a:gridCol w="1795093"/>
                <a:gridCol w="1795093"/>
                <a:gridCol w="1795093"/>
                <a:gridCol w="1795093"/>
              </a:tblGrid>
              <a:tr h="421883">
                <a:tc rowSpan="2">
                  <a:txBody>
                    <a:bodyPr/>
                    <a:lstStyle/>
                    <a:p>
                      <a:pPr defTabSz="914400">
                        <a:defRPr b="0" sz="1800">
                          <a:solidFill>
                            <a:srgbClr val="000000"/>
                          </a:solidFill>
                        </a:defRPr>
                      </a:pPr>
                      <a:r>
                        <a:rPr sz="2800">
                          <a:solidFill>
                            <a:srgbClr val="FFFFFF"/>
                          </a:solidFill>
                          <a:latin typeface="Gill Sans"/>
                          <a:ea typeface="Gill Sans"/>
                          <a:cs typeface="Gill Sans"/>
                          <a:sym typeface="Gill Sans"/>
                        </a:rPr>
                        <a:t>Provide</a:t>
                      </a:r>
                    </a:p>
                  </a:txBody>
                  <a:tcPr marL="50800" marR="50800" marT="50800" marB="50800" anchor="ctr" anchorCtr="0" horzOverflow="overflow">
                    <a:lnL w="25400">
                      <a:solidFill>
                        <a:srgbClr val="FFFFFF"/>
                      </a:solidFill>
                      <a:miter lim="400000"/>
                    </a:lnL>
                    <a:lnR w="25400">
                      <a:solidFill>
                        <a:srgbClr val="FFFFFF"/>
                      </a:solidFill>
                      <a:miter lim="400000"/>
                    </a:lnR>
                    <a:lnT w="25400">
                      <a:solidFill>
                        <a:srgbClr val="FFFFFF"/>
                      </a:solidFill>
                      <a:miter lim="400000"/>
                    </a:lnT>
                    <a:lnB w="25400">
                      <a:solidFill>
                        <a:srgbClr val="FFFFFF"/>
                      </a:solidFill>
                      <a:miter lim="400000"/>
                    </a:lnB>
                    <a:noFill/>
                  </a:tcPr>
                </a:tc>
                <a:tc rowSpan="2">
                  <a:txBody>
                    <a:bodyPr/>
                    <a:lstStyle/>
                    <a:p>
                      <a:pPr defTabSz="914400">
                        <a:defRPr sz="1800">
                          <a:solidFill>
                            <a:srgbClr val="000000"/>
                          </a:solidFill>
                        </a:defRPr>
                      </a:pPr>
                      <a:r>
                        <a:rPr sz="2800">
                          <a:solidFill>
                            <a:srgbClr val="FFFFFF"/>
                          </a:solidFill>
                          <a:latin typeface="Gill Sans"/>
                          <a:ea typeface="Gill Sans"/>
                          <a:cs typeface="Gill Sans"/>
                          <a:sym typeface="Gill Sans"/>
                        </a:rPr>
                        <a:t>DO Bit</a:t>
                      </a:r>
                    </a:p>
                  </a:txBody>
                  <a:tcPr marL="50800" marR="50800" marT="50800" marB="50800" anchor="ctr" anchorCtr="0" horzOverflow="overflow">
                    <a:lnL w="25400">
                      <a:solidFill>
                        <a:srgbClr val="FFFFFF"/>
                      </a:solidFill>
                      <a:miter lim="400000"/>
                    </a:lnL>
                    <a:lnR w="25400">
                      <a:solidFill>
                        <a:srgbClr val="FFFFFF"/>
                      </a:solidFill>
                      <a:miter lim="400000"/>
                    </a:lnR>
                    <a:lnT w="25400">
                      <a:solidFill>
                        <a:srgbClr val="FFFFFF"/>
                      </a:solidFill>
                      <a:miter lim="400000"/>
                    </a:lnT>
                    <a:lnB w="25400">
                      <a:solidFill>
                        <a:srgbClr val="FFFFFF"/>
                      </a:solidFill>
                      <a:miter lim="400000"/>
                    </a:lnB>
                  </a:tcPr>
                </a:tc>
                <a:tc gridSpan="2">
                  <a:txBody>
                    <a:bodyPr/>
                    <a:lstStyle/>
                    <a:p>
                      <a:pPr defTabSz="914400">
                        <a:defRPr sz="1800">
                          <a:solidFill>
                            <a:srgbClr val="000000"/>
                          </a:solidFill>
                        </a:defRPr>
                      </a:pPr>
                      <a:r>
                        <a:rPr sz="2800">
                          <a:solidFill>
                            <a:srgbClr val="FFFFFF"/>
                          </a:solidFill>
                          <a:latin typeface="Gill Sans"/>
                          <a:ea typeface="Gill Sans"/>
                          <a:cs typeface="Gill Sans"/>
                          <a:sym typeface="Gill Sans"/>
                        </a:rPr>
                        <a:t>Requested</a:t>
                      </a:r>
                    </a:p>
                  </a:txBody>
                  <a:tcPr marL="50800" marR="50800" marT="50800" marB="50800" anchor="ctr" anchorCtr="0" horzOverflow="overflow">
                    <a:lnL w="25400">
                      <a:solidFill>
                        <a:srgbClr val="FFFFFF"/>
                      </a:solidFill>
                      <a:miter lim="400000"/>
                    </a:lnL>
                    <a:lnR w="25400">
                      <a:solidFill>
                        <a:srgbClr val="FFFFFF"/>
                      </a:solidFill>
                      <a:miter lim="400000"/>
                    </a:lnR>
                    <a:lnT w="25400">
                      <a:solidFill>
                        <a:srgbClr val="FFFFFF"/>
                      </a:solidFill>
                      <a:miter lim="400000"/>
                    </a:lnT>
                    <a:lnB w="25400">
                      <a:solidFill>
                        <a:srgbClr val="FFFFFF"/>
                      </a:solidFill>
                      <a:miter lim="400000"/>
                    </a:lnB>
                  </a:tcPr>
                </a:tc>
                <a:tc hMerge="1">
                  <a:tcPr/>
                </a:tc>
                <a:tc rowSpan="2">
                  <a:txBody>
                    <a:bodyPr/>
                    <a:lstStyle/>
                    <a:p>
                      <a:pPr defTabSz="914400">
                        <a:defRPr sz="1800">
                          <a:solidFill>
                            <a:srgbClr val="000000"/>
                          </a:solidFill>
                        </a:defRPr>
                      </a:pPr>
                      <a:r>
                        <a:rPr sz="2800">
                          <a:solidFill>
                            <a:srgbClr val="FFFFFF"/>
                          </a:solidFill>
                          <a:latin typeface="Gill Sans"/>
                          <a:ea typeface="Gill Sans"/>
                          <a:cs typeface="Gill Sans"/>
                          <a:sym typeface="Gill Sans"/>
                        </a:rPr>
                        <a:t>Validated?</a:t>
                      </a:r>
                    </a:p>
                  </a:txBody>
                  <a:tcPr marL="50800" marR="50800" marT="50800" marB="50800" anchor="ctr" anchorCtr="0" horzOverflow="overflow">
                    <a:lnL w="25400">
                      <a:solidFill>
                        <a:srgbClr val="FFFFFF"/>
                      </a:solidFill>
                      <a:miter lim="400000"/>
                    </a:lnL>
                    <a:lnR w="25400">
                      <a:solidFill>
                        <a:srgbClr val="FFFFFF"/>
                      </a:solidFill>
                      <a:miter lim="400000"/>
                    </a:lnR>
                    <a:lnT w="25400">
                      <a:solidFill>
                        <a:srgbClr val="FFFFFF"/>
                      </a:solidFill>
                      <a:miter lim="400000"/>
                    </a:lnT>
                    <a:lnB w="25400">
                      <a:solidFill>
                        <a:srgbClr val="FFFFFF"/>
                      </a:solidFill>
                      <a:miter lim="400000"/>
                    </a:lnB>
                  </a:tcPr>
                </a:tc>
              </a:tr>
              <a:tr h="421883">
                <a:tc vMerge="1">
                  <a:tcPr/>
                </a:tc>
                <a:tc vMerge="1">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DS</a:t>
                      </a:r>
                    </a:p>
                  </a:txBody>
                  <a:tcPr marL="50800" marR="50800" marT="50800" marB="50800" anchor="ctr" anchorCtr="0" horzOverflow="overflow">
                    <a:lnL w="25400">
                      <a:solidFill>
                        <a:srgbClr val="FFFFFF"/>
                      </a:solidFill>
                      <a:miter lim="400000"/>
                    </a:lnL>
                    <a:lnR w="25400">
                      <a:solidFill>
                        <a:srgbClr val="FFFFFF"/>
                      </a:solidFill>
                      <a:miter lim="400000"/>
                    </a:lnR>
                    <a:lnT w="25400">
                      <a:solidFill>
                        <a:srgbClr val="FFFFFF"/>
                      </a:solidFill>
                      <a:miter lim="400000"/>
                    </a:lnT>
                    <a:lnB w="25400">
                      <a:solidFill>
                        <a:srgbClr val="FFFFFF"/>
                      </a:solidFill>
                      <a:miter lim="400000"/>
                    </a:lnB>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DNSKEY</a:t>
                      </a:r>
                    </a:p>
                  </a:txBody>
                  <a:tcPr marL="50800" marR="50800" marT="50800" marB="50800" anchor="ctr" anchorCtr="0" horzOverflow="overflow">
                    <a:lnL w="25400">
                      <a:solidFill>
                        <a:srgbClr val="FFFFFF"/>
                      </a:solidFill>
                      <a:miter lim="400000"/>
                    </a:lnL>
                    <a:lnR w="25400">
                      <a:solidFill>
                        <a:srgbClr val="FFFFFF"/>
                      </a:solidFill>
                      <a:miter lim="400000"/>
                    </a:lnR>
                    <a:lnT w="25400">
                      <a:solidFill>
                        <a:srgbClr val="FFFFFF"/>
                      </a:solidFill>
                      <a:miter lim="400000"/>
                    </a:lnT>
                    <a:lnB w="25400">
                      <a:solidFill>
                        <a:srgbClr val="FFFFFF"/>
                      </a:solidFill>
                      <a:miter lim="400000"/>
                    </a:lnB>
                  </a:tcPr>
                </a:tc>
                <a:tc vMerge="1">
                  <a:tcPr/>
                </a:tc>
              </a:tr>
              <a:tr h="421883">
                <a:tc>
                  <a:txBody>
                    <a:bodyPr/>
                    <a:lstStyle/>
                    <a:p>
                      <a:pPr algn="l" defTabSz="914400">
                        <a:lnSpc>
                          <a:spcPts val="4700"/>
                        </a:lnSpc>
                        <a:defRPr b="0" sz="1800">
                          <a:solidFill>
                            <a:srgbClr val="000000"/>
                          </a:solidFill>
                        </a:defRPr>
                      </a:pPr>
                      <a:r>
                        <a:rPr sz="2800">
                          <a:solidFill>
                            <a:srgbClr val="FFFFFF"/>
                          </a:solidFill>
                          <a:latin typeface="Gill Sans"/>
                          <a:ea typeface="Gill Sans"/>
                          <a:cs typeface="Gill Sans"/>
                          <a:sym typeface="Gill Sans"/>
                        </a:rPr>
                        <a:t>Verisign</a:t>
                      </a:r>
                    </a:p>
                  </a:txBody>
                  <a:tcPr marL="50800" marR="50800" marT="50800" marB="50800" anchor="ctr" anchorCtr="0" horzOverflow="overflow">
                    <a:lnL w="25400">
                      <a:solidFill>
                        <a:srgbClr val="FFFFFF"/>
                      </a:solidFill>
                      <a:miter lim="400000"/>
                    </a:lnL>
                    <a:lnR w="25400">
                      <a:solidFill>
                        <a:srgbClr val="FFFFFF"/>
                      </a:solidFill>
                      <a:miter lim="400000"/>
                    </a:lnR>
                    <a:lnT w="25400">
                      <a:solidFill>
                        <a:srgbClr val="FFFFFF"/>
                      </a:solidFill>
                      <a:miter lim="400000"/>
                    </a:lnT>
                    <a:lnB w="0">
                      <a:miter lim="400000"/>
                    </a:lnB>
                    <a:noFill/>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25400">
                      <a:solidFill>
                        <a:srgbClr val="FFFFFF"/>
                      </a:solidFill>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25400">
                      <a:solidFill>
                        <a:srgbClr val="FFFFFF"/>
                      </a:solidFill>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25400">
                      <a:solidFill>
                        <a:srgbClr val="FFFFFF"/>
                      </a:solidFill>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25400">
                      <a:solidFill>
                        <a:srgbClr val="FFFFFF"/>
                      </a:solidFill>
                      <a:miter lim="400000"/>
                    </a:lnT>
                    <a:lnB w="0">
                      <a:miter lim="400000"/>
                    </a:lnB>
                  </a:tcPr>
                </a:tc>
              </a:tr>
              <a:tr h="421883">
                <a:tc>
                  <a:txBody>
                    <a:bodyPr/>
                    <a:lstStyle/>
                    <a:p>
                      <a:pPr algn="l" defTabSz="457200">
                        <a:lnSpc>
                          <a:spcPts val="4700"/>
                        </a:lnSpc>
                        <a:defRPr b="0" sz="1800">
                          <a:solidFill>
                            <a:srgbClr val="000000"/>
                          </a:solidFill>
                        </a:defRPr>
                      </a:pPr>
                      <a:r>
                        <a:rPr sz="2800">
                          <a:solidFill>
                            <a:srgbClr val="FFFFFF"/>
                          </a:solidFill>
                          <a:latin typeface="Gill Sans"/>
                          <a:ea typeface="Gill Sans"/>
                          <a:cs typeface="Gill Sans"/>
                          <a:sym typeface="Gill Sans"/>
                        </a:rPr>
                        <a:t>Google</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noFill/>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r>
              <a:tr h="421883">
                <a:tc>
                  <a:txBody>
                    <a:bodyPr/>
                    <a:lstStyle/>
                    <a:p>
                      <a:pPr algn="l" defTabSz="914400">
                        <a:lnSpc>
                          <a:spcPts val="4700"/>
                        </a:lnSpc>
                        <a:defRPr b="0" sz="1800">
                          <a:solidFill>
                            <a:srgbClr val="000000"/>
                          </a:solidFill>
                        </a:defRPr>
                      </a:pPr>
                      <a:r>
                        <a:rPr sz="2800">
                          <a:solidFill>
                            <a:srgbClr val="FFFFFF"/>
                          </a:solidFill>
                          <a:latin typeface="Gill Sans"/>
                          <a:ea typeface="Gill Sans"/>
                          <a:cs typeface="Gill Sans"/>
                          <a:sym typeface="Gill Sans"/>
                        </a:rPr>
                        <a:t>DNSWatch</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noFill/>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r>
              <a:tr h="421883">
                <a:tc>
                  <a:txBody>
                    <a:bodyPr/>
                    <a:lstStyle/>
                    <a:p>
                      <a:pPr algn="l" defTabSz="914400">
                        <a:lnSpc>
                          <a:spcPts val="4700"/>
                        </a:lnSpc>
                        <a:defRPr b="0" sz="1800">
                          <a:solidFill>
                            <a:srgbClr val="000000"/>
                          </a:solidFill>
                        </a:defRPr>
                      </a:pPr>
                      <a:r>
                        <a:rPr sz="2800">
                          <a:solidFill>
                            <a:srgbClr val="FFFFFF"/>
                          </a:solidFill>
                          <a:latin typeface="Gill Sans"/>
                          <a:ea typeface="Gill Sans"/>
                          <a:cs typeface="Gill Sans"/>
                          <a:sym typeface="Gill Sans"/>
                        </a:rPr>
                        <a:t>DNS Advantage</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noFill/>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r>
              <a:tr h="421883">
                <a:tc>
                  <a:txBody>
                    <a:bodyPr/>
                    <a:lstStyle/>
                    <a:p>
                      <a:pPr algn="l" defTabSz="914400">
                        <a:lnSpc>
                          <a:spcPts val="4700"/>
                        </a:lnSpc>
                        <a:defRPr b="0" sz="1800">
                          <a:solidFill>
                            <a:srgbClr val="000000"/>
                          </a:solidFill>
                        </a:defRPr>
                      </a:pPr>
                      <a:r>
                        <a:rPr sz="2800">
                          <a:solidFill>
                            <a:srgbClr val="FFFFFF"/>
                          </a:solidFill>
                          <a:latin typeface="Gill Sans"/>
                          <a:ea typeface="Gill Sans"/>
                          <a:cs typeface="Gill Sans"/>
                          <a:sym typeface="Gill Sans"/>
                        </a:rPr>
                        <a:t>Norton ConnectSafe</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noFill/>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r>
              <a:tr h="421883">
                <a:tc>
                  <a:txBody>
                    <a:bodyPr/>
                    <a:lstStyle/>
                    <a:p>
                      <a:pPr algn="l" defTabSz="914400">
                        <a:lnSpc>
                          <a:spcPts val="4700"/>
                        </a:lnSpc>
                        <a:defRPr b="0" sz="1800">
                          <a:solidFill>
                            <a:srgbClr val="000000"/>
                          </a:solidFill>
                        </a:defRPr>
                      </a:pPr>
                      <a:r>
                        <a:rPr sz="2800">
                          <a:solidFill>
                            <a:srgbClr val="FFFFFF"/>
                          </a:solidFill>
                          <a:latin typeface="Gill Sans"/>
                          <a:ea typeface="Gill Sans"/>
                          <a:cs typeface="Gill Sans"/>
                          <a:sym typeface="Gill Sans"/>
                        </a:rPr>
                        <a:t>Level3</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r>
              <a:tr h="421883">
                <a:tc>
                  <a:txBody>
                    <a:bodyPr/>
                    <a:lstStyle/>
                    <a:p>
                      <a:pPr algn="l" defTabSz="914400">
                        <a:lnSpc>
                          <a:spcPts val="4700"/>
                        </a:lnSpc>
                        <a:defRPr b="0" sz="1800">
                          <a:solidFill>
                            <a:srgbClr val="000000"/>
                          </a:solidFill>
                        </a:defRPr>
                      </a:pPr>
                      <a:r>
                        <a:rPr sz="2800">
                          <a:solidFill>
                            <a:srgbClr val="FFFFFF"/>
                          </a:solidFill>
                          <a:latin typeface="Gill Sans"/>
                          <a:ea typeface="Gill Sans"/>
                          <a:cs typeface="Gill Sans"/>
                          <a:sym typeface="Gill Sans"/>
                        </a:rPr>
                        <a:t>Comodo Secure DNS</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r>
              <a:tr h="421883">
                <a:tc>
                  <a:txBody>
                    <a:bodyPr/>
                    <a:lstStyle/>
                    <a:p>
                      <a:pPr algn="l" defTabSz="914400">
                        <a:lnSpc>
                          <a:spcPts val="4700"/>
                        </a:lnSpc>
                        <a:defRPr b="0" sz="1800">
                          <a:solidFill>
                            <a:srgbClr val="000000"/>
                          </a:solidFill>
                        </a:defRPr>
                      </a:pPr>
                      <a:r>
                        <a:rPr sz="2800">
                          <a:solidFill>
                            <a:srgbClr val="FFFFFF"/>
                          </a:solidFill>
                          <a:latin typeface="Gill Sans"/>
                          <a:ea typeface="Gill Sans"/>
                          <a:cs typeface="Gill Sans"/>
                          <a:sym typeface="Gill Sans"/>
                        </a:rPr>
                        <a:t>SafeDNS</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r>
              <a:tr h="421883">
                <a:tc>
                  <a:txBody>
                    <a:bodyPr/>
                    <a:lstStyle/>
                    <a:p>
                      <a:pPr algn="l" defTabSz="914400">
                        <a:lnSpc>
                          <a:spcPts val="4700"/>
                        </a:lnSpc>
                        <a:defRPr b="0" sz="1800">
                          <a:solidFill>
                            <a:srgbClr val="000000"/>
                          </a:solidFill>
                        </a:defRPr>
                      </a:pPr>
                      <a:r>
                        <a:rPr sz="2800">
                          <a:solidFill>
                            <a:srgbClr val="FFFFFF"/>
                          </a:solidFill>
                          <a:latin typeface="Gill Sans"/>
                          <a:ea typeface="Gill Sans"/>
                          <a:cs typeface="Gill Sans"/>
                          <a:sym typeface="Gill Sans"/>
                        </a:rPr>
                        <a:t>Dyn
n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r>
              <a:tr h="421883">
                <a:tc>
                  <a:txBody>
                    <a:bodyPr/>
                    <a:lstStyle/>
                    <a:p>
                      <a:pPr algn="l" defTabSz="914400">
                        <a:lnSpc>
                          <a:spcPts val="4700"/>
                        </a:lnSpc>
                        <a:defRPr b="0" sz="1800">
                          <a:solidFill>
                            <a:srgbClr val="000000"/>
                          </a:solidFill>
                        </a:defRPr>
                      </a:pPr>
                      <a:r>
                        <a:rPr sz="2800">
                          <a:solidFill>
                            <a:srgbClr val="FFFFFF"/>
                          </a:solidFill>
                          <a:latin typeface="Gill Sans"/>
                          <a:ea typeface="Gill Sans"/>
                          <a:cs typeface="Gill Sans"/>
                          <a:sym typeface="Gill Sans"/>
                        </a:rPr>
                        <a:t>GreenTeamDNS*</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2800">
                          <a:solidFill>
                            <a:srgbClr val="7BDB45"/>
                          </a:solidFill>
                          <a:latin typeface="Gill Sans"/>
                          <a:ea typeface="Gill Sans"/>
                          <a:cs typeface="Gill Sans"/>
                          <a:sym typeface="Gill Sans"/>
                        </a:defRPr>
                      </a:pPr>
                      <a:r>
                        <a:t>YES/</a:t>
                      </a:r>
                      <a:r>
                        <a:rPr>
                          <a:solidFill>
                            <a:srgbClr val="D92500"/>
                          </a:solidFill>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7BDB45"/>
                          </a:solidFill>
                          <a:latin typeface="Gill Sans"/>
                          <a:ea typeface="Gill Sans"/>
                          <a:cs typeface="Gill Sans"/>
                          <a:sym typeface="Gill Sans"/>
                        </a:rPr>
                        <a:t>YES
</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solidFill>
                      <a:srgbClr val="000000"/>
                    </a:solidFill>
                  </a:tcPr>
                </a:tc>
              </a:tr>
              <a:tr h="421883">
                <a:tc>
                  <a:txBody>
                    <a:bodyPr/>
                    <a:lstStyle/>
                    <a:p>
                      <a:pPr algn="l" defTabSz="914400">
                        <a:lnSpc>
                          <a:spcPts val="4700"/>
                        </a:lnSpc>
                        <a:defRPr b="0" sz="1800">
                          <a:solidFill>
                            <a:srgbClr val="000000"/>
                          </a:solidFill>
                        </a:defRPr>
                      </a:pPr>
                      <a:r>
                        <a:rPr sz="2800">
                          <a:solidFill>
                            <a:srgbClr val="FFFFFF"/>
                          </a:solidFill>
                          <a:latin typeface="Gill Sans"/>
                          <a:ea typeface="Gill Sans"/>
                          <a:cs typeface="Gill Sans"/>
                          <a:sym typeface="Gill Sans"/>
                        </a:rPr>
                        <a:t>OpenDNS</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no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r>
              <a:tr h="421883">
                <a:tc>
                  <a:txBody>
                    <a:bodyPr/>
                    <a:lstStyle/>
                    <a:p>
                      <a:pPr algn="l" defTabSz="914400">
                        <a:lnSpc>
                          <a:spcPts val="4700"/>
                        </a:lnSpc>
                        <a:defRPr b="0" sz="1800">
                          <a:solidFill>
                            <a:srgbClr val="000000"/>
                          </a:solidFill>
                        </a:defRPr>
                      </a:pPr>
                      <a:r>
                        <a:rPr sz="2800">
                          <a:solidFill>
                            <a:srgbClr val="FFFFFF"/>
                          </a:solidFill>
                          <a:latin typeface="Gill Sans"/>
                          <a:ea typeface="Gill Sans"/>
                          <a:cs typeface="Gill Sans"/>
                          <a:sym typeface="Gill Sans"/>
                        </a:rPr>
                        <a:t>OpenNIC</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no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r>
              <a:tr h="421883">
                <a:tc>
                  <a:txBody>
                    <a:bodyPr/>
                    <a:lstStyle/>
                    <a:p>
                      <a:pPr algn="l" defTabSz="914400">
                        <a:lnSpc>
                          <a:spcPts val="4700"/>
                        </a:lnSpc>
                        <a:defRPr b="0" sz="1800">
                          <a:solidFill>
                            <a:srgbClr val="000000"/>
                          </a:solidFill>
                        </a:defRPr>
                      </a:pPr>
                      <a:r>
                        <a:rPr sz="2800">
                          <a:solidFill>
                            <a:srgbClr val="FFFFFF"/>
                          </a:solidFill>
                          <a:latin typeface="Gill Sans"/>
                          <a:ea typeface="Gill Sans"/>
                          <a:cs typeface="Gill Sans"/>
                          <a:sym typeface="Gill Sans"/>
                        </a:rPr>
                        <a:t>FreeDNS</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no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r>
              <a:tr h="421883">
                <a:tc>
                  <a:txBody>
                    <a:bodyPr/>
                    <a:lstStyle/>
                    <a:p>
                      <a:pPr algn="l" defTabSz="914400">
                        <a:lnSpc>
                          <a:spcPts val="4700"/>
                        </a:lnSpc>
                        <a:defRPr b="0" sz="1800">
                          <a:solidFill>
                            <a:srgbClr val="000000"/>
                          </a:solidFill>
                        </a:defRPr>
                      </a:pPr>
                      <a:r>
                        <a:rPr sz="2800">
                          <a:solidFill>
                            <a:srgbClr val="FFFFFF"/>
                          </a:solidFill>
                          <a:latin typeface="Gill Sans"/>
                          <a:ea typeface="Gill Sans"/>
                          <a:cs typeface="Gill Sans"/>
                          <a:sym typeface="Gill Sans"/>
                        </a:rPr>
                        <a:t>Alternate DNS</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no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0">
                      <a:miter lim="400000"/>
                    </a:lnB>
                  </a:tcPr>
                </a:tc>
              </a:tr>
              <a:tr h="421883">
                <a:tc>
                  <a:txBody>
                    <a:bodyPr/>
                    <a:lstStyle/>
                    <a:p>
                      <a:pPr algn="l" defTabSz="914400">
                        <a:lnSpc>
                          <a:spcPts val="4700"/>
                        </a:lnSpc>
                        <a:defRPr b="0" sz="1800">
                          <a:solidFill>
                            <a:srgbClr val="000000"/>
                          </a:solidFill>
                        </a:defRPr>
                      </a:pPr>
                      <a:r>
                        <a:rPr sz="2800">
                          <a:solidFill>
                            <a:srgbClr val="FFFFFF"/>
                          </a:solidFill>
                          <a:latin typeface="Gill Sans"/>
                          <a:ea typeface="Gill Sans"/>
                          <a:cs typeface="Gill Sans"/>
                          <a:sym typeface="Gill Sans"/>
                        </a:rPr>
                        <a:t>Yandex DNS</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25400">
                      <a:solidFill>
                        <a:srgbClr val="FFFFFF"/>
                      </a:solidFill>
                      <a:miter lim="400000"/>
                    </a:lnB>
                    <a:noFill/>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25400">
                      <a:solidFill>
                        <a:srgbClr val="FFFFFF"/>
                      </a:solidFill>
                      <a:miter lim="400000"/>
                    </a:lnB>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25400">
                      <a:solidFill>
                        <a:srgbClr val="FFFFFF"/>
                      </a:solidFill>
                      <a:miter lim="400000"/>
                    </a:lnB>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25400">
                      <a:solidFill>
                        <a:srgbClr val="FFFFFF"/>
                      </a:solidFill>
                      <a:miter lim="400000"/>
                    </a:lnB>
                  </a:tcPr>
                </a:tc>
                <a:tc>
                  <a:txBody>
                    <a:bodyPr/>
                    <a:lstStyle/>
                    <a:p>
                      <a:pPr defTabSz="457200">
                        <a:lnSpc>
                          <a:spcPts val="4600"/>
                        </a:lnSpc>
                        <a:spcBef>
                          <a:spcPts val="1200"/>
                        </a:spcBef>
                        <a:defRPr sz="1800">
                          <a:solidFill>
                            <a:srgbClr val="000000"/>
                          </a:solidFill>
                        </a:defRPr>
                      </a:pPr>
                      <a:r>
                        <a:rPr sz="2800">
                          <a:solidFill>
                            <a:srgbClr val="FF1900"/>
                          </a:solidFill>
                          <a:latin typeface="Gill Sans"/>
                          <a:ea typeface="Gill Sans"/>
                          <a:cs typeface="Gill Sans"/>
                          <a:sym typeface="Gill Sans"/>
                        </a:rPr>
                        <a:t>NO</a:t>
                      </a:r>
                    </a:p>
                  </a:txBody>
                  <a:tcPr marL="50800" marR="50800" marT="50800" marB="50800" anchor="ctr" anchorCtr="0" horzOverflow="overflow">
                    <a:lnL w="25400">
                      <a:solidFill>
                        <a:srgbClr val="FFFFFF"/>
                      </a:solidFill>
                      <a:miter lim="400000"/>
                    </a:lnL>
                    <a:lnR w="25400">
                      <a:solidFill>
                        <a:srgbClr val="FFFFFF"/>
                      </a:solidFill>
                      <a:miter lim="400000"/>
                    </a:lnR>
                    <a:lnT w="0">
                      <a:miter lim="400000"/>
                    </a:lnT>
                    <a:lnB w="25400">
                      <a:solidFill>
                        <a:srgbClr val="FFFFFF"/>
                      </a:solidFill>
                      <a:miter lim="400000"/>
                    </a:lnB>
                  </a:tcPr>
                </a:tc>
              </a:tr>
            </a:tbl>
          </a:graphicData>
        </a:graphic>
      </p:graphicFrame>
      <p:sp>
        <p:nvSpPr>
          <p:cNvPr id="1836" name="Rectangle"/>
          <p:cNvSpPr/>
          <p:nvPr/>
        </p:nvSpPr>
        <p:spPr>
          <a:xfrm>
            <a:off x="1111180" y="4880658"/>
            <a:ext cx="11069964" cy="2202300"/>
          </a:xfrm>
          <a:prstGeom prst="rect">
            <a:avLst/>
          </a:prstGeom>
          <a:solidFill>
            <a:srgbClr val="000000"/>
          </a:solidFill>
          <a:ln w="12700">
            <a:miter lim="400000"/>
          </a:ln>
        </p:spPr>
        <p:txBody>
          <a:bodyPr lIns="50800" tIns="50800" rIns="50800" bIns="50800" anchor="ctr"/>
          <a:lstStyle/>
          <a:p>
            <a:pPr>
              <a:defRPr b="0" sz="2600">
                <a:solidFill>
                  <a:srgbClr val="000000"/>
                </a:solidFill>
                <a:latin typeface="Helvetica Light"/>
                <a:ea typeface="Helvetica Light"/>
                <a:cs typeface="Helvetica Light"/>
                <a:sym typeface="Helvetica Light"/>
              </a:defRPr>
            </a:pPr>
          </a:p>
        </p:txBody>
      </p:sp>
      <p:sp>
        <p:nvSpPr>
          <p:cNvPr id="1837" name="Rectangle"/>
          <p:cNvSpPr/>
          <p:nvPr/>
        </p:nvSpPr>
        <p:spPr>
          <a:xfrm>
            <a:off x="1111180" y="7042205"/>
            <a:ext cx="11069964" cy="2055604"/>
          </a:xfrm>
          <a:prstGeom prst="rect">
            <a:avLst/>
          </a:prstGeom>
          <a:solidFill>
            <a:srgbClr val="000000"/>
          </a:solidFill>
          <a:ln w="12700">
            <a:miter lim="400000"/>
          </a:ln>
        </p:spPr>
        <p:txBody>
          <a:bodyPr lIns="50800" tIns="50800" rIns="50800" bIns="50800" anchor="ctr"/>
          <a:lstStyle/>
          <a:p>
            <a:pPr>
              <a:defRPr b="0" sz="2600">
                <a:solidFill>
                  <a:srgbClr val="000000"/>
                </a:solidFill>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835"/>
                                        </p:tgtEl>
                                        <p:attrNameLst>
                                          <p:attrName>style.visibility</p:attrName>
                                        </p:attrNameLst>
                                      </p:cBhvr>
                                      <p:to>
                                        <p:strVal val="visible"/>
                                      </p:to>
                                    </p:set>
                                    <p:animEffect filter="dissolve" transition="in">
                                      <p:cBhvr>
                                        <p:cTn id="7" dur="1000"/>
                                        <p:tgtEl>
                                          <p:spTgt spid="1835"/>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ID="9" grpId="2" fill="hold">
                                  <p:stCondLst>
                                    <p:cond delay="0"/>
                                  </p:stCondLst>
                                  <p:iterate type="el" backwards="0">
                                    <p:tmAbs val="0"/>
                                  </p:iterate>
                                  <p:childTnLst>
                                    <p:animEffect filter="dissolve" transition="out">
                                      <p:cBhvr>
                                        <p:cTn id="11" dur="300" fill="hold"/>
                                        <p:tgtEl>
                                          <p:spTgt spid="1836"/>
                                        </p:tgtEl>
                                      </p:cBhvr>
                                    </p:animEffect>
                                    <p:set>
                                      <p:cBhvr>
                                        <p:cTn id="12" fill="hold">
                                          <p:stCondLst>
                                            <p:cond delay="299"/>
                                          </p:stCondLst>
                                        </p:cTn>
                                        <p:tgtEl>
                                          <p:spTgt spid="183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Class="exit" nodeType="clickEffect" presetID="9" grpId="3" fill="hold">
                                  <p:stCondLst>
                                    <p:cond delay="0"/>
                                  </p:stCondLst>
                                  <p:iterate type="el" backwards="0">
                                    <p:tmAbs val="0"/>
                                  </p:iterate>
                                  <p:childTnLst>
                                    <p:animEffect filter="dissolve" transition="out">
                                      <p:cBhvr>
                                        <p:cTn id="16" dur="300" fill="hold"/>
                                        <p:tgtEl>
                                          <p:spTgt spid="1837"/>
                                        </p:tgtEl>
                                      </p:cBhvr>
                                    </p:animEffect>
                                    <p:set>
                                      <p:cBhvr>
                                        <p:cTn id="17" fill="hold">
                                          <p:stCondLst>
                                            <p:cond delay="299"/>
                                          </p:stCondLst>
                                        </p:cTn>
                                        <p:tgtEl>
                                          <p:spTgt spid="183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35" grpId="1"/>
      <p:bldP build="whole" bldLvl="1" animBg="1" rev="0" advAuto="0" spid="1836" grpId="2"/>
      <p:bldP build="whole" bldLvl="1" animBg="1" rev="0" advAuto="0" spid="1837" grpId="3"/>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Public Key Cryptography"/>
          <p:cNvSpPr txBox="1"/>
          <p:nvPr>
            <p:ph type="title"/>
          </p:nvPr>
        </p:nvSpPr>
        <p:spPr>
          <a:prstGeom prst="rect">
            <a:avLst/>
          </a:prstGeom>
        </p:spPr>
        <p:txBody>
          <a:bodyPr/>
          <a:lstStyle/>
          <a:p>
            <a:pPr/>
            <a:r>
              <a:t>Public Key Cryptography</a:t>
            </a:r>
          </a:p>
        </p:txBody>
      </p:sp>
      <p:grpSp>
        <p:nvGrpSpPr>
          <p:cNvPr id="167" name="Group"/>
          <p:cNvGrpSpPr/>
          <p:nvPr/>
        </p:nvGrpSpPr>
        <p:grpSpPr>
          <a:xfrm>
            <a:off x="9676948" y="6519291"/>
            <a:ext cx="1171639" cy="1511134"/>
            <a:chOff x="0" y="0"/>
            <a:chExt cx="1171638" cy="1511132"/>
          </a:xfrm>
        </p:grpSpPr>
        <p:sp>
          <p:nvSpPr>
            <p:cNvPr id="159" name="Rectangle"/>
            <p:cNvSpPr/>
            <p:nvPr/>
          </p:nvSpPr>
          <p:spPr>
            <a:xfrm>
              <a:off x="75661" y="91619"/>
              <a:ext cx="1095978" cy="141951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60" name="Line"/>
            <p:cNvSpPr/>
            <p:nvPr/>
          </p:nvSpPr>
          <p:spPr>
            <a:xfrm>
              <a:off x="206566" y="583214"/>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61" name="Line"/>
            <p:cNvSpPr/>
            <p:nvPr/>
          </p:nvSpPr>
          <p:spPr>
            <a:xfrm>
              <a:off x="206566" y="776140"/>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62" name="Line"/>
            <p:cNvSpPr/>
            <p:nvPr/>
          </p:nvSpPr>
          <p:spPr>
            <a:xfrm>
              <a:off x="206566" y="943193"/>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63" name="Line"/>
            <p:cNvSpPr/>
            <p:nvPr/>
          </p:nvSpPr>
          <p:spPr>
            <a:xfrm>
              <a:off x="206566" y="1148820"/>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64" name="Line"/>
            <p:cNvSpPr/>
            <p:nvPr/>
          </p:nvSpPr>
          <p:spPr>
            <a:xfrm>
              <a:off x="206566" y="1354446"/>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65" name="Triangle"/>
            <p:cNvSpPr/>
            <p:nvPr/>
          </p:nvSpPr>
          <p:spPr>
            <a:xfrm flipH="1">
              <a:off x="36190" y="30308"/>
              <a:ext cx="348085" cy="416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66" name="Triangle"/>
            <p:cNvSpPr/>
            <p:nvPr/>
          </p:nvSpPr>
          <p:spPr>
            <a:xfrm flipH="1" rot="10800000">
              <a:off x="0" y="0"/>
              <a:ext cx="348084" cy="416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000000"/>
            </a:solid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68" name="Line"/>
          <p:cNvSpPr/>
          <p:nvPr/>
        </p:nvSpPr>
        <p:spPr>
          <a:xfrm flipH="1">
            <a:off x="7646027" y="7274858"/>
            <a:ext cx="1472660" cy="1"/>
          </a:xfrm>
          <a:prstGeom prst="line">
            <a:avLst/>
          </a:prstGeom>
          <a:ln w="50800">
            <a:solidFill>
              <a:srgbClr val="FFFFFF"/>
            </a:solidFill>
            <a:miter lim="400000"/>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77" name="Group"/>
          <p:cNvGrpSpPr/>
          <p:nvPr/>
        </p:nvGrpSpPr>
        <p:grpSpPr>
          <a:xfrm>
            <a:off x="2729647" y="4284542"/>
            <a:ext cx="1171640" cy="1511134"/>
            <a:chOff x="0" y="0"/>
            <a:chExt cx="1171638" cy="1511132"/>
          </a:xfrm>
        </p:grpSpPr>
        <p:sp>
          <p:nvSpPr>
            <p:cNvPr id="169" name="Rectangle"/>
            <p:cNvSpPr/>
            <p:nvPr/>
          </p:nvSpPr>
          <p:spPr>
            <a:xfrm>
              <a:off x="75661" y="91619"/>
              <a:ext cx="1095978" cy="141951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70" name="Line"/>
            <p:cNvSpPr/>
            <p:nvPr/>
          </p:nvSpPr>
          <p:spPr>
            <a:xfrm>
              <a:off x="206566" y="583214"/>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71" name="Line"/>
            <p:cNvSpPr/>
            <p:nvPr/>
          </p:nvSpPr>
          <p:spPr>
            <a:xfrm>
              <a:off x="206566" y="776140"/>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72" name="Line"/>
            <p:cNvSpPr/>
            <p:nvPr/>
          </p:nvSpPr>
          <p:spPr>
            <a:xfrm>
              <a:off x="206566" y="943193"/>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73" name="Line"/>
            <p:cNvSpPr/>
            <p:nvPr/>
          </p:nvSpPr>
          <p:spPr>
            <a:xfrm>
              <a:off x="206566" y="1148820"/>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74" name="Line"/>
            <p:cNvSpPr/>
            <p:nvPr/>
          </p:nvSpPr>
          <p:spPr>
            <a:xfrm>
              <a:off x="206566" y="1354446"/>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75" name="Triangle"/>
            <p:cNvSpPr/>
            <p:nvPr/>
          </p:nvSpPr>
          <p:spPr>
            <a:xfrm flipH="1">
              <a:off x="36190" y="30308"/>
              <a:ext cx="348085" cy="416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76" name="Triangle"/>
            <p:cNvSpPr/>
            <p:nvPr/>
          </p:nvSpPr>
          <p:spPr>
            <a:xfrm flipH="1" rot="10800000">
              <a:off x="0" y="0"/>
              <a:ext cx="348084" cy="416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000000"/>
            </a:solid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184" name="Group"/>
          <p:cNvGrpSpPr/>
          <p:nvPr/>
        </p:nvGrpSpPr>
        <p:grpSpPr>
          <a:xfrm>
            <a:off x="5442356" y="5915420"/>
            <a:ext cx="1608163" cy="2222919"/>
            <a:chOff x="0" y="0"/>
            <a:chExt cx="1608161" cy="2222917"/>
          </a:xfrm>
        </p:grpSpPr>
        <p:grpSp>
          <p:nvGrpSpPr>
            <p:cNvPr id="182" name="Group"/>
            <p:cNvGrpSpPr/>
            <p:nvPr/>
          </p:nvGrpSpPr>
          <p:grpSpPr>
            <a:xfrm>
              <a:off x="181468" y="616878"/>
              <a:ext cx="1245225" cy="1606040"/>
              <a:chOff x="0" y="0"/>
              <a:chExt cx="1245223" cy="1606039"/>
            </a:xfrm>
          </p:grpSpPr>
          <p:sp>
            <p:nvSpPr>
              <p:cNvPr id="178" name="Rectangle"/>
              <p:cNvSpPr/>
              <p:nvPr/>
            </p:nvSpPr>
            <p:spPr>
              <a:xfrm>
                <a:off x="80413" y="97374"/>
                <a:ext cx="1164811" cy="1508666"/>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79" name="Triangle"/>
              <p:cNvSpPr/>
              <p:nvPr/>
            </p:nvSpPr>
            <p:spPr>
              <a:xfrm flipH="1">
                <a:off x="38463" y="32212"/>
                <a:ext cx="369946" cy="4423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80" name="Triangle"/>
              <p:cNvSpPr/>
              <p:nvPr/>
            </p:nvSpPr>
            <p:spPr>
              <a:xfrm flipH="1" rot="10800000">
                <a:off x="0" y="0"/>
                <a:ext cx="369945" cy="4423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000000"/>
              </a:solid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81" name="Lock"/>
              <p:cNvSpPr/>
              <p:nvPr/>
            </p:nvSpPr>
            <p:spPr>
              <a:xfrm>
                <a:off x="313572" y="382615"/>
                <a:ext cx="671498" cy="10191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6292" y="0"/>
                      <a:pt x="2626" y="2414"/>
                      <a:pt x="2626" y="5384"/>
                    </a:cubicBezTo>
                    <a:lnTo>
                      <a:pt x="2626" y="9831"/>
                    </a:lnTo>
                    <a:cubicBezTo>
                      <a:pt x="989" y="11082"/>
                      <a:pt x="0" y="12705"/>
                      <a:pt x="0" y="14484"/>
                    </a:cubicBezTo>
                    <a:cubicBezTo>
                      <a:pt x="0" y="18414"/>
                      <a:pt x="4835" y="21600"/>
                      <a:pt x="10800" y="21600"/>
                    </a:cubicBezTo>
                    <a:cubicBezTo>
                      <a:pt x="16765" y="21600"/>
                      <a:pt x="21600" y="18414"/>
                      <a:pt x="21600" y="14484"/>
                    </a:cubicBezTo>
                    <a:cubicBezTo>
                      <a:pt x="21600" y="12705"/>
                      <a:pt x="20611" y="11082"/>
                      <a:pt x="18974" y="9831"/>
                    </a:cubicBezTo>
                    <a:lnTo>
                      <a:pt x="18974" y="5384"/>
                    </a:lnTo>
                    <a:cubicBezTo>
                      <a:pt x="18974" y="2414"/>
                      <a:pt x="15308" y="0"/>
                      <a:pt x="10800" y="0"/>
                    </a:cubicBezTo>
                    <a:close/>
                    <a:moveTo>
                      <a:pt x="10800" y="2700"/>
                    </a:moveTo>
                    <a:cubicBezTo>
                      <a:pt x="13050" y="2700"/>
                      <a:pt x="14883" y="3908"/>
                      <a:pt x="14883" y="5391"/>
                    </a:cubicBezTo>
                    <a:lnTo>
                      <a:pt x="14883" y="7897"/>
                    </a:lnTo>
                    <a:cubicBezTo>
                      <a:pt x="13623" y="7558"/>
                      <a:pt x="12248" y="7368"/>
                      <a:pt x="10800" y="7368"/>
                    </a:cubicBezTo>
                    <a:cubicBezTo>
                      <a:pt x="9352" y="7368"/>
                      <a:pt x="7977" y="7558"/>
                      <a:pt x="6717" y="7897"/>
                    </a:cubicBezTo>
                    <a:lnTo>
                      <a:pt x="6717" y="5391"/>
                    </a:lnTo>
                    <a:cubicBezTo>
                      <a:pt x="6717" y="3908"/>
                      <a:pt x="8550" y="2700"/>
                      <a:pt x="10800" y="2700"/>
                    </a:cubicBezTo>
                    <a:close/>
                    <a:moveTo>
                      <a:pt x="10800" y="10711"/>
                    </a:moveTo>
                    <a:cubicBezTo>
                      <a:pt x="13966" y="10711"/>
                      <a:pt x="16527" y="12398"/>
                      <a:pt x="16527" y="14484"/>
                    </a:cubicBezTo>
                    <a:cubicBezTo>
                      <a:pt x="16527" y="16570"/>
                      <a:pt x="13966" y="18258"/>
                      <a:pt x="10800" y="18258"/>
                    </a:cubicBezTo>
                    <a:cubicBezTo>
                      <a:pt x="7634" y="18258"/>
                      <a:pt x="5073" y="16570"/>
                      <a:pt x="5073" y="14484"/>
                    </a:cubicBezTo>
                    <a:cubicBezTo>
                      <a:pt x="5073" y="12398"/>
                      <a:pt x="7634" y="10711"/>
                      <a:pt x="10800" y="10711"/>
                    </a:cubicBezTo>
                    <a:close/>
                    <a:moveTo>
                      <a:pt x="10800" y="11336"/>
                    </a:moveTo>
                    <a:cubicBezTo>
                      <a:pt x="9577" y="11336"/>
                      <a:pt x="8355" y="11644"/>
                      <a:pt x="7422" y="12259"/>
                    </a:cubicBezTo>
                    <a:cubicBezTo>
                      <a:pt x="5556" y="13488"/>
                      <a:pt x="5556" y="15480"/>
                      <a:pt x="7422" y="16710"/>
                    </a:cubicBezTo>
                    <a:cubicBezTo>
                      <a:pt x="9288" y="17939"/>
                      <a:pt x="12312" y="17939"/>
                      <a:pt x="14178" y="16710"/>
                    </a:cubicBezTo>
                    <a:cubicBezTo>
                      <a:pt x="16044" y="15480"/>
                      <a:pt x="16044" y="13488"/>
                      <a:pt x="14178" y="12259"/>
                    </a:cubicBezTo>
                    <a:cubicBezTo>
                      <a:pt x="13245" y="11644"/>
                      <a:pt x="12023" y="11336"/>
                      <a:pt x="10800" y="11336"/>
                    </a:cubicBezTo>
                    <a:close/>
                  </a:path>
                </a:pathLst>
              </a:cu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83" name="Encryption"/>
            <p:cNvSpPr txBox="1"/>
            <p:nvPr/>
          </p:nvSpPr>
          <p:spPr>
            <a:xfrm>
              <a:off x="0" y="0"/>
              <a:ext cx="1608162" cy="4994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solidFill>
                    <a:srgbClr val="FFFB00"/>
                  </a:solidFill>
                  <a:latin typeface="Gill Sans"/>
                  <a:ea typeface="Gill Sans"/>
                  <a:cs typeface="Gill Sans"/>
                  <a:sym typeface="Gill Sans"/>
                </a:defRPr>
              </a:lvl1pPr>
            </a:lstStyle>
            <a:p>
              <a:pPr/>
              <a:r>
                <a:t>Encryption</a:t>
              </a:r>
            </a:p>
          </p:txBody>
        </p:sp>
      </p:grpSp>
      <p:grpSp>
        <p:nvGrpSpPr>
          <p:cNvPr id="203" name="Group"/>
          <p:cNvGrpSpPr/>
          <p:nvPr/>
        </p:nvGrpSpPr>
        <p:grpSpPr>
          <a:xfrm>
            <a:off x="1758494" y="5934491"/>
            <a:ext cx="2426604" cy="1850766"/>
            <a:chOff x="0" y="0"/>
            <a:chExt cx="2426602" cy="1850765"/>
          </a:xfrm>
        </p:grpSpPr>
        <p:sp>
          <p:nvSpPr>
            <p:cNvPr id="185" name="Public"/>
            <p:cNvSpPr txBox="1"/>
            <p:nvPr/>
          </p:nvSpPr>
          <p:spPr>
            <a:xfrm>
              <a:off x="-1" y="1048114"/>
              <a:ext cx="1023455"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solidFill>
                    <a:srgbClr val="05BD01"/>
                  </a:solidFill>
                  <a:latin typeface="Gill Sans"/>
                  <a:ea typeface="Gill Sans"/>
                  <a:cs typeface="Gill Sans"/>
                  <a:sym typeface="Gill Sans"/>
                </a:defRPr>
              </a:lvl1pPr>
            </a:lstStyle>
            <a:p>
              <a:pPr/>
              <a:r>
                <a:t>Public</a:t>
              </a:r>
            </a:p>
          </p:txBody>
        </p:sp>
        <p:grpSp>
          <p:nvGrpSpPr>
            <p:cNvPr id="193" name="Group"/>
            <p:cNvGrpSpPr/>
            <p:nvPr/>
          </p:nvGrpSpPr>
          <p:grpSpPr>
            <a:xfrm rot="2700000">
              <a:off x="1444353" y="897272"/>
              <a:ext cx="830568" cy="773055"/>
              <a:chOff x="0" y="0"/>
              <a:chExt cx="830567" cy="773054"/>
            </a:xfrm>
          </p:grpSpPr>
          <p:sp>
            <p:nvSpPr>
              <p:cNvPr id="186" name="Line"/>
              <p:cNvSpPr/>
              <p:nvPr/>
            </p:nvSpPr>
            <p:spPr>
              <a:xfrm>
                <a:off x="0" y="273175"/>
                <a:ext cx="618589" cy="4998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7" name="Line"/>
              <p:cNvSpPr/>
              <p:nvPr/>
            </p:nvSpPr>
            <p:spPr>
              <a:xfrm flipV="1">
                <a:off x="29761" y="350310"/>
                <a:ext cx="405014" cy="40501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8" name="Line"/>
              <p:cNvSpPr/>
              <p:nvPr/>
            </p:nvSpPr>
            <p:spPr>
              <a:xfrm flipV="1">
                <a:off x="304305" y="391671"/>
                <a:ext cx="184234" cy="184234"/>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9" name="Line"/>
              <p:cNvSpPr/>
              <p:nvPr/>
            </p:nvSpPr>
            <p:spPr>
              <a:xfrm flipV="1">
                <a:off x="26772" y="339556"/>
                <a:ext cx="397250" cy="39725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0" name="Line"/>
              <p:cNvSpPr/>
              <p:nvPr/>
            </p:nvSpPr>
            <p:spPr>
              <a:xfrm flipV="1">
                <a:off x="287201" y="393323"/>
                <a:ext cx="179834" cy="17983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1" name="Circle"/>
              <p:cNvSpPr/>
              <p:nvPr/>
            </p:nvSpPr>
            <p:spPr>
              <a:xfrm>
                <a:off x="374665" y="0"/>
                <a:ext cx="455903" cy="455902"/>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2" name="Circle"/>
              <p:cNvSpPr/>
              <p:nvPr/>
            </p:nvSpPr>
            <p:spPr>
              <a:xfrm>
                <a:off x="611148" y="67110"/>
                <a:ext cx="147354" cy="14735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194" name="Private"/>
            <p:cNvSpPr txBox="1"/>
            <p:nvPr/>
          </p:nvSpPr>
          <p:spPr>
            <a:xfrm>
              <a:off x="7011" y="287307"/>
              <a:ext cx="1181771" cy="546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000">
                  <a:solidFill>
                    <a:srgbClr val="C82605"/>
                  </a:solidFill>
                  <a:latin typeface="Gill Sans"/>
                  <a:ea typeface="Gill Sans"/>
                  <a:cs typeface="Gill Sans"/>
                  <a:sym typeface="Gill Sans"/>
                </a:defRPr>
              </a:lvl1pPr>
            </a:lstStyle>
            <a:p>
              <a:pPr/>
              <a:r>
                <a:t>Private</a:t>
              </a:r>
            </a:p>
          </p:txBody>
        </p:sp>
        <p:grpSp>
          <p:nvGrpSpPr>
            <p:cNvPr id="202" name="Group"/>
            <p:cNvGrpSpPr/>
            <p:nvPr/>
          </p:nvGrpSpPr>
          <p:grpSpPr>
            <a:xfrm rot="2700000">
              <a:off x="1455800" y="178335"/>
              <a:ext cx="820889" cy="764046"/>
              <a:chOff x="0" y="0"/>
              <a:chExt cx="820887" cy="764044"/>
            </a:xfrm>
          </p:grpSpPr>
          <p:sp>
            <p:nvSpPr>
              <p:cNvPr id="195" name="Line"/>
              <p:cNvSpPr/>
              <p:nvPr/>
            </p:nvSpPr>
            <p:spPr>
              <a:xfrm>
                <a:off x="0" y="269992"/>
                <a:ext cx="611380" cy="4940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6" name="Line"/>
              <p:cNvSpPr/>
              <p:nvPr/>
            </p:nvSpPr>
            <p:spPr>
              <a:xfrm flipV="1">
                <a:off x="29414" y="346227"/>
                <a:ext cx="400294" cy="400294"/>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7" name="Line"/>
              <p:cNvSpPr/>
              <p:nvPr/>
            </p:nvSpPr>
            <p:spPr>
              <a:xfrm flipV="1">
                <a:off x="300759" y="387107"/>
                <a:ext cx="182086" cy="182086"/>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 name="Line"/>
              <p:cNvSpPr/>
              <p:nvPr/>
            </p:nvSpPr>
            <p:spPr>
              <a:xfrm flipV="1">
                <a:off x="26460" y="335599"/>
                <a:ext cx="392620" cy="39262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 name="Line"/>
              <p:cNvSpPr/>
              <p:nvPr/>
            </p:nvSpPr>
            <p:spPr>
              <a:xfrm flipV="1">
                <a:off x="283854" y="388739"/>
                <a:ext cx="177738" cy="17773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0" name="Circle"/>
              <p:cNvSpPr/>
              <p:nvPr/>
            </p:nvSpPr>
            <p:spPr>
              <a:xfrm>
                <a:off x="370299" y="0"/>
                <a:ext cx="450589" cy="450589"/>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1" name="Circle"/>
              <p:cNvSpPr/>
              <p:nvPr/>
            </p:nvSpPr>
            <p:spPr>
              <a:xfrm>
                <a:off x="604026" y="66328"/>
                <a:ext cx="145636" cy="14563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08" name="Group"/>
          <p:cNvGrpSpPr/>
          <p:nvPr/>
        </p:nvGrpSpPr>
        <p:grpSpPr>
          <a:xfrm>
            <a:off x="7690148" y="3430721"/>
            <a:ext cx="3171322" cy="952501"/>
            <a:chOff x="0" y="-3466"/>
            <a:chExt cx="3171321" cy="952500"/>
          </a:xfrm>
        </p:grpSpPr>
        <p:grpSp>
          <p:nvGrpSpPr>
            <p:cNvPr id="206" name="Alice"/>
            <p:cNvGrpSpPr/>
            <p:nvPr/>
          </p:nvGrpSpPr>
          <p:grpSpPr>
            <a:xfrm>
              <a:off x="1959438" y="-3467"/>
              <a:ext cx="1211884" cy="952501"/>
              <a:chOff x="0" y="0"/>
              <a:chExt cx="1211882" cy="952500"/>
            </a:xfrm>
          </p:grpSpPr>
          <p:sp>
            <p:nvSpPr>
              <p:cNvPr id="205" name="Alice"/>
              <p:cNvSpPr txBox="1"/>
              <p:nvPr/>
            </p:nvSpPr>
            <p:spPr>
              <a:xfrm>
                <a:off x="50800" y="50800"/>
                <a:ext cx="1110283" cy="850900"/>
              </a:xfrm>
              <a:prstGeom prst="rect">
                <a:avLst/>
              </a:prstGeom>
              <a:solidFill>
                <a:srgbClr val="000000"/>
              </a:solid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200">
                    <a:solidFill>
                      <a:schemeClr val="accent1">
                        <a:lumOff val="13529"/>
                      </a:schemeClr>
                    </a:solidFill>
                    <a:latin typeface="Brush Script MT"/>
                    <a:ea typeface="Brush Script MT"/>
                    <a:cs typeface="Brush Script MT"/>
                    <a:sym typeface="Brush Script MT"/>
                  </a:defRPr>
                </a:lvl1pPr>
              </a:lstStyle>
              <a:p>
                <a:pPr/>
                <a:r>
                  <a:t>Alice</a:t>
                </a:r>
              </a:p>
            </p:txBody>
          </p:sp>
          <p:pic>
            <p:nvPicPr>
              <p:cNvPr id="204" name="Alice" descr="Alice"/>
              <p:cNvPicPr>
                <a:picLocks noChangeAspect="0"/>
              </p:cNvPicPr>
              <p:nvPr/>
            </p:nvPicPr>
            <p:blipFill>
              <a:blip r:embed="rId3">
                <a:extLst/>
              </a:blip>
              <a:stretch>
                <a:fillRect/>
              </a:stretch>
            </p:blipFill>
            <p:spPr>
              <a:xfrm>
                <a:off x="-1" y="0"/>
                <a:ext cx="1211884" cy="952501"/>
              </a:xfrm>
              <a:prstGeom prst="rect">
                <a:avLst/>
              </a:prstGeom>
              <a:effectLst/>
            </p:spPr>
          </p:pic>
        </p:grpSp>
        <p:sp>
          <p:nvSpPr>
            <p:cNvPr id="207" name="Line"/>
            <p:cNvSpPr/>
            <p:nvPr/>
          </p:nvSpPr>
          <p:spPr>
            <a:xfrm>
              <a:off x="0" y="472783"/>
              <a:ext cx="1581019"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09" name="Image" descr="Image"/>
          <p:cNvPicPr>
            <a:picLocks noChangeAspect="1"/>
          </p:cNvPicPr>
          <p:nvPr/>
        </p:nvPicPr>
        <p:blipFill>
          <a:blip r:embed="rId4">
            <a:extLst/>
          </a:blip>
          <a:stretch>
            <a:fillRect/>
          </a:stretch>
        </p:blipFill>
        <p:spPr>
          <a:xfrm>
            <a:off x="9898188" y="3930008"/>
            <a:ext cx="1681454" cy="1150114"/>
          </a:xfrm>
          <a:prstGeom prst="rect">
            <a:avLst/>
          </a:prstGeom>
          <a:ln w="12700">
            <a:miter lim="400000"/>
          </a:ln>
        </p:spPr>
      </p:pic>
      <p:grpSp>
        <p:nvGrpSpPr>
          <p:cNvPr id="217" name="Group"/>
          <p:cNvGrpSpPr/>
          <p:nvPr/>
        </p:nvGrpSpPr>
        <p:grpSpPr>
          <a:xfrm rot="2700000">
            <a:off x="8059070" y="5228927"/>
            <a:ext cx="830568" cy="773055"/>
            <a:chOff x="0" y="0"/>
            <a:chExt cx="830567" cy="773054"/>
          </a:xfrm>
        </p:grpSpPr>
        <p:sp>
          <p:nvSpPr>
            <p:cNvPr id="210" name="Line"/>
            <p:cNvSpPr/>
            <p:nvPr/>
          </p:nvSpPr>
          <p:spPr>
            <a:xfrm>
              <a:off x="0" y="273175"/>
              <a:ext cx="618589" cy="49988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 name="Line"/>
            <p:cNvSpPr/>
            <p:nvPr/>
          </p:nvSpPr>
          <p:spPr>
            <a:xfrm flipV="1">
              <a:off x="29761" y="350310"/>
              <a:ext cx="405014" cy="40501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 name="Line"/>
            <p:cNvSpPr/>
            <p:nvPr/>
          </p:nvSpPr>
          <p:spPr>
            <a:xfrm flipV="1">
              <a:off x="304305" y="391671"/>
              <a:ext cx="184234" cy="184234"/>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 name="Line"/>
            <p:cNvSpPr/>
            <p:nvPr/>
          </p:nvSpPr>
          <p:spPr>
            <a:xfrm flipV="1">
              <a:off x="26772" y="339556"/>
              <a:ext cx="397250" cy="39725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 name="Line"/>
            <p:cNvSpPr/>
            <p:nvPr/>
          </p:nvSpPr>
          <p:spPr>
            <a:xfrm flipV="1">
              <a:off x="287201" y="393323"/>
              <a:ext cx="179834" cy="17983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5" name="Circle"/>
            <p:cNvSpPr/>
            <p:nvPr/>
          </p:nvSpPr>
          <p:spPr>
            <a:xfrm>
              <a:off x="374665" y="0"/>
              <a:ext cx="455903" cy="455902"/>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 name="Circle"/>
            <p:cNvSpPr/>
            <p:nvPr/>
          </p:nvSpPr>
          <p:spPr>
            <a:xfrm>
              <a:off x="611148" y="67110"/>
              <a:ext cx="147354" cy="14735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18" name="Line"/>
          <p:cNvSpPr/>
          <p:nvPr/>
        </p:nvSpPr>
        <p:spPr>
          <a:xfrm flipV="1">
            <a:off x="8401068" y="4221892"/>
            <a:ext cx="1" cy="862632"/>
          </a:xfrm>
          <a:prstGeom prst="line">
            <a:avLst/>
          </a:prstGeom>
          <a:ln w="50800">
            <a:solidFill>
              <a:srgbClr val="FFFFFF"/>
            </a:solidFill>
            <a:prstDash val="sysDot"/>
            <a:miter lim="400000"/>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 name="Line"/>
          <p:cNvSpPr/>
          <p:nvPr/>
        </p:nvSpPr>
        <p:spPr>
          <a:xfrm>
            <a:off x="8401068" y="6112143"/>
            <a:ext cx="1" cy="862632"/>
          </a:xfrm>
          <a:prstGeom prst="line">
            <a:avLst/>
          </a:prstGeom>
          <a:ln w="50800">
            <a:solidFill>
              <a:srgbClr val="FFFFFF"/>
            </a:solidFill>
            <a:prstDash val="sysDot"/>
            <a:miter lim="400000"/>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0" name="Man"/>
          <p:cNvSpPr/>
          <p:nvPr/>
        </p:nvSpPr>
        <p:spPr>
          <a:xfrm>
            <a:off x="11460945" y="3140939"/>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21" name="Man"/>
          <p:cNvSpPr/>
          <p:nvPr/>
        </p:nvSpPr>
        <p:spPr>
          <a:xfrm>
            <a:off x="11460945" y="6508826"/>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236" name="Group"/>
          <p:cNvGrpSpPr/>
          <p:nvPr/>
        </p:nvGrpSpPr>
        <p:grpSpPr>
          <a:xfrm>
            <a:off x="4216131" y="2394212"/>
            <a:ext cx="3175654" cy="3076319"/>
            <a:chOff x="-465259" y="-234955"/>
            <a:chExt cx="3175652" cy="3076317"/>
          </a:xfrm>
        </p:grpSpPr>
        <p:grpSp>
          <p:nvGrpSpPr>
            <p:cNvPr id="230" name="Group"/>
            <p:cNvGrpSpPr/>
            <p:nvPr/>
          </p:nvGrpSpPr>
          <p:grpSpPr>
            <a:xfrm>
              <a:off x="965159" y="486469"/>
              <a:ext cx="1171640" cy="1511134"/>
              <a:chOff x="0" y="0"/>
              <a:chExt cx="1171638" cy="1511132"/>
            </a:xfrm>
          </p:grpSpPr>
          <p:sp>
            <p:nvSpPr>
              <p:cNvPr id="222" name="Rectangle"/>
              <p:cNvSpPr/>
              <p:nvPr/>
            </p:nvSpPr>
            <p:spPr>
              <a:xfrm>
                <a:off x="75661" y="91619"/>
                <a:ext cx="1095978" cy="1419514"/>
              </a:xfrm>
              <a:prstGeom prst="rect">
                <a:avLst/>
              </a:prstGeom>
              <a:solidFill>
                <a:srgbClr val="FFFFFF"/>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3" name="Line"/>
              <p:cNvSpPr/>
              <p:nvPr/>
            </p:nvSpPr>
            <p:spPr>
              <a:xfrm>
                <a:off x="206566" y="583214"/>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4" name="Line"/>
              <p:cNvSpPr/>
              <p:nvPr/>
            </p:nvSpPr>
            <p:spPr>
              <a:xfrm>
                <a:off x="206566" y="776140"/>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5" name="Line"/>
              <p:cNvSpPr/>
              <p:nvPr/>
            </p:nvSpPr>
            <p:spPr>
              <a:xfrm>
                <a:off x="206566" y="943193"/>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6" name="Line"/>
              <p:cNvSpPr/>
              <p:nvPr/>
            </p:nvSpPr>
            <p:spPr>
              <a:xfrm>
                <a:off x="206566" y="1148820"/>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7" name="Line"/>
              <p:cNvSpPr/>
              <p:nvPr/>
            </p:nvSpPr>
            <p:spPr>
              <a:xfrm>
                <a:off x="206566" y="1354446"/>
                <a:ext cx="834168" cy="1"/>
              </a:xfrm>
              <a:prstGeom prst="line">
                <a:avLst/>
              </a:prstGeom>
              <a:no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8" name="Triangle"/>
              <p:cNvSpPr/>
              <p:nvPr/>
            </p:nvSpPr>
            <p:spPr>
              <a:xfrm flipH="1">
                <a:off x="36190" y="30308"/>
                <a:ext cx="348085" cy="4162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9" name="Triangle"/>
              <p:cNvSpPr/>
              <p:nvPr/>
            </p:nvSpPr>
            <p:spPr>
              <a:xfrm flipH="1" rot="10800000">
                <a:off x="0" y="0"/>
                <a:ext cx="348084" cy="416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000000"/>
              </a:solidFill>
              <a:ln w="63500" cap="flat">
                <a:solidFill>
                  <a:srgbClr val="000000"/>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31" name="Line"/>
            <p:cNvSpPr/>
            <p:nvPr/>
          </p:nvSpPr>
          <p:spPr>
            <a:xfrm flipV="1">
              <a:off x="-465260" y="1504269"/>
              <a:ext cx="1350144" cy="901966"/>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 name="Authentication"/>
            <p:cNvSpPr txBox="1"/>
            <p:nvPr/>
          </p:nvSpPr>
          <p:spPr>
            <a:xfrm>
              <a:off x="602881" y="-234956"/>
              <a:ext cx="2107512"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500">
                  <a:solidFill>
                    <a:srgbClr val="FFFB00"/>
                  </a:solidFill>
                  <a:latin typeface="Gill Sans"/>
                  <a:ea typeface="Gill Sans"/>
                  <a:cs typeface="Gill Sans"/>
                  <a:sym typeface="Gill Sans"/>
                </a:defRPr>
              </a:lvl1pPr>
            </a:lstStyle>
            <a:p>
              <a:pPr/>
              <a:r>
                <a:t>Authentication </a:t>
              </a:r>
            </a:p>
          </p:txBody>
        </p:sp>
        <p:grpSp>
          <p:nvGrpSpPr>
            <p:cNvPr id="235" name="Alice"/>
            <p:cNvGrpSpPr/>
            <p:nvPr/>
          </p:nvGrpSpPr>
          <p:grpSpPr>
            <a:xfrm>
              <a:off x="1410443" y="1888861"/>
              <a:ext cx="1211883" cy="952501"/>
              <a:chOff x="0" y="0"/>
              <a:chExt cx="1211882" cy="952500"/>
            </a:xfrm>
          </p:grpSpPr>
          <p:sp>
            <p:nvSpPr>
              <p:cNvPr id="234" name="Alice"/>
              <p:cNvSpPr txBox="1"/>
              <p:nvPr/>
            </p:nvSpPr>
            <p:spPr>
              <a:xfrm>
                <a:off x="50800" y="50800"/>
                <a:ext cx="1110283" cy="850900"/>
              </a:xfrm>
              <a:prstGeom prst="rect">
                <a:avLst/>
              </a:prstGeom>
              <a:solidFill>
                <a:srgbClr val="000000"/>
              </a:solid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200">
                    <a:solidFill>
                      <a:schemeClr val="accent1">
                        <a:lumOff val="13529"/>
                      </a:schemeClr>
                    </a:solidFill>
                    <a:latin typeface="Brush Script MT"/>
                    <a:ea typeface="Brush Script MT"/>
                    <a:cs typeface="Brush Script MT"/>
                    <a:sym typeface="Brush Script MT"/>
                  </a:defRPr>
                </a:lvl1pPr>
              </a:lstStyle>
              <a:p>
                <a:pPr/>
                <a:r>
                  <a:t>Alice</a:t>
                </a:r>
              </a:p>
            </p:txBody>
          </p:sp>
          <p:pic>
            <p:nvPicPr>
              <p:cNvPr id="233" name="Alice" descr="Alice"/>
              <p:cNvPicPr>
                <a:picLocks noChangeAspect="0"/>
              </p:cNvPicPr>
              <p:nvPr/>
            </p:nvPicPr>
            <p:blipFill>
              <a:blip r:embed="rId3">
                <a:extLst/>
              </a:blip>
              <a:stretch>
                <a:fillRect/>
              </a:stretch>
            </p:blipFill>
            <p:spPr>
              <a:xfrm>
                <a:off x="-1" y="0"/>
                <a:ext cx="1211884" cy="952501"/>
              </a:xfrm>
              <a:prstGeom prst="rect">
                <a:avLst/>
              </a:prstGeom>
              <a:effectLst/>
            </p:spPr>
          </p:pic>
        </p:grpSp>
      </p:grpSp>
      <p:grpSp>
        <p:nvGrpSpPr>
          <p:cNvPr id="244" name="Group"/>
          <p:cNvGrpSpPr/>
          <p:nvPr/>
        </p:nvGrpSpPr>
        <p:grpSpPr>
          <a:xfrm rot="2700000">
            <a:off x="4566804" y="4271185"/>
            <a:ext cx="820889" cy="764045"/>
            <a:chOff x="0" y="0"/>
            <a:chExt cx="820887" cy="764044"/>
          </a:xfrm>
        </p:grpSpPr>
        <p:sp>
          <p:nvSpPr>
            <p:cNvPr id="237" name="Line"/>
            <p:cNvSpPr/>
            <p:nvPr/>
          </p:nvSpPr>
          <p:spPr>
            <a:xfrm>
              <a:off x="0" y="269992"/>
              <a:ext cx="611380" cy="4940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 name="Line"/>
            <p:cNvSpPr/>
            <p:nvPr/>
          </p:nvSpPr>
          <p:spPr>
            <a:xfrm flipV="1">
              <a:off x="29414" y="346227"/>
              <a:ext cx="400294" cy="400294"/>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 name="Line"/>
            <p:cNvSpPr/>
            <p:nvPr/>
          </p:nvSpPr>
          <p:spPr>
            <a:xfrm flipV="1">
              <a:off x="300759" y="387107"/>
              <a:ext cx="182086" cy="182086"/>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0" name="Line"/>
            <p:cNvSpPr/>
            <p:nvPr/>
          </p:nvSpPr>
          <p:spPr>
            <a:xfrm flipV="1">
              <a:off x="26460" y="335599"/>
              <a:ext cx="392620" cy="39262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1" name="Line"/>
            <p:cNvSpPr/>
            <p:nvPr/>
          </p:nvSpPr>
          <p:spPr>
            <a:xfrm flipV="1">
              <a:off x="283854" y="388739"/>
              <a:ext cx="177738" cy="17773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2" name="Circle"/>
            <p:cNvSpPr/>
            <p:nvPr/>
          </p:nvSpPr>
          <p:spPr>
            <a:xfrm>
              <a:off x="370299" y="0"/>
              <a:ext cx="450589" cy="450589"/>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3" name="Circle"/>
            <p:cNvSpPr/>
            <p:nvPr/>
          </p:nvSpPr>
          <p:spPr>
            <a:xfrm>
              <a:off x="604026" y="66328"/>
              <a:ext cx="145636" cy="14563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54" name="Group"/>
          <p:cNvGrpSpPr/>
          <p:nvPr/>
        </p:nvGrpSpPr>
        <p:grpSpPr>
          <a:xfrm>
            <a:off x="4200828" y="5641351"/>
            <a:ext cx="1337641" cy="1337640"/>
            <a:chOff x="0" y="0"/>
            <a:chExt cx="1337639" cy="1337639"/>
          </a:xfrm>
        </p:grpSpPr>
        <p:sp>
          <p:nvSpPr>
            <p:cNvPr id="245" name="Line"/>
            <p:cNvSpPr/>
            <p:nvPr/>
          </p:nvSpPr>
          <p:spPr>
            <a:xfrm flipH="1" flipV="1">
              <a:off x="-1" y="0"/>
              <a:ext cx="1337641" cy="1337640"/>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53" name="Group"/>
            <p:cNvGrpSpPr/>
            <p:nvPr/>
          </p:nvGrpSpPr>
          <p:grpSpPr>
            <a:xfrm rot="2700000">
              <a:off x="365975" y="312098"/>
              <a:ext cx="820889" cy="764046"/>
              <a:chOff x="0" y="0"/>
              <a:chExt cx="820887" cy="764044"/>
            </a:xfrm>
          </p:grpSpPr>
          <p:sp>
            <p:nvSpPr>
              <p:cNvPr id="246" name="Line"/>
              <p:cNvSpPr/>
              <p:nvPr/>
            </p:nvSpPr>
            <p:spPr>
              <a:xfrm>
                <a:off x="0" y="269992"/>
                <a:ext cx="611380" cy="4940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7" name="Line"/>
              <p:cNvSpPr/>
              <p:nvPr/>
            </p:nvSpPr>
            <p:spPr>
              <a:xfrm flipV="1">
                <a:off x="29414" y="346227"/>
                <a:ext cx="400294" cy="400294"/>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8" name="Line"/>
              <p:cNvSpPr/>
              <p:nvPr/>
            </p:nvSpPr>
            <p:spPr>
              <a:xfrm flipV="1">
                <a:off x="300759" y="387107"/>
                <a:ext cx="182086" cy="182086"/>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9" name="Line"/>
              <p:cNvSpPr/>
              <p:nvPr/>
            </p:nvSpPr>
            <p:spPr>
              <a:xfrm flipV="1">
                <a:off x="26460" y="335599"/>
                <a:ext cx="392620" cy="39262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0" name="Line"/>
              <p:cNvSpPr/>
              <p:nvPr/>
            </p:nvSpPr>
            <p:spPr>
              <a:xfrm flipV="1">
                <a:off x="283854" y="388739"/>
                <a:ext cx="177738" cy="17773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1" name="Circle"/>
              <p:cNvSpPr/>
              <p:nvPr/>
            </p:nvSpPr>
            <p:spPr>
              <a:xfrm>
                <a:off x="370299" y="0"/>
                <a:ext cx="450589" cy="450589"/>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2" name="Circle"/>
              <p:cNvSpPr/>
              <p:nvPr/>
            </p:nvSpPr>
            <p:spPr>
              <a:xfrm>
                <a:off x="604026" y="66328"/>
                <a:ext cx="145636" cy="14563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255" name="Woman"/>
          <p:cNvSpPr/>
          <p:nvPr/>
        </p:nvSpPr>
        <p:spPr>
          <a:xfrm>
            <a:off x="1735748" y="4273740"/>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56"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236"/>
                                        </p:tgtEl>
                                        <p:attrNameLst>
                                          <p:attrName>style.visibility</p:attrName>
                                        </p:attrNameLst>
                                      </p:cBhvr>
                                      <p:to>
                                        <p:strVal val="visible"/>
                                      </p:to>
                                    </p:set>
                                    <p:animEffect filter="wipe(left)" transition="in">
                                      <p:cBhvr>
                                        <p:cTn id="11" dur="300"/>
                                        <p:tgtEl>
                                          <p:spTgt spid="236"/>
                                        </p:tgtEl>
                                      </p:cBhvr>
                                    </p:animEffect>
                                  </p:childTnLst>
                                </p:cTn>
                              </p:par>
                            </p:childTnLst>
                          </p:cTn>
                        </p:par>
                        <p:par>
                          <p:cTn id="12" fill="hold">
                            <p:stCondLst>
                              <p:cond delay="300"/>
                            </p:stCondLst>
                            <p:childTnLst>
                              <p:par>
                                <p:cTn id="13" presetClass="entr" nodeType="afterEffect" presetSubtype="0" presetID="1" grpId="3" fill="hold">
                                  <p:stCondLst>
                                    <p:cond delay="0"/>
                                  </p:stCondLst>
                                  <p:iterate type="el" backwards="0">
                                    <p:tmAbs val="0"/>
                                  </p:iterate>
                                  <p:childTnLst>
                                    <p:set>
                                      <p:cBhvr>
                                        <p:cTn id="14" fill="hold"/>
                                        <p:tgtEl>
                                          <p:spTgt spid="2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17"/>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4" presetID="22" grpId="6" fill="hold">
                                  <p:stCondLst>
                                    <p:cond delay="0"/>
                                  </p:stCondLst>
                                  <p:iterate type="el" backwards="0">
                                    <p:tmAbs val="0"/>
                                  </p:iterate>
                                  <p:childTnLst>
                                    <p:set>
                                      <p:cBhvr>
                                        <p:cTn id="25" fill="hold"/>
                                        <p:tgtEl>
                                          <p:spTgt spid="218"/>
                                        </p:tgtEl>
                                        <p:attrNameLst>
                                          <p:attrName>style.visibility</p:attrName>
                                        </p:attrNameLst>
                                      </p:cBhvr>
                                      <p:to>
                                        <p:strVal val="visible"/>
                                      </p:to>
                                    </p:set>
                                    <p:animEffect filter="wipe(down)" transition="in">
                                      <p:cBhvr>
                                        <p:cTn id="26" dur="300"/>
                                        <p:tgtEl>
                                          <p:spTgt spid="218"/>
                                        </p:tgtEl>
                                      </p:cBhvr>
                                    </p:animEffect>
                                  </p:childTnLst>
                                </p:cTn>
                              </p:par>
                            </p:childTnLst>
                          </p:cTn>
                        </p:par>
                        <p:par>
                          <p:cTn id="27" fill="hold">
                            <p:stCondLst>
                              <p:cond delay="300"/>
                            </p:stCondLst>
                            <p:childTnLst>
                              <p:par>
                                <p:cTn id="28" presetClass="entr" nodeType="afterEffect" presetSubtype="8" presetID="22" grpId="7" fill="hold">
                                  <p:stCondLst>
                                    <p:cond delay="0"/>
                                  </p:stCondLst>
                                  <p:iterate type="el" backwards="0">
                                    <p:tmAbs val="0"/>
                                  </p:iterate>
                                  <p:childTnLst>
                                    <p:set>
                                      <p:cBhvr>
                                        <p:cTn id="29" fill="hold"/>
                                        <p:tgtEl>
                                          <p:spTgt spid="208"/>
                                        </p:tgtEl>
                                        <p:attrNameLst>
                                          <p:attrName>style.visibility</p:attrName>
                                        </p:attrNameLst>
                                      </p:cBhvr>
                                      <p:to>
                                        <p:strVal val="visible"/>
                                      </p:to>
                                    </p:set>
                                    <p:animEffect filter="wipe(left)" transition="in">
                                      <p:cBhvr>
                                        <p:cTn id="30" dur="300"/>
                                        <p:tgtEl>
                                          <p:spTgt spid="208"/>
                                        </p:tgtEl>
                                      </p:cBhvr>
                                    </p:animEffect>
                                  </p:childTnLst>
                                </p:cTn>
                              </p:par>
                            </p:childTnLst>
                          </p:cTn>
                        </p:par>
                        <p:par>
                          <p:cTn id="31" fill="hold">
                            <p:stCondLst>
                              <p:cond delay="600"/>
                            </p:stCondLst>
                            <p:childTnLst>
                              <p:par>
                                <p:cTn id="32" presetClass="entr" nodeType="afterEffect" presetSubtype="0" presetID="1" grpId="8" fill="hold">
                                  <p:stCondLst>
                                    <p:cond delay="0"/>
                                  </p:stCondLst>
                                  <p:iterate type="el" backwards="0">
                                    <p:tmAbs val="0"/>
                                  </p:iterate>
                                  <p:childTnLst>
                                    <p:set>
                                      <p:cBhvr>
                                        <p:cTn id="33" fill="hold"/>
                                        <p:tgtEl>
                                          <p:spTgt spid="20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9" fill="hold">
                                  <p:stCondLst>
                                    <p:cond delay="0"/>
                                  </p:stCondLst>
                                  <p:iterate type="el" backwards="0">
                                    <p:tmAbs val="0"/>
                                  </p:iterate>
                                  <p:childTnLst>
                                    <p:set>
                                      <p:cBhvr>
                                        <p:cTn id="37" fill="hold"/>
                                        <p:tgtEl>
                                          <p:spTgt spid="221"/>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0" fill="hold">
                                  <p:stCondLst>
                                    <p:cond delay="0"/>
                                  </p:stCondLst>
                                  <p:iterate type="el" backwards="0">
                                    <p:tmAbs val="0"/>
                                  </p:iterate>
                                  <p:childTnLst>
                                    <p:set>
                                      <p:cBhvr>
                                        <p:cTn id="40" fill="hold"/>
                                        <p:tgtEl>
                                          <p:spTgt spid="1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1" presetID="22" grpId="11" fill="hold">
                                  <p:stCondLst>
                                    <p:cond delay="0"/>
                                  </p:stCondLst>
                                  <p:iterate type="el" backwards="0">
                                    <p:tmAbs val="0"/>
                                  </p:iterate>
                                  <p:childTnLst>
                                    <p:set>
                                      <p:cBhvr>
                                        <p:cTn id="44" fill="hold"/>
                                        <p:tgtEl>
                                          <p:spTgt spid="219"/>
                                        </p:tgtEl>
                                        <p:attrNameLst>
                                          <p:attrName>style.visibility</p:attrName>
                                        </p:attrNameLst>
                                      </p:cBhvr>
                                      <p:to>
                                        <p:strVal val="visible"/>
                                      </p:to>
                                    </p:set>
                                    <p:animEffect filter="wipe(up)" transition="in">
                                      <p:cBhvr>
                                        <p:cTn id="45" dur="300"/>
                                        <p:tgtEl>
                                          <p:spTgt spid="219"/>
                                        </p:tgtEl>
                                      </p:cBhvr>
                                    </p:animEffect>
                                  </p:childTnLst>
                                </p:cTn>
                              </p:par>
                            </p:childTnLst>
                          </p:cTn>
                        </p:par>
                        <p:par>
                          <p:cTn id="46" fill="hold">
                            <p:stCondLst>
                              <p:cond delay="300"/>
                            </p:stCondLst>
                            <p:childTnLst>
                              <p:par>
                                <p:cTn id="47" presetClass="entr" nodeType="afterEffect" presetSubtype="2" presetID="22" grpId="12" fill="hold">
                                  <p:stCondLst>
                                    <p:cond delay="0"/>
                                  </p:stCondLst>
                                  <p:iterate type="el" backwards="0">
                                    <p:tmAbs val="0"/>
                                  </p:iterate>
                                  <p:childTnLst>
                                    <p:set>
                                      <p:cBhvr>
                                        <p:cTn id="48" fill="hold"/>
                                        <p:tgtEl>
                                          <p:spTgt spid="168"/>
                                        </p:tgtEl>
                                        <p:attrNameLst>
                                          <p:attrName>style.visibility</p:attrName>
                                        </p:attrNameLst>
                                      </p:cBhvr>
                                      <p:to>
                                        <p:strVal val="visible"/>
                                      </p:to>
                                    </p:set>
                                    <p:animEffect filter="wipe(right)" transition="in">
                                      <p:cBhvr>
                                        <p:cTn id="49" dur="300"/>
                                        <p:tgtEl>
                                          <p:spTgt spid="168"/>
                                        </p:tgtEl>
                                      </p:cBhvr>
                                    </p:animEffect>
                                  </p:childTnLst>
                                </p:cTn>
                              </p:par>
                            </p:childTnLst>
                          </p:cTn>
                        </p:par>
                        <p:par>
                          <p:cTn id="50" fill="hold">
                            <p:stCondLst>
                              <p:cond delay="600"/>
                            </p:stCondLst>
                            <p:childTnLst>
                              <p:par>
                                <p:cTn id="51" presetClass="entr" nodeType="afterEffect" presetSubtype="0" presetID="1" grpId="13" fill="hold">
                                  <p:stCondLst>
                                    <p:cond delay="0"/>
                                  </p:stCondLst>
                                  <p:iterate type="el" backwards="0">
                                    <p:tmAbs val="0"/>
                                  </p:iterate>
                                  <p:childTnLst>
                                    <p:set>
                                      <p:cBhvr>
                                        <p:cTn id="52" fill="hold"/>
                                        <p:tgtEl>
                                          <p:spTgt spid="18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2" presetID="22" grpId="14" fill="hold">
                                  <p:stCondLst>
                                    <p:cond delay="0"/>
                                  </p:stCondLst>
                                  <p:iterate type="el" backwards="0">
                                    <p:tmAbs val="0"/>
                                  </p:iterate>
                                  <p:childTnLst>
                                    <p:set>
                                      <p:cBhvr>
                                        <p:cTn id="56" fill="hold"/>
                                        <p:tgtEl>
                                          <p:spTgt spid="254"/>
                                        </p:tgtEl>
                                        <p:attrNameLst>
                                          <p:attrName>style.visibility</p:attrName>
                                        </p:attrNameLst>
                                      </p:cBhvr>
                                      <p:to>
                                        <p:strVal val="visible"/>
                                      </p:to>
                                    </p:set>
                                    <p:animEffect filter="wipe(right)" transition="in">
                                      <p:cBhvr>
                                        <p:cTn id="57" dur="3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8" grpId="7"/>
      <p:bldP build="whole" bldLvl="1" animBg="1" rev="0" advAuto="0" spid="244" grpId="3"/>
      <p:bldP build="whole" bldLvl="1" animBg="1" rev="0" advAuto="0" spid="254" grpId="14"/>
      <p:bldP build="whole" bldLvl="1" animBg="1" rev="0" advAuto="0" spid="236" grpId="2"/>
      <p:bldP build="whole" bldLvl="1" animBg="1" rev="0" advAuto="0" spid="168" grpId="12"/>
      <p:bldP build="whole" bldLvl="1" animBg="1" rev="0" advAuto="0" spid="218" grpId="6"/>
      <p:bldP build="whole" bldLvl="1" animBg="1" rev="0" advAuto="0" spid="217" grpId="5"/>
      <p:bldP build="whole" bldLvl="1" animBg="1" rev="0" advAuto="0" spid="220" grpId="4"/>
      <p:bldP build="whole" bldLvl="1" animBg="1" rev="0" advAuto="0" spid="167" grpId="10"/>
      <p:bldP build="whole" bldLvl="1" animBg="1" rev="0" advAuto="0" spid="219" grpId="11"/>
      <p:bldP build="whole" bldLvl="1" animBg="1" rev="0" advAuto="0" spid="209" grpId="8"/>
      <p:bldP build="whole" bldLvl="1" animBg="1" rev="0" advAuto="0" spid="221" grpId="9"/>
      <p:bldP build="whole" bldLvl="1" animBg="1" rev="0" advAuto="0" spid="184" grpId="13"/>
      <p:bldP build="whole" bldLvl="1" animBg="1" rev="0" advAuto="0" spid="203"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Public Key Infrastructure"/>
          <p:cNvSpPr txBox="1"/>
          <p:nvPr>
            <p:ph type="title"/>
          </p:nvPr>
        </p:nvSpPr>
        <p:spPr>
          <a:prstGeom prst="rect">
            <a:avLst/>
          </a:prstGeom>
        </p:spPr>
        <p:txBody>
          <a:bodyPr/>
          <a:lstStyle/>
          <a:p>
            <a:pPr/>
            <a:r>
              <a:t>Public Key Infrastructure</a:t>
            </a:r>
          </a:p>
        </p:txBody>
      </p:sp>
      <p:grpSp>
        <p:nvGrpSpPr>
          <p:cNvPr id="268" name="Group"/>
          <p:cNvGrpSpPr/>
          <p:nvPr/>
        </p:nvGrpSpPr>
        <p:grpSpPr>
          <a:xfrm rot="2700000">
            <a:off x="3738612" y="2664843"/>
            <a:ext cx="1532727" cy="1470175"/>
            <a:chOff x="0" y="0"/>
            <a:chExt cx="1532725" cy="1470174"/>
          </a:xfrm>
        </p:grpSpPr>
        <p:sp>
          <p:nvSpPr>
            <p:cNvPr id="261"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3"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4"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6" name="Oval"/>
            <p:cNvSpPr/>
            <p:nvPr/>
          </p:nvSpPr>
          <p:spPr>
            <a:xfrm>
              <a:off x="691406" y="0"/>
              <a:ext cx="841320" cy="867022"/>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69" name="Man"/>
          <p:cNvSpPr/>
          <p:nvPr/>
        </p:nvSpPr>
        <p:spPr>
          <a:xfrm>
            <a:off x="8549190" y="2292007"/>
            <a:ext cx="858304" cy="2215847"/>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70" name="Line"/>
          <p:cNvSpPr/>
          <p:nvPr/>
        </p:nvSpPr>
        <p:spPr>
          <a:xfrm>
            <a:off x="5856241" y="3559645"/>
            <a:ext cx="2403369" cy="1"/>
          </a:xfrm>
          <a:prstGeom prst="line">
            <a:avLst/>
          </a:prstGeom>
          <a:ln w="889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271" name="How can I trust this key?"/>
          <p:cNvSpPr/>
          <p:nvPr/>
        </p:nvSpPr>
        <p:spPr>
          <a:xfrm>
            <a:off x="3619161" y="4726642"/>
            <a:ext cx="6358336" cy="23082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18" y="0"/>
                </a:moveTo>
                <a:lnTo>
                  <a:pt x="17532" y="10956"/>
                </a:lnTo>
                <a:lnTo>
                  <a:pt x="243" y="10956"/>
                </a:lnTo>
                <a:cubicBezTo>
                  <a:pt x="109" y="10956"/>
                  <a:pt x="0" y="11255"/>
                  <a:pt x="0" y="11624"/>
                </a:cubicBezTo>
                <a:lnTo>
                  <a:pt x="0" y="20931"/>
                </a:lnTo>
                <a:cubicBezTo>
                  <a:pt x="0" y="21301"/>
                  <a:pt x="109" y="21600"/>
                  <a:pt x="243" y="21600"/>
                </a:cubicBezTo>
                <a:lnTo>
                  <a:pt x="21357" y="21600"/>
                </a:lnTo>
                <a:cubicBezTo>
                  <a:pt x="21491" y="21600"/>
                  <a:pt x="21600" y="21301"/>
                  <a:pt x="21600" y="20931"/>
                </a:cubicBezTo>
                <a:lnTo>
                  <a:pt x="21600" y="11624"/>
                </a:lnTo>
                <a:cubicBezTo>
                  <a:pt x="21600" y="11255"/>
                  <a:pt x="21491" y="10956"/>
                  <a:pt x="21357" y="10956"/>
                </a:cubicBezTo>
                <a:lnTo>
                  <a:pt x="18503" y="10956"/>
                </a:lnTo>
                <a:lnTo>
                  <a:pt x="18018" y="0"/>
                </a:lnTo>
                <a:close/>
              </a:path>
            </a:pathLst>
          </a:custGeom>
          <a:ln w="889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3900"/>
            </a:pPr>
            <a:r>
              <a:t>How can I </a:t>
            </a:r>
            <a:r>
              <a:rPr>
                <a:solidFill>
                  <a:schemeClr val="accent3">
                    <a:hueOff val="-365725"/>
                    <a:satOff val="-32500"/>
                    <a:lumOff val="18235"/>
                  </a:schemeClr>
                </a:solidFill>
              </a:rPr>
              <a:t>trust</a:t>
            </a:r>
            <a:r>
              <a:t> this key?</a:t>
            </a:r>
          </a:p>
        </p:txBody>
      </p:sp>
      <p:grpSp>
        <p:nvGrpSpPr>
          <p:cNvPr id="274" name="Group"/>
          <p:cNvGrpSpPr/>
          <p:nvPr/>
        </p:nvGrpSpPr>
        <p:grpSpPr>
          <a:xfrm>
            <a:off x="817039" y="7741705"/>
            <a:ext cx="11925310" cy="1143001"/>
            <a:chOff x="-1753838" y="-60473"/>
            <a:chExt cx="11925309" cy="1143000"/>
          </a:xfrm>
        </p:grpSpPr>
        <p:sp>
          <p:nvSpPr>
            <p:cNvPr id="272" name="PKI"/>
            <p:cNvSpPr/>
            <p:nvPr/>
          </p:nvSpPr>
          <p:spPr>
            <a:xfrm>
              <a:off x="-1753839" y="-1"/>
              <a:ext cx="1640384" cy="1022054"/>
            </a:xfrm>
            <a:prstGeom prst="roundRect">
              <a:avLst>
                <a:gd name="adj" fmla="val 18639"/>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900">
                  <a:latin typeface="Gill Sans"/>
                  <a:ea typeface="Gill Sans"/>
                  <a:cs typeface="Gill Sans"/>
                  <a:sym typeface="Gill Sans"/>
                </a:defRPr>
              </a:lvl1pPr>
            </a:lstStyle>
            <a:p>
              <a:pPr/>
              <a:r>
                <a:t>PKI</a:t>
              </a:r>
            </a:p>
          </p:txBody>
        </p:sp>
        <p:sp>
          <p:nvSpPr>
            <p:cNvPr id="273" name="Public Key Infrastructure (PKI) supports…"/>
            <p:cNvSpPr txBox="1"/>
            <p:nvPr/>
          </p:nvSpPr>
          <p:spPr>
            <a:xfrm>
              <a:off x="91322" y="-60474"/>
              <a:ext cx="10080149"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b="0" sz="3600">
                  <a:solidFill>
                    <a:srgbClr val="FFFB00"/>
                  </a:solidFill>
                  <a:latin typeface="Gill Sans"/>
                  <a:ea typeface="Gill Sans"/>
                  <a:cs typeface="Gill Sans"/>
                  <a:sym typeface="Gill Sans"/>
                </a:defRPr>
              </a:pPr>
              <a:r>
                <a:t>Public Key Infrastructure (PKI) supports </a:t>
              </a:r>
            </a:p>
            <a:p>
              <a:pPr algn="l">
                <a:defRPr b="0" sz="3600">
                  <a:solidFill>
                    <a:srgbClr val="FFFB00"/>
                  </a:solidFill>
                  <a:latin typeface="Gill Sans"/>
                  <a:ea typeface="Gill Sans"/>
                  <a:cs typeface="Gill Sans"/>
                  <a:sym typeface="Gill Sans"/>
                </a:defRPr>
              </a:pPr>
              <a:r>
                <a:t>the (1) </a:t>
              </a:r>
              <a:r>
                <a:rPr>
                  <a:solidFill>
                    <a:schemeClr val="accent3">
                      <a:hueOff val="-365725"/>
                      <a:satOff val="-32500"/>
                      <a:lumOff val="18235"/>
                    </a:schemeClr>
                  </a:solidFill>
                </a:rPr>
                <a:t>distribution</a:t>
              </a:r>
              <a:r>
                <a:t> and (2) </a:t>
              </a:r>
              <a:r>
                <a:rPr>
                  <a:solidFill>
                    <a:schemeClr val="accent3">
                      <a:hueOff val="-365725"/>
                      <a:satOff val="-32500"/>
                      <a:lumOff val="18235"/>
                    </a:schemeClr>
                  </a:solidFill>
                </a:rPr>
                <a:t>identification</a:t>
              </a:r>
              <a:r>
                <a:t> of public key</a:t>
              </a:r>
            </a:p>
          </p:txBody>
        </p:sp>
      </p:grpSp>
      <p:sp>
        <p:nvSpPr>
          <p:cNvPr id="275" name="…."/>
          <p:cNvSpPr/>
          <p:nvPr/>
        </p:nvSpPr>
        <p:spPr>
          <a:xfrm>
            <a:off x="2330868" y="3957268"/>
            <a:ext cx="4111626" cy="16545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885" y="0"/>
                </a:moveTo>
                <a:lnTo>
                  <a:pt x="9138" y="6849"/>
                </a:lnTo>
                <a:lnTo>
                  <a:pt x="373" y="6849"/>
                </a:lnTo>
                <a:cubicBezTo>
                  <a:pt x="167" y="6849"/>
                  <a:pt x="0" y="7265"/>
                  <a:pt x="0" y="7777"/>
                </a:cubicBezTo>
                <a:lnTo>
                  <a:pt x="0" y="20673"/>
                </a:lnTo>
                <a:cubicBezTo>
                  <a:pt x="0" y="21184"/>
                  <a:pt x="167" y="21600"/>
                  <a:pt x="373" y="21600"/>
                </a:cubicBezTo>
                <a:lnTo>
                  <a:pt x="21227" y="21600"/>
                </a:lnTo>
                <a:cubicBezTo>
                  <a:pt x="21433" y="21600"/>
                  <a:pt x="21600" y="21184"/>
                  <a:pt x="21600" y="20673"/>
                </a:cubicBezTo>
                <a:lnTo>
                  <a:pt x="21600" y="7777"/>
                </a:lnTo>
                <a:cubicBezTo>
                  <a:pt x="21600" y="7265"/>
                  <a:pt x="21433" y="6849"/>
                  <a:pt x="21227" y="6849"/>
                </a:cubicBezTo>
                <a:lnTo>
                  <a:pt x="10631" y="6849"/>
                </a:lnTo>
                <a:lnTo>
                  <a:pt x="9885" y="0"/>
                </a:lnTo>
                <a:close/>
              </a:path>
            </a:pathLst>
          </a:custGeom>
          <a:ln w="889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900"/>
            </a:lvl1pPr>
          </a:lstStyle>
          <a:p>
            <a:pPr/>
            <a:r>
              <a:t>….</a:t>
            </a:r>
          </a:p>
        </p:txBody>
      </p:sp>
      <p:sp>
        <p:nvSpPr>
          <p:cNvPr id="276"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271"/>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100"/>
                                  </p:stCondLst>
                                  <p:iterate type="el" backwards="0">
                                    <p:tmAbs val="0"/>
                                  </p:iterate>
                                  <p:childTnLst>
                                    <p:set>
                                      <p:cBhvr>
                                        <p:cTn id="9" fill="hold"/>
                                        <p:tgtEl>
                                          <p:spTgt spid="27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ID="9" grpId="3" fill="hold">
                                  <p:stCondLst>
                                    <p:cond delay="0"/>
                                  </p:stCondLst>
                                  <p:iterate type="el" backwards="0">
                                    <p:tmAbs val="0"/>
                                  </p:iterate>
                                  <p:childTnLst>
                                    <p:set>
                                      <p:cBhvr>
                                        <p:cTn id="13" fill="hold"/>
                                        <p:tgtEl>
                                          <p:spTgt spid="274"/>
                                        </p:tgtEl>
                                        <p:attrNameLst>
                                          <p:attrName>style.visibility</p:attrName>
                                        </p:attrNameLst>
                                      </p:cBhvr>
                                      <p:to>
                                        <p:strVal val="visible"/>
                                      </p:to>
                                    </p:set>
                                    <p:animEffect filter="dissolve" transition="in">
                                      <p:cBhvr>
                                        <p:cTn id="14" dur="499"/>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1" grpId="1"/>
      <p:bldP build="whole" bldLvl="1" animBg="1" rev="0" advAuto="0" spid="274" grpId="3"/>
      <p:bldP build="whole" bldLvl="1" animBg="1" rev="0" advAuto="0" spid="275"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Hierarchical…"/>
          <p:cNvSpPr txBox="1"/>
          <p:nvPr>
            <p:ph type="title"/>
          </p:nvPr>
        </p:nvSpPr>
        <p:spPr>
          <a:prstGeom prst="rect">
            <a:avLst/>
          </a:prstGeom>
        </p:spPr>
        <p:txBody>
          <a:bodyPr/>
          <a:lstStyle/>
          <a:p>
            <a:pPr/>
            <a:r>
              <a:rPr>
                <a:solidFill>
                  <a:schemeClr val="accent3">
                    <a:hueOff val="-365725"/>
                    <a:satOff val="-32500"/>
                    <a:lumOff val="18235"/>
                  </a:schemeClr>
                </a:solidFill>
              </a:rPr>
              <a:t>Hierarchical</a:t>
            </a:r>
            <a:r>
              <a:t> </a:t>
            </a:r>
            <a:endParaRPr sz="1200"/>
          </a:p>
          <a:p>
            <a:pPr/>
            <a:r>
              <a:t> Public Key Infrastructure</a:t>
            </a:r>
          </a:p>
        </p:txBody>
      </p:sp>
      <p:sp>
        <p:nvSpPr>
          <p:cNvPr id="281" name="Man"/>
          <p:cNvSpPr/>
          <p:nvPr/>
        </p:nvSpPr>
        <p:spPr>
          <a:xfrm>
            <a:off x="8476127" y="4890613"/>
            <a:ext cx="858304" cy="221584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82" name="Line"/>
          <p:cNvSpPr/>
          <p:nvPr/>
        </p:nvSpPr>
        <p:spPr>
          <a:xfrm>
            <a:off x="5706560" y="6158251"/>
            <a:ext cx="2403369" cy="1"/>
          </a:xfrm>
          <a:prstGeom prst="line">
            <a:avLst/>
          </a:prstGeom>
          <a:ln w="889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grpSp>
        <p:nvGrpSpPr>
          <p:cNvPr id="290" name="Group"/>
          <p:cNvGrpSpPr/>
          <p:nvPr/>
        </p:nvGrpSpPr>
        <p:grpSpPr>
          <a:xfrm rot="2700000">
            <a:off x="3665550" y="5263449"/>
            <a:ext cx="1532726" cy="1470176"/>
            <a:chOff x="0" y="0"/>
            <a:chExt cx="1532725" cy="1470174"/>
          </a:xfrm>
        </p:grpSpPr>
        <p:sp>
          <p:nvSpPr>
            <p:cNvPr id="283"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4"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5"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7"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8" name="Oval"/>
            <p:cNvSpPr/>
            <p:nvPr/>
          </p:nvSpPr>
          <p:spPr>
            <a:xfrm>
              <a:off x="691406" y="0"/>
              <a:ext cx="841320" cy="867022"/>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9"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91" name="I only trust this key(s)"/>
          <p:cNvSpPr/>
          <p:nvPr/>
        </p:nvSpPr>
        <p:spPr>
          <a:xfrm>
            <a:off x="7742263" y="2518548"/>
            <a:ext cx="4842670" cy="21439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9" y="0"/>
                </a:moveTo>
                <a:cubicBezTo>
                  <a:pt x="143" y="0"/>
                  <a:pt x="0" y="322"/>
                  <a:pt x="0" y="720"/>
                </a:cubicBezTo>
                <a:lnTo>
                  <a:pt x="0" y="10740"/>
                </a:lnTo>
                <a:cubicBezTo>
                  <a:pt x="0" y="11138"/>
                  <a:pt x="143" y="11460"/>
                  <a:pt x="319" y="11460"/>
                </a:cubicBezTo>
                <a:lnTo>
                  <a:pt x="9329" y="11460"/>
                </a:lnTo>
                <a:lnTo>
                  <a:pt x="9964" y="21600"/>
                </a:lnTo>
                <a:lnTo>
                  <a:pt x="10602" y="11460"/>
                </a:lnTo>
                <a:lnTo>
                  <a:pt x="21281" y="11460"/>
                </a:lnTo>
                <a:cubicBezTo>
                  <a:pt x="21457" y="11460"/>
                  <a:pt x="21600" y="11138"/>
                  <a:pt x="21600" y="10740"/>
                </a:cubicBezTo>
                <a:lnTo>
                  <a:pt x="21600" y="720"/>
                </a:lnTo>
                <a:cubicBezTo>
                  <a:pt x="21600" y="322"/>
                  <a:pt x="21457" y="0"/>
                  <a:pt x="21281" y="0"/>
                </a:cubicBezTo>
                <a:lnTo>
                  <a:pt x="319" y="0"/>
                </a:lnTo>
                <a:close/>
              </a:path>
            </a:pathLst>
          </a:custGeom>
          <a:ln w="889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100"/>
            </a:lvl1pPr>
          </a:lstStyle>
          <a:p>
            <a:pPr/>
            <a:r>
              <a:t>I only trust this key(s)</a:t>
            </a:r>
          </a:p>
        </p:txBody>
      </p:sp>
      <p:grpSp>
        <p:nvGrpSpPr>
          <p:cNvPr id="299" name="Group"/>
          <p:cNvGrpSpPr/>
          <p:nvPr/>
        </p:nvGrpSpPr>
        <p:grpSpPr>
          <a:xfrm rot="2700000">
            <a:off x="10340385" y="5751949"/>
            <a:ext cx="1532727" cy="1470175"/>
            <a:chOff x="0" y="0"/>
            <a:chExt cx="1532725" cy="1470174"/>
          </a:xfrm>
        </p:grpSpPr>
        <p:sp>
          <p:nvSpPr>
            <p:cNvPr id="292"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3"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4"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6"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 name="Oval"/>
            <p:cNvSpPr/>
            <p:nvPr/>
          </p:nvSpPr>
          <p:spPr>
            <a:xfrm>
              <a:off x="691406" y="0"/>
              <a:ext cx="841320" cy="867022"/>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8"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00" name="Rectangle"/>
          <p:cNvSpPr/>
          <p:nvPr/>
        </p:nvSpPr>
        <p:spPr>
          <a:xfrm>
            <a:off x="9726029" y="5513427"/>
            <a:ext cx="2761439" cy="1691007"/>
          </a:xfrm>
          <a:prstGeom prst="rect">
            <a:avLst/>
          </a:prstGeom>
          <a:ln w="508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301" name="Trust Anchor(s)"/>
          <p:cNvSpPr txBox="1"/>
          <p:nvPr/>
        </p:nvSpPr>
        <p:spPr>
          <a:xfrm>
            <a:off x="9624010" y="4745299"/>
            <a:ext cx="2965477" cy="57278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Trust Anchor(s)</a:t>
            </a:r>
          </a:p>
        </p:txBody>
      </p:sp>
      <p:grpSp>
        <p:nvGrpSpPr>
          <p:cNvPr id="313" name="Group"/>
          <p:cNvGrpSpPr/>
          <p:nvPr/>
        </p:nvGrpSpPr>
        <p:grpSpPr>
          <a:xfrm>
            <a:off x="388117" y="2590340"/>
            <a:ext cx="2539978" cy="2123371"/>
            <a:chOff x="0" y="0"/>
            <a:chExt cx="2539977" cy="2123370"/>
          </a:xfrm>
        </p:grpSpPr>
        <p:grpSp>
          <p:nvGrpSpPr>
            <p:cNvPr id="309" name="Group"/>
            <p:cNvGrpSpPr/>
            <p:nvPr/>
          </p:nvGrpSpPr>
          <p:grpSpPr>
            <a:xfrm rot="2700000">
              <a:off x="295322" y="326598"/>
              <a:ext cx="1532726" cy="1470175"/>
              <a:chOff x="0" y="0"/>
              <a:chExt cx="1532725" cy="1470174"/>
            </a:xfrm>
          </p:grpSpPr>
          <p:sp>
            <p:nvSpPr>
              <p:cNvPr id="302"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3"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4"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6"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7" name="Oval"/>
              <p:cNvSpPr/>
              <p:nvPr/>
            </p:nvSpPr>
            <p:spPr>
              <a:xfrm>
                <a:off x="691406" y="0"/>
                <a:ext cx="841320" cy="867022"/>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8"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12" name="Group"/>
            <p:cNvGrpSpPr/>
            <p:nvPr/>
          </p:nvGrpSpPr>
          <p:grpSpPr>
            <a:xfrm>
              <a:off x="1858401" y="1443176"/>
              <a:ext cx="681577" cy="636993"/>
              <a:chOff x="0" y="0"/>
              <a:chExt cx="681575" cy="636992"/>
            </a:xfrm>
          </p:grpSpPr>
          <p:sp>
            <p:nvSpPr>
              <p:cNvPr id="310" name="Line"/>
              <p:cNvSpPr/>
              <p:nvPr/>
            </p:nvSpPr>
            <p:spPr>
              <a:xfrm flipV="1">
                <a:off x="661753" y="25278"/>
                <a:ext cx="1" cy="61171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1" name="Line"/>
              <p:cNvSpPr/>
              <p:nvPr/>
            </p:nvSpPr>
            <p:spPr>
              <a:xfrm flipH="1" flipV="1">
                <a:off x="0" y="-1"/>
                <a:ext cx="681576"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333" name="Group"/>
          <p:cNvGrpSpPr/>
          <p:nvPr/>
        </p:nvGrpSpPr>
        <p:grpSpPr>
          <a:xfrm>
            <a:off x="1846587" y="3468221"/>
            <a:ext cx="2625405" cy="2432509"/>
            <a:chOff x="0" y="-309136"/>
            <a:chExt cx="2625403" cy="2432507"/>
          </a:xfrm>
        </p:grpSpPr>
        <p:grpSp>
          <p:nvGrpSpPr>
            <p:cNvPr id="316" name="Group"/>
            <p:cNvGrpSpPr/>
            <p:nvPr/>
          </p:nvGrpSpPr>
          <p:grpSpPr>
            <a:xfrm>
              <a:off x="1943828" y="1086374"/>
              <a:ext cx="681576" cy="964181"/>
              <a:chOff x="0" y="0"/>
              <a:chExt cx="681575" cy="964180"/>
            </a:xfrm>
          </p:grpSpPr>
          <p:sp>
            <p:nvSpPr>
              <p:cNvPr id="314" name="Line"/>
              <p:cNvSpPr/>
              <p:nvPr/>
            </p:nvSpPr>
            <p:spPr>
              <a:xfrm flipV="1">
                <a:off x="655288" y="0"/>
                <a:ext cx="1" cy="964181"/>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5" name="Line"/>
              <p:cNvSpPr/>
              <p:nvPr/>
            </p:nvSpPr>
            <p:spPr>
              <a:xfrm flipH="1" flipV="1">
                <a:off x="0" y="39185"/>
                <a:ext cx="681576"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24" name="Group"/>
            <p:cNvGrpSpPr/>
            <p:nvPr/>
          </p:nvGrpSpPr>
          <p:grpSpPr>
            <a:xfrm rot="2700000">
              <a:off x="295322" y="326598"/>
              <a:ext cx="1532726" cy="1470175"/>
              <a:chOff x="0" y="0"/>
              <a:chExt cx="1532725" cy="1470174"/>
            </a:xfrm>
          </p:grpSpPr>
          <p:sp>
            <p:nvSpPr>
              <p:cNvPr id="317"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1">
                  <a:lumOff val="13529"/>
                </a:schemeClr>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8"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9"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0"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1"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2" name="Oval"/>
              <p:cNvSpPr/>
              <p:nvPr/>
            </p:nvSpPr>
            <p:spPr>
              <a:xfrm>
                <a:off x="691406" y="0"/>
                <a:ext cx="841320" cy="867022"/>
              </a:xfrm>
              <a:prstGeom prst="ellipse">
                <a:avLst/>
              </a:prstGeom>
              <a:solidFill>
                <a:schemeClr val="accent1">
                  <a:lumOff val="13529"/>
                </a:schemeClr>
              </a:solidFill>
              <a:ln w="38100" cap="flat">
                <a:solidFill>
                  <a:schemeClr val="accent1">
                    <a:hueOff val="118245"/>
                    <a:lumOff val="-11372"/>
                  </a:schemeClr>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3"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32" name="Group"/>
            <p:cNvGrpSpPr/>
            <p:nvPr/>
          </p:nvGrpSpPr>
          <p:grpSpPr>
            <a:xfrm rot="2700000">
              <a:off x="295322" y="17461"/>
              <a:ext cx="1532726" cy="1470175"/>
              <a:chOff x="0" y="0"/>
              <a:chExt cx="1532725" cy="1470174"/>
            </a:xfrm>
          </p:grpSpPr>
          <p:sp>
            <p:nvSpPr>
              <p:cNvPr id="325"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6C6C6C"/>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6" name="Line"/>
              <p:cNvSpPr/>
              <p:nvPr/>
            </p:nvSpPr>
            <p:spPr>
              <a:xfrm flipV="1">
                <a:off x="54922" y="666210"/>
                <a:ext cx="747410" cy="770244"/>
              </a:xfrm>
              <a:prstGeom prst="line">
                <a:avLst/>
              </a:prstGeom>
              <a:no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7" name="Line"/>
              <p:cNvSpPr/>
              <p:nvPr/>
            </p:nvSpPr>
            <p:spPr>
              <a:xfrm flipV="1">
                <a:off x="561564" y="744871"/>
                <a:ext cx="339984" cy="350369"/>
              </a:xfrm>
              <a:prstGeom prst="line">
                <a:avLst/>
              </a:prstGeom>
              <a:no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8"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9"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0" name="Oval"/>
              <p:cNvSpPr/>
              <p:nvPr/>
            </p:nvSpPr>
            <p:spPr>
              <a:xfrm>
                <a:off x="691406" y="0"/>
                <a:ext cx="841320" cy="867022"/>
              </a:xfrm>
              <a:prstGeom prst="ellipse">
                <a:avLst/>
              </a:prstGeom>
              <a:solidFill>
                <a:srgbClr val="6C6C6C"/>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1"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36" name="Group"/>
          <p:cNvGrpSpPr/>
          <p:nvPr/>
        </p:nvGrpSpPr>
        <p:grpSpPr>
          <a:xfrm>
            <a:off x="817039" y="7666750"/>
            <a:ext cx="12205925" cy="1157482"/>
            <a:chOff x="-1753838" y="-135429"/>
            <a:chExt cx="12205923" cy="1157481"/>
          </a:xfrm>
        </p:grpSpPr>
        <p:sp>
          <p:nvSpPr>
            <p:cNvPr id="334" name="Hierarchical…"/>
            <p:cNvSpPr/>
            <p:nvPr/>
          </p:nvSpPr>
          <p:spPr>
            <a:xfrm>
              <a:off x="-1753839" y="-135430"/>
              <a:ext cx="1833800" cy="1157483"/>
            </a:xfrm>
            <a:prstGeom prst="roundRect">
              <a:avLst>
                <a:gd name="adj" fmla="val 16458"/>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500">
                  <a:latin typeface="Gill Sans"/>
                  <a:ea typeface="Gill Sans"/>
                  <a:cs typeface="Gill Sans"/>
                  <a:sym typeface="Gill Sans"/>
                </a:defRPr>
              </a:pPr>
              <a:r>
                <a:t>Hierarchical</a:t>
              </a:r>
            </a:p>
            <a:p>
              <a:pPr>
                <a:defRPr b="0" sz="2500">
                  <a:latin typeface="Gill Sans"/>
                  <a:ea typeface="Gill Sans"/>
                  <a:cs typeface="Gill Sans"/>
                  <a:sym typeface="Gill Sans"/>
                </a:defRPr>
              </a:pPr>
              <a:r>
                <a:t>PKI</a:t>
              </a:r>
            </a:p>
          </p:txBody>
        </p:sp>
        <p:sp>
          <p:nvSpPr>
            <p:cNvPr id="335" name="Many secure protocols in the Internet rely on hierarchical PKI"/>
            <p:cNvSpPr txBox="1"/>
            <p:nvPr/>
          </p:nvSpPr>
          <p:spPr>
            <a:xfrm>
              <a:off x="371936" y="-128189"/>
              <a:ext cx="10080149" cy="1143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lgn="l">
                <a:defRPr b="0" sz="3600">
                  <a:solidFill>
                    <a:srgbClr val="FFFB00"/>
                  </a:solidFill>
                  <a:latin typeface="Gill Sans"/>
                  <a:ea typeface="Gill Sans"/>
                  <a:cs typeface="Gill Sans"/>
                  <a:sym typeface="Gill Sans"/>
                </a:defRPr>
              </a:lvl1pPr>
            </a:lstStyle>
            <a:p>
              <a:pPr/>
              <a:r>
                <a:t>Many secure protocols in the Internet rely on hierarchical PKI</a:t>
              </a:r>
            </a:p>
          </p:txBody>
        </p:sp>
      </p:grpSp>
      <p:sp>
        <p:nvSpPr>
          <p:cNvPr id="337" name="Oh. now I trust your key"/>
          <p:cNvSpPr/>
          <p:nvPr/>
        </p:nvSpPr>
        <p:spPr>
          <a:xfrm>
            <a:off x="7742263" y="2513261"/>
            <a:ext cx="4842670" cy="21439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9" y="0"/>
                </a:moveTo>
                <a:cubicBezTo>
                  <a:pt x="143" y="0"/>
                  <a:pt x="0" y="322"/>
                  <a:pt x="0" y="720"/>
                </a:cubicBezTo>
                <a:lnTo>
                  <a:pt x="0" y="10740"/>
                </a:lnTo>
                <a:cubicBezTo>
                  <a:pt x="0" y="11138"/>
                  <a:pt x="143" y="11460"/>
                  <a:pt x="319" y="11460"/>
                </a:cubicBezTo>
                <a:lnTo>
                  <a:pt x="9329" y="11460"/>
                </a:lnTo>
                <a:lnTo>
                  <a:pt x="9964" y="21600"/>
                </a:lnTo>
                <a:lnTo>
                  <a:pt x="10602" y="11460"/>
                </a:lnTo>
                <a:lnTo>
                  <a:pt x="21281" y="11460"/>
                </a:lnTo>
                <a:cubicBezTo>
                  <a:pt x="21457" y="11460"/>
                  <a:pt x="21600" y="11138"/>
                  <a:pt x="21600" y="10740"/>
                </a:cubicBezTo>
                <a:lnTo>
                  <a:pt x="21600" y="720"/>
                </a:lnTo>
                <a:cubicBezTo>
                  <a:pt x="21600" y="322"/>
                  <a:pt x="21457" y="0"/>
                  <a:pt x="21281" y="0"/>
                </a:cubicBezTo>
                <a:lnTo>
                  <a:pt x="319" y="0"/>
                </a:lnTo>
                <a:close/>
              </a:path>
            </a:pathLst>
          </a:custGeom>
          <a:solidFill>
            <a:srgbClr val="000000"/>
          </a:solidFill>
          <a:ln w="88900">
            <a:solidFill>
              <a:schemeClr val="accent3">
                <a:hueOff val="-365725"/>
                <a:satOff val="-32500"/>
                <a:lumOff val="18235"/>
              </a:schemeClr>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100"/>
            </a:lvl1pPr>
          </a:lstStyle>
          <a:p>
            <a:pPr/>
            <a:r>
              <a:t>Oh. now I trust your key</a:t>
            </a:r>
          </a:p>
        </p:txBody>
      </p:sp>
      <p:grpSp>
        <p:nvGrpSpPr>
          <p:cNvPr id="340" name="Group"/>
          <p:cNvGrpSpPr/>
          <p:nvPr/>
        </p:nvGrpSpPr>
        <p:grpSpPr>
          <a:xfrm>
            <a:off x="228462" y="2321822"/>
            <a:ext cx="5246581" cy="4414753"/>
            <a:chOff x="0" y="0"/>
            <a:chExt cx="5246579" cy="4414751"/>
          </a:xfrm>
        </p:grpSpPr>
        <p:sp>
          <p:nvSpPr>
            <p:cNvPr id="338" name="Rectangle"/>
            <p:cNvSpPr/>
            <p:nvPr/>
          </p:nvSpPr>
          <p:spPr>
            <a:xfrm>
              <a:off x="0" y="695202"/>
              <a:ext cx="5246580" cy="3719550"/>
            </a:xfrm>
            <a:prstGeom prst="rect">
              <a:avLst/>
            </a:prstGeom>
            <a:noFill/>
            <a:ln w="50800" cap="flat">
              <a:solidFill>
                <a:schemeClr val="accent4">
                  <a:hueOff val="468000"/>
                  <a:satOff val="-4761"/>
                  <a:lumOff val="10196"/>
                </a:schemeClr>
              </a:solidFill>
              <a:prstDash val="sysDot"/>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9" name="Chain of trust"/>
            <p:cNvSpPr txBox="1"/>
            <p:nvPr/>
          </p:nvSpPr>
          <p:spPr>
            <a:xfrm>
              <a:off x="1154470" y="-1"/>
              <a:ext cx="2701232"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600">
                  <a:solidFill>
                    <a:srgbClr val="FFFB00"/>
                  </a:solidFill>
                  <a:latin typeface="Gill Sans"/>
                  <a:ea typeface="Gill Sans"/>
                  <a:cs typeface="Gill Sans"/>
                  <a:sym typeface="Gill Sans"/>
                </a:defRPr>
              </a:lvl1pPr>
            </a:lstStyle>
            <a:p>
              <a:pPr/>
              <a:r>
                <a:t>Chain of trust</a:t>
              </a:r>
            </a:p>
          </p:txBody>
        </p:sp>
      </p:grpSp>
      <p:sp>
        <p:nvSpPr>
          <p:cNvPr id="341"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1"/>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00"/>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299"/>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29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2" presetID="22" grpId="5" fill="hold">
                                  <p:stCondLst>
                                    <p:cond delay="0"/>
                                  </p:stCondLst>
                                  <p:iterate type="el" backwards="0">
                                    <p:tmAbs val="0"/>
                                  </p:iterate>
                                  <p:childTnLst>
                                    <p:set>
                                      <p:cBhvr>
                                        <p:cTn id="19" fill="hold"/>
                                        <p:tgtEl>
                                          <p:spTgt spid="333"/>
                                        </p:tgtEl>
                                        <p:attrNameLst>
                                          <p:attrName>style.visibility</p:attrName>
                                        </p:attrNameLst>
                                      </p:cBhvr>
                                      <p:to>
                                        <p:strVal val="visible"/>
                                      </p:to>
                                    </p:set>
                                    <p:animEffect filter="wipe(right)" transition="in">
                                      <p:cBhvr>
                                        <p:cTn id="20" dur="500"/>
                                        <p:tgtEl>
                                          <p:spTgt spid="333"/>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2" presetID="22" grpId="6" fill="hold">
                                  <p:stCondLst>
                                    <p:cond delay="0"/>
                                  </p:stCondLst>
                                  <p:iterate type="el" backwards="0">
                                    <p:tmAbs val="0"/>
                                  </p:iterate>
                                  <p:childTnLst>
                                    <p:set>
                                      <p:cBhvr>
                                        <p:cTn id="24" fill="hold"/>
                                        <p:tgtEl>
                                          <p:spTgt spid="313"/>
                                        </p:tgtEl>
                                        <p:attrNameLst>
                                          <p:attrName>style.visibility</p:attrName>
                                        </p:attrNameLst>
                                      </p:cBhvr>
                                      <p:to>
                                        <p:strVal val="visible"/>
                                      </p:to>
                                    </p:set>
                                    <p:animEffect filter="wipe(right)" transition="in">
                                      <p:cBhvr>
                                        <p:cTn id="25" dur="500"/>
                                        <p:tgtEl>
                                          <p:spTgt spid="313"/>
                                        </p:tgtEl>
                                      </p:cBhvr>
                                    </p:animEffect>
                                  </p:childTnLst>
                                </p:cTn>
                              </p:par>
                            </p:childTnLst>
                          </p:cTn>
                        </p:par>
                      </p:childTnLst>
                    </p:cTn>
                  </p:par>
                  <p:par>
                    <p:cTn id="26" fill="hold">
                      <p:stCondLst>
                        <p:cond delay="indefinite"/>
                      </p:stCondLst>
                      <p:childTnLst>
                        <p:par>
                          <p:cTn id="27" fill="hold">
                            <p:stCondLst>
                              <p:cond delay="0"/>
                            </p:stCondLst>
                            <p:childTnLst>
                              <p:par>
                                <p:cTn id="28" presetClass="emph" nodeType="clickEffect" presetSubtype="0" presetID="35" grpId="7" repeatCount="3000" fill="hold">
                                  <p:stCondLst>
                                    <p:cond delay="0"/>
                                  </p:stCondLst>
                                  <p:childTnLst>
                                    <p:anim calcmode="discrete" valueType="str">
                                      <p:cBhvr>
                                        <p:cTn id="29" dur="1000" fill="hold"/>
                                        <p:tgtEl>
                                          <p:spTgt spid="299"/>
                                        </p:tgtEl>
                                        <p:attrNameLst>
                                          <p:attrName>style.visibility</p:attrName>
                                        </p:attrNameLst>
                                      </p:cBhvr>
                                      <p:tavLst>
                                        <p:tav tm="0">
                                          <p:val>
                                            <p:strVal val="hidden"/>
                                          </p:val>
                                        </p:tav>
                                        <p:tav tm="50000">
                                          <p:val>
                                            <p:strVal val="visible"/>
                                          </p:val>
                                        </p:tav>
                                      </p:tavLst>
                                    </p:anim>
                                  </p:childTnLst>
                                </p:cTn>
                              </p:par>
                            </p:childTnLst>
                          </p:cTn>
                        </p:par>
                        <p:par>
                          <p:cTn id="30" fill="hold">
                            <p:stCondLst>
                              <p:cond delay="1000"/>
                            </p:stCondLst>
                            <p:childTnLst>
                              <p:par>
                                <p:cTn id="31" presetClass="entr" nodeType="afterEffect" presetSubtype="0" presetID="1" grpId="8" fill="hold">
                                  <p:stCondLst>
                                    <p:cond delay="0"/>
                                  </p:stCondLst>
                                  <p:iterate type="el" backwards="0">
                                    <p:tmAbs val="0"/>
                                  </p:iterate>
                                  <p:childTnLst>
                                    <p:set>
                                      <p:cBhvr>
                                        <p:cTn id="32" fill="hold"/>
                                        <p:tgtEl>
                                          <p:spTgt spid="3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9" fill="hold">
                                  <p:stCondLst>
                                    <p:cond delay="0"/>
                                  </p:stCondLst>
                                  <p:iterate type="el" backwards="0">
                                    <p:tmAbs val="0"/>
                                  </p:iterate>
                                  <p:childTnLst>
                                    <p:set>
                                      <p:cBhvr>
                                        <p:cTn id="36" fill="hold"/>
                                        <p:tgtEl>
                                          <p:spTgt spid="3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ID="9" grpId="10" fill="hold">
                                  <p:stCondLst>
                                    <p:cond delay="0"/>
                                  </p:stCondLst>
                                  <p:iterate type="el" backwards="0">
                                    <p:tmAbs val="0"/>
                                  </p:iterate>
                                  <p:childTnLst>
                                    <p:set>
                                      <p:cBhvr>
                                        <p:cTn id="40" fill="hold"/>
                                        <p:tgtEl>
                                          <p:spTgt spid="336"/>
                                        </p:tgtEl>
                                        <p:attrNameLst>
                                          <p:attrName>style.visibility</p:attrName>
                                        </p:attrNameLst>
                                      </p:cBhvr>
                                      <p:to>
                                        <p:strVal val="visible"/>
                                      </p:to>
                                    </p:set>
                                    <p:animEffect filter="dissolve" transition="in">
                                      <p:cBhvr>
                                        <p:cTn id="41" dur="499"/>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7" grpId="8"/>
      <p:bldP build="whole" bldLvl="1" animBg="1" rev="0" advAuto="0" spid="299" grpId="3"/>
      <p:bldP build="whole" bldLvl="1" animBg="1" rev="0" advAuto="0" spid="333" grpId="5"/>
      <p:bldP build="whole" bldLvl="1" animBg="1" rev="0" advAuto="0" spid="291" grpId="4"/>
      <p:bldP build="whole" bldLvl="1" animBg="1" rev="0" advAuto="0" spid="313" grpId="6"/>
      <p:bldP build="whole" bldLvl="1" animBg="1" rev="0" advAuto="0" spid="301" grpId="1"/>
      <p:bldP build="whole" bldLvl="1" animBg="1" rev="0" advAuto="0" spid="299" grpId="7"/>
      <p:bldP build="whole" bldLvl="1" animBg="1" rev="0" advAuto="0" spid="340" grpId="9"/>
      <p:bldP build="whole" bldLvl="1" animBg="1" rev="0" advAuto="0" spid="336" grpId="10"/>
      <p:bldP build="whole" bldLvl="1" animBg="1" rev="0" advAuto="0" spid="300" grpId="2"/>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 name="Something to plug (1)…"/>
          <p:cNvSpPr txBox="1"/>
          <p:nvPr>
            <p:ph type="title"/>
          </p:nvPr>
        </p:nvSpPr>
        <p:spPr>
          <a:prstGeom prst="rect">
            <a:avLst/>
          </a:prstGeom>
        </p:spPr>
        <p:txBody>
          <a:bodyPr/>
          <a:lstStyle/>
          <a:p>
            <a:pPr/>
            <a:r>
              <a:t>Something to plug (1)</a:t>
            </a:r>
          </a:p>
          <a:p>
            <a:pPr/>
            <a:r>
              <a:t>New course – Spring 2019</a:t>
            </a:r>
          </a:p>
        </p:txBody>
      </p:sp>
      <p:sp>
        <p:nvSpPr>
          <p:cNvPr id="346" name="I’ll be teaching a new (Graduate-Level) Seminar Course in the Spring 2019…"/>
          <p:cNvSpPr txBox="1"/>
          <p:nvPr>
            <p:ph type="body" idx="1"/>
          </p:nvPr>
        </p:nvSpPr>
        <p:spPr>
          <a:prstGeom prst="rect">
            <a:avLst/>
          </a:prstGeom>
        </p:spPr>
        <p:txBody>
          <a:bodyPr/>
          <a:lstStyle/>
          <a:p>
            <a:pPr/>
            <a:r>
              <a:t>I’ll be teaching a new (Graduate-Level) Seminar Course in the Spring 2019</a:t>
            </a:r>
          </a:p>
          <a:p>
            <a:pPr lvl="1"/>
            <a:r>
              <a:t>GCCIS-CSCI-759 Topics In System</a:t>
            </a:r>
          </a:p>
          <a:p>
            <a:pPr lvl="1"/>
            <a:r>
              <a:t>Title: Public Key Infrastructure and Network Security</a:t>
            </a:r>
          </a:p>
          <a:p>
            <a:pPr/>
            <a:r>
              <a:t>Security is really important! (who doesn’t say..)</a:t>
            </a:r>
          </a:p>
        </p:txBody>
      </p:sp>
      <p:sp>
        <p:nvSpPr>
          <p:cNvPr id="347"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