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Tw Cen MT"/>
        <a:ea typeface="Tw Cen MT"/>
        <a:cs typeface="Tw Cen MT"/>
        <a:sym typeface="Tw Cen M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DFE8"/>
          </a:solidFill>
        </a:fill>
      </a:tcStyle>
    </a:wholeTbl>
    <a:band2H>
      <a:tcTxStyle b="def" i="def"/>
      <a:tcStyle>
        <a:tcBdr/>
        <a:fill>
          <a:solidFill>
            <a:srgbClr val="E7F0F4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1CBCB"/>
          </a:solidFill>
        </a:fill>
      </a:tcStyle>
    </a:wholeTbl>
    <a:band2H>
      <a:tcTxStyle b="def" i="def"/>
      <a:tcStyle>
        <a:tcBdr/>
        <a:fill>
          <a:solidFill>
            <a:srgbClr val="F8E7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2CB"/>
          </a:solidFill>
        </a:fill>
      </a:tcStyle>
    </a:wholeTbl>
    <a:band2H>
      <a:tcTxStyle b="def" i="def"/>
      <a:tcStyle>
        <a:tcBdr/>
        <a:fill>
          <a:solidFill>
            <a:srgbClr val="FBEAE7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CDCE"/>
          </a:solidFill>
        </a:fill>
      </a:tcStyle>
    </a:wholeTbl>
    <a:band2H>
      <a:tcTxStyle b="def" i="def"/>
      <a:tcStyle>
        <a:tcBdr/>
        <a:fill>
          <a:solidFill>
            <a:srgbClr val="ECE7E8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1" name="Shape 14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Shape 4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0" name="Shape 4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“plug and play” IP-level (DHCP)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82" name="Shape 4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Bridge is connected from other hub or bridge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Rectangle 9"/>
          <p:cNvSpPr/>
          <p:nvPr/>
        </p:nvSpPr>
        <p:spPr>
          <a:xfrm>
            <a:off x="-9144" y="6053328"/>
            <a:ext cx="2249424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" name="Rectangle 10"/>
          <p:cNvSpPr/>
          <p:nvPr/>
        </p:nvSpPr>
        <p:spPr>
          <a:xfrm>
            <a:off x="2359151" y="6044184"/>
            <a:ext cx="6784849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" name="Title Text"/>
          <p:cNvSpPr txBox="1"/>
          <p:nvPr>
            <p:ph type="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F5FA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2362200" y="6050036"/>
            <a:ext cx="6705600" cy="685801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sz="2600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914400">
              <a:buClrTx/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1371600">
              <a:buClrTx/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8246697" y="2527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Text"/>
          <p:cNvSpPr txBox="1"/>
          <p:nvPr>
            <p:ph type="title"/>
          </p:nvPr>
        </p:nvSpPr>
        <p:spPr>
          <a:xfrm>
            <a:off x="6553200" y="609600"/>
            <a:ext cx="2057400" cy="5516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0" name="Body Level One…"/>
          <p:cNvSpPr txBox="1"/>
          <p:nvPr>
            <p:ph type="body" idx="1"/>
          </p:nvPr>
        </p:nvSpPr>
        <p:spPr>
          <a:xfrm>
            <a:off x="457200" y="609600"/>
            <a:ext cx="5562600" cy="551656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Rectangle 6"/>
          <p:cNvSpPr/>
          <p:nvPr/>
        </p:nvSpPr>
        <p:spPr>
          <a:xfrm>
            <a:off x="6096317" y="0"/>
            <a:ext cx="320041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"/>
          <p:cNvSpPr/>
          <p:nvPr/>
        </p:nvSpPr>
        <p:spPr>
          <a:xfrm>
            <a:off x="6142037" y="609600"/>
            <a:ext cx="228601" cy="6248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8"/>
          <p:cNvSpPr/>
          <p:nvPr/>
        </p:nvSpPr>
        <p:spPr>
          <a:xfrm>
            <a:off x="6142037" y="0"/>
            <a:ext cx="228601" cy="5334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 rot="5400000">
            <a:off x="6082935" y="10033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xfrm>
            <a:off x="93297" y="1242300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1371600" y="2743200"/>
            <a:ext cx="7123114" cy="1673225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800">
                <a:solidFill>
                  <a:srgbClr val="464646"/>
                </a:solidFill>
              </a:defRPr>
            </a:lvl1pPr>
            <a:lvl2pPr marL="0" indent="365760">
              <a:buClrTx/>
              <a:buSzTx/>
              <a:buNone/>
              <a:defRPr sz="2800">
                <a:solidFill>
                  <a:srgbClr val="464646"/>
                </a:solidFill>
              </a:defRPr>
            </a:lvl2pPr>
            <a:lvl3pPr marL="0" indent="685800">
              <a:buClrTx/>
              <a:buSzTx/>
              <a:buNone/>
              <a:defRPr sz="2800">
                <a:solidFill>
                  <a:srgbClr val="464646"/>
                </a:solidFill>
              </a:defRPr>
            </a:lvl3pPr>
            <a:lvl4pPr marL="0" indent="1143000">
              <a:buClrTx/>
              <a:buSzTx/>
              <a:buNone/>
              <a:defRPr sz="2800">
                <a:solidFill>
                  <a:srgbClr val="464646"/>
                </a:solidFill>
              </a:defRPr>
            </a:lvl4pPr>
            <a:lvl5pPr marL="0" indent="1600200">
              <a:buClrTx/>
              <a:buSzTx/>
              <a:buNone/>
              <a:defRPr sz="2800">
                <a:solidFill>
                  <a:srgbClr val="46464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Rectangle 6"/>
          <p:cNvSpPr/>
          <p:nvPr/>
        </p:nvSpPr>
        <p:spPr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71600" y="304800"/>
            <a:ext cx="7620000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433853" y="590867"/>
            <a:ext cx="427694" cy="434341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Body Level One…"/>
          <p:cNvSpPr txBox="1"/>
          <p:nvPr>
            <p:ph type="body" sz="half" idx="1"/>
          </p:nvPr>
        </p:nvSpPr>
        <p:spPr>
          <a:xfrm>
            <a:off x="609600" y="1589567"/>
            <a:ext cx="3886200" cy="45720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1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" name="Title Text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Body Level One…"/>
          <p:cNvSpPr txBox="1"/>
          <p:nvPr>
            <p:ph type="body" sz="half" idx="1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5" name="Text Placeholder 15"/>
          <p:cNvSpPr/>
          <p:nvPr>
            <p:ph type="body" sz="quarter" idx="13"/>
          </p:nvPr>
        </p:nvSpPr>
        <p:spPr>
          <a:xfrm>
            <a:off x="609600" y="1752600"/>
            <a:ext cx="3886200" cy="640081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  <p:sp>
        <p:nvSpPr>
          <p:cNvPr id="66" name="Text Placeholder 14"/>
          <p:cNvSpPr/>
          <p:nvPr>
            <p:ph type="body" sz="quarter" idx="14"/>
          </p:nvPr>
        </p:nvSpPr>
        <p:spPr>
          <a:xfrm>
            <a:off x="4800600" y="1752600"/>
            <a:ext cx="3886200" cy="640081"/>
          </a:xfrm>
          <a:prstGeom prst="rect">
            <a:avLst/>
          </a:prstGeom>
          <a:solidFill>
            <a:schemeClr val="accent4"/>
          </a:solidFill>
        </p:spPr>
        <p:txBody>
          <a:bodyPr anchor="ctr"/>
          <a:lstStyle/>
          <a:p>
            <a:pPr marL="0" indent="0">
              <a:buClrTx/>
              <a:buSzTx/>
              <a:buNone/>
              <a:defRPr b="1" sz="2000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4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5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/>
          <p:cNvSpPr/>
          <p:nvPr/>
        </p:nvSpPr>
        <p:spPr>
          <a:xfrm>
            <a:off x="0" y="1234439"/>
            <a:ext cx="9144000" cy="3200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2" name="Rectangle 7"/>
          <p:cNvSpPr/>
          <p:nvPr/>
        </p:nvSpPr>
        <p:spPr>
          <a:xfrm>
            <a:off x="0" y="1280160"/>
            <a:ext cx="533400" cy="22860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Rectangle 8"/>
          <p:cNvSpPr/>
          <p:nvPr/>
        </p:nvSpPr>
        <p:spPr>
          <a:xfrm>
            <a:off x="590550" y="1280160"/>
            <a:ext cx="8553450" cy="2286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Title Text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119555" y="1221911"/>
            <a:ext cx="346806" cy="3327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Body Level One…"/>
          <p:cNvSpPr txBox="1"/>
          <p:nvPr>
            <p:ph type="body" sz="quarter" idx="1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w="50800" cap="sq">
            <a:solidFill>
              <a:schemeClr val="accent2"/>
            </a:solidFill>
            <a:miter lim="800000"/>
          </a:ln>
        </p:spPr>
        <p:txBody>
          <a:bodyPr lIns="91439" tIns="91439" rIns="91439" bIns="91439"/>
          <a:lstStyle>
            <a:lvl1pPr marL="0" indent="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1pPr>
            <a:lvl2pPr marL="0" indent="36576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2pPr>
            <a:lvl3pPr marL="0" indent="6858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3pPr>
            <a:lvl4pPr marL="0" indent="11430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4pPr>
            <a:lvl5pPr marL="0" indent="1600200">
              <a:spcBef>
                <a:spcPts val="1000"/>
              </a:spcBef>
              <a:buClrTx/>
              <a:buSz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Body Level One…"/>
          <p:cNvSpPr txBox="1"/>
          <p:nvPr>
            <p:ph type="body" sz="quarter" idx="1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700"/>
            </a:lvl1pPr>
            <a:lvl2pPr marL="0" indent="365760">
              <a:buClrTx/>
              <a:buSzTx/>
              <a:buNone/>
              <a:defRPr sz="1700"/>
            </a:lvl2pPr>
            <a:lvl3pPr marL="0" indent="685800">
              <a:buClrTx/>
              <a:buSzTx/>
              <a:buNone/>
              <a:defRPr sz="1700"/>
            </a:lvl3pPr>
            <a:lvl4pPr marL="0" indent="1143000">
              <a:buClrTx/>
              <a:buSzTx/>
              <a:buNone/>
              <a:defRPr sz="1700"/>
            </a:lvl4pPr>
            <a:lvl5pPr marL="0" indent="1600200">
              <a:buClrTx/>
              <a:buSzTx/>
              <a:buNone/>
              <a:defRPr sz="1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Rectangle 7"/>
          <p:cNvSpPr/>
          <p:nvPr/>
        </p:nvSpPr>
        <p:spPr>
          <a:xfrm>
            <a:off x="-9145" y="4572000"/>
            <a:ext cx="9144001" cy="8869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Rectangle 8"/>
          <p:cNvSpPr/>
          <p:nvPr/>
        </p:nvSpPr>
        <p:spPr>
          <a:xfrm>
            <a:off x="-9145" y="4663440"/>
            <a:ext cx="1463042" cy="71323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9"/>
          <p:cNvSpPr/>
          <p:nvPr/>
        </p:nvSpPr>
        <p:spPr>
          <a:xfrm>
            <a:off x="1545336" y="4654296"/>
            <a:ext cx="7598665" cy="71323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Title Text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8" name="Rectangle 10"/>
          <p:cNvSpPr/>
          <p:nvPr/>
        </p:nvSpPr>
        <p:spPr>
          <a:xfrm>
            <a:off x="1447800" y="0"/>
            <a:ext cx="100585" cy="686714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483091" y="4756467"/>
            <a:ext cx="481618" cy="485141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0" name="Picture Placeholder 2"/>
          <p:cNvSpPr/>
          <p:nvPr>
            <p:ph type="pic" idx="13"/>
          </p:nvPr>
        </p:nvSpPr>
        <p:spPr>
          <a:xfrm>
            <a:off x="1560575" y="0"/>
            <a:ext cx="7583425" cy="45689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/>
          <p:cNvSpPr txBox="1"/>
          <p:nvPr>
            <p:ph type="sldNum" sz="quarter" idx="2"/>
          </p:nvPr>
        </p:nvSpPr>
        <p:spPr>
          <a:xfrm>
            <a:off x="93297" y="6272530"/>
            <a:ext cx="346806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 fontScale="100000" lnSpcReduction="0"/>
          </a:bodyPr>
          <a:lstStyle>
            <a:lvl1pPr algn="ctr">
              <a:defRPr b="1">
                <a:solidFill>
                  <a:srgbClr val="46464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464646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20040" marR="0" indent="-32004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0000"/>
        <a:buFontTx/>
        <a:buChar char="◻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1pPr>
      <a:lvl2pPr marL="671732" marR="0" indent="-305972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0000"/>
        <a:buFontTx/>
        <a:buChar char="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2pPr>
      <a:lvl3pPr marL="974034" marR="0" indent="-288234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3pPr>
      <a:lvl4pPr marL="1474469" marR="0" indent="-33146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7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4pPr>
      <a:lvl5pPr marL="1931670" marR="0" indent="-33147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65000"/>
        <a:buFontTx/>
        <a:buChar char="■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5pPr>
      <a:lvl6pPr marL="224282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6pPr>
      <a:lvl7pPr marL="251713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7pPr>
      <a:lvl8pPr marL="2791460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8pPr>
      <a:lvl9pPr marL="3065779" marR="0" indent="-3683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>
          <a:schemeClr val="accent2"/>
        </a:buClr>
        <a:buSzPct val="100000"/>
        <a:buFontTx/>
        <a:buChar char="▪"/>
        <a:tabLst/>
        <a:defRPr b="0" baseline="0" cap="none" i="0" spc="0" strike="noStrike" sz="2900" u="none">
          <a:ln>
            <a:noFill/>
          </a:ln>
          <a:solidFill>
            <a:srgbClr val="00000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ubtitle 2"/>
          <p:cNvSpPr txBox="1"/>
          <p:nvPr/>
        </p:nvSpPr>
        <p:spPr>
          <a:xfrm>
            <a:off x="685799" y="3496235"/>
            <a:ext cx="8282031" cy="213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Lecture 7: Bridging</a:t>
            </a:r>
            <a:endParaRPr sz="2600"/>
          </a:p>
          <a:p>
            <a:pPr>
              <a:spcBef>
                <a:spcPts val="700"/>
              </a:spcBef>
              <a:defRPr b="1" sz="3600">
                <a:solidFill>
                  <a:srgbClr val="FFFFFF"/>
                </a:solidFill>
              </a:defRPr>
            </a:pPr>
            <a:r>
              <a:t>(From Hub to Switch by Way of Tree)</a:t>
            </a:r>
          </a:p>
        </p:txBody>
      </p:sp>
      <p:sp>
        <p:nvSpPr>
          <p:cNvPr id="144" name="Title 1"/>
          <p:cNvSpPr txBox="1"/>
          <p:nvPr>
            <p:ph type="ctrTitle"/>
          </p:nvPr>
        </p:nvSpPr>
        <p:spPr>
          <a:xfrm>
            <a:off x="685799" y="1143000"/>
            <a:ext cx="7395882" cy="1828800"/>
          </a:xfrm>
          <a:prstGeom prst="rect">
            <a:avLst/>
          </a:prstGeom>
        </p:spPr>
        <p:txBody>
          <a:bodyPr/>
          <a:lstStyle/>
          <a:p>
            <a:pPr defTabSz="777240">
              <a:defRPr cap="none" sz="5100"/>
            </a:pPr>
            <a:r>
              <a:t>CSCI-351</a:t>
            </a:r>
            <a:br/>
            <a:r>
              <a:rPr sz="4165"/>
              <a:t>Data communication and Networks</a:t>
            </a:r>
          </a:p>
        </p:txBody>
      </p:sp>
      <p:sp>
        <p:nvSpPr>
          <p:cNvPr id="145" name="The slide is built with the help of Prof. Alan Mislove, Christo Wilson, and David Choffnes's class"/>
          <p:cNvSpPr txBox="1"/>
          <p:nvPr/>
        </p:nvSpPr>
        <p:spPr>
          <a:xfrm>
            <a:off x="2387002" y="6292595"/>
            <a:ext cx="627499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700"/>
              </a:spcBef>
              <a:defRPr sz="1300">
                <a:solidFill>
                  <a:srgbClr val="FFFFFF"/>
                </a:solidFill>
              </a:defRPr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Addresses</a:t>
            </a:r>
          </a:p>
        </p:txBody>
      </p:sp>
      <p:sp>
        <p:nvSpPr>
          <p:cNvPr id="50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3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3072469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  <p:txBody>
          <a:bodyPr/>
          <a:lstStyle/>
          <a:p>
            <a:pPr/>
            <a:r>
              <a:t>Manual configuration is possible, but…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Time consuming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Error Prone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Not adaptable (hosts may get added or removed)</a:t>
            </a:r>
          </a:p>
          <a:p>
            <a:pPr/>
            <a:r>
              <a:t>Instead, learn addresses using a simple heuristic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Look at the </a:t>
            </a:r>
            <a:r>
              <a:rPr>
                <a:solidFill>
                  <a:schemeClr val="accent1"/>
                </a:solidFill>
              </a:rPr>
              <a:t>source</a:t>
            </a:r>
            <a:r>
              <a:t> of frames that arrive on each port</a:t>
            </a:r>
          </a:p>
        </p:txBody>
      </p:sp>
      <p:sp>
        <p:nvSpPr>
          <p:cNvPr id="504" name="Straight Connector 4"/>
          <p:cNvSpPr/>
          <p:nvPr/>
        </p:nvSpPr>
        <p:spPr>
          <a:xfrm>
            <a:off x="321491" y="6629719"/>
            <a:ext cx="969963" cy="1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05" name="Rectangle 5"/>
          <p:cNvSpPr/>
          <p:nvPr/>
        </p:nvSpPr>
        <p:spPr>
          <a:xfrm>
            <a:off x="114222" y="6500917"/>
            <a:ext cx="257604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508" name="Group 6"/>
          <p:cNvGrpSpPr/>
          <p:nvPr/>
        </p:nvGrpSpPr>
        <p:grpSpPr>
          <a:xfrm>
            <a:off x="429612" y="5674381"/>
            <a:ext cx="704785" cy="1037225"/>
            <a:chOff x="0" y="0"/>
            <a:chExt cx="704783" cy="1037224"/>
          </a:xfrm>
        </p:grpSpPr>
        <p:sp>
          <p:nvSpPr>
            <p:cNvPr id="506" name="Up Arrow Callout 7"/>
            <p:cNvSpPr/>
            <p:nvPr/>
          </p:nvSpPr>
          <p:spPr>
            <a:xfrm>
              <a:off x="180505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50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09" name="Straight Connector 9"/>
          <p:cNvSpPr/>
          <p:nvPr/>
        </p:nvSpPr>
        <p:spPr>
          <a:xfrm>
            <a:off x="4078187" y="6544982"/>
            <a:ext cx="1057837" cy="1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5718" y="6063126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511" name="Elbow Connector 11"/>
          <p:cNvSpPr/>
          <p:nvPr/>
        </p:nvSpPr>
        <p:spPr>
          <a:xfrm flipV="1">
            <a:off x="1526598" y="6473349"/>
            <a:ext cx="541378" cy="156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12" name="Elbow Connector 12"/>
          <p:cNvSpPr/>
          <p:nvPr/>
        </p:nvSpPr>
        <p:spPr>
          <a:xfrm rot="10800000">
            <a:off x="3014059" y="6518911"/>
            <a:ext cx="67967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1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5726" y="6233848"/>
            <a:ext cx="1396942" cy="588187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TextBox 14"/>
          <p:cNvSpPr txBox="1"/>
          <p:nvPr/>
        </p:nvSpPr>
        <p:spPr>
          <a:xfrm>
            <a:off x="3693731" y="6294427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515" name="Rectangle 15"/>
          <p:cNvSpPr/>
          <p:nvPr/>
        </p:nvSpPr>
        <p:spPr>
          <a:xfrm>
            <a:off x="1268996" y="6500917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6" name="TextBox 17"/>
          <p:cNvSpPr txBox="1"/>
          <p:nvPr/>
        </p:nvSpPr>
        <p:spPr>
          <a:xfrm>
            <a:off x="21" y="5296660"/>
            <a:ext cx="189219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00:00:00:00:00:AA</a:t>
            </a:r>
          </a:p>
        </p:txBody>
      </p:sp>
      <p:sp>
        <p:nvSpPr>
          <p:cNvPr id="517" name="TextBox 18"/>
          <p:cNvSpPr txBox="1"/>
          <p:nvPr/>
        </p:nvSpPr>
        <p:spPr>
          <a:xfrm>
            <a:off x="5261316" y="6300485"/>
            <a:ext cx="184464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00:00:00:00:00:BB</a:t>
            </a:r>
          </a:p>
        </p:txBody>
      </p:sp>
      <p:sp>
        <p:nvSpPr>
          <p:cNvPr id="518" name="TextBox 19"/>
          <p:cNvSpPr txBox="1"/>
          <p:nvPr/>
        </p:nvSpPr>
        <p:spPr>
          <a:xfrm>
            <a:off x="1804412" y="5925096"/>
            <a:ext cx="6532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1</a:t>
            </a:r>
          </a:p>
        </p:txBody>
      </p:sp>
      <p:sp>
        <p:nvSpPr>
          <p:cNvPr id="519" name="TextBox 20"/>
          <p:cNvSpPr txBox="1"/>
          <p:nvPr/>
        </p:nvSpPr>
        <p:spPr>
          <a:xfrm>
            <a:off x="2850278" y="5925096"/>
            <a:ext cx="6532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2</a:t>
            </a:r>
          </a:p>
        </p:txBody>
      </p:sp>
      <p:graphicFrame>
        <p:nvGraphicFramePr>
          <p:cNvPr id="520" name="Table 21"/>
          <p:cNvGraphicFramePr/>
          <p:nvPr/>
        </p:nvGraphicFramePr>
        <p:xfrm>
          <a:off x="4078190" y="5488961"/>
          <a:ext cx="4509248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00:00:00:00:00:BB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0 minutes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21" name="Table 22"/>
          <p:cNvGraphicFramePr/>
          <p:nvPr/>
        </p:nvGraphicFramePr>
        <p:xfrm>
          <a:off x="4078187" y="4737572"/>
          <a:ext cx="4509247" cy="74168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MAC Address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Port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Age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00:00:00:00:00:AA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0 minutes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22" name="Oval 23"/>
          <p:cNvSpPr/>
          <p:nvPr/>
        </p:nvSpPr>
        <p:spPr>
          <a:xfrm>
            <a:off x="651545" y="6414899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3" name="Oval 24"/>
          <p:cNvSpPr/>
          <p:nvPr/>
        </p:nvSpPr>
        <p:spPr>
          <a:xfrm>
            <a:off x="4686915" y="6357344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4" name="Bent Arrow 25"/>
          <p:cNvSpPr/>
          <p:nvPr/>
        </p:nvSpPr>
        <p:spPr>
          <a:xfrm>
            <a:off x="2604631" y="4639111"/>
            <a:ext cx="1396918" cy="1535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1646"/>
                </a:lnTo>
                <a:cubicBezTo>
                  <a:pt x="0" y="6897"/>
                  <a:pt x="4231" y="3047"/>
                  <a:pt x="9450" y="3047"/>
                </a:cubicBezTo>
                <a:lnTo>
                  <a:pt x="16200" y="3047"/>
                </a:lnTo>
                <a:lnTo>
                  <a:pt x="16200" y="0"/>
                </a:lnTo>
                <a:lnTo>
                  <a:pt x="21600" y="4914"/>
                </a:lnTo>
                <a:lnTo>
                  <a:pt x="16200" y="9827"/>
                </a:lnTo>
                <a:lnTo>
                  <a:pt x="16200" y="6780"/>
                </a:lnTo>
                <a:lnTo>
                  <a:pt x="9450" y="6780"/>
                </a:lnTo>
                <a:cubicBezTo>
                  <a:pt x="6497" y="6780"/>
                  <a:pt x="4103" y="8959"/>
                  <a:pt x="4103" y="11646"/>
                </a:cubicBezTo>
                <a:lnTo>
                  <a:pt x="4103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527" name="Group 26"/>
          <p:cNvGrpSpPr/>
          <p:nvPr/>
        </p:nvGrpSpPr>
        <p:grpSpPr>
          <a:xfrm>
            <a:off x="5914235" y="3363983"/>
            <a:ext cx="3035933" cy="1752970"/>
            <a:chOff x="0" y="0"/>
            <a:chExt cx="3035932" cy="1752968"/>
          </a:xfrm>
        </p:grpSpPr>
        <p:sp>
          <p:nvSpPr>
            <p:cNvPr id="525" name="Rectangular Callout 27"/>
            <p:cNvSpPr/>
            <p:nvPr/>
          </p:nvSpPr>
          <p:spPr>
            <a:xfrm flipH="1">
              <a:off x="1" y="0"/>
              <a:ext cx="3035932" cy="1752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1389"/>
                  </a:lnTo>
                  <a:lnTo>
                    <a:pt x="9000" y="11389"/>
                  </a:lnTo>
                  <a:lnTo>
                    <a:pt x="8807" y="21600"/>
                  </a:lnTo>
                  <a:lnTo>
                    <a:pt x="3600" y="11389"/>
                  </a:lnTo>
                  <a:lnTo>
                    <a:pt x="0" y="11389"/>
                  </a:lnTo>
                  <a:lnTo>
                    <a:pt x="0" y="6644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526" name="TextBox 28"/>
            <p:cNvSpPr txBox="1"/>
            <p:nvPr/>
          </p:nvSpPr>
          <p:spPr>
            <a:xfrm>
              <a:off x="0" y="0"/>
              <a:ext cx="3035931" cy="878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800">
                  <a:solidFill>
                    <a:srgbClr val="FFFFFF"/>
                  </a:solidFill>
                </a:defRPr>
              </a:lvl1pPr>
            </a:lstStyle>
            <a:p>
              <a:pPr/>
              <a:r>
                <a:t>Delete old entries after a timeout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2120 0.001390" origin="layout" pathEditMode="relative">
                                      <p:cBhvr>
                                        <p:cTn id="20" dur="10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path" nodeType="afterEffect" presetSubtype="0" presetID="-1" grpId="8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27953 -0.000932" origin="layout" pathEditMode="relative">
                                      <p:cBhvr>
                                        <p:cTn id="41" dur="1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1" grpId="5"/>
      <p:bldP build="whole" bldLvl="1" animBg="1" rev="0" advAuto="0" spid="522" grpId="6"/>
      <p:bldP build="whole" bldLvl="1" animBg="1" rev="0" advAuto="0" spid="523" grpId="10"/>
      <p:bldP build="p" bldLvl="5" animBg="1" rev="0" advAuto="0" spid="503" grpId="1"/>
      <p:bldP build="whole" bldLvl="1" animBg="1" rev="0" advAuto="0" spid="520" grpId="9"/>
      <p:bldP build="whole" bldLvl="1" animBg="1" rev="0" advAuto="0" spid="524" grpId="4"/>
      <p:bldP build="whole" bldLvl="1" animBg="1" rev="0" advAuto="0" spid="527" grpId="11"/>
      <p:bldP build="whole" bldLvl="1" animBg="1" rev="0" advAuto="0" spid="523" grpId="7"/>
      <p:bldP build="whole" bldLvl="1" animBg="1" rev="0" advAuto="0" spid="52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Complicated Learning Example</a:t>
            </a:r>
          </a:p>
        </p:txBody>
      </p:sp>
      <p:sp>
        <p:nvSpPr>
          <p:cNvPr id="53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31" name="Content Placeholder 3"/>
          <p:cNvSpPr txBox="1"/>
          <p:nvPr>
            <p:ph type="body" sz="half" idx="1"/>
          </p:nvPr>
        </p:nvSpPr>
        <p:spPr>
          <a:xfrm>
            <a:off x="152398" y="1600199"/>
            <a:ext cx="3972971" cy="5031930"/>
          </a:xfrm>
          <a:prstGeom prst="rect">
            <a:avLst/>
          </a:prstGeom>
        </p:spPr>
        <p:txBody>
          <a:bodyPr/>
          <a:lstStyle/>
          <a:p>
            <a:pPr/>
            <a:r>
              <a:t>&lt;Src=AA, Dest=FF&gt;</a:t>
            </a:r>
          </a:p>
          <a:p>
            <a:pPr/>
            <a:r>
              <a:t>&lt;Src=CC, Dest=AA&gt;</a:t>
            </a:r>
          </a:p>
          <a:p>
            <a:pPr/>
            <a:r>
              <a:t>&lt;Src=EE, Dest=CC&gt;</a:t>
            </a:r>
          </a:p>
        </p:txBody>
      </p:sp>
      <p:sp>
        <p:nvSpPr>
          <p:cNvPr id="532" name="Straight Connector 5"/>
          <p:cNvSpPr/>
          <p:nvPr/>
        </p:nvSpPr>
        <p:spPr>
          <a:xfrm flipH="1" flipV="1">
            <a:off x="8477097" y="5268287"/>
            <a:ext cx="256548" cy="77591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3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10234" y="5776236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534" name="Straight Connector 8"/>
          <p:cNvSpPr/>
          <p:nvPr/>
        </p:nvSpPr>
        <p:spPr>
          <a:xfrm flipV="1">
            <a:off x="7923423" y="5268287"/>
            <a:ext cx="272080" cy="68991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535" name="Elbow Connector 10"/>
          <p:cNvSpPr/>
          <p:nvPr/>
        </p:nvSpPr>
        <p:spPr>
          <a:xfrm flipH="1" flipV="1" rot="5400000">
            <a:off x="4160677" y="4031915"/>
            <a:ext cx="1370781" cy="672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3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60946" y="3420714"/>
            <a:ext cx="875684" cy="36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71031" y="5776236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TextBox 18"/>
          <p:cNvSpPr txBox="1"/>
          <p:nvPr/>
        </p:nvSpPr>
        <p:spPr>
          <a:xfrm>
            <a:off x="8529228" y="6447463"/>
            <a:ext cx="3043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FF</a:t>
            </a:r>
          </a:p>
        </p:txBody>
      </p:sp>
      <p:sp>
        <p:nvSpPr>
          <p:cNvPr id="539" name="TextBox 19"/>
          <p:cNvSpPr txBox="1"/>
          <p:nvPr/>
        </p:nvSpPr>
        <p:spPr>
          <a:xfrm>
            <a:off x="7690025" y="6447463"/>
            <a:ext cx="304390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EE</a:t>
            </a:r>
          </a:p>
        </p:txBody>
      </p:sp>
      <p:sp>
        <p:nvSpPr>
          <p:cNvPr id="540" name="Straight Connector 20"/>
          <p:cNvSpPr/>
          <p:nvPr/>
        </p:nvSpPr>
        <p:spPr>
          <a:xfrm flipH="1" flipV="1">
            <a:off x="6599360" y="5268286"/>
            <a:ext cx="256548" cy="77591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4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2498" y="5776235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542" name="Straight Connector 22"/>
          <p:cNvSpPr/>
          <p:nvPr/>
        </p:nvSpPr>
        <p:spPr>
          <a:xfrm flipV="1">
            <a:off x="6045686" y="5268286"/>
            <a:ext cx="272080" cy="68991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3295" y="5776235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TextBox 25"/>
          <p:cNvSpPr txBox="1"/>
          <p:nvPr/>
        </p:nvSpPr>
        <p:spPr>
          <a:xfrm>
            <a:off x="6651493" y="6447461"/>
            <a:ext cx="3802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DD</a:t>
            </a:r>
          </a:p>
        </p:txBody>
      </p:sp>
      <p:sp>
        <p:nvSpPr>
          <p:cNvPr id="545" name="TextBox 26"/>
          <p:cNvSpPr txBox="1"/>
          <p:nvPr/>
        </p:nvSpPr>
        <p:spPr>
          <a:xfrm>
            <a:off x="5812290" y="6447461"/>
            <a:ext cx="3802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CC</a:t>
            </a:r>
          </a:p>
        </p:txBody>
      </p:sp>
      <p:sp>
        <p:nvSpPr>
          <p:cNvPr id="546" name="Straight Connector 27"/>
          <p:cNvSpPr/>
          <p:nvPr/>
        </p:nvSpPr>
        <p:spPr>
          <a:xfrm flipH="1" flipV="1">
            <a:off x="4637735" y="5268287"/>
            <a:ext cx="256548" cy="77591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4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0872" y="5776236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Straight Connector 29"/>
          <p:cNvSpPr/>
          <p:nvPr/>
        </p:nvSpPr>
        <p:spPr>
          <a:xfrm flipV="1">
            <a:off x="4084060" y="5268287"/>
            <a:ext cx="272080" cy="68991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4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1669" y="5776236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550" name="TextBox 32"/>
          <p:cNvSpPr txBox="1"/>
          <p:nvPr/>
        </p:nvSpPr>
        <p:spPr>
          <a:xfrm>
            <a:off x="4689866" y="6447463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BB</a:t>
            </a:r>
          </a:p>
        </p:txBody>
      </p:sp>
      <p:sp>
        <p:nvSpPr>
          <p:cNvPr id="551" name="TextBox 33"/>
          <p:cNvSpPr txBox="1"/>
          <p:nvPr/>
        </p:nvSpPr>
        <p:spPr>
          <a:xfrm>
            <a:off x="3850664" y="6447463"/>
            <a:ext cx="3802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AA</a:t>
            </a:r>
          </a:p>
        </p:txBody>
      </p:sp>
      <p:sp>
        <p:nvSpPr>
          <p:cNvPr id="552" name="Elbow Connector 37"/>
          <p:cNvSpPr/>
          <p:nvPr/>
        </p:nvSpPr>
        <p:spPr>
          <a:xfrm flipV="1" rot="16200000">
            <a:off x="5332384" y="4068164"/>
            <a:ext cx="1273625" cy="69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1938" y="0"/>
                </a:lnTo>
                <a:lnTo>
                  <a:pt x="11938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3" name="TextBox 41"/>
          <p:cNvSpPr txBox="1"/>
          <p:nvPr/>
        </p:nvSpPr>
        <p:spPr>
          <a:xfrm>
            <a:off x="4403173" y="4012038"/>
            <a:ext cx="6532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1</a:t>
            </a:r>
          </a:p>
        </p:txBody>
      </p:sp>
      <p:sp>
        <p:nvSpPr>
          <p:cNvPr id="554" name="TextBox 42"/>
          <p:cNvSpPr txBox="1"/>
          <p:nvPr/>
        </p:nvSpPr>
        <p:spPr>
          <a:xfrm>
            <a:off x="5606444" y="4012038"/>
            <a:ext cx="653206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2</a:t>
            </a:r>
          </a:p>
        </p:txBody>
      </p:sp>
      <p:sp>
        <p:nvSpPr>
          <p:cNvPr id="555" name="Elbow Connector 45"/>
          <p:cNvSpPr/>
          <p:nvPr/>
        </p:nvSpPr>
        <p:spPr>
          <a:xfrm flipH="1" flipV="1" rot="5400000">
            <a:off x="6336591" y="4031915"/>
            <a:ext cx="1370781" cy="6724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55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36861" y="3420714"/>
            <a:ext cx="875684" cy="368710"/>
          </a:xfrm>
          <a:prstGeom prst="rect">
            <a:avLst/>
          </a:prstGeom>
          <a:ln w="12700">
            <a:miter lim="400000"/>
          </a:ln>
        </p:spPr>
      </p:pic>
      <p:sp>
        <p:nvSpPr>
          <p:cNvPr id="557" name="Elbow Connector 47"/>
          <p:cNvSpPr/>
          <p:nvPr/>
        </p:nvSpPr>
        <p:spPr>
          <a:xfrm flipV="1" rot="16200000">
            <a:off x="7508299" y="4068164"/>
            <a:ext cx="1273624" cy="6971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1938" y="0"/>
                </a:lnTo>
                <a:lnTo>
                  <a:pt x="11938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8" name="TextBox 48"/>
          <p:cNvSpPr txBox="1"/>
          <p:nvPr/>
        </p:nvSpPr>
        <p:spPr>
          <a:xfrm>
            <a:off x="6579086" y="4012038"/>
            <a:ext cx="6532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1</a:t>
            </a:r>
          </a:p>
        </p:txBody>
      </p:sp>
      <p:sp>
        <p:nvSpPr>
          <p:cNvPr id="559" name="TextBox 49"/>
          <p:cNvSpPr txBox="1"/>
          <p:nvPr/>
        </p:nvSpPr>
        <p:spPr>
          <a:xfrm>
            <a:off x="7782359" y="4012038"/>
            <a:ext cx="6532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2</a:t>
            </a:r>
          </a:p>
        </p:txBody>
      </p:sp>
      <p:sp>
        <p:nvSpPr>
          <p:cNvPr id="560" name="TextBox 12"/>
          <p:cNvSpPr txBox="1"/>
          <p:nvPr/>
        </p:nvSpPr>
        <p:spPr>
          <a:xfrm>
            <a:off x="7964730" y="5053546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561" name="TextBox 23"/>
          <p:cNvSpPr txBox="1"/>
          <p:nvPr/>
        </p:nvSpPr>
        <p:spPr>
          <a:xfrm>
            <a:off x="6086995" y="5053546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562" name="TextBox 30"/>
          <p:cNvSpPr txBox="1"/>
          <p:nvPr/>
        </p:nvSpPr>
        <p:spPr>
          <a:xfrm>
            <a:off x="4125369" y="5053546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563" name="Right Arrow 50"/>
          <p:cNvSpPr/>
          <p:nvPr/>
        </p:nvSpPr>
        <p:spPr>
          <a:xfrm rot="18062552">
            <a:off x="4205013" y="4320309"/>
            <a:ext cx="1484314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4" name="Right Arrow 51"/>
          <p:cNvSpPr/>
          <p:nvPr/>
        </p:nvSpPr>
        <p:spPr>
          <a:xfrm rot="3600000">
            <a:off x="5227039" y="4329848"/>
            <a:ext cx="1484314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5" name="Right Arrow 52"/>
          <p:cNvSpPr/>
          <p:nvPr/>
        </p:nvSpPr>
        <p:spPr>
          <a:xfrm rot="6977413">
            <a:off x="5988906" y="5473417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6" name="Right Arrow 53"/>
          <p:cNvSpPr/>
          <p:nvPr/>
        </p:nvSpPr>
        <p:spPr>
          <a:xfrm rot="3599064">
            <a:off x="6537753" y="5466322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7" name="Right Arrow 54"/>
          <p:cNvSpPr/>
          <p:nvPr/>
        </p:nvSpPr>
        <p:spPr>
          <a:xfrm rot="18062552">
            <a:off x="6341960" y="4320309"/>
            <a:ext cx="1484314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8" name="Right Arrow 55"/>
          <p:cNvSpPr/>
          <p:nvPr/>
        </p:nvSpPr>
        <p:spPr>
          <a:xfrm rot="3600000">
            <a:off x="7370681" y="4316541"/>
            <a:ext cx="1484314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69" name="Right Arrow 56"/>
          <p:cNvSpPr/>
          <p:nvPr/>
        </p:nvSpPr>
        <p:spPr>
          <a:xfrm rot="6977413">
            <a:off x="7841490" y="5484957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0" name="Right Arrow 57"/>
          <p:cNvSpPr/>
          <p:nvPr/>
        </p:nvSpPr>
        <p:spPr>
          <a:xfrm rot="3599064">
            <a:off x="8390336" y="5477862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aphicFrame>
        <p:nvGraphicFramePr>
          <p:cNvPr id="571" name="Table 58"/>
          <p:cNvGraphicFramePr/>
          <p:nvPr/>
        </p:nvGraphicFramePr>
        <p:xfrm>
          <a:off x="5020864" y="2070010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AA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72" name="Table 59"/>
          <p:cNvGraphicFramePr/>
          <p:nvPr/>
        </p:nvGraphicFramePr>
        <p:xfrm>
          <a:off x="7219157" y="2071408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AA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73" name="Table 60"/>
          <p:cNvGraphicFramePr/>
          <p:nvPr/>
        </p:nvGraphicFramePr>
        <p:xfrm>
          <a:off x="5020864" y="2469885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CC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74" name="Table 61"/>
          <p:cNvGraphicFramePr/>
          <p:nvPr/>
        </p:nvGraphicFramePr>
        <p:xfrm>
          <a:off x="7219157" y="2475477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CC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75" name="Table 62"/>
          <p:cNvGraphicFramePr/>
          <p:nvPr/>
        </p:nvGraphicFramePr>
        <p:xfrm>
          <a:off x="5022732" y="2869759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EE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576" name="Table 63"/>
          <p:cNvGraphicFramePr/>
          <p:nvPr/>
        </p:nvGraphicFramePr>
        <p:xfrm>
          <a:off x="7221024" y="2871158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EE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577" name="Right Arrow 64"/>
          <p:cNvSpPr/>
          <p:nvPr/>
        </p:nvSpPr>
        <p:spPr>
          <a:xfrm rot="18000000">
            <a:off x="3970825" y="5449527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8" name="Right Arrow 65"/>
          <p:cNvSpPr/>
          <p:nvPr/>
        </p:nvSpPr>
        <p:spPr>
          <a:xfrm rot="3599064">
            <a:off x="4542571" y="5468968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79" name="Right Arrow 66"/>
          <p:cNvSpPr/>
          <p:nvPr/>
        </p:nvSpPr>
        <p:spPr>
          <a:xfrm rot="18000000">
            <a:off x="6012672" y="5416101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0" name="Right Arrow 67"/>
          <p:cNvSpPr/>
          <p:nvPr/>
        </p:nvSpPr>
        <p:spPr>
          <a:xfrm rot="14400000">
            <a:off x="5211505" y="4308152"/>
            <a:ext cx="1484314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1" name="Multiply 68"/>
          <p:cNvSpPr/>
          <p:nvPr/>
        </p:nvSpPr>
        <p:spPr>
          <a:xfrm>
            <a:off x="7328653" y="3563601"/>
            <a:ext cx="376516" cy="366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39"/>
                </a:moveTo>
                <a:lnTo>
                  <a:pt x="4928" y="0"/>
                </a:lnTo>
                <a:lnTo>
                  <a:pt x="10800" y="5727"/>
                </a:lnTo>
                <a:lnTo>
                  <a:pt x="16672" y="0"/>
                </a:lnTo>
                <a:lnTo>
                  <a:pt x="21600" y="5339"/>
                </a:lnTo>
                <a:lnTo>
                  <a:pt x="16001" y="10800"/>
                </a:lnTo>
                <a:lnTo>
                  <a:pt x="21600" y="16261"/>
                </a:lnTo>
                <a:lnTo>
                  <a:pt x="16672" y="21600"/>
                </a:lnTo>
                <a:lnTo>
                  <a:pt x="10800" y="15873"/>
                </a:lnTo>
                <a:lnTo>
                  <a:pt x="4928" y="21600"/>
                </a:lnTo>
                <a:lnTo>
                  <a:pt x="0" y="16261"/>
                </a:lnTo>
                <a:lnTo>
                  <a:pt x="5599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2" name="Right Arrow 69"/>
          <p:cNvSpPr/>
          <p:nvPr/>
        </p:nvSpPr>
        <p:spPr>
          <a:xfrm rot="7200000">
            <a:off x="4195200" y="4345942"/>
            <a:ext cx="1484314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3" name="Right Arrow 71"/>
          <p:cNvSpPr/>
          <p:nvPr/>
        </p:nvSpPr>
        <p:spPr>
          <a:xfrm rot="7200000">
            <a:off x="3943453" y="5489404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TextBox 72"/>
          <p:cNvSpPr txBox="1"/>
          <p:nvPr/>
        </p:nvSpPr>
        <p:spPr>
          <a:xfrm>
            <a:off x="4976528" y="1637133"/>
            <a:ext cx="9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Bridge 1</a:t>
            </a:r>
          </a:p>
        </p:txBody>
      </p:sp>
      <p:sp>
        <p:nvSpPr>
          <p:cNvPr id="585" name="TextBox 73"/>
          <p:cNvSpPr txBox="1"/>
          <p:nvPr/>
        </p:nvSpPr>
        <p:spPr>
          <a:xfrm>
            <a:off x="7182784" y="1637133"/>
            <a:ext cx="98383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/>
            </a:lvl1pPr>
          </a:lstStyle>
          <a:p>
            <a:pPr/>
            <a:r>
              <a:t>Bridge 2</a:t>
            </a:r>
          </a:p>
        </p:txBody>
      </p:sp>
      <p:sp>
        <p:nvSpPr>
          <p:cNvPr id="586" name="Right Arrow 74"/>
          <p:cNvSpPr/>
          <p:nvPr/>
        </p:nvSpPr>
        <p:spPr>
          <a:xfrm rot="18000000">
            <a:off x="7875878" y="5441086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7" name="Right Arrow 75"/>
          <p:cNvSpPr/>
          <p:nvPr/>
        </p:nvSpPr>
        <p:spPr>
          <a:xfrm rot="3599064">
            <a:off x="8381933" y="5468968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8" name="Right Arrow 76"/>
          <p:cNvSpPr/>
          <p:nvPr/>
        </p:nvSpPr>
        <p:spPr>
          <a:xfrm rot="14400000">
            <a:off x="7357157" y="4290890"/>
            <a:ext cx="1484314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9" name="Right Arrow 77"/>
          <p:cNvSpPr/>
          <p:nvPr/>
        </p:nvSpPr>
        <p:spPr>
          <a:xfrm rot="7200000">
            <a:off x="6287065" y="4407718"/>
            <a:ext cx="1484314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0" name="Right Arrow 78"/>
          <p:cNvSpPr/>
          <p:nvPr/>
        </p:nvSpPr>
        <p:spPr>
          <a:xfrm rot="7200000">
            <a:off x="5989585" y="5480527"/>
            <a:ext cx="446873" cy="39428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1" name="Multiply 79"/>
          <p:cNvSpPr/>
          <p:nvPr/>
        </p:nvSpPr>
        <p:spPr>
          <a:xfrm>
            <a:off x="5418064" y="3503133"/>
            <a:ext cx="376516" cy="366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39"/>
                </a:moveTo>
                <a:lnTo>
                  <a:pt x="4928" y="0"/>
                </a:lnTo>
                <a:lnTo>
                  <a:pt x="10800" y="5727"/>
                </a:lnTo>
                <a:lnTo>
                  <a:pt x="16672" y="0"/>
                </a:lnTo>
                <a:lnTo>
                  <a:pt x="21600" y="5339"/>
                </a:lnTo>
                <a:lnTo>
                  <a:pt x="16001" y="10800"/>
                </a:lnTo>
                <a:lnTo>
                  <a:pt x="21600" y="16261"/>
                </a:lnTo>
                <a:lnTo>
                  <a:pt x="16672" y="21600"/>
                </a:lnTo>
                <a:lnTo>
                  <a:pt x="10800" y="15873"/>
                </a:lnTo>
                <a:lnTo>
                  <a:pt x="4928" y="21600"/>
                </a:lnTo>
                <a:lnTo>
                  <a:pt x="0" y="16261"/>
                </a:lnTo>
                <a:lnTo>
                  <a:pt x="5599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1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5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5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0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4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ntr" nodeType="afterEffect" presetSubtype="4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48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8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Class="entr" nodeType="afterEffect" presetSubtype="1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2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Class="entr" nodeType="afterEffect" presetSubtype="1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66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0" dur="500" fill="hold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Class="exit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4" dur="500" fill="hold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Class="exit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8" dur="500" fill="hold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Class="exit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2" dur="500" fill="hold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Class="exit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86" dur="500" fill="hold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Class="exit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0" dur="500" fill="hold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Class="exit" nodeType="afterEffect" presetID="9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4" dur="500" fill="hold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Class="exit" nodeType="afterEffect" presetID="9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98" dur="500" fill="hold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2" dur="500" fill="hold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500"/>
                            </p:stCondLst>
                            <p:childTnLst>
                              <p:par>
                                <p:cTn id="105" presetClass="exit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6" dur="500" fill="hold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Class="entr" nodeType="afterEffect" presetSubtype="4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1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Class="entr" nodeType="afterEffect" presetSubtype="4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1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Class="entr" nodeType="afterEffect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Class="entr" nodeType="afterEffect" presetSubtype="4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Subtype="4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Subtype="1" presetID="2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42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Class="entr" nodeType="afterEffect" presetSubtype="1" presetID="22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46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Class="exit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49" dur="500" fill="hold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Class="exit" nodeType="afterEffect" presetID="9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3" dur="500" fill="hold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Class="exit" nodeType="afterEffect" presetID="9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7" dur="500" fill="hold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Class="exit" nodeType="afterEffect" presetID="9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1" dur="500" fill="hold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Class="exit" nodeType="afterEffect" presetID="9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5" dur="500" fill="hold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Class="entr" nodeType="afterEffect" presetSubtype="4" presetID="22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6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Class="entr" nodeType="clickEffect" presetSubtype="1" presetID="22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81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500"/>
                            </p:stCondLst>
                            <p:childTnLst>
                              <p:par>
                                <p:cTn id="183" presetClass="entr" nodeType="afterEffect" presetSubtype="4" presetID="22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4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85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Class="entr" nodeType="afterEffect" presetSubtype="4" presetID="2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8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Class="entr" nodeType="clickEffect" presetSubtype="1" presetID="22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4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5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Class="entr" nodeType="afterEffect" presetSubtype="1" presetID="22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99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Class="entr" nodeType="afterEffect" presetSubtype="4" presetID="2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Class="entr" nodeType="clickEffect" presetSubtype="4" presetID="2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91" grpId="43"/>
      <p:bldP build="whole" bldLvl="1" animBg="1" rev="0" advAuto="0" spid="568" grpId="19"/>
      <p:bldP build="whole" bldLvl="1" animBg="1" rev="0" advAuto="0" spid="579" grpId="24"/>
      <p:bldP build="whole" bldLvl="1" animBg="1" rev="0" advAuto="0" spid="572" grpId="10"/>
      <p:bldP build="whole" bldLvl="1" animBg="1" rev="0" advAuto="0" spid="566" grpId="8"/>
      <p:bldP build="whole" bldLvl="1" animBg="1" rev="0" advAuto="0" spid="564" grpId="6"/>
      <p:bldP build="whole" bldLvl="1" animBg="1" rev="0" advAuto="0" spid="571" grpId="5"/>
      <p:bldP build="whole" bldLvl="1" animBg="1" rev="0" advAuto="0" spid="579" grpId="31"/>
      <p:bldP build="whole" bldLvl="1" animBg="1" rev="0" advAuto="0" spid="566" grpId="17"/>
      <p:bldP build="whole" bldLvl="1" animBg="1" rev="0" advAuto="0" spid="564" grpId="15"/>
      <p:bldP build="whole" bldLvl="1" animBg="1" rev="0" advAuto="0" spid="577" grpId="2"/>
      <p:bldP build="whole" bldLvl="1" animBg="1" rev="0" advAuto="0" spid="574" grpId="27"/>
      <p:bldP build="p" bldLvl="1" animBg="1" rev="0" advAuto="0" spid="531" grpId="1"/>
      <p:bldP build="whole" bldLvl="1" animBg="1" rev="0" advAuto="0" spid="581" grpId="28"/>
      <p:bldP build="whole" bldLvl="1" animBg="1" rev="0" advAuto="0" spid="569" grpId="12"/>
      <p:bldP build="whole" bldLvl="1" animBg="1" rev="0" advAuto="0" spid="580" grpId="25"/>
      <p:bldP build="whole" bldLvl="1" animBg="1" rev="0" advAuto="0" spid="581" grpId="33"/>
      <p:bldP build="whole" bldLvl="1" animBg="1" rev="0" advAuto="0" spid="578" grpId="4"/>
      <p:bldP build="whole" bldLvl="1" animBg="1" rev="0" advAuto="0" spid="569" grpId="20"/>
      <p:bldP build="whole" bldLvl="1" animBg="1" rev="0" advAuto="0" spid="577" grpId="22"/>
      <p:bldP build="whole" bldLvl="1" animBg="1" rev="0" advAuto="0" spid="580" grpId="32"/>
      <p:bldP build="whole" bldLvl="1" animBg="1" rev="0" advAuto="0" spid="573" grpId="26"/>
      <p:bldP build="whole" bldLvl="1" animBg="1" rev="0" advAuto="0" spid="589" grpId="40"/>
      <p:bldP build="whole" bldLvl="1" animBg="1" rev="0" advAuto="0" spid="587" grpId="37"/>
      <p:bldP build="whole" bldLvl="1" animBg="1" rev="0" advAuto="0" spid="567" grpId="9"/>
      <p:bldP build="whole" bldLvl="1" animBg="1" rev="0" advAuto="0" spid="583" grpId="30"/>
      <p:bldP build="whole" bldLvl="1" animBg="1" rev="0" advAuto="0" spid="576" grpId="39"/>
      <p:bldP build="whole" bldLvl="1" animBg="1" rev="0" advAuto="0" spid="563" grpId="3"/>
      <p:bldP build="whole" bldLvl="1" animBg="1" rev="0" advAuto="0" spid="583" grpId="35"/>
      <p:bldP build="whole" bldLvl="1" animBg="1" rev="0" advAuto="0" spid="575" grpId="42"/>
      <p:bldP build="whole" bldLvl="1" animBg="1" rev="0" advAuto="0" spid="590" grpId="41"/>
      <p:bldP build="whole" bldLvl="1" animBg="1" rev="0" advAuto="0" spid="565" grpId="7"/>
      <p:bldP build="whole" bldLvl="1" animBg="1" rev="0" advAuto="0" spid="578" grpId="23"/>
      <p:bldP build="whole" bldLvl="1" animBg="1" rev="0" advAuto="0" spid="567" grpId="18"/>
      <p:bldP build="whole" bldLvl="1" animBg="1" rev="0" advAuto="0" spid="570" grpId="13"/>
      <p:bldP build="whole" bldLvl="1" animBg="1" rev="0" advAuto="0" spid="586" grpId="36"/>
      <p:bldP build="whole" bldLvl="1" animBg="1" rev="0" advAuto="0" spid="563" grpId="14"/>
      <p:bldP build="whole" bldLvl="1" animBg="1" rev="0" advAuto="0" spid="565" grpId="16"/>
      <p:bldP build="whole" bldLvl="1" animBg="1" rev="0" advAuto="0" spid="568" grpId="11"/>
      <p:bldP build="whole" bldLvl="1" animBg="1" rev="0" advAuto="0" spid="570" grpId="21"/>
      <p:bldP build="whole" bldLvl="1" animBg="1" rev="0" advAuto="0" spid="582" grpId="29"/>
      <p:bldP build="whole" bldLvl="1" animBg="1" rev="0" advAuto="0" spid="588" grpId="38"/>
      <p:bldP build="whole" bldLvl="1" animBg="1" rev="0" advAuto="0" spid="582" grpId="3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Danger of Loops</a:t>
            </a:r>
          </a:p>
        </p:txBody>
      </p:sp>
      <p:sp>
        <p:nvSpPr>
          <p:cNvPr id="594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95" name="Content Placeholder 3"/>
          <p:cNvSpPr txBox="1"/>
          <p:nvPr>
            <p:ph type="body" sz="half" idx="1"/>
          </p:nvPr>
        </p:nvSpPr>
        <p:spPr>
          <a:xfrm>
            <a:off x="152398" y="1600200"/>
            <a:ext cx="4857753" cy="5014777"/>
          </a:xfrm>
          <a:prstGeom prst="rect">
            <a:avLst/>
          </a:prstGeom>
        </p:spPr>
        <p:txBody>
          <a:bodyPr/>
          <a:lstStyle/>
          <a:p>
            <a:pPr/>
            <a:r>
              <a:t>&lt;Src=AA, Dest=DD&gt;</a:t>
            </a:r>
          </a:p>
          <a:p>
            <a:pPr/>
            <a:r>
              <a:t>This continues to infinity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do we stop this?</a:t>
            </a:r>
          </a:p>
          <a:p>
            <a:pPr/>
            <a:r>
              <a:t>Remove loops from the topology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Without physically unplugging cables</a:t>
            </a:r>
          </a:p>
          <a:p>
            <a:pPr/>
            <a:r>
              <a:t>802.1 uses an algorithm to build and maintain a </a:t>
            </a:r>
            <a:r>
              <a:rPr>
                <a:solidFill>
                  <a:schemeClr val="accent1"/>
                </a:solidFill>
              </a:rPr>
              <a:t>spanning tree </a:t>
            </a:r>
            <a:r>
              <a:t>for routing</a:t>
            </a:r>
          </a:p>
        </p:txBody>
      </p:sp>
      <p:sp>
        <p:nvSpPr>
          <p:cNvPr id="645" name="Elbow Connector 4"/>
          <p:cNvSpPr/>
          <p:nvPr/>
        </p:nvSpPr>
        <p:spPr>
          <a:xfrm>
            <a:off x="6992620" y="4356100"/>
            <a:ext cx="670560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pic>
        <p:nvPicPr>
          <p:cNvPr id="59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31105" y="3991511"/>
            <a:ext cx="875684" cy="368710"/>
          </a:xfrm>
          <a:prstGeom prst="rect">
            <a:avLst/>
          </a:prstGeom>
          <a:ln w="12700">
            <a:miter lim="400000"/>
          </a:ln>
        </p:spPr>
      </p:pic>
      <p:sp>
        <p:nvSpPr>
          <p:cNvPr id="598" name="Straight Connector 6"/>
          <p:cNvSpPr/>
          <p:nvPr/>
        </p:nvSpPr>
        <p:spPr>
          <a:xfrm flipH="1" flipV="1">
            <a:off x="6731917" y="5251134"/>
            <a:ext cx="256548" cy="77591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59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5055" y="5759082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Straight Connector 8"/>
          <p:cNvSpPr/>
          <p:nvPr/>
        </p:nvSpPr>
        <p:spPr>
          <a:xfrm flipV="1">
            <a:off x="6178242" y="5251134"/>
            <a:ext cx="272080" cy="68991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01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25852" y="5759082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602" name="TextBox 11"/>
          <p:cNvSpPr txBox="1"/>
          <p:nvPr/>
        </p:nvSpPr>
        <p:spPr>
          <a:xfrm>
            <a:off x="5944846" y="6430309"/>
            <a:ext cx="3802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AA</a:t>
            </a:r>
          </a:p>
        </p:txBody>
      </p:sp>
      <p:sp>
        <p:nvSpPr>
          <p:cNvPr id="603" name="TextBox 12"/>
          <p:cNvSpPr txBox="1"/>
          <p:nvPr/>
        </p:nvSpPr>
        <p:spPr>
          <a:xfrm>
            <a:off x="6914354" y="4339692"/>
            <a:ext cx="6532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1</a:t>
            </a:r>
          </a:p>
        </p:txBody>
      </p:sp>
      <p:sp>
        <p:nvSpPr>
          <p:cNvPr id="604" name="Straight Connector 18"/>
          <p:cNvSpPr/>
          <p:nvPr/>
        </p:nvSpPr>
        <p:spPr>
          <a:xfrm flipH="1">
            <a:off x="6773226" y="2217342"/>
            <a:ext cx="285529" cy="875843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0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77380" y="1864952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606" name="Straight Connector 20"/>
          <p:cNvSpPr/>
          <p:nvPr/>
        </p:nvSpPr>
        <p:spPr>
          <a:xfrm>
            <a:off x="6260858" y="2353555"/>
            <a:ext cx="230772" cy="739631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6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838176" y="1864952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608" name="TextBox 24"/>
          <p:cNvSpPr txBox="1"/>
          <p:nvPr/>
        </p:nvSpPr>
        <p:spPr>
          <a:xfrm>
            <a:off x="6260858" y="2878446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646" name="Elbow Connector 27"/>
          <p:cNvSpPr/>
          <p:nvPr/>
        </p:nvSpPr>
        <p:spPr>
          <a:xfrm>
            <a:off x="5595620" y="4356100"/>
            <a:ext cx="618490" cy="90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pic>
        <p:nvPicPr>
          <p:cNvPr id="61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63827" y="3991511"/>
            <a:ext cx="875684" cy="368710"/>
          </a:xfrm>
          <a:prstGeom prst="rect">
            <a:avLst/>
          </a:prstGeom>
          <a:ln w="12700">
            <a:miter lim="400000"/>
          </a:ln>
        </p:spPr>
      </p:pic>
      <p:sp>
        <p:nvSpPr>
          <p:cNvPr id="611" name="TextBox 29"/>
          <p:cNvSpPr txBox="1"/>
          <p:nvPr/>
        </p:nvSpPr>
        <p:spPr>
          <a:xfrm>
            <a:off x="5567429" y="4339692"/>
            <a:ext cx="6532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1</a:t>
            </a:r>
          </a:p>
        </p:txBody>
      </p:sp>
      <p:sp>
        <p:nvSpPr>
          <p:cNvPr id="612" name="TextBox 13"/>
          <p:cNvSpPr txBox="1"/>
          <p:nvPr/>
        </p:nvSpPr>
        <p:spPr>
          <a:xfrm>
            <a:off x="6219550" y="5036394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647" name="Elbow Connector 34"/>
          <p:cNvSpPr/>
          <p:nvPr/>
        </p:nvSpPr>
        <p:spPr>
          <a:xfrm>
            <a:off x="5595620" y="3100070"/>
            <a:ext cx="660400" cy="895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614" name="TextBox 35"/>
          <p:cNvSpPr txBox="1"/>
          <p:nvPr/>
        </p:nvSpPr>
        <p:spPr>
          <a:xfrm>
            <a:off x="5578347" y="3670263"/>
            <a:ext cx="6532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2</a:t>
            </a:r>
          </a:p>
        </p:txBody>
      </p:sp>
      <p:sp>
        <p:nvSpPr>
          <p:cNvPr id="648" name="Elbow Connector 36"/>
          <p:cNvSpPr/>
          <p:nvPr/>
        </p:nvSpPr>
        <p:spPr>
          <a:xfrm>
            <a:off x="7033260" y="3100070"/>
            <a:ext cx="629920" cy="895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21600" y="0"/>
                </a:lnTo>
                <a:lnTo>
                  <a:pt x="0" y="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sp>
        <p:nvSpPr>
          <p:cNvPr id="616" name="TextBox 37"/>
          <p:cNvSpPr txBox="1"/>
          <p:nvPr/>
        </p:nvSpPr>
        <p:spPr>
          <a:xfrm>
            <a:off x="6915990" y="3670263"/>
            <a:ext cx="653205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Port 2</a:t>
            </a:r>
          </a:p>
        </p:txBody>
      </p:sp>
      <p:graphicFrame>
        <p:nvGraphicFramePr>
          <p:cNvPr id="617" name="Table 50"/>
          <p:cNvGraphicFramePr/>
          <p:nvPr/>
        </p:nvGraphicFramePr>
        <p:xfrm>
          <a:off x="4189338" y="4017536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AA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18" name="Table 51"/>
          <p:cNvGraphicFramePr/>
          <p:nvPr/>
        </p:nvGraphicFramePr>
        <p:xfrm>
          <a:off x="8165510" y="3968851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AA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619" name="TextBox 52"/>
          <p:cNvSpPr txBox="1"/>
          <p:nvPr/>
        </p:nvSpPr>
        <p:spPr>
          <a:xfrm>
            <a:off x="6771223" y="6430309"/>
            <a:ext cx="33274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BB</a:t>
            </a:r>
          </a:p>
        </p:txBody>
      </p:sp>
      <p:sp>
        <p:nvSpPr>
          <p:cNvPr id="620" name="TextBox 53"/>
          <p:cNvSpPr txBox="1"/>
          <p:nvPr/>
        </p:nvSpPr>
        <p:spPr>
          <a:xfrm>
            <a:off x="5944846" y="1495620"/>
            <a:ext cx="380291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CC</a:t>
            </a:r>
          </a:p>
        </p:txBody>
      </p:sp>
      <p:sp>
        <p:nvSpPr>
          <p:cNvPr id="621" name="TextBox 54"/>
          <p:cNvSpPr txBox="1"/>
          <p:nvPr/>
        </p:nvSpPr>
        <p:spPr>
          <a:xfrm>
            <a:off x="6771223" y="1495620"/>
            <a:ext cx="380292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DD</a:t>
            </a:r>
          </a:p>
        </p:txBody>
      </p:sp>
      <p:sp>
        <p:nvSpPr>
          <p:cNvPr id="622" name="Right Arrow 55"/>
          <p:cNvSpPr/>
          <p:nvPr/>
        </p:nvSpPr>
        <p:spPr>
          <a:xfrm rot="18000000">
            <a:off x="6081110" y="5441950"/>
            <a:ext cx="446873" cy="39428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23" name="Bent Arrow 56"/>
          <p:cNvSpPr/>
          <p:nvPr/>
        </p:nvSpPr>
        <p:spPr>
          <a:xfrm rot="16200000">
            <a:off x="5261738" y="4450369"/>
            <a:ext cx="964711" cy="8683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3808" y="2700"/>
                  <a:pt x="8506" y="2700"/>
                </a:cubicBezTo>
                <a:lnTo>
                  <a:pt x="16740" y="2700"/>
                </a:lnTo>
                <a:lnTo>
                  <a:pt x="16740" y="0"/>
                </a:lnTo>
                <a:lnTo>
                  <a:pt x="21600" y="5400"/>
                </a:lnTo>
                <a:lnTo>
                  <a:pt x="16740" y="10800"/>
                </a:lnTo>
                <a:lnTo>
                  <a:pt x="16740" y="8100"/>
                </a:lnTo>
                <a:lnTo>
                  <a:pt x="8506" y="8100"/>
                </a:lnTo>
                <a:cubicBezTo>
                  <a:pt x="6492" y="8100"/>
                  <a:pt x="4860" y="9913"/>
                  <a:pt x="4860" y="12150"/>
                </a:cubicBezTo>
                <a:lnTo>
                  <a:pt x="486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624" name="Bent Arrow 57"/>
          <p:cNvSpPr/>
          <p:nvPr/>
        </p:nvSpPr>
        <p:spPr>
          <a:xfrm flipV="1" rot="16200000">
            <a:off x="6993645" y="4450177"/>
            <a:ext cx="964711" cy="8914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12150"/>
                </a:lnTo>
                <a:cubicBezTo>
                  <a:pt x="0" y="6931"/>
                  <a:pt x="3910" y="2700"/>
                  <a:pt x="8732" y="2700"/>
                </a:cubicBezTo>
                <a:lnTo>
                  <a:pt x="16610" y="2700"/>
                </a:lnTo>
                <a:lnTo>
                  <a:pt x="16610" y="0"/>
                </a:lnTo>
                <a:lnTo>
                  <a:pt x="21600" y="5400"/>
                </a:lnTo>
                <a:lnTo>
                  <a:pt x="16610" y="10800"/>
                </a:lnTo>
                <a:lnTo>
                  <a:pt x="16610" y="8100"/>
                </a:lnTo>
                <a:lnTo>
                  <a:pt x="8732" y="8100"/>
                </a:lnTo>
                <a:cubicBezTo>
                  <a:pt x="6666" y="8100"/>
                  <a:pt x="4990" y="9913"/>
                  <a:pt x="4990" y="12150"/>
                </a:cubicBezTo>
                <a:lnTo>
                  <a:pt x="4990" y="216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628" name="Curved Right Arrow 58"/>
          <p:cNvGrpSpPr/>
          <p:nvPr/>
        </p:nvGrpSpPr>
        <p:grpSpPr>
          <a:xfrm>
            <a:off x="5284542" y="3093115"/>
            <a:ext cx="2374838" cy="872536"/>
            <a:chOff x="0" y="0"/>
            <a:chExt cx="2374837" cy="872535"/>
          </a:xfrm>
        </p:grpSpPr>
        <p:sp>
          <p:nvSpPr>
            <p:cNvPr id="625" name="Shape"/>
            <p:cNvSpPr/>
            <p:nvPr/>
          </p:nvSpPr>
          <p:spPr>
            <a:xfrm rot="5400000">
              <a:off x="751150" y="-751151"/>
              <a:ext cx="872536" cy="2374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1" y="9462"/>
                  </a:moveTo>
                  <a:cubicBezTo>
                    <a:pt x="1" y="13777"/>
                    <a:pt x="6333" y="17546"/>
                    <a:pt x="15395" y="18624"/>
                  </a:cubicBezTo>
                  <a:lnTo>
                    <a:pt x="15395" y="17632"/>
                  </a:lnTo>
                  <a:lnTo>
                    <a:pt x="20526" y="19917"/>
                  </a:lnTo>
                  <a:lnTo>
                    <a:pt x="15395" y="21600"/>
                  </a:lnTo>
                  <a:lnTo>
                    <a:pt x="15395" y="20608"/>
                  </a:lnTo>
                  <a:cubicBezTo>
                    <a:pt x="6333" y="19529"/>
                    <a:pt x="1" y="15761"/>
                    <a:pt x="1" y="11446"/>
                  </a:cubicBezTo>
                  <a:close/>
                  <a:moveTo>
                    <a:pt x="20526" y="1984"/>
                  </a:moveTo>
                  <a:cubicBezTo>
                    <a:pt x="10023" y="1984"/>
                    <a:pt x="1215" y="5639"/>
                    <a:pt x="114" y="10454"/>
                  </a:cubicBezTo>
                  <a:lnTo>
                    <a:pt x="114" y="10454"/>
                  </a:lnTo>
                  <a:cubicBezTo>
                    <a:pt x="-1074" y="5257"/>
                    <a:pt x="7101" y="600"/>
                    <a:pt x="18374" y="52"/>
                  </a:cubicBezTo>
                  <a:cubicBezTo>
                    <a:pt x="19089" y="17"/>
                    <a:pt x="19807" y="0"/>
                    <a:pt x="2052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26" name="Shape"/>
            <p:cNvSpPr/>
            <p:nvPr/>
          </p:nvSpPr>
          <p:spPr>
            <a:xfrm rot="5400000">
              <a:off x="1363865" y="-138436"/>
              <a:ext cx="872536" cy="114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6" h="21600" fill="norm" stroke="1" extrusionOk="0">
                  <a:moveTo>
                    <a:pt x="20526" y="4099"/>
                  </a:moveTo>
                  <a:cubicBezTo>
                    <a:pt x="10023" y="4099"/>
                    <a:pt x="1215" y="11651"/>
                    <a:pt x="114" y="21600"/>
                  </a:cubicBezTo>
                  <a:lnTo>
                    <a:pt x="114" y="21600"/>
                  </a:lnTo>
                  <a:cubicBezTo>
                    <a:pt x="-1074" y="10862"/>
                    <a:pt x="7101" y="1240"/>
                    <a:pt x="18374" y="108"/>
                  </a:cubicBezTo>
                  <a:cubicBezTo>
                    <a:pt x="19089" y="36"/>
                    <a:pt x="19807" y="0"/>
                    <a:pt x="2052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27" name="Line"/>
            <p:cNvSpPr/>
            <p:nvPr/>
          </p:nvSpPr>
          <p:spPr>
            <a:xfrm rot="5400000">
              <a:off x="751186" y="-751116"/>
              <a:ext cx="872465" cy="237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462"/>
                  </a:moveTo>
                  <a:cubicBezTo>
                    <a:pt x="0" y="13777"/>
                    <a:pt x="6663" y="17546"/>
                    <a:pt x="16200" y="18624"/>
                  </a:cubicBezTo>
                  <a:lnTo>
                    <a:pt x="16200" y="17632"/>
                  </a:lnTo>
                  <a:lnTo>
                    <a:pt x="21600" y="19917"/>
                  </a:lnTo>
                  <a:lnTo>
                    <a:pt x="16200" y="21600"/>
                  </a:lnTo>
                  <a:lnTo>
                    <a:pt x="16200" y="20608"/>
                  </a:lnTo>
                  <a:cubicBezTo>
                    <a:pt x="6663" y="19529"/>
                    <a:pt x="0" y="15761"/>
                    <a:pt x="0" y="11446"/>
                  </a:cubicBezTo>
                  <a:lnTo>
                    <a:pt x="0" y="9462"/>
                  </a:lnTo>
                  <a:cubicBezTo>
                    <a:pt x="0" y="4236"/>
                    <a:pt x="9671" y="0"/>
                    <a:pt x="21600" y="0"/>
                  </a:cubicBezTo>
                  <a:lnTo>
                    <a:pt x="21600" y="1984"/>
                  </a:lnTo>
                  <a:cubicBezTo>
                    <a:pt x="10547" y="1984"/>
                    <a:pt x="1278" y="5639"/>
                    <a:pt x="119" y="10454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632" name="Curved Right Arrow 59"/>
          <p:cNvGrpSpPr/>
          <p:nvPr/>
        </p:nvGrpSpPr>
        <p:grpSpPr>
          <a:xfrm>
            <a:off x="5744092" y="3093112"/>
            <a:ext cx="2330378" cy="872538"/>
            <a:chOff x="0" y="0"/>
            <a:chExt cx="2330376" cy="872537"/>
          </a:xfrm>
        </p:grpSpPr>
        <p:sp>
          <p:nvSpPr>
            <p:cNvPr id="629" name="Shape"/>
            <p:cNvSpPr/>
            <p:nvPr/>
          </p:nvSpPr>
          <p:spPr>
            <a:xfrm flipH="1" rot="16200000">
              <a:off x="728919" y="-728920"/>
              <a:ext cx="872539" cy="2330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600" fill="norm" stroke="1" extrusionOk="0">
                  <a:moveTo>
                    <a:pt x="1" y="9434"/>
                  </a:moveTo>
                  <a:cubicBezTo>
                    <a:pt x="1" y="13735"/>
                    <a:pt x="6327" y="17492"/>
                    <a:pt x="15380" y="18567"/>
                  </a:cubicBezTo>
                  <a:lnTo>
                    <a:pt x="15380" y="17557"/>
                  </a:lnTo>
                  <a:lnTo>
                    <a:pt x="20506" y="19878"/>
                  </a:lnTo>
                  <a:lnTo>
                    <a:pt x="15380" y="21600"/>
                  </a:lnTo>
                  <a:lnTo>
                    <a:pt x="15380" y="20589"/>
                  </a:lnTo>
                  <a:cubicBezTo>
                    <a:pt x="6327" y="19514"/>
                    <a:pt x="1" y="15757"/>
                    <a:pt x="1" y="11455"/>
                  </a:cubicBezTo>
                  <a:close/>
                  <a:moveTo>
                    <a:pt x="20506" y="2022"/>
                  </a:moveTo>
                  <a:cubicBezTo>
                    <a:pt x="10032" y="2022"/>
                    <a:pt x="1242" y="5653"/>
                    <a:pt x="119" y="10444"/>
                  </a:cubicBezTo>
                  <a:lnTo>
                    <a:pt x="119" y="10444"/>
                  </a:lnTo>
                  <a:cubicBezTo>
                    <a:pt x="-1094" y="5264"/>
                    <a:pt x="7050" y="613"/>
                    <a:pt x="18309" y="54"/>
                  </a:cubicBezTo>
                  <a:cubicBezTo>
                    <a:pt x="19039" y="18"/>
                    <a:pt x="19772" y="0"/>
                    <a:pt x="20506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30" name="Shape"/>
            <p:cNvSpPr/>
            <p:nvPr/>
          </p:nvSpPr>
          <p:spPr>
            <a:xfrm flipH="1" rot="16200000">
              <a:off x="127141" y="-127141"/>
              <a:ext cx="872538" cy="1126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6" h="21600" fill="norm" stroke="1" extrusionOk="0">
                  <a:moveTo>
                    <a:pt x="20506" y="4181"/>
                  </a:moveTo>
                  <a:cubicBezTo>
                    <a:pt x="10032" y="4181"/>
                    <a:pt x="1242" y="11692"/>
                    <a:pt x="119" y="21600"/>
                  </a:cubicBezTo>
                  <a:lnTo>
                    <a:pt x="119" y="21600"/>
                  </a:lnTo>
                  <a:cubicBezTo>
                    <a:pt x="-1094" y="10887"/>
                    <a:pt x="7050" y="1267"/>
                    <a:pt x="18309" y="112"/>
                  </a:cubicBezTo>
                  <a:cubicBezTo>
                    <a:pt x="19039" y="37"/>
                    <a:pt x="19772" y="0"/>
                    <a:pt x="20506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31" name="Line"/>
            <p:cNvSpPr/>
            <p:nvPr/>
          </p:nvSpPr>
          <p:spPr>
            <a:xfrm flipH="1" rot="16200000">
              <a:off x="728956" y="-728884"/>
              <a:ext cx="872465" cy="233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434"/>
                  </a:moveTo>
                  <a:cubicBezTo>
                    <a:pt x="0" y="13735"/>
                    <a:pt x="6663" y="17492"/>
                    <a:pt x="16200" y="18567"/>
                  </a:cubicBezTo>
                  <a:lnTo>
                    <a:pt x="16200" y="17557"/>
                  </a:lnTo>
                  <a:lnTo>
                    <a:pt x="21600" y="19878"/>
                  </a:lnTo>
                  <a:lnTo>
                    <a:pt x="16200" y="21600"/>
                  </a:lnTo>
                  <a:lnTo>
                    <a:pt x="16200" y="20589"/>
                  </a:lnTo>
                  <a:cubicBezTo>
                    <a:pt x="6663" y="19514"/>
                    <a:pt x="0" y="15757"/>
                    <a:pt x="0" y="11455"/>
                  </a:cubicBezTo>
                  <a:lnTo>
                    <a:pt x="0" y="9434"/>
                  </a:lnTo>
                  <a:cubicBezTo>
                    <a:pt x="0" y="4224"/>
                    <a:pt x="9671" y="0"/>
                    <a:pt x="21600" y="0"/>
                  </a:cubicBezTo>
                  <a:lnTo>
                    <a:pt x="21600" y="2022"/>
                  </a:lnTo>
                  <a:cubicBezTo>
                    <a:pt x="10567" y="2022"/>
                    <a:pt x="1307" y="5653"/>
                    <a:pt x="124" y="10444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aphicFrame>
        <p:nvGraphicFramePr>
          <p:cNvPr id="633" name="Table 60"/>
          <p:cNvGraphicFramePr/>
          <p:nvPr/>
        </p:nvGraphicFramePr>
        <p:xfrm>
          <a:off x="4189338" y="4025925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AA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4" name="Table 61"/>
          <p:cNvGraphicFramePr/>
          <p:nvPr/>
        </p:nvGraphicFramePr>
        <p:xfrm>
          <a:off x="8165510" y="3977240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AA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CBC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F1CBCB"/>
                    </a:solidFill>
                  </a:tcPr>
                </a:tc>
              </a:tr>
            </a:tbl>
          </a:graphicData>
        </a:graphic>
      </p:graphicFrame>
      <p:grpSp>
        <p:nvGrpSpPr>
          <p:cNvPr id="638" name="Curved Right Arrow 62"/>
          <p:cNvGrpSpPr/>
          <p:nvPr/>
        </p:nvGrpSpPr>
        <p:grpSpPr>
          <a:xfrm>
            <a:off x="5218042" y="4392548"/>
            <a:ext cx="2374851" cy="874753"/>
            <a:chOff x="0" y="0"/>
            <a:chExt cx="2374850" cy="874752"/>
          </a:xfrm>
        </p:grpSpPr>
        <p:sp>
          <p:nvSpPr>
            <p:cNvPr id="635" name="Shape"/>
            <p:cNvSpPr/>
            <p:nvPr/>
          </p:nvSpPr>
          <p:spPr>
            <a:xfrm flipH="1" rot="5400000">
              <a:off x="750048" y="-750049"/>
              <a:ext cx="874754" cy="23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600" fill="norm" stroke="1" extrusionOk="0">
                  <a:moveTo>
                    <a:pt x="2" y="9459"/>
                  </a:moveTo>
                  <a:cubicBezTo>
                    <a:pt x="2" y="13772"/>
                    <a:pt x="6333" y="17538"/>
                    <a:pt x="15393" y="18617"/>
                  </a:cubicBezTo>
                  <a:lnTo>
                    <a:pt x="15393" y="17622"/>
                  </a:lnTo>
                  <a:lnTo>
                    <a:pt x="20524" y="19911"/>
                  </a:lnTo>
                  <a:lnTo>
                    <a:pt x="15393" y="21600"/>
                  </a:lnTo>
                  <a:lnTo>
                    <a:pt x="15393" y="20606"/>
                  </a:lnTo>
                  <a:lnTo>
                    <a:pt x="15393" y="20606"/>
                  </a:lnTo>
                  <a:cubicBezTo>
                    <a:pt x="6333" y="19527"/>
                    <a:pt x="2" y="15760"/>
                    <a:pt x="2" y="11447"/>
                  </a:cubicBezTo>
                  <a:close/>
                  <a:moveTo>
                    <a:pt x="20524" y="1989"/>
                  </a:moveTo>
                  <a:cubicBezTo>
                    <a:pt x="10025" y="1989"/>
                    <a:pt x="1219" y="5641"/>
                    <a:pt x="116" y="10453"/>
                  </a:cubicBezTo>
                  <a:lnTo>
                    <a:pt x="116" y="10453"/>
                  </a:lnTo>
                  <a:cubicBezTo>
                    <a:pt x="-1076" y="5258"/>
                    <a:pt x="7095" y="602"/>
                    <a:pt x="18366" y="52"/>
                  </a:cubicBezTo>
                  <a:cubicBezTo>
                    <a:pt x="19083" y="17"/>
                    <a:pt x="19803" y="0"/>
                    <a:pt x="2052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36" name="Shape"/>
            <p:cNvSpPr/>
            <p:nvPr/>
          </p:nvSpPr>
          <p:spPr>
            <a:xfrm flipH="1" rot="5400000">
              <a:off x="1362839" y="-137258"/>
              <a:ext cx="874754" cy="1149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600" fill="norm" stroke="1" extrusionOk="0">
                  <a:moveTo>
                    <a:pt x="20524" y="4110"/>
                  </a:moveTo>
                  <a:cubicBezTo>
                    <a:pt x="10025" y="4110"/>
                    <a:pt x="1219" y="11656"/>
                    <a:pt x="116" y="21600"/>
                  </a:cubicBezTo>
                  <a:lnTo>
                    <a:pt x="116" y="21600"/>
                  </a:lnTo>
                  <a:cubicBezTo>
                    <a:pt x="-1076" y="10865"/>
                    <a:pt x="7095" y="1243"/>
                    <a:pt x="18366" y="108"/>
                  </a:cubicBezTo>
                  <a:cubicBezTo>
                    <a:pt x="19083" y="36"/>
                    <a:pt x="19803" y="0"/>
                    <a:pt x="2052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37" name="Line"/>
            <p:cNvSpPr/>
            <p:nvPr/>
          </p:nvSpPr>
          <p:spPr>
            <a:xfrm flipH="1" rot="5400000">
              <a:off x="750084" y="-750085"/>
              <a:ext cx="874682" cy="237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459"/>
                  </a:moveTo>
                  <a:cubicBezTo>
                    <a:pt x="0" y="13772"/>
                    <a:pt x="6663" y="17538"/>
                    <a:pt x="16200" y="18617"/>
                  </a:cubicBezTo>
                  <a:lnTo>
                    <a:pt x="16200" y="17622"/>
                  </a:lnTo>
                  <a:lnTo>
                    <a:pt x="21600" y="19911"/>
                  </a:lnTo>
                  <a:lnTo>
                    <a:pt x="16200" y="21600"/>
                  </a:lnTo>
                  <a:lnTo>
                    <a:pt x="16200" y="20606"/>
                  </a:lnTo>
                  <a:lnTo>
                    <a:pt x="16200" y="20606"/>
                  </a:lnTo>
                  <a:cubicBezTo>
                    <a:pt x="6663" y="19527"/>
                    <a:pt x="0" y="15760"/>
                    <a:pt x="0" y="11447"/>
                  </a:cubicBezTo>
                  <a:lnTo>
                    <a:pt x="0" y="9459"/>
                  </a:lnTo>
                  <a:cubicBezTo>
                    <a:pt x="0" y="4235"/>
                    <a:pt x="9671" y="0"/>
                    <a:pt x="21600" y="0"/>
                  </a:cubicBezTo>
                  <a:lnTo>
                    <a:pt x="21600" y="1989"/>
                  </a:lnTo>
                  <a:cubicBezTo>
                    <a:pt x="10550" y="1989"/>
                    <a:pt x="1281" y="5641"/>
                    <a:pt x="120" y="10453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pSp>
        <p:nvGrpSpPr>
          <p:cNvPr id="642" name="Curved Right Arrow 63"/>
          <p:cNvGrpSpPr/>
          <p:nvPr/>
        </p:nvGrpSpPr>
        <p:grpSpPr>
          <a:xfrm>
            <a:off x="5677606" y="4392548"/>
            <a:ext cx="2330391" cy="874757"/>
            <a:chOff x="0" y="0"/>
            <a:chExt cx="2330390" cy="874755"/>
          </a:xfrm>
        </p:grpSpPr>
        <p:sp>
          <p:nvSpPr>
            <p:cNvPr id="639" name="Shape"/>
            <p:cNvSpPr/>
            <p:nvPr/>
          </p:nvSpPr>
          <p:spPr>
            <a:xfrm rot="16200000">
              <a:off x="727817" y="-727817"/>
              <a:ext cx="874757" cy="233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600" fill="norm" stroke="1" extrusionOk="0">
                  <a:moveTo>
                    <a:pt x="2" y="9430"/>
                  </a:moveTo>
                  <a:cubicBezTo>
                    <a:pt x="2" y="13729"/>
                    <a:pt x="6327" y="17485"/>
                    <a:pt x="15379" y="18560"/>
                  </a:cubicBezTo>
                  <a:lnTo>
                    <a:pt x="15379" y="17546"/>
                  </a:lnTo>
                  <a:lnTo>
                    <a:pt x="20504" y="19873"/>
                  </a:lnTo>
                  <a:lnTo>
                    <a:pt x="15379" y="21600"/>
                  </a:lnTo>
                  <a:lnTo>
                    <a:pt x="15379" y="20587"/>
                  </a:lnTo>
                  <a:lnTo>
                    <a:pt x="15379" y="20587"/>
                  </a:lnTo>
                  <a:cubicBezTo>
                    <a:pt x="6327" y="19512"/>
                    <a:pt x="2" y="15756"/>
                    <a:pt x="2" y="11456"/>
                  </a:cubicBezTo>
                  <a:close/>
                  <a:moveTo>
                    <a:pt x="20504" y="2027"/>
                  </a:moveTo>
                  <a:cubicBezTo>
                    <a:pt x="10034" y="2027"/>
                    <a:pt x="1246" y="5655"/>
                    <a:pt x="121" y="10443"/>
                  </a:cubicBezTo>
                  <a:lnTo>
                    <a:pt x="121" y="10443"/>
                  </a:lnTo>
                  <a:cubicBezTo>
                    <a:pt x="-1096" y="5265"/>
                    <a:pt x="7043" y="614"/>
                    <a:pt x="18301" y="55"/>
                  </a:cubicBezTo>
                  <a:cubicBezTo>
                    <a:pt x="19032" y="18"/>
                    <a:pt x="19768" y="0"/>
                    <a:pt x="20504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40" name="Shape"/>
            <p:cNvSpPr/>
            <p:nvPr/>
          </p:nvSpPr>
          <p:spPr>
            <a:xfrm rot="16200000">
              <a:off x="125962" y="-125963"/>
              <a:ext cx="874757" cy="112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4" h="21600" fill="norm" stroke="1" extrusionOk="0">
                  <a:moveTo>
                    <a:pt x="20504" y="4192"/>
                  </a:moveTo>
                  <a:cubicBezTo>
                    <a:pt x="10034" y="4192"/>
                    <a:pt x="1246" y="11697"/>
                    <a:pt x="121" y="21600"/>
                  </a:cubicBezTo>
                  <a:lnTo>
                    <a:pt x="121" y="21600"/>
                  </a:lnTo>
                  <a:cubicBezTo>
                    <a:pt x="-1096" y="10891"/>
                    <a:pt x="7043" y="1271"/>
                    <a:pt x="18301" y="113"/>
                  </a:cubicBezTo>
                  <a:cubicBezTo>
                    <a:pt x="19032" y="38"/>
                    <a:pt x="19768" y="0"/>
                    <a:pt x="20504" y="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  <p:sp>
          <p:nvSpPr>
            <p:cNvPr id="641" name="Line"/>
            <p:cNvSpPr/>
            <p:nvPr/>
          </p:nvSpPr>
          <p:spPr>
            <a:xfrm rot="16200000">
              <a:off x="727854" y="-727855"/>
              <a:ext cx="874683" cy="2330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430"/>
                  </a:moveTo>
                  <a:cubicBezTo>
                    <a:pt x="0" y="13729"/>
                    <a:pt x="6663" y="17485"/>
                    <a:pt x="16200" y="18560"/>
                  </a:cubicBezTo>
                  <a:lnTo>
                    <a:pt x="16200" y="17546"/>
                  </a:lnTo>
                  <a:lnTo>
                    <a:pt x="21600" y="19873"/>
                  </a:lnTo>
                  <a:lnTo>
                    <a:pt x="16200" y="21600"/>
                  </a:lnTo>
                  <a:lnTo>
                    <a:pt x="16200" y="20587"/>
                  </a:lnTo>
                  <a:lnTo>
                    <a:pt x="16200" y="20587"/>
                  </a:lnTo>
                  <a:cubicBezTo>
                    <a:pt x="6663" y="19512"/>
                    <a:pt x="0" y="15756"/>
                    <a:pt x="0" y="11456"/>
                  </a:cubicBezTo>
                  <a:lnTo>
                    <a:pt x="0" y="9430"/>
                  </a:lnTo>
                  <a:cubicBezTo>
                    <a:pt x="0" y="4222"/>
                    <a:pt x="9671" y="0"/>
                    <a:pt x="21600" y="0"/>
                  </a:cubicBezTo>
                  <a:lnTo>
                    <a:pt x="21600" y="2027"/>
                  </a:lnTo>
                  <a:cubicBezTo>
                    <a:pt x="10569" y="2027"/>
                    <a:pt x="1311" y="5655"/>
                    <a:pt x="125" y="10443"/>
                  </a:cubicBezTo>
                </a:path>
              </a:pathLst>
            </a:custGeom>
            <a:noFill/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</a:p>
          </p:txBody>
        </p:sp>
      </p:grpSp>
      <p:graphicFrame>
        <p:nvGraphicFramePr>
          <p:cNvPr id="643" name="Table 64"/>
          <p:cNvGraphicFramePr/>
          <p:nvPr/>
        </p:nvGraphicFramePr>
        <p:xfrm>
          <a:off x="4189338" y="4031210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AA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graphicFrame>
        <p:nvGraphicFramePr>
          <p:cNvPr id="644" name="Table 65"/>
          <p:cNvGraphicFramePr/>
          <p:nvPr/>
        </p:nvGraphicFramePr>
        <p:xfrm>
          <a:off x="8165510" y="3982525"/>
          <a:ext cx="915766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605236"/>
                <a:gridCol w="310529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AA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4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2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6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6"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500" fill="hold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Class="exit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5" dur="500" fill="hold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Class="exit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9" dur="500" fill="hold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4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Class="entr" nodeType="afterEffect" presetSubtype="2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8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3" grpId="8"/>
      <p:bldP build="whole" bldLvl="1" animBg="1" rev="0" advAuto="0" spid="618" grpId="5"/>
      <p:bldP build="whole" bldLvl="1" animBg="1" rev="0" advAuto="0" spid="622" grpId="1"/>
      <p:bldP build="whole" bldLvl="1" animBg="1" rev="0" advAuto="0" spid="624" grpId="3"/>
      <p:bldP build="whole" bldLvl="1" animBg="1" rev="0" advAuto="0" spid="628" grpId="7"/>
      <p:bldP build="whole" bldLvl="1" animBg="1" rev="0" advAuto="0" spid="623" grpId="11"/>
      <p:bldP build="p" bldLvl="5" animBg="1" rev="0" advAuto="0" spid="595" grpId="17"/>
      <p:bldP build="whole" bldLvl="1" animBg="1" rev="0" advAuto="0" spid="634" grpId="9"/>
      <p:bldP build="whole" bldLvl="1" animBg="1" rev="0" advAuto="0" spid="624" grpId="12"/>
      <p:bldP build="whole" bldLvl="1" animBg="1" rev="0" advAuto="0" spid="622" grpId="10"/>
      <p:bldP build="whole" bldLvl="1" animBg="1" rev="0" advAuto="0" spid="642" grpId="13"/>
      <p:bldP build="whole" bldLvl="1" animBg="1" rev="0" advAuto="0" spid="632" grpId="6"/>
      <p:bldP build="whole" bldLvl="1" animBg="1" rev="0" advAuto="0" spid="644" grpId="16"/>
      <p:bldP build="whole" bldLvl="1" animBg="1" rev="0" advAuto="0" spid="617" grpId="4"/>
      <p:bldP build="whole" bldLvl="1" animBg="1" rev="0" advAuto="0" spid="643" grpId="15"/>
      <p:bldP build="whole" bldLvl="1" animBg="1" rev="0" advAuto="0" spid="638" grpId="14"/>
      <p:bldP build="whole" bldLvl="1" animBg="1" rev="0" advAuto="0" spid="623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 Definition</a:t>
            </a:r>
          </a:p>
        </p:txBody>
      </p:sp>
      <p:sp>
        <p:nvSpPr>
          <p:cNvPr id="65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52" name="Content Placeholder 3"/>
          <p:cNvSpPr txBox="1"/>
          <p:nvPr>
            <p:ph type="body" sz="half" idx="1"/>
          </p:nvPr>
        </p:nvSpPr>
        <p:spPr>
          <a:xfrm>
            <a:off x="152400" y="1600200"/>
            <a:ext cx="8839200" cy="2095500"/>
          </a:xfrm>
          <a:prstGeom prst="rect">
            <a:avLst/>
          </a:prstGeom>
        </p:spPr>
        <p:txBody>
          <a:bodyPr/>
          <a:lstStyle/>
          <a:p>
            <a:pPr/>
            <a:r>
              <a:t>A subset of edges in a graph that: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Span all nodes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>
                <a:solidFill>
                  <a:schemeClr val="accent1"/>
                </a:solidFill>
              </a:defRPr>
            </a:pPr>
            <a:r>
              <a:t>Do not create any cycles</a:t>
            </a:r>
          </a:p>
          <a:p>
            <a:pPr/>
            <a:r>
              <a:t>This structure is a tree</a:t>
            </a:r>
          </a:p>
        </p:txBody>
      </p:sp>
      <p:grpSp>
        <p:nvGrpSpPr>
          <p:cNvPr id="655" name="Oval 4"/>
          <p:cNvGrpSpPr/>
          <p:nvPr/>
        </p:nvGrpSpPr>
        <p:grpSpPr>
          <a:xfrm>
            <a:off x="371475" y="3881437"/>
            <a:ext cx="495300" cy="495301"/>
            <a:chOff x="0" y="0"/>
            <a:chExt cx="495300" cy="495300"/>
          </a:xfrm>
        </p:grpSpPr>
        <p:sp>
          <p:nvSpPr>
            <p:cNvPr id="653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4" name="1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58" name="Oval 5"/>
          <p:cNvGrpSpPr/>
          <p:nvPr/>
        </p:nvGrpSpPr>
        <p:grpSpPr>
          <a:xfrm>
            <a:off x="371475" y="5233987"/>
            <a:ext cx="495300" cy="495301"/>
            <a:chOff x="0" y="0"/>
            <a:chExt cx="495300" cy="495300"/>
          </a:xfrm>
        </p:grpSpPr>
        <p:sp>
          <p:nvSpPr>
            <p:cNvPr id="656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57" name="4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61" name="Oval 6"/>
          <p:cNvGrpSpPr/>
          <p:nvPr/>
        </p:nvGrpSpPr>
        <p:grpSpPr>
          <a:xfrm>
            <a:off x="2409825" y="3881437"/>
            <a:ext cx="495300" cy="495301"/>
            <a:chOff x="0" y="0"/>
            <a:chExt cx="495300" cy="495300"/>
          </a:xfrm>
        </p:grpSpPr>
        <p:sp>
          <p:nvSpPr>
            <p:cNvPr id="659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0" name="2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664" name="Oval 7"/>
          <p:cNvGrpSpPr/>
          <p:nvPr/>
        </p:nvGrpSpPr>
        <p:grpSpPr>
          <a:xfrm>
            <a:off x="2409825" y="4995862"/>
            <a:ext cx="495300" cy="495301"/>
            <a:chOff x="0" y="0"/>
            <a:chExt cx="495300" cy="495300"/>
          </a:xfrm>
        </p:grpSpPr>
        <p:sp>
          <p:nvSpPr>
            <p:cNvPr id="662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3" name="5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667" name="Oval 8"/>
          <p:cNvGrpSpPr/>
          <p:nvPr/>
        </p:nvGrpSpPr>
        <p:grpSpPr>
          <a:xfrm>
            <a:off x="2409825" y="6110287"/>
            <a:ext cx="495300" cy="495301"/>
            <a:chOff x="0" y="0"/>
            <a:chExt cx="495300" cy="495300"/>
          </a:xfrm>
        </p:grpSpPr>
        <p:sp>
          <p:nvSpPr>
            <p:cNvPr id="665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6" name="6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670" name="Oval 9"/>
          <p:cNvGrpSpPr/>
          <p:nvPr/>
        </p:nvGrpSpPr>
        <p:grpSpPr>
          <a:xfrm>
            <a:off x="4324350" y="3881437"/>
            <a:ext cx="495300" cy="495301"/>
            <a:chOff x="0" y="0"/>
            <a:chExt cx="495300" cy="495300"/>
          </a:xfrm>
        </p:grpSpPr>
        <p:sp>
          <p:nvSpPr>
            <p:cNvPr id="668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69" name="3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673" name="Oval 10"/>
          <p:cNvGrpSpPr/>
          <p:nvPr/>
        </p:nvGrpSpPr>
        <p:grpSpPr>
          <a:xfrm>
            <a:off x="4324350" y="6110287"/>
            <a:ext cx="495300" cy="495301"/>
            <a:chOff x="0" y="0"/>
            <a:chExt cx="495300" cy="495300"/>
          </a:xfrm>
        </p:grpSpPr>
        <p:sp>
          <p:nvSpPr>
            <p:cNvPr id="671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72" name="7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739" name="Straight Connector 12"/>
          <p:cNvSpPr/>
          <p:nvPr/>
        </p:nvSpPr>
        <p:spPr>
          <a:xfrm>
            <a:off x="876300" y="4129087"/>
            <a:ext cx="152070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0" name="Straight Connector 14"/>
          <p:cNvSpPr/>
          <p:nvPr/>
        </p:nvSpPr>
        <p:spPr>
          <a:xfrm>
            <a:off x="2917946" y="4129087"/>
            <a:ext cx="13968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1" name="Straight Connector 16"/>
          <p:cNvSpPr/>
          <p:nvPr/>
        </p:nvSpPr>
        <p:spPr>
          <a:xfrm>
            <a:off x="2879875" y="4258543"/>
            <a:ext cx="1469725" cy="8555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2" name="Straight Connector 18"/>
          <p:cNvSpPr/>
          <p:nvPr/>
        </p:nvSpPr>
        <p:spPr>
          <a:xfrm>
            <a:off x="2657475" y="4386262"/>
            <a:ext cx="0" cy="6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3" name="Straight Connector 20"/>
          <p:cNvSpPr/>
          <p:nvPr/>
        </p:nvSpPr>
        <p:spPr>
          <a:xfrm>
            <a:off x="2657475" y="5500687"/>
            <a:ext cx="0" cy="6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4" name="Straight Connector 22"/>
          <p:cNvSpPr/>
          <p:nvPr/>
        </p:nvSpPr>
        <p:spPr>
          <a:xfrm>
            <a:off x="4572000" y="4386262"/>
            <a:ext cx="0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5" name="Straight Connector 24"/>
          <p:cNvSpPr/>
          <p:nvPr/>
        </p:nvSpPr>
        <p:spPr>
          <a:xfrm>
            <a:off x="2914650" y="6357937"/>
            <a:ext cx="140017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6" name="Straight Connector 26"/>
          <p:cNvSpPr/>
          <p:nvPr/>
        </p:nvSpPr>
        <p:spPr>
          <a:xfrm>
            <a:off x="619125" y="4386262"/>
            <a:ext cx="0" cy="83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7" name="Straight Connector 28"/>
          <p:cNvSpPr/>
          <p:nvPr/>
        </p:nvSpPr>
        <p:spPr>
          <a:xfrm>
            <a:off x="874613" y="5273358"/>
            <a:ext cx="1527374" cy="17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8" name="Straight Connector 31"/>
          <p:cNvSpPr/>
          <p:nvPr/>
        </p:nvSpPr>
        <p:spPr>
          <a:xfrm>
            <a:off x="855625" y="5583310"/>
            <a:ext cx="1565350" cy="6729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749" name="Straight Connector 33"/>
          <p:cNvSpPr/>
          <p:nvPr/>
        </p:nvSpPr>
        <p:spPr>
          <a:xfrm>
            <a:off x="2917946" y="4129087"/>
            <a:ext cx="1396879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50" name="Straight Connector 34"/>
          <p:cNvSpPr/>
          <p:nvPr/>
        </p:nvSpPr>
        <p:spPr>
          <a:xfrm>
            <a:off x="2657475" y="4386262"/>
            <a:ext cx="0" cy="6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51" name="Straight Connector 35"/>
          <p:cNvSpPr/>
          <p:nvPr/>
        </p:nvSpPr>
        <p:spPr>
          <a:xfrm>
            <a:off x="2657475" y="5500687"/>
            <a:ext cx="0" cy="60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52" name="Straight Connector 36"/>
          <p:cNvSpPr/>
          <p:nvPr/>
        </p:nvSpPr>
        <p:spPr>
          <a:xfrm>
            <a:off x="4572000" y="4386262"/>
            <a:ext cx="0" cy="171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53" name="Straight Connector 37"/>
          <p:cNvSpPr/>
          <p:nvPr/>
        </p:nvSpPr>
        <p:spPr>
          <a:xfrm>
            <a:off x="619125" y="4386262"/>
            <a:ext cx="0" cy="83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54" name="Straight Connector 38"/>
          <p:cNvSpPr/>
          <p:nvPr/>
        </p:nvSpPr>
        <p:spPr>
          <a:xfrm>
            <a:off x="874613" y="5273358"/>
            <a:ext cx="1527374" cy="178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692" name="Oval 52"/>
          <p:cNvGrpSpPr/>
          <p:nvPr/>
        </p:nvGrpSpPr>
        <p:grpSpPr>
          <a:xfrm>
            <a:off x="371475" y="3881437"/>
            <a:ext cx="495300" cy="495301"/>
            <a:chOff x="0" y="0"/>
            <a:chExt cx="495300" cy="495300"/>
          </a:xfrm>
        </p:grpSpPr>
        <p:sp>
          <p:nvSpPr>
            <p:cNvPr id="690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1" name="1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695" name="Oval 53"/>
          <p:cNvGrpSpPr/>
          <p:nvPr/>
        </p:nvGrpSpPr>
        <p:grpSpPr>
          <a:xfrm>
            <a:off x="371475" y="5233987"/>
            <a:ext cx="495300" cy="495301"/>
            <a:chOff x="0" y="0"/>
            <a:chExt cx="495300" cy="495300"/>
          </a:xfrm>
        </p:grpSpPr>
        <p:sp>
          <p:nvSpPr>
            <p:cNvPr id="693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4" name="4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698" name="Oval 54"/>
          <p:cNvGrpSpPr/>
          <p:nvPr/>
        </p:nvGrpSpPr>
        <p:grpSpPr>
          <a:xfrm>
            <a:off x="2409825" y="3881437"/>
            <a:ext cx="495300" cy="495301"/>
            <a:chOff x="0" y="0"/>
            <a:chExt cx="495300" cy="495300"/>
          </a:xfrm>
        </p:grpSpPr>
        <p:sp>
          <p:nvSpPr>
            <p:cNvPr id="696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97" name="2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01" name="Oval 55"/>
          <p:cNvGrpSpPr/>
          <p:nvPr/>
        </p:nvGrpSpPr>
        <p:grpSpPr>
          <a:xfrm>
            <a:off x="2409825" y="4995862"/>
            <a:ext cx="495300" cy="495301"/>
            <a:chOff x="0" y="0"/>
            <a:chExt cx="495300" cy="495300"/>
          </a:xfrm>
        </p:grpSpPr>
        <p:sp>
          <p:nvSpPr>
            <p:cNvPr id="699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0" name="5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grpSp>
        <p:nvGrpSpPr>
          <p:cNvPr id="704" name="Oval 56"/>
          <p:cNvGrpSpPr/>
          <p:nvPr/>
        </p:nvGrpSpPr>
        <p:grpSpPr>
          <a:xfrm>
            <a:off x="2409825" y="6110287"/>
            <a:ext cx="495300" cy="495301"/>
            <a:chOff x="0" y="0"/>
            <a:chExt cx="495300" cy="495300"/>
          </a:xfrm>
        </p:grpSpPr>
        <p:sp>
          <p:nvSpPr>
            <p:cNvPr id="702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3" name="6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707" name="Oval 57"/>
          <p:cNvGrpSpPr/>
          <p:nvPr/>
        </p:nvGrpSpPr>
        <p:grpSpPr>
          <a:xfrm>
            <a:off x="4324350" y="3881437"/>
            <a:ext cx="495300" cy="495301"/>
            <a:chOff x="0" y="0"/>
            <a:chExt cx="495300" cy="495300"/>
          </a:xfrm>
        </p:grpSpPr>
        <p:sp>
          <p:nvSpPr>
            <p:cNvPr id="705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6" name="3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710" name="Oval 58"/>
          <p:cNvGrpSpPr/>
          <p:nvPr/>
        </p:nvGrpSpPr>
        <p:grpSpPr>
          <a:xfrm>
            <a:off x="4324350" y="6110287"/>
            <a:ext cx="495300" cy="495301"/>
            <a:chOff x="0" y="0"/>
            <a:chExt cx="495300" cy="495300"/>
          </a:xfrm>
        </p:grpSpPr>
        <p:sp>
          <p:nvSpPr>
            <p:cNvPr id="708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09" name="7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grpSp>
        <p:nvGrpSpPr>
          <p:cNvPr id="713" name="Oval 59"/>
          <p:cNvGrpSpPr/>
          <p:nvPr/>
        </p:nvGrpSpPr>
        <p:grpSpPr>
          <a:xfrm>
            <a:off x="7352565" y="2861162"/>
            <a:ext cx="495301" cy="495301"/>
            <a:chOff x="0" y="0"/>
            <a:chExt cx="495300" cy="495300"/>
          </a:xfrm>
        </p:grpSpPr>
        <p:sp>
          <p:nvSpPr>
            <p:cNvPr id="711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12" name="5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5</a:t>
              </a:r>
            </a:p>
          </p:txBody>
        </p:sp>
      </p:grpSp>
      <p:sp>
        <p:nvSpPr>
          <p:cNvPr id="755" name="Straight Connector 60"/>
          <p:cNvSpPr/>
          <p:nvPr/>
        </p:nvSpPr>
        <p:spPr>
          <a:xfrm>
            <a:off x="8647965" y="4480412"/>
            <a:ext cx="1" cy="4685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56" name="Straight Connector 61"/>
          <p:cNvSpPr/>
          <p:nvPr/>
        </p:nvSpPr>
        <p:spPr>
          <a:xfrm>
            <a:off x="7776299" y="3296102"/>
            <a:ext cx="695582" cy="7398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16" name="Straight Connector 62"/>
          <p:cNvSpPr/>
          <p:nvPr/>
        </p:nvSpPr>
        <p:spPr>
          <a:xfrm>
            <a:off x="7600215" y="3356462"/>
            <a:ext cx="1" cy="619126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57" name="Straight Connector 63"/>
          <p:cNvSpPr/>
          <p:nvPr/>
        </p:nvSpPr>
        <p:spPr>
          <a:xfrm>
            <a:off x="8647965" y="5463321"/>
            <a:ext cx="1" cy="5663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1600" y="7200"/>
                  <a:pt x="21600" y="14400"/>
                  <a:pt x="0" y="2160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58" name="Straight Connector 64"/>
          <p:cNvSpPr/>
          <p:nvPr/>
        </p:nvSpPr>
        <p:spPr>
          <a:xfrm>
            <a:off x="6581040" y="4480412"/>
            <a:ext cx="1" cy="676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sp>
        <p:nvSpPr>
          <p:cNvPr id="759" name="Straight Connector 65"/>
          <p:cNvSpPr/>
          <p:nvPr/>
        </p:nvSpPr>
        <p:spPr>
          <a:xfrm>
            <a:off x="6754530" y="3298517"/>
            <a:ext cx="672195" cy="735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722" name="Oval 66"/>
          <p:cNvGrpSpPr/>
          <p:nvPr/>
        </p:nvGrpSpPr>
        <p:grpSpPr>
          <a:xfrm>
            <a:off x="6333390" y="5166212"/>
            <a:ext cx="495301" cy="495301"/>
            <a:chOff x="0" y="0"/>
            <a:chExt cx="495300" cy="495300"/>
          </a:xfrm>
        </p:grpSpPr>
        <p:sp>
          <p:nvSpPr>
            <p:cNvPr id="720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1" name="1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1</a:t>
              </a:r>
            </a:p>
          </p:txBody>
        </p:sp>
      </p:grpSp>
      <p:grpSp>
        <p:nvGrpSpPr>
          <p:cNvPr id="725" name="Oval 67"/>
          <p:cNvGrpSpPr/>
          <p:nvPr/>
        </p:nvGrpSpPr>
        <p:grpSpPr>
          <a:xfrm>
            <a:off x="6333390" y="3975587"/>
            <a:ext cx="495301" cy="495301"/>
            <a:chOff x="0" y="0"/>
            <a:chExt cx="495300" cy="495300"/>
          </a:xfrm>
        </p:grpSpPr>
        <p:sp>
          <p:nvSpPr>
            <p:cNvPr id="723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4" name="4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4</a:t>
              </a:r>
            </a:p>
          </p:txBody>
        </p:sp>
      </p:grpSp>
      <p:grpSp>
        <p:nvGrpSpPr>
          <p:cNvPr id="728" name="Oval 68"/>
          <p:cNvGrpSpPr/>
          <p:nvPr/>
        </p:nvGrpSpPr>
        <p:grpSpPr>
          <a:xfrm>
            <a:off x="8400315" y="3975587"/>
            <a:ext cx="495301" cy="495301"/>
            <a:chOff x="0" y="0"/>
            <a:chExt cx="495300" cy="495300"/>
          </a:xfrm>
        </p:grpSpPr>
        <p:sp>
          <p:nvSpPr>
            <p:cNvPr id="726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27" name="2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2</a:t>
              </a:r>
            </a:p>
          </p:txBody>
        </p:sp>
      </p:grpSp>
      <p:grpSp>
        <p:nvGrpSpPr>
          <p:cNvPr id="731" name="Oval 69"/>
          <p:cNvGrpSpPr/>
          <p:nvPr/>
        </p:nvGrpSpPr>
        <p:grpSpPr>
          <a:xfrm>
            <a:off x="7352565" y="3975587"/>
            <a:ext cx="495301" cy="495301"/>
            <a:chOff x="0" y="0"/>
            <a:chExt cx="495300" cy="495300"/>
          </a:xfrm>
        </p:grpSpPr>
        <p:sp>
          <p:nvSpPr>
            <p:cNvPr id="729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0" name="6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6</a:t>
              </a:r>
            </a:p>
          </p:txBody>
        </p:sp>
      </p:grpSp>
      <p:grpSp>
        <p:nvGrpSpPr>
          <p:cNvPr id="734" name="Oval 70"/>
          <p:cNvGrpSpPr/>
          <p:nvPr/>
        </p:nvGrpSpPr>
        <p:grpSpPr>
          <a:xfrm>
            <a:off x="8400315" y="4958496"/>
            <a:ext cx="495301" cy="495301"/>
            <a:chOff x="0" y="0"/>
            <a:chExt cx="495300" cy="495300"/>
          </a:xfrm>
        </p:grpSpPr>
        <p:sp>
          <p:nvSpPr>
            <p:cNvPr id="732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3" name="3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3</a:t>
              </a:r>
            </a:p>
          </p:txBody>
        </p:sp>
      </p:grpSp>
      <p:grpSp>
        <p:nvGrpSpPr>
          <p:cNvPr id="737" name="Oval 71"/>
          <p:cNvGrpSpPr/>
          <p:nvPr/>
        </p:nvGrpSpPr>
        <p:grpSpPr>
          <a:xfrm>
            <a:off x="8400315" y="6042514"/>
            <a:ext cx="495301" cy="495301"/>
            <a:chOff x="0" y="0"/>
            <a:chExt cx="495300" cy="495300"/>
          </a:xfrm>
        </p:grpSpPr>
        <p:sp>
          <p:nvSpPr>
            <p:cNvPr id="735" name="Circle"/>
            <p:cNvSpPr/>
            <p:nvPr/>
          </p:nvSpPr>
          <p:spPr>
            <a:xfrm>
              <a:off x="0" y="0"/>
              <a:ext cx="495300" cy="495300"/>
            </a:xfrm>
            <a:prstGeom prst="ellipse">
              <a:avLst/>
            </a:prstGeom>
            <a:solidFill>
              <a:schemeClr val="accent2"/>
            </a:solidFill>
            <a:ln w="190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736" name="7"/>
            <p:cNvSpPr txBox="1"/>
            <p:nvPr/>
          </p:nvSpPr>
          <p:spPr>
            <a:xfrm>
              <a:off x="72534" y="81279"/>
              <a:ext cx="35023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7</a:t>
              </a:r>
            </a:p>
          </p:txBody>
        </p:sp>
      </p:grpSp>
      <p:sp>
        <p:nvSpPr>
          <p:cNvPr id="738" name="Striped Right Arrow 91"/>
          <p:cNvSpPr/>
          <p:nvPr/>
        </p:nvSpPr>
        <p:spPr>
          <a:xfrm>
            <a:off x="4991100" y="4376737"/>
            <a:ext cx="1167911" cy="9953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575" y="5400"/>
                </a:lnTo>
                <a:lnTo>
                  <a:pt x="575" y="16200"/>
                </a:lnTo>
                <a:lnTo>
                  <a:pt x="0" y="16200"/>
                </a:lnTo>
                <a:close/>
                <a:moveTo>
                  <a:pt x="1151" y="5400"/>
                </a:moveTo>
                <a:lnTo>
                  <a:pt x="2301" y="5400"/>
                </a:lnTo>
                <a:lnTo>
                  <a:pt x="2301" y="16200"/>
                </a:lnTo>
                <a:lnTo>
                  <a:pt x="1151" y="16200"/>
                </a:lnTo>
                <a:close/>
                <a:moveTo>
                  <a:pt x="2876" y="5400"/>
                </a:moveTo>
                <a:lnTo>
                  <a:pt x="12396" y="5400"/>
                </a:lnTo>
                <a:lnTo>
                  <a:pt x="12396" y="0"/>
                </a:lnTo>
                <a:lnTo>
                  <a:pt x="21600" y="10800"/>
                </a:lnTo>
                <a:lnTo>
                  <a:pt x="12396" y="21600"/>
                </a:lnTo>
                <a:lnTo>
                  <a:pt x="12396" y="16200"/>
                </a:lnTo>
                <a:lnTo>
                  <a:pt x="2876" y="16200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21768B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4"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9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Subtype="1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3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7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ntr" nodeType="afterEffect" presetSubtype="8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0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Class="entr" nodeType="afterEffect" presetSubtype="1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54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8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Class="entr" nodeType="after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Class="entr" nodeType="after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500"/>
                            </p:stCondLst>
                            <p:childTnLst>
                              <p:par>
                                <p:cTn id="101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Class="entr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Class="entr" nodeType="afterEffect" presetSubtype="4" presetID="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0"/>
                            </p:stCondLst>
                            <p:childTnLst>
                              <p:par>
                                <p:cTn id="116" presetClass="entr" nodeType="afterEffect" presetSubtype="4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Class="entr" nodeType="afterEffect" presetSubtype="4" presetID="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000"/>
                            </p:stCondLst>
                            <p:childTnLst>
                              <p:par>
                                <p:cTn id="126" presetClass="entr" nodeType="afterEffect" presetSubtype="4" presetID="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6500"/>
                            </p:stCondLst>
                            <p:childTnLst>
                              <p:par>
                                <p:cTn id="131" presetClass="entr" nodeType="afterEffect" presetSubtype="4" presetID="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0" grpId="13"/>
      <p:bldP build="whole" bldLvl="1" animBg="1" rev="0" advAuto="0" spid="753" grpId="1"/>
      <p:bldP build="whole" bldLvl="1" animBg="1" rev="0" advAuto="0" spid="704" grpId="9"/>
      <p:bldP build="whole" bldLvl="1" animBg="1" rev="0" advAuto="0" spid="725" grpId="24"/>
      <p:bldP build="whole" bldLvl="1" animBg="1" rev="0" advAuto="0" spid="737" grpId="28"/>
      <p:bldP build="whole" bldLvl="1" animBg="1" rev="0" advAuto="0" spid="754" grpId="4"/>
      <p:bldP build="whole" bldLvl="1" animBg="1" rev="0" advAuto="0" spid="716" grpId="19"/>
      <p:bldP build="whole" bldLvl="1" animBg="1" rev="0" advAuto="0" spid="751" grpId="7"/>
      <p:bldP build="whole" bldLvl="1" animBg="1" rev="0" advAuto="0" spid="692" grpId="2"/>
      <p:bldP build="whole" bldLvl="1" animBg="1" rev="0" advAuto="0" spid="698" grpId="8"/>
      <p:bldP build="whole" bldLvl="1" animBg="1" rev="0" advAuto="0" spid="750" grpId="6"/>
      <p:bldP build="whole" bldLvl="1" animBg="1" rev="0" advAuto="0" spid="713" grpId="16"/>
      <p:bldP build="whole" bldLvl="1" animBg="1" rev="0" advAuto="0" spid="707" grpId="11"/>
      <p:bldP build="whole" bldLvl="1" animBg="1" rev="0" advAuto="0" spid="755" grpId="17"/>
      <p:bldP build="whole" bldLvl="1" animBg="1" rev="0" advAuto="0" spid="757" grpId="20"/>
      <p:bldP build="whole" bldLvl="1" animBg="1" rev="0" advAuto="0" spid="701" grpId="5"/>
      <p:bldP build="whole" bldLvl="1" animBg="1" rev="0" advAuto="0" spid="759" grpId="22"/>
      <p:bldP build="whole" bldLvl="1" animBg="1" rev="0" advAuto="0" spid="756" grpId="18"/>
      <p:bldP build="whole" bldLvl="1" animBg="1" rev="0" advAuto="0" spid="722" grpId="23"/>
      <p:bldP build="whole" bldLvl="1" animBg="1" rev="0" advAuto="0" spid="752" grpId="12"/>
      <p:bldP build="whole" bldLvl="1" animBg="1" rev="0" advAuto="0" spid="695" grpId="3"/>
      <p:bldP build="whole" bldLvl="1" animBg="1" rev="0" advAuto="0" spid="728" grpId="25"/>
      <p:bldP build="whole" bldLvl="1" animBg="1" rev="0" advAuto="0" spid="731" grpId="26"/>
      <p:bldP build="whole" bldLvl="1" animBg="1" rev="0" advAuto="0" spid="749" grpId="10"/>
      <p:bldP build="whole" bldLvl="1" animBg="1" rev="0" advAuto="0" spid="758" grpId="21"/>
      <p:bldP build="whole" bldLvl="1" animBg="1" rev="0" advAuto="0" spid="738" grpId="15"/>
      <p:bldP build="whole" bldLvl="1" animBg="1" rev="0" advAuto="0" spid="652" grpId="14"/>
      <p:bldP build="whole" bldLvl="1" animBg="1" rev="0" advAuto="0" spid="734" grpId="27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802.1 Spanning Tree Approach</a:t>
            </a:r>
          </a:p>
        </p:txBody>
      </p:sp>
      <p:sp>
        <p:nvSpPr>
          <p:cNvPr id="762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63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 startAt="1"/>
            </a:pPr>
            <a:r>
              <a:t>Elect a bridge to be the root of the tree</a:t>
            </a:r>
          </a:p>
          <a:p>
            <a:pPr marL="514350" indent="-514350">
              <a:buAutoNum type="arabicPeriod" startAt="1"/>
            </a:pPr>
            <a:r>
              <a:t>Every bridge finds shortest path to the root</a:t>
            </a:r>
          </a:p>
          <a:p>
            <a:pPr marL="514350" indent="-514350">
              <a:buAutoNum type="arabicPeriod" startAt="1"/>
            </a:pPr>
            <a:r>
              <a:t>Union of these paths becomes the spanning tree</a:t>
            </a:r>
          </a:p>
          <a:p>
            <a:pPr marL="514350" indent="-514350">
              <a:buAutoNum type="arabicPeriod" startAt="1"/>
            </a:pPr>
          </a:p>
          <a:p>
            <a:pPr/>
            <a:r>
              <a:t>Bridges exchange Configuration Bridge Protocol Data Units (</a:t>
            </a:r>
            <a:r>
              <a:rPr>
                <a:solidFill>
                  <a:schemeClr val="accent1"/>
                </a:solidFill>
              </a:rPr>
              <a:t>BPDU</a:t>
            </a:r>
            <a:r>
              <a:t>s) to build the tree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Used to elect the root bridge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Calculate shortest paths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Locate the next hop closest to the root, and its port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Select ports to be included in the spanning trees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6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Definitions</a:t>
            </a:r>
          </a:p>
        </p:txBody>
      </p:sp>
      <p:sp>
        <p:nvSpPr>
          <p:cNvPr id="76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67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1"/>
                </a:solidFill>
              </a:defRPr>
            </a:pPr>
            <a:r>
              <a:t>Bridge ID </a:t>
            </a:r>
            <a:r>
              <a:rPr>
                <a:solidFill>
                  <a:srgbClr val="000000"/>
                </a:solidFill>
              </a:rPr>
              <a:t>(</a:t>
            </a:r>
            <a:r>
              <a:t>BID</a:t>
            </a:r>
            <a:r>
              <a:rPr>
                <a:solidFill>
                  <a:srgbClr val="000000"/>
                </a:solidFill>
              </a:rPr>
              <a:t>) = &lt;Random Number&gt;</a:t>
            </a:r>
          </a:p>
          <a:p>
            <a:pPr>
              <a:defRPr>
                <a:solidFill>
                  <a:schemeClr val="accent1"/>
                </a:solidFill>
              </a:defRPr>
            </a:pPr>
            <a:r>
              <a:t>Root Bridge</a:t>
            </a:r>
            <a:r>
              <a:rPr>
                <a:solidFill>
                  <a:srgbClr val="000000"/>
                </a:solidFill>
              </a:rPr>
              <a:t>: bridge with the lowest BID in the tree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t>Path Cost</a:t>
            </a:r>
            <a:r>
              <a:rPr>
                <a:solidFill>
                  <a:srgbClr val="000000"/>
                </a:solidFill>
              </a:rPr>
              <a:t>: cost (in hops) from a transmitting bridge to the root</a:t>
            </a:r>
            <a:endParaRPr>
              <a:solidFill>
                <a:srgbClr val="000000"/>
              </a:solidFill>
            </a:endParaRPr>
          </a:p>
          <a:p>
            <a:pPr/>
            <a:r>
              <a:t>Each port on a bridge has a unique </a:t>
            </a:r>
            <a:r>
              <a:rPr>
                <a:solidFill>
                  <a:schemeClr val="accent1"/>
                </a:solidFill>
              </a:rPr>
              <a:t>Port ID</a:t>
            </a:r>
            <a:endParaRPr>
              <a:solidFill>
                <a:schemeClr val="accent1"/>
              </a:solidFill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t>Root Port</a:t>
            </a:r>
            <a:r>
              <a:rPr>
                <a:solidFill>
                  <a:srgbClr val="000000"/>
                </a:solidFill>
              </a:rPr>
              <a:t>: port that forwards to the root on each bridge</a:t>
            </a:r>
            <a:endParaRPr>
              <a:solidFill>
                <a:srgbClr val="000000"/>
              </a:solidFill>
            </a:endParaRPr>
          </a:p>
          <a:p>
            <a:pPr>
              <a:defRPr>
                <a:solidFill>
                  <a:schemeClr val="accent1"/>
                </a:solidFill>
              </a:defRPr>
            </a:pPr>
            <a:r>
              <a:t>Designated Bridge</a:t>
            </a:r>
            <a:r>
              <a:rPr>
                <a:solidFill>
                  <a:srgbClr val="000000"/>
                </a:solidFill>
              </a:rPr>
              <a:t>: the bridge on a LAN that provides the minimal cost path to the root</a:t>
            </a:r>
            <a:endParaRPr>
              <a:solidFill>
                <a:srgbClr val="000000"/>
              </a:solidFill>
            </a:endParaRP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The designated bridge on each LAN is unique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Determining the Root</a:t>
            </a:r>
          </a:p>
        </p:txBody>
      </p:sp>
      <p:sp>
        <p:nvSpPr>
          <p:cNvPr id="770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71" name="Content Placeholder 3"/>
          <p:cNvSpPr txBox="1"/>
          <p:nvPr>
            <p:ph type="body" idx="1"/>
          </p:nvPr>
        </p:nvSpPr>
        <p:spPr>
          <a:xfrm>
            <a:off x="152400" y="1683327"/>
            <a:ext cx="8839200" cy="5022273"/>
          </a:xfrm>
          <a:prstGeom prst="rect">
            <a:avLst/>
          </a:prstGeom>
        </p:spPr>
        <p:txBody>
          <a:bodyPr/>
          <a:lstStyle/>
          <a:p>
            <a:pPr/>
            <a:r>
              <a:t>Initially, all hosts assume they are the root</a:t>
            </a:r>
          </a:p>
          <a:p>
            <a:pPr/>
            <a:r>
              <a:t>Bridges broadcast BPDUs:</a:t>
            </a:r>
          </a:p>
          <a:p>
            <a:pPr/>
          </a:p>
          <a:p>
            <a:pPr/>
          </a:p>
          <a:p>
            <a:pPr/>
            <a:r>
              <a:t>Based on received BPDUs, each switch chooses: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 new root (smallest known Root ID)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 new root port (what interface goes towards the root)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A new designated bridge (who is the next hop to root)</a:t>
            </a:r>
          </a:p>
        </p:txBody>
      </p:sp>
      <p:grpSp>
        <p:nvGrpSpPr>
          <p:cNvPr id="775" name="Group 8"/>
          <p:cNvGrpSpPr/>
          <p:nvPr/>
        </p:nvGrpSpPr>
        <p:grpSpPr>
          <a:xfrm>
            <a:off x="1871771" y="3025525"/>
            <a:ext cx="5192090" cy="408941"/>
            <a:chOff x="0" y="0"/>
            <a:chExt cx="5192088" cy="408940"/>
          </a:xfrm>
        </p:grpSpPr>
        <p:sp>
          <p:nvSpPr>
            <p:cNvPr id="772" name="TextBox 4"/>
            <p:cNvSpPr txBox="1"/>
            <p:nvPr/>
          </p:nvSpPr>
          <p:spPr>
            <a:xfrm>
              <a:off x="0" y="0"/>
              <a:ext cx="1337482" cy="408940"/>
            </a:xfrm>
            <a:prstGeom prst="rect">
              <a:avLst/>
            </a:pr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Root ID</a:t>
              </a:r>
            </a:p>
          </p:txBody>
        </p:sp>
        <p:sp>
          <p:nvSpPr>
            <p:cNvPr id="773" name="TextBox 5"/>
            <p:cNvSpPr txBox="1"/>
            <p:nvPr/>
          </p:nvSpPr>
          <p:spPr>
            <a:xfrm>
              <a:off x="1337480" y="0"/>
              <a:ext cx="2383546" cy="408940"/>
            </a:xfrm>
            <a:prstGeom prst="rect">
              <a:avLst/>
            </a:prstGeom>
            <a:solidFill>
              <a:schemeClr val="accent3"/>
            </a:solidFill>
            <a:ln w="38100" cap="flat">
              <a:solidFill>
                <a:srgbClr val="78310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Path Cost to Root</a:t>
              </a:r>
            </a:p>
          </p:txBody>
        </p:sp>
        <p:sp>
          <p:nvSpPr>
            <p:cNvPr id="774" name="TextBox 6"/>
            <p:cNvSpPr txBox="1"/>
            <p:nvPr/>
          </p:nvSpPr>
          <p:spPr>
            <a:xfrm>
              <a:off x="3721025" y="0"/>
              <a:ext cx="1471064" cy="408940"/>
            </a:xfrm>
            <a:prstGeom prst="rect">
              <a:avLst/>
            </a:prstGeom>
            <a:solidFill>
              <a:schemeClr val="accent4"/>
            </a:solidFill>
            <a:ln w="38100" cap="flat">
              <a:solidFill>
                <a:srgbClr val="1C324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Bridge ID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Comparing BPDUs</a:t>
            </a:r>
          </a:p>
        </p:txBody>
      </p:sp>
      <p:sp>
        <p:nvSpPr>
          <p:cNvPr id="778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79" name="Content Placeholder 3"/>
          <p:cNvSpPr txBox="1"/>
          <p:nvPr>
            <p:ph type="body" idx="1"/>
          </p:nvPr>
        </p:nvSpPr>
        <p:spPr>
          <a:xfrm>
            <a:off x="152400" y="3779520"/>
            <a:ext cx="8839200" cy="29260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 typeface="Wingdings"/>
              <a:buNone/>
            </a:pPr>
            <a:r>
              <a:t>if R1 &lt; R2: use BPDU1</a:t>
            </a:r>
          </a:p>
          <a:p>
            <a:pPr marL="0" indent="0">
              <a:buSzTx/>
              <a:buFont typeface="Wingdings"/>
              <a:buNone/>
            </a:pPr>
            <a:r>
              <a:t>else if R1 == R2 and Cost1 &lt; Cost2: use BPDU1</a:t>
            </a:r>
          </a:p>
          <a:p>
            <a:pPr marL="0" indent="0">
              <a:buSzTx/>
              <a:buFont typeface="Wingdings"/>
              <a:buNone/>
            </a:pPr>
            <a:r>
              <a:t>else if R1 == R2 and Cost1 == Cost 2 and B1 &lt; B2: 	use BPDU1</a:t>
            </a:r>
          </a:p>
          <a:p>
            <a:pPr marL="0" indent="0">
              <a:buSzTx/>
              <a:buFont typeface="Wingdings"/>
              <a:buNone/>
            </a:pPr>
            <a:r>
              <a:t>else: use BPDU2</a:t>
            </a:r>
          </a:p>
        </p:txBody>
      </p:sp>
      <p:grpSp>
        <p:nvGrpSpPr>
          <p:cNvPr id="783" name="Group 4"/>
          <p:cNvGrpSpPr/>
          <p:nvPr/>
        </p:nvGrpSpPr>
        <p:grpSpPr>
          <a:xfrm>
            <a:off x="1506849" y="2944135"/>
            <a:ext cx="2596045" cy="408941"/>
            <a:chOff x="0" y="0"/>
            <a:chExt cx="2596044" cy="408940"/>
          </a:xfrm>
        </p:grpSpPr>
        <p:sp>
          <p:nvSpPr>
            <p:cNvPr id="780" name="TextBox 5"/>
            <p:cNvSpPr txBox="1"/>
            <p:nvPr/>
          </p:nvSpPr>
          <p:spPr>
            <a:xfrm>
              <a:off x="0" y="0"/>
              <a:ext cx="668740" cy="408940"/>
            </a:xfrm>
            <a:prstGeom prst="rect">
              <a:avLst/>
            </a:pr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R1</a:t>
              </a:r>
            </a:p>
          </p:txBody>
        </p:sp>
        <p:sp>
          <p:nvSpPr>
            <p:cNvPr id="781" name="TextBox 6"/>
            <p:cNvSpPr txBox="1"/>
            <p:nvPr/>
          </p:nvSpPr>
          <p:spPr>
            <a:xfrm>
              <a:off x="668740" y="0"/>
              <a:ext cx="1191773" cy="408940"/>
            </a:xfrm>
            <a:prstGeom prst="rect">
              <a:avLst/>
            </a:prstGeom>
            <a:solidFill>
              <a:schemeClr val="accent3"/>
            </a:solidFill>
            <a:ln w="38100" cap="flat">
              <a:solidFill>
                <a:srgbClr val="78310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Cost1</a:t>
              </a:r>
            </a:p>
          </p:txBody>
        </p:sp>
        <p:sp>
          <p:nvSpPr>
            <p:cNvPr id="782" name="TextBox 7"/>
            <p:cNvSpPr txBox="1"/>
            <p:nvPr/>
          </p:nvSpPr>
          <p:spPr>
            <a:xfrm>
              <a:off x="1860512" y="0"/>
              <a:ext cx="735533" cy="408940"/>
            </a:xfrm>
            <a:prstGeom prst="rect">
              <a:avLst/>
            </a:prstGeom>
            <a:solidFill>
              <a:schemeClr val="accent4"/>
            </a:solidFill>
            <a:ln w="38100" cap="flat">
              <a:solidFill>
                <a:srgbClr val="1C324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B1</a:t>
              </a:r>
            </a:p>
          </p:txBody>
        </p:sp>
      </p:grpSp>
      <p:grpSp>
        <p:nvGrpSpPr>
          <p:cNvPr id="787" name="Group 8"/>
          <p:cNvGrpSpPr/>
          <p:nvPr/>
        </p:nvGrpSpPr>
        <p:grpSpPr>
          <a:xfrm>
            <a:off x="4961249" y="2944135"/>
            <a:ext cx="2596045" cy="408941"/>
            <a:chOff x="0" y="0"/>
            <a:chExt cx="2596044" cy="408940"/>
          </a:xfrm>
        </p:grpSpPr>
        <p:sp>
          <p:nvSpPr>
            <p:cNvPr id="784" name="TextBox 9"/>
            <p:cNvSpPr txBox="1"/>
            <p:nvPr/>
          </p:nvSpPr>
          <p:spPr>
            <a:xfrm>
              <a:off x="0" y="0"/>
              <a:ext cx="668740" cy="408940"/>
            </a:xfrm>
            <a:prstGeom prst="rect">
              <a:avLst/>
            </a:pr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R2</a:t>
              </a:r>
            </a:p>
          </p:txBody>
        </p:sp>
        <p:sp>
          <p:nvSpPr>
            <p:cNvPr id="785" name="TextBox 10"/>
            <p:cNvSpPr txBox="1"/>
            <p:nvPr/>
          </p:nvSpPr>
          <p:spPr>
            <a:xfrm>
              <a:off x="668740" y="0"/>
              <a:ext cx="1191773" cy="408940"/>
            </a:xfrm>
            <a:prstGeom prst="rect">
              <a:avLst/>
            </a:prstGeom>
            <a:solidFill>
              <a:schemeClr val="accent3"/>
            </a:solidFill>
            <a:ln w="38100" cap="flat">
              <a:solidFill>
                <a:srgbClr val="78310B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Cost2</a:t>
              </a:r>
            </a:p>
          </p:txBody>
        </p:sp>
        <p:sp>
          <p:nvSpPr>
            <p:cNvPr id="786" name="TextBox 11"/>
            <p:cNvSpPr txBox="1"/>
            <p:nvPr/>
          </p:nvSpPr>
          <p:spPr>
            <a:xfrm>
              <a:off x="1860512" y="0"/>
              <a:ext cx="735533" cy="408940"/>
            </a:xfrm>
            <a:prstGeom prst="rect">
              <a:avLst/>
            </a:prstGeom>
            <a:solidFill>
              <a:schemeClr val="accent4"/>
            </a:solidFill>
            <a:ln w="38100" cap="flat">
              <a:solidFill>
                <a:srgbClr val="1C324F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B2</a:t>
              </a:r>
            </a:p>
          </p:txBody>
        </p:sp>
      </p:grpSp>
      <p:sp>
        <p:nvSpPr>
          <p:cNvPr id="788" name="TextBox 12"/>
          <p:cNvSpPr txBox="1"/>
          <p:nvPr/>
        </p:nvSpPr>
        <p:spPr>
          <a:xfrm>
            <a:off x="2298818" y="2482469"/>
            <a:ext cx="945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BPDU1</a:t>
            </a:r>
          </a:p>
        </p:txBody>
      </p:sp>
      <p:sp>
        <p:nvSpPr>
          <p:cNvPr id="789" name="TextBox 13"/>
          <p:cNvSpPr txBox="1"/>
          <p:nvPr/>
        </p:nvSpPr>
        <p:spPr>
          <a:xfrm>
            <a:off x="5753218" y="2482469"/>
            <a:ext cx="94531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BPDU2</a:t>
            </a:r>
          </a:p>
        </p:txBody>
      </p:sp>
      <p:sp>
        <p:nvSpPr>
          <p:cNvPr id="790" name="Straight Connector 14"/>
          <p:cNvSpPr/>
          <p:nvPr/>
        </p:nvSpPr>
        <p:spPr>
          <a:xfrm flipH="1" flipV="1">
            <a:off x="305331" y="4298839"/>
            <a:ext cx="3553284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1" name="Straight Connector 15"/>
          <p:cNvSpPr/>
          <p:nvPr/>
        </p:nvSpPr>
        <p:spPr>
          <a:xfrm flipH="1" flipV="1">
            <a:off x="305330" y="4867800"/>
            <a:ext cx="7721070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2" name="Straight Connector 17"/>
          <p:cNvSpPr/>
          <p:nvPr/>
        </p:nvSpPr>
        <p:spPr>
          <a:xfrm flipH="1" flipV="1">
            <a:off x="242360" y="5355480"/>
            <a:ext cx="8251401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793" name="Straight Connector 19"/>
          <p:cNvSpPr/>
          <p:nvPr/>
        </p:nvSpPr>
        <p:spPr>
          <a:xfrm flipH="1">
            <a:off x="305331" y="6341000"/>
            <a:ext cx="2681709" cy="1"/>
          </a:xfrm>
          <a:prstGeom prst="line">
            <a:avLst/>
          </a:prstGeom>
          <a:ln w="57150">
            <a:solidFill>
              <a:schemeClr val="accent2"/>
            </a:solidFill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Spanning Tree Construction</a:t>
            </a:r>
          </a:p>
        </p:txBody>
      </p:sp>
      <p:sp>
        <p:nvSpPr>
          <p:cNvPr id="796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76" name="Straight Connector 12"/>
          <p:cNvSpPr/>
          <p:nvPr/>
        </p:nvSpPr>
        <p:spPr>
          <a:xfrm>
            <a:off x="1976249" y="2972162"/>
            <a:ext cx="1" cy="1223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877" name="Straight Connector 14"/>
          <p:cNvSpPr/>
          <p:nvPr/>
        </p:nvSpPr>
        <p:spPr>
          <a:xfrm>
            <a:off x="2395753" y="2791100"/>
            <a:ext cx="188439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21600"/>
                  <a:pt x="14400" y="21600"/>
                  <a:pt x="21600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878" name="Straight Connector 16"/>
          <p:cNvSpPr/>
          <p:nvPr/>
        </p:nvSpPr>
        <p:spPr>
          <a:xfrm>
            <a:off x="5125969" y="2791099"/>
            <a:ext cx="1779619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879" name="Elbow Connector 18"/>
          <p:cNvSpPr/>
          <p:nvPr/>
        </p:nvSpPr>
        <p:spPr>
          <a:xfrm>
            <a:off x="5125720" y="2971800"/>
            <a:ext cx="2205990" cy="1403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801" name="Elbow Connector 20"/>
          <p:cNvSpPr/>
          <p:nvPr/>
        </p:nvSpPr>
        <p:spPr>
          <a:xfrm flipH="1" rot="16200000">
            <a:off x="4405145" y="4943037"/>
            <a:ext cx="1793188" cy="895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02" name="Elbow Connector 22"/>
          <p:cNvSpPr/>
          <p:nvPr/>
        </p:nvSpPr>
        <p:spPr>
          <a:xfrm flipH="1" flipV="1" rot="5400000">
            <a:off x="3122971" y="4911188"/>
            <a:ext cx="1793190" cy="959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80" name="Straight Connector 25"/>
          <p:cNvSpPr/>
          <p:nvPr/>
        </p:nvSpPr>
        <p:spPr>
          <a:xfrm>
            <a:off x="3954393" y="6471875"/>
            <a:ext cx="136397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0" y="0"/>
                </a:moveTo>
                <a:cubicBezTo>
                  <a:pt x="7200" y="0"/>
                  <a:pt x="14400" y="0"/>
                  <a:pt x="21600" y="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881" name="Straight Connector 27"/>
          <p:cNvSpPr/>
          <p:nvPr/>
        </p:nvSpPr>
        <p:spPr>
          <a:xfrm>
            <a:off x="2395753" y="4375275"/>
            <a:ext cx="188439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7200" y="0"/>
                  <a:pt x="14400" y="0"/>
                  <a:pt x="21600" y="21600"/>
                </a:cubicBezTo>
              </a:path>
            </a:pathLst>
          </a:custGeom>
          <a:ln w="5715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805" name="Straight Connector 33"/>
          <p:cNvSpPr/>
          <p:nvPr/>
        </p:nvSpPr>
        <p:spPr>
          <a:xfrm>
            <a:off x="403934" y="2473554"/>
            <a:ext cx="485528" cy="31754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06" name="Straight Connector 35"/>
          <p:cNvSpPr/>
          <p:nvPr/>
        </p:nvSpPr>
        <p:spPr>
          <a:xfrm flipV="1">
            <a:off x="403933" y="2791098"/>
            <a:ext cx="485529" cy="31315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48" y="2832467"/>
            <a:ext cx="543574" cy="543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0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48" y="2201767"/>
            <a:ext cx="543574" cy="543574"/>
          </a:xfrm>
          <a:prstGeom prst="rect">
            <a:avLst/>
          </a:prstGeom>
          <a:ln w="12700">
            <a:miter lim="400000"/>
          </a:ln>
        </p:spPr>
      </p:pic>
      <p:sp>
        <p:nvSpPr>
          <p:cNvPr id="882" name="Straight Connector 37"/>
          <p:cNvSpPr/>
          <p:nvPr/>
        </p:nvSpPr>
        <p:spPr>
          <a:xfrm>
            <a:off x="1156557" y="2791099"/>
            <a:ext cx="39337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</a:ln>
        </p:spPr>
        <p:txBody>
          <a:bodyPr/>
          <a:lstStyle/>
          <a:p>
            <a:pPr/>
          </a:p>
        </p:txBody>
      </p:sp>
      <p:sp>
        <p:nvSpPr>
          <p:cNvPr id="810" name="Straight Connector 39"/>
          <p:cNvSpPr/>
          <p:nvPr/>
        </p:nvSpPr>
        <p:spPr>
          <a:xfrm>
            <a:off x="403934" y="4135418"/>
            <a:ext cx="485528" cy="31754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1" name="Straight Connector 40"/>
          <p:cNvSpPr/>
          <p:nvPr/>
        </p:nvSpPr>
        <p:spPr>
          <a:xfrm flipV="1">
            <a:off x="403933" y="4452964"/>
            <a:ext cx="485529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48" y="4494331"/>
            <a:ext cx="543574" cy="543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148" y="3863633"/>
            <a:ext cx="543574" cy="543574"/>
          </a:xfrm>
          <a:prstGeom prst="rect">
            <a:avLst/>
          </a:prstGeom>
          <a:ln w="12700">
            <a:miter lim="400000"/>
          </a:ln>
        </p:spPr>
      </p:pic>
      <p:sp>
        <p:nvSpPr>
          <p:cNvPr id="814" name="Straight Connector 44"/>
          <p:cNvSpPr/>
          <p:nvPr/>
        </p:nvSpPr>
        <p:spPr>
          <a:xfrm>
            <a:off x="1147063" y="4452963"/>
            <a:ext cx="499781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5" name="Straight Connector 47"/>
          <p:cNvSpPr/>
          <p:nvPr/>
        </p:nvSpPr>
        <p:spPr>
          <a:xfrm>
            <a:off x="2002369" y="6015734"/>
            <a:ext cx="1" cy="52430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16" name="Straight Connector 48"/>
          <p:cNvSpPr/>
          <p:nvPr/>
        </p:nvSpPr>
        <p:spPr>
          <a:xfrm flipV="1">
            <a:off x="1516841" y="6540038"/>
            <a:ext cx="485528" cy="41369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1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055" y="6268251"/>
            <a:ext cx="543575" cy="543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72667" y="5743947"/>
            <a:ext cx="543574" cy="543574"/>
          </a:xfrm>
          <a:prstGeom prst="rect">
            <a:avLst/>
          </a:prstGeom>
          <a:ln w="12700">
            <a:miter lim="400000"/>
          </a:ln>
        </p:spPr>
      </p:pic>
      <p:sp>
        <p:nvSpPr>
          <p:cNvPr id="819" name="Straight Connector 52"/>
          <p:cNvSpPr/>
          <p:nvPr/>
        </p:nvSpPr>
        <p:spPr>
          <a:xfrm flipV="1">
            <a:off x="2259970" y="6540038"/>
            <a:ext cx="1086325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0" name="Straight Connector 53"/>
          <p:cNvSpPr/>
          <p:nvPr/>
        </p:nvSpPr>
        <p:spPr>
          <a:xfrm flipV="1">
            <a:off x="6722460" y="6507870"/>
            <a:ext cx="485528" cy="2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1" name="Straight Connector 54"/>
          <p:cNvSpPr/>
          <p:nvPr/>
        </p:nvSpPr>
        <p:spPr>
          <a:xfrm flipV="1">
            <a:off x="6722458" y="6017983"/>
            <a:ext cx="122908" cy="489889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2" name="Straight Connector 58"/>
          <p:cNvSpPr/>
          <p:nvPr/>
        </p:nvSpPr>
        <p:spPr>
          <a:xfrm>
            <a:off x="6027384" y="6510066"/>
            <a:ext cx="499781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3" name="Straight Connector 59"/>
          <p:cNvSpPr/>
          <p:nvPr/>
        </p:nvSpPr>
        <p:spPr>
          <a:xfrm>
            <a:off x="8309675" y="2793115"/>
            <a:ext cx="485528" cy="317546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4" name="Straight Connector 60"/>
          <p:cNvSpPr/>
          <p:nvPr/>
        </p:nvSpPr>
        <p:spPr>
          <a:xfrm flipV="1">
            <a:off x="8309674" y="2479961"/>
            <a:ext cx="485528" cy="313155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8893" y="2866651"/>
            <a:ext cx="543574" cy="543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98893" y="2235953"/>
            <a:ext cx="543574" cy="543574"/>
          </a:xfrm>
          <a:prstGeom prst="rect">
            <a:avLst/>
          </a:prstGeom>
          <a:ln w="12700">
            <a:miter lim="400000"/>
          </a:ln>
        </p:spPr>
      </p:pic>
      <p:sp>
        <p:nvSpPr>
          <p:cNvPr id="827" name="Straight Connector 64"/>
          <p:cNvSpPr/>
          <p:nvPr/>
        </p:nvSpPr>
        <p:spPr>
          <a:xfrm>
            <a:off x="7614600" y="2795311"/>
            <a:ext cx="499781" cy="1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8" name="Straight Connector 65"/>
          <p:cNvSpPr/>
          <p:nvPr/>
        </p:nvSpPr>
        <p:spPr>
          <a:xfrm>
            <a:off x="4273561" y="1851884"/>
            <a:ext cx="451485" cy="169589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829" name="Straight Connector 66"/>
          <p:cNvSpPr/>
          <p:nvPr/>
        </p:nvSpPr>
        <p:spPr>
          <a:xfrm flipV="1">
            <a:off x="4725045" y="1836809"/>
            <a:ext cx="424199" cy="184663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3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90243" y="1565024"/>
            <a:ext cx="543574" cy="543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85727" y="1565024"/>
            <a:ext cx="543574" cy="543574"/>
          </a:xfrm>
          <a:prstGeom prst="rect">
            <a:avLst/>
          </a:prstGeom>
          <a:ln w="12700">
            <a:miter lim="400000"/>
          </a:ln>
        </p:spPr>
      </p:pic>
      <p:sp>
        <p:nvSpPr>
          <p:cNvPr id="832" name="Straight Connector 70"/>
          <p:cNvSpPr/>
          <p:nvPr/>
        </p:nvSpPr>
        <p:spPr>
          <a:xfrm flipV="1">
            <a:off x="4725045" y="2279074"/>
            <a:ext cx="1" cy="354579"/>
          </a:xfrm>
          <a:prstGeom prst="line">
            <a:avLst/>
          </a:prstGeom>
          <a:ln w="38100">
            <a:solidFill>
              <a:schemeClr val="accent1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83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3346" y="2606745"/>
            <a:ext cx="875683" cy="36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3346" y="4190920"/>
            <a:ext cx="875683" cy="36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3562" y="2606745"/>
            <a:ext cx="875683" cy="36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99002" y="2606744"/>
            <a:ext cx="875684" cy="36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3560" y="4190920"/>
            <a:ext cx="875684" cy="36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1986" y="6287520"/>
            <a:ext cx="875684" cy="368710"/>
          </a:xfrm>
          <a:prstGeom prst="rect">
            <a:avLst/>
          </a:prstGeom>
          <a:ln w="12700">
            <a:miter lim="400000"/>
          </a:ln>
        </p:spPr>
      </p:pic>
      <p:pic>
        <p:nvPicPr>
          <p:cNvPr id="839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11785" y="6287520"/>
            <a:ext cx="875684" cy="368710"/>
          </a:xfrm>
          <a:prstGeom prst="rect">
            <a:avLst/>
          </a:prstGeom>
          <a:ln w="12700">
            <a:miter lim="400000"/>
          </a:ln>
        </p:spPr>
      </p:pic>
      <p:sp>
        <p:nvSpPr>
          <p:cNvPr id="840" name="Rectangle 31"/>
          <p:cNvSpPr/>
          <p:nvPr/>
        </p:nvSpPr>
        <p:spPr>
          <a:xfrm>
            <a:off x="889461" y="2662297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1" name="Rectangle 43"/>
          <p:cNvSpPr/>
          <p:nvPr/>
        </p:nvSpPr>
        <p:spPr>
          <a:xfrm>
            <a:off x="889461" y="4324163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2" name="Rectangle 51"/>
          <p:cNvSpPr/>
          <p:nvPr/>
        </p:nvSpPr>
        <p:spPr>
          <a:xfrm>
            <a:off x="2002369" y="6411238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4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1402" y="6236084"/>
            <a:ext cx="543574" cy="543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73580" y="5746198"/>
            <a:ext cx="543574" cy="543574"/>
          </a:xfrm>
          <a:prstGeom prst="rect">
            <a:avLst/>
          </a:prstGeom>
          <a:ln w="12700">
            <a:miter lim="400000"/>
          </a:ln>
        </p:spPr>
      </p:pic>
      <p:sp>
        <p:nvSpPr>
          <p:cNvPr id="845" name="Rectangle 57"/>
          <p:cNvSpPr/>
          <p:nvPr/>
        </p:nvSpPr>
        <p:spPr>
          <a:xfrm>
            <a:off x="6464858" y="6381265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6" name="Rectangle 63"/>
          <p:cNvSpPr/>
          <p:nvPr/>
        </p:nvSpPr>
        <p:spPr>
          <a:xfrm>
            <a:off x="8052073" y="2666511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7" name="Rectangle 69"/>
          <p:cNvSpPr/>
          <p:nvPr/>
        </p:nvSpPr>
        <p:spPr>
          <a:xfrm>
            <a:off x="4596245" y="2021471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48" name="TextBox 24"/>
          <p:cNvSpPr txBox="1"/>
          <p:nvPr/>
        </p:nvSpPr>
        <p:spPr>
          <a:xfrm>
            <a:off x="1088135" y="2145079"/>
            <a:ext cx="91198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0: 0/0</a:t>
            </a:r>
          </a:p>
        </p:txBody>
      </p:sp>
      <p:sp>
        <p:nvSpPr>
          <p:cNvPr id="849" name="TextBox 71"/>
          <p:cNvSpPr txBox="1"/>
          <p:nvPr/>
        </p:nvSpPr>
        <p:spPr>
          <a:xfrm>
            <a:off x="3266492" y="2167655"/>
            <a:ext cx="124833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12: 12/0</a:t>
            </a:r>
          </a:p>
        </p:txBody>
      </p:sp>
      <p:sp>
        <p:nvSpPr>
          <p:cNvPr id="850" name="TextBox 72"/>
          <p:cNvSpPr txBox="1"/>
          <p:nvPr/>
        </p:nvSpPr>
        <p:spPr>
          <a:xfrm>
            <a:off x="6389379" y="2101211"/>
            <a:ext cx="91198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3: 3/0</a:t>
            </a:r>
          </a:p>
        </p:txBody>
      </p:sp>
      <p:sp>
        <p:nvSpPr>
          <p:cNvPr id="851" name="TextBox 73"/>
          <p:cNvSpPr txBox="1"/>
          <p:nvPr/>
        </p:nvSpPr>
        <p:spPr>
          <a:xfrm>
            <a:off x="761157" y="3729256"/>
            <a:ext cx="124833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27: 27/0</a:t>
            </a:r>
          </a:p>
        </p:txBody>
      </p:sp>
      <p:sp>
        <p:nvSpPr>
          <p:cNvPr id="852" name="TextBox 74"/>
          <p:cNvSpPr txBox="1"/>
          <p:nvPr/>
        </p:nvSpPr>
        <p:spPr>
          <a:xfrm>
            <a:off x="3662034" y="3682955"/>
            <a:ext cx="124833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41: 41/0</a:t>
            </a:r>
          </a:p>
        </p:txBody>
      </p:sp>
      <p:sp>
        <p:nvSpPr>
          <p:cNvPr id="853" name="TextBox 75"/>
          <p:cNvSpPr txBox="1"/>
          <p:nvPr/>
        </p:nvSpPr>
        <p:spPr>
          <a:xfrm>
            <a:off x="2574534" y="5801262"/>
            <a:ext cx="91198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9: 9/0</a:t>
            </a:r>
          </a:p>
        </p:txBody>
      </p:sp>
      <p:sp>
        <p:nvSpPr>
          <p:cNvPr id="854" name="TextBox 76"/>
          <p:cNvSpPr txBox="1"/>
          <p:nvPr/>
        </p:nvSpPr>
        <p:spPr>
          <a:xfrm>
            <a:off x="4388108" y="5793380"/>
            <a:ext cx="124833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68: 68/0</a:t>
            </a:r>
          </a:p>
        </p:txBody>
      </p:sp>
      <p:sp>
        <p:nvSpPr>
          <p:cNvPr id="883" name="Straight Arrow Connector 28"/>
          <p:cNvSpPr/>
          <p:nvPr/>
        </p:nvSpPr>
        <p:spPr>
          <a:xfrm>
            <a:off x="2395753" y="2791100"/>
            <a:ext cx="188439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84" name="Straight Arrow Connector 77"/>
          <p:cNvSpPr/>
          <p:nvPr/>
        </p:nvSpPr>
        <p:spPr>
          <a:xfrm>
            <a:off x="1976249" y="2972162"/>
            <a:ext cx="1" cy="12232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57" name="TextBox 78"/>
          <p:cNvSpPr txBox="1"/>
          <p:nvPr/>
        </p:nvSpPr>
        <p:spPr>
          <a:xfrm>
            <a:off x="823980" y="3682955"/>
            <a:ext cx="1080155" cy="434341"/>
          </a:xfrm>
          <a:prstGeom prst="rect">
            <a:avLst/>
          </a:prstGeom>
          <a:solidFill>
            <a:srgbClr val="B5E9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27: 0/1</a:t>
            </a:r>
          </a:p>
        </p:txBody>
      </p:sp>
      <p:sp>
        <p:nvSpPr>
          <p:cNvPr id="858" name="TextBox 79"/>
          <p:cNvSpPr txBox="1"/>
          <p:nvPr/>
        </p:nvSpPr>
        <p:spPr>
          <a:xfrm>
            <a:off x="3350580" y="2167653"/>
            <a:ext cx="1080155" cy="434341"/>
          </a:xfrm>
          <a:prstGeom prst="rect">
            <a:avLst/>
          </a:prstGeom>
          <a:solidFill>
            <a:srgbClr val="B5E9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12: 0/1</a:t>
            </a:r>
          </a:p>
        </p:txBody>
      </p:sp>
      <p:sp>
        <p:nvSpPr>
          <p:cNvPr id="885" name="Elbow Connector 46"/>
          <p:cNvSpPr/>
          <p:nvPr/>
        </p:nvSpPr>
        <p:spPr>
          <a:xfrm>
            <a:off x="5125720" y="2971800"/>
            <a:ext cx="2205990" cy="1403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0" name="TextBox 80"/>
          <p:cNvSpPr txBox="1"/>
          <p:nvPr/>
        </p:nvSpPr>
        <p:spPr>
          <a:xfrm>
            <a:off x="3733483" y="3673754"/>
            <a:ext cx="1080155" cy="434341"/>
          </a:xfrm>
          <a:prstGeom prst="rect">
            <a:avLst/>
          </a:prstGeom>
          <a:solidFill>
            <a:srgbClr val="B5E9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41: 3/1</a:t>
            </a:r>
          </a:p>
        </p:txBody>
      </p:sp>
      <p:sp>
        <p:nvSpPr>
          <p:cNvPr id="861" name="TextBox 81"/>
          <p:cNvSpPr txBox="1"/>
          <p:nvPr/>
        </p:nvSpPr>
        <p:spPr>
          <a:xfrm>
            <a:off x="4461464" y="5764991"/>
            <a:ext cx="1080156" cy="434341"/>
          </a:xfrm>
          <a:prstGeom prst="rect">
            <a:avLst/>
          </a:prstGeom>
          <a:solidFill>
            <a:srgbClr val="B5E9F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68: 9/1</a:t>
            </a:r>
          </a:p>
        </p:txBody>
      </p:sp>
      <p:sp>
        <p:nvSpPr>
          <p:cNvPr id="886" name="Straight Arrow Connector 88"/>
          <p:cNvSpPr/>
          <p:nvPr/>
        </p:nvSpPr>
        <p:spPr>
          <a:xfrm>
            <a:off x="3954393" y="6471875"/>
            <a:ext cx="1363977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3" name="TextBox 91"/>
          <p:cNvSpPr txBox="1"/>
          <p:nvPr/>
        </p:nvSpPr>
        <p:spPr>
          <a:xfrm>
            <a:off x="3733481" y="3682955"/>
            <a:ext cx="1080156" cy="43434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41: 0/2</a:t>
            </a:r>
          </a:p>
        </p:txBody>
      </p:sp>
      <p:sp>
        <p:nvSpPr>
          <p:cNvPr id="864" name="TextBox 92"/>
          <p:cNvSpPr txBox="1"/>
          <p:nvPr/>
        </p:nvSpPr>
        <p:spPr>
          <a:xfrm>
            <a:off x="6389376" y="2099793"/>
            <a:ext cx="911980" cy="43434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3: 0/2</a:t>
            </a:r>
          </a:p>
        </p:txBody>
      </p:sp>
      <p:sp>
        <p:nvSpPr>
          <p:cNvPr id="887" name="Straight Arrow Connector 93"/>
          <p:cNvSpPr/>
          <p:nvPr/>
        </p:nvSpPr>
        <p:spPr>
          <a:xfrm>
            <a:off x="2395753" y="4375275"/>
            <a:ext cx="1884392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0" fill="norm" stroke="1" extrusionOk="0">
                <a:moveTo>
                  <a:pt x="21600" y="0"/>
                </a:moveTo>
                <a:cubicBezTo>
                  <a:pt x="14400" y="0"/>
                  <a:pt x="7200" y="0"/>
                  <a:pt x="0" y="0"/>
                </a:cubicBez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88" name="Straight Arrow Connector 96"/>
          <p:cNvSpPr/>
          <p:nvPr/>
        </p:nvSpPr>
        <p:spPr>
          <a:xfrm>
            <a:off x="5125969" y="2791099"/>
            <a:ext cx="1779619" cy="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67" name="TextBox 99"/>
          <p:cNvSpPr txBox="1"/>
          <p:nvPr/>
        </p:nvSpPr>
        <p:spPr>
          <a:xfrm>
            <a:off x="4459592" y="5764991"/>
            <a:ext cx="1080156" cy="43434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68: 3/2</a:t>
            </a:r>
          </a:p>
        </p:txBody>
      </p:sp>
      <p:sp>
        <p:nvSpPr>
          <p:cNvPr id="868" name="TextBox 100"/>
          <p:cNvSpPr txBox="1"/>
          <p:nvPr/>
        </p:nvSpPr>
        <p:spPr>
          <a:xfrm>
            <a:off x="2548738" y="5793380"/>
            <a:ext cx="911980" cy="434341"/>
          </a:xfrm>
          <a:prstGeom prst="rect">
            <a:avLst/>
          </a:prstGeom>
          <a:solidFill>
            <a:srgbClr val="FFC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9: 3/2</a:t>
            </a:r>
          </a:p>
        </p:txBody>
      </p:sp>
      <p:sp>
        <p:nvSpPr>
          <p:cNvPr id="869" name="Elbow Connector 102"/>
          <p:cNvSpPr/>
          <p:nvPr/>
        </p:nvSpPr>
        <p:spPr>
          <a:xfrm flipH="1" flipV="1" rot="5400000">
            <a:off x="3155620" y="4943838"/>
            <a:ext cx="1727892" cy="959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1234" y="0"/>
                </a:lnTo>
                <a:lnTo>
                  <a:pt x="11234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0" name="Elbow Connector 105"/>
          <p:cNvSpPr/>
          <p:nvPr/>
        </p:nvSpPr>
        <p:spPr>
          <a:xfrm flipV="1" rot="16200000">
            <a:off x="4437793" y="4975685"/>
            <a:ext cx="1727892" cy="8957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1234" y="0"/>
                </a:lnTo>
                <a:lnTo>
                  <a:pt x="11234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2"/>
            </a:solidFill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871" name="TextBox 111"/>
          <p:cNvSpPr txBox="1"/>
          <p:nvPr/>
        </p:nvSpPr>
        <p:spPr>
          <a:xfrm>
            <a:off x="4459227" y="5769543"/>
            <a:ext cx="1080155" cy="434341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68: 0/3</a:t>
            </a:r>
          </a:p>
        </p:txBody>
      </p:sp>
      <p:sp>
        <p:nvSpPr>
          <p:cNvPr id="872" name="TextBox 112"/>
          <p:cNvSpPr txBox="1"/>
          <p:nvPr/>
        </p:nvSpPr>
        <p:spPr>
          <a:xfrm>
            <a:off x="2548170" y="5795531"/>
            <a:ext cx="911980" cy="434341"/>
          </a:xfrm>
          <a:prstGeom prst="rect">
            <a:avLst/>
          </a:prstGeom>
          <a:solidFill>
            <a:srgbClr val="92D05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9: 0/3</a:t>
            </a:r>
          </a:p>
        </p:txBody>
      </p:sp>
      <p:sp>
        <p:nvSpPr>
          <p:cNvPr id="873" name="Multiply 113"/>
          <p:cNvSpPr/>
          <p:nvPr/>
        </p:nvSpPr>
        <p:spPr>
          <a:xfrm>
            <a:off x="4489416" y="6326933"/>
            <a:ext cx="376516" cy="366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39"/>
                </a:moveTo>
                <a:lnTo>
                  <a:pt x="4928" y="0"/>
                </a:lnTo>
                <a:lnTo>
                  <a:pt x="10800" y="5727"/>
                </a:lnTo>
                <a:lnTo>
                  <a:pt x="16672" y="0"/>
                </a:lnTo>
                <a:lnTo>
                  <a:pt x="21600" y="5339"/>
                </a:lnTo>
                <a:lnTo>
                  <a:pt x="16001" y="10800"/>
                </a:lnTo>
                <a:lnTo>
                  <a:pt x="21600" y="16261"/>
                </a:lnTo>
                <a:lnTo>
                  <a:pt x="16672" y="21600"/>
                </a:lnTo>
                <a:lnTo>
                  <a:pt x="10800" y="15873"/>
                </a:lnTo>
                <a:lnTo>
                  <a:pt x="4928" y="21600"/>
                </a:lnTo>
                <a:lnTo>
                  <a:pt x="0" y="16261"/>
                </a:lnTo>
                <a:lnTo>
                  <a:pt x="5599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4" name="Multiply 114"/>
          <p:cNvSpPr/>
          <p:nvPr/>
        </p:nvSpPr>
        <p:spPr>
          <a:xfrm>
            <a:off x="7146714" y="4192144"/>
            <a:ext cx="376516" cy="3662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339"/>
                </a:moveTo>
                <a:lnTo>
                  <a:pt x="4928" y="0"/>
                </a:lnTo>
                <a:lnTo>
                  <a:pt x="10800" y="5727"/>
                </a:lnTo>
                <a:lnTo>
                  <a:pt x="16672" y="0"/>
                </a:lnTo>
                <a:lnTo>
                  <a:pt x="21600" y="5339"/>
                </a:lnTo>
                <a:lnTo>
                  <a:pt x="16001" y="10800"/>
                </a:lnTo>
                <a:lnTo>
                  <a:pt x="21600" y="16261"/>
                </a:lnTo>
                <a:lnTo>
                  <a:pt x="16672" y="21600"/>
                </a:lnTo>
                <a:lnTo>
                  <a:pt x="10800" y="15873"/>
                </a:lnTo>
                <a:lnTo>
                  <a:pt x="4928" y="21600"/>
                </a:lnTo>
                <a:lnTo>
                  <a:pt x="0" y="16261"/>
                </a:lnTo>
                <a:lnTo>
                  <a:pt x="5599" y="108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75" name="TextBox 24"/>
          <p:cNvSpPr txBox="1"/>
          <p:nvPr/>
        </p:nvSpPr>
        <p:spPr>
          <a:xfrm>
            <a:off x="126036" y="1715933"/>
            <a:ext cx="2836178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bridge-id: root-id/cost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17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1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1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1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Class="exit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55" dur="500" fill="hold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0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4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Class="exit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78" dur="500" fill="hold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Class="entr" nodeType="afterEffect" presetSubtype="2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3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Class="entr" nodeType="afterEffect" presetSubtype="2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87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Class="entr" nodeType="afterEffect" presetSubtype="4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nodeType="click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9" grpId="12"/>
      <p:bldP build="whole" bldLvl="1" animBg="1" rev="0" advAuto="0" spid="873" grpId="21"/>
      <p:bldP build="whole" bldLvl="1" animBg="1" rev="0" advAuto="0" spid="884" grpId="3"/>
      <p:bldP build="whole" bldLvl="1" animBg="1" rev="0" advAuto="0" spid="886" grpId="8"/>
      <p:bldP build="whole" bldLvl="1" animBg="1" rev="0" advAuto="0" spid="886" grpId="11"/>
      <p:bldP build="whole" bldLvl="1" animBg="1" rev="0" advAuto="0" spid="861" grpId="7"/>
      <p:bldP build="whole" bldLvl="1" animBg="1" rev="0" advAuto="0" spid="868" grpId="10"/>
      <p:bldP build="whole" bldLvl="1" animBg="1" rev="0" advAuto="0" spid="887" grpId="17"/>
      <p:bldP build="whole" bldLvl="1" animBg="1" rev="0" advAuto="0" spid="860" grpId="5"/>
      <p:bldP build="whole" bldLvl="1" animBg="1" rev="0" advAuto="0" spid="858" grpId="2"/>
      <p:bldP build="whole" bldLvl="1" animBg="1" rev="0" advAuto="0" spid="885" grpId="6"/>
      <p:bldP build="whole" bldLvl="1" animBg="1" rev="0" advAuto="0" spid="883" grpId="4"/>
      <p:bldP build="whole" bldLvl="1" animBg="1" rev="0" advAuto="0" spid="872" grpId="20"/>
      <p:bldP build="whole" bldLvl="1" animBg="1" rev="0" advAuto="0" spid="888" grpId="18"/>
      <p:bldP build="whole" bldLvl="1" animBg="1" rev="0" advAuto="0" spid="857" grpId="1"/>
      <p:bldP build="whole" bldLvl="1" animBg="1" rev="0" advAuto="0" spid="885" grpId="16"/>
      <p:bldP build="whole" bldLvl="1" animBg="1" rev="0" advAuto="0" spid="871" grpId="19"/>
      <p:bldP build="whole" bldLvl="1" animBg="1" rev="0" advAuto="0" spid="863" grpId="14"/>
      <p:bldP build="whole" bldLvl="1" animBg="1" rev="0" advAuto="0" spid="867" grpId="9"/>
      <p:bldP build="whole" bldLvl="1" animBg="1" rev="0" advAuto="0" spid="874" grpId="22"/>
      <p:bldP build="whole" bldLvl="1" animBg="1" rev="0" advAuto="0" spid="870" grpId="13"/>
      <p:bldP build="whole" bldLvl="1" animBg="1" rev="0" advAuto="0" spid="864" grpId="15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Bridges vs. Switches</a:t>
            </a:r>
          </a:p>
        </p:txBody>
      </p:sp>
      <p:sp>
        <p:nvSpPr>
          <p:cNvPr id="891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92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Bridges make it possible to increase LAN capacity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Reduces the amount of broadcast packets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loops</a:t>
            </a:r>
          </a:p>
          <a:p>
            <a:pPr/>
            <a:r>
              <a:t>Switch is a special case of a bridge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Each port is connected to a </a:t>
            </a:r>
            <a:r>
              <a:rPr>
                <a:solidFill>
                  <a:schemeClr val="accent1"/>
                </a:solidFill>
              </a:rPr>
              <a:t>single </a:t>
            </a:r>
            <a:r>
              <a:t>host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Either a client machine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Or another switch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Links are full duplex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Simplified hardware: no need for CSMA/CD!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Can have different speeds on each port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Just Above the Data Link Layer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49" name="Content Placeholder 3"/>
          <p:cNvSpPr txBox="1"/>
          <p:nvPr>
            <p:ph type="body" idx="1"/>
          </p:nvPr>
        </p:nvSpPr>
        <p:spPr>
          <a:xfrm>
            <a:off x="3452883" y="1600200"/>
            <a:ext cx="5538717" cy="5105400"/>
          </a:xfrm>
          <a:prstGeom prst="rect">
            <a:avLst/>
          </a:prstGeom>
        </p:spPr>
        <p:txBody>
          <a:bodyPr/>
          <a:lstStyle/>
          <a:p>
            <a:pPr/>
            <a:r>
              <a:t>Bridging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do we connect LANs?</a:t>
            </a:r>
          </a:p>
          <a:p>
            <a:pPr/>
            <a:r>
              <a:t>Function: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Route packets between LANs</a:t>
            </a:r>
          </a:p>
          <a:p>
            <a:pPr/>
            <a:r>
              <a:t>Key challenges: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Plug-and-play, self configuration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How to resolve loops</a:t>
            </a:r>
          </a:p>
        </p:txBody>
      </p:sp>
      <p:sp>
        <p:nvSpPr>
          <p:cNvPr id="150" name="Content Placeholder 2"/>
          <p:cNvSpPr txBox="1"/>
          <p:nvPr/>
        </p:nvSpPr>
        <p:spPr>
          <a:xfrm>
            <a:off x="270798" y="2238269"/>
            <a:ext cx="2242663" cy="583566"/>
          </a:xfrm>
          <a:prstGeom prst="rect">
            <a:avLst/>
          </a:prstGeom>
          <a:solidFill>
            <a:srgbClr val="7030A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Application</a:t>
            </a:r>
          </a:p>
        </p:txBody>
      </p:sp>
      <p:sp>
        <p:nvSpPr>
          <p:cNvPr id="151" name="Content Placeholder 2"/>
          <p:cNvSpPr txBox="1"/>
          <p:nvPr/>
        </p:nvSpPr>
        <p:spPr>
          <a:xfrm>
            <a:off x="270536" y="2813758"/>
            <a:ext cx="2242655" cy="573178"/>
          </a:xfrm>
          <a:prstGeom prst="rect">
            <a:avLst/>
          </a:prstGeom>
          <a:solidFill>
            <a:srgbClr val="00206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14300" algn="ctr">
              <a:spcBef>
                <a:spcPts val="600"/>
              </a:spcBef>
              <a:defRPr sz="2900">
                <a:solidFill>
                  <a:srgbClr val="FFFFFF"/>
                </a:solidFill>
              </a:defRPr>
            </a:lvl1pPr>
          </a:lstStyle>
          <a:p>
            <a:pPr/>
            <a:r>
              <a:t>Presentation</a:t>
            </a:r>
          </a:p>
        </p:txBody>
      </p:sp>
      <p:sp>
        <p:nvSpPr>
          <p:cNvPr id="152" name="Content Placeholder 2"/>
          <p:cNvSpPr txBox="1"/>
          <p:nvPr/>
        </p:nvSpPr>
        <p:spPr>
          <a:xfrm>
            <a:off x="270667" y="3386935"/>
            <a:ext cx="2242655" cy="583566"/>
          </a:xfrm>
          <a:prstGeom prst="rect">
            <a:avLst/>
          </a:prstGeom>
          <a:solidFill>
            <a:srgbClr val="0070C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Session</a:t>
            </a:r>
          </a:p>
        </p:txBody>
      </p:sp>
      <p:sp>
        <p:nvSpPr>
          <p:cNvPr id="153" name="Content Placeholder 2"/>
          <p:cNvSpPr txBox="1"/>
          <p:nvPr/>
        </p:nvSpPr>
        <p:spPr>
          <a:xfrm>
            <a:off x="270667" y="3960112"/>
            <a:ext cx="2242655" cy="583566"/>
          </a:xfrm>
          <a:prstGeom prst="rect">
            <a:avLst/>
          </a:prstGeom>
          <a:solidFill>
            <a:srgbClr val="00B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Transport</a:t>
            </a:r>
          </a:p>
        </p:txBody>
      </p:sp>
      <p:sp>
        <p:nvSpPr>
          <p:cNvPr id="154" name="Content Placeholder 2"/>
          <p:cNvSpPr txBox="1"/>
          <p:nvPr/>
        </p:nvSpPr>
        <p:spPr>
          <a:xfrm>
            <a:off x="270667" y="4533289"/>
            <a:ext cx="2242655" cy="583566"/>
          </a:xfrm>
          <a:prstGeom prst="rect">
            <a:avLst/>
          </a:prstGeom>
          <a:solidFill>
            <a:srgbClr val="92D05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Network</a:t>
            </a:r>
          </a:p>
        </p:txBody>
      </p:sp>
      <p:sp>
        <p:nvSpPr>
          <p:cNvPr id="155" name="Content Placeholder 2"/>
          <p:cNvSpPr txBox="1"/>
          <p:nvPr/>
        </p:nvSpPr>
        <p:spPr>
          <a:xfrm>
            <a:off x="270667" y="5111022"/>
            <a:ext cx="2242655" cy="583566"/>
          </a:xfrm>
          <a:prstGeom prst="rect">
            <a:avLst/>
          </a:prstGeom>
          <a:solidFill>
            <a:schemeClr val="accent3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Data Link</a:t>
            </a:r>
          </a:p>
        </p:txBody>
      </p:sp>
      <p:sp>
        <p:nvSpPr>
          <p:cNvPr id="156" name="Content Placeholder 2"/>
          <p:cNvSpPr txBox="1"/>
          <p:nvPr/>
        </p:nvSpPr>
        <p:spPr>
          <a:xfrm>
            <a:off x="270798" y="5684199"/>
            <a:ext cx="2242655" cy="583566"/>
          </a:xfrm>
          <a:prstGeom prst="rect">
            <a:avLst/>
          </a:prstGeom>
          <a:solidFill>
            <a:srgbClr val="FF0000"/>
          </a:solidFill>
          <a:ln w="5715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indent="106298" algn="ctr" defTabSz="850391">
              <a:lnSpc>
                <a:spcPct val="90000"/>
              </a:lnSpc>
              <a:spcBef>
                <a:spcPts val="700"/>
              </a:spcBef>
              <a:defRPr sz="2976">
                <a:solidFill>
                  <a:srgbClr val="FFFFFF"/>
                </a:solidFill>
              </a:defRPr>
            </a:lvl1pPr>
          </a:lstStyle>
          <a:p>
            <a:pPr/>
            <a:r>
              <a:t>Physical</a:t>
            </a:r>
          </a:p>
        </p:txBody>
      </p:sp>
      <p:sp>
        <p:nvSpPr>
          <p:cNvPr id="157" name="Left Brace 19"/>
          <p:cNvSpPr/>
          <p:nvPr/>
        </p:nvSpPr>
        <p:spPr>
          <a:xfrm>
            <a:off x="2622264" y="2085644"/>
            <a:ext cx="559561" cy="46538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4"/>
                </a:cubicBezTo>
                <a:lnTo>
                  <a:pt x="10800" y="15224"/>
                </a:lnTo>
                <a:cubicBezTo>
                  <a:pt x="10800" y="15104"/>
                  <a:pt x="5965" y="15007"/>
                  <a:pt x="0" y="15007"/>
                </a:cubicBezTo>
                <a:cubicBezTo>
                  <a:pt x="5965" y="15007"/>
                  <a:pt x="10800" y="14910"/>
                  <a:pt x="10800" y="14791"/>
                </a:cubicBezTo>
                <a:lnTo>
                  <a:pt x="10800" y="216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76200">
            <a:solidFill>
              <a:schemeClr val="accent1"/>
            </a:solidFill>
          </a:ln>
        </p:spPr>
        <p:txBody>
          <a:bodyPr lIns="45719" rIns="45719" anchor="ctr"/>
          <a:lstStyle/>
          <a:p>
            <a:pPr algn="ctr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Switching the Internet</a:t>
            </a:r>
          </a:p>
        </p:txBody>
      </p:sp>
      <p:sp>
        <p:nvSpPr>
          <p:cNvPr id="895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96" name="Content Placeholder 3"/>
          <p:cNvSpPr txBox="1"/>
          <p:nvPr>
            <p:ph type="body" idx="1"/>
          </p:nvPr>
        </p:nvSpPr>
        <p:spPr>
          <a:xfrm>
            <a:off x="71374" y="1600200"/>
            <a:ext cx="8991601" cy="5105400"/>
          </a:xfrm>
          <a:prstGeom prst="rect">
            <a:avLst/>
          </a:prstGeom>
        </p:spPr>
        <p:txBody>
          <a:bodyPr/>
          <a:lstStyle/>
          <a:p>
            <a:pPr/>
            <a:r>
              <a:t>Capabilities of switches: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Network-wide routing based on MAC addresses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Learn routes to new hosts automatically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Resolve loops</a:t>
            </a:r>
          </a:p>
          <a:p>
            <a:pPr/>
            <a:r>
              <a:t>Could the whole Internet be one switching domain?</a:t>
            </a:r>
          </a:p>
          <a:p>
            <a:pPr marL="0" indent="0" algn="ctr">
              <a:buSzTx/>
              <a:buFont typeface="Wingdings"/>
              <a:buNone/>
              <a:defRPr sz="4000">
                <a:solidFill>
                  <a:schemeClr val="accent2"/>
                </a:solidFill>
              </a:defRPr>
            </a:pPr>
          </a:p>
          <a:p>
            <a:pPr marL="0" indent="0" algn="ctr">
              <a:buSzTx/>
              <a:buFont typeface="Wingdings"/>
              <a:buNone/>
              <a:defRPr sz="4000">
                <a:solidFill>
                  <a:schemeClr val="accent2"/>
                </a:solidFill>
              </a:defRPr>
            </a:pPr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9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 of MAC Routing</a:t>
            </a:r>
          </a:p>
        </p:txBody>
      </p:sp>
      <p:sp>
        <p:nvSpPr>
          <p:cNvPr id="899" name="Slide Number Placeholder 2"/>
          <p:cNvSpPr txBox="1"/>
          <p:nvPr>
            <p:ph type="sldNum" sz="quarter" idx="2"/>
          </p:nvPr>
        </p:nvSpPr>
        <p:spPr>
          <a:xfrm>
            <a:off x="106779" y="1248650"/>
            <a:ext cx="31984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00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Inefficient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Flooding packets to locate unknown hosts</a:t>
            </a:r>
          </a:p>
          <a:p>
            <a:pPr/>
            <a:r>
              <a:t>Poor Performance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Spanning tree does not balance load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Hot spots</a:t>
            </a:r>
          </a:p>
          <a:p>
            <a:pPr/>
            <a:r>
              <a:t>Extremely Poor Scalability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Every switch needs every MAC address on the Internet in its routing table!</a:t>
            </a:r>
          </a:p>
          <a:p>
            <a:pPr lvl="1" marL="320040" indent="-320040">
              <a:buSzPct val="60000"/>
              <a:buChar char="◻"/>
              <a:defRPr sz="2600"/>
            </a:pPr>
            <a:r>
              <a:t>IP addresses solve these problems (next class…)</a:t>
            </a:r>
          </a:p>
        </p:txBody>
      </p:sp>
      <p:sp>
        <p:nvSpPr>
          <p:cNvPr id="901" name="Rectangle 4"/>
          <p:cNvSpPr/>
          <p:nvPr/>
        </p:nvSpPr>
        <p:spPr>
          <a:xfrm>
            <a:off x="160775" y="3805431"/>
            <a:ext cx="8782051" cy="1680972"/>
          </a:xfrm>
          <a:prstGeom prst="rect">
            <a:avLst/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01" grpId="2"/>
      <p:bldP build="p" bldLvl="5" animBg="1" rev="0" advAuto="0" spid="90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ntent Placeholder 3"/>
          <p:cNvSpPr txBox="1"/>
          <p:nvPr/>
        </p:nvSpPr>
        <p:spPr>
          <a:xfrm>
            <a:off x="-2" y="4700947"/>
            <a:ext cx="7149542" cy="21585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pPr>
            <a:r>
              <a:t>Pros: Simplicity</a:t>
            </a:r>
            <a:endParaRPr sz="29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Hardware is stupid and cheap</a:t>
            </a:r>
            <a:endParaRPr sz="2600"/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Char char="◻"/>
              <a:defRPr sz="2800"/>
            </a:pPr>
            <a:r>
              <a:t>Cons: No scalability</a:t>
            </a:r>
            <a:endParaRPr sz="2900"/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buSzPct val="70000"/>
              <a:buChar char=""/>
              <a:defRPr sz="2400"/>
            </a:pPr>
            <a:r>
              <a:t>More hosts = more collisions = pandemonium</a:t>
            </a:r>
          </a:p>
        </p:txBody>
      </p:sp>
      <p:sp>
        <p:nvSpPr>
          <p:cNvPr id="160" name="Straight Connector 18"/>
          <p:cNvSpPr/>
          <p:nvPr/>
        </p:nvSpPr>
        <p:spPr>
          <a:xfrm>
            <a:off x="1123566" y="3343695"/>
            <a:ext cx="6204616" cy="1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6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</a:t>
            </a:r>
          </a:p>
        </p:txBody>
      </p:sp>
      <p:sp>
        <p:nvSpPr>
          <p:cNvPr id="162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Content Placeholder 3"/>
          <p:cNvSpPr txBox="1"/>
          <p:nvPr>
            <p:ph type="body" sz="quarter" idx="1"/>
          </p:nvPr>
        </p:nvSpPr>
        <p:spPr>
          <a:xfrm>
            <a:off x="152400" y="1531959"/>
            <a:ext cx="8839200" cy="638034"/>
          </a:xfrm>
          <a:prstGeom prst="rect">
            <a:avLst/>
          </a:prstGeom>
        </p:spPr>
        <p:txBody>
          <a:bodyPr/>
          <a:lstStyle/>
          <a:p>
            <a:pPr/>
            <a:r>
              <a:t>Originally, Ethernet was a broadcast technology</a:t>
            </a:r>
          </a:p>
        </p:txBody>
      </p:sp>
      <p:sp>
        <p:nvSpPr>
          <p:cNvPr id="164" name="Rectangle 17"/>
          <p:cNvSpPr/>
          <p:nvPr/>
        </p:nvSpPr>
        <p:spPr>
          <a:xfrm>
            <a:off x="890993" y="3214894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7" name="Group 22"/>
          <p:cNvGrpSpPr/>
          <p:nvPr/>
        </p:nvGrpSpPr>
        <p:grpSpPr>
          <a:xfrm>
            <a:off x="1478414" y="2227994"/>
            <a:ext cx="813749" cy="1197588"/>
            <a:chOff x="0" y="0"/>
            <a:chExt cx="813748" cy="1197586"/>
          </a:xfrm>
        </p:grpSpPr>
        <p:sp>
          <p:nvSpPr>
            <p:cNvPr id="165" name="Up Arrow Callout 15"/>
            <p:cNvSpPr/>
            <p:nvPr/>
          </p:nvSpPr>
          <p:spPr>
            <a:xfrm>
              <a:off x="203011" y="715909"/>
              <a:ext cx="489614" cy="48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6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813749" cy="8137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0" name="Group 21"/>
          <p:cNvGrpSpPr/>
          <p:nvPr/>
        </p:nvGrpSpPr>
        <p:grpSpPr>
          <a:xfrm>
            <a:off x="2986489" y="2227995"/>
            <a:ext cx="813749" cy="1197587"/>
            <a:chOff x="0" y="0"/>
            <a:chExt cx="813748" cy="1197586"/>
          </a:xfrm>
        </p:grpSpPr>
        <p:sp>
          <p:nvSpPr>
            <p:cNvPr id="168" name="Up Arrow Callout 13"/>
            <p:cNvSpPr/>
            <p:nvPr/>
          </p:nvSpPr>
          <p:spPr>
            <a:xfrm>
              <a:off x="203011" y="715909"/>
              <a:ext cx="489614" cy="48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69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813749" cy="81375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 20"/>
          <p:cNvGrpSpPr/>
          <p:nvPr/>
        </p:nvGrpSpPr>
        <p:grpSpPr>
          <a:xfrm>
            <a:off x="4494565" y="2227994"/>
            <a:ext cx="813749" cy="1197588"/>
            <a:chOff x="0" y="0"/>
            <a:chExt cx="813748" cy="1197586"/>
          </a:xfrm>
        </p:grpSpPr>
        <p:sp>
          <p:nvSpPr>
            <p:cNvPr id="171" name="Up Arrow Callout 11"/>
            <p:cNvSpPr/>
            <p:nvPr/>
          </p:nvSpPr>
          <p:spPr>
            <a:xfrm>
              <a:off x="203011" y="715909"/>
              <a:ext cx="489614" cy="48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7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813749" cy="8137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6" name="Group 19"/>
          <p:cNvGrpSpPr/>
          <p:nvPr/>
        </p:nvGrpSpPr>
        <p:grpSpPr>
          <a:xfrm>
            <a:off x="6002642" y="2227994"/>
            <a:ext cx="813749" cy="1197588"/>
            <a:chOff x="0" y="0"/>
            <a:chExt cx="813748" cy="1197586"/>
          </a:xfrm>
        </p:grpSpPr>
        <p:sp>
          <p:nvSpPr>
            <p:cNvPr id="174" name="Up Arrow Callout 14"/>
            <p:cNvSpPr/>
            <p:nvPr/>
          </p:nvSpPr>
          <p:spPr>
            <a:xfrm>
              <a:off x="208413" y="715909"/>
              <a:ext cx="489613" cy="48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175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813749" cy="81374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77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rcRect l="20043" t="0" r="13790" b="0"/>
          <a:stretch>
            <a:fillRect/>
          </a:stretch>
        </p:blipFill>
        <p:spPr>
          <a:xfrm>
            <a:off x="7863840" y="2012710"/>
            <a:ext cx="1280161" cy="192694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extBox 24"/>
          <p:cNvSpPr txBox="1"/>
          <p:nvPr/>
        </p:nvSpPr>
        <p:spPr>
          <a:xfrm>
            <a:off x="1020334" y="3848667"/>
            <a:ext cx="181179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Tee Connector</a:t>
            </a:r>
          </a:p>
        </p:txBody>
      </p:sp>
      <p:sp>
        <p:nvSpPr>
          <p:cNvPr id="179" name="TextBox 27"/>
          <p:cNvSpPr txBox="1"/>
          <p:nvPr/>
        </p:nvSpPr>
        <p:spPr>
          <a:xfrm>
            <a:off x="46359" y="2261493"/>
            <a:ext cx="138153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Terminator</a:t>
            </a:r>
          </a:p>
        </p:txBody>
      </p:sp>
      <p:sp>
        <p:nvSpPr>
          <p:cNvPr id="180" name="Straight Arrow Connector 26"/>
          <p:cNvSpPr/>
          <p:nvPr/>
        </p:nvSpPr>
        <p:spPr>
          <a:xfrm>
            <a:off x="855874" y="2723159"/>
            <a:ext cx="163922" cy="449938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1" name="Straight Arrow Connector 31"/>
          <p:cNvSpPr/>
          <p:nvPr/>
        </p:nvSpPr>
        <p:spPr>
          <a:xfrm flipV="1">
            <a:off x="1926231" y="3489276"/>
            <a:ext cx="1" cy="450375"/>
          </a:xfrm>
          <a:prstGeom prst="line">
            <a:avLst/>
          </a:prstGeom>
          <a:ln w="5715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182" name="Straight Connector 43"/>
          <p:cNvSpPr/>
          <p:nvPr/>
        </p:nvSpPr>
        <p:spPr>
          <a:xfrm>
            <a:off x="5652456" y="4950619"/>
            <a:ext cx="1817430" cy="1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Straight Connector 49"/>
          <p:cNvSpPr/>
          <p:nvPr/>
        </p:nvSpPr>
        <p:spPr>
          <a:xfrm flipV="1">
            <a:off x="6359304" y="4950619"/>
            <a:ext cx="1110581" cy="882055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4" name="Straight Connector 52"/>
          <p:cNvSpPr/>
          <p:nvPr/>
        </p:nvSpPr>
        <p:spPr>
          <a:xfrm>
            <a:off x="6359304" y="4317517"/>
            <a:ext cx="1110581" cy="633102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18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1168" y="4430179"/>
            <a:ext cx="882055" cy="882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76306" y="5229595"/>
            <a:ext cx="882055" cy="882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906856" y="3924244"/>
            <a:ext cx="882055" cy="882055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30"/>
          <p:cNvSpPr txBox="1"/>
          <p:nvPr/>
        </p:nvSpPr>
        <p:spPr>
          <a:xfrm>
            <a:off x="7225078" y="4658231"/>
            <a:ext cx="1309617" cy="5327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189" name="TextBox 72"/>
          <p:cNvSpPr txBox="1"/>
          <p:nvPr/>
        </p:nvSpPr>
        <p:spPr>
          <a:xfrm rot="16200000">
            <a:off x="6755402" y="3032508"/>
            <a:ext cx="1524231" cy="443865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Repeater</a:t>
            </a:r>
          </a:p>
        </p:txBody>
      </p:sp>
      <p:sp>
        <p:nvSpPr>
          <p:cNvPr id="190" name="Oval 29"/>
          <p:cNvSpPr/>
          <p:nvPr/>
        </p:nvSpPr>
        <p:spPr>
          <a:xfrm>
            <a:off x="4771785" y="3173097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Oval 33"/>
          <p:cNvSpPr/>
          <p:nvPr/>
        </p:nvSpPr>
        <p:spPr>
          <a:xfrm>
            <a:off x="4766376" y="3173097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path" nodeType="after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425352 -0.000462" origin="layout" pathEditMode="relative">
                                      <p:cBhvr>
                                        <p:cTn id="16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path" nodeType="after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273088 -0.000455" origin="layout" pathEditMode="relative">
                                      <p:cBhvr>
                                        <p:cTn id="19" dur="1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9"/>
      <p:bldP build="whole" bldLvl="1" animBg="1" rev="0" advAuto="0" spid="159" grpId="12"/>
      <p:bldP build="whole" bldLvl="1" animBg="1" rev="0" advAuto="0" spid="187" grpId="10"/>
      <p:bldP build="whole" bldLvl="1" animBg="1" rev="0" advAuto="0" spid="182" grpId="5"/>
      <p:bldP build="whole" bldLvl="1" animBg="1" rev="0" advAuto="0" spid="190" grpId="1"/>
      <p:bldP build="whole" bldLvl="1" animBg="1" rev="0" advAuto="0" spid="191" grpId="2"/>
      <p:bldP build="whole" bldLvl="1" animBg="1" rev="0" advAuto="0" spid="185" grpId="8"/>
      <p:bldP build="whole" bldLvl="1" animBg="1" rev="0" advAuto="0" spid="183" grpId="6"/>
      <p:bldP build="whole" bldLvl="1" animBg="1" rev="0" advAuto="0" spid="188" grpId="11"/>
      <p:bldP build="whole" bldLvl="1" animBg="1" rev="0" advAuto="0" spid="184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Case for Bridging</a:t>
            </a:r>
          </a:p>
        </p:txBody>
      </p:sp>
      <p:sp>
        <p:nvSpPr>
          <p:cNvPr id="194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95" name="Content Placeholder 3"/>
          <p:cNvSpPr txBox="1"/>
          <p:nvPr>
            <p:ph type="body" sz="half" idx="1"/>
          </p:nvPr>
        </p:nvSpPr>
        <p:spPr>
          <a:xfrm>
            <a:off x="152400" y="1600200"/>
            <a:ext cx="8839200" cy="1688911"/>
          </a:xfrm>
          <a:prstGeom prst="rect">
            <a:avLst/>
          </a:prstGeom>
        </p:spPr>
        <p:txBody>
          <a:bodyPr/>
          <a:lstStyle/>
          <a:p>
            <a:pPr/>
            <a:r>
              <a:t>Need a device that can </a:t>
            </a:r>
            <a:r>
              <a:rPr>
                <a:solidFill>
                  <a:schemeClr val="accent1"/>
                </a:solidFill>
              </a:rPr>
              <a:t>bridge</a:t>
            </a:r>
            <a:r>
              <a:t> different LANs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Only forward packets to intended recipients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No broadcast!</a:t>
            </a:r>
          </a:p>
        </p:txBody>
      </p:sp>
      <p:sp>
        <p:nvSpPr>
          <p:cNvPr id="196" name="Straight Connector 4"/>
          <p:cNvSpPr/>
          <p:nvPr/>
        </p:nvSpPr>
        <p:spPr>
          <a:xfrm>
            <a:off x="6242436" y="4989271"/>
            <a:ext cx="1817430" cy="1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Straight Connector 5"/>
          <p:cNvSpPr/>
          <p:nvPr/>
        </p:nvSpPr>
        <p:spPr>
          <a:xfrm flipV="1">
            <a:off x="6949285" y="4989270"/>
            <a:ext cx="1110581" cy="882055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8" name="Straight Connector 6"/>
          <p:cNvSpPr/>
          <p:nvPr/>
        </p:nvSpPr>
        <p:spPr>
          <a:xfrm>
            <a:off x="6949285" y="4356170"/>
            <a:ext cx="1110581" cy="633102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99" name="Straight Connector 13"/>
          <p:cNvSpPr/>
          <p:nvPr/>
        </p:nvSpPr>
        <p:spPr>
          <a:xfrm>
            <a:off x="2000274" y="4904351"/>
            <a:ext cx="1817430" cy="1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Straight Connector 14"/>
          <p:cNvSpPr/>
          <p:nvPr/>
        </p:nvSpPr>
        <p:spPr>
          <a:xfrm flipV="1">
            <a:off x="2707124" y="4904350"/>
            <a:ext cx="1110580" cy="882055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01" name="Straight Connector 15"/>
          <p:cNvSpPr/>
          <p:nvPr/>
        </p:nvSpPr>
        <p:spPr>
          <a:xfrm>
            <a:off x="2707123" y="4271250"/>
            <a:ext cx="1110582" cy="633102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988" y="4383911"/>
            <a:ext cx="882055" cy="882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051" y="5345377"/>
            <a:ext cx="882055" cy="882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81051" y="3646477"/>
            <a:ext cx="882055" cy="882055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xtBox 19"/>
          <p:cNvSpPr txBox="1"/>
          <p:nvPr/>
        </p:nvSpPr>
        <p:spPr>
          <a:xfrm>
            <a:off x="3572897" y="4611963"/>
            <a:ext cx="1309617" cy="5327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206" name="Oval 20"/>
          <p:cNvSpPr/>
          <p:nvPr/>
        </p:nvSpPr>
        <p:spPr>
          <a:xfrm>
            <a:off x="1910453" y="4727323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Oval 21"/>
          <p:cNvSpPr/>
          <p:nvPr/>
        </p:nvSpPr>
        <p:spPr>
          <a:xfrm>
            <a:off x="3606162" y="4727323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0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23727" y="4611963"/>
            <a:ext cx="1396942" cy="588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1149" y="4468831"/>
            <a:ext cx="882055" cy="8820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212" y="5430297"/>
            <a:ext cx="882055" cy="8820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212" y="3731397"/>
            <a:ext cx="882055" cy="88205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Oval 11"/>
          <p:cNvSpPr/>
          <p:nvPr/>
        </p:nvSpPr>
        <p:spPr>
          <a:xfrm>
            <a:off x="6152615" y="4812243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TextBox 23"/>
          <p:cNvSpPr txBox="1"/>
          <p:nvPr/>
        </p:nvSpPr>
        <p:spPr>
          <a:xfrm>
            <a:off x="6619858" y="3266699"/>
            <a:ext cx="28824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A</a:t>
            </a:r>
          </a:p>
        </p:txBody>
      </p:sp>
      <p:sp>
        <p:nvSpPr>
          <p:cNvPr id="214" name="TextBox 24"/>
          <p:cNvSpPr txBox="1"/>
          <p:nvPr/>
        </p:nvSpPr>
        <p:spPr>
          <a:xfrm>
            <a:off x="6619858" y="6276206"/>
            <a:ext cx="28824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C</a:t>
            </a:r>
          </a:p>
        </p:txBody>
      </p:sp>
      <p:sp>
        <p:nvSpPr>
          <p:cNvPr id="215" name="TextBox 25"/>
          <p:cNvSpPr txBox="1"/>
          <p:nvPr/>
        </p:nvSpPr>
        <p:spPr>
          <a:xfrm>
            <a:off x="5438377" y="4752008"/>
            <a:ext cx="256541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B</a:t>
            </a:r>
          </a:p>
        </p:txBody>
      </p:sp>
      <p:sp>
        <p:nvSpPr>
          <p:cNvPr id="216" name="TextBox 26"/>
          <p:cNvSpPr txBox="1"/>
          <p:nvPr/>
        </p:nvSpPr>
        <p:spPr>
          <a:xfrm>
            <a:off x="2308826" y="3172548"/>
            <a:ext cx="28824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A</a:t>
            </a:r>
          </a:p>
        </p:txBody>
      </p:sp>
      <p:sp>
        <p:nvSpPr>
          <p:cNvPr id="217" name="TextBox 27"/>
          <p:cNvSpPr txBox="1"/>
          <p:nvPr/>
        </p:nvSpPr>
        <p:spPr>
          <a:xfrm>
            <a:off x="2308826" y="6182054"/>
            <a:ext cx="28824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C</a:t>
            </a:r>
          </a:p>
        </p:txBody>
      </p:sp>
      <p:sp>
        <p:nvSpPr>
          <p:cNvPr id="218" name="TextBox 28"/>
          <p:cNvSpPr txBox="1"/>
          <p:nvPr/>
        </p:nvSpPr>
        <p:spPr>
          <a:xfrm>
            <a:off x="1127346" y="4657857"/>
            <a:ext cx="25654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B</a:t>
            </a:r>
          </a:p>
        </p:txBody>
      </p:sp>
      <p:grpSp>
        <p:nvGrpSpPr>
          <p:cNvPr id="221" name="Group 29"/>
          <p:cNvGrpSpPr/>
          <p:nvPr/>
        </p:nvGrpSpPr>
        <p:grpSpPr>
          <a:xfrm>
            <a:off x="85000" y="3169423"/>
            <a:ext cx="2367946" cy="1335436"/>
            <a:chOff x="0" y="0"/>
            <a:chExt cx="2367945" cy="1335435"/>
          </a:xfrm>
        </p:grpSpPr>
        <p:sp>
          <p:nvSpPr>
            <p:cNvPr id="219" name="Rectangular Callout 30"/>
            <p:cNvSpPr/>
            <p:nvPr/>
          </p:nvSpPr>
          <p:spPr>
            <a:xfrm flipH="1">
              <a:off x="1" y="0"/>
              <a:ext cx="2367945" cy="1335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432"/>
                  </a:lnTo>
                  <a:lnTo>
                    <a:pt x="9000" y="15432"/>
                  </a:lnTo>
                  <a:lnTo>
                    <a:pt x="4794" y="21600"/>
                  </a:lnTo>
                  <a:lnTo>
                    <a:pt x="3600" y="15432"/>
                  </a:lnTo>
                  <a:lnTo>
                    <a:pt x="0" y="15432"/>
                  </a:lnTo>
                  <a:lnTo>
                    <a:pt x="0" y="9002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0" name="TextBox 31"/>
            <p:cNvSpPr txBox="1"/>
            <p:nvPr/>
          </p:nvSpPr>
          <p:spPr>
            <a:xfrm>
              <a:off x="0" y="0"/>
              <a:ext cx="2367945" cy="886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Send Packet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B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C</a:t>
              </a:r>
            </a:p>
          </p:txBody>
        </p:sp>
      </p:grpSp>
      <p:grpSp>
        <p:nvGrpSpPr>
          <p:cNvPr id="224" name="Group 32"/>
          <p:cNvGrpSpPr/>
          <p:nvPr/>
        </p:nvGrpSpPr>
        <p:grpSpPr>
          <a:xfrm>
            <a:off x="4321889" y="3172548"/>
            <a:ext cx="2256782" cy="1382932"/>
            <a:chOff x="0" y="0"/>
            <a:chExt cx="2256780" cy="1382930"/>
          </a:xfrm>
        </p:grpSpPr>
        <p:sp>
          <p:nvSpPr>
            <p:cNvPr id="222" name="Rectangular Callout 33"/>
            <p:cNvSpPr/>
            <p:nvPr/>
          </p:nvSpPr>
          <p:spPr>
            <a:xfrm flipH="1">
              <a:off x="1" y="0"/>
              <a:ext cx="2256780" cy="1382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902"/>
                  </a:lnTo>
                  <a:lnTo>
                    <a:pt x="9000" y="14902"/>
                  </a:lnTo>
                  <a:lnTo>
                    <a:pt x="4290" y="21600"/>
                  </a:lnTo>
                  <a:lnTo>
                    <a:pt x="3600" y="14902"/>
                  </a:lnTo>
                  <a:lnTo>
                    <a:pt x="0" y="14902"/>
                  </a:lnTo>
                  <a:lnTo>
                    <a:pt x="0" y="8693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3" name="TextBox 34"/>
            <p:cNvSpPr txBox="1"/>
            <p:nvPr/>
          </p:nvSpPr>
          <p:spPr>
            <a:xfrm>
              <a:off x="0" y="0"/>
              <a:ext cx="2256780" cy="8866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Send Packet</a:t>
              </a:r>
            </a:p>
            <a:p>
              <a:pPr algn="ctr">
                <a:defRPr sz="2800">
                  <a:solidFill>
                    <a:srgbClr val="FFFFFF"/>
                  </a:solidFill>
                </a:defRPr>
              </a:pPr>
              <a:r>
                <a:t>B </a:t>
              </a: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 </a:t>
              </a:r>
              <a:r>
                <a:t>C</a:t>
              </a:r>
            </a:p>
          </p:txBody>
        </p:sp>
      </p:grpSp>
      <p:sp>
        <p:nvSpPr>
          <p:cNvPr id="225" name="TextBox 10"/>
          <p:cNvSpPr txBox="1"/>
          <p:nvPr/>
        </p:nvSpPr>
        <p:spPr>
          <a:xfrm>
            <a:off x="7876215" y="4188912"/>
            <a:ext cx="907515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/>
            </a:lvl1pPr>
          </a:lstStyle>
          <a:p>
            <a:pPr/>
            <a:r>
              <a:t>Bridge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path" nodeType="clickEffect" presetSubtype="0" presetID="-1" grpId="3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6460 -0.002310" origin="layout" pathEditMode="relative">
                                      <p:cBhvr>
                                        <p:cTn id="17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path" nodeType="after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86460 -0.002310 L 0.076040 0.110320" origin="layout" pathEditMode="relative">
                                      <p:cBhvr>
                                        <p:cTn id="2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path" nodeType="after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115110 -0.093890" origin="layout" pathEditMode="relative">
                                      <p:cBhvr>
                                        <p:cTn id="26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4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Class="entr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Class="entr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Class="entr" nodeType="afterEffect" presetSubtype="4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Class="entr" nodeType="afterEffect" presetSubtype="4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Class="entr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500"/>
                            </p:stCondLst>
                            <p:childTnLst>
                              <p:par>
                                <p:cTn id="74" presetClass="entr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Class="entr" nodeType="afterEffect" presetSubtype="4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Subtype="4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Class="entr" nodeType="afterEffect" presetSubtype="4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path" nodeType="clickEffect" presetSubtype="0" presetID="-1" grpId="2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6460 -0.002310" origin="layout" pathEditMode="relative">
                                      <p:cBhvr>
                                        <p:cTn id="97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path" nodeType="afterEffect" presetSubtype="0" presetID="-1" grpId="2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186460 -0.002310 L 0.076040 0.110320" origin="layout" pathEditMode="relative">
                                      <p:cBhvr>
                                        <p:cTn id="10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9"/>
      <p:bldP build="whole" bldLvl="1" animBg="1" rev="0" advAuto="0" spid="215" grpId="14"/>
      <p:bldP build="whole" bldLvl="1" animBg="1" rev="0" advAuto="0" spid="221" grpId="1"/>
      <p:bldP build="whole" bldLvl="1" animBg="1" rev="0" advAuto="0" spid="209" grpId="10"/>
      <p:bldP build="whole" bldLvl="1" animBg="1" rev="0" advAuto="0" spid="214" grpId="15"/>
      <p:bldP build="whole" bldLvl="1" animBg="1" rev="0" advAuto="0" spid="207" grpId="4"/>
      <p:bldP build="whole" bldLvl="1" animBg="1" rev="0" advAuto="0" spid="225" grpId="16"/>
      <p:bldP build="whole" bldLvl="1" animBg="1" rev="0" advAuto="0" spid="211" grpId="12"/>
      <p:bldP build="whole" bldLvl="1" animBg="1" rev="0" advAuto="0" spid="208" grpId="17"/>
      <p:bldP build="whole" bldLvl="1" animBg="1" rev="0" advAuto="0" spid="196" grpId="7"/>
      <p:bldP build="whole" bldLvl="1" animBg="1" rev="0" advAuto="0" spid="224" grpId="18"/>
      <p:bldP build="whole" bldLvl="1" animBg="1" rev="0" advAuto="0" spid="206" grpId="2"/>
      <p:bldP build="whole" bldLvl="1" animBg="1" rev="0" advAuto="0" spid="197" grpId="8"/>
      <p:bldP build="whole" bldLvl="1" animBg="1" rev="0" advAuto="0" spid="198" grpId="9"/>
      <p:bldP build="whole" bldLvl="1" animBg="1" rev="0" advAuto="0" spid="213" grpId="13"/>
      <p:bldP build="whole" bldLvl="1" animBg="1" rev="0" advAuto="0" spid="210" grpId="1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Bridging the LANs</a:t>
            </a:r>
          </a:p>
        </p:txBody>
      </p:sp>
      <p:sp>
        <p:nvSpPr>
          <p:cNvPr id="228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29" name="Content Placeholder 3"/>
          <p:cNvSpPr txBox="1"/>
          <p:nvPr>
            <p:ph type="body" sz="half" idx="1"/>
          </p:nvPr>
        </p:nvSpPr>
        <p:spPr>
          <a:xfrm>
            <a:off x="29568" y="4166327"/>
            <a:ext cx="9050030" cy="260751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2600"/>
            </a:pPr>
            <a:r>
              <a:t>Bridging limits the size of collision domains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Vastly improves scalability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Question: could the whole Internet be one bridging domain?</a:t>
            </a:r>
          </a:p>
          <a:p>
            <a:pPr>
              <a:lnSpc>
                <a:spcPct val="90000"/>
              </a:lnSpc>
              <a:defRPr sz="2600"/>
            </a:pPr>
            <a:r>
              <a:t>Tradeoff: bridges are more complex than hubs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Physical layer device vs. data link layer device</a:t>
            </a:r>
          </a:p>
          <a:p>
            <a:pPr lvl="1" marL="640080" indent="-274320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defRPr sz="2400"/>
            </a:pPr>
            <a:r>
              <a:t>Need memory buffers, packet processing hardware, routing tables</a:t>
            </a:r>
          </a:p>
        </p:txBody>
      </p:sp>
      <p:sp>
        <p:nvSpPr>
          <p:cNvPr id="230" name="Straight Connector 4"/>
          <p:cNvSpPr/>
          <p:nvPr/>
        </p:nvSpPr>
        <p:spPr>
          <a:xfrm>
            <a:off x="497823" y="2563323"/>
            <a:ext cx="4003906" cy="1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Rectangle 5"/>
          <p:cNvSpPr/>
          <p:nvPr/>
        </p:nvSpPr>
        <p:spPr>
          <a:xfrm>
            <a:off x="240220" y="2434522"/>
            <a:ext cx="257604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34" name="Group 6"/>
          <p:cNvGrpSpPr/>
          <p:nvPr/>
        </p:nvGrpSpPr>
        <p:grpSpPr>
          <a:xfrm>
            <a:off x="552414" y="1607986"/>
            <a:ext cx="704785" cy="1037226"/>
            <a:chOff x="0" y="0"/>
            <a:chExt cx="704783" cy="1037224"/>
          </a:xfrm>
        </p:grpSpPr>
        <p:sp>
          <p:nvSpPr>
            <p:cNvPr id="232" name="Up Arrow Callout 7"/>
            <p:cNvSpPr/>
            <p:nvPr/>
          </p:nvSpPr>
          <p:spPr>
            <a:xfrm>
              <a:off x="175826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3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37" name="Group 9"/>
          <p:cNvGrpSpPr/>
          <p:nvPr/>
        </p:nvGrpSpPr>
        <p:grpSpPr>
          <a:xfrm>
            <a:off x="1590671" y="1607985"/>
            <a:ext cx="704784" cy="1037224"/>
            <a:chOff x="0" y="0"/>
            <a:chExt cx="704783" cy="1037222"/>
          </a:xfrm>
        </p:grpSpPr>
        <p:sp>
          <p:nvSpPr>
            <p:cNvPr id="235" name="Up Arrow Callout 10"/>
            <p:cNvSpPr/>
            <p:nvPr/>
          </p:nvSpPr>
          <p:spPr>
            <a:xfrm>
              <a:off x="175826" y="620045"/>
              <a:ext cx="424052" cy="41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3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0" name="Group 12"/>
          <p:cNvGrpSpPr/>
          <p:nvPr/>
        </p:nvGrpSpPr>
        <p:grpSpPr>
          <a:xfrm>
            <a:off x="2601630" y="1607986"/>
            <a:ext cx="704784" cy="1037226"/>
            <a:chOff x="0" y="0"/>
            <a:chExt cx="704783" cy="1037224"/>
          </a:xfrm>
        </p:grpSpPr>
        <p:sp>
          <p:nvSpPr>
            <p:cNvPr id="238" name="Up Arrow Callout 13"/>
            <p:cNvSpPr/>
            <p:nvPr/>
          </p:nvSpPr>
          <p:spPr>
            <a:xfrm>
              <a:off x="175826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39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43" name="Group 15"/>
          <p:cNvGrpSpPr/>
          <p:nvPr/>
        </p:nvGrpSpPr>
        <p:grpSpPr>
          <a:xfrm>
            <a:off x="3639887" y="1607986"/>
            <a:ext cx="704784" cy="1037226"/>
            <a:chOff x="0" y="0"/>
            <a:chExt cx="704783" cy="1037224"/>
          </a:xfrm>
        </p:grpSpPr>
        <p:sp>
          <p:nvSpPr>
            <p:cNvPr id="241" name="Up Arrow Callout 16"/>
            <p:cNvSpPr/>
            <p:nvPr/>
          </p:nvSpPr>
          <p:spPr>
            <a:xfrm>
              <a:off x="180505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42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4" name="Straight Connector 24"/>
          <p:cNvSpPr/>
          <p:nvPr/>
        </p:nvSpPr>
        <p:spPr>
          <a:xfrm>
            <a:off x="497823" y="3815222"/>
            <a:ext cx="4003906" cy="1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45" name="Rectangle 25"/>
          <p:cNvSpPr/>
          <p:nvPr/>
        </p:nvSpPr>
        <p:spPr>
          <a:xfrm>
            <a:off x="240220" y="3686421"/>
            <a:ext cx="257604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48" name="Group 26"/>
          <p:cNvGrpSpPr/>
          <p:nvPr/>
        </p:nvGrpSpPr>
        <p:grpSpPr>
          <a:xfrm>
            <a:off x="552414" y="2859884"/>
            <a:ext cx="704785" cy="1037225"/>
            <a:chOff x="0" y="0"/>
            <a:chExt cx="704783" cy="1037224"/>
          </a:xfrm>
        </p:grpSpPr>
        <p:sp>
          <p:nvSpPr>
            <p:cNvPr id="246" name="Up Arrow Callout 27"/>
            <p:cNvSpPr/>
            <p:nvPr/>
          </p:nvSpPr>
          <p:spPr>
            <a:xfrm>
              <a:off x="175826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47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1" name="Group 29"/>
          <p:cNvGrpSpPr/>
          <p:nvPr/>
        </p:nvGrpSpPr>
        <p:grpSpPr>
          <a:xfrm>
            <a:off x="1590671" y="2859883"/>
            <a:ext cx="704784" cy="1037224"/>
            <a:chOff x="0" y="0"/>
            <a:chExt cx="704783" cy="1037222"/>
          </a:xfrm>
        </p:grpSpPr>
        <p:sp>
          <p:nvSpPr>
            <p:cNvPr id="249" name="Up Arrow Callout 30"/>
            <p:cNvSpPr/>
            <p:nvPr/>
          </p:nvSpPr>
          <p:spPr>
            <a:xfrm>
              <a:off x="175826" y="620045"/>
              <a:ext cx="424052" cy="41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50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4" name="Group 32"/>
          <p:cNvGrpSpPr/>
          <p:nvPr/>
        </p:nvGrpSpPr>
        <p:grpSpPr>
          <a:xfrm>
            <a:off x="2601630" y="2859884"/>
            <a:ext cx="704784" cy="1037225"/>
            <a:chOff x="0" y="0"/>
            <a:chExt cx="704783" cy="1037224"/>
          </a:xfrm>
        </p:grpSpPr>
        <p:sp>
          <p:nvSpPr>
            <p:cNvPr id="252" name="Up Arrow Callout 33"/>
            <p:cNvSpPr/>
            <p:nvPr/>
          </p:nvSpPr>
          <p:spPr>
            <a:xfrm>
              <a:off x="175826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53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7" name="Group 35"/>
          <p:cNvGrpSpPr/>
          <p:nvPr/>
        </p:nvGrpSpPr>
        <p:grpSpPr>
          <a:xfrm>
            <a:off x="3639887" y="2859884"/>
            <a:ext cx="704784" cy="1037225"/>
            <a:chOff x="0" y="0"/>
            <a:chExt cx="704783" cy="1037224"/>
          </a:xfrm>
        </p:grpSpPr>
        <p:sp>
          <p:nvSpPr>
            <p:cNvPr id="255" name="Up Arrow Callout 36"/>
            <p:cNvSpPr/>
            <p:nvPr/>
          </p:nvSpPr>
          <p:spPr>
            <a:xfrm>
              <a:off x="180505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56" name="Picture 2" descr="Picture 2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58" name="Straight Connector 39"/>
          <p:cNvSpPr/>
          <p:nvPr/>
        </p:nvSpPr>
        <p:spPr>
          <a:xfrm>
            <a:off x="7431075" y="3733334"/>
            <a:ext cx="1057837" cy="1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59" name="Straight Connector 41"/>
          <p:cNvSpPr/>
          <p:nvPr/>
        </p:nvSpPr>
        <p:spPr>
          <a:xfrm>
            <a:off x="7478610" y="3727258"/>
            <a:ext cx="860175" cy="741659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6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55110" y="3439214"/>
            <a:ext cx="704784" cy="704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6518" y="4143821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traight Connector 55"/>
          <p:cNvSpPr/>
          <p:nvPr/>
        </p:nvSpPr>
        <p:spPr>
          <a:xfrm flipV="1">
            <a:off x="7519920" y="2924050"/>
            <a:ext cx="818865" cy="774488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6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36518" y="2598956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Straight Connector 58"/>
          <p:cNvSpPr/>
          <p:nvPr/>
        </p:nvSpPr>
        <p:spPr>
          <a:xfrm flipV="1">
            <a:off x="6464097" y="1837545"/>
            <a:ext cx="1" cy="973204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Straight Connector 59"/>
          <p:cNvSpPr/>
          <p:nvPr/>
        </p:nvSpPr>
        <p:spPr>
          <a:xfrm flipH="1" flipV="1">
            <a:off x="5624893" y="2028761"/>
            <a:ext cx="886740" cy="775914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11706" y="1606908"/>
            <a:ext cx="704784" cy="704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2502" y="1606908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Straight Connector 62"/>
          <p:cNvSpPr/>
          <p:nvPr/>
        </p:nvSpPr>
        <p:spPr>
          <a:xfrm flipV="1">
            <a:off x="6552942" y="2001465"/>
            <a:ext cx="818865" cy="774488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2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59447" y="1606908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Elbow Connector 69"/>
          <p:cNvSpPr/>
          <p:nvPr/>
        </p:nvSpPr>
        <p:spPr>
          <a:xfrm>
            <a:off x="4736874" y="2563323"/>
            <a:ext cx="888021" cy="9168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1" name="Elbow Connector 71"/>
          <p:cNvSpPr/>
          <p:nvPr/>
        </p:nvSpPr>
        <p:spPr>
          <a:xfrm flipV="1">
            <a:off x="4736874" y="3658853"/>
            <a:ext cx="541378" cy="156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2" name="Elbow Connector 74"/>
          <p:cNvSpPr/>
          <p:nvPr/>
        </p:nvSpPr>
        <p:spPr>
          <a:xfrm rot="10800000">
            <a:off x="6366947" y="3707262"/>
            <a:ext cx="67967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83" name="Elbow Connector 76"/>
          <p:cNvSpPr/>
          <p:nvPr/>
        </p:nvSpPr>
        <p:spPr>
          <a:xfrm>
            <a:off x="5845810" y="3008630"/>
            <a:ext cx="617220" cy="41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13131"/>
                </a:lnTo>
                <a:lnTo>
                  <a:pt x="10933" y="13131"/>
                </a:lnTo>
                <a:lnTo>
                  <a:pt x="10933" y="8469"/>
                </a:lnTo>
                <a:lnTo>
                  <a:pt x="0" y="8469"/>
                </a:lnTo>
                <a:lnTo>
                  <a:pt x="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/>
          <a:lstStyle/>
          <a:p>
            <a:pPr/>
          </a:p>
        </p:txBody>
      </p:sp>
      <p:pic>
        <p:nvPicPr>
          <p:cNvPr id="274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56001" y="3419352"/>
            <a:ext cx="1396943" cy="588187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TextBox 64"/>
          <p:cNvSpPr txBox="1"/>
          <p:nvPr/>
        </p:nvSpPr>
        <p:spPr>
          <a:xfrm>
            <a:off x="6079642" y="2560193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276" name="TextBox 45"/>
          <p:cNvSpPr txBox="1"/>
          <p:nvPr/>
        </p:nvSpPr>
        <p:spPr>
          <a:xfrm>
            <a:off x="7046618" y="3482778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277" name="Rectangle 23"/>
          <p:cNvSpPr/>
          <p:nvPr/>
        </p:nvSpPr>
        <p:spPr>
          <a:xfrm>
            <a:off x="4479271" y="2434522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8" name="Rectangle 38"/>
          <p:cNvSpPr/>
          <p:nvPr/>
        </p:nvSpPr>
        <p:spPr>
          <a:xfrm>
            <a:off x="4479271" y="3686421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9" name="Rounded Rectangle 83"/>
          <p:cNvSpPr/>
          <p:nvPr/>
        </p:nvSpPr>
        <p:spPr>
          <a:xfrm>
            <a:off x="113834" y="1565493"/>
            <a:ext cx="4771884" cy="1224110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Rounded Rectangle 85"/>
          <p:cNvSpPr/>
          <p:nvPr/>
        </p:nvSpPr>
        <p:spPr>
          <a:xfrm>
            <a:off x="6962375" y="2517837"/>
            <a:ext cx="2112730" cy="2399006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1" name="Rounded Rectangle 86"/>
          <p:cNvSpPr/>
          <p:nvPr/>
        </p:nvSpPr>
        <p:spPr>
          <a:xfrm>
            <a:off x="113834" y="2799863"/>
            <a:ext cx="4771884" cy="1224110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2" name="Rounded Rectangle 87"/>
          <p:cNvSpPr/>
          <p:nvPr/>
        </p:nvSpPr>
        <p:spPr>
          <a:xfrm>
            <a:off x="5077159" y="1538197"/>
            <a:ext cx="2683781" cy="1646783"/>
          </a:xfrm>
          <a:prstGeom prst="roundRect">
            <a:avLst>
              <a:gd name="adj" fmla="val 16667"/>
            </a:avLst>
          </a:prstGeom>
          <a:ln w="57150">
            <a:solidFill>
              <a:schemeClr val="accent2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xit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5" dur="500" fill="hold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xit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39" dur="500" fill="hold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xit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3" dur="500" fill="hold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Class="exit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7" dur="500" fill="hold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9" grpId="1"/>
      <p:bldP build="whole" bldLvl="1" animBg="1" rev="0" advAuto="0" spid="280" grpId="2"/>
      <p:bldP build="whole" bldLvl="1" animBg="1" rev="0" advAuto="0" spid="282" grpId="4"/>
      <p:bldP build="whole" bldLvl="1" animBg="1" rev="0" advAuto="0" spid="281" grpId="3"/>
      <p:bldP build="whole" bldLvl="1" animBg="1" rev="0" advAuto="0" spid="279" grpId="6"/>
      <p:bldP build="whole" bldLvl="1" animBg="1" rev="0" advAuto="0" spid="280" grpId="7"/>
      <p:bldP build="whole" bldLvl="1" animBg="1" rev="0" advAuto="0" spid="282" grpId="9"/>
      <p:bldP build="p" bldLvl="5" animBg="1" rev="0" advAuto="0" spid="229" grpId="5"/>
      <p:bldP build="whole" bldLvl="1" animBg="1" rev="0" advAuto="0" spid="281" grpId="8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Bridge Internals</a:t>
            </a:r>
          </a:p>
        </p:txBody>
      </p:sp>
      <p:sp>
        <p:nvSpPr>
          <p:cNvPr id="286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87" name="Content Placeholder 3"/>
          <p:cNvSpPr txBox="1"/>
          <p:nvPr>
            <p:ph type="body" sz="half" idx="1"/>
          </p:nvPr>
        </p:nvSpPr>
        <p:spPr>
          <a:xfrm>
            <a:off x="-9427" y="5144930"/>
            <a:ext cx="9144001" cy="1683225"/>
          </a:xfrm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Bridges have memory buffers to queue packets</a:t>
            </a:r>
          </a:p>
          <a:p>
            <a:pPr>
              <a:defRPr sz="2400"/>
            </a:pPr>
            <a:r>
              <a:t>Bridge is intelligent, only forwards packets to the correct output</a:t>
            </a:r>
          </a:p>
          <a:p>
            <a:pPr>
              <a:defRPr sz="2400"/>
            </a:pPr>
            <a:r>
              <a:t>Bridges are high performance, full N x line rate is possible</a:t>
            </a:r>
          </a:p>
        </p:txBody>
      </p:sp>
      <p:sp>
        <p:nvSpPr>
          <p:cNvPr id="288" name="Rectangle 4"/>
          <p:cNvSpPr/>
          <p:nvPr/>
        </p:nvSpPr>
        <p:spPr>
          <a:xfrm>
            <a:off x="494033" y="1965955"/>
            <a:ext cx="3234521" cy="2606724"/>
          </a:xfrm>
          <a:prstGeom prst="rect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91" name="Rectangle 5"/>
          <p:cNvGrpSpPr/>
          <p:nvPr/>
        </p:nvGrpSpPr>
        <p:grpSpPr>
          <a:xfrm>
            <a:off x="1575617" y="2443627"/>
            <a:ext cx="1071351" cy="1965277"/>
            <a:chOff x="0" y="0"/>
            <a:chExt cx="1071350" cy="1965276"/>
          </a:xfrm>
        </p:grpSpPr>
        <p:sp>
          <p:nvSpPr>
            <p:cNvPr id="289" name="Rectangle"/>
            <p:cNvSpPr/>
            <p:nvPr/>
          </p:nvSpPr>
          <p:spPr>
            <a:xfrm>
              <a:off x="-1" y="0"/>
              <a:ext cx="1071352" cy="1965277"/>
            </a:xfrm>
            <a:prstGeom prst="rect">
              <a:avLst/>
            </a:prstGeom>
            <a:solidFill>
              <a:srgbClr val="92D050"/>
            </a:solidFill>
            <a:ln w="1905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0" name="Switch Fabric"/>
            <p:cNvSpPr txBox="1"/>
            <p:nvPr/>
          </p:nvSpPr>
          <p:spPr>
            <a:xfrm>
              <a:off x="-1" y="657518"/>
              <a:ext cx="1071352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Switch Fabric</a:t>
              </a:r>
            </a:p>
          </p:txBody>
        </p:sp>
      </p:grpSp>
      <p:sp>
        <p:nvSpPr>
          <p:cNvPr id="292" name="Rectangle 6"/>
          <p:cNvSpPr/>
          <p:nvPr/>
        </p:nvSpPr>
        <p:spPr>
          <a:xfrm>
            <a:off x="603218" y="2443627"/>
            <a:ext cx="709684" cy="327547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3" name="Rectangle 7"/>
          <p:cNvSpPr/>
          <p:nvPr/>
        </p:nvSpPr>
        <p:spPr>
          <a:xfrm>
            <a:off x="603217" y="2989538"/>
            <a:ext cx="709683" cy="327547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4" name="Rectangle 8"/>
          <p:cNvSpPr/>
          <p:nvPr/>
        </p:nvSpPr>
        <p:spPr>
          <a:xfrm>
            <a:off x="603218" y="3535448"/>
            <a:ext cx="709684" cy="327547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5" name="Rectangle 9"/>
          <p:cNvSpPr/>
          <p:nvPr/>
        </p:nvSpPr>
        <p:spPr>
          <a:xfrm>
            <a:off x="603218" y="4081359"/>
            <a:ext cx="709684" cy="327547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6" name="Rectangle 14"/>
          <p:cNvSpPr/>
          <p:nvPr/>
        </p:nvSpPr>
        <p:spPr>
          <a:xfrm>
            <a:off x="2911965" y="2443627"/>
            <a:ext cx="709683" cy="327547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Rectangle 15"/>
          <p:cNvSpPr/>
          <p:nvPr/>
        </p:nvSpPr>
        <p:spPr>
          <a:xfrm>
            <a:off x="2911963" y="2989538"/>
            <a:ext cx="709683" cy="327547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8" name="Rectangle 16"/>
          <p:cNvSpPr/>
          <p:nvPr/>
        </p:nvSpPr>
        <p:spPr>
          <a:xfrm>
            <a:off x="2911965" y="3535448"/>
            <a:ext cx="709683" cy="327547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9" name="Rectangle 17"/>
          <p:cNvSpPr/>
          <p:nvPr/>
        </p:nvSpPr>
        <p:spPr>
          <a:xfrm>
            <a:off x="2911965" y="4081359"/>
            <a:ext cx="709683" cy="327547"/>
          </a:xfrm>
          <a:prstGeom prst="rect">
            <a:avLst/>
          </a:prstGeom>
          <a:solidFill>
            <a:srgbClr val="FFFFFF"/>
          </a:solidFill>
          <a:ln w="19050">
            <a:solidFill>
              <a:srgbClr val="80808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0" name="TextBox 18"/>
          <p:cNvSpPr txBox="1"/>
          <p:nvPr/>
        </p:nvSpPr>
        <p:spPr>
          <a:xfrm>
            <a:off x="561676" y="1981961"/>
            <a:ext cx="790239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Inputs</a:t>
            </a:r>
          </a:p>
        </p:txBody>
      </p:sp>
      <p:sp>
        <p:nvSpPr>
          <p:cNvPr id="301" name="TextBox 19"/>
          <p:cNvSpPr txBox="1"/>
          <p:nvPr/>
        </p:nvSpPr>
        <p:spPr>
          <a:xfrm>
            <a:off x="2639753" y="1981961"/>
            <a:ext cx="1041014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Outputs</a:t>
            </a:r>
          </a:p>
        </p:txBody>
      </p:sp>
      <p:grpSp>
        <p:nvGrpSpPr>
          <p:cNvPr id="314" name="Group 40"/>
          <p:cNvGrpSpPr/>
          <p:nvPr/>
        </p:nvGrpSpPr>
        <p:grpSpPr>
          <a:xfrm>
            <a:off x="2972628" y="2496179"/>
            <a:ext cx="588940" cy="217578"/>
            <a:chOff x="0" y="0"/>
            <a:chExt cx="588939" cy="217577"/>
          </a:xfrm>
        </p:grpSpPr>
        <p:grpSp>
          <p:nvGrpSpPr>
            <p:cNvPr id="305" name="Group 28"/>
            <p:cNvGrpSpPr/>
            <p:nvPr/>
          </p:nvGrpSpPr>
          <p:grpSpPr>
            <a:xfrm>
              <a:off x="220294" y="3805"/>
              <a:ext cx="151166" cy="213772"/>
              <a:chOff x="0" y="0"/>
              <a:chExt cx="151164" cy="213771"/>
            </a:xfrm>
          </p:grpSpPr>
          <p:sp>
            <p:nvSpPr>
              <p:cNvPr id="302" name="Straight Connector 29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3" name="Straight Connector 30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4" name="Straight Connector 31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09" name="Group 32"/>
            <p:cNvGrpSpPr/>
            <p:nvPr/>
          </p:nvGrpSpPr>
          <p:grpSpPr>
            <a:xfrm>
              <a:off x="0" y="-1"/>
              <a:ext cx="151165" cy="213772"/>
              <a:chOff x="0" y="0"/>
              <a:chExt cx="151164" cy="213771"/>
            </a:xfrm>
          </p:grpSpPr>
          <p:sp>
            <p:nvSpPr>
              <p:cNvPr id="306" name="Straight Connector 33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7" name="Straight Connector 34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8" name="Straight Connector 35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13" name="Group 36"/>
            <p:cNvGrpSpPr/>
            <p:nvPr/>
          </p:nvGrpSpPr>
          <p:grpSpPr>
            <a:xfrm>
              <a:off x="437774" y="3805"/>
              <a:ext cx="151166" cy="213772"/>
              <a:chOff x="0" y="0"/>
              <a:chExt cx="151164" cy="213771"/>
            </a:xfrm>
          </p:grpSpPr>
          <p:sp>
            <p:nvSpPr>
              <p:cNvPr id="310" name="Straight Connector 37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1" name="Straight Connector 38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2" name="Straight Connector 39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27" name="Group 41"/>
          <p:cNvGrpSpPr/>
          <p:nvPr/>
        </p:nvGrpSpPr>
        <p:grpSpPr>
          <a:xfrm>
            <a:off x="2973863" y="3044521"/>
            <a:ext cx="588940" cy="217578"/>
            <a:chOff x="0" y="0"/>
            <a:chExt cx="588939" cy="217577"/>
          </a:xfrm>
        </p:grpSpPr>
        <p:grpSp>
          <p:nvGrpSpPr>
            <p:cNvPr id="318" name="Group 42"/>
            <p:cNvGrpSpPr/>
            <p:nvPr/>
          </p:nvGrpSpPr>
          <p:grpSpPr>
            <a:xfrm>
              <a:off x="220294" y="3805"/>
              <a:ext cx="151166" cy="213772"/>
              <a:chOff x="0" y="0"/>
              <a:chExt cx="151164" cy="213771"/>
            </a:xfrm>
          </p:grpSpPr>
          <p:sp>
            <p:nvSpPr>
              <p:cNvPr id="315" name="Straight Connector 51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6" name="Straight Connector 52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17" name="Straight Connector 53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22" name="Group 43"/>
            <p:cNvGrpSpPr/>
            <p:nvPr/>
          </p:nvGrpSpPr>
          <p:grpSpPr>
            <a:xfrm>
              <a:off x="0" y="-1"/>
              <a:ext cx="151165" cy="213772"/>
              <a:chOff x="0" y="0"/>
              <a:chExt cx="151164" cy="213771"/>
            </a:xfrm>
          </p:grpSpPr>
          <p:sp>
            <p:nvSpPr>
              <p:cNvPr id="319" name="Straight Connector 48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0" name="Straight Connector 49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1" name="Straight Connector 50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26" name="Group 44"/>
            <p:cNvGrpSpPr/>
            <p:nvPr/>
          </p:nvGrpSpPr>
          <p:grpSpPr>
            <a:xfrm>
              <a:off x="437774" y="3805"/>
              <a:ext cx="151166" cy="213772"/>
              <a:chOff x="0" y="0"/>
              <a:chExt cx="151164" cy="213771"/>
            </a:xfrm>
          </p:grpSpPr>
          <p:sp>
            <p:nvSpPr>
              <p:cNvPr id="323" name="Straight Connector 45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Straight Connector 46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Straight Connector 47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40" name="Group 54"/>
          <p:cNvGrpSpPr/>
          <p:nvPr/>
        </p:nvGrpSpPr>
        <p:grpSpPr>
          <a:xfrm>
            <a:off x="2972335" y="3590433"/>
            <a:ext cx="588940" cy="217578"/>
            <a:chOff x="0" y="0"/>
            <a:chExt cx="588939" cy="217577"/>
          </a:xfrm>
        </p:grpSpPr>
        <p:grpSp>
          <p:nvGrpSpPr>
            <p:cNvPr id="331" name="Group 55"/>
            <p:cNvGrpSpPr/>
            <p:nvPr/>
          </p:nvGrpSpPr>
          <p:grpSpPr>
            <a:xfrm>
              <a:off x="220294" y="3805"/>
              <a:ext cx="151166" cy="213772"/>
              <a:chOff x="0" y="0"/>
              <a:chExt cx="151164" cy="213771"/>
            </a:xfrm>
          </p:grpSpPr>
          <p:sp>
            <p:nvSpPr>
              <p:cNvPr id="328" name="Straight Connector 64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9" name="Straight Connector 65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0" name="Straight Connector 66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35" name="Group 56"/>
            <p:cNvGrpSpPr/>
            <p:nvPr/>
          </p:nvGrpSpPr>
          <p:grpSpPr>
            <a:xfrm>
              <a:off x="0" y="-1"/>
              <a:ext cx="151165" cy="213772"/>
              <a:chOff x="0" y="0"/>
              <a:chExt cx="151164" cy="213771"/>
            </a:xfrm>
          </p:grpSpPr>
          <p:sp>
            <p:nvSpPr>
              <p:cNvPr id="332" name="Straight Connector 61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3" name="Straight Connector 62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4" name="Straight Connector 63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39" name="Group 57"/>
            <p:cNvGrpSpPr/>
            <p:nvPr/>
          </p:nvGrpSpPr>
          <p:grpSpPr>
            <a:xfrm>
              <a:off x="437774" y="3805"/>
              <a:ext cx="151166" cy="213772"/>
              <a:chOff x="0" y="0"/>
              <a:chExt cx="151164" cy="213771"/>
            </a:xfrm>
          </p:grpSpPr>
          <p:sp>
            <p:nvSpPr>
              <p:cNvPr id="336" name="Straight Connector 58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7" name="Straight Connector 59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38" name="Straight Connector 60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53" name="Group 67"/>
          <p:cNvGrpSpPr/>
          <p:nvPr/>
        </p:nvGrpSpPr>
        <p:grpSpPr>
          <a:xfrm>
            <a:off x="2975268" y="4136342"/>
            <a:ext cx="588940" cy="217578"/>
            <a:chOff x="0" y="0"/>
            <a:chExt cx="588939" cy="217577"/>
          </a:xfrm>
        </p:grpSpPr>
        <p:grpSp>
          <p:nvGrpSpPr>
            <p:cNvPr id="344" name="Group 68"/>
            <p:cNvGrpSpPr/>
            <p:nvPr/>
          </p:nvGrpSpPr>
          <p:grpSpPr>
            <a:xfrm>
              <a:off x="220294" y="3805"/>
              <a:ext cx="151166" cy="213772"/>
              <a:chOff x="0" y="0"/>
              <a:chExt cx="151164" cy="213771"/>
            </a:xfrm>
          </p:grpSpPr>
          <p:sp>
            <p:nvSpPr>
              <p:cNvPr id="341" name="Straight Connector 77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2" name="Straight Connector 78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3" name="Straight Connector 79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48" name="Group 69"/>
            <p:cNvGrpSpPr/>
            <p:nvPr/>
          </p:nvGrpSpPr>
          <p:grpSpPr>
            <a:xfrm>
              <a:off x="0" y="-1"/>
              <a:ext cx="151165" cy="213772"/>
              <a:chOff x="0" y="0"/>
              <a:chExt cx="151164" cy="213771"/>
            </a:xfrm>
          </p:grpSpPr>
          <p:sp>
            <p:nvSpPr>
              <p:cNvPr id="345" name="Straight Connector 74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6" name="Straight Connector 75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7" name="Straight Connector 76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52" name="Group 70"/>
            <p:cNvGrpSpPr/>
            <p:nvPr/>
          </p:nvGrpSpPr>
          <p:grpSpPr>
            <a:xfrm>
              <a:off x="437774" y="3805"/>
              <a:ext cx="151166" cy="213772"/>
              <a:chOff x="0" y="0"/>
              <a:chExt cx="151164" cy="213771"/>
            </a:xfrm>
          </p:grpSpPr>
          <p:sp>
            <p:nvSpPr>
              <p:cNvPr id="349" name="Straight Connector 71"/>
              <p:cNvSpPr/>
              <p:nvPr/>
            </p:nvSpPr>
            <p:spPr>
              <a:xfrm>
                <a:off x="0" y="13002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0" name="Straight Connector 72"/>
              <p:cNvSpPr/>
              <p:nvPr/>
            </p:nvSpPr>
            <p:spPr>
              <a:xfrm flipH="1">
                <a:off x="9931" y="-1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1" name="Straight Connector 73"/>
              <p:cNvSpPr/>
              <p:nvPr/>
            </p:nvSpPr>
            <p:spPr>
              <a:xfrm>
                <a:off x="0" y="204403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66" name="Group 80"/>
          <p:cNvGrpSpPr/>
          <p:nvPr/>
        </p:nvGrpSpPr>
        <p:grpSpPr>
          <a:xfrm>
            <a:off x="663590" y="4144116"/>
            <a:ext cx="588940" cy="217578"/>
            <a:chOff x="0" y="0"/>
            <a:chExt cx="588939" cy="217577"/>
          </a:xfrm>
        </p:grpSpPr>
        <p:grpSp>
          <p:nvGrpSpPr>
            <p:cNvPr id="357" name="Group 81"/>
            <p:cNvGrpSpPr/>
            <p:nvPr/>
          </p:nvGrpSpPr>
          <p:grpSpPr>
            <a:xfrm>
              <a:off x="217480" y="0"/>
              <a:ext cx="151166" cy="213772"/>
              <a:chOff x="0" y="0"/>
              <a:chExt cx="151164" cy="213771"/>
            </a:xfrm>
          </p:grpSpPr>
          <p:sp>
            <p:nvSpPr>
              <p:cNvPr id="354" name="Straight Connector 90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5" name="Straight Connector 91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6" name="Straight Connector 92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1" name="Group 82"/>
            <p:cNvGrpSpPr/>
            <p:nvPr/>
          </p:nvGrpSpPr>
          <p:grpSpPr>
            <a:xfrm>
              <a:off x="437774" y="3805"/>
              <a:ext cx="151166" cy="213773"/>
              <a:chOff x="0" y="0"/>
              <a:chExt cx="151164" cy="213771"/>
            </a:xfrm>
          </p:grpSpPr>
          <p:sp>
            <p:nvSpPr>
              <p:cNvPr id="358" name="Straight Connector 87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59" name="Straight Connector 88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0" name="Straight Connector 89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65" name="Group 83"/>
            <p:cNvGrpSpPr/>
            <p:nvPr/>
          </p:nvGrpSpPr>
          <p:grpSpPr>
            <a:xfrm>
              <a:off x="0" y="0"/>
              <a:ext cx="151165" cy="213772"/>
              <a:chOff x="0" y="0"/>
              <a:chExt cx="151164" cy="213771"/>
            </a:xfrm>
          </p:grpSpPr>
          <p:sp>
            <p:nvSpPr>
              <p:cNvPr id="362" name="Straight Connector 84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3" name="Straight Connector 85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4" name="Straight Connector 86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79" name="Group 93"/>
          <p:cNvGrpSpPr/>
          <p:nvPr/>
        </p:nvGrpSpPr>
        <p:grpSpPr>
          <a:xfrm>
            <a:off x="664016" y="3590433"/>
            <a:ext cx="588940" cy="217578"/>
            <a:chOff x="0" y="0"/>
            <a:chExt cx="588939" cy="217577"/>
          </a:xfrm>
        </p:grpSpPr>
        <p:grpSp>
          <p:nvGrpSpPr>
            <p:cNvPr id="370" name="Group 94"/>
            <p:cNvGrpSpPr/>
            <p:nvPr/>
          </p:nvGrpSpPr>
          <p:grpSpPr>
            <a:xfrm>
              <a:off x="217480" y="0"/>
              <a:ext cx="151166" cy="213772"/>
              <a:chOff x="0" y="0"/>
              <a:chExt cx="151164" cy="213771"/>
            </a:xfrm>
          </p:grpSpPr>
          <p:sp>
            <p:nvSpPr>
              <p:cNvPr id="367" name="Straight Connector 103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8" name="Straight Connector 104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9" name="Straight Connector 105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74" name="Group 95"/>
            <p:cNvGrpSpPr/>
            <p:nvPr/>
          </p:nvGrpSpPr>
          <p:grpSpPr>
            <a:xfrm>
              <a:off x="437774" y="3805"/>
              <a:ext cx="151166" cy="213773"/>
              <a:chOff x="0" y="0"/>
              <a:chExt cx="151164" cy="213771"/>
            </a:xfrm>
          </p:grpSpPr>
          <p:sp>
            <p:nvSpPr>
              <p:cNvPr id="371" name="Straight Connector 100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2" name="Straight Connector 101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3" name="Straight Connector 102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78" name="Group 96"/>
            <p:cNvGrpSpPr/>
            <p:nvPr/>
          </p:nvGrpSpPr>
          <p:grpSpPr>
            <a:xfrm>
              <a:off x="0" y="0"/>
              <a:ext cx="151165" cy="213772"/>
              <a:chOff x="0" y="0"/>
              <a:chExt cx="151164" cy="213771"/>
            </a:xfrm>
          </p:grpSpPr>
          <p:sp>
            <p:nvSpPr>
              <p:cNvPr id="375" name="Straight Connector 97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6" name="Straight Connector 98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7" name="Straight Connector 99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92" name="Group 106"/>
          <p:cNvGrpSpPr/>
          <p:nvPr/>
        </p:nvGrpSpPr>
        <p:grpSpPr>
          <a:xfrm>
            <a:off x="662182" y="3044521"/>
            <a:ext cx="588940" cy="217578"/>
            <a:chOff x="0" y="0"/>
            <a:chExt cx="588939" cy="217577"/>
          </a:xfrm>
        </p:grpSpPr>
        <p:grpSp>
          <p:nvGrpSpPr>
            <p:cNvPr id="383" name="Group 107"/>
            <p:cNvGrpSpPr/>
            <p:nvPr/>
          </p:nvGrpSpPr>
          <p:grpSpPr>
            <a:xfrm>
              <a:off x="217480" y="0"/>
              <a:ext cx="151166" cy="213772"/>
              <a:chOff x="0" y="0"/>
              <a:chExt cx="151164" cy="213771"/>
            </a:xfrm>
          </p:grpSpPr>
          <p:sp>
            <p:nvSpPr>
              <p:cNvPr id="380" name="Straight Connector 116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1" name="Straight Connector 117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2" name="Straight Connector 118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87" name="Group 108"/>
            <p:cNvGrpSpPr/>
            <p:nvPr/>
          </p:nvGrpSpPr>
          <p:grpSpPr>
            <a:xfrm>
              <a:off x="437774" y="3805"/>
              <a:ext cx="151166" cy="213773"/>
              <a:chOff x="0" y="0"/>
              <a:chExt cx="151164" cy="213771"/>
            </a:xfrm>
          </p:grpSpPr>
          <p:sp>
            <p:nvSpPr>
              <p:cNvPr id="384" name="Straight Connector 113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5" name="Straight Connector 114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6" name="Straight Connector 115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91" name="Group 109"/>
            <p:cNvGrpSpPr/>
            <p:nvPr/>
          </p:nvGrpSpPr>
          <p:grpSpPr>
            <a:xfrm>
              <a:off x="0" y="0"/>
              <a:ext cx="151165" cy="213772"/>
              <a:chOff x="0" y="0"/>
              <a:chExt cx="151164" cy="213771"/>
            </a:xfrm>
          </p:grpSpPr>
          <p:sp>
            <p:nvSpPr>
              <p:cNvPr id="388" name="Straight Connector 110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9" name="Straight Connector 111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0" name="Straight Connector 112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05" name="Group 119"/>
          <p:cNvGrpSpPr/>
          <p:nvPr/>
        </p:nvGrpSpPr>
        <p:grpSpPr>
          <a:xfrm>
            <a:off x="660774" y="2498611"/>
            <a:ext cx="588940" cy="217578"/>
            <a:chOff x="0" y="0"/>
            <a:chExt cx="588939" cy="217577"/>
          </a:xfrm>
        </p:grpSpPr>
        <p:grpSp>
          <p:nvGrpSpPr>
            <p:cNvPr id="396" name="Group 120"/>
            <p:cNvGrpSpPr/>
            <p:nvPr/>
          </p:nvGrpSpPr>
          <p:grpSpPr>
            <a:xfrm>
              <a:off x="217480" y="0"/>
              <a:ext cx="151166" cy="213772"/>
              <a:chOff x="0" y="0"/>
              <a:chExt cx="151164" cy="213771"/>
            </a:xfrm>
          </p:grpSpPr>
          <p:sp>
            <p:nvSpPr>
              <p:cNvPr id="393" name="Straight Connector 129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4" name="Straight Connector 130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5" name="Straight Connector 131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00" name="Group 121"/>
            <p:cNvGrpSpPr/>
            <p:nvPr/>
          </p:nvGrpSpPr>
          <p:grpSpPr>
            <a:xfrm>
              <a:off x="437774" y="3805"/>
              <a:ext cx="151166" cy="213773"/>
              <a:chOff x="0" y="0"/>
              <a:chExt cx="151164" cy="213771"/>
            </a:xfrm>
          </p:grpSpPr>
          <p:sp>
            <p:nvSpPr>
              <p:cNvPr id="397" name="Straight Connector 126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8" name="Straight Connector 127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99" name="Straight Connector 128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404" name="Group 122"/>
            <p:cNvGrpSpPr/>
            <p:nvPr/>
          </p:nvGrpSpPr>
          <p:grpSpPr>
            <a:xfrm>
              <a:off x="0" y="0"/>
              <a:ext cx="151165" cy="213772"/>
              <a:chOff x="0" y="0"/>
              <a:chExt cx="151164" cy="213771"/>
            </a:xfrm>
          </p:grpSpPr>
          <p:sp>
            <p:nvSpPr>
              <p:cNvPr id="401" name="Straight Connector 123"/>
              <p:cNvSpPr/>
              <p:nvPr/>
            </p:nvSpPr>
            <p:spPr>
              <a:xfrm flipH="1" flipV="1">
                <a:off x="0" y="202038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2" name="Straight Connector 124"/>
              <p:cNvSpPr/>
              <p:nvPr/>
            </p:nvSpPr>
            <p:spPr>
              <a:xfrm flipV="1">
                <a:off x="142503" y="0"/>
                <a:ext cx="1" cy="21377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3" name="Straight Connector 125"/>
              <p:cNvSpPr/>
              <p:nvPr/>
            </p:nvSpPr>
            <p:spPr>
              <a:xfrm flipH="1" flipV="1">
                <a:off x="0" y="10637"/>
                <a:ext cx="151165" cy="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406" name="Straight Arrow Connector 133"/>
          <p:cNvSpPr/>
          <p:nvPr/>
        </p:nvSpPr>
        <p:spPr>
          <a:xfrm>
            <a:off x="72347" y="2612029"/>
            <a:ext cx="618566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7" name="Straight Arrow Connector 136"/>
          <p:cNvSpPr/>
          <p:nvPr/>
        </p:nvSpPr>
        <p:spPr>
          <a:xfrm>
            <a:off x="72347" y="3155213"/>
            <a:ext cx="618566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8" name="Straight Arrow Connector 137"/>
          <p:cNvSpPr/>
          <p:nvPr/>
        </p:nvSpPr>
        <p:spPr>
          <a:xfrm>
            <a:off x="72347" y="3701124"/>
            <a:ext cx="618566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Straight Arrow Connector 138"/>
          <p:cNvSpPr/>
          <p:nvPr/>
        </p:nvSpPr>
        <p:spPr>
          <a:xfrm>
            <a:off x="72347" y="4258099"/>
            <a:ext cx="618566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0" name="Straight Arrow Connector 139"/>
          <p:cNvSpPr/>
          <p:nvPr/>
        </p:nvSpPr>
        <p:spPr>
          <a:xfrm>
            <a:off x="3561274" y="2612029"/>
            <a:ext cx="618566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Straight Arrow Connector 140"/>
          <p:cNvSpPr/>
          <p:nvPr/>
        </p:nvSpPr>
        <p:spPr>
          <a:xfrm>
            <a:off x="3561274" y="3155213"/>
            <a:ext cx="618566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2" name="Straight Arrow Connector 141"/>
          <p:cNvSpPr/>
          <p:nvPr/>
        </p:nvSpPr>
        <p:spPr>
          <a:xfrm>
            <a:off x="3561274" y="3701124"/>
            <a:ext cx="618566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3" name="Straight Arrow Connector 142"/>
          <p:cNvSpPr/>
          <p:nvPr/>
        </p:nvSpPr>
        <p:spPr>
          <a:xfrm>
            <a:off x="3561274" y="4258099"/>
            <a:ext cx="618566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4" name="Straight Arrow Connector 143"/>
          <p:cNvSpPr/>
          <p:nvPr/>
        </p:nvSpPr>
        <p:spPr>
          <a:xfrm>
            <a:off x="1312899" y="2615321"/>
            <a:ext cx="372460" cy="298217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5" name="Straight Arrow Connector 145"/>
          <p:cNvSpPr/>
          <p:nvPr/>
        </p:nvSpPr>
        <p:spPr>
          <a:xfrm>
            <a:off x="1312899" y="3151407"/>
            <a:ext cx="372460" cy="165678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6" name="Straight Arrow Connector 147"/>
          <p:cNvSpPr/>
          <p:nvPr/>
        </p:nvSpPr>
        <p:spPr>
          <a:xfrm flipV="1">
            <a:off x="1279069" y="3594239"/>
            <a:ext cx="406290" cy="103080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Straight Arrow Connector 149"/>
          <p:cNvSpPr/>
          <p:nvPr/>
        </p:nvSpPr>
        <p:spPr>
          <a:xfrm flipV="1">
            <a:off x="1279070" y="3962408"/>
            <a:ext cx="406290" cy="297962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8" name="Straight Arrow Connector 151"/>
          <p:cNvSpPr/>
          <p:nvPr/>
        </p:nvSpPr>
        <p:spPr>
          <a:xfrm flipV="1">
            <a:off x="2539505" y="2607400"/>
            <a:ext cx="372461" cy="276108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Straight Arrow Connector 152"/>
          <p:cNvSpPr/>
          <p:nvPr/>
        </p:nvSpPr>
        <p:spPr>
          <a:xfrm flipV="1">
            <a:off x="2539505" y="3153310"/>
            <a:ext cx="372460" cy="133743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0" name="Straight Arrow Connector 153"/>
          <p:cNvSpPr/>
          <p:nvPr/>
        </p:nvSpPr>
        <p:spPr>
          <a:xfrm>
            <a:off x="2539505" y="3615747"/>
            <a:ext cx="372461" cy="83475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Straight Arrow Connector 154"/>
          <p:cNvSpPr/>
          <p:nvPr/>
        </p:nvSpPr>
        <p:spPr>
          <a:xfrm>
            <a:off x="2505674" y="3962408"/>
            <a:ext cx="406291" cy="282724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2" name="TextBox 164"/>
          <p:cNvSpPr txBox="1"/>
          <p:nvPr/>
        </p:nvSpPr>
        <p:spPr>
          <a:xfrm>
            <a:off x="1680902" y="1504289"/>
            <a:ext cx="909152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Bridge</a:t>
            </a:r>
          </a:p>
        </p:txBody>
      </p:sp>
      <p:grpSp>
        <p:nvGrpSpPr>
          <p:cNvPr id="425" name="Group 168"/>
          <p:cNvGrpSpPr/>
          <p:nvPr/>
        </p:nvGrpSpPr>
        <p:grpSpPr>
          <a:xfrm>
            <a:off x="970105" y="4146694"/>
            <a:ext cx="2330742" cy="1496087"/>
            <a:chOff x="0" y="0"/>
            <a:chExt cx="2330740" cy="1496086"/>
          </a:xfrm>
        </p:grpSpPr>
        <p:sp>
          <p:nvSpPr>
            <p:cNvPr id="423" name="Rectangular Callout 169"/>
            <p:cNvSpPr/>
            <p:nvPr/>
          </p:nvSpPr>
          <p:spPr>
            <a:xfrm flipH="1">
              <a:off x="1" y="0"/>
              <a:ext cx="2330740" cy="1496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930"/>
                  </a:moveTo>
                  <a:lnTo>
                    <a:pt x="12600" y="7930"/>
                  </a:lnTo>
                  <a:lnTo>
                    <a:pt x="12550" y="0"/>
                  </a:lnTo>
                  <a:lnTo>
                    <a:pt x="18000" y="7930"/>
                  </a:lnTo>
                  <a:lnTo>
                    <a:pt x="21600" y="793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20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4" name="TextBox 170"/>
            <p:cNvSpPr txBox="1"/>
            <p:nvPr/>
          </p:nvSpPr>
          <p:spPr>
            <a:xfrm>
              <a:off x="0" y="549250"/>
              <a:ext cx="2330740" cy="777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Makes routing decisions</a:t>
              </a:r>
            </a:p>
          </p:txBody>
        </p:sp>
      </p:grpSp>
      <p:sp>
        <p:nvSpPr>
          <p:cNvPr id="426" name="Rectangle 171"/>
          <p:cNvSpPr/>
          <p:nvPr/>
        </p:nvSpPr>
        <p:spPr>
          <a:xfrm>
            <a:off x="5209480" y="1965955"/>
            <a:ext cx="3234520" cy="2606724"/>
          </a:xfrm>
          <a:prstGeom prst="rect">
            <a:avLst/>
          </a:prstGeom>
          <a:solidFill>
            <a:schemeClr val="accent1"/>
          </a:solidFill>
          <a:ln w="19050">
            <a:solidFill>
              <a:srgbClr val="16516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27" name="TextBox 172"/>
          <p:cNvSpPr txBox="1"/>
          <p:nvPr/>
        </p:nvSpPr>
        <p:spPr>
          <a:xfrm>
            <a:off x="6540338" y="1504289"/>
            <a:ext cx="621170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Hub</a:t>
            </a:r>
          </a:p>
        </p:txBody>
      </p:sp>
      <p:sp>
        <p:nvSpPr>
          <p:cNvPr id="428" name="Straight Connector 174"/>
          <p:cNvSpPr/>
          <p:nvPr/>
        </p:nvSpPr>
        <p:spPr>
          <a:xfrm>
            <a:off x="6826739" y="2142564"/>
            <a:ext cx="1" cy="2266341"/>
          </a:xfrm>
          <a:prstGeom prst="line">
            <a:avLst/>
          </a:prstGeom>
          <a:ln w="57150">
            <a:solidFill>
              <a:srgbClr val="000000"/>
            </a:solidFill>
            <a:headEnd type="diamond"/>
            <a:tailEnd type="diamond"/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Straight Arrow Connector 175"/>
          <p:cNvSpPr/>
          <p:nvPr/>
        </p:nvSpPr>
        <p:spPr>
          <a:xfrm>
            <a:off x="4590915" y="2612029"/>
            <a:ext cx="2105721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Straight Arrow Connector 177"/>
          <p:cNvSpPr/>
          <p:nvPr/>
        </p:nvSpPr>
        <p:spPr>
          <a:xfrm>
            <a:off x="6930703" y="2612029"/>
            <a:ext cx="2105721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Straight Arrow Connector 178"/>
          <p:cNvSpPr/>
          <p:nvPr/>
        </p:nvSpPr>
        <p:spPr>
          <a:xfrm>
            <a:off x="6930703" y="3145743"/>
            <a:ext cx="2105721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2" name="Straight Arrow Connector 179"/>
          <p:cNvSpPr/>
          <p:nvPr/>
        </p:nvSpPr>
        <p:spPr>
          <a:xfrm>
            <a:off x="6930703" y="3701124"/>
            <a:ext cx="2105721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3" name="Straight Arrow Connector 180"/>
          <p:cNvSpPr/>
          <p:nvPr/>
        </p:nvSpPr>
        <p:spPr>
          <a:xfrm>
            <a:off x="6930703" y="4260370"/>
            <a:ext cx="2105721" cy="1"/>
          </a:xfrm>
          <a:prstGeom prst="line">
            <a:avLst/>
          </a:prstGeom>
          <a:ln w="57150">
            <a:solidFill>
              <a:srgbClr val="46464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436" name="Group 165"/>
          <p:cNvGrpSpPr/>
          <p:nvPr/>
        </p:nvGrpSpPr>
        <p:grpSpPr>
          <a:xfrm>
            <a:off x="113698" y="4397293"/>
            <a:ext cx="2533269" cy="826736"/>
            <a:chOff x="0" y="0"/>
            <a:chExt cx="2533268" cy="826735"/>
          </a:xfrm>
        </p:grpSpPr>
        <p:sp>
          <p:nvSpPr>
            <p:cNvPr id="434" name="Rectangular Callout 166"/>
            <p:cNvSpPr/>
            <p:nvPr/>
          </p:nvSpPr>
          <p:spPr>
            <a:xfrm flipH="1">
              <a:off x="1" y="0"/>
              <a:ext cx="2533268" cy="826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930"/>
                  </a:moveTo>
                  <a:lnTo>
                    <a:pt x="12600" y="7930"/>
                  </a:lnTo>
                  <a:lnTo>
                    <a:pt x="12550" y="0"/>
                  </a:lnTo>
                  <a:lnTo>
                    <a:pt x="18000" y="7930"/>
                  </a:lnTo>
                  <a:lnTo>
                    <a:pt x="21600" y="793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0208"/>
                  </a:lnTo>
                  <a:close/>
                </a:path>
              </a:pathLst>
            </a:custGeom>
            <a:solidFill>
              <a:schemeClr val="accent2"/>
            </a:solidFill>
            <a:ln w="3810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35" name="TextBox 167"/>
            <p:cNvSpPr txBox="1"/>
            <p:nvPr/>
          </p:nvSpPr>
          <p:spPr>
            <a:xfrm>
              <a:off x="0" y="303514"/>
              <a:ext cx="2533267" cy="434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Memory buffer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Class="entr" nodeType="afterEffect" presetSubtype="4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Class="entr" nodeType="after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Class="entr" nodeType="after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Class="entr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Class="entr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xit" nodeType="click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Class="entr" nodeType="after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Class="entr" nodeType="after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Class="entr" nodeType="afterEffect" presetSubtype="8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500"/>
                            </p:stCondLst>
                            <p:childTnLst>
                              <p:par>
                                <p:cTn id="83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000"/>
                            </p:stCondLst>
                            <p:childTnLst>
                              <p:par>
                                <p:cTn id="87" presetClass="entr" nodeType="after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9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Class="entr" nodeType="click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Class="entr" nodeType="afterEffect" presetSubtype="4" presetID="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Class="entr" nodeType="afterEffect" presetSubtype="4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0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Class="entr" nodeType="afterEffect" presetSubtype="8" presetID="2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4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Class="entr" nodeType="afterEffect" presetSubtype="8" presetID="22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8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Class="entr" nodeType="afterEffect" presetSubtype="8" presetID="22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2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Class="entr" nodeType="afterEffect" presetSubtype="8" presetID="22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6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Subtype="4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Class="entr" nodeType="withEffect" presetSubtype="4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Subtype="4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Subtype="4" presetID="2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06" grpId="1"/>
      <p:bldP build="whole" bldLvl="1" animBg="1" rev="0" advAuto="0" spid="417" grpId="10"/>
      <p:bldP build="whole" bldLvl="1" animBg="1" rev="0" advAuto="0" spid="413" grpId="20"/>
      <p:bldP build="whole" bldLvl="1" animBg="1" rev="0" advAuto="0" spid="411" grpId="18"/>
      <p:bldP build="whole" bldLvl="1" animBg="1" rev="0" advAuto="0" spid="428" grpId="22"/>
      <p:bldP build="p" bldLvl="1" animBg="1" rev="0" advAuto="0" spid="287" grpId="29"/>
      <p:bldP build="whole" bldLvl="1" animBg="1" rev="0" advAuto="0" spid="408" grpId="3"/>
      <p:bldP build="whole" bldLvl="1" animBg="1" rev="0" advAuto="0" spid="436" grpId="5"/>
      <p:bldP build="whole" bldLvl="1" animBg="1" rev="0" advAuto="0" spid="436" grpId="6"/>
      <p:bldP build="whole" bldLvl="1" animBg="1" rev="0" advAuto="0" spid="421" grpId="16"/>
      <p:bldP build="whole" bldLvl="1" animBg="1" rev="0" advAuto="0" spid="415" grpId="8"/>
      <p:bldP build="whole" bldLvl="1" animBg="1" rev="0" advAuto="0" spid="412" grpId="19"/>
      <p:bldP build="whole" bldLvl="1" animBg="1" rev="0" advAuto="0" spid="426" grpId="23"/>
      <p:bldP build="whole" bldLvl="1" animBg="1" rev="0" advAuto="0" spid="410" grpId="17"/>
      <p:bldP build="whole" bldLvl="1" animBg="1" rev="0" advAuto="0" spid="418" grpId="13"/>
      <p:bldP build="whole" bldLvl="1" animBg="1" rev="0" advAuto="0" spid="407" grpId="2"/>
      <p:bldP build="whole" bldLvl="1" animBg="1" rev="0" advAuto="0" spid="432" grpId="27"/>
      <p:bldP build="whole" bldLvl="1" animBg="1" rev="0" advAuto="0" spid="429" grpId="24"/>
      <p:bldP build="whole" bldLvl="1" animBg="1" rev="0" advAuto="0" spid="425" grpId="11"/>
      <p:bldP build="whole" bldLvl="1" animBg="1" rev="0" advAuto="0" spid="425" grpId="12"/>
      <p:bldP build="whole" bldLvl="1" animBg="1" rev="0" advAuto="0" spid="430" grpId="25"/>
      <p:bldP build="whole" bldLvl="1" animBg="1" rev="0" advAuto="0" spid="433" grpId="28"/>
      <p:bldP build="whole" bldLvl="1" animBg="1" rev="0" advAuto="0" spid="416" grpId="9"/>
      <p:bldP build="whole" bldLvl="1" animBg="1" rev="0" advAuto="0" spid="427" grpId="21"/>
      <p:bldP build="whole" bldLvl="1" animBg="1" rev="0" advAuto="0" spid="420" grpId="15"/>
      <p:bldP build="whole" bldLvl="1" animBg="1" rev="0" advAuto="0" spid="414" grpId="7"/>
      <p:bldP build="whole" bldLvl="1" animBg="1" rev="0" advAuto="0" spid="409" grpId="4"/>
      <p:bldP build="whole" bldLvl="1" animBg="1" rev="0" advAuto="0" spid="431" grpId="26"/>
      <p:bldP build="whole" bldLvl="1" animBg="1" rev="0" advAuto="0" spid="419" grpId="14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Bridges</a:t>
            </a:r>
          </a:p>
        </p:txBody>
      </p:sp>
      <p:sp>
        <p:nvSpPr>
          <p:cNvPr id="439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40" name="Content Placeholder 3"/>
          <p:cNvSpPr txBox="1"/>
          <p:nvPr>
            <p:ph type="body" idx="1"/>
          </p:nvPr>
        </p:nvSpPr>
        <p:spPr>
          <a:xfrm>
            <a:off x="152400" y="1600200"/>
            <a:ext cx="8839200" cy="3993776"/>
          </a:xfrm>
          <a:prstGeom prst="rect">
            <a:avLst/>
          </a:prstGeom>
        </p:spPr>
        <p:txBody>
          <a:bodyPr/>
          <a:lstStyle/>
          <a:p>
            <a:pPr/>
            <a:r>
              <a:t>Original form of Ethernet switch</a:t>
            </a:r>
          </a:p>
          <a:p>
            <a:pPr/>
            <a:r>
              <a:t>Connect multiple IEEE 802 LANs at layer 2</a:t>
            </a:r>
          </a:p>
          <a:p>
            <a:pPr/>
            <a:r>
              <a:t>Goals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Reduce the collision domain</a:t>
            </a:r>
          </a:p>
          <a:p>
            <a:pPr lvl="1" marL="640080" indent="-274320">
              <a:spcBef>
                <a:spcPts val="500"/>
              </a:spcBef>
              <a:buClr>
                <a:schemeClr val="accent1"/>
              </a:buClr>
              <a:defRPr sz="2600"/>
            </a:pPr>
            <a:r>
              <a:t>Complete transparency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“Plug-and-play,” self-configuring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No hardware of software changes on hosts/hubs</a:t>
            </a:r>
          </a:p>
          <a:p>
            <a:pPr lvl="2" marL="914400" indent="-228600">
              <a:spcBef>
                <a:spcPts val="500"/>
              </a:spcBef>
              <a:defRPr sz="2300"/>
            </a:pPr>
            <a:r>
              <a:t>Should not impact existing LAN operations</a:t>
            </a:r>
          </a:p>
        </p:txBody>
      </p:sp>
      <p:sp>
        <p:nvSpPr>
          <p:cNvPr id="441" name="Straight Connector 5"/>
          <p:cNvSpPr/>
          <p:nvPr/>
        </p:nvSpPr>
        <p:spPr>
          <a:xfrm>
            <a:off x="497821" y="6483179"/>
            <a:ext cx="4003907" cy="1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42" name="Rectangle 6"/>
          <p:cNvSpPr/>
          <p:nvPr/>
        </p:nvSpPr>
        <p:spPr>
          <a:xfrm>
            <a:off x="240220" y="6354379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45" name="Group 7"/>
          <p:cNvGrpSpPr/>
          <p:nvPr/>
        </p:nvGrpSpPr>
        <p:grpSpPr>
          <a:xfrm>
            <a:off x="552413" y="5527842"/>
            <a:ext cx="704785" cy="1037225"/>
            <a:chOff x="0" y="0"/>
            <a:chExt cx="704783" cy="1037224"/>
          </a:xfrm>
        </p:grpSpPr>
        <p:sp>
          <p:nvSpPr>
            <p:cNvPr id="443" name="Up Arrow Callout 8"/>
            <p:cNvSpPr/>
            <p:nvPr/>
          </p:nvSpPr>
          <p:spPr>
            <a:xfrm>
              <a:off x="175826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44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48" name="Group 10"/>
          <p:cNvGrpSpPr/>
          <p:nvPr/>
        </p:nvGrpSpPr>
        <p:grpSpPr>
          <a:xfrm>
            <a:off x="1590669" y="5527842"/>
            <a:ext cx="704784" cy="1037223"/>
            <a:chOff x="0" y="0"/>
            <a:chExt cx="704783" cy="1037222"/>
          </a:xfrm>
        </p:grpSpPr>
        <p:sp>
          <p:nvSpPr>
            <p:cNvPr id="446" name="Up Arrow Callout 11"/>
            <p:cNvSpPr/>
            <p:nvPr/>
          </p:nvSpPr>
          <p:spPr>
            <a:xfrm>
              <a:off x="175826" y="620045"/>
              <a:ext cx="424052" cy="417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47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04785" cy="704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1" name="Group 13"/>
          <p:cNvGrpSpPr/>
          <p:nvPr/>
        </p:nvGrpSpPr>
        <p:grpSpPr>
          <a:xfrm>
            <a:off x="2601629" y="5527842"/>
            <a:ext cx="704784" cy="1037225"/>
            <a:chOff x="0" y="0"/>
            <a:chExt cx="704783" cy="1037224"/>
          </a:xfrm>
        </p:grpSpPr>
        <p:sp>
          <p:nvSpPr>
            <p:cNvPr id="449" name="Up Arrow Callout 14"/>
            <p:cNvSpPr/>
            <p:nvPr/>
          </p:nvSpPr>
          <p:spPr>
            <a:xfrm>
              <a:off x="175826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50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454" name="Group 16"/>
          <p:cNvGrpSpPr/>
          <p:nvPr/>
        </p:nvGrpSpPr>
        <p:grpSpPr>
          <a:xfrm>
            <a:off x="3639887" y="5527842"/>
            <a:ext cx="704784" cy="1037225"/>
            <a:chOff x="0" y="0"/>
            <a:chExt cx="704783" cy="1037224"/>
          </a:xfrm>
        </p:grpSpPr>
        <p:sp>
          <p:nvSpPr>
            <p:cNvPr id="452" name="Up Arrow Callout 17"/>
            <p:cNvSpPr/>
            <p:nvPr/>
          </p:nvSpPr>
          <p:spPr>
            <a:xfrm>
              <a:off x="180505" y="620045"/>
              <a:ext cx="424052" cy="41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147"/>
                  </a:moveTo>
                  <a:lnTo>
                    <a:pt x="6596" y="13147"/>
                  </a:lnTo>
                  <a:lnTo>
                    <a:pt x="6596" y="0"/>
                  </a:lnTo>
                  <a:lnTo>
                    <a:pt x="15004" y="0"/>
                  </a:lnTo>
                  <a:lnTo>
                    <a:pt x="15004" y="13147"/>
                  </a:lnTo>
                  <a:lnTo>
                    <a:pt x="21600" y="1314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453" name="Picture 2" descr="Picture 2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704785" cy="7047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55" name="Straight Connector 19"/>
          <p:cNvSpPr/>
          <p:nvPr/>
        </p:nvSpPr>
        <p:spPr>
          <a:xfrm>
            <a:off x="7431074" y="6401291"/>
            <a:ext cx="1057837" cy="1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Straight Connector 20"/>
          <p:cNvSpPr/>
          <p:nvPr/>
        </p:nvSpPr>
        <p:spPr>
          <a:xfrm flipV="1">
            <a:off x="7478608" y="5402238"/>
            <a:ext cx="1" cy="992980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5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55109" y="6107172"/>
            <a:ext cx="704784" cy="704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458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24568" y="5141850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459" name="Straight Connector 23"/>
          <p:cNvSpPr/>
          <p:nvPr/>
        </p:nvSpPr>
        <p:spPr>
          <a:xfrm flipV="1">
            <a:off x="7519919" y="5592008"/>
            <a:ext cx="818865" cy="774488"/>
          </a:xfrm>
          <a:prstGeom prst="line">
            <a:avLst/>
          </a:prstGeom>
          <a:ln w="57150">
            <a:solidFill>
              <a:srgbClr val="24253C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6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36517" y="5266914"/>
            <a:ext cx="704784" cy="704784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Elbow Connector 26"/>
          <p:cNvSpPr/>
          <p:nvPr/>
        </p:nvSpPr>
        <p:spPr>
          <a:xfrm flipV="1">
            <a:off x="4736872" y="6326811"/>
            <a:ext cx="541378" cy="1563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2" name="Elbow Connector 27"/>
          <p:cNvSpPr/>
          <p:nvPr/>
        </p:nvSpPr>
        <p:spPr>
          <a:xfrm rot="10800000">
            <a:off x="6366945" y="6375220"/>
            <a:ext cx="67967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3"/>
            </a:solidFill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46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6000" y="6087309"/>
            <a:ext cx="1396942" cy="588187"/>
          </a:xfrm>
          <a:prstGeom prst="rect">
            <a:avLst/>
          </a:prstGeom>
          <a:ln w="12700">
            <a:miter lim="400000"/>
          </a:ln>
        </p:spPr>
      </p:pic>
      <p:sp>
        <p:nvSpPr>
          <p:cNvPr id="464" name="TextBox 31"/>
          <p:cNvSpPr txBox="1"/>
          <p:nvPr/>
        </p:nvSpPr>
        <p:spPr>
          <a:xfrm>
            <a:off x="7046617" y="6150736"/>
            <a:ext cx="768914" cy="443866"/>
          </a:xfrm>
          <a:prstGeom prst="rect">
            <a:avLst/>
          </a:prstGeom>
          <a:solidFill>
            <a:schemeClr val="accent4"/>
          </a:solidFill>
          <a:ln>
            <a:solidFill>
              <a:srgbClr val="24253C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Hub</a:t>
            </a:r>
          </a:p>
        </p:txBody>
      </p:sp>
      <p:sp>
        <p:nvSpPr>
          <p:cNvPr id="465" name="Rectangle 32"/>
          <p:cNvSpPr/>
          <p:nvPr/>
        </p:nvSpPr>
        <p:spPr>
          <a:xfrm>
            <a:off x="4479271" y="6354379"/>
            <a:ext cx="257603" cy="257603"/>
          </a:xfrm>
          <a:prstGeom prst="rect">
            <a:avLst/>
          </a:prstGeom>
          <a:solidFill>
            <a:schemeClr val="accent4"/>
          </a:solidFill>
          <a:ln w="19050">
            <a:solidFill>
              <a:srgbClr val="24253C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68" name="Group 35"/>
          <p:cNvGrpSpPr/>
          <p:nvPr/>
        </p:nvGrpSpPr>
        <p:grpSpPr>
          <a:xfrm>
            <a:off x="351857" y="2401851"/>
            <a:ext cx="8440757" cy="2192534"/>
            <a:chOff x="0" y="0"/>
            <a:chExt cx="8440755" cy="2192533"/>
          </a:xfrm>
        </p:grpSpPr>
        <p:sp>
          <p:nvSpPr>
            <p:cNvPr id="466" name="Rectangle 36"/>
            <p:cNvSpPr/>
            <p:nvPr/>
          </p:nvSpPr>
          <p:spPr>
            <a:xfrm>
              <a:off x="-1" y="-1"/>
              <a:ext cx="8440757" cy="2192535"/>
            </a:xfrm>
            <a:prstGeom prst="rect">
              <a:avLst/>
            </a:prstGeom>
            <a:solidFill>
              <a:schemeClr val="accent2"/>
            </a:solidFill>
            <a:ln w="57150" cap="flat">
              <a:solidFill>
                <a:srgbClr val="6D0F14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7" name="Content Placeholder 2"/>
            <p:cNvSpPr txBox="1"/>
            <p:nvPr/>
          </p:nvSpPr>
          <p:spPr>
            <a:xfrm>
              <a:off x="101528" y="198172"/>
              <a:ext cx="8292971" cy="1958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rmAutofit fontScale="100000" lnSpcReduction="0"/>
            </a:bodyPr>
            <a:lstStyle/>
            <a:p>
              <a:pPr marL="628650" indent="-514350">
                <a:spcBef>
                  <a:spcPts val="700"/>
                </a:spcBef>
                <a:buClr>
                  <a:srgbClr val="FFFFFF"/>
                </a:buClr>
                <a:buSzPct val="100000"/>
                <a:buAutoNum type="arabicPeriod" startAt="1"/>
                <a:defRPr sz="3200">
                  <a:solidFill>
                    <a:srgbClr val="FFFFFF"/>
                  </a:solidFill>
                </a:defRPr>
              </a:pPr>
              <a:r>
                <a:t>Forwarding of frames</a:t>
              </a:r>
              <a:endParaRPr sz="2400"/>
            </a:p>
            <a:p>
              <a:pPr marL="628650" indent="-514350">
                <a:spcBef>
                  <a:spcPts val="700"/>
                </a:spcBef>
                <a:buClr>
                  <a:srgbClr val="FFFFFF"/>
                </a:buClr>
                <a:buSzPct val="100000"/>
                <a:buAutoNum type="arabicPeriod" startAt="1"/>
                <a:defRPr sz="3200">
                  <a:solidFill>
                    <a:srgbClr val="FFFFFF"/>
                  </a:solidFill>
                </a:defRPr>
              </a:pPr>
              <a:r>
                <a:t>Learning of (MAC) Addresses</a:t>
              </a:r>
            </a:p>
            <a:p>
              <a:pPr marL="628650" indent="-514350">
                <a:spcBef>
                  <a:spcPts val="700"/>
                </a:spcBef>
                <a:buClr>
                  <a:srgbClr val="FFFFFF"/>
                </a:buClr>
                <a:buSzPct val="100000"/>
                <a:buAutoNum type="arabicPeriod" startAt="1"/>
                <a:defRPr sz="3200">
                  <a:solidFill>
                    <a:srgbClr val="FFFFFF"/>
                  </a:solidFill>
                </a:defRPr>
              </a:pPr>
              <a:r>
                <a:t>Spanning Tree Algorithm (to handle loops)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0" t="7357" r="0" b="25547"/>
          <a:stretch>
            <a:fillRect/>
          </a:stretch>
        </p:blipFill>
        <p:spPr>
          <a:xfrm>
            <a:off x="326751" y="4364024"/>
            <a:ext cx="8592913" cy="2260899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473" name="Table 17"/>
          <p:cNvGraphicFramePr/>
          <p:nvPr/>
        </p:nvGraphicFramePr>
        <p:xfrm>
          <a:off x="2070850" y="3764586"/>
          <a:ext cx="4509248" cy="37084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t>00:00:00:00:00:DD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 minutes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 Forwarding Tables</a:t>
            </a:r>
          </a:p>
        </p:txBody>
      </p:sp>
      <p:sp>
        <p:nvSpPr>
          <p:cNvPr id="475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76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Each bridge maintains a </a:t>
            </a:r>
            <a:r>
              <a:rPr>
                <a:solidFill>
                  <a:schemeClr val="accent1"/>
                </a:solidFill>
              </a:rPr>
              <a:t>forwarding table</a:t>
            </a:r>
          </a:p>
        </p:txBody>
      </p:sp>
      <p:graphicFrame>
        <p:nvGraphicFramePr>
          <p:cNvPr id="477" name="Table 4"/>
          <p:cNvGraphicFramePr/>
          <p:nvPr/>
        </p:nvGraphicFramePr>
        <p:xfrm>
          <a:off x="2070847" y="2266576"/>
          <a:ext cx="4509247" cy="14833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187388"/>
                <a:gridCol w="797859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MAC Address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Port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Age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00:00:00:00:00:AA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1 minute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00:00:00:00:00:BB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7 minutes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t>00:00:00:00:00:CC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 marL="45720" marR="45720" marT="45720" marB="45720" anchor="t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t>2 seconds</a:t>
                      </a:r>
                    </a:p>
                  </a:txBody>
                  <a:tcPr marL="45720" marR="45720" marT="45720" marB="45720" anchor="t" anchorCtr="0" horzOverflow="overflow"/>
                </a:tc>
              </a:tr>
            </a:tbl>
          </a:graphicData>
        </a:graphic>
      </p:graphicFrame>
      <p:sp>
        <p:nvSpPr>
          <p:cNvPr id="478" name="Elbow Connector 6"/>
          <p:cNvSpPr/>
          <p:nvPr/>
        </p:nvSpPr>
        <p:spPr>
          <a:xfrm flipH="1" rot="16200000">
            <a:off x="5665692" y="3532094"/>
            <a:ext cx="2241183" cy="8068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  <a:headEnd type="oval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9" name="Elbow Connector 12"/>
          <p:cNvSpPr/>
          <p:nvPr/>
        </p:nvSpPr>
        <p:spPr>
          <a:xfrm flipH="1" rot="16200000">
            <a:off x="5533464" y="4009465"/>
            <a:ext cx="1896041" cy="1972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  <a:headEnd type="oval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80" name="Elbow Connector 15"/>
          <p:cNvSpPr/>
          <p:nvPr/>
        </p:nvSpPr>
        <p:spPr>
          <a:xfrm rot="5400000">
            <a:off x="5459509" y="4132734"/>
            <a:ext cx="1506073" cy="3406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800" y="0"/>
                </a:lnTo>
                <a:lnTo>
                  <a:pt x="10800" y="21600"/>
                </a:lnTo>
                <a:lnTo>
                  <a:pt x="21600" y="21600"/>
                </a:lnTo>
              </a:path>
            </a:pathLst>
          </a:custGeom>
          <a:ln w="57150">
            <a:solidFill>
              <a:schemeClr val="accent1"/>
            </a:solidFill>
            <a:headEnd type="oval"/>
            <a:tailEnd type="triangle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6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Subtype="4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0" dur="500" fill="hold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xit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24" dur="500" fill="hold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3" grpId="6"/>
      <p:bldP build="whole" bldLvl="1" animBg="1" rev="0" advAuto="0" spid="480" grpId="3"/>
      <p:bldP build="whole" bldLvl="1" animBg="1" rev="0" advAuto="0" spid="478" grpId="1"/>
      <p:bldP build="whole" bldLvl="1" animBg="1" rev="0" advAuto="0" spid="479" grpId="2"/>
      <p:bldP build="whole" bldLvl="1" animBg="1" rev="0" advAuto="0" spid="480" grpId="5"/>
      <p:bldP build="whole" bldLvl="1" animBg="1" rev="0" advAuto="0" spid="479" grpId="4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Frame Forwarding in Action</a:t>
            </a:r>
          </a:p>
        </p:txBody>
      </p:sp>
      <p:sp>
        <p:nvSpPr>
          <p:cNvPr id="485" name="Slide Number Placeholder 2"/>
          <p:cNvSpPr txBox="1"/>
          <p:nvPr>
            <p:ph type="sldNum" sz="quarter" idx="2"/>
          </p:nvPr>
        </p:nvSpPr>
        <p:spPr>
          <a:xfrm>
            <a:off x="160704" y="1248650"/>
            <a:ext cx="211992" cy="3200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16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86" name="Content Placeholder 3"/>
          <p:cNvSpPr txBox="1"/>
          <p:nvPr>
            <p:ph type="body" sz="half" idx="1"/>
          </p:nvPr>
        </p:nvSpPr>
        <p:spPr>
          <a:xfrm>
            <a:off x="71715" y="4843348"/>
            <a:ext cx="8848167" cy="200794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600"/>
            </a:pPr>
            <a:r>
              <a:t>Assume a frame arrives on port 1</a:t>
            </a:r>
          </a:p>
          <a:p>
            <a:pPr>
              <a:lnSpc>
                <a:spcPct val="80000"/>
              </a:lnSpc>
              <a:defRPr sz="2600"/>
            </a:pPr>
            <a:r>
              <a:t>If the destination MAC address is in the forwarding table, send the frame on the correct output port</a:t>
            </a:r>
          </a:p>
          <a:p>
            <a:pPr>
              <a:lnSpc>
                <a:spcPct val="80000"/>
              </a:lnSpc>
              <a:defRPr sz="2600"/>
            </a:pPr>
            <a:r>
              <a:t>If the destination MAC isn’t in the forwarding table, broadcast the frame on all ports except 1</a:t>
            </a:r>
          </a:p>
        </p:txBody>
      </p:sp>
      <p:sp>
        <p:nvSpPr>
          <p:cNvPr id="487" name="Straight Connector 8"/>
          <p:cNvSpPr/>
          <p:nvPr/>
        </p:nvSpPr>
        <p:spPr>
          <a:xfrm>
            <a:off x="2708852" y="3137644"/>
            <a:ext cx="1228165" cy="1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8" name="Straight Connector 9"/>
          <p:cNvSpPr/>
          <p:nvPr/>
        </p:nvSpPr>
        <p:spPr>
          <a:xfrm flipV="1">
            <a:off x="4403180" y="3290046"/>
            <a:ext cx="1" cy="1082673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89" name="Straight Connector 12"/>
          <p:cNvSpPr/>
          <p:nvPr/>
        </p:nvSpPr>
        <p:spPr>
          <a:xfrm flipV="1">
            <a:off x="4511276" y="1828798"/>
            <a:ext cx="1" cy="1082673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490" name="TextBox 13"/>
          <p:cNvSpPr txBox="1"/>
          <p:nvPr/>
        </p:nvSpPr>
        <p:spPr>
          <a:xfrm>
            <a:off x="4093162" y="1443509"/>
            <a:ext cx="83622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Port 1</a:t>
            </a:r>
          </a:p>
        </p:txBody>
      </p:sp>
      <p:sp>
        <p:nvSpPr>
          <p:cNvPr id="491" name="TextBox 14"/>
          <p:cNvSpPr txBox="1"/>
          <p:nvPr/>
        </p:nvSpPr>
        <p:spPr>
          <a:xfrm>
            <a:off x="3985066" y="4274103"/>
            <a:ext cx="83622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Port 3</a:t>
            </a:r>
          </a:p>
        </p:txBody>
      </p:sp>
      <p:sp>
        <p:nvSpPr>
          <p:cNvPr id="492" name="TextBox 15"/>
          <p:cNvSpPr txBox="1"/>
          <p:nvPr/>
        </p:nvSpPr>
        <p:spPr>
          <a:xfrm>
            <a:off x="6347634" y="2902503"/>
            <a:ext cx="83622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Port 2</a:t>
            </a:r>
          </a:p>
        </p:txBody>
      </p:sp>
      <p:sp>
        <p:nvSpPr>
          <p:cNvPr id="493" name="TextBox 16"/>
          <p:cNvSpPr txBox="1"/>
          <p:nvPr/>
        </p:nvSpPr>
        <p:spPr>
          <a:xfrm>
            <a:off x="1828689" y="2902500"/>
            <a:ext cx="836227" cy="43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Port 4</a:t>
            </a:r>
          </a:p>
        </p:txBody>
      </p:sp>
      <p:sp>
        <p:nvSpPr>
          <p:cNvPr id="494" name="Straight Connector 18"/>
          <p:cNvSpPr/>
          <p:nvPr/>
        </p:nvSpPr>
        <p:spPr>
          <a:xfrm>
            <a:off x="5075533" y="3137644"/>
            <a:ext cx="1228165" cy="1"/>
          </a:xfrm>
          <a:prstGeom prst="line">
            <a:avLst/>
          </a:prstGeom>
          <a:ln w="57150">
            <a:solidFill>
              <a:srgbClr val="464646"/>
            </a:solidFill>
          </a:ln>
        </p:spPr>
        <p:txBody>
          <a:bodyPr lIns="45719" rIns="45719"/>
          <a:lstStyle/>
          <a:p>
            <a:pPr/>
          </a:p>
        </p:txBody>
      </p:sp>
      <p:pic>
        <p:nvPicPr>
          <p:cNvPr id="4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2804" y="2843552"/>
            <a:ext cx="1396943" cy="588187"/>
          </a:xfrm>
          <a:prstGeom prst="rect">
            <a:avLst/>
          </a:prstGeom>
          <a:ln w="12700">
            <a:miter lim="400000"/>
          </a:ln>
        </p:spPr>
      </p:pic>
      <p:sp>
        <p:nvSpPr>
          <p:cNvPr id="496" name="Oval 19"/>
          <p:cNvSpPr/>
          <p:nvPr/>
        </p:nvSpPr>
        <p:spPr>
          <a:xfrm>
            <a:off x="4340678" y="1828799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Oval 20"/>
          <p:cNvSpPr/>
          <p:nvPr/>
        </p:nvSpPr>
        <p:spPr>
          <a:xfrm>
            <a:off x="4340678" y="1828799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8" name="Oval 21"/>
          <p:cNvSpPr/>
          <p:nvPr/>
        </p:nvSpPr>
        <p:spPr>
          <a:xfrm>
            <a:off x="4340678" y="2967047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9" name="Oval 22"/>
          <p:cNvSpPr/>
          <p:nvPr/>
        </p:nvSpPr>
        <p:spPr>
          <a:xfrm>
            <a:off x="4340678" y="2967047"/>
            <a:ext cx="341195" cy="341195"/>
          </a:xfrm>
          <a:prstGeom prst="ellipse">
            <a:avLst/>
          </a:prstGeom>
          <a:solidFill>
            <a:schemeClr val="accent2"/>
          </a:solidFill>
          <a:ln w="19050">
            <a:solidFill>
              <a:srgbClr val="6D0F14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path" nodeType="afterEffect" presetSubtype="0" presetID="-1" grpId="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50 0.170140" origin="layout" pathEditMode="relative">
                                      <p:cBhvr>
                                        <p:cTn id="10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path" nodeType="clickEffect" presetSubtype="0" presetID="-1" grpId="4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0 0.170140 L -0.186630 0.169450" origin="layout" pathEditMode="relative">
                                      <p:cBhvr>
                                        <p:cTn id="20" dur="10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xit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box(out)" transition="out">
                                      <p:cBhvr>
                                        <p:cTn id="24" dur="500" fill="hold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Subtype="4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16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>
                                        <p:cTn id="34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path" nodeType="after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00350 0.170140" origin="layout" pathEditMode="relative">
                                      <p:cBhvr>
                                        <p:cTn id="37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path" nodeType="afterEffect" presetSubtype="0" presetID="-1" grpId="10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000350 0.170140 L -0.186630 0.169450" origin="layout" pathEditMode="relative">
                                      <p:cBhvr>
                                        <p:cTn id="47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path" nodeType="afterEffect" presetSubtype="0" presetID="-1" grpId="11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013023 0.162268" origin="layout" pathEditMode="relative">
                                      <p:cBhvr>
                                        <p:cTn id="50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path" nodeType="afterEffect" presetSubtype="0" presetID="-1" grpId="12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182120 0.001390" origin="layout" pathEditMode="relative">
                                      <p:cBhvr>
                                        <p:cTn id="53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7" grpId="6"/>
      <p:bldP build="whole" bldLvl="1" animBg="1" rev="0" advAuto="0" spid="498" grpId="8"/>
      <p:bldP build="whole" bldLvl="1" animBg="1" rev="0" advAuto="0" spid="496" grpId="5"/>
      <p:bldP build="whole" bldLvl="1" animBg="1" rev="0" advAuto="0" spid="499" grpId="9"/>
      <p:bldP build="whole" bldLvl="1" animBg="1" rev="0" advAuto="0" spid="496" grpId="1"/>
      <p:bldP build="p" bldLvl="5" animBg="1" rev="0" advAuto="0" spid="486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Median">
  <a:themeElements>
    <a:clrScheme name="Media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0000FF"/>
      </a:hlink>
      <a:folHlink>
        <a:srgbClr val="FF00FF"/>
      </a:folHlink>
    </a:clrScheme>
    <a:fontScheme name="Median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Media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  <a:effectStyle>
          <a:effectLst>
            <a:outerShdw sx="100000" sy="100000" kx="0" ky="0" algn="b" rotWithShape="0" blurRad="38100" dist="30000" dir="5400000">
              <a:srgbClr val="000000">
                <a:alpha val="4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30000" dir="5400000">
            <a:srgbClr val="000000">
              <a:alpha val="4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w Cen MT"/>
            <a:ea typeface="Tw Cen MT"/>
            <a:cs typeface="Tw Cen MT"/>
            <a:sym typeface="Tw Cen M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