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Different MTU for each network.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7" name="Shape 2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Directly related to their business model and security (Structure)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8" name="Shape 4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Intermediate System to Intermediate System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5" name="Shape 6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Change circles to rectangles, don’t block the text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8" name="Shape 7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Until </a:t>
            </a:r>
          </a:p>
          <a:p>
            <a:pPr/>
            <a:r>
              <a:t>A 51 C</a:t>
            </a:r>
          </a:p>
          <a:p>
            <a:pPr/>
            <a:r>
              <a:t>C 1 B</a:t>
            </a:r>
          </a:p>
          <a:p>
            <a:pPr/>
          </a:p>
          <a:p>
            <a:pPr/>
          </a:p>
          <a:p>
            <a:pPr/>
            <a:r>
              <a:t>And</a:t>
            </a:r>
          </a:p>
          <a:p>
            <a:pPr/>
            <a:r>
              <a:t> </a:t>
            </a:r>
          </a:p>
          <a:p>
            <a:pPr/>
            <a:r>
              <a:t>A 50 B</a:t>
            </a:r>
          </a:p>
          <a:p>
            <a:pPr/>
            <a:r>
              <a:t>B 1 B</a:t>
            </a:r>
          </a:p>
          <a:p>
            <a:pPr/>
          </a:p>
          <a:p>
            <a:pPr/>
            <a:r>
              <a:t>The problem of this algorithm is that, C tells B the cost to the path A even though they use a path C–B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4" name="Shape 7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Until </a:t>
            </a:r>
          </a:p>
          <a:p>
            <a:pPr/>
            <a:r>
              <a:t>A 51 C</a:t>
            </a:r>
          </a:p>
          <a:p>
            <a:pPr/>
            <a:r>
              <a:t>C 1 B</a:t>
            </a:r>
          </a:p>
          <a:p>
            <a:pPr/>
          </a:p>
          <a:p>
            <a:pPr/>
          </a:p>
          <a:p>
            <a:pPr/>
            <a:r>
              <a:t>And</a:t>
            </a:r>
          </a:p>
          <a:p>
            <a:pPr/>
            <a:r>
              <a:t> </a:t>
            </a:r>
          </a:p>
          <a:p>
            <a:pPr/>
            <a:r>
              <a:t>A 50 B</a:t>
            </a:r>
          </a:p>
          <a:p>
            <a:pPr/>
            <a:r>
              <a:t>B 1 B</a:t>
            </a:r>
          </a:p>
          <a:p>
            <a:pPr/>
          </a:p>
          <a:p>
            <a:pPr/>
            <a:r>
              <a:t>The problem of this algorithm is that, C tells B the cost to the path A even though they use a path C–B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Shape 8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87" name="Shape 8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Even though C has this row; A – 5 – B; C tells that I do not have a path to A.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Shape 9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2" name="Shape 9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was the root cause of Distance Vector Routing? (They only know about the neighbor’s “cost” to another router)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6" name="Shape 1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Authentication, address family,, and etc.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8" y="3496235"/>
            <a:ext cx="799011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Lecture 9: Intra Domain Routing</a:t>
            </a:r>
            <a:endParaRPr sz="2600"/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The slide is built with the help of Prof. Alan Mislove, Christo Wilson, and David Choffnes's class"/>
          <p:cNvSpPr txBox="1"/>
          <p:nvPr/>
        </p:nvSpPr>
        <p:spPr>
          <a:xfrm>
            <a:off x="2387002" y="6292595"/>
            <a:ext cx="62749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1300">
                <a:solidFill>
                  <a:srgbClr val="FFFFFF"/>
                </a:solidFill>
              </a:defRPr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Vector Routing</a:t>
            </a:r>
          </a:p>
        </p:txBody>
      </p:sp>
      <p:sp>
        <p:nvSpPr>
          <p:cNvPr id="411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12" name="Content Placeholder 5"/>
          <p:cNvSpPr txBox="1"/>
          <p:nvPr>
            <p:ph type="body" sz="half" idx="1"/>
          </p:nvPr>
        </p:nvSpPr>
        <p:spPr>
          <a:xfrm>
            <a:off x="152400" y="1600200"/>
            <a:ext cx="8839200" cy="18723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What is a distance vector?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Current </a:t>
            </a:r>
            <a:r>
              <a:rPr>
                <a:solidFill>
                  <a:schemeClr val="accent2"/>
                </a:solidFill>
              </a:rPr>
              <a:t>best known cost</a:t>
            </a:r>
            <a:r>
              <a:t> to reach a destination</a:t>
            </a:r>
          </a:p>
          <a:p>
            <a:pPr>
              <a:lnSpc>
                <a:spcPct val="90000"/>
              </a:lnSpc>
            </a:pPr>
            <a:r>
              <a:t>Idea: exchange vectors among </a:t>
            </a:r>
            <a:r>
              <a:rPr>
                <a:solidFill>
                  <a:schemeClr val="accent2"/>
                </a:solidFill>
              </a:rPr>
              <a:t>neighbors</a:t>
            </a:r>
            <a:r>
              <a:t> to learn about lowest cost paths</a:t>
            </a:r>
          </a:p>
        </p:txBody>
      </p:sp>
      <p:sp>
        <p:nvSpPr>
          <p:cNvPr id="413" name="Content Placeholder 5"/>
          <p:cNvSpPr txBox="1"/>
          <p:nvPr/>
        </p:nvSpPr>
        <p:spPr>
          <a:xfrm>
            <a:off x="152403" y="6204856"/>
            <a:ext cx="8839201" cy="63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900"/>
            </a:lvl1pPr>
          </a:lstStyle>
          <a:p>
            <a:pPr/>
            <a:r>
              <a:t>Routing Information Protocol (RIP)</a:t>
            </a:r>
          </a:p>
        </p:txBody>
      </p:sp>
      <p:graphicFrame>
        <p:nvGraphicFramePr>
          <p:cNvPr id="414" name="Table 7"/>
          <p:cNvGraphicFramePr/>
          <p:nvPr/>
        </p:nvGraphicFramePr>
        <p:xfrm>
          <a:off x="1827584" y="3657265"/>
          <a:ext cx="2245361" cy="222504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490980"/>
                <a:gridCol w="7543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Destination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15" name="TextBox 8"/>
          <p:cNvSpPr txBox="1"/>
          <p:nvPr/>
        </p:nvSpPr>
        <p:spPr>
          <a:xfrm>
            <a:off x="246302" y="4354286"/>
            <a:ext cx="1383468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/>
            </a:pPr>
            <a:r>
              <a:t>DV Table</a:t>
            </a:r>
          </a:p>
          <a:p>
            <a:pPr algn="ctr">
              <a:defRPr sz="2400"/>
            </a:pPr>
            <a:r>
              <a:t>at Node C</a:t>
            </a:r>
          </a:p>
        </p:txBody>
      </p:sp>
      <p:sp>
        <p:nvSpPr>
          <p:cNvPr id="416" name="Content Placeholder 5"/>
          <p:cNvSpPr txBox="1"/>
          <p:nvPr/>
        </p:nvSpPr>
        <p:spPr>
          <a:xfrm>
            <a:off x="4381508" y="3504050"/>
            <a:ext cx="4572005" cy="2390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No entry for C</a:t>
            </a:r>
            <a:endParaRPr sz="290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Initially, it only has info for </a:t>
            </a:r>
            <a:r>
              <a:rPr>
                <a:solidFill>
                  <a:schemeClr val="accent2"/>
                </a:solidFill>
              </a:rPr>
              <a:t>immediate neighbors</a:t>
            </a:r>
            <a:endParaRPr sz="29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Other destinations cost = </a:t>
            </a:r>
            <a:r>
              <a:rPr sz="3200">
                <a:latin typeface="Consolas"/>
                <a:ea typeface="Consolas"/>
                <a:cs typeface="Consolas"/>
                <a:sym typeface="Consolas"/>
              </a:rPr>
              <a:t>∞</a:t>
            </a:r>
            <a:endParaRPr sz="260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Eventually, vector is filled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3" grpId="4"/>
      <p:bldP build="whole" bldLvl="1" animBg="1" rev="0" advAuto="0" spid="415" grpId="2"/>
      <p:bldP build="whole" bldLvl="1" animBg="1" rev="0" advAuto="0" spid="416" grpId="3"/>
      <p:bldP build="whole" bldLvl="1" animBg="1" rev="0" advAuto="0" spid="41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Rectangle 3"/>
          <p:cNvSpPr txBox="1"/>
          <p:nvPr/>
        </p:nvSpPr>
        <p:spPr>
          <a:xfrm>
            <a:off x="504086" y="1569720"/>
            <a:ext cx="7953376" cy="464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Font typeface="Wingdings"/>
              <a:defRPr i="1" sz="28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Bellman-Ford equation (dynamic programming)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Font typeface="Wingdings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Font typeface="Wingdings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let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Font typeface="Wingdings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d</a:t>
            </a:r>
            <a:r>
              <a:rPr baseline="-25000"/>
              <a:t>x</a:t>
            </a:r>
            <a:r>
              <a:t>(y) := cost of least-cost path from x to y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Font typeface="Wingdings"/>
              <a:defRPr sz="2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then</a:t>
            </a:r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28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</a:t>
            </a:r>
            <a:r>
              <a:rPr sz="3200"/>
              <a:t>d</a:t>
            </a:r>
            <a:r>
              <a:rPr baseline="-25000" sz="3200"/>
              <a:t>x</a:t>
            </a:r>
            <a:r>
              <a:rPr sz="3200"/>
              <a:t>(y) = </a:t>
            </a:r>
            <a:r>
              <a:rPr i="1" sz="3200"/>
              <a:t>min</a:t>
            </a:r>
            <a:r>
              <a:rPr sz="3200"/>
              <a:t> {c(x,v) + d</a:t>
            </a:r>
            <a:r>
              <a:rPr baseline="-25000" sz="3200"/>
              <a:t>v</a:t>
            </a:r>
            <a:r>
              <a:rPr sz="3200"/>
              <a:t>(y) }</a:t>
            </a:r>
            <a:endParaRPr sz="3200"/>
          </a:p>
          <a:p>
            <a:pPr marL="342900" indent="-342900">
              <a:lnSpc>
                <a:spcPct val="85000"/>
              </a:lnSpc>
              <a:spcBef>
                <a:spcPts val="700"/>
              </a:spcBef>
              <a:buClr>
                <a:srgbClr val="000099"/>
              </a:buClr>
              <a:buFont typeface="Wingdings"/>
              <a:defRPr sz="3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</a:t>
            </a:r>
          </a:p>
        </p:txBody>
      </p:sp>
      <p:sp>
        <p:nvSpPr>
          <p:cNvPr id="419" name="Concept of Distance Vector Algorith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Concept of Distance Vector Algorithm</a:t>
            </a:r>
          </a:p>
        </p:txBody>
      </p:sp>
      <p:sp>
        <p:nvSpPr>
          <p:cNvPr id="4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21" name="Text Box 7"/>
          <p:cNvSpPr txBox="1"/>
          <p:nvPr/>
        </p:nvSpPr>
        <p:spPr>
          <a:xfrm>
            <a:off x="3017838" y="5126037"/>
            <a:ext cx="251009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cost to neighbor v</a:t>
            </a:r>
          </a:p>
        </p:txBody>
      </p:sp>
      <p:sp>
        <p:nvSpPr>
          <p:cNvPr id="422" name="Text Box 9"/>
          <p:cNvSpPr txBox="1"/>
          <p:nvPr/>
        </p:nvSpPr>
        <p:spPr>
          <a:xfrm>
            <a:off x="4130675" y="4730750"/>
            <a:ext cx="500043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cost from neighbor v to destination y</a:t>
            </a:r>
          </a:p>
        </p:txBody>
      </p:sp>
      <p:sp>
        <p:nvSpPr>
          <p:cNvPr id="423" name="Line 10"/>
          <p:cNvSpPr/>
          <p:nvPr/>
        </p:nvSpPr>
        <p:spPr>
          <a:xfrm flipH="1">
            <a:off x="2363788" y="4549775"/>
            <a:ext cx="1" cy="1282700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424" name="Line 11"/>
          <p:cNvSpPr/>
          <p:nvPr/>
        </p:nvSpPr>
        <p:spPr>
          <a:xfrm>
            <a:off x="3344862" y="4359275"/>
            <a:ext cx="1" cy="892175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425" name="Line 13"/>
          <p:cNvSpPr/>
          <p:nvPr/>
        </p:nvSpPr>
        <p:spPr>
          <a:xfrm>
            <a:off x="4649787" y="4427537"/>
            <a:ext cx="1" cy="434976"/>
          </a:xfrm>
          <a:prstGeom prst="line">
            <a:avLst/>
          </a:prstGeom>
          <a:ln>
            <a:solidFill>
              <a:srgbClr val="CC0000"/>
            </a:solidFill>
          </a:ln>
        </p:spPr>
        <p:txBody>
          <a:bodyPr lIns="45719" rIns="45719"/>
          <a:lstStyle/>
          <a:p>
            <a:pPr>
              <a:defRPr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426" name="Text Box 8"/>
          <p:cNvSpPr txBox="1"/>
          <p:nvPr/>
        </p:nvSpPr>
        <p:spPr>
          <a:xfrm>
            <a:off x="2116138" y="5762625"/>
            <a:ext cx="472927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24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min</a:t>
            </a:r>
            <a:r>
              <a:rPr i="0"/>
              <a:t> taken over all neighbors v of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Vector Routing Algorithm</a:t>
            </a:r>
          </a:p>
        </p:txBody>
      </p:sp>
      <p:sp>
        <p:nvSpPr>
          <p:cNvPr id="42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30" name="Content Placeholder 3"/>
          <p:cNvSpPr txBox="1"/>
          <p:nvPr>
            <p:ph type="body" sz="half" idx="1"/>
          </p:nvPr>
        </p:nvSpPr>
        <p:spPr>
          <a:xfrm>
            <a:off x="1186544" y="2318660"/>
            <a:ext cx="6738257" cy="3679373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Wait</a:t>
            </a:r>
            <a:r>
              <a:rPr>
                <a:solidFill>
                  <a:srgbClr val="000000"/>
                </a:solidFill>
              </a:rPr>
              <a:t> for change in local link cost or message from neighbor</a:t>
            </a:r>
            <a:endParaRPr>
              <a:solidFill>
                <a:srgbClr val="000000"/>
              </a:solidFill>
            </a:endParaRPr>
          </a:p>
          <a:p>
            <a:pPr marL="514350" indent="-514350">
              <a:buAutoNum type="arabicPeriod" startAt="1"/>
            </a:pPr>
          </a:p>
          <a:p>
            <a:pPr marL="514350" indent="-514350">
              <a:buAutoNum type="arabicPeriod" startAt="2"/>
              <a:defRPr>
                <a:solidFill>
                  <a:schemeClr val="accent1"/>
                </a:solidFill>
              </a:defRPr>
            </a:pPr>
            <a:r>
              <a:t>Recompute </a:t>
            </a:r>
            <a:r>
              <a:rPr>
                <a:solidFill>
                  <a:srgbClr val="000000"/>
                </a:solidFill>
              </a:rPr>
              <a:t>distance table</a:t>
            </a:r>
            <a:endParaRPr>
              <a:solidFill>
                <a:srgbClr val="000000"/>
              </a:solidFill>
            </a:endParaRPr>
          </a:p>
          <a:p>
            <a:pPr marL="514350" indent="-514350">
              <a:buAutoNum type="arabicPeriod" startAt="2"/>
            </a:pPr>
          </a:p>
          <a:p>
            <a:pPr marL="514350" indent="-514350">
              <a:buAutoNum type="arabicPeriod" startAt="3"/>
            </a:pPr>
            <a:r>
              <a:t>If least cost path to any destination has changed, </a:t>
            </a:r>
            <a:r>
              <a:rPr>
                <a:solidFill>
                  <a:schemeClr val="accent1"/>
                </a:solidFill>
              </a:rPr>
              <a:t>notify</a:t>
            </a:r>
            <a:r>
              <a:t> neighbors</a:t>
            </a:r>
          </a:p>
        </p:txBody>
      </p:sp>
      <p:sp>
        <p:nvSpPr>
          <p:cNvPr id="431" name="Elbow Connector 5"/>
          <p:cNvSpPr/>
          <p:nvPr/>
        </p:nvSpPr>
        <p:spPr>
          <a:xfrm flipH="1" rot="5400000">
            <a:off x="596910" y="2267869"/>
            <a:ext cx="4332497" cy="35977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4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76"/>
                </a:lnTo>
                <a:lnTo>
                  <a:pt x="19483" y="76"/>
                </a:lnTo>
              </a:path>
            </a:pathLst>
          </a:custGeom>
          <a:ln w="57150">
            <a:solidFill>
              <a:schemeClr val="accent1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Straight Arrow Connector 8"/>
          <p:cNvSpPr/>
          <p:nvPr/>
        </p:nvSpPr>
        <p:spPr>
          <a:xfrm>
            <a:off x="4549321" y="3276601"/>
            <a:ext cx="1" cy="598716"/>
          </a:xfrm>
          <a:prstGeom prst="line">
            <a:avLst/>
          </a:prstGeom>
          <a:ln w="571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Straight Arrow Connector 9"/>
          <p:cNvSpPr/>
          <p:nvPr/>
        </p:nvSpPr>
        <p:spPr>
          <a:xfrm>
            <a:off x="4549321" y="4343402"/>
            <a:ext cx="1" cy="598716"/>
          </a:xfrm>
          <a:prstGeom prst="line">
            <a:avLst/>
          </a:prstGeom>
          <a:ln w="571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Vector Initialization</a:t>
            </a:r>
          </a:p>
        </p:txBody>
      </p:sp>
      <p:sp>
        <p:nvSpPr>
          <p:cNvPr id="43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437" name="Content Placeholder 50"/>
          <p:cNvGraphicFramePr/>
          <p:nvPr/>
        </p:nvGraphicFramePr>
        <p:xfrm>
          <a:off x="4016835" y="2002677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∞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440" name="Cloud 4"/>
          <p:cNvGrpSpPr/>
          <p:nvPr/>
        </p:nvGrpSpPr>
        <p:grpSpPr>
          <a:xfrm>
            <a:off x="127767" y="1543564"/>
            <a:ext cx="3461996" cy="2224293"/>
            <a:chOff x="0" y="0"/>
            <a:chExt cx="3461994" cy="2224291"/>
          </a:xfrm>
        </p:grpSpPr>
        <p:sp>
          <p:nvSpPr>
            <p:cNvPr id="438" name="Shape"/>
            <p:cNvSpPr/>
            <p:nvPr/>
          </p:nvSpPr>
          <p:spPr>
            <a:xfrm>
              <a:off x="-1" y="-1"/>
              <a:ext cx="3461996" cy="222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Shape"/>
            <p:cNvSpPr/>
            <p:nvPr/>
          </p:nvSpPr>
          <p:spPr>
            <a:xfrm>
              <a:off x="175792" y="113103"/>
              <a:ext cx="3172344" cy="188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75" name="Straight Connector 7"/>
          <p:cNvSpPr/>
          <p:nvPr/>
        </p:nvSpPr>
        <p:spPr>
          <a:xfrm>
            <a:off x="2105173" y="2209079"/>
            <a:ext cx="5074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476" name="Straight Connector 9"/>
          <p:cNvSpPr/>
          <p:nvPr/>
        </p:nvSpPr>
        <p:spPr>
          <a:xfrm>
            <a:off x="1103493" y="307994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477" name="Straight Connector 10"/>
          <p:cNvSpPr/>
          <p:nvPr/>
        </p:nvSpPr>
        <p:spPr>
          <a:xfrm>
            <a:off x="971849" y="2426090"/>
            <a:ext cx="502278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478" name="Straight Connector 11"/>
          <p:cNvSpPr/>
          <p:nvPr/>
        </p:nvSpPr>
        <p:spPr>
          <a:xfrm>
            <a:off x="1770065" y="2426090"/>
            <a:ext cx="92312" cy="43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479" name="Straight Connector 18"/>
          <p:cNvSpPr/>
          <p:nvPr/>
        </p:nvSpPr>
        <p:spPr>
          <a:xfrm>
            <a:off x="2180052" y="2426090"/>
            <a:ext cx="543714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446" name="TextBox 21"/>
          <p:cNvSpPr txBox="1"/>
          <p:nvPr/>
        </p:nvSpPr>
        <p:spPr>
          <a:xfrm>
            <a:off x="968945" y="226457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447" name="TextBox 22"/>
          <p:cNvSpPr txBox="1"/>
          <p:nvPr/>
        </p:nvSpPr>
        <p:spPr>
          <a:xfrm>
            <a:off x="2222694" y="1770257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448" name="TextBox 30"/>
          <p:cNvSpPr txBox="1"/>
          <p:nvPr/>
        </p:nvSpPr>
        <p:spPr>
          <a:xfrm>
            <a:off x="1795267" y="235346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452" name="Flowchart: Magnetic Disk 12"/>
          <p:cNvGrpSpPr/>
          <p:nvPr/>
        </p:nvGrpSpPr>
        <p:grpSpPr>
          <a:xfrm>
            <a:off x="350224" y="2862770"/>
            <a:ext cx="743665" cy="434341"/>
            <a:chOff x="0" y="0"/>
            <a:chExt cx="743664" cy="434340"/>
          </a:xfrm>
        </p:grpSpPr>
        <p:sp>
          <p:nvSpPr>
            <p:cNvPr id="44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456" name="Flowchart: Magnetic Disk 13"/>
          <p:cNvGrpSpPr/>
          <p:nvPr/>
        </p:nvGrpSpPr>
        <p:grpSpPr>
          <a:xfrm>
            <a:off x="1351904" y="1991909"/>
            <a:ext cx="743665" cy="434341"/>
            <a:chOff x="0" y="0"/>
            <a:chExt cx="743664" cy="434340"/>
          </a:xfrm>
        </p:grpSpPr>
        <p:sp>
          <p:nvSpPr>
            <p:cNvPr id="45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460" name="Flowchart: Magnetic Disk 14"/>
          <p:cNvGrpSpPr/>
          <p:nvPr/>
        </p:nvGrpSpPr>
        <p:grpSpPr>
          <a:xfrm>
            <a:off x="1537820" y="2862770"/>
            <a:ext cx="743665" cy="434341"/>
            <a:chOff x="0" y="0"/>
            <a:chExt cx="743664" cy="434340"/>
          </a:xfrm>
        </p:grpSpPr>
        <p:sp>
          <p:nvSpPr>
            <p:cNvPr id="45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464" name="Flowchart: Magnetic Disk 15"/>
          <p:cNvGrpSpPr/>
          <p:nvPr/>
        </p:nvGrpSpPr>
        <p:grpSpPr>
          <a:xfrm>
            <a:off x="2622136" y="1991909"/>
            <a:ext cx="743665" cy="434341"/>
            <a:chOff x="0" y="0"/>
            <a:chExt cx="743664" cy="434340"/>
          </a:xfrm>
        </p:grpSpPr>
        <p:sp>
          <p:nvSpPr>
            <p:cNvPr id="46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D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465" name="TextBox 48"/>
          <p:cNvSpPr txBox="1"/>
          <p:nvPr/>
        </p:nvSpPr>
        <p:spPr>
          <a:xfrm>
            <a:off x="2464206" y="2508331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466" name="TextBox 49"/>
          <p:cNvSpPr txBox="1"/>
          <p:nvPr/>
        </p:nvSpPr>
        <p:spPr>
          <a:xfrm>
            <a:off x="1179697" y="300086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7</a:t>
            </a:r>
          </a:p>
        </p:txBody>
      </p:sp>
      <p:sp>
        <p:nvSpPr>
          <p:cNvPr id="467" name="TextBox 51"/>
          <p:cNvSpPr txBox="1"/>
          <p:nvPr/>
        </p:nvSpPr>
        <p:spPr>
          <a:xfrm>
            <a:off x="4667076" y="1575978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A</a:t>
            </a:r>
          </a:p>
        </p:txBody>
      </p:sp>
      <p:graphicFrame>
        <p:nvGraphicFramePr>
          <p:cNvPr id="468" name="Content Placeholder 50"/>
          <p:cNvGraphicFramePr/>
          <p:nvPr/>
        </p:nvGraphicFramePr>
        <p:xfrm>
          <a:off x="6823139" y="2002677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69" name="TextBox 53"/>
          <p:cNvSpPr txBox="1"/>
          <p:nvPr/>
        </p:nvSpPr>
        <p:spPr>
          <a:xfrm>
            <a:off x="7489230" y="1536900"/>
            <a:ext cx="10169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graphicFrame>
        <p:nvGraphicFramePr>
          <p:cNvPr id="470" name="Content Placeholder 50"/>
          <p:cNvGraphicFramePr/>
          <p:nvPr/>
        </p:nvGraphicFramePr>
        <p:xfrm>
          <a:off x="4016835" y="4976786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1" name="TextBox 55"/>
          <p:cNvSpPr txBox="1"/>
          <p:nvPr/>
        </p:nvSpPr>
        <p:spPr>
          <a:xfrm>
            <a:off x="4667075" y="4541218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graphicFrame>
        <p:nvGraphicFramePr>
          <p:cNvPr id="472" name="Content Placeholder 50"/>
          <p:cNvGraphicFramePr/>
          <p:nvPr/>
        </p:nvGraphicFramePr>
        <p:xfrm>
          <a:off x="6823139" y="4976786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∞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3" name="TextBox 57"/>
          <p:cNvSpPr txBox="1"/>
          <p:nvPr/>
        </p:nvSpPr>
        <p:spPr>
          <a:xfrm>
            <a:off x="7473380" y="4511009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D</a:t>
            </a:r>
          </a:p>
        </p:txBody>
      </p:sp>
      <p:sp>
        <p:nvSpPr>
          <p:cNvPr id="474" name="Text Box 141"/>
          <p:cNvSpPr txBox="1"/>
          <p:nvPr/>
        </p:nvSpPr>
        <p:spPr>
          <a:xfrm>
            <a:off x="137201" y="4386943"/>
            <a:ext cx="3476856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chemeClr val="accent2"/>
              </a:buClr>
              <a:buSzPct val="100000"/>
              <a:buAutoNum type="arabicPeriod" startAt="1"/>
            </a:pPr>
            <a:r>
              <a:t> </a:t>
            </a:r>
            <a:r>
              <a:rPr b="1"/>
              <a:t>Initialization:</a:t>
            </a:r>
            <a:r>
              <a:t>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</a:pPr>
            <a:r>
              <a:t>   </a:t>
            </a:r>
            <a:r>
              <a:rPr b="1"/>
              <a:t>for all</a:t>
            </a:r>
            <a:r>
              <a:t> neighbors </a:t>
            </a:r>
            <a:r>
              <a:rPr i="1"/>
              <a:t>V </a:t>
            </a:r>
            <a:r>
              <a:t> </a:t>
            </a:r>
            <a:r>
              <a:rPr b="1"/>
              <a:t>do</a:t>
            </a:r>
            <a:endParaRPr b="1"/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</a:pPr>
            <a:r>
              <a:t>     </a:t>
            </a:r>
            <a:r>
              <a:rPr b="1"/>
              <a:t>if</a:t>
            </a:r>
            <a:r>
              <a:t> </a:t>
            </a:r>
            <a:r>
              <a:rPr i="1"/>
              <a:t>V</a:t>
            </a:r>
            <a:r>
              <a:t> adjacent to </a:t>
            </a:r>
            <a:r>
              <a:rPr i="1"/>
              <a:t>A</a:t>
            </a:r>
            <a:r>
              <a:t>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</a:pPr>
            <a:r>
              <a:t>       D(</a:t>
            </a:r>
            <a:r>
              <a:rPr i="1"/>
              <a:t>A, V</a:t>
            </a:r>
            <a:r>
              <a:t>) = c(</a:t>
            </a:r>
            <a:r>
              <a:rPr i="1"/>
              <a:t>A,V</a:t>
            </a:r>
            <a:r>
              <a:t>);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  <a:defRPr b="1"/>
            </a:pPr>
            <a:r>
              <a:t>   else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</a:pPr>
            <a:r>
              <a:t>       D(</a:t>
            </a:r>
            <a:r>
              <a:rPr i="1"/>
              <a:t>A, V</a:t>
            </a:r>
            <a:r>
              <a:t>) = ∞; </a:t>
            </a:r>
          </a:p>
          <a:p>
            <a:pPr marL="457200" indent="-457200"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Distance Vector: 1</a:t>
            </a:r>
            <a:r>
              <a:rPr baseline="30000"/>
              <a:t>st</a:t>
            </a:r>
            <a:r>
              <a:t> Iteration</a:t>
            </a:r>
          </a:p>
        </p:txBody>
      </p:sp>
      <p:sp>
        <p:nvSpPr>
          <p:cNvPr id="48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483" name="Content Placeholder 50"/>
          <p:cNvGraphicFramePr/>
          <p:nvPr/>
        </p:nvGraphicFramePr>
        <p:xfrm>
          <a:off x="4016835" y="2002677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∞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486" name="Cloud 4"/>
          <p:cNvGrpSpPr/>
          <p:nvPr/>
        </p:nvGrpSpPr>
        <p:grpSpPr>
          <a:xfrm>
            <a:off x="127767" y="1543564"/>
            <a:ext cx="3461996" cy="2224293"/>
            <a:chOff x="0" y="0"/>
            <a:chExt cx="3461994" cy="2224291"/>
          </a:xfrm>
        </p:grpSpPr>
        <p:sp>
          <p:nvSpPr>
            <p:cNvPr id="484" name="Shape"/>
            <p:cNvSpPr/>
            <p:nvPr/>
          </p:nvSpPr>
          <p:spPr>
            <a:xfrm>
              <a:off x="-1" y="-1"/>
              <a:ext cx="3461996" cy="222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Shape"/>
            <p:cNvSpPr/>
            <p:nvPr/>
          </p:nvSpPr>
          <p:spPr>
            <a:xfrm>
              <a:off x="175792" y="113103"/>
              <a:ext cx="3172344" cy="188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75" name="Straight Connector 7"/>
          <p:cNvSpPr/>
          <p:nvPr/>
        </p:nvSpPr>
        <p:spPr>
          <a:xfrm>
            <a:off x="2105173" y="2209079"/>
            <a:ext cx="5074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576" name="Straight Connector 9"/>
          <p:cNvSpPr/>
          <p:nvPr/>
        </p:nvSpPr>
        <p:spPr>
          <a:xfrm>
            <a:off x="1103493" y="307994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577" name="Straight Connector 10"/>
          <p:cNvSpPr/>
          <p:nvPr/>
        </p:nvSpPr>
        <p:spPr>
          <a:xfrm>
            <a:off x="971849" y="2426090"/>
            <a:ext cx="502278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578" name="Straight Connector 11"/>
          <p:cNvSpPr/>
          <p:nvPr/>
        </p:nvSpPr>
        <p:spPr>
          <a:xfrm>
            <a:off x="1770065" y="2426090"/>
            <a:ext cx="92312" cy="43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579" name="Straight Connector 18"/>
          <p:cNvSpPr/>
          <p:nvPr/>
        </p:nvSpPr>
        <p:spPr>
          <a:xfrm>
            <a:off x="2180052" y="2426090"/>
            <a:ext cx="543714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492" name="TextBox 21"/>
          <p:cNvSpPr txBox="1"/>
          <p:nvPr/>
        </p:nvSpPr>
        <p:spPr>
          <a:xfrm>
            <a:off x="968945" y="226457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493" name="TextBox 22"/>
          <p:cNvSpPr txBox="1"/>
          <p:nvPr/>
        </p:nvSpPr>
        <p:spPr>
          <a:xfrm>
            <a:off x="2222694" y="1770257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494" name="TextBox 30"/>
          <p:cNvSpPr txBox="1"/>
          <p:nvPr/>
        </p:nvSpPr>
        <p:spPr>
          <a:xfrm>
            <a:off x="1795267" y="235346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498" name="Flowchart: Magnetic Disk 12"/>
          <p:cNvGrpSpPr/>
          <p:nvPr/>
        </p:nvGrpSpPr>
        <p:grpSpPr>
          <a:xfrm>
            <a:off x="350224" y="2862770"/>
            <a:ext cx="743665" cy="434341"/>
            <a:chOff x="0" y="0"/>
            <a:chExt cx="743664" cy="434340"/>
          </a:xfrm>
        </p:grpSpPr>
        <p:sp>
          <p:nvSpPr>
            <p:cNvPr id="495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502" name="Flowchart: Magnetic Disk 13"/>
          <p:cNvGrpSpPr/>
          <p:nvPr/>
        </p:nvGrpSpPr>
        <p:grpSpPr>
          <a:xfrm>
            <a:off x="1351904" y="1991909"/>
            <a:ext cx="743665" cy="434341"/>
            <a:chOff x="0" y="0"/>
            <a:chExt cx="743664" cy="434340"/>
          </a:xfrm>
        </p:grpSpPr>
        <p:sp>
          <p:nvSpPr>
            <p:cNvPr id="49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06" name="Flowchart: Magnetic Disk 14"/>
          <p:cNvGrpSpPr/>
          <p:nvPr/>
        </p:nvGrpSpPr>
        <p:grpSpPr>
          <a:xfrm>
            <a:off x="1537820" y="2862770"/>
            <a:ext cx="743665" cy="434341"/>
            <a:chOff x="0" y="0"/>
            <a:chExt cx="743664" cy="434340"/>
          </a:xfrm>
        </p:grpSpPr>
        <p:sp>
          <p:nvSpPr>
            <p:cNvPr id="50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10" name="Flowchart: Magnetic Disk 15"/>
          <p:cNvGrpSpPr/>
          <p:nvPr/>
        </p:nvGrpSpPr>
        <p:grpSpPr>
          <a:xfrm>
            <a:off x="2622136" y="1991909"/>
            <a:ext cx="743665" cy="434341"/>
            <a:chOff x="0" y="0"/>
            <a:chExt cx="743664" cy="434340"/>
          </a:xfrm>
        </p:grpSpPr>
        <p:sp>
          <p:nvSpPr>
            <p:cNvPr id="50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D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511" name="TextBox 48"/>
          <p:cNvSpPr txBox="1"/>
          <p:nvPr/>
        </p:nvSpPr>
        <p:spPr>
          <a:xfrm>
            <a:off x="2464206" y="2508331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512" name="TextBox 49"/>
          <p:cNvSpPr txBox="1"/>
          <p:nvPr/>
        </p:nvSpPr>
        <p:spPr>
          <a:xfrm>
            <a:off x="1179697" y="300086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7</a:t>
            </a:r>
          </a:p>
        </p:txBody>
      </p:sp>
      <p:sp>
        <p:nvSpPr>
          <p:cNvPr id="513" name="TextBox 51"/>
          <p:cNvSpPr txBox="1"/>
          <p:nvPr/>
        </p:nvSpPr>
        <p:spPr>
          <a:xfrm>
            <a:off x="4667076" y="1575978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A</a:t>
            </a:r>
          </a:p>
        </p:txBody>
      </p:sp>
      <p:graphicFrame>
        <p:nvGraphicFramePr>
          <p:cNvPr id="514" name="Content Placeholder 50"/>
          <p:cNvGraphicFramePr/>
          <p:nvPr/>
        </p:nvGraphicFramePr>
        <p:xfrm>
          <a:off x="6823139" y="2002677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15" name="TextBox 53"/>
          <p:cNvSpPr txBox="1"/>
          <p:nvPr/>
        </p:nvSpPr>
        <p:spPr>
          <a:xfrm>
            <a:off x="7489230" y="1536900"/>
            <a:ext cx="10169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graphicFrame>
        <p:nvGraphicFramePr>
          <p:cNvPr id="516" name="Content Placeholder 50"/>
          <p:cNvGraphicFramePr/>
          <p:nvPr/>
        </p:nvGraphicFramePr>
        <p:xfrm>
          <a:off x="4016835" y="4976786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17" name="TextBox 55"/>
          <p:cNvSpPr txBox="1"/>
          <p:nvPr/>
        </p:nvSpPr>
        <p:spPr>
          <a:xfrm>
            <a:off x="4645303" y="4541218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graphicFrame>
        <p:nvGraphicFramePr>
          <p:cNvPr id="518" name="Content Placeholder 50"/>
          <p:cNvGraphicFramePr/>
          <p:nvPr/>
        </p:nvGraphicFramePr>
        <p:xfrm>
          <a:off x="6823139" y="4976786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∞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19" name="TextBox 57"/>
          <p:cNvSpPr txBox="1"/>
          <p:nvPr/>
        </p:nvSpPr>
        <p:spPr>
          <a:xfrm>
            <a:off x="7451608" y="4511009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D</a:t>
            </a:r>
          </a:p>
        </p:txBody>
      </p:sp>
      <p:sp>
        <p:nvSpPr>
          <p:cNvPr id="520" name="Text Box 144"/>
          <p:cNvSpPr txBox="1"/>
          <p:nvPr/>
        </p:nvSpPr>
        <p:spPr>
          <a:xfrm>
            <a:off x="-20235" y="3314756"/>
            <a:ext cx="3948470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defRPr i="1" sz="1600"/>
            </a:pPr>
            <a:r>
              <a:t>…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7"/>
              <a:defRPr i="1" sz="1600"/>
            </a:pPr>
            <a:r>
              <a:t> </a:t>
            </a:r>
            <a:r>
              <a:rPr b="1"/>
              <a:t>loop:</a:t>
            </a:r>
            <a:r>
              <a:rPr i="0"/>
              <a:t> </a:t>
            </a:r>
            <a:endParaRPr i="0"/>
          </a:p>
          <a:p>
            <a:pPr marL="457200" indent="-457200">
              <a:defRPr sz="1600"/>
            </a:pPr>
            <a:r>
              <a:t>…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</a:t>
            </a:r>
            <a:r>
              <a:rPr b="1"/>
              <a:t>else if</a:t>
            </a:r>
            <a:r>
              <a:t> (update D(</a:t>
            </a:r>
            <a:r>
              <a:rPr i="1"/>
              <a:t>V, Y</a:t>
            </a:r>
            <a:r>
              <a:t>) received from </a:t>
            </a:r>
            <a:r>
              <a:rPr i="1"/>
              <a:t>V</a:t>
            </a:r>
            <a:r>
              <a:t>)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  </a:t>
            </a:r>
            <a:r>
              <a:rPr b="1"/>
              <a:t>for all</a:t>
            </a:r>
            <a:r>
              <a:t> destinations Y </a:t>
            </a:r>
            <a:r>
              <a:rPr b="1"/>
              <a:t>do</a:t>
            </a:r>
            <a:endParaRPr>
              <a:solidFill>
                <a:schemeClr val="accent2"/>
              </a:solidFill>
            </a:endParaRP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       D(A, Y) =</a:t>
            </a:r>
          </a:p>
          <a:p>
            <a:pPr>
              <a:tabLst>
                <a:tab pos="1485900" algn="l"/>
              </a:tabLst>
              <a:defRPr sz="1600"/>
            </a:pPr>
            <a:r>
              <a:t>	min(D(</a:t>
            </a:r>
            <a:r>
              <a:rPr i="1"/>
              <a:t>A, Y</a:t>
            </a:r>
            <a:r>
              <a:t>),</a:t>
            </a:r>
          </a:p>
          <a:p>
            <a:pPr>
              <a:tabLst>
                <a:tab pos="1485900" algn="l"/>
              </a:tabLst>
              <a:defRPr sz="1600"/>
            </a:pPr>
            <a:r>
              <a:t>	D(</a:t>
            </a:r>
            <a:r>
              <a:rPr i="1"/>
              <a:t>A, V</a:t>
            </a:r>
            <a:r>
              <a:t>) + D(</a:t>
            </a:r>
            <a:r>
              <a:rPr i="1"/>
              <a:t>V, Y</a:t>
            </a:r>
            <a:r>
              <a:t>));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</a:t>
            </a:r>
            <a:r>
              <a:rPr b="1"/>
              <a:t>if</a:t>
            </a:r>
            <a:r>
              <a:t> (there is a new min. for dest. </a:t>
            </a:r>
            <a:r>
              <a:rPr i="1"/>
              <a:t>Y</a:t>
            </a:r>
            <a:r>
              <a:t>)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  </a:t>
            </a:r>
            <a:r>
              <a:rPr b="1"/>
              <a:t>send</a:t>
            </a:r>
            <a:r>
              <a:t> D(</a:t>
            </a:r>
            <a:r>
              <a:rPr i="1"/>
              <a:t>A, Y</a:t>
            </a:r>
            <a:r>
              <a:t>) to all neighbors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</a:t>
            </a:r>
            <a:r>
              <a:rPr b="1"/>
              <a:t>forever</a:t>
            </a:r>
            <a:r>
              <a:t> </a:t>
            </a:r>
          </a:p>
        </p:txBody>
      </p:sp>
      <p:sp>
        <p:nvSpPr>
          <p:cNvPr id="580" name="Straight Arrow Connector 5"/>
          <p:cNvSpPr/>
          <p:nvPr/>
        </p:nvSpPr>
        <p:spPr>
          <a:xfrm>
            <a:off x="1103493" y="307994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4400" y="21600"/>
                  <a:pt x="7200" y="21600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1" name="Straight Arrow Connector 33"/>
          <p:cNvSpPr/>
          <p:nvPr/>
        </p:nvSpPr>
        <p:spPr>
          <a:xfrm>
            <a:off x="5167505" y="3526677"/>
            <a:ext cx="1730" cy="1014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25" name="Group 24"/>
          <p:cNvGrpSpPr/>
          <p:nvPr/>
        </p:nvGrpSpPr>
        <p:grpSpPr>
          <a:xfrm>
            <a:off x="4862934" y="3116706"/>
            <a:ext cx="296138" cy="342949"/>
            <a:chOff x="0" y="0"/>
            <a:chExt cx="296137" cy="342948"/>
          </a:xfrm>
        </p:grpSpPr>
        <p:sp>
          <p:nvSpPr>
            <p:cNvPr id="523" name="Rectangle 23"/>
            <p:cNvSpPr/>
            <p:nvPr/>
          </p:nvSpPr>
          <p:spPr>
            <a:xfrm>
              <a:off x="0" y="26384"/>
              <a:ext cx="296138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TextBox 20"/>
            <p:cNvSpPr txBox="1"/>
            <p:nvPr/>
          </p:nvSpPr>
          <p:spPr>
            <a:xfrm>
              <a:off x="32932" y="0"/>
              <a:ext cx="230272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28" name="Group 39"/>
          <p:cNvGrpSpPr/>
          <p:nvPr/>
        </p:nvGrpSpPr>
        <p:grpSpPr>
          <a:xfrm>
            <a:off x="5640908" y="3116706"/>
            <a:ext cx="296137" cy="342949"/>
            <a:chOff x="0" y="0"/>
            <a:chExt cx="296136" cy="342948"/>
          </a:xfrm>
        </p:grpSpPr>
        <p:sp>
          <p:nvSpPr>
            <p:cNvPr id="526" name="Rectangle 40"/>
            <p:cNvSpPr/>
            <p:nvPr/>
          </p:nvSpPr>
          <p:spPr>
            <a:xfrm>
              <a:off x="0" y="26384"/>
              <a:ext cx="296137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TextBox 41"/>
            <p:cNvSpPr txBox="1"/>
            <p:nvPr/>
          </p:nvSpPr>
          <p:spPr>
            <a:xfrm>
              <a:off x="26960" y="0"/>
              <a:ext cx="242216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31" name="Group 42"/>
          <p:cNvGrpSpPr/>
          <p:nvPr/>
        </p:nvGrpSpPr>
        <p:grpSpPr>
          <a:xfrm>
            <a:off x="1753330" y="3564656"/>
            <a:ext cx="6413006" cy="2261922"/>
            <a:chOff x="0" y="0"/>
            <a:chExt cx="6413004" cy="2261921"/>
          </a:xfrm>
        </p:grpSpPr>
        <p:sp>
          <p:nvSpPr>
            <p:cNvPr id="529" name="Rectangular Callout 43"/>
            <p:cNvSpPr/>
            <p:nvPr/>
          </p:nvSpPr>
          <p:spPr>
            <a:xfrm flipH="1">
              <a:off x="4" y="0"/>
              <a:ext cx="6413001" cy="2261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489"/>
                  </a:moveTo>
                  <a:lnTo>
                    <a:pt x="12600" y="12489"/>
                  </a:lnTo>
                  <a:lnTo>
                    <a:pt x="11072" y="0"/>
                  </a:lnTo>
                  <a:lnTo>
                    <a:pt x="18000" y="12489"/>
                  </a:lnTo>
                  <a:lnTo>
                    <a:pt x="21600" y="1248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400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0" name="TextBox 44"/>
            <p:cNvSpPr txBox="1"/>
            <p:nvPr/>
          </p:nvSpPr>
          <p:spPr>
            <a:xfrm>
              <a:off x="0" y="1307814"/>
              <a:ext cx="6413001" cy="91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D(A,D) = min(D(A,D), D(A,C)+D(C,D))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= min(</a:t>
              </a:r>
              <a:r>
                <a:rPr>
                  <a:latin typeface="Consolas"/>
                  <a:ea typeface="Consolas"/>
                  <a:cs typeface="Consolas"/>
                  <a:sym typeface="Consolas"/>
                </a:rPr>
                <a:t>∞</a:t>
              </a:r>
              <a:r>
                <a:t>, 7 + 1) = 8</a:t>
              </a:r>
            </a:p>
          </p:txBody>
        </p:sp>
      </p:grpSp>
      <p:sp>
        <p:nvSpPr>
          <p:cNvPr id="582" name="Straight Arrow Connector 45"/>
          <p:cNvSpPr/>
          <p:nvPr/>
        </p:nvSpPr>
        <p:spPr>
          <a:xfrm>
            <a:off x="971849" y="2426090"/>
            <a:ext cx="502278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3" name="Straight Arrow Connector 60"/>
          <p:cNvSpPr/>
          <p:nvPr/>
        </p:nvSpPr>
        <p:spPr>
          <a:xfrm flipH="1">
            <a:off x="6319032" y="2867473"/>
            <a:ext cx="443933" cy="1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36" name="Group 61"/>
          <p:cNvGrpSpPr/>
          <p:nvPr/>
        </p:nvGrpSpPr>
        <p:grpSpPr>
          <a:xfrm>
            <a:off x="4863639" y="2726245"/>
            <a:ext cx="296138" cy="342949"/>
            <a:chOff x="0" y="0"/>
            <a:chExt cx="296137" cy="342948"/>
          </a:xfrm>
        </p:grpSpPr>
        <p:sp>
          <p:nvSpPr>
            <p:cNvPr id="534" name="Rectangle 62"/>
            <p:cNvSpPr/>
            <p:nvPr/>
          </p:nvSpPr>
          <p:spPr>
            <a:xfrm>
              <a:off x="0" y="26384"/>
              <a:ext cx="296138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5" name="TextBox 63"/>
            <p:cNvSpPr txBox="1"/>
            <p:nvPr/>
          </p:nvSpPr>
          <p:spPr>
            <a:xfrm>
              <a:off x="32932" y="0"/>
              <a:ext cx="230273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39" name="Group 64"/>
          <p:cNvGrpSpPr/>
          <p:nvPr/>
        </p:nvGrpSpPr>
        <p:grpSpPr>
          <a:xfrm>
            <a:off x="5641613" y="2726245"/>
            <a:ext cx="296137" cy="342949"/>
            <a:chOff x="0" y="0"/>
            <a:chExt cx="296136" cy="342948"/>
          </a:xfrm>
        </p:grpSpPr>
        <p:sp>
          <p:nvSpPr>
            <p:cNvPr id="537" name="Rectangle 65"/>
            <p:cNvSpPr/>
            <p:nvPr/>
          </p:nvSpPr>
          <p:spPr>
            <a:xfrm>
              <a:off x="0" y="26384"/>
              <a:ext cx="296137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8" name="TextBox 66"/>
            <p:cNvSpPr txBox="1"/>
            <p:nvPr/>
          </p:nvSpPr>
          <p:spPr>
            <a:xfrm>
              <a:off x="38848" y="0"/>
              <a:ext cx="218441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2" name="Group 67"/>
          <p:cNvGrpSpPr/>
          <p:nvPr/>
        </p:nvGrpSpPr>
        <p:grpSpPr>
          <a:xfrm>
            <a:off x="4862933" y="3116706"/>
            <a:ext cx="296138" cy="342949"/>
            <a:chOff x="0" y="0"/>
            <a:chExt cx="296137" cy="342948"/>
          </a:xfrm>
        </p:grpSpPr>
        <p:sp>
          <p:nvSpPr>
            <p:cNvPr id="540" name="Rectangle 68"/>
            <p:cNvSpPr/>
            <p:nvPr/>
          </p:nvSpPr>
          <p:spPr>
            <a:xfrm>
              <a:off x="0" y="26384"/>
              <a:ext cx="296138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1" name="TextBox 69"/>
            <p:cNvSpPr txBox="1"/>
            <p:nvPr/>
          </p:nvSpPr>
          <p:spPr>
            <a:xfrm>
              <a:off x="32932" y="0"/>
              <a:ext cx="230273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45" name="Group 70"/>
          <p:cNvGrpSpPr/>
          <p:nvPr/>
        </p:nvGrpSpPr>
        <p:grpSpPr>
          <a:xfrm>
            <a:off x="5640907" y="3116706"/>
            <a:ext cx="296138" cy="342949"/>
            <a:chOff x="0" y="0"/>
            <a:chExt cx="296136" cy="342948"/>
          </a:xfrm>
        </p:grpSpPr>
        <p:sp>
          <p:nvSpPr>
            <p:cNvPr id="543" name="Rectangle 71"/>
            <p:cNvSpPr/>
            <p:nvPr/>
          </p:nvSpPr>
          <p:spPr>
            <a:xfrm>
              <a:off x="0" y="26384"/>
              <a:ext cx="296137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TextBox 72"/>
            <p:cNvSpPr txBox="1"/>
            <p:nvPr/>
          </p:nvSpPr>
          <p:spPr>
            <a:xfrm>
              <a:off x="38848" y="0"/>
              <a:ext cx="218441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48" name="Group 73"/>
          <p:cNvGrpSpPr/>
          <p:nvPr/>
        </p:nvGrpSpPr>
        <p:grpSpPr>
          <a:xfrm>
            <a:off x="1657136" y="2987182"/>
            <a:ext cx="6413006" cy="2261922"/>
            <a:chOff x="0" y="0"/>
            <a:chExt cx="6413004" cy="2261921"/>
          </a:xfrm>
        </p:grpSpPr>
        <p:sp>
          <p:nvSpPr>
            <p:cNvPr id="546" name="Rectangular Callout 74"/>
            <p:cNvSpPr/>
            <p:nvPr/>
          </p:nvSpPr>
          <p:spPr>
            <a:xfrm flipH="1">
              <a:off x="4" y="0"/>
              <a:ext cx="6413001" cy="2261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489"/>
                  </a:moveTo>
                  <a:lnTo>
                    <a:pt x="12600" y="12489"/>
                  </a:lnTo>
                  <a:lnTo>
                    <a:pt x="11072" y="0"/>
                  </a:lnTo>
                  <a:lnTo>
                    <a:pt x="18000" y="12489"/>
                  </a:lnTo>
                  <a:lnTo>
                    <a:pt x="21600" y="1248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400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TextBox 75"/>
            <p:cNvSpPr txBox="1"/>
            <p:nvPr/>
          </p:nvSpPr>
          <p:spPr>
            <a:xfrm>
              <a:off x="0" y="1307814"/>
              <a:ext cx="641300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D(A,C) = min(D(A,C), D(A,B)+D(B,C))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= min(7, 2 + 1) = 3</a:t>
              </a:r>
            </a:p>
          </p:txBody>
        </p:sp>
      </p:grpSp>
      <p:grpSp>
        <p:nvGrpSpPr>
          <p:cNvPr id="551" name="Group 76"/>
          <p:cNvGrpSpPr/>
          <p:nvPr/>
        </p:nvGrpSpPr>
        <p:grpSpPr>
          <a:xfrm>
            <a:off x="1731960" y="3564656"/>
            <a:ext cx="6413006" cy="2261922"/>
            <a:chOff x="0" y="0"/>
            <a:chExt cx="6413004" cy="2261921"/>
          </a:xfrm>
        </p:grpSpPr>
        <p:sp>
          <p:nvSpPr>
            <p:cNvPr id="549" name="Rectangular Callout 77"/>
            <p:cNvSpPr/>
            <p:nvPr/>
          </p:nvSpPr>
          <p:spPr>
            <a:xfrm flipH="1">
              <a:off x="4" y="0"/>
              <a:ext cx="6413001" cy="2261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489"/>
                  </a:moveTo>
                  <a:lnTo>
                    <a:pt x="12600" y="12489"/>
                  </a:lnTo>
                  <a:lnTo>
                    <a:pt x="11072" y="0"/>
                  </a:lnTo>
                  <a:lnTo>
                    <a:pt x="18000" y="12489"/>
                  </a:lnTo>
                  <a:lnTo>
                    <a:pt x="21600" y="12489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400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TextBox 78"/>
            <p:cNvSpPr txBox="1"/>
            <p:nvPr/>
          </p:nvSpPr>
          <p:spPr>
            <a:xfrm>
              <a:off x="0" y="1307814"/>
              <a:ext cx="6413001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D(A,D) = min(D(A,D), D(A,B)+D(B,D))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= min(8, 2 + 3) = 5</a:t>
              </a:r>
            </a:p>
          </p:txBody>
        </p:sp>
      </p:grpSp>
      <p:sp>
        <p:nvSpPr>
          <p:cNvPr id="552" name="Straight Arrow Connector 79"/>
          <p:cNvSpPr/>
          <p:nvPr/>
        </p:nvSpPr>
        <p:spPr>
          <a:xfrm flipH="1">
            <a:off x="6258502" y="2867473"/>
            <a:ext cx="564992" cy="1"/>
          </a:xfrm>
          <a:prstGeom prst="line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3" name="Straight Arrow Connector 80"/>
          <p:cNvSpPr/>
          <p:nvPr/>
        </p:nvSpPr>
        <p:spPr>
          <a:xfrm flipH="1">
            <a:off x="6258502" y="5831106"/>
            <a:ext cx="564992" cy="1"/>
          </a:xfrm>
          <a:prstGeom prst="line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Straight Arrow Connector 81"/>
          <p:cNvSpPr/>
          <p:nvPr/>
        </p:nvSpPr>
        <p:spPr>
          <a:xfrm flipH="1">
            <a:off x="8070135" y="3566970"/>
            <a:ext cx="6" cy="1059460"/>
          </a:xfrm>
          <a:prstGeom prst="line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5" name="Straight Arrow Connector 82"/>
          <p:cNvSpPr/>
          <p:nvPr/>
        </p:nvSpPr>
        <p:spPr>
          <a:xfrm flipH="1">
            <a:off x="5169604" y="3486038"/>
            <a:ext cx="7" cy="1059460"/>
          </a:xfrm>
          <a:prstGeom prst="line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Straight Arrow Connector 83"/>
          <p:cNvSpPr/>
          <p:nvPr/>
        </p:nvSpPr>
        <p:spPr>
          <a:xfrm flipH="1">
            <a:off x="6121594" y="3566969"/>
            <a:ext cx="701900" cy="1259726"/>
          </a:xfrm>
          <a:prstGeom prst="line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59" name="Group 90"/>
          <p:cNvGrpSpPr/>
          <p:nvPr/>
        </p:nvGrpSpPr>
        <p:grpSpPr>
          <a:xfrm>
            <a:off x="7649810" y="3116706"/>
            <a:ext cx="296138" cy="342949"/>
            <a:chOff x="0" y="0"/>
            <a:chExt cx="296137" cy="342948"/>
          </a:xfrm>
        </p:grpSpPr>
        <p:sp>
          <p:nvSpPr>
            <p:cNvPr id="557" name="Rectangle 91"/>
            <p:cNvSpPr/>
            <p:nvPr/>
          </p:nvSpPr>
          <p:spPr>
            <a:xfrm>
              <a:off x="0" y="26384"/>
              <a:ext cx="296138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TextBox 92"/>
            <p:cNvSpPr txBox="1"/>
            <p:nvPr/>
          </p:nvSpPr>
          <p:spPr>
            <a:xfrm>
              <a:off x="32932" y="0"/>
              <a:ext cx="230273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62" name="Group 93"/>
          <p:cNvGrpSpPr/>
          <p:nvPr/>
        </p:nvGrpSpPr>
        <p:grpSpPr>
          <a:xfrm>
            <a:off x="8427784" y="3116706"/>
            <a:ext cx="296138" cy="342949"/>
            <a:chOff x="0" y="0"/>
            <a:chExt cx="296136" cy="342948"/>
          </a:xfrm>
        </p:grpSpPr>
        <p:sp>
          <p:nvSpPr>
            <p:cNvPr id="560" name="Rectangle 94"/>
            <p:cNvSpPr/>
            <p:nvPr/>
          </p:nvSpPr>
          <p:spPr>
            <a:xfrm>
              <a:off x="0" y="26384"/>
              <a:ext cx="296137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TextBox 95"/>
            <p:cNvSpPr txBox="1"/>
            <p:nvPr/>
          </p:nvSpPr>
          <p:spPr>
            <a:xfrm>
              <a:off x="26960" y="0"/>
              <a:ext cx="242216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565" name="Group 102"/>
          <p:cNvGrpSpPr/>
          <p:nvPr/>
        </p:nvGrpSpPr>
        <p:grpSpPr>
          <a:xfrm>
            <a:off x="7660007" y="5347230"/>
            <a:ext cx="296138" cy="342949"/>
            <a:chOff x="0" y="0"/>
            <a:chExt cx="296137" cy="342948"/>
          </a:xfrm>
        </p:grpSpPr>
        <p:sp>
          <p:nvSpPr>
            <p:cNvPr id="563" name="Rectangle 103"/>
            <p:cNvSpPr/>
            <p:nvPr/>
          </p:nvSpPr>
          <p:spPr>
            <a:xfrm>
              <a:off x="0" y="26384"/>
              <a:ext cx="296138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TextBox 104"/>
            <p:cNvSpPr txBox="1"/>
            <p:nvPr/>
          </p:nvSpPr>
          <p:spPr>
            <a:xfrm>
              <a:off x="32932" y="0"/>
              <a:ext cx="230273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568" name="Group 105"/>
          <p:cNvGrpSpPr/>
          <p:nvPr/>
        </p:nvGrpSpPr>
        <p:grpSpPr>
          <a:xfrm>
            <a:off x="8437981" y="5347230"/>
            <a:ext cx="296138" cy="342949"/>
            <a:chOff x="0" y="0"/>
            <a:chExt cx="296136" cy="342948"/>
          </a:xfrm>
        </p:grpSpPr>
        <p:sp>
          <p:nvSpPr>
            <p:cNvPr id="566" name="Rectangle 106"/>
            <p:cNvSpPr/>
            <p:nvPr/>
          </p:nvSpPr>
          <p:spPr>
            <a:xfrm>
              <a:off x="0" y="26384"/>
              <a:ext cx="296137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TextBox 107"/>
            <p:cNvSpPr txBox="1"/>
            <p:nvPr/>
          </p:nvSpPr>
          <p:spPr>
            <a:xfrm>
              <a:off x="38848" y="0"/>
              <a:ext cx="218441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571" name="Group 114"/>
          <p:cNvGrpSpPr/>
          <p:nvPr/>
        </p:nvGrpSpPr>
        <p:grpSpPr>
          <a:xfrm>
            <a:off x="4835312" y="5342618"/>
            <a:ext cx="296138" cy="342949"/>
            <a:chOff x="0" y="0"/>
            <a:chExt cx="296137" cy="342948"/>
          </a:xfrm>
        </p:grpSpPr>
        <p:sp>
          <p:nvSpPr>
            <p:cNvPr id="569" name="Rectangle 115"/>
            <p:cNvSpPr/>
            <p:nvPr/>
          </p:nvSpPr>
          <p:spPr>
            <a:xfrm>
              <a:off x="0" y="26384"/>
              <a:ext cx="296138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TextBox 116"/>
            <p:cNvSpPr txBox="1"/>
            <p:nvPr/>
          </p:nvSpPr>
          <p:spPr>
            <a:xfrm>
              <a:off x="32932" y="0"/>
              <a:ext cx="230273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574" name="Group 117"/>
          <p:cNvGrpSpPr/>
          <p:nvPr/>
        </p:nvGrpSpPr>
        <p:grpSpPr>
          <a:xfrm>
            <a:off x="5613286" y="5342618"/>
            <a:ext cx="296138" cy="342949"/>
            <a:chOff x="0" y="0"/>
            <a:chExt cx="296136" cy="342948"/>
          </a:xfrm>
        </p:grpSpPr>
        <p:sp>
          <p:nvSpPr>
            <p:cNvPr id="572" name="Rectangle 118"/>
            <p:cNvSpPr/>
            <p:nvPr/>
          </p:nvSpPr>
          <p:spPr>
            <a:xfrm>
              <a:off x="0" y="26384"/>
              <a:ext cx="296137" cy="316565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TextBox 119"/>
            <p:cNvSpPr txBox="1"/>
            <p:nvPr/>
          </p:nvSpPr>
          <p:spPr>
            <a:xfrm>
              <a:off x="38848" y="0"/>
              <a:ext cx="218441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xit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37" dur="500" fill="hold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xit" nodeType="after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1" dur="500" fill="hold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Class="entr" nodeType="after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0"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xit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nodeType="click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xit" nodeType="click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93" dur="500" fill="hold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Class="exit" nodeType="afterEffect" presetSubtype="2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97" dur="500" fill="hold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Class="exit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Class="entr" nodeType="after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1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Class="entr" nodeType="afterEffect" presetSubtype="1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5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Class="entr" nodeType="afterEffect" presetSubtype="1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9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Class="entr" nodeType="afterEffect" presetSubtype="1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3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Class="entr" nodeType="after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Class="entr" nodeType="afterEffect" presetSubtype="4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0"/>
                            </p:stCondLst>
                            <p:childTnLst>
                              <p:par>
                                <p:cTn id="135" presetClass="entr" nodeType="afterEffect" presetSubtype="4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500"/>
                            </p:stCondLst>
                            <p:childTnLst>
                              <p:par>
                                <p:cTn id="140" presetClass="entr" nodeType="afterEffect" presetSubtype="4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Class="entr" nodeType="afterEffect" presetSubtype="4" presetID="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500"/>
                            </p:stCondLst>
                            <p:childTnLst>
                              <p:par>
                                <p:cTn id="150" presetClass="entr" nodeType="afterEffect" presetSubtype="4" presetID="2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0" grpId="7"/>
      <p:bldP build="whole" bldLvl="1" animBg="1" rev="0" advAuto="0" spid="552" grpId="21"/>
      <p:bldP build="whole" bldLvl="1" animBg="1" rev="0" advAuto="0" spid="548" grpId="11"/>
      <p:bldP build="whole" bldLvl="1" animBg="1" rev="0" advAuto="0" spid="571" grpId="30"/>
      <p:bldP build="whole" bldLvl="1" animBg="1" rev="0" advAuto="0" spid="545" grpId="17"/>
      <p:bldP build="whole" bldLvl="1" animBg="1" rev="0" advAuto="0" spid="533" grpId="19"/>
      <p:bldP build="whole" bldLvl="1" animBg="1" rev="0" advAuto="0" spid="581" grpId="8"/>
      <p:bldP build="whole" bldLvl="1" animBg="1" rev="0" advAuto="0" spid="548" grpId="14"/>
      <p:bldP build="whole" bldLvl="1" animBg="1" rev="0" advAuto="0" spid="555" grpId="24"/>
      <p:bldP build="whole" bldLvl="1" animBg="1" rev="0" advAuto="0" spid="539" grpId="13"/>
      <p:bldP build="whole" bldLvl="1" animBg="1" rev="0" advAuto="0" spid="551" grpId="15"/>
      <p:bldP build="whole" bldLvl="1" animBg="1" rev="0" advAuto="0" spid="565" grpId="28"/>
      <p:bldP build="whole" bldLvl="1" animBg="1" rev="0" advAuto="0" spid="559" grpId="26"/>
      <p:bldP build="whole" bldLvl="1" animBg="1" rev="0" advAuto="0" spid="551" grpId="20"/>
      <p:bldP build="whole" bldLvl="1" animBg="1" rev="0" advAuto="0" spid="574" grpId="31"/>
      <p:bldP build="whole" bldLvl="1" animBg="1" rev="0" advAuto="0" spid="582" grpId="9"/>
      <p:bldP build="whole" bldLvl="1" animBg="1" rev="0" advAuto="0" spid="536" grpId="12"/>
      <p:bldP build="whole" bldLvl="1" animBg="1" rev="0" advAuto="0" spid="528" grpId="5"/>
      <p:bldP build="whole" bldLvl="1" animBg="1" rev="0" advAuto="0" spid="568" grpId="29"/>
      <p:bldP build="whole" bldLvl="1" animBg="1" rev="0" advAuto="0" spid="556" grpId="25"/>
      <p:bldP build="whole" bldLvl="1" animBg="1" rev="0" advAuto="0" spid="582" grpId="18"/>
      <p:bldP build="whole" bldLvl="1" animBg="1" rev="0" advAuto="0" spid="542" grpId="16"/>
      <p:bldP build="whole" bldLvl="1" animBg="1" rev="0" advAuto="0" spid="553" grpId="22"/>
      <p:bldP build="whole" bldLvl="1" animBg="1" rev="0" advAuto="0" spid="554" grpId="23"/>
      <p:bldP build="whole" bldLvl="1" animBg="1" rev="0" advAuto="0" spid="562" grpId="27"/>
      <p:bldP build="whole" bldLvl="1" animBg="1" rev="0" advAuto="0" spid="531" grpId="3"/>
      <p:bldP build="whole" bldLvl="1" animBg="1" rev="0" advAuto="0" spid="580" grpId="1"/>
      <p:bldP build="whole" bldLvl="1" animBg="1" rev="0" advAuto="0" spid="525" grpId="4"/>
      <p:bldP build="whole" bldLvl="1" animBg="1" rev="0" advAuto="0" spid="531" grpId="6"/>
      <p:bldP build="whole" bldLvl="1" animBg="1" rev="0" advAuto="0" spid="533" grpId="10"/>
      <p:bldP build="whole" bldLvl="1" animBg="1" rev="0" advAuto="0" spid="58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Distance Vector: End of 3</a:t>
            </a:r>
            <a:r>
              <a:rPr baseline="30000"/>
              <a:t>rd</a:t>
            </a:r>
            <a:r>
              <a:t> Iteration</a:t>
            </a:r>
          </a:p>
        </p:txBody>
      </p:sp>
      <p:sp>
        <p:nvSpPr>
          <p:cNvPr id="58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586" name="Content Placeholder 50"/>
          <p:cNvGraphicFramePr/>
          <p:nvPr/>
        </p:nvGraphicFramePr>
        <p:xfrm>
          <a:off x="4016835" y="2002677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589" name="Cloud 4"/>
          <p:cNvGrpSpPr/>
          <p:nvPr/>
        </p:nvGrpSpPr>
        <p:grpSpPr>
          <a:xfrm>
            <a:off x="127767" y="1543564"/>
            <a:ext cx="3461996" cy="2224293"/>
            <a:chOff x="0" y="0"/>
            <a:chExt cx="3461994" cy="2224291"/>
          </a:xfrm>
        </p:grpSpPr>
        <p:sp>
          <p:nvSpPr>
            <p:cNvPr id="587" name="Shape"/>
            <p:cNvSpPr/>
            <p:nvPr/>
          </p:nvSpPr>
          <p:spPr>
            <a:xfrm>
              <a:off x="-1" y="-1"/>
              <a:ext cx="3461996" cy="222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8" name="Shape"/>
            <p:cNvSpPr/>
            <p:nvPr/>
          </p:nvSpPr>
          <p:spPr>
            <a:xfrm>
              <a:off x="175792" y="113103"/>
              <a:ext cx="3172344" cy="188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30" name="Straight Connector 7"/>
          <p:cNvSpPr/>
          <p:nvPr/>
        </p:nvSpPr>
        <p:spPr>
          <a:xfrm>
            <a:off x="2105173" y="2209079"/>
            <a:ext cx="50743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631" name="Straight Connector 9"/>
          <p:cNvSpPr/>
          <p:nvPr/>
        </p:nvSpPr>
        <p:spPr>
          <a:xfrm>
            <a:off x="1103493" y="307994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632" name="Straight Connector 10"/>
          <p:cNvSpPr/>
          <p:nvPr/>
        </p:nvSpPr>
        <p:spPr>
          <a:xfrm>
            <a:off x="971849" y="2426090"/>
            <a:ext cx="502278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633" name="Straight Connector 11"/>
          <p:cNvSpPr/>
          <p:nvPr/>
        </p:nvSpPr>
        <p:spPr>
          <a:xfrm>
            <a:off x="1770065" y="2426090"/>
            <a:ext cx="92312" cy="4323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634" name="Straight Connector 18"/>
          <p:cNvSpPr/>
          <p:nvPr/>
        </p:nvSpPr>
        <p:spPr>
          <a:xfrm>
            <a:off x="2180052" y="2426090"/>
            <a:ext cx="543714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595" name="TextBox 21"/>
          <p:cNvSpPr txBox="1"/>
          <p:nvPr/>
        </p:nvSpPr>
        <p:spPr>
          <a:xfrm>
            <a:off x="968945" y="226457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596" name="TextBox 22"/>
          <p:cNvSpPr txBox="1"/>
          <p:nvPr/>
        </p:nvSpPr>
        <p:spPr>
          <a:xfrm>
            <a:off x="2222694" y="1770257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597" name="TextBox 30"/>
          <p:cNvSpPr txBox="1"/>
          <p:nvPr/>
        </p:nvSpPr>
        <p:spPr>
          <a:xfrm>
            <a:off x="1795267" y="2353460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601" name="Flowchart: Magnetic Disk 12"/>
          <p:cNvGrpSpPr/>
          <p:nvPr/>
        </p:nvGrpSpPr>
        <p:grpSpPr>
          <a:xfrm>
            <a:off x="350224" y="2862770"/>
            <a:ext cx="743665" cy="434341"/>
            <a:chOff x="0" y="0"/>
            <a:chExt cx="743664" cy="434340"/>
          </a:xfrm>
        </p:grpSpPr>
        <p:sp>
          <p:nvSpPr>
            <p:cNvPr id="59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605" name="Flowchart: Magnetic Disk 13"/>
          <p:cNvGrpSpPr/>
          <p:nvPr/>
        </p:nvGrpSpPr>
        <p:grpSpPr>
          <a:xfrm>
            <a:off x="1351904" y="1991909"/>
            <a:ext cx="743665" cy="434341"/>
            <a:chOff x="0" y="0"/>
            <a:chExt cx="743664" cy="434340"/>
          </a:xfrm>
        </p:grpSpPr>
        <p:sp>
          <p:nvSpPr>
            <p:cNvPr id="60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4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09" name="Flowchart: Magnetic Disk 14"/>
          <p:cNvGrpSpPr/>
          <p:nvPr/>
        </p:nvGrpSpPr>
        <p:grpSpPr>
          <a:xfrm>
            <a:off x="1537820" y="2862770"/>
            <a:ext cx="743665" cy="434341"/>
            <a:chOff x="0" y="0"/>
            <a:chExt cx="743664" cy="434340"/>
          </a:xfrm>
        </p:grpSpPr>
        <p:sp>
          <p:nvSpPr>
            <p:cNvPr id="606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613" name="Flowchart: Magnetic Disk 15"/>
          <p:cNvGrpSpPr/>
          <p:nvPr/>
        </p:nvGrpSpPr>
        <p:grpSpPr>
          <a:xfrm>
            <a:off x="2622136" y="1991909"/>
            <a:ext cx="743665" cy="434341"/>
            <a:chOff x="0" y="0"/>
            <a:chExt cx="743664" cy="434340"/>
          </a:xfrm>
        </p:grpSpPr>
        <p:sp>
          <p:nvSpPr>
            <p:cNvPr id="61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D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614" name="TextBox 48"/>
          <p:cNvSpPr txBox="1"/>
          <p:nvPr/>
        </p:nvSpPr>
        <p:spPr>
          <a:xfrm>
            <a:off x="2464206" y="2508331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615" name="TextBox 49"/>
          <p:cNvSpPr txBox="1"/>
          <p:nvPr/>
        </p:nvSpPr>
        <p:spPr>
          <a:xfrm>
            <a:off x="1179697" y="300086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7</a:t>
            </a:r>
          </a:p>
        </p:txBody>
      </p:sp>
      <p:sp>
        <p:nvSpPr>
          <p:cNvPr id="616" name="TextBox 51"/>
          <p:cNvSpPr txBox="1"/>
          <p:nvPr/>
        </p:nvSpPr>
        <p:spPr>
          <a:xfrm>
            <a:off x="4667076" y="1575978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A</a:t>
            </a:r>
          </a:p>
        </p:txBody>
      </p:sp>
      <p:graphicFrame>
        <p:nvGraphicFramePr>
          <p:cNvPr id="617" name="Content Placeholder 50"/>
          <p:cNvGraphicFramePr/>
          <p:nvPr/>
        </p:nvGraphicFramePr>
        <p:xfrm>
          <a:off x="6823139" y="2002677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18" name="TextBox 53"/>
          <p:cNvSpPr txBox="1"/>
          <p:nvPr/>
        </p:nvSpPr>
        <p:spPr>
          <a:xfrm>
            <a:off x="7489230" y="1536900"/>
            <a:ext cx="10169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graphicFrame>
        <p:nvGraphicFramePr>
          <p:cNvPr id="619" name="Content Placeholder 50"/>
          <p:cNvGraphicFramePr/>
          <p:nvPr/>
        </p:nvGraphicFramePr>
        <p:xfrm>
          <a:off x="4016835" y="4976786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20" name="TextBox 55"/>
          <p:cNvSpPr txBox="1"/>
          <p:nvPr/>
        </p:nvSpPr>
        <p:spPr>
          <a:xfrm>
            <a:off x="4645303" y="4541218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graphicFrame>
        <p:nvGraphicFramePr>
          <p:cNvPr id="621" name="Content Placeholder 50"/>
          <p:cNvGraphicFramePr/>
          <p:nvPr/>
        </p:nvGraphicFramePr>
        <p:xfrm>
          <a:off x="6823139" y="4976786"/>
          <a:ext cx="2301241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05180"/>
                <a:gridCol w="754380"/>
                <a:gridCol w="7416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Dest.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Next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22" name="TextBox 57"/>
          <p:cNvSpPr txBox="1"/>
          <p:nvPr/>
        </p:nvSpPr>
        <p:spPr>
          <a:xfrm>
            <a:off x="7451608" y="4511009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D</a:t>
            </a:r>
          </a:p>
        </p:txBody>
      </p:sp>
      <p:sp>
        <p:nvSpPr>
          <p:cNvPr id="635" name="Straight Arrow Connector 34"/>
          <p:cNvSpPr/>
          <p:nvPr/>
        </p:nvSpPr>
        <p:spPr>
          <a:xfrm>
            <a:off x="6340935" y="5725053"/>
            <a:ext cx="456805" cy="2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accent2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24" name="Text Box 144"/>
          <p:cNvSpPr txBox="1"/>
          <p:nvPr/>
        </p:nvSpPr>
        <p:spPr>
          <a:xfrm>
            <a:off x="-20235" y="3314756"/>
            <a:ext cx="3948470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defRPr i="1" sz="1600"/>
            </a:pPr>
            <a:r>
              <a:t>…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7"/>
              <a:defRPr i="1" sz="1600"/>
            </a:pPr>
            <a:r>
              <a:t> </a:t>
            </a:r>
            <a:r>
              <a:rPr b="1"/>
              <a:t>loop:</a:t>
            </a:r>
            <a:r>
              <a:rPr i="0"/>
              <a:t> </a:t>
            </a:r>
            <a:endParaRPr i="0"/>
          </a:p>
          <a:p>
            <a:pPr marL="457200" indent="-457200">
              <a:defRPr sz="1600"/>
            </a:pPr>
            <a:r>
              <a:t>…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</a:t>
            </a:r>
            <a:r>
              <a:rPr b="1"/>
              <a:t>else if</a:t>
            </a:r>
            <a:r>
              <a:t> (update D(</a:t>
            </a:r>
            <a:r>
              <a:rPr i="1"/>
              <a:t>V, Y</a:t>
            </a:r>
            <a:r>
              <a:t>) received from </a:t>
            </a:r>
            <a:r>
              <a:rPr i="1"/>
              <a:t>V</a:t>
            </a:r>
            <a:r>
              <a:t>)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  </a:t>
            </a:r>
            <a:r>
              <a:rPr b="1"/>
              <a:t>for all</a:t>
            </a:r>
            <a:r>
              <a:t> destinations Y </a:t>
            </a:r>
            <a:r>
              <a:rPr b="1"/>
              <a:t>do</a:t>
            </a:r>
            <a:endParaRPr>
              <a:solidFill>
                <a:schemeClr val="accent2"/>
              </a:solidFill>
            </a:endParaRP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       D(A, Y) =</a:t>
            </a:r>
          </a:p>
          <a:p>
            <a:pPr>
              <a:tabLst>
                <a:tab pos="1485900" algn="l"/>
              </a:tabLst>
              <a:defRPr sz="1600"/>
            </a:pPr>
            <a:r>
              <a:t>	min(D(</a:t>
            </a:r>
            <a:r>
              <a:rPr i="1"/>
              <a:t>A, Y</a:t>
            </a:r>
            <a:r>
              <a:t>),</a:t>
            </a:r>
          </a:p>
          <a:p>
            <a:pPr>
              <a:tabLst>
                <a:tab pos="1485900" algn="l"/>
              </a:tabLst>
              <a:defRPr sz="1600"/>
            </a:pPr>
            <a:r>
              <a:t>	D(</a:t>
            </a:r>
            <a:r>
              <a:rPr i="1"/>
              <a:t>A, V</a:t>
            </a:r>
            <a:r>
              <a:t>) + D(</a:t>
            </a:r>
            <a:r>
              <a:rPr i="1"/>
              <a:t>V, Y</a:t>
            </a:r>
            <a:r>
              <a:t>));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</a:t>
            </a:r>
            <a:r>
              <a:rPr b="1"/>
              <a:t>if</a:t>
            </a:r>
            <a:r>
              <a:t> (there is a new min. for dest. </a:t>
            </a:r>
            <a:r>
              <a:rPr i="1"/>
              <a:t>Y</a:t>
            </a:r>
            <a:r>
              <a:t>)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  </a:t>
            </a:r>
            <a:r>
              <a:rPr b="1"/>
              <a:t>send</a:t>
            </a:r>
            <a:r>
              <a:t> D(</a:t>
            </a:r>
            <a:r>
              <a:rPr i="1"/>
              <a:t>A, Y</a:t>
            </a:r>
            <a:r>
              <a:t>) to all neighbors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</a:t>
            </a:r>
            <a:r>
              <a:rPr b="1"/>
              <a:t>forever</a:t>
            </a:r>
            <a:r>
              <a:t> </a:t>
            </a:r>
          </a:p>
        </p:txBody>
      </p:sp>
      <p:sp>
        <p:nvSpPr>
          <p:cNvPr id="625" name="Straight Arrow Connector 32"/>
          <p:cNvSpPr/>
          <p:nvPr/>
        </p:nvSpPr>
        <p:spPr>
          <a:xfrm flipV="1">
            <a:off x="6197366" y="3689567"/>
            <a:ext cx="555832" cy="974592"/>
          </a:xfrm>
          <a:prstGeom prst="line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26" name="Line"/>
          <p:cNvSpPr/>
          <p:nvPr/>
        </p:nvSpPr>
        <p:spPr>
          <a:xfrm>
            <a:off x="6375201" y="2852010"/>
            <a:ext cx="390813" cy="1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629" name="Group 87"/>
          <p:cNvGrpSpPr/>
          <p:nvPr/>
        </p:nvGrpSpPr>
        <p:grpSpPr>
          <a:xfrm>
            <a:off x="1179697" y="3246404"/>
            <a:ext cx="7677109" cy="1531093"/>
            <a:chOff x="0" y="0"/>
            <a:chExt cx="7677108" cy="1531091"/>
          </a:xfrm>
        </p:grpSpPr>
        <p:sp>
          <p:nvSpPr>
            <p:cNvPr id="627" name="Rectangle 88"/>
            <p:cNvSpPr/>
            <p:nvPr/>
          </p:nvSpPr>
          <p:spPr>
            <a:xfrm>
              <a:off x="0" y="0"/>
              <a:ext cx="7677109" cy="1531092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8" name="Content Placeholder 2"/>
            <p:cNvSpPr txBox="1"/>
            <p:nvPr/>
          </p:nvSpPr>
          <p:spPr>
            <a:xfrm>
              <a:off x="92343" y="163429"/>
              <a:ext cx="7542695" cy="1214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Nothing changes, algorithm terminates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Until something changes…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Rectangle 7"/>
          <p:cNvSpPr/>
          <p:nvPr/>
        </p:nvSpPr>
        <p:spPr>
          <a:xfrm>
            <a:off x="-1" y="1205022"/>
            <a:ext cx="520995" cy="25163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8" name="Slide Number Placeholder 2"/>
          <p:cNvSpPr txBox="1"/>
          <p:nvPr>
            <p:ph type="sldNum" sz="quarter" idx="2"/>
          </p:nvPr>
        </p:nvSpPr>
        <p:spPr>
          <a:xfrm>
            <a:off x="100038" y="1177762"/>
            <a:ext cx="33332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39" name="Rectangle 5"/>
          <p:cNvSpPr/>
          <p:nvPr/>
        </p:nvSpPr>
        <p:spPr>
          <a:xfrm>
            <a:off x="0" y="0"/>
            <a:ext cx="520995" cy="114831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0" name="Rectangle 6"/>
          <p:cNvSpPr/>
          <p:nvPr/>
        </p:nvSpPr>
        <p:spPr>
          <a:xfrm>
            <a:off x="0" y="1534632"/>
            <a:ext cx="520995" cy="532336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643" name="Cloud 9"/>
          <p:cNvGrpSpPr/>
          <p:nvPr/>
        </p:nvGrpSpPr>
        <p:grpSpPr>
          <a:xfrm>
            <a:off x="6163024" y="614116"/>
            <a:ext cx="2583266" cy="2138551"/>
            <a:chOff x="0" y="0"/>
            <a:chExt cx="2583265" cy="2138550"/>
          </a:xfrm>
        </p:grpSpPr>
        <p:sp>
          <p:nvSpPr>
            <p:cNvPr id="641" name="Shape"/>
            <p:cNvSpPr/>
            <p:nvPr/>
          </p:nvSpPr>
          <p:spPr>
            <a:xfrm>
              <a:off x="-1" y="0"/>
              <a:ext cx="2583267" cy="213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2" name="Shape"/>
            <p:cNvSpPr/>
            <p:nvPr/>
          </p:nvSpPr>
          <p:spPr>
            <a:xfrm>
              <a:off x="131172" y="108743"/>
              <a:ext cx="2367134" cy="181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89" name="Straight Connector 10"/>
          <p:cNvSpPr/>
          <p:nvPr/>
        </p:nvSpPr>
        <p:spPr>
          <a:xfrm>
            <a:off x="7138006" y="2065193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690" name="Straight Connector 13"/>
          <p:cNvSpPr/>
          <p:nvPr/>
        </p:nvSpPr>
        <p:spPr>
          <a:xfrm>
            <a:off x="6904647" y="1411343"/>
            <a:ext cx="297752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691" name="Straight Connector 14"/>
          <p:cNvSpPr/>
          <p:nvPr/>
        </p:nvSpPr>
        <p:spPr>
          <a:xfrm>
            <a:off x="7498337" y="1411343"/>
            <a:ext cx="297752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647" name="TextBox 15"/>
          <p:cNvSpPr txBox="1"/>
          <p:nvPr/>
        </p:nvSpPr>
        <p:spPr>
          <a:xfrm>
            <a:off x="6566309" y="1271603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648" name="TextBox 16"/>
          <p:cNvSpPr txBox="1"/>
          <p:nvPr/>
        </p:nvSpPr>
        <p:spPr>
          <a:xfrm>
            <a:off x="7703803" y="1284634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652" name="Flowchart: Magnetic Disk 17"/>
          <p:cNvGrpSpPr/>
          <p:nvPr/>
        </p:nvGrpSpPr>
        <p:grpSpPr>
          <a:xfrm>
            <a:off x="6384738" y="1848023"/>
            <a:ext cx="743665" cy="434341"/>
            <a:chOff x="0" y="0"/>
            <a:chExt cx="743664" cy="434340"/>
          </a:xfrm>
        </p:grpSpPr>
        <p:sp>
          <p:nvSpPr>
            <p:cNvPr id="64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1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656" name="Flowchart: Magnetic Disk 18"/>
          <p:cNvGrpSpPr/>
          <p:nvPr/>
        </p:nvGrpSpPr>
        <p:grpSpPr>
          <a:xfrm>
            <a:off x="6978536" y="977162"/>
            <a:ext cx="743665" cy="434341"/>
            <a:chOff x="0" y="0"/>
            <a:chExt cx="743664" cy="434340"/>
          </a:xfrm>
        </p:grpSpPr>
        <p:sp>
          <p:nvSpPr>
            <p:cNvPr id="65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660" name="Flowchart: Magnetic Disk 19"/>
          <p:cNvGrpSpPr/>
          <p:nvPr/>
        </p:nvGrpSpPr>
        <p:grpSpPr>
          <a:xfrm>
            <a:off x="7572333" y="1848023"/>
            <a:ext cx="743665" cy="434341"/>
            <a:chOff x="0" y="0"/>
            <a:chExt cx="743664" cy="434340"/>
          </a:xfrm>
        </p:grpSpPr>
        <p:sp>
          <p:nvSpPr>
            <p:cNvPr id="65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9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661" name="TextBox 20"/>
          <p:cNvSpPr txBox="1"/>
          <p:nvPr/>
        </p:nvSpPr>
        <p:spPr>
          <a:xfrm>
            <a:off x="7130122" y="1986122"/>
            <a:ext cx="44049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50</a:t>
            </a:r>
          </a:p>
        </p:txBody>
      </p:sp>
      <p:grpSp>
        <p:nvGrpSpPr>
          <p:cNvPr id="664" name="Group 22"/>
          <p:cNvGrpSpPr/>
          <p:nvPr/>
        </p:nvGrpSpPr>
        <p:grpSpPr>
          <a:xfrm>
            <a:off x="6525213" y="1284634"/>
            <a:ext cx="354509" cy="434341"/>
            <a:chOff x="0" y="0"/>
            <a:chExt cx="354508" cy="434340"/>
          </a:xfrm>
        </p:grpSpPr>
        <p:sp>
          <p:nvSpPr>
            <p:cNvPr id="662" name="Rectangle 23"/>
            <p:cNvSpPr/>
            <p:nvPr/>
          </p:nvSpPr>
          <p:spPr>
            <a:xfrm>
              <a:off x="0" y="31660"/>
              <a:ext cx="354509" cy="379877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TextBox 24"/>
            <p:cNvSpPr txBox="1"/>
            <p:nvPr/>
          </p:nvSpPr>
          <p:spPr>
            <a:xfrm>
              <a:off x="41096" y="0"/>
              <a:ext cx="272317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665" name="TextBox 25"/>
          <p:cNvSpPr txBox="1"/>
          <p:nvPr/>
        </p:nvSpPr>
        <p:spPr>
          <a:xfrm>
            <a:off x="623718" y="4228972"/>
            <a:ext cx="101690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sp>
        <p:nvSpPr>
          <p:cNvPr id="666" name="TextBox 26"/>
          <p:cNvSpPr txBox="1"/>
          <p:nvPr/>
        </p:nvSpPr>
        <p:spPr>
          <a:xfrm>
            <a:off x="607867" y="5491576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sp>
        <p:nvSpPr>
          <p:cNvPr id="667" name="TextBox 27"/>
          <p:cNvSpPr txBox="1"/>
          <p:nvPr/>
        </p:nvSpPr>
        <p:spPr>
          <a:xfrm>
            <a:off x="4878009" y="6405974"/>
            <a:ext cx="6601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668" name="Straight Arrow Connector 3"/>
          <p:cNvSpPr/>
          <p:nvPr/>
        </p:nvSpPr>
        <p:spPr>
          <a:xfrm flipV="1">
            <a:off x="1828791" y="6405973"/>
            <a:ext cx="7021294" cy="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669" name="Table 28"/>
          <p:cNvGraphicFramePr/>
          <p:nvPr/>
        </p:nvGraphicFramePr>
        <p:xfrm>
          <a:off x="1817901" y="3892658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70" name="Table 29"/>
          <p:cNvGraphicFramePr/>
          <p:nvPr/>
        </p:nvGraphicFramePr>
        <p:xfrm>
          <a:off x="1817901" y="5166288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71" name="Table 31"/>
          <p:cNvGraphicFramePr/>
          <p:nvPr/>
        </p:nvGraphicFramePr>
        <p:xfrm>
          <a:off x="3666547" y="3892518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72" name="Table 32"/>
          <p:cNvGraphicFramePr/>
          <p:nvPr/>
        </p:nvGraphicFramePr>
        <p:xfrm>
          <a:off x="3666547" y="5166147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73" name="Table 34"/>
          <p:cNvGraphicFramePr/>
          <p:nvPr/>
        </p:nvGraphicFramePr>
        <p:xfrm>
          <a:off x="5515195" y="3892658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74" name="Table 35"/>
          <p:cNvGraphicFramePr/>
          <p:nvPr/>
        </p:nvGraphicFramePr>
        <p:xfrm>
          <a:off x="5515195" y="5166286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75" name="Table 37"/>
          <p:cNvGraphicFramePr/>
          <p:nvPr/>
        </p:nvGraphicFramePr>
        <p:xfrm>
          <a:off x="7363841" y="3892658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76" name="Table 38"/>
          <p:cNvGraphicFramePr/>
          <p:nvPr/>
        </p:nvGraphicFramePr>
        <p:xfrm>
          <a:off x="7363841" y="5166286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92" name="Straight Arrow Connector 42"/>
          <p:cNvSpPr/>
          <p:nvPr/>
        </p:nvSpPr>
        <p:spPr>
          <a:xfrm>
            <a:off x="4923847" y="4893226"/>
            <a:ext cx="565949" cy="389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93" name="Straight Arrow Connector 44"/>
          <p:cNvSpPr/>
          <p:nvPr/>
        </p:nvSpPr>
        <p:spPr>
          <a:xfrm>
            <a:off x="6772495" y="4893317"/>
            <a:ext cx="565947" cy="38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681" name="Group 47"/>
          <p:cNvGrpSpPr/>
          <p:nvPr/>
        </p:nvGrpSpPr>
        <p:grpSpPr>
          <a:xfrm>
            <a:off x="1090696" y="2709622"/>
            <a:ext cx="3450769" cy="1598666"/>
            <a:chOff x="0" y="0"/>
            <a:chExt cx="3450768" cy="1598664"/>
          </a:xfrm>
        </p:grpSpPr>
        <p:sp>
          <p:nvSpPr>
            <p:cNvPr id="679" name="Rectangular Callout 48"/>
            <p:cNvSpPr/>
            <p:nvPr/>
          </p:nvSpPr>
          <p:spPr>
            <a:xfrm flipH="1">
              <a:off x="3" y="0"/>
              <a:ext cx="3450766" cy="1598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891"/>
                  </a:lnTo>
                  <a:lnTo>
                    <a:pt x="9000" y="12891"/>
                  </a:lnTo>
                  <a:lnTo>
                    <a:pt x="2881" y="21600"/>
                  </a:lnTo>
                  <a:lnTo>
                    <a:pt x="3600" y="12891"/>
                  </a:lnTo>
                  <a:lnTo>
                    <a:pt x="0" y="12891"/>
                  </a:lnTo>
                  <a:lnTo>
                    <a:pt x="0" y="752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0" name="TextBox 49"/>
            <p:cNvSpPr txBox="1"/>
            <p:nvPr/>
          </p:nvSpPr>
          <p:spPr>
            <a:xfrm>
              <a:off x="0" y="0"/>
              <a:ext cx="3450765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Link Cost Changes,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Algorithm Starts</a:t>
              </a:r>
            </a:p>
          </p:txBody>
        </p:sp>
      </p:grpSp>
      <p:grpSp>
        <p:nvGrpSpPr>
          <p:cNvPr id="684" name="Group 50"/>
          <p:cNvGrpSpPr/>
          <p:nvPr/>
        </p:nvGrpSpPr>
        <p:grpSpPr>
          <a:xfrm>
            <a:off x="6838563" y="2709622"/>
            <a:ext cx="2211207" cy="1315639"/>
            <a:chOff x="0" y="0"/>
            <a:chExt cx="2211205" cy="1315637"/>
          </a:xfrm>
        </p:grpSpPr>
        <p:sp>
          <p:nvSpPr>
            <p:cNvPr id="682" name="Rectangular Callout 51"/>
            <p:cNvSpPr/>
            <p:nvPr/>
          </p:nvSpPr>
          <p:spPr>
            <a:xfrm flipH="1">
              <a:off x="2" y="0"/>
              <a:ext cx="2211204" cy="131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664"/>
                  </a:lnTo>
                  <a:lnTo>
                    <a:pt x="18000" y="15664"/>
                  </a:lnTo>
                  <a:lnTo>
                    <a:pt x="12533" y="21600"/>
                  </a:lnTo>
                  <a:lnTo>
                    <a:pt x="12600" y="15664"/>
                  </a:lnTo>
                  <a:lnTo>
                    <a:pt x="0" y="15664"/>
                  </a:lnTo>
                  <a:lnTo>
                    <a:pt x="0" y="913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3" name="TextBox 52"/>
            <p:cNvSpPr txBox="1"/>
            <p:nvPr/>
          </p:nvSpPr>
          <p:spPr>
            <a:xfrm>
              <a:off x="0" y="0"/>
              <a:ext cx="2211204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Algorithm Terminates</a:t>
              </a:r>
            </a:p>
          </p:txBody>
        </p:sp>
      </p:grpSp>
      <p:grpSp>
        <p:nvGrpSpPr>
          <p:cNvPr id="687" name="Group 53"/>
          <p:cNvGrpSpPr/>
          <p:nvPr/>
        </p:nvGrpSpPr>
        <p:grpSpPr>
          <a:xfrm>
            <a:off x="2516769" y="2793321"/>
            <a:ext cx="4768438" cy="786708"/>
            <a:chOff x="0" y="0"/>
            <a:chExt cx="4768436" cy="786707"/>
          </a:xfrm>
        </p:grpSpPr>
        <p:sp>
          <p:nvSpPr>
            <p:cNvPr id="685" name="Rectangle 54"/>
            <p:cNvSpPr/>
            <p:nvPr/>
          </p:nvSpPr>
          <p:spPr>
            <a:xfrm>
              <a:off x="-1" y="-1"/>
              <a:ext cx="4768438" cy="786709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6" name="Content Placeholder 2"/>
            <p:cNvSpPr txBox="1"/>
            <p:nvPr/>
          </p:nvSpPr>
          <p:spPr>
            <a:xfrm>
              <a:off x="57357" y="83973"/>
              <a:ext cx="4684949" cy="70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Good news travels fast</a:t>
              </a:r>
            </a:p>
          </p:txBody>
        </p:sp>
      </p:grpSp>
      <p:sp>
        <p:nvSpPr>
          <p:cNvPr id="688" name="Text Box 144"/>
          <p:cNvSpPr txBox="1"/>
          <p:nvPr/>
        </p:nvSpPr>
        <p:spPr>
          <a:xfrm>
            <a:off x="841845" y="41113"/>
            <a:ext cx="3948471" cy="2606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57200" indent="-457200">
              <a:defRPr i="1" sz="1600"/>
            </a:pPr>
            <a:r>
              <a:t>…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7"/>
              <a:defRPr i="1" sz="1600"/>
            </a:pPr>
            <a:r>
              <a:t> </a:t>
            </a:r>
            <a:r>
              <a:rPr b="1"/>
              <a:t>loop:</a:t>
            </a:r>
            <a:r>
              <a:rPr i="0"/>
              <a:t> </a:t>
            </a:r>
            <a:endParaRPr i="0"/>
          </a:p>
          <a:p>
            <a:pPr marL="457200" indent="-457200">
              <a:defRPr sz="1600"/>
            </a:pPr>
            <a:r>
              <a:t>…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</a:t>
            </a:r>
            <a:r>
              <a:rPr b="1"/>
              <a:t>else if</a:t>
            </a:r>
            <a:r>
              <a:t> (update D(</a:t>
            </a:r>
            <a:r>
              <a:rPr i="1"/>
              <a:t>V, Y</a:t>
            </a:r>
            <a:r>
              <a:t>) received from </a:t>
            </a:r>
            <a:r>
              <a:rPr i="1"/>
              <a:t>V</a:t>
            </a:r>
            <a:r>
              <a:t>)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  </a:t>
            </a:r>
            <a:r>
              <a:rPr b="1"/>
              <a:t>for all</a:t>
            </a:r>
            <a:r>
              <a:t> destinations Y </a:t>
            </a:r>
            <a:r>
              <a:rPr b="1"/>
              <a:t>do</a:t>
            </a:r>
            <a:endParaRPr>
              <a:solidFill>
                <a:schemeClr val="accent2"/>
              </a:solidFill>
            </a:endParaRPr>
          </a:p>
          <a:p>
            <a:pPr marL="457200" indent="-457200">
              <a:buClr>
                <a:schemeClr val="accent2"/>
              </a:buClr>
              <a:buSzPct val="100000"/>
              <a:buAutoNum type="arabicPeriod" startAt="12"/>
              <a:defRPr sz="1600"/>
            </a:pPr>
            <a:r>
              <a:t>        D(A, Y) =</a:t>
            </a:r>
          </a:p>
          <a:p>
            <a:pPr>
              <a:tabLst>
                <a:tab pos="1485900" algn="l"/>
              </a:tabLst>
              <a:defRPr sz="1600"/>
            </a:pPr>
            <a:r>
              <a:t>	min(D(</a:t>
            </a:r>
            <a:r>
              <a:rPr i="1"/>
              <a:t>A, Y</a:t>
            </a:r>
            <a:r>
              <a:t>),</a:t>
            </a:r>
          </a:p>
          <a:p>
            <a:pPr>
              <a:tabLst>
                <a:tab pos="1485900" algn="l"/>
              </a:tabLst>
              <a:defRPr sz="1600"/>
            </a:pPr>
            <a:r>
              <a:t>	D(</a:t>
            </a:r>
            <a:r>
              <a:rPr i="1"/>
              <a:t>A, V</a:t>
            </a:r>
            <a:r>
              <a:t>) + D(</a:t>
            </a:r>
            <a:r>
              <a:rPr i="1"/>
              <a:t>V, Y</a:t>
            </a:r>
            <a:r>
              <a:t>));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</a:t>
            </a:r>
            <a:r>
              <a:rPr b="1"/>
              <a:t>if</a:t>
            </a:r>
            <a:r>
              <a:t> (there is a new min. for dest. </a:t>
            </a:r>
            <a:r>
              <a:rPr i="1"/>
              <a:t>Y</a:t>
            </a:r>
            <a:r>
              <a:t>)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  </a:t>
            </a:r>
            <a:r>
              <a:rPr b="1"/>
              <a:t>send</a:t>
            </a:r>
            <a:r>
              <a:t> D(</a:t>
            </a:r>
            <a:r>
              <a:rPr i="1"/>
              <a:t>A, Y</a:t>
            </a:r>
            <a:r>
              <a:t>) to all neighbors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8"/>
              <a:defRPr sz="1600"/>
            </a:pPr>
            <a:r>
              <a:t> </a:t>
            </a:r>
            <a:r>
              <a:rPr b="1"/>
              <a:t>forever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4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xit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xit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71" grpId="2"/>
      <p:bldP build="whole" bldLvl="1" animBg="1" rev="0" advAuto="0" spid="692" grpId="5"/>
      <p:bldP build="whole" bldLvl="1" animBg="1" rev="0" advAuto="0" spid="681" grpId="4"/>
      <p:bldP build="whole" bldLvl="1" animBg="1" rev="0" advAuto="0" spid="673" grpId="6"/>
      <p:bldP build="whole" bldLvl="1" animBg="1" rev="0" advAuto="0" spid="672" grpId="3"/>
      <p:bldP build="whole" bldLvl="1" animBg="1" rev="0" advAuto="0" spid="664" grpId="1"/>
      <p:bldP build="whole" bldLvl="1" animBg="1" rev="0" advAuto="0" spid="687" grpId="14"/>
      <p:bldP build="whole" bldLvl="1" animBg="1" rev="0" advAuto="0" spid="693" grpId="8"/>
      <p:bldP build="whole" bldLvl="1" animBg="1" rev="0" advAuto="0" spid="675" grpId="9"/>
      <p:bldP build="whole" bldLvl="1" animBg="1" rev="0" advAuto="0" spid="681" grpId="12"/>
      <p:bldP build="whole" bldLvl="1" animBg="1" rev="0" advAuto="0" spid="684" grpId="11"/>
      <p:bldP build="whole" bldLvl="1" animBg="1" rev="0" advAuto="0" spid="684" grpId="13"/>
      <p:bldP build="whole" bldLvl="1" animBg="1" rev="0" advAuto="0" spid="674" grpId="7"/>
      <p:bldP build="whole" bldLvl="1" animBg="1" rev="0" advAuto="0" spid="676" grpId="1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 to Infinity Problem</a:t>
            </a:r>
          </a:p>
        </p:txBody>
      </p:sp>
      <p:sp>
        <p:nvSpPr>
          <p:cNvPr id="698" name="Slide Number Placeholder 1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01" name="Cloud 6"/>
          <p:cNvGrpSpPr/>
          <p:nvPr/>
        </p:nvGrpSpPr>
        <p:grpSpPr>
          <a:xfrm>
            <a:off x="6322113" y="1581203"/>
            <a:ext cx="2583266" cy="2138551"/>
            <a:chOff x="0" y="0"/>
            <a:chExt cx="2583265" cy="2138550"/>
          </a:xfrm>
        </p:grpSpPr>
        <p:sp>
          <p:nvSpPr>
            <p:cNvPr id="699" name="Shape"/>
            <p:cNvSpPr/>
            <p:nvPr/>
          </p:nvSpPr>
          <p:spPr>
            <a:xfrm>
              <a:off x="-1" y="0"/>
              <a:ext cx="2583267" cy="213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Shape"/>
            <p:cNvSpPr/>
            <p:nvPr/>
          </p:nvSpPr>
          <p:spPr>
            <a:xfrm>
              <a:off x="131172" y="108743"/>
              <a:ext cx="2367134" cy="181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42" name="Straight Connector 7"/>
          <p:cNvSpPr/>
          <p:nvPr/>
        </p:nvSpPr>
        <p:spPr>
          <a:xfrm>
            <a:off x="7297095" y="303228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743" name="Straight Connector 8"/>
          <p:cNvSpPr/>
          <p:nvPr/>
        </p:nvSpPr>
        <p:spPr>
          <a:xfrm>
            <a:off x="7063736" y="2378430"/>
            <a:ext cx="297752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744" name="Straight Connector 9"/>
          <p:cNvSpPr/>
          <p:nvPr/>
        </p:nvSpPr>
        <p:spPr>
          <a:xfrm>
            <a:off x="7657426" y="2378430"/>
            <a:ext cx="297751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705" name="TextBox 10"/>
          <p:cNvSpPr txBox="1"/>
          <p:nvPr/>
        </p:nvSpPr>
        <p:spPr>
          <a:xfrm>
            <a:off x="6725399" y="2238691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706" name="TextBox 11"/>
          <p:cNvSpPr txBox="1"/>
          <p:nvPr/>
        </p:nvSpPr>
        <p:spPr>
          <a:xfrm>
            <a:off x="7862892" y="225172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710" name="Flowchart: Magnetic Disk 12"/>
          <p:cNvGrpSpPr/>
          <p:nvPr/>
        </p:nvGrpSpPr>
        <p:grpSpPr>
          <a:xfrm>
            <a:off x="6543826" y="2815110"/>
            <a:ext cx="743665" cy="434341"/>
            <a:chOff x="0" y="0"/>
            <a:chExt cx="743664" cy="434340"/>
          </a:xfrm>
        </p:grpSpPr>
        <p:sp>
          <p:nvSpPr>
            <p:cNvPr id="70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14" name="Flowchart: Magnetic Disk 13"/>
          <p:cNvGrpSpPr/>
          <p:nvPr/>
        </p:nvGrpSpPr>
        <p:grpSpPr>
          <a:xfrm>
            <a:off x="7137624" y="1944249"/>
            <a:ext cx="743665" cy="434341"/>
            <a:chOff x="0" y="0"/>
            <a:chExt cx="743664" cy="434340"/>
          </a:xfrm>
        </p:grpSpPr>
        <p:sp>
          <p:nvSpPr>
            <p:cNvPr id="71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3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18" name="Flowchart: Magnetic Disk 14"/>
          <p:cNvGrpSpPr/>
          <p:nvPr/>
        </p:nvGrpSpPr>
        <p:grpSpPr>
          <a:xfrm>
            <a:off x="7731422" y="2815110"/>
            <a:ext cx="743665" cy="434341"/>
            <a:chOff x="0" y="0"/>
            <a:chExt cx="743664" cy="434340"/>
          </a:xfrm>
        </p:grpSpPr>
        <p:sp>
          <p:nvSpPr>
            <p:cNvPr id="715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6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7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19" name="TextBox 15"/>
          <p:cNvSpPr txBox="1"/>
          <p:nvPr/>
        </p:nvSpPr>
        <p:spPr>
          <a:xfrm>
            <a:off x="7289211" y="2953210"/>
            <a:ext cx="4404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50</a:t>
            </a:r>
          </a:p>
        </p:txBody>
      </p:sp>
      <p:grpSp>
        <p:nvGrpSpPr>
          <p:cNvPr id="722" name="Group 16"/>
          <p:cNvGrpSpPr/>
          <p:nvPr/>
        </p:nvGrpSpPr>
        <p:grpSpPr>
          <a:xfrm>
            <a:off x="6558511" y="2251722"/>
            <a:ext cx="463384" cy="434341"/>
            <a:chOff x="0" y="0"/>
            <a:chExt cx="463383" cy="434340"/>
          </a:xfrm>
        </p:grpSpPr>
        <p:sp>
          <p:nvSpPr>
            <p:cNvPr id="720" name="Rectangle 17"/>
            <p:cNvSpPr/>
            <p:nvPr/>
          </p:nvSpPr>
          <p:spPr>
            <a:xfrm>
              <a:off x="0" y="31660"/>
              <a:ext cx="463384" cy="379877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TextBox 18"/>
            <p:cNvSpPr txBox="1"/>
            <p:nvPr/>
          </p:nvSpPr>
          <p:spPr>
            <a:xfrm>
              <a:off x="11443" y="0"/>
              <a:ext cx="440492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60</a:t>
              </a:r>
            </a:p>
          </p:txBody>
        </p:sp>
      </p:grpSp>
      <p:sp>
        <p:nvSpPr>
          <p:cNvPr id="723" name="TextBox 19"/>
          <p:cNvSpPr txBox="1"/>
          <p:nvPr/>
        </p:nvSpPr>
        <p:spPr>
          <a:xfrm>
            <a:off x="106461" y="4228970"/>
            <a:ext cx="101690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sp>
        <p:nvSpPr>
          <p:cNvPr id="724" name="TextBox 20"/>
          <p:cNvSpPr txBox="1"/>
          <p:nvPr/>
        </p:nvSpPr>
        <p:spPr>
          <a:xfrm>
            <a:off x="90610" y="5491574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sp>
        <p:nvSpPr>
          <p:cNvPr id="725" name="TextBox 21"/>
          <p:cNvSpPr txBox="1"/>
          <p:nvPr/>
        </p:nvSpPr>
        <p:spPr>
          <a:xfrm>
            <a:off x="4360752" y="6396335"/>
            <a:ext cx="6601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726" name="Straight Arrow Connector 22"/>
          <p:cNvSpPr/>
          <p:nvPr/>
        </p:nvSpPr>
        <p:spPr>
          <a:xfrm flipV="1">
            <a:off x="1311533" y="6405972"/>
            <a:ext cx="7021295" cy="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727" name="Table 23"/>
          <p:cNvGraphicFramePr/>
          <p:nvPr/>
        </p:nvGraphicFramePr>
        <p:xfrm>
          <a:off x="1300643" y="3892656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28" name="Table 24"/>
          <p:cNvGraphicFramePr/>
          <p:nvPr/>
        </p:nvGraphicFramePr>
        <p:xfrm>
          <a:off x="1300643" y="516628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29" name="Table 25"/>
          <p:cNvGraphicFramePr/>
          <p:nvPr/>
        </p:nvGraphicFramePr>
        <p:xfrm>
          <a:off x="3149290" y="3892517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30" name="Table 26"/>
          <p:cNvGraphicFramePr/>
          <p:nvPr/>
        </p:nvGraphicFramePr>
        <p:xfrm>
          <a:off x="3149290" y="516614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31" name="Table 27"/>
          <p:cNvGraphicFramePr/>
          <p:nvPr/>
        </p:nvGraphicFramePr>
        <p:xfrm>
          <a:off x="4997937" y="389265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32" name="Table 28"/>
          <p:cNvGraphicFramePr/>
          <p:nvPr/>
        </p:nvGraphicFramePr>
        <p:xfrm>
          <a:off x="4997937" y="516628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33" name="Table 29"/>
          <p:cNvGraphicFramePr/>
          <p:nvPr/>
        </p:nvGraphicFramePr>
        <p:xfrm>
          <a:off x="6846583" y="389265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34" name="Table 30"/>
          <p:cNvGraphicFramePr/>
          <p:nvPr/>
        </p:nvGraphicFramePr>
        <p:xfrm>
          <a:off x="6846583" y="516628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745" name="Straight Arrow Connector 31"/>
          <p:cNvSpPr/>
          <p:nvPr/>
        </p:nvSpPr>
        <p:spPr>
          <a:xfrm>
            <a:off x="4406590" y="4893224"/>
            <a:ext cx="565948" cy="389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46" name="Straight Arrow Connector 32"/>
          <p:cNvSpPr/>
          <p:nvPr/>
        </p:nvSpPr>
        <p:spPr>
          <a:xfrm>
            <a:off x="6255237" y="4893315"/>
            <a:ext cx="565947" cy="389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37" name="Straight Arrow Connector 37"/>
          <p:cNvSpPr/>
          <p:nvPr/>
        </p:nvSpPr>
        <p:spPr>
          <a:xfrm>
            <a:off x="8058802" y="4448638"/>
            <a:ext cx="614209" cy="1273769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40" name="Group 38"/>
          <p:cNvGrpSpPr/>
          <p:nvPr/>
        </p:nvGrpSpPr>
        <p:grpSpPr>
          <a:xfrm>
            <a:off x="239486" y="1730830"/>
            <a:ext cx="5170714" cy="2562298"/>
            <a:chOff x="0" y="0"/>
            <a:chExt cx="5170713" cy="2562296"/>
          </a:xfrm>
        </p:grpSpPr>
        <p:sp>
          <p:nvSpPr>
            <p:cNvPr id="738" name="Rectangular Callout 39"/>
            <p:cNvSpPr/>
            <p:nvPr/>
          </p:nvSpPr>
          <p:spPr>
            <a:xfrm flipH="1">
              <a:off x="4" y="0"/>
              <a:ext cx="5170710" cy="2562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903"/>
                  </a:lnTo>
                  <a:lnTo>
                    <a:pt x="9000" y="15903"/>
                  </a:lnTo>
                  <a:lnTo>
                    <a:pt x="7473" y="21600"/>
                  </a:lnTo>
                  <a:lnTo>
                    <a:pt x="3600" y="15903"/>
                  </a:lnTo>
                  <a:lnTo>
                    <a:pt x="0" y="15903"/>
                  </a:lnTo>
                  <a:lnTo>
                    <a:pt x="0" y="927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9" name="TextBox 40"/>
            <p:cNvSpPr txBox="1"/>
            <p:nvPr/>
          </p:nvSpPr>
          <p:spPr>
            <a:xfrm>
              <a:off x="0" y="0"/>
              <a:ext cx="5170709" cy="20677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Node B knows D(C, A) = 5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However, B does not know the path is C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B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A</a:t>
              </a:r>
            </a:p>
            <a:p>
              <a:pPr marL="457200" indent="-457200">
                <a:buSzPct val="100000"/>
                <a:buFont typeface="Arial"/>
                <a:buChar char="•"/>
                <a:defRPr sz="2800">
                  <a:solidFill>
                    <a:srgbClr val="FFFFFF"/>
                  </a:solidFill>
                </a:defRPr>
              </a:pPr>
              <a:r>
                <a:t>Thus, D(B,A) = 6 !</a:t>
              </a:r>
            </a:p>
          </p:txBody>
        </p:sp>
      </p:grpSp>
      <p:sp>
        <p:nvSpPr>
          <p:cNvPr id="741" name="Rectangle 41"/>
          <p:cNvSpPr/>
          <p:nvPr/>
        </p:nvSpPr>
        <p:spPr>
          <a:xfrm>
            <a:off x="3158251" y="5524641"/>
            <a:ext cx="1225479" cy="364532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xit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8" dur="500" fill="hold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8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45" grpId="8"/>
      <p:bldP build="whole" bldLvl="1" animBg="1" rev="0" advAuto="0" spid="730" grpId="3"/>
      <p:bldP build="whole" bldLvl="1" animBg="1" rev="0" advAuto="0" spid="740" grpId="4"/>
      <p:bldP build="whole" bldLvl="1" animBg="1" rev="0" advAuto="0" spid="740" grpId="6"/>
      <p:bldP build="whole" bldLvl="1" animBg="1" rev="0" advAuto="0" spid="729" grpId="2"/>
      <p:bldP build="whole" bldLvl="1" animBg="1" rev="0" advAuto="0" spid="731" grpId="9"/>
      <p:bldP build="whole" bldLvl="1" animBg="1" rev="0" advAuto="0" spid="732" grpId="10"/>
      <p:bldP build="whole" bldLvl="1" animBg="1" rev="0" advAuto="0" spid="746" grpId="11"/>
      <p:bldP build="whole" bldLvl="1" animBg="1" rev="0" advAuto="0" spid="741" grpId="5"/>
      <p:bldP build="whole" bldLvl="1" animBg="1" rev="0" advAuto="0" spid="722" grpId="1"/>
      <p:bldP build="whole" bldLvl="1" animBg="1" rev="0" advAuto="0" spid="741" grpId="7"/>
      <p:bldP build="whole" bldLvl="1" animBg="1" rev="0" advAuto="0" spid="734" grpId="13"/>
      <p:bldP build="whole" bldLvl="1" animBg="1" rev="0" advAuto="0" spid="737" grpId="14"/>
      <p:bldP build="whole" bldLvl="1" animBg="1" rev="0" advAuto="0" spid="733" grpId="1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Count to Infinity Problem</a:t>
            </a:r>
          </a:p>
        </p:txBody>
      </p:sp>
      <p:sp>
        <p:nvSpPr>
          <p:cNvPr id="751" name="Slide Number Placeholder 1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754" name="Cloud 6"/>
          <p:cNvGrpSpPr/>
          <p:nvPr/>
        </p:nvGrpSpPr>
        <p:grpSpPr>
          <a:xfrm>
            <a:off x="6322113" y="1581203"/>
            <a:ext cx="2583266" cy="2138551"/>
            <a:chOff x="0" y="0"/>
            <a:chExt cx="2583265" cy="2138550"/>
          </a:xfrm>
        </p:grpSpPr>
        <p:sp>
          <p:nvSpPr>
            <p:cNvPr id="752" name="Shape"/>
            <p:cNvSpPr/>
            <p:nvPr/>
          </p:nvSpPr>
          <p:spPr>
            <a:xfrm>
              <a:off x="-1" y="0"/>
              <a:ext cx="2583267" cy="213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3" name="Shape"/>
            <p:cNvSpPr/>
            <p:nvPr/>
          </p:nvSpPr>
          <p:spPr>
            <a:xfrm>
              <a:off x="131172" y="108743"/>
              <a:ext cx="2367134" cy="181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790" name="Straight Connector 7"/>
          <p:cNvSpPr/>
          <p:nvPr/>
        </p:nvSpPr>
        <p:spPr>
          <a:xfrm>
            <a:off x="7297095" y="303228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791" name="Straight Connector 8"/>
          <p:cNvSpPr/>
          <p:nvPr/>
        </p:nvSpPr>
        <p:spPr>
          <a:xfrm>
            <a:off x="7063736" y="2378430"/>
            <a:ext cx="297752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792" name="Straight Connector 9"/>
          <p:cNvSpPr/>
          <p:nvPr/>
        </p:nvSpPr>
        <p:spPr>
          <a:xfrm>
            <a:off x="7657426" y="2378430"/>
            <a:ext cx="297751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758" name="TextBox 10"/>
          <p:cNvSpPr txBox="1"/>
          <p:nvPr/>
        </p:nvSpPr>
        <p:spPr>
          <a:xfrm>
            <a:off x="6725399" y="2238691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759" name="TextBox 11"/>
          <p:cNvSpPr txBox="1"/>
          <p:nvPr/>
        </p:nvSpPr>
        <p:spPr>
          <a:xfrm>
            <a:off x="7862892" y="225172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763" name="Flowchart: Magnetic Disk 12"/>
          <p:cNvGrpSpPr/>
          <p:nvPr/>
        </p:nvGrpSpPr>
        <p:grpSpPr>
          <a:xfrm>
            <a:off x="6543826" y="2815110"/>
            <a:ext cx="743665" cy="434341"/>
            <a:chOff x="0" y="0"/>
            <a:chExt cx="743664" cy="434340"/>
          </a:xfrm>
        </p:grpSpPr>
        <p:sp>
          <p:nvSpPr>
            <p:cNvPr id="76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2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767" name="Flowchart: Magnetic Disk 13"/>
          <p:cNvGrpSpPr/>
          <p:nvPr/>
        </p:nvGrpSpPr>
        <p:grpSpPr>
          <a:xfrm>
            <a:off x="7137624" y="1944249"/>
            <a:ext cx="743665" cy="434341"/>
            <a:chOff x="0" y="0"/>
            <a:chExt cx="743664" cy="434340"/>
          </a:xfrm>
        </p:grpSpPr>
        <p:sp>
          <p:nvSpPr>
            <p:cNvPr id="76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5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6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771" name="Flowchart: Magnetic Disk 14"/>
          <p:cNvGrpSpPr/>
          <p:nvPr/>
        </p:nvGrpSpPr>
        <p:grpSpPr>
          <a:xfrm>
            <a:off x="7731422" y="2815110"/>
            <a:ext cx="743665" cy="434341"/>
            <a:chOff x="0" y="0"/>
            <a:chExt cx="743664" cy="434340"/>
          </a:xfrm>
        </p:grpSpPr>
        <p:sp>
          <p:nvSpPr>
            <p:cNvPr id="76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0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772" name="TextBox 15"/>
          <p:cNvSpPr txBox="1"/>
          <p:nvPr/>
        </p:nvSpPr>
        <p:spPr>
          <a:xfrm>
            <a:off x="7289211" y="2953210"/>
            <a:ext cx="4404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50</a:t>
            </a:r>
          </a:p>
        </p:txBody>
      </p:sp>
      <p:grpSp>
        <p:nvGrpSpPr>
          <p:cNvPr id="775" name="Group 16"/>
          <p:cNvGrpSpPr/>
          <p:nvPr/>
        </p:nvGrpSpPr>
        <p:grpSpPr>
          <a:xfrm>
            <a:off x="6558511" y="2251722"/>
            <a:ext cx="463384" cy="434341"/>
            <a:chOff x="0" y="0"/>
            <a:chExt cx="463383" cy="434340"/>
          </a:xfrm>
        </p:grpSpPr>
        <p:sp>
          <p:nvSpPr>
            <p:cNvPr id="773" name="Rectangle 17"/>
            <p:cNvSpPr/>
            <p:nvPr/>
          </p:nvSpPr>
          <p:spPr>
            <a:xfrm>
              <a:off x="0" y="31660"/>
              <a:ext cx="463384" cy="379877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4" name="TextBox 18"/>
            <p:cNvSpPr txBox="1"/>
            <p:nvPr/>
          </p:nvSpPr>
          <p:spPr>
            <a:xfrm>
              <a:off x="11443" y="0"/>
              <a:ext cx="440492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60</a:t>
              </a:r>
            </a:p>
          </p:txBody>
        </p:sp>
      </p:grpSp>
      <p:sp>
        <p:nvSpPr>
          <p:cNvPr id="776" name="TextBox 19"/>
          <p:cNvSpPr txBox="1"/>
          <p:nvPr/>
        </p:nvSpPr>
        <p:spPr>
          <a:xfrm>
            <a:off x="106461" y="4228970"/>
            <a:ext cx="101690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sp>
        <p:nvSpPr>
          <p:cNvPr id="777" name="TextBox 20"/>
          <p:cNvSpPr txBox="1"/>
          <p:nvPr/>
        </p:nvSpPr>
        <p:spPr>
          <a:xfrm>
            <a:off x="90610" y="5491574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sp>
        <p:nvSpPr>
          <p:cNvPr id="778" name="TextBox 21"/>
          <p:cNvSpPr txBox="1"/>
          <p:nvPr/>
        </p:nvSpPr>
        <p:spPr>
          <a:xfrm>
            <a:off x="4360752" y="6396335"/>
            <a:ext cx="6601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779" name="Straight Arrow Connector 22"/>
          <p:cNvSpPr/>
          <p:nvPr/>
        </p:nvSpPr>
        <p:spPr>
          <a:xfrm flipV="1">
            <a:off x="1311533" y="6405972"/>
            <a:ext cx="7021295" cy="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780" name="Table 23"/>
          <p:cNvGraphicFramePr/>
          <p:nvPr/>
        </p:nvGraphicFramePr>
        <p:xfrm>
          <a:off x="1300643" y="3892656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81" name="Table 24"/>
          <p:cNvGraphicFramePr/>
          <p:nvPr/>
        </p:nvGraphicFramePr>
        <p:xfrm>
          <a:off x="1300643" y="516628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782" name="Table 23"/>
          <p:cNvGraphicFramePr/>
          <p:nvPr/>
        </p:nvGraphicFramePr>
        <p:xfrm>
          <a:off x="3665830" y="5146283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783" name="Straight Arrow Connector 37"/>
          <p:cNvSpPr/>
          <p:nvPr/>
        </p:nvSpPr>
        <p:spPr>
          <a:xfrm>
            <a:off x="2559834" y="4635268"/>
            <a:ext cx="996699" cy="996698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784" name="Rectangle 41"/>
          <p:cNvSpPr/>
          <p:nvPr/>
        </p:nvSpPr>
        <p:spPr>
          <a:xfrm>
            <a:off x="3670311" y="5523790"/>
            <a:ext cx="1225480" cy="364532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5" name="Rectangle 41"/>
          <p:cNvSpPr/>
          <p:nvPr/>
        </p:nvSpPr>
        <p:spPr>
          <a:xfrm>
            <a:off x="1322868" y="4263875"/>
            <a:ext cx="1225480" cy="364532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86" name="No Update and no advertisement.…"/>
          <p:cNvSpPr/>
          <p:nvPr/>
        </p:nvSpPr>
        <p:spPr>
          <a:xfrm>
            <a:off x="5180032" y="3921005"/>
            <a:ext cx="3001964" cy="1665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231" y="0"/>
                </a:moveTo>
                <a:cubicBezTo>
                  <a:pt x="5979" y="0"/>
                  <a:pt x="5774" y="369"/>
                  <a:pt x="5774" y="823"/>
                </a:cubicBezTo>
                <a:lnTo>
                  <a:pt x="5774" y="12691"/>
                </a:lnTo>
                <a:lnTo>
                  <a:pt x="0" y="21600"/>
                </a:lnTo>
                <a:lnTo>
                  <a:pt x="7510" y="15100"/>
                </a:lnTo>
                <a:lnTo>
                  <a:pt x="21143" y="15100"/>
                </a:lnTo>
                <a:cubicBezTo>
                  <a:pt x="21395" y="15100"/>
                  <a:pt x="21600" y="14731"/>
                  <a:pt x="21600" y="14276"/>
                </a:cubicBezTo>
                <a:lnTo>
                  <a:pt x="21600" y="823"/>
                </a:lnTo>
                <a:cubicBezTo>
                  <a:pt x="21600" y="369"/>
                  <a:pt x="21395" y="0"/>
                  <a:pt x="21143" y="0"/>
                </a:cubicBezTo>
                <a:lnTo>
                  <a:pt x="6231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No Update and no advertisement.</a:t>
            </a:r>
          </a:p>
          <a:p>
            <a:pPr/>
            <a:r>
              <a:t>Algorithm stops here.</a:t>
            </a:r>
          </a:p>
        </p:txBody>
      </p:sp>
      <p:grpSp>
        <p:nvGrpSpPr>
          <p:cNvPr id="789" name="Group 42"/>
          <p:cNvGrpSpPr/>
          <p:nvPr/>
        </p:nvGrpSpPr>
        <p:grpSpPr>
          <a:xfrm>
            <a:off x="2253457" y="2813984"/>
            <a:ext cx="4768438" cy="786708"/>
            <a:chOff x="0" y="0"/>
            <a:chExt cx="4768436" cy="786707"/>
          </a:xfrm>
        </p:grpSpPr>
        <p:sp>
          <p:nvSpPr>
            <p:cNvPr id="787" name="Rectangle 43"/>
            <p:cNvSpPr/>
            <p:nvPr/>
          </p:nvSpPr>
          <p:spPr>
            <a:xfrm>
              <a:off x="-1" y="-1"/>
              <a:ext cx="4768438" cy="786709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88" name="Content Placeholder 2"/>
            <p:cNvSpPr txBox="1"/>
            <p:nvPr/>
          </p:nvSpPr>
          <p:spPr>
            <a:xfrm>
              <a:off x="57357" y="83973"/>
              <a:ext cx="4684949" cy="70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indent="114300">
                <a:spcBef>
                  <a:spcPts val="700"/>
                </a:spcBef>
                <a:defRPr sz="3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Bad news travels slowly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" dur="500" fill="hold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xit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4" dur="500" fill="hold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9" grpId="6"/>
      <p:bldP build="whole" bldLvl="1" animBg="1" rev="0" advAuto="0" spid="783" grpId="3"/>
      <p:bldP build="whole" bldLvl="1" animBg="1" rev="0" advAuto="0" spid="785" grpId="1"/>
      <p:bldP build="whole" bldLvl="1" animBg="1" rev="0" advAuto="0" spid="785" grpId="2"/>
      <p:bldP build="whole" bldLvl="1" animBg="1" rev="0" advAuto="0" spid="784" grpId="4"/>
      <p:bldP build="whole" bldLvl="1" animBg="1" rev="0" advAuto="0" spid="784" grpId="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Why this is happe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this is happening</a:t>
            </a:r>
          </a:p>
        </p:txBody>
      </p:sp>
      <p:sp>
        <p:nvSpPr>
          <p:cNvPr id="7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800" name="Cloud 6"/>
          <p:cNvGrpSpPr/>
          <p:nvPr/>
        </p:nvGrpSpPr>
        <p:grpSpPr>
          <a:xfrm>
            <a:off x="6322113" y="1581203"/>
            <a:ext cx="2583266" cy="2138551"/>
            <a:chOff x="0" y="0"/>
            <a:chExt cx="2583265" cy="2138550"/>
          </a:xfrm>
        </p:grpSpPr>
        <p:sp>
          <p:nvSpPr>
            <p:cNvPr id="798" name="Shape"/>
            <p:cNvSpPr/>
            <p:nvPr/>
          </p:nvSpPr>
          <p:spPr>
            <a:xfrm>
              <a:off x="-1" y="0"/>
              <a:ext cx="2583267" cy="213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99" name="Shape"/>
            <p:cNvSpPr/>
            <p:nvPr/>
          </p:nvSpPr>
          <p:spPr>
            <a:xfrm>
              <a:off x="131172" y="108743"/>
              <a:ext cx="2367134" cy="181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01" name="TextBox 19"/>
          <p:cNvSpPr txBox="1"/>
          <p:nvPr/>
        </p:nvSpPr>
        <p:spPr>
          <a:xfrm>
            <a:off x="106461" y="4228970"/>
            <a:ext cx="101690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sp>
        <p:nvSpPr>
          <p:cNvPr id="802" name="TextBox 20"/>
          <p:cNvSpPr txBox="1"/>
          <p:nvPr/>
        </p:nvSpPr>
        <p:spPr>
          <a:xfrm>
            <a:off x="90610" y="5491574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graphicFrame>
        <p:nvGraphicFramePr>
          <p:cNvPr id="803" name="Table 23"/>
          <p:cNvGraphicFramePr/>
          <p:nvPr/>
        </p:nvGraphicFramePr>
        <p:xfrm>
          <a:off x="1300643" y="3892656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04" name="Table 24"/>
          <p:cNvGraphicFramePr/>
          <p:nvPr/>
        </p:nvGraphicFramePr>
        <p:xfrm>
          <a:off x="1300643" y="516628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05" name="Table 25"/>
          <p:cNvGraphicFramePr/>
          <p:nvPr/>
        </p:nvGraphicFramePr>
        <p:xfrm>
          <a:off x="3149290" y="3892517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06" name="Table 26"/>
          <p:cNvGraphicFramePr/>
          <p:nvPr/>
        </p:nvGraphicFramePr>
        <p:xfrm>
          <a:off x="3149290" y="516614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809" name="Cloud 6"/>
          <p:cNvGrpSpPr/>
          <p:nvPr/>
        </p:nvGrpSpPr>
        <p:grpSpPr>
          <a:xfrm>
            <a:off x="6322113" y="1581203"/>
            <a:ext cx="2583266" cy="2138551"/>
            <a:chOff x="0" y="0"/>
            <a:chExt cx="2583265" cy="2138550"/>
          </a:xfrm>
        </p:grpSpPr>
        <p:sp>
          <p:nvSpPr>
            <p:cNvPr id="807" name="Shape"/>
            <p:cNvSpPr/>
            <p:nvPr/>
          </p:nvSpPr>
          <p:spPr>
            <a:xfrm>
              <a:off x="-1" y="0"/>
              <a:ext cx="2583267" cy="213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08" name="Shape"/>
            <p:cNvSpPr/>
            <p:nvPr/>
          </p:nvSpPr>
          <p:spPr>
            <a:xfrm>
              <a:off x="131172" y="108743"/>
              <a:ext cx="2367134" cy="181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33" name="Straight Connector 7"/>
          <p:cNvSpPr/>
          <p:nvPr/>
        </p:nvSpPr>
        <p:spPr>
          <a:xfrm>
            <a:off x="7297095" y="303228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834" name="Straight Connector 8"/>
          <p:cNvSpPr/>
          <p:nvPr/>
        </p:nvSpPr>
        <p:spPr>
          <a:xfrm>
            <a:off x="7063736" y="2378430"/>
            <a:ext cx="297752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835" name="Straight Connector 9"/>
          <p:cNvSpPr/>
          <p:nvPr/>
        </p:nvSpPr>
        <p:spPr>
          <a:xfrm>
            <a:off x="7657426" y="2378430"/>
            <a:ext cx="297751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813" name="TextBox 10"/>
          <p:cNvSpPr txBox="1"/>
          <p:nvPr/>
        </p:nvSpPr>
        <p:spPr>
          <a:xfrm>
            <a:off x="6725399" y="2238691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814" name="TextBox 11"/>
          <p:cNvSpPr txBox="1"/>
          <p:nvPr/>
        </p:nvSpPr>
        <p:spPr>
          <a:xfrm>
            <a:off x="7862892" y="225172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818" name="Flowchart: Magnetic Disk 12"/>
          <p:cNvGrpSpPr/>
          <p:nvPr/>
        </p:nvGrpSpPr>
        <p:grpSpPr>
          <a:xfrm>
            <a:off x="6543826" y="2815110"/>
            <a:ext cx="743665" cy="434341"/>
            <a:chOff x="0" y="0"/>
            <a:chExt cx="743664" cy="434340"/>
          </a:xfrm>
        </p:grpSpPr>
        <p:sp>
          <p:nvSpPr>
            <p:cNvPr id="815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6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22" name="Flowchart: Magnetic Disk 13"/>
          <p:cNvGrpSpPr/>
          <p:nvPr/>
        </p:nvGrpSpPr>
        <p:grpSpPr>
          <a:xfrm>
            <a:off x="7137624" y="1944249"/>
            <a:ext cx="743665" cy="434341"/>
            <a:chOff x="0" y="0"/>
            <a:chExt cx="743664" cy="434340"/>
          </a:xfrm>
        </p:grpSpPr>
        <p:sp>
          <p:nvSpPr>
            <p:cNvPr id="81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1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826" name="Flowchart: Magnetic Disk 14"/>
          <p:cNvGrpSpPr/>
          <p:nvPr/>
        </p:nvGrpSpPr>
        <p:grpSpPr>
          <a:xfrm>
            <a:off x="7731422" y="2815110"/>
            <a:ext cx="743665" cy="434341"/>
            <a:chOff x="0" y="0"/>
            <a:chExt cx="743664" cy="434340"/>
          </a:xfrm>
        </p:grpSpPr>
        <p:sp>
          <p:nvSpPr>
            <p:cNvPr id="82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5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827" name="TextBox 15"/>
          <p:cNvSpPr txBox="1"/>
          <p:nvPr/>
        </p:nvSpPr>
        <p:spPr>
          <a:xfrm>
            <a:off x="7289211" y="2953210"/>
            <a:ext cx="4404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50</a:t>
            </a:r>
          </a:p>
        </p:txBody>
      </p:sp>
      <p:grpSp>
        <p:nvGrpSpPr>
          <p:cNvPr id="830" name="Group 16"/>
          <p:cNvGrpSpPr/>
          <p:nvPr/>
        </p:nvGrpSpPr>
        <p:grpSpPr>
          <a:xfrm>
            <a:off x="6558511" y="2251722"/>
            <a:ext cx="463384" cy="434341"/>
            <a:chOff x="0" y="0"/>
            <a:chExt cx="463383" cy="434340"/>
          </a:xfrm>
        </p:grpSpPr>
        <p:sp>
          <p:nvSpPr>
            <p:cNvPr id="828" name="Rectangle 17"/>
            <p:cNvSpPr/>
            <p:nvPr/>
          </p:nvSpPr>
          <p:spPr>
            <a:xfrm>
              <a:off x="0" y="31660"/>
              <a:ext cx="463384" cy="379877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29" name="TextBox 18"/>
            <p:cNvSpPr txBox="1"/>
            <p:nvPr/>
          </p:nvSpPr>
          <p:spPr>
            <a:xfrm>
              <a:off x="11443" y="0"/>
              <a:ext cx="440492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60</a:t>
              </a:r>
            </a:p>
          </p:txBody>
        </p:sp>
      </p:grpSp>
      <p:sp>
        <p:nvSpPr>
          <p:cNvPr id="831" name="Node B knows D(C, A) = 5…"/>
          <p:cNvSpPr/>
          <p:nvPr/>
        </p:nvSpPr>
        <p:spPr>
          <a:xfrm>
            <a:off x="1778295" y="1766416"/>
            <a:ext cx="3536157" cy="2615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46" y="0"/>
                </a:moveTo>
                <a:cubicBezTo>
                  <a:pt x="199" y="0"/>
                  <a:pt x="0" y="270"/>
                  <a:pt x="0" y="603"/>
                </a:cubicBezTo>
                <a:lnTo>
                  <a:pt x="0" y="11475"/>
                </a:lnTo>
                <a:cubicBezTo>
                  <a:pt x="0" y="11809"/>
                  <a:pt x="199" y="12078"/>
                  <a:pt x="446" y="12078"/>
                </a:cubicBezTo>
                <a:lnTo>
                  <a:pt x="11605" y="12078"/>
                </a:lnTo>
                <a:lnTo>
                  <a:pt x="12497" y="21600"/>
                </a:lnTo>
                <a:lnTo>
                  <a:pt x="13392" y="12078"/>
                </a:lnTo>
                <a:lnTo>
                  <a:pt x="21154" y="12078"/>
                </a:lnTo>
                <a:cubicBezTo>
                  <a:pt x="21401" y="12078"/>
                  <a:pt x="21600" y="11809"/>
                  <a:pt x="21600" y="11475"/>
                </a:cubicBezTo>
                <a:lnTo>
                  <a:pt x="21600" y="603"/>
                </a:lnTo>
                <a:cubicBezTo>
                  <a:pt x="21600" y="270"/>
                  <a:pt x="21401" y="0"/>
                  <a:pt x="21154" y="0"/>
                </a:cubicBezTo>
                <a:lnTo>
                  <a:pt x="446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chemeClr val="accent1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marL="457200" indent="-457200">
              <a:buSzPct val="100000"/>
              <a:buFont typeface="Arial"/>
              <a:buChar char="•"/>
            </a:pPr>
            <a:r>
              <a:t>Node B knows D(C, A) = 5</a:t>
            </a:r>
          </a:p>
          <a:p>
            <a:pPr marL="457200" indent="-457200">
              <a:buSzPct val="100000"/>
              <a:buFont typeface="Arial"/>
              <a:buChar char="•"/>
              <a:defRPr b="1">
                <a:solidFill>
                  <a:schemeClr val="accent2"/>
                </a:solidFill>
              </a:defRPr>
            </a:pPr>
            <a:r>
              <a:t>[Root Cause] B does not know the path is C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B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A</a:t>
            </a:r>
          </a:p>
          <a:p>
            <a:pPr marL="457200" indent="-457200">
              <a:buSzPct val="100000"/>
              <a:buFont typeface="Arial"/>
              <a:buChar char="•"/>
            </a:pPr>
            <a:r>
              <a:t>Thus, D(B,A) = 6 !</a:t>
            </a:r>
          </a:p>
        </p:txBody>
      </p:sp>
      <p:sp>
        <p:nvSpPr>
          <p:cNvPr id="832" name="How can we prevent it?…"/>
          <p:cNvSpPr txBox="1"/>
          <p:nvPr/>
        </p:nvSpPr>
        <p:spPr>
          <a:xfrm>
            <a:off x="4722772" y="4374114"/>
            <a:ext cx="4134861" cy="178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How can we prevent it?</a:t>
            </a:r>
          </a:p>
          <a:p>
            <a:pPr/>
            <a:r>
              <a:t>=&gt; C should let B know that C will forward the packet back to the B (which does not support in the DV protocol)</a:t>
            </a:r>
          </a:p>
          <a:p>
            <a:pPr/>
            <a:r>
              <a:t>=&gt; or C can </a:t>
            </a:r>
            <a:r>
              <a:rPr>
                <a:solidFill>
                  <a:schemeClr val="accent2"/>
                </a:solidFill>
              </a:rPr>
              <a:t>just pretend that</a:t>
            </a:r>
            <a:r>
              <a:t> it does not have a path to the destination so that B will not forward the packet to C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Layer, Control Plane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sz="half" idx="1"/>
          </p:nvPr>
        </p:nvSpPr>
        <p:spPr>
          <a:xfrm>
            <a:off x="2643271" y="1561831"/>
            <a:ext cx="6351972" cy="270297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Function: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Set up routes within a single network</a:t>
            </a:r>
          </a:p>
          <a:p>
            <a:pPr>
              <a:lnSpc>
                <a:spcPct val="90000"/>
              </a:lnSpc>
              <a:defRPr sz="2600"/>
            </a:pPr>
            <a:r>
              <a:t>Key challenges: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Distributing and updating routes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Convergence time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Avoiding loops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131208" y="2630155"/>
            <a:ext cx="2242663" cy="573178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spcBef>
                <a:spcPts val="60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51" name="Content Placeholder 2"/>
          <p:cNvSpPr txBox="1"/>
          <p:nvPr/>
        </p:nvSpPr>
        <p:spPr>
          <a:xfrm>
            <a:off x="130946" y="3205644"/>
            <a:ext cx="2242655" cy="573177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lnSpc>
                <a:spcPct val="90000"/>
              </a:lnSpc>
              <a:spcBef>
                <a:spcPts val="600"/>
              </a:spcBef>
              <a:defRPr sz="27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52" name="Content Placeholder 2"/>
          <p:cNvSpPr txBox="1"/>
          <p:nvPr/>
        </p:nvSpPr>
        <p:spPr>
          <a:xfrm>
            <a:off x="131077" y="3778820"/>
            <a:ext cx="2242655" cy="583566"/>
          </a:xfrm>
          <a:prstGeom prst="rect">
            <a:avLst/>
          </a:prstGeom>
          <a:solidFill>
            <a:srgbClr val="0070C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131077" y="4351997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131077" y="4925174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55" name="Content Placeholder 2"/>
          <p:cNvSpPr txBox="1"/>
          <p:nvPr/>
        </p:nvSpPr>
        <p:spPr>
          <a:xfrm>
            <a:off x="131077" y="5502909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56" name="Content Placeholder 2"/>
          <p:cNvSpPr txBox="1"/>
          <p:nvPr/>
        </p:nvSpPr>
        <p:spPr>
          <a:xfrm>
            <a:off x="131208" y="6076086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157" name="Left Brace 19"/>
          <p:cNvSpPr/>
          <p:nvPr/>
        </p:nvSpPr>
        <p:spPr>
          <a:xfrm rot="5400000">
            <a:off x="3524261" y="3250789"/>
            <a:ext cx="559561" cy="2587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426"/>
                  <a:pt x="10800" y="21211"/>
                </a:cubicBezTo>
                <a:lnTo>
                  <a:pt x="10800" y="11188"/>
                </a:lnTo>
                <a:cubicBezTo>
                  <a:pt x="10800" y="10973"/>
                  <a:pt x="5965" y="10799"/>
                  <a:pt x="0" y="10799"/>
                </a:cubicBezTo>
                <a:cubicBezTo>
                  <a:pt x="5965" y="10799"/>
                  <a:pt x="10800" y="10625"/>
                  <a:pt x="10800" y="10410"/>
                </a:cubicBezTo>
                <a:lnTo>
                  <a:pt x="10800" y="389"/>
                </a:lnTo>
                <a:cubicBezTo>
                  <a:pt x="10800" y="174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60" name="Rectangle 12"/>
          <p:cNvGrpSpPr/>
          <p:nvPr/>
        </p:nvGrpSpPr>
        <p:grpSpPr>
          <a:xfrm>
            <a:off x="5202159" y="4929732"/>
            <a:ext cx="1234196" cy="573178"/>
            <a:chOff x="0" y="0"/>
            <a:chExt cx="1234195" cy="573176"/>
          </a:xfrm>
        </p:grpSpPr>
        <p:sp>
          <p:nvSpPr>
            <p:cNvPr id="158" name="Rectangle"/>
            <p:cNvSpPr/>
            <p:nvPr/>
          </p:nvSpPr>
          <p:spPr>
            <a:xfrm>
              <a:off x="-1" y="0"/>
              <a:ext cx="1234197" cy="573177"/>
            </a:xfrm>
            <a:prstGeom prst="rect">
              <a:avLst/>
            </a:prstGeom>
            <a:solidFill>
              <a:srgbClr val="353535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9" name="BGP"/>
            <p:cNvSpPr txBox="1"/>
            <p:nvPr/>
          </p:nvSpPr>
          <p:spPr>
            <a:xfrm>
              <a:off x="-1" y="44018"/>
              <a:ext cx="1234197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BGP</a:t>
              </a:r>
            </a:p>
          </p:txBody>
        </p:sp>
      </p:grpSp>
      <p:grpSp>
        <p:nvGrpSpPr>
          <p:cNvPr id="163" name="Rectangle 14"/>
          <p:cNvGrpSpPr/>
          <p:nvPr/>
        </p:nvGrpSpPr>
        <p:grpSpPr>
          <a:xfrm>
            <a:off x="2510245" y="4929732"/>
            <a:ext cx="1234196" cy="573178"/>
            <a:chOff x="0" y="0"/>
            <a:chExt cx="1234195" cy="573176"/>
          </a:xfrm>
        </p:grpSpPr>
        <p:sp>
          <p:nvSpPr>
            <p:cNvPr id="161" name="Rectangle"/>
            <p:cNvSpPr/>
            <p:nvPr/>
          </p:nvSpPr>
          <p:spPr>
            <a:xfrm>
              <a:off x="-1" y="0"/>
              <a:ext cx="1234197" cy="573177"/>
            </a:xfrm>
            <a:prstGeom prst="rect">
              <a:avLst/>
            </a:prstGeom>
            <a:solidFill>
              <a:srgbClr val="909090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RIP"/>
            <p:cNvSpPr txBox="1"/>
            <p:nvPr/>
          </p:nvSpPr>
          <p:spPr>
            <a:xfrm>
              <a:off x="-1" y="44018"/>
              <a:ext cx="1234197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RIP</a:t>
              </a:r>
            </a:p>
          </p:txBody>
        </p:sp>
      </p:grpSp>
      <p:grpSp>
        <p:nvGrpSpPr>
          <p:cNvPr id="166" name="Rectangle 16"/>
          <p:cNvGrpSpPr/>
          <p:nvPr/>
        </p:nvGrpSpPr>
        <p:grpSpPr>
          <a:xfrm>
            <a:off x="3863645" y="4929730"/>
            <a:ext cx="1234196" cy="573178"/>
            <a:chOff x="0" y="0"/>
            <a:chExt cx="1234195" cy="573176"/>
          </a:xfrm>
        </p:grpSpPr>
        <p:sp>
          <p:nvSpPr>
            <p:cNvPr id="164" name="Rectangle"/>
            <p:cNvSpPr/>
            <p:nvPr/>
          </p:nvSpPr>
          <p:spPr>
            <a:xfrm>
              <a:off x="-1" y="0"/>
              <a:ext cx="1234197" cy="573177"/>
            </a:xfrm>
            <a:prstGeom prst="rect">
              <a:avLst/>
            </a:prstGeom>
            <a:solidFill>
              <a:srgbClr val="464646"/>
            </a:solidFill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5" name="OSPF"/>
            <p:cNvSpPr txBox="1"/>
            <p:nvPr/>
          </p:nvSpPr>
          <p:spPr>
            <a:xfrm>
              <a:off x="-1" y="44018"/>
              <a:ext cx="1234197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OSPF</a:t>
              </a:r>
            </a:p>
          </p:txBody>
        </p:sp>
      </p:grpSp>
      <p:sp>
        <p:nvSpPr>
          <p:cNvPr id="167" name="TextBox 18"/>
          <p:cNvSpPr txBox="1"/>
          <p:nvPr/>
        </p:nvSpPr>
        <p:spPr>
          <a:xfrm>
            <a:off x="6551921" y="4954709"/>
            <a:ext cx="1999516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Control Plane</a:t>
            </a:r>
          </a:p>
        </p:txBody>
      </p:sp>
      <p:sp>
        <p:nvSpPr>
          <p:cNvPr id="168" name="TextBox 20"/>
          <p:cNvSpPr txBox="1"/>
          <p:nvPr/>
        </p:nvSpPr>
        <p:spPr>
          <a:xfrm>
            <a:off x="270273" y="2098465"/>
            <a:ext cx="1691318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/>
            </a:lvl1pPr>
          </a:lstStyle>
          <a:p>
            <a:pPr/>
            <a:r>
              <a:t>Data Plane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Poisoned Reverse</a:t>
            </a:r>
          </a:p>
        </p:txBody>
      </p:sp>
      <p:sp>
        <p:nvSpPr>
          <p:cNvPr id="838" name="Slide Number Placeholder 1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841" name="Cloud 6"/>
          <p:cNvGrpSpPr/>
          <p:nvPr/>
        </p:nvGrpSpPr>
        <p:grpSpPr>
          <a:xfrm>
            <a:off x="6322113" y="1581203"/>
            <a:ext cx="2583266" cy="2138551"/>
            <a:chOff x="0" y="0"/>
            <a:chExt cx="2583265" cy="2138550"/>
          </a:xfrm>
        </p:grpSpPr>
        <p:sp>
          <p:nvSpPr>
            <p:cNvPr id="839" name="Shape"/>
            <p:cNvSpPr/>
            <p:nvPr/>
          </p:nvSpPr>
          <p:spPr>
            <a:xfrm>
              <a:off x="-1" y="0"/>
              <a:ext cx="2583267" cy="2138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0" name="Shape"/>
            <p:cNvSpPr/>
            <p:nvPr/>
          </p:nvSpPr>
          <p:spPr>
            <a:xfrm>
              <a:off x="131172" y="108743"/>
              <a:ext cx="2367134" cy="181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881" name="Straight Connector 7"/>
          <p:cNvSpPr/>
          <p:nvPr/>
        </p:nvSpPr>
        <p:spPr>
          <a:xfrm>
            <a:off x="7297095" y="3032280"/>
            <a:ext cx="42480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882" name="Straight Connector 8"/>
          <p:cNvSpPr/>
          <p:nvPr/>
        </p:nvSpPr>
        <p:spPr>
          <a:xfrm>
            <a:off x="7063736" y="2378430"/>
            <a:ext cx="297752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883" name="Straight Connector 9"/>
          <p:cNvSpPr/>
          <p:nvPr/>
        </p:nvSpPr>
        <p:spPr>
          <a:xfrm>
            <a:off x="7657426" y="2378430"/>
            <a:ext cx="297751" cy="436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845" name="TextBox 10"/>
          <p:cNvSpPr txBox="1"/>
          <p:nvPr/>
        </p:nvSpPr>
        <p:spPr>
          <a:xfrm>
            <a:off x="6725399" y="2238691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</a:t>
            </a:r>
          </a:p>
        </p:txBody>
      </p:sp>
      <p:sp>
        <p:nvSpPr>
          <p:cNvPr id="846" name="TextBox 11"/>
          <p:cNvSpPr txBox="1"/>
          <p:nvPr/>
        </p:nvSpPr>
        <p:spPr>
          <a:xfrm>
            <a:off x="7862892" y="2251722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grpSp>
        <p:nvGrpSpPr>
          <p:cNvPr id="850" name="Flowchart: Magnetic Disk 12"/>
          <p:cNvGrpSpPr/>
          <p:nvPr/>
        </p:nvGrpSpPr>
        <p:grpSpPr>
          <a:xfrm>
            <a:off x="6543826" y="2815110"/>
            <a:ext cx="743665" cy="434341"/>
            <a:chOff x="0" y="0"/>
            <a:chExt cx="743664" cy="434340"/>
          </a:xfrm>
        </p:grpSpPr>
        <p:sp>
          <p:nvSpPr>
            <p:cNvPr id="84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49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854" name="Flowchart: Magnetic Disk 13"/>
          <p:cNvGrpSpPr/>
          <p:nvPr/>
        </p:nvGrpSpPr>
        <p:grpSpPr>
          <a:xfrm>
            <a:off x="7137624" y="1944249"/>
            <a:ext cx="743665" cy="434341"/>
            <a:chOff x="0" y="0"/>
            <a:chExt cx="743664" cy="434340"/>
          </a:xfrm>
        </p:grpSpPr>
        <p:sp>
          <p:nvSpPr>
            <p:cNvPr id="85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3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858" name="Flowchart: Magnetic Disk 14"/>
          <p:cNvGrpSpPr/>
          <p:nvPr/>
        </p:nvGrpSpPr>
        <p:grpSpPr>
          <a:xfrm>
            <a:off x="7731422" y="2815110"/>
            <a:ext cx="743665" cy="434341"/>
            <a:chOff x="0" y="0"/>
            <a:chExt cx="743664" cy="434340"/>
          </a:xfrm>
        </p:grpSpPr>
        <p:sp>
          <p:nvSpPr>
            <p:cNvPr id="855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6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7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859" name="TextBox 15"/>
          <p:cNvSpPr txBox="1"/>
          <p:nvPr/>
        </p:nvSpPr>
        <p:spPr>
          <a:xfrm>
            <a:off x="7289211" y="2953210"/>
            <a:ext cx="44049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50</a:t>
            </a:r>
          </a:p>
        </p:txBody>
      </p:sp>
      <p:grpSp>
        <p:nvGrpSpPr>
          <p:cNvPr id="862" name="Group 16"/>
          <p:cNvGrpSpPr/>
          <p:nvPr/>
        </p:nvGrpSpPr>
        <p:grpSpPr>
          <a:xfrm>
            <a:off x="6558511" y="2251722"/>
            <a:ext cx="463384" cy="434341"/>
            <a:chOff x="0" y="0"/>
            <a:chExt cx="463383" cy="434340"/>
          </a:xfrm>
        </p:grpSpPr>
        <p:sp>
          <p:nvSpPr>
            <p:cNvPr id="860" name="Rectangle 17"/>
            <p:cNvSpPr/>
            <p:nvPr/>
          </p:nvSpPr>
          <p:spPr>
            <a:xfrm>
              <a:off x="0" y="31660"/>
              <a:ext cx="463384" cy="379877"/>
            </a:xfrm>
            <a:prstGeom prst="rect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1" name="TextBox 18"/>
            <p:cNvSpPr txBox="1"/>
            <p:nvPr/>
          </p:nvSpPr>
          <p:spPr>
            <a:xfrm>
              <a:off x="11443" y="0"/>
              <a:ext cx="440492" cy="434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60</a:t>
              </a:r>
            </a:p>
          </p:txBody>
        </p:sp>
      </p:grpSp>
      <p:sp>
        <p:nvSpPr>
          <p:cNvPr id="863" name="TextBox 19"/>
          <p:cNvSpPr txBox="1"/>
          <p:nvPr/>
        </p:nvSpPr>
        <p:spPr>
          <a:xfrm>
            <a:off x="106461" y="4228970"/>
            <a:ext cx="101690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B</a:t>
            </a:r>
          </a:p>
        </p:txBody>
      </p:sp>
      <p:sp>
        <p:nvSpPr>
          <p:cNvPr id="864" name="TextBox 20"/>
          <p:cNvSpPr txBox="1"/>
          <p:nvPr/>
        </p:nvSpPr>
        <p:spPr>
          <a:xfrm>
            <a:off x="90610" y="5491574"/>
            <a:ext cx="104860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Node C</a:t>
            </a:r>
          </a:p>
        </p:txBody>
      </p:sp>
      <p:sp>
        <p:nvSpPr>
          <p:cNvPr id="865" name="TextBox 21"/>
          <p:cNvSpPr txBox="1"/>
          <p:nvPr/>
        </p:nvSpPr>
        <p:spPr>
          <a:xfrm>
            <a:off x="4360752" y="6396335"/>
            <a:ext cx="66016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Time</a:t>
            </a:r>
          </a:p>
        </p:txBody>
      </p:sp>
      <p:sp>
        <p:nvSpPr>
          <p:cNvPr id="866" name="Straight Arrow Connector 22"/>
          <p:cNvSpPr/>
          <p:nvPr/>
        </p:nvSpPr>
        <p:spPr>
          <a:xfrm flipV="1">
            <a:off x="1311533" y="6405972"/>
            <a:ext cx="7021295" cy="2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867" name="Table 23"/>
          <p:cNvGraphicFramePr/>
          <p:nvPr/>
        </p:nvGraphicFramePr>
        <p:xfrm>
          <a:off x="1300643" y="3892656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68" name="Table 24"/>
          <p:cNvGraphicFramePr/>
          <p:nvPr/>
        </p:nvGraphicFramePr>
        <p:xfrm>
          <a:off x="1300643" y="516628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69" name="Table 25"/>
          <p:cNvGraphicFramePr/>
          <p:nvPr/>
        </p:nvGraphicFramePr>
        <p:xfrm>
          <a:off x="3149290" y="3892517"/>
          <a:ext cx="13233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60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70" name="Table 26"/>
          <p:cNvGraphicFramePr/>
          <p:nvPr/>
        </p:nvGraphicFramePr>
        <p:xfrm>
          <a:off x="3149290" y="5166145"/>
          <a:ext cx="12344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4114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71" name="Table 27"/>
          <p:cNvGraphicFramePr/>
          <p:nvPr/>
        </p:nvGraphicFramePr>
        <p:xfrm>
          <a:off x="4997937" y="3892655"/>
          <a:ext cx="13233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60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72" name="Table 28"/>
          <p:cNvGraphicFramePr/>
          <p:nvPr/>
        </p:nvGraphicFramePr>
        <p:xfrm>
          <a:off x="4997937" y="5166285"/>
          <a:ext cx="13233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73" name="Table 29"/>
          <p:cNvGraphicFramePr/>
          <p:nvPr/>
        </p:nvGraphicFramePr>
        <p:xfrm>
          <a:off x="6846583" y="3892655"/>
          <a:ext cx="13233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51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1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874" name="Table 30"/>
          <p:cNvGraphicFramePr/>
          <p:nvPr/>
        </p:nvGraphicFramePr>
        <p:xfrm>
          <a:off x="6846583" y="5166285"/>
          <a:ext cx="1323341" cy="111252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11480"/>
                <a:gridCol w="500380"/>
                <a:gridCol w="41148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N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884" name="Straight Arrow Connector 31"/>
          <p:cNvSpPr/>
          <p:nvPr/>
        </p:nvSpPr>
        <p:spPr>
          <a:xfrm>
            <a:off x="4495490" y="4923851"/>
            <a:ext cx="477048" cy="3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85" name="Straight Arrow Connector 32"/>
          <p:cNvSpPr/>
          <p:nvPr/>
        </p:nvSpPr>
        <p:spPr>
          <a:xfrm>
            <a:off x="6344137" y="4923939"/>
            <a:ext cx="477047" cy="328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77" name="Content Placeholder 5"/>
          <p:cNvSpPr txBox="1"/>
          <p:nvPr>
            <p:ph type="body" sz="half" idx="1"/>
          </p:nvPr>
        </p:nvSpPr>
        <p:spPr>
          <a:xfrm>
            <a:off x="152400" y="1600200"/>
            <a:ext cx="8839200" cy="1872341"/>
          </a:xfrm>
          <a:prstGeom prst="rect">
            <a:avLst/>
          </a:prstGeom>
        </p:spPr>
        <p:txBody>
          <a:bodyPr/>
          <a:lstStyle/>
          <a:p>
            <a:pPr/>
            <a:r>
              <a:t>If C routes through B to get to 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 tells B that D(C, A) =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∞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2" marL="960119" indent="-274319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600"/>
            </a:pPr>
            <a:r>
              <a:rPr>
                <a:latin typeface="Consolas"/>
                <a:ea typeface="Consolas"/>
                <a:cs typeface="Consolas"/>
                <a:sym typeface="Consolas"/>
              </a:rPr>
              <a:t>Pretending there is no direct route to 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Thus, B won’t route to A via C</a:t>
            </a:r>
          </a:p>
        </p:txBody>
      </p:sp>
      <p:grpSp>
        <p:nvGrpSpPr>
          <p:cNvPr id="880" name="Group"/>
          <p:cNvGrpSpPr/>
          <p:nvPr/>
        </p:nvGrpSpPr>
        <p:grpSpPr>
          <a:xfrm>
            <a:off x="2210732" y="4417096"/>
            <a:ext cx="950001" cy="1333089"/>
            <a:chOff x="0" y="0"/>
            <a:chExt cx="949999" cy="1333087"/>
          </a:xfrm>
        </p:grpSpPr>
        <p:sp>
          <p:nvSpPr>
            <p:cNvPr id="878" name="Straight Arrow Connector 37"/>
            <p:cNvSpPr/>
            <p:nvPr/>
          </p:nvSpPr>
          <p:spPr>
            <a:xfrm flipV="1">
              <a:off x="328896" y="-1"/>
              <a:ext cx="621104" cy="1214871"/>
            </a:xfrm>
            <a:prstGeom prst="line">
              <a:avLst/>
            </a:prstGeom>
            <a:noFill/>
            <a:ln w="57150" cap="flat">
              <a:solidFill>
                <a:schemeClr val="accent2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79" name="D(C, A) = ∞"/>
            <p:cNvSpPr txBox="1"/>
            <p:nvPr/>
          </p:nvSpPr>
          <p:spPr>
            <a:xfrm rot="17847248">
              <a:off x="-204364" y="566130"/>
              <a:ext cx="1243476" cy="29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1" indent="228600">
                <a:spcBef>
                  <a:spcPts val="500"/>
                </a:spcBef>
                <a:defRPr sz="1500"/>
              </a:pPr>
              <a:r>
                <a:t>D(C, A) = </a:t>
              </a:r>
              <a:r>
                <a:rPr>
                  <a:latin typeface="Consolas"/>
                  <a:ea typeface="Consolas"/>
                  <a:cs typeface="Consolas"/>
                  <a:sym typeface="Consolas"/>
                </a:rPr>
                <a:t>∞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3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4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85" grpId="8"/>
      <p:bldP build="whole" bldLvl="1" animBg="1" rev="0" advAuto="0" spid="873" grpId="9"/>
      <p:bldP build="whole" bldLvl="1" animBg="1" rev="0" advAuto="0" spid="874" grpId="10"/>
      <p:bldP build="whole" bldLvl="1" animBg="1" rev="0" advAuto="0" spid="862" grpId="1"/>
      <p:bldP build="whole" bldLvl="1" animBg="1" rev="0" advAuto="0" spid="880" grpId="2"/>
      <p:bldP build="whole" bldLvl="1" animBg="1" rev="0" advAuto="0" spid="872" grpId="7"/>
      <p:bldP build="whole" bldLvl="1" animBg="1" rev="0" advAuto="0" spid="870" grpId="4"/>
      <p:bldP build="whole" bldLvl="1" animBg="1" rev="0" advAuto="0" spid="871" grpId="6"/>
      <p:bldP build="whole" bldLvl="1" animBg="1" rev="0" advAuto="0" spid="869" grpId="3"/>
      <p:bldP build="whole" bldLvl="1" animBg="1" rev="0" advAuto="0" spid="884" grpId="5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oison Reverse’s Limi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Poison Reverse’s Limitation</a:t>
            </a:r>
          </a:p>
        </p:txBody>
      </p:sp>
      <p:sp>
        <p:nvSpPr>
          <p:cNvPr id="8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1" name="A tells B &amp; C that D is unreachable…"/>
          <p:cNvSpPr txBox="1"/>
          <p:nvPr>
            <p:ph type="body" sz="half" idx="1"/>
          </p:nvPr>
        </p:nvSpPr>
        <p:spPr>
          <a:xfrm>
            <a:off x="4591223" y="1600200"/>
            <a:ext cx="4400377" cy="5105400"/>
          </a:xfrm>
          <a:prstGeom prst="rect">
            <a:avLst/>
          </a:prstGeom>
        </p:spPr>
        <p:txBody>
          <a:bodyPr/>
          <a:lstStyle/>
          <a:p>
            <a:pPr marL="333408" indent="-333408" defTabSz="786384">
              <a:spcBef>
                <a:spcPts val="600"/>
              </a:spcBef>
              <a:buClrTx/>
              <a:buSzPct val="100000"/>
              <a:buAutoNum type="arabicPeriod" startAt="1"/>
              <a:defRPr sz="2494"/>
            </a:pPr>
            <a:r>
              <a:t>A tells B &amp; C that D is unreachable</a:t>
            </a:r>
          </a:p>
          <a:p>
            <a:pPr marL="333408" indent="-333408" defTabSz="786384">
              <a:spcBef>
                <a:spcPts val="600"/>
              </a:spcBef>
              <a:buClrTx/>
              <a:buSzPct val="100000"/>
              <a:buAutoNum type="arabicPeriod" startAt="1"/>
              <a:defRPr sz="2494"/>
            </a:pPr>
            <a:r>
              <a:t>B computes new route thorough C (B doesn’t know that A sent the same message to C)</a:t>
            </a:r>
          </a:p>
          <a:p>
            <a:pPr lvl="1" marL="589788" indent="-275234" defTabSz="786384">
              <a:spcBef>
                <a:spcPts val="600"/>
              </a:spcBef>
              <a:buSzPct val="60000"/>
              <a:buChar char="◻"/>
              <a:defRPr sz="2494"/>
            </a:pPr>
            <a:r>
              <a:t>Tells C that D is reachable (poison reverse)</a:t>
            </a:r>
          </a:p>
          <a:p>
            <a:pPr lvl="1" marL="589788" indent="-275234" defTabSz="786384">
              <a:spcBef>
                <a:spcPts val="600"/>
              </a:spcBef>
              <a:buSzPct val="60000"/>
              <a:buChar char="◻"/>
              <a:defRPr sz="2494"/>
            </a:pPr>
            <a:r>
              <a:t>Tells A it has a path of cost 3</a:t>
            </a:r>
          </a:p>
          <a:p>
            <a:pPr marL="333408" indent="-333408" defTabSz="786384">
              <a:spcBef>
                <a:spcPts val="600"/>
              </a:spcBef>
              <a:buClrTx/>
              <a:buSzPct val="100000"/>
              <a:buAutoNum type="arabicPeriod" startAt="1"/>
              <a:defRPr sz="2494"/>
            </a:pPr>
            <a:r>
              <a:t>A computes new route through B</a:t>
            </a:r>
          </a:p>
          <a:p>
            <a:pPr lvl="1" marL="589788" indent="-275234" defTabSz="786384">
              <a:spcBef>
                <a:spcPts val="600"/>
              </a:spcBef>
              <a:buSzPct val="60000"/>
              <a:buChar char="◻"/>
              <a:defRPr sz="2494"/>
            </a:pPr>
            <a:r>
              <a:t>A tells C that D is now reachable</a:t>
            </a:r>
          </a:p>
          <a:p>
            <a:pPr marL="275234" indent="-275234" defTabSz="786384">
              <a:spcBef>
                <a:spcPts val="600"/>
              </a:spcBef>
              <a:defRPr sz="2494"/>
            </a:pPr>
            <a:r>
              <a:t>Loop..</a:t>
            </a:r>
          </a:p>
        </p:txBody>
      </p:sp>
      <p:sp>
        <p:nvSpPr>
          <p:cNvPr id="892" name="TextBox 11"/>
          <p:cNvSpPr txBox="1"/>
          <p:nvPr/>
        </p:nvSpPr>
        <p:spPr>
          <a:xfrm>
            <a:off x="3185541" y="2776473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893" name="TextBox 11"/>
          <p:cNvSpPr txBox="1"/>
          <p:nvPr/>
        </p:nvSpPr>
        <p:spPr>
          <a:xfrm>
            <a:off x="1141261" y="2776473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894" name="TextBox 11"/>
          <p:cNvSpPr txBox="1"/>
          <p:nvPr/>
        </p:nvSpPr>
        <p:spPr>
          <a:xfrm>
            <a:off x="2175733" y="4161887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895" name="Line"/>
          <p:cNvSpPr/>
          <p:nvPr/>
        </p:nvSpPr>
        <p:spPr>
          <a:xfrm flipV="1">
            <a:off x="764214" y="2597349"/>
            <a:ext cx="1270001" cy="127000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6" name="Line"/>
          <p:cNvSpPr/>
          <p:nvPr/>
        </p:nvSpPr>
        <p:spPr>
          <a:xfrm>
            <a:off x="872476" y="4016200"/>
            <a:ext cx="2631888" cy="1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7" name="Line"/>
          <p:cNvSpPr/>
          <p:nvPr/>
        </p:nvSpPr>
        <p:spPr>
          <a:xfrm flipH="1" flipV="1">
            <a:off x="2491181" y="2471401"/>
            <a:ext cx="1042168" cy="1521898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8" name="Line"/>
          <p:cNvSpPr/>
          <p:nvPr/>
        </p:nvSpPr>
        <p:spPr>
          <a:xfrm flipV="1">
            <a:off x="513167" y="4003729"/>
            <a:ext cx="221876" cy="1824043"/>
          </a:xfrm>
          <a:prstGeom prst="line">
            <a:avLst/>
          </a:prstGeom>
          <a:ln w="508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902" name="Flowchart: Magnetic Disk 12"/>
          <p:cNvGrpSpPr/>
          <p:nvPr/>
        </p:nvGrpSpPr>
        <p:grpSpPr>
          <a:xfrm>
            <a:off x="369753" y="3814030"/>
            <a:ext cx="743665" cy="434341"/>
            <a:chOff x="0" y="0"/>
            <a:chExt cx="743664" cy="434340"/>
          </a:xfrm>
        </p:grpSpPr>
        <p:sp>
          <p:nvSpPr>
            <p:cNvPr id="89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1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906" name="Flowchart: Magnetic Disk 13"/>
          <p:cNvGrpSpPr/>
          <p:nvPr/>
        </p:nvGrpSpPr>
        <p:grpSpPr>
          <a:xfrm>
            <a:off x="1940059" y="2309617"/>
            <a:ext cx="743665" cy="434341"/>
            <a:chOff x="0" y="0"/>
            <a:chExt cx="743664" cy="434340"/>
          </a:xfrm>
        </p:grpSpPr>
        <p:sp>
          <p:nvSpPr>
            <p:cNvPr id="90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5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910" name="Flowchart: Magnetic Disk 14"/>
          <p:cNvGrpSpPr/>
          <p:nvPr/>
        </p:nvGrpSpPr>
        <p:grpSpPr>
          <a:xfrm>
            <a:off x="3167644" y="3799030"/>
            <a:ext cx="743665" cy="434341"/>
            <a:chOff x="0" y="0"/>
            <a:chExt cx="743664" cy="434340"/>
          </a:xfrm>
        </p:grpSpPr>
        <p:sp>
          <p:nvSpPr>
            <p:cNvPr id="90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09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914" name="Flowchart: Magnetic Disk 12"/>
          <p:cNvGrpSpPr/>
          <p:nvPr/>
        </p:nvGrpSpPr>
        <p:grpSpPr>
          <a:xfrm>
            <a:off x="159474" y="5664899"/>
            <a:ext cx="743665" cy="434341"/>
            <a:chOff x="0" y="0"/>
            <a:chExt cx="743664" cy="434340"/>
          </a:xfrm>
        </p:grpSpPr>
        <p:sp>
          <p:nvSpPr>
            <p:cNvPr id="91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13" name="D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sp>
        <p:nvSpPr>
          <p:cNvPr id="915" name="Thunderbolt"/>
          <p:cNvSpPr/>
          <p:nvPr/>
        </p:nvSpPr>
        <p:spPr>
          <a:xfrm>
            <a:off x="351733" y="4428117"/>
            <a:ext cx="544743" cy="1057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3" fill="norm" stroke="1" extrusionOk="0">
                <a:moveTo>
                  <a:pt x="19015" y="0"/>
                </a:moveTo>
                <a:lnTo>
                  <a:pt x="0" y="12374"/>
                </a:lnTo>
                <a:lnTo>
                  <a:pt x="9106" y="12448"/>
                </a:lnTo>
                <a:cubicBezTo>
                  <a:pt x="9106" y="12448"/>
                  <a:pt x="3935" y="21161"/>
                  <a:pt x="3791" y="21380"/>
                </a:cubicBezTo>
                <a:cubicBezTo>
                  <a:pt x="3648" y="21600"/>
                  <a:pt x="21600" y="9446"/>
                  <a:pt x="21600" y="9446"/>
                </a:cubicBezTo>
                <a:lnTo>
                  <a:pt x="12838" y="9446"/>
                </a:lnTo>
                <a:lnTo>
                  <a:pt x="19015" y="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9F171D"/>
            </a:solidFill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6" name="TextBox 11"/>
          <p:cNvSpPr txBox="1"/>
          <p:nvPr/>
        </p:nvSpPr>
        <p:spPr>
          <a:xfrm>
            <a:off x="103417" y="4739465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Text Placeholder 5"/>
          <p:cNvSpPr txBox="1"/>
          <p:nvPr>
            <p:ph type="body" idx="1"/>
          </p:nvPr>
        </p:nvSpPr>
        <p:spPr>
          <a:xfrm>
            <a:off x="439489" y="2127101"/>
            <a:ext cx="8562997" cy="3807726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Distance Vector Routing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RIP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Link State Routing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OSPF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IS-IS</a:t>
            </a:r>
          </a:p>
        </p:txBody>
      </p:sp>
      <p:sp>
        <p:nvSpPr>
          <p:cNvPr id="919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920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ontent Placeholder 5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node knows its connectivity and cost to direct neighbors</a:t>
            </a:r>
          </a:p>
          <a:p>
            <a:pPr/>
            <a:r>
              <a:t>Each node tells every other node this information</a:t>
            </a:r>
          </a:p>
          <a:p>
            <a:pPr/>
            <a:r>
              <a:t>Each node learns complete network topology</a:t>
            </a:r>
          </a:p>
          <a:p>
            <a:pPr/>
            <a:r>
              <a:t>Use Dijkstra to compute shortest paths</a:t>
            </a:r>
          </a:p>
        </p:txBody>
      </p:sp>
      <p:sp>
        <p:nvSpPr>
          <p:cNvPr id="92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 State Routing</a:t>
            </a:r>
          </a:p>
        </p:txBody>
      </p:sp>
      <p:sp>
        <p:nvSpPr>
          <p:cNvPr id="926" name="Slide Number Placeholder 3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78" name="Straight Connector 13"/>
          <p:cNvSpPr/>
          <p:nvPr/>
        </p:nvSpPr>
        <p:spPr>
          <a:xfrm>
            <a:off x="3011644" y="4463668"/>
            <a:ext cx="1157635" cy="331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79" name="Straight Connector 16"/>
          <p:cNvSpPr/>
          <p:nvPr/>
        </p:nvSpPr>
        <p:spPr>
          <a:xfrm>
            <a:off x="3007937" y="4984629"/>
            <a:ext cx="1169543" cy="373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80" name="Straight Connector 19"/>
          <p:cNvSpPr/>
          <p:nvPr/>
        </p:nvSpPr>
        <p:spPr>
          <a:xfrm>
            <a:off x="3011447" y="5514956"/>
            <a:ext cx="1159229" cy="214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81" name="Straight Connector 22"/>
          <p:cNvSpPr/>
          <p:nvPr/>
        </p:nvSpPr>
        <p:spPr>
          <a:xfrm>
            <a:off x="2989885" y="5904261"/>
            <a:ext cx="1205559" cy="477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82" name="Straight Connector 25"/>
          <p:cNvSpPr/>
          <p:nvPr/>
        </p:nvSpPr>
        <p:spPr>
          <a:xfrm>
            <a:off x="2695995" y="5066907"/>
            <a:ext cx="2" cy="54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83" name="Straight Connector 28"/>
          <p:cNvSpPr/>
          <p:nvPr/>
        </p:nvSpPr>
        <p:spPr>
          <a:xfrm>
            <a:off x="6281410" y="5066908"/>
            <a:ext cx="1" cy="54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10800" y="14400"/>
                  <a:pt x="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84" name="Straight Connector 31"/>
          <p:cNvSpPr/>
          <p:nvPr/>
        </p:nvSpPr>
        <p:spPr>
          <a:xfrm>
            <a:off x="4797448" y="4462238"/>
            <a:ext cx="1175716" cy="334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85" name="Straight Connector 34"/>
          <p:cNvSpPr/>
          <p:nvPr/>
        </p:nvSpPr>
        <p:spPr>
          <a:xfrm>
            <a:off x="4776325" y="5903301"/>
            <a:ext cx="1212499" cy="478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1086" name="Straight Connector 37"/>
          <p:cNvSpPr/>
          <p:nvPr/>
        </p:nvSpPr>
        <p:spPr>
          <a:xfrm>
            <a:off x="4793159" y="4983872"/>
            <a:ext cx="1177491" cy="374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pic>
        <p:nvPicPr>
          <p:cNvPr id="9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573" y="5599781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5574" y="4696881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4846" y="4185253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4846" y="5268681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4845" y="6308571"/>
            <a:ext cx="645115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0988" y="4696881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9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60988" y="5599781"/>
            <a:ext cx="645116" cy="380396"/>
          </a:xfrm>
          <a:prstGeom prst="rect">
            <a:avLst/>
          </a:prstGeom>
          <a:ln w="12700">
            <a:miter lim="400000"/>
          </a:ln>
        </p:spPr>
      </p:pic>
      <p:sp>
        <p:nvSpPr>
          <p:cNvPr id="1087" name="Straight Arrow Connector 43"/>
          <p:cNvSpPr/>
          <p:nvPr/>
        </p:nvSpPr>
        <p:spPr>
          <a:xfrm>
            <a:off x="2695995" y="5066907"/>
            <a:ext cx="2" cy="54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88" name="Straight Arrow Connector 44"/>
          <p:cNvSpPr/>
          <p:nvPr/>
        </p:nvSpPr>
        <p:spPr>
          <a:xfrm>
            <a:off x="3011644" y="4463668"/>
            <a:ext cx="1157635" cy="331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89" name="Straight Arrow Connector 47"/>
          <p:cNvSpPr/>
          <p:nvPr/>
        </p:nvSpPr>
        <p:spPr>
          <a:xfrm>
            <a:off x="3007937" y="4984629"/>
            <a:ext cx="1169543" cy="373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90" name="Straight Arrow Connector 50"/>
          <p:cNvSpPr/>
          <p:nvPr/>
        </p:nvSpPr>
        <p:spPr>
          <a:xfrm>
            <a:off x="3011447" y="5514956"/>
            <a:ext cx="1159229" cy="214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headEnd type="triangle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47" name="Straight Arrow Connector 53"/>
          <p:cNvSpPr/>
          <p:nvPr/>
        </p:nvSpPr>
        <p:spPr>
          <a:xfrm>
            <a:off x="3020690" y="5789979"/>
            <a:ext cx="1144156" cy="708791"/>
          </a:xfrm>
          <a:prstGeom prst="line">
            <a:avLst/>
          </a:prstGeom>
          <a:ln w="57150">
            <a:solidFill>
              <a:schemeClr val="accent2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91" name="Straight Arrow Connector 56"/>
          <p:cNvSpPr/>
          <p:nvPr/>
        </p:nvSpPr>
        <p:spPr>
          <a:xfrm>
            <a:off x="4797448" y="4462238"/>
            <a:ext cx="1175716" cy="334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92" name="Straight Arrow Connector 59"/>
          <p:cNvSpPr/>
          <p:nvPr/>
        </p:nvSpPr>
        <p:spPr>
          <a:xfrm>
            <a:off x="4793159" y="4983872"/>
            <a:ext cx="1177491" cy="3748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93" name="Straight Arrow Connector 62"/>
          <p:cNvSpPr/>
          <p:nvPr/>
        </p:nvSpPr>
        <p:spPr>
          <a:xfrm>
            <a:off x="4776325" y="5903301"/>
            <a:ext cx="1212499" cy="478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94" name="Straight Arrow Connector 65"/>
          <p:cNvSpPr/>
          <p:nvPr/>
        </p:nvSpPr>
        <p:spPr>
          <a:xfrm>
            <a:off x="6281410" y="5066908"/>
            <a:ext cx="1" cy="54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10800" y="14400"/>
                  <a:pt x="0" y="2160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969" name="Group 96"/>
          <p:cNvGrpSpPr/>
          <p:nvPr/>
        </p:nvGrpSpPr>
        <p:grpSpPr>
          <a:xfrm>
            <a:off x="772649" y="2863206"/>
            <a:ext cx="2226030" cy="1999587"/>
            <a:chOff x="0" y="0"/>
            <a:chExt cx="2226029" cy="1999586"/>
          </a:xfrm>
        </p:grpSpPr>
        <p:sp>
          <p:nvSpPr>
            <p:cNvPr id="952" name="Rectangular Callout 94"/>
            <p:cNvSpPr/>
            <p:nvPr/>
          </p:nvSpPr>
          <p:spPr>
            <a:xfrm flipH="1">
              <a:off x="-1" y="0"/>
              <a:ext cx="2226031" cy="1999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163"/>
                  </a:lnTo>
                  <a:lnTo>
                    <a:pt x="9000" y="15163"/>
                  </a:lnTo>
                  <a:lnTo>
                    <a:pt x="3494" y="21600"/>
                  </a:lnTo>
                  <a:lnTo>
                    <a:pt x="3600" y="15163"/>
                  </a:lnTo>
                  <a:lnTo>
                    <a:pt x="0" y="15163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53" name="Straight Connector 68"/>
            <p:cNvSpPr/>
            <p:nvPr/>
          </p:nvSpPr>
          <p:spPr>
            <a:xfrm flipH="1">
              <a:off x="568662" y="222281"/>
              <a:ext cx="337526" cy="228592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4" name="Straight Connector 69"/>
            <p:cNvSpPr/>
            <p:nvPr/>
          </p:nvSpPr>
          <p:spPr>
            <a:xfrm flipH="1" flipV="1">
              <a:off x="568662" y="450872"/>
              <a:ext cx="337525" cy="266994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5" name="Straight Connector 70"/>
            <p:cNvSpPr/>
            <p:nvPr/>
          </p:nvSpPr>
          <p:spPr>
            <a:xfrm flipH="1">
              <a:off x="568661" y="717865"/>
              <a:ext cx="337526" cy="254898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6" name="Straight Connector 71"/>
            <p:cNvSpPr/>
            <p:nvPr/>
          </p:nvSpPr>
          <p:spPr>
            <a:xfrm flipH="1" flipV="1">
              <a:off x="568661" y="972762"/>
              <a:ext cx="337525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7" name="Straight Connector 72"/>
            <p:cNvSpPr/>
            <p:nvPr/>
          </p:nvSpPr>
          <p:spPr>
            <a:xfrm flipH="1">
              <a:off x="354430" y="577194"/>
              <a:ext cx="2" cy="269246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8" name="Straight Connector 73"/>
            <p:cNvSpPr/>
            <p:nvPr/>
          </p:nvSpPr>
          <p:spPr>
            <a:xfrm>
              <a:off x="1871505" y="577195"/>
              <a:ext cx="1" cy="26924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9" name="Straight Connector 74"/>
            <p:cNvSpPr/>
            <p:nvPr/>
          </p:nvSpPr>
          <p:spPr>
            <a:xfrm>
              <a:off x="1334651" y="222281"/>
              <a:ext cx="322623" cy="2285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0" name="Straight Connector 75"/>
            <p:cNvSpPr/>
            <p:nvPr/>
          </p:nvSpPr>
          <p:spPr>
            <a:xfrm flipV="1">
              <a:off x="1334648" y="972762"/>
              <a:ext cx="3226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Straight Connector 76"/>
            <p:cNvSpPr/>
            <p:nvPr/>
          </p:nvSpPr>
          <p:spPr>
            <a:xfrm flipV="1">
              <a:off x="1334649" y="450873"/>
              <a:ext cx="3226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6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8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9" y="32454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8" y="95958"/>
              <a:ext cx="428463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7" y="591542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5" y="108713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324550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6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987" name="Group 97"/>
          <p:cNvGrpSpPr/>
          <p:nvPr/>
        </p:nvGrpSpPr>
        <p:grpSpPr>
          <a:xfrm>
            <a:off x="1745370" y="1170895"/>
            <a:ext cx="2551721" cy="4209386"/>
            <a:chOff x="0" y="0"/>
            <a:chExt cx="2551719" cy="4209384"/>
          </a:xfrm>
        </p:grpSpPr>
        <p:sp>
          <p:nvSpPr>
            <p:cNvPr id="970" name="Rectangular Callout 98"/>
            <p:cNvSpPr/>
            <p:nvPr/>
          </p:nvSpPr>
          <p:spPr>
            <a:xfrm flipH="1">
              <a:off x="-1" y="0"/>
              <a:ext cx="2551721" cy="4209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757" y="0"/>
                  </a:moveTo>
                  <a:lnTo>
                    <a:pt x="21600" y="0"/>
                  </a:lnTo>
                  <a:lnTo>
                    <a:pt x="21600" y="7203"/>
                  </a:lnTo>
                  <a:lnTo>
                    <a:pt x="10608" y="7203"/>
                  </a:lnTo>
                  <a:lnTo>
                    <a:pt x="0" y="21600"/>
                  </a:lnTo>
                  <a:lnTo>
                    <a:pt x="5897" y="7203"/>
                  </a:lnTo>
                  <a:lnTo>
                    <a:pt x="2757" y="7203"/>
                  </a:lnTo>
                  <a:lnTo>
                    <a:pt x="2757" y="420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71" name="Straight Connector 99"/>
            <p:cNvSpPr/>
            <p:nvPr/>
          </p:nvSpPr>
          <p:spPr>
            <a:xfrm flipH="1">
              <a:off x="568662" y="222281"/>
              <a:ext cx="337526" cy="228592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2" name="Straight Connector 100"/>
            <p:cNvSpPr/>
            <p:nvPr/>
          </p:nvSpPr>
          <p:spPr>
            <a:xfrm flipH="1" flipV="1">
              <a:off x="568662" y="450872"/>
              <a:ext cx="337525" cy="266994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3" name="Straight Connector 101"/>
            <p:cNvSpPr/>
            <p:nvPr/>
          </p:nvSpPr>
          <p:spPr>
            <a:xfrm flipH="1">
              <a:off x="568661" y="717865"/>
              <a:ext cx="337526" cy="254898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4" name="Straight Connector 102"/>
            <p:cNvSpPr/>
            <p:nvPr/>
          </p:nvSpPr>
          <p:spPr>
            <a:xfrm flipH="1" flipV="1">
              <a:off x="568661" y="972762"/>
              <a:ext cx="337525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5" name="Straight Connector 103"/>
            <p:cNvSpPr/>
            <p:nvPr/>
          </p:nvSpPr>
          <p:spPr>
            <a:xfrm flipH="1">
              <a:off x="354430" y="577194"/>
              <a:ext cx="2" cy="269246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6" name="Straight Connector 104"/>
            <p:cNvSpPr/>
            <p:nvPr/>
          </p:nvSpPr>
          <p:spPr>
            <a:xfrm>
              <a:off x="1871505" y="577195"/>
              <a:ext cx="1" cy="26924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Straight Connector 105"/>
            <p:cNvSpPr/>
            <p:nvPr/>
          </p:nvSpPr>
          <p:spPr>
            <a:xfrm>
              <a:off x="1334651" y="222281"/>
              <a:ext cx="322623" cy="2285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Straight Connector 106"/>
            <p:cNvSpPr/>
            <p:nvPr/>
          </p:nvSpPr>
          <p:spPr>
            <a:xfrm flipV="1">
              <a:off x="1334648" y="972762"/>
              <a:ext cx="3226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Straight Connector 107"/>
            <p:cNvSpPr/>
            <p:nvPr/>
          </p:nvSpPr>
          <p:spPr>
            <a:xfrm flipV="1">
              <a:off x="1334649" y="450873"/>
              <a:ext cx="3226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80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8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9" y="32454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8" y="95958"/>
              <a:ext cx="428463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7" y="591542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5" y="108713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324550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8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05" name="Group 115"/>
          <p:cNvGrpSpPr/>
          <p:nvPr/>
        </p:nvGrpSpPr>
        <p:grpSpPr>
          <a:xfrm>
            <a:off x="5362178" y="1651925"/>
            <a:ext cx="2226030" cy="3109933"/>
            <a:chOff x="0" y="0"/>
            <a:chExt cx="2226029" cy="3109931"/>
          </a:xfrm>
        </p:grpSpPr>
        <p:sp>
          <p:nvSpPr>
            <p:cNvPr id="988" name="Rectangular Callout 116"/>
            <p:cNvSpPr/>
            <p:nvPr/>
          </p:nvSpPr>
          <p:spPr>
            <a:xfrm flipH="1">
              <a:off x="-1" y="0"/>
              <a:ext cx="2226031" cy="310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9749"/>
                  </a:lnTo>
                  <a:lnTo>
                    <a:pt x="18000" y="9749"/>
                  </a:lnTo>
                  <a:lnTo>
                    <a:pt x="13529" y="21600"/>
                  </a:lnTo>
                  <a:lnTo>
                    <a:pt x="12600" y="9749"/>
                  </a:lnTo>
                  <a:lnTo>
                    <a:pt x="0" y="9749"/>
                  </a:lnTo>
                  <a:lnTo>
                    <a:pt x="0" y="568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89" name="Straight Connector 117"/>
            <p:cNvSpPr/>
            <p:nvPr/>
          </p:nvSpPr>
          <p:spPr>
            <a:xfrm flipH="1">
              <a:off x="568662" y="222281"/>
              <a:ext cx="337526" cy="228592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Straight Connector 118"/>
            <p:cNvSpPr/>
            <p:nvPr/>
          </p:nvSpPr>
          <p:spPr>
            <a:xfrm flipH="1" flipV="1">
              <a:off x="568662" y="450872"/>
              <a:ext cx="337525" cy="266994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1" name="Straight Connector 119"/>
            <p:cNvSpPr/>
            <p:nvPr/>
          </p:nvSpPr>
          <p:spPr>
            <a:xfrm flipH="1">
              <a:off x="568661" y="717865"/>
              <a:ext cx="337526" cy="254898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2" name="Straight Connector 120"/>
            <p:cNvSpPr/>
            <p:nvPr/>
          </p:nvSpPr>
          <p:spPr>
            <a:xfrm flipH="1" flipV="1">
              <a:off x="568661" y="972762"/>
              <a:ext cx="337525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3" name="Straight Connector 121"/>
            <p:cNvSpPr/>
            <p:nvPr/>
          </p:nvSpPr>
          <p:spPr>
            <a:xfrm flipH="1">
              <a:off x="354430" y="577194"/>
              <a:ext cx="2" cy="269246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4" name="Straight Connector 122"/>
            <p:cNvSpPr/>
            <p:nvPr/>
          </p:nvSpPr>
          <p:spPr>
            <a:xfrm>
              <a:off x="1871505" y="577195"/>
              <a:ext cx="1" cy="26924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5" name="Straight Connector 123"/>
            <p:cNvSpPr/>
            <p:nvPr/>
          </p:nvSpPr>
          <p:spPr>
            <a:xfrm>
              <a:off x="1334651" y="222281"/>
              <a:ext cx="322623" cy="2285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Straight Connector 124"/>
            <p:cNvSpPr/>
            <p:nvPr/>
          </p:nvSpPr>
          <p:spPr>
            <a:xfrm flipV="1">
              <a:off x="1334648" y="972762"/>
              <a:ext cx="3226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Straight Connector 125"/>
            <p:cNvSpPr/>
            <p:nvPr/>
          </p:nvSpPr>
          <p:spPr>
            <a:xfrm flipV="1">
              <a:off x="1334649" y="450873"/>
              <a:ext cx="3226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99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8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9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9" y="32454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0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8" y="95958"/>
              <a:ext cx="428463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7" y="591542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5" y="108713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324550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0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23" name="Group 133"/>
          <p:cNvGrpSpPr/>
          <p:nvPr/>
        </p:nvGrpSpPr>
        <p:grpSpPr>
          <a:xfrm>
            <a:off x="6338484" y="3161996"/>
            <a:ext cx="2667897" cy="2533003"/>
            <a:chOff x="0" y="0"/>
            <a:chExt cx="2667896" cy="2533001"/>
          </a:xfrm>
        </p:grpSpPr>
        <p:sp>
          <p:nvSpPr>
            <p:cNvPr id="1006" name="Rectangular Callout 134"/>
            <p:cNvSpPr/>
            <p:nvPr/>
          </p:nvSpPr>
          <p:spPr>
            <a:xfrm flipH="1">
              <a:off x="-1" y="0"/>
              <a:ext cx="2667898" cy="253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023" y="0"/>
                  </a:lnTo>
                  <a:lnTo>
                    <a:pt x="18023" y="11970"/>
                  </a:lnTo>
                  <a:lnTo>
                    <a:pt x="15019" y="11970"/>
                  </a:lnTo>
                  <a:lnTo>
                    <a:pt x="21600" y="21600"/>
                  </a:lnTo>
                  <a:lnTo>
                    <a:pt x="10513" y="11970"/>
                  </a:lnTo>
                  <a:lnTo>
                    <a:pt x="0" y="11970"/>
                  </a:lnTo>
                  <a:lnTo>
                    <a:pt x="0" y="698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7" name="Straight Connector 135"/>
            <p:cNvSpPr/>
            <p:nvPr/>
          </p:nvSpPr>
          <p:spPr>
            <a:xfrm flipH="1">
              <a:off x="1010530" y="222280"/>
              <a:ext cx="337525" cy="228592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8" name="Straight Connector 136"/>
            <p:cNvSpPr/>
            <p:nvPr/>
          </p:nvSpPr>
          <p:spPr>
            <a:xfrm flipH="1" flipV="1">
              <a:off x="1010529" y="450872"/>
              <a:ext cx="3375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09" name="Straight Connector 137"/>
            <p:cNvSpPr/>
            <p:nvPr/>
          </p:nvSpPr>
          <p:spPr>
            <a:xfrm flipH="1">
              <a:off x="1010528" y="717865"/>
              <a:ext cx="337526" cy="254898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0" name="Straight Connector 138"/>
            <p:cNvSpPr/>
            <p:nvPr/>
          </p:nvSpPr>
          <p:spPr>
            <a:xfrm flipH="1" flipV="1">
              <a:off x="1010528" y="972761"/>
              <a:ext cx="337525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1" name="Straight Connector 139"/>
            <p:cNvSpPr/>
            <p:nvPr/>
          </p:nvSpPr>
          <p:spPr>
            <a:xfrm flipH="1">
              <a:off x="796297" y="577193"/>
              <a:ext cx="2" cy="269246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2" name="Straight Connector 140"/>
            <p:cNvSpPr/>
            <p:nvPr/>
          </p:nvSpPr>
          <p:spPr>
            <a:xfrm>
              <a:off x="2313372" y="577194"/>
              <a:ext cx="1" cy="26924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3" name="Straight Connector 141"/>
            <p:cNvSpPr/>
            <p:nvPr/>
          </p:nvSpPr>
          <p:spPr>
            <a:xfrm>
              <a:off x="1776517" y="222280"/>
              <a:ext cx="322624" cy="2285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4" name="Straight Connector 142"/>
            <p:cNvSpPr/>
            <p:nvPr/>
          </p:nvSpPr>
          <p:spPr>
            <a:xfrm flipV="1">
              <a:off x="1776515" y="972761"/>
              <a:ext cx="3226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15" name="Straight Connector 143"/>
            <p:cNvSpPr/>
            <p:nvPr/>
          </p:nvSpPr>
          <p:spPr>
            <a:xfrm flipV="1">
              <a:off x="1776516" y="450872"/>
              <a:ext cx="3226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1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2065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2066" y="324548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48055" y="95957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1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48053" y="59154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0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48052" y="108713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99141" y="32454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2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99141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41" name="Group 151"/>
          <p:cNvGrpSpPr/>
          <p:nvPr/>
        </p:nvGrpSpPr>
        <p:grpSpPr>
          <a:xfrm>
            <a:off x="53353" y="4805272"/>
            <a:ext cx="2508157" cy="1403653"/>
            <a:chOff x="0" y="0"/>
            <a:chExt cx="2508156" cy="1403652"/>
          </a:xfrm>
        </p:grpSpPr>
        <p:sp>
          <p:nvSpPr>
            <p:cNvPr id="1024" name="Rectangular Callout 152"/>
            <p:cNvSpPr/>
            <p:nvPr/>
          </p:nvSpPr>
          <p:spPr>
            <a:xfrm flipH="1">
              <a:off x="0" y="0"/>
              <a:ext cx="2508157" cy="140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43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430" y="21600"/>
                  </a:lnTo>
                  <a:lnTo>
                    <a:pt x="2430" y="18000"/>
                  </a:lnTo>
                  <a:lnTo>
                    <a:pt x="0" y="14522"/>
                  </a:lnTo>
                  <a:lnTo>
                    <a:pt x="243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5" name="Straight Connector 153"/>
            <p:cNvSpPr/>
            <p:nvPr/>
          </p:nvSpPr>
          <p:spPr>
            <a:xfrm flipH="1">
              <a:off x="568662" y="222281"/>
              <a:ext cx="337526" cy="228592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6" name="Straight Connector 154"/>
            <p:cNvSpPr/>
            <p:nvPr/>
          </p:nvSpPr>
          <p:spPr>
            <a:xfrm flipH="1" flipV="1">
              <a:off x="568663" y="450872"/>
              <a:ext cx="337524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7" name="Straight Connector 155"/>
            <p:cNvSpPr/>
            <p:nvPr/>
          </p:nvSpPr>
          <p:spPr>
            <a:xfrm flipH="1">
              <a:off x="568662" y="717865"/>
              <a:ext cx="337525" cy="254898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8" name="Straight Connector 156"/>
            <p:cNvSpPr/>
            <p:nvPr/>
          </p:nvSpPr>
          <p:spPr>
            <a:xfrm flipH="1" flipV="1">
              <a:off x="568661" y="972761"/>
              <a:ext cx="3375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29" name="Straight Connector 157"/>
            <p:cNvSpPr/>
            <p:nvPr/>
          </p:nvSpPr>
          <p:spPr>
            <a:xfrm flipH="1">
              <a:off x="354430" y="577194"/>
              <a:ext cx="2" cy="269246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0" name="Straight Connector 158"/>
            <p:cNvSpPr/>
            <p:nvPr/>
          </p:nvSpPr>
          <p:spPr>
            <a:xfrm>
              <a:off x="1871506" y="577195"/>
              <a:ext cx="1" cy="26924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1" name="Straight Connector 159"/>
            <p:cNvSpPr/>
            <p:nvPr/>
          </p:nvSpPr>
          <p:spPr>
            <a:xfrm>
              <a:off x="1334651" y="222281"/>
              <a:ext cx="322623" cy="2285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2" name="Straight Connector 160"/>
            <p:cNvSpPr/>
            <p:nvPr/>
          </p:nvSpPr>
          <p:spPr>
            <a:xfrm flipV="1">
              <a:off x="1334648" y="972761"/>
              <a:ext cx="3226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33" name="Straight Connector 161"/>
            <p:cNvSpPr/>
            <p:nvPr/>
          </p:nvSpPr>
          <p:spPr>
            <a:xfrm flipV="1">
              <a:off x="1334650" y="450873"/>
              <a:ext cx="3226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3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9" y="846439"/>
              <a:ext cx="428463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9" y="32454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8" y="95958"/>
              <a:ext cx="428463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7" y="591542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5" y="108713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3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324550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40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59" name="Group 169"/>
          <p:cNvGrpSpPr/>
          <p:nvPr/>
        </p:nvGrpSpPr>
        <p:grpSpPr>
          <a:xfrm>
            <a:off x="4279543" y="130645"/>
            <a:ext cx="2226030" cy="4154966"/>
            <a:chOff x="0" y="0"/>
            <a:chExt cx="2226029" cy="4154964"/>
          </a:xfrm>
        </p:grpSpPr>
        <p:sp>
          <p:nvSpPr>
            <p:cNvPr id="1042" name="Rectangular Callout 170"/>
            <p:cNvSpPr/>
            <p:nvPr/>
          </p:nvSpPr>
          <p:spPr>
            <a:xfrm flipH="1">
              <a:off x="-1" y="0"/>
              <a:ext cx="2226031" cy="4154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7297"/>
                  </a:lnTo>
                  <a:lnTo>
                    <a:pt x="18000" y="7297"/>
                  </a:lnTo>
                  <a:lnTo>
                    <a:pt x="20818" y="21600"/>
                  </a:lnTo>
                  <a:lnTo>
                    <a:pt x="12600" y="7297"/>
                  </a:lnTo>
                  <a:lnTo>
                    <a:pt x="0" y="7297"/>
                  </a:lnTo>
                  <a:lnTo>
                    <a:pt x="0" y="4257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43" name="Straight Connector 171"/>
            <p:cNvSpPr/>
            <p:nvPr/>
          </p:nvSpPr>
          <p:spPr>
            <a:xfrm flipH="1">
              <a:off x="568662" y="222281"/>
              <a:ext cx="337526" cy="228592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4" name="Straight Connector 172"/>
            <p:cNvSpPr/>
            <p:nvPr/>
          </p:nvSpPr>
          <p:spPr>
            <a:xfrm flipH="1" flipV="1">
              <a:off x="568662" y="450872"/>
              <a:ext cx="337525" cy="266994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5" name="Straight Connector 173"/>
            <p:cNvSpPr/>
            <p:nvPr/>
          </p:nvSpPr>
          <p:spPr>
            <a:xfrm flipH="1">
              <a:off x="568661" y="717865"/>
              <a:ext cx="337526" cy="254898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6" name="Straight Connector 174"/>
            <p:cNvSpPr/>
            <p:nvPr/>
          </p:nvSpPr>
          <p:spPr>
            <a:xfrm flipH="1" flipV="1">
              <a:off x="568661" y="972762"/>
              <a:ext cx="337525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7" name="Straight Connector 175"/>
            <p:cNvSpPr/>
            <p:nvPr/>
          </p:nvSpPr>
          <p:spPr>
            <a:xfrm flipH="1">
              <a:off x="354430" y="577194"/>
              <a:ext cx="2" cy="269246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8" name="Straight Connector 176"/>
            <p:cNvSpPr/>
            <p:nvPr/>
          </p:nvSpPr>
          <p:spPr>
            <a:xfrm>
              <a:off x="1871505" y="577195"/>
              <a:ext cx="1" cy="26924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49" name="Straight Connector 177"/>
            <p:cNvSpPr/>
            <p:nvPr/>
          </p:nvSpPr>
          <p:spPr>
            <a:xfrm>
              <a:off x="1334651" y="222281"/>
              <a:ext cx="322623" cy="2285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0" name="Straight Connector 178"/>
            <p:cNvSpPr/>
            <p:nvPr/>
          </p:nvSpPr>
          <p:spPr>
            <a:xfrm flipV="1">
              <a:off x="1334648" y="972762"/>
              <a:ext cx="3226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51" name="Straight Connector 179"/>
            <p:cNvSpPr/>
            <p:nvPr/>
          </p:nvSpPr>
          <p:spPr>
            <a:xfrm flipV="1">
              <a:off x="1334649" y="450873"/>
              <a:ext cx="3226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5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8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0199" y="32454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8" y="95958"/>
              <a:ext cx="428463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7" y="591542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06185" y="108713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324550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5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57274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077" name="Group 187"/>
          <p:cNvGrpSpPr/>
          <p:nvPr/>
        </p:nvGrpSpPr>
        <p:grpSpPr>
          <a:xfrm>
            <a:off x="4681535" y="5268681"/>
            <a:ext cx="4344298" cy="1403653"/>
            <a:chOff x="0" y="0"/>
            <a:chExt cx="4344296" cy="1403652"/>
          </a:xfrm>
        </p:grpSpPr>
        <p:sp>
          <p:nvSpPr>
            <p:cNvPr id="1060" name="Rectangular Callout 188"/>
            <p:cNvSpPr/>
            <p:nvPr/>
          </p:nvSpPr>
          <p:spPr>
            <a:xfrm flipH="1">
              <a:off x="-1" y="0"/>
              <a:ext cx="4344298" cy="1403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1068" y="0"/>
                  </a:lnTo>
                  <a:lnTo>
                    <a:pt x="11068" y="12600"/>
                  </a:lnTo>
                  <a:lnTo>
                    <a:pt x="21600" y="19715"/>
                  </a:lnTo>
                  <a:lnTo>
                    <a:pt x="11068" y="18000"/>
                  </a:lnTo>
                  <a:lnTo>
                    <a:pt x="11068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1" name="Straight Connector 189"/>
            <p:cNvSpPr/>
            <p:nvPr/>
          </p:nvSpPr>
          <p:spPr>
            <a:xfrm flipH="1">
              <a:off x="2686930" y="222281"/>
              <a:ext cx="337526" cy="228592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2" name="Straight Connector 190"/>
            <p:cNvSpPr/>
            <p:nvPr/>
          </p:nvSpPr>
          <p:spPr>
            <a:xfrm flipH="1" flipV="1">
              <a:off x="2686930" y="450872"/>
              <a:ext cx="3375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3" name="Straight Connector 191"/>
            <p:cNvSpPr/>
            <p:nvPr/>
          </p:nvSpPr>
          <p:spPr>
            <a:xfrm flipH="1">
              <a:off x="2686929" y="717865"/>
              <a:ext cx="337526" cy="254898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4" name="Straight Connector 192"/>
            <p:cNvSpPr/>
            <p:nvPr/>
          </p:nvSpPr>
          <p:spPr>
            <a:xfrm flipH="1" flipV="1">
              <a:off x="2686928" y="972761"/>
              <a:ext cx="337525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5" name="Straight Connector 193"/>
            <p:cNvSpPr/>
            <p:nvPr/>
          </p:nvSpPr>
          <p:spPr>
            <a:xfrm flipH="1">
              <a:off x="2472698" y="577194"/>
              <a:ext cx="2" cy="269246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6" name="Straight Connector 194"/>
            <p:cNvSpPr/>
            <p:nvPr/>
          </p:nvSpPr>
          <p:spPr>
            <a:xfrm>
              <a:off x="3989773" y="577195"/>
              <a:ext cx="1" cy="269245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7" name="Straight Connector 195"/>
            <p:cNvSpPr/>
            <p:nvPr/>
          </p:nvSpPr>
          <p:spPr>
            <a:xfrm>
              <a:off x="3452917" y="222281"/>
              <a:ext cx="322624" cy="2285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8" name="Straight Connector 196"/>
            <p:cNvSpPr/>
            <p:nvPr/>
          </p:nvSpPr>
          <p:spPr>
            <a:xfrm flipV="1">
              <a:off x="3452916" y="972761"/>
              <a:ext cx="322626" cy="2406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69" name="Straight Connector 197"/>
            <p:cNvSpPr/>
            <p:nvPr/>
          </p:nvSpPr>
          <p:spPr>
            <a:xfrm flipV="1">
              <a:off x="3452917" y="450873"/>
              <a:ext cx="322625" cy="266993"/>
            </a:xfrm>
            <a:prstGeom prst="line">
              <a:avLst/>
            </a:prstGeom>
            <a:noFill/>
            <a:ln w="5715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070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58466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258466" y="32454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24455" y="95958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24453" y="591542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024452" y="1087131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75540" y="324550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7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775540" y="846439"/>
              <a:ext cx="428464" cy="252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3" dur="5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7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xit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Class="exit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Class="exit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Class="exit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Class="exit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Class="exit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2" presetClass="exit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7" grpId="6"/>
      <p:bldP build="whole" bldLvl="1" animBg="1" rev="0" advAuto="0" spid="1089" grpId="4"/>
      <p:bldP build="whole" bldLvl="1" animBg="1" rev="0" advAuto="0" spid="987" grpId="20"/>
      <p:bldP build="whole" bldLvl="1" animBg="1" rev="0" advAuto="0" spid="1059" grpId="21"/>
      <p:bldP build="whole" bldLvl="1" animBg="1" rev="0" advAuto="0" spid="1091" grpId="7"/>
      <p:bldP build="whole" bldLvl="1" animBg="1" rev="0" advAuto="0" spid="1005" grpId="15"/>
      <p:bldP build="whole" bldLvl="1" animBg="1" rev="0" advAuto="0" spid="1093" grpId="9"/>
      <p:bldP build="whole" bldLvl="1" animBg="1" rev="0" advAuto="0" spid="1023" grpId="16"/>
      <p:bldP build="p" bldLvl="5" animBg="1" rev="0" advAuto="0" spid="924" grpId="1"/>
      <p:bldP build="whole" bldLvl="1" animBg="1" rev="0" advAuto="0" spid="969" grpId="12"/>
      <p:bldP build="whole" bldLvl="1" animBg="1" rev="0" advAuto="0" spid="1005" grpId="22"/>
      <p:bldP build="whole" bldLvl="1" animBg="1" rev="0" advAuto="0" spid="1088" grpId="3"/>
      <p:bldP build="whole" bldLvl="1" animBg="1" rev="0" advAuto="0" spid="1094" grpId="10"/>
      <p:bldP build="whole" bldLvl="1" animBg="1" rev="0" advAuto="0" spid="1077" grpId="17"/>
      <p:bldP build="whole" bldLvl="1" animBg="1" rev="0" advAuto="0" spid="969" grpId="19"/>
      <p:bldP build="whole" bldLvl="1" animBg="1" rev="0" advAuto="0" spid="1090" grpId="5"/>
      <p:bldP build="whole" bldLvl="1" animBg="1" rev="0" advAuto="0" spid="1023" grpId="23"/>
      <p:bldP build="whole" bldLvl="1" animBg="1" rev="0" advAuto="0" spid="1092" grpId="8"/>
      <p:bldP build="whole" bldLvl="1" animBg="1" rev="0" advAuto="0" spid="1077" grpId="24"/>
      <p:bldP build="whole" bldLvl="1" animBg="1" rev="0" advAuto="0" spid="1041" grpId="11"/>
      <p:bldP build="whole" bldLvl="1" animBg="1" rev="0" advAuto="0" spid="1059" grpId="14"/>
      <p:bldP build="whole" bldLvl="1" animBg="1" rev="0" advAuto="0" spid="987" grpId="13"/>
      <p:bldP build="whole" bldLvl="1" animBg="1" rev="0" advAuto="0" spid="1041" grpId="18"/>
      <p:bldP build="whole" bldLvl="1" animBg="1" rev="0" advAuto="0" spid="1087" grpId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Flooding Details</a:t>
            </a:r>
          </a:p>
        </p:txBody>
      </p:sp>
      <p:sp>
        <p:nvSpPr>
          <p:cNvPr id="1097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98" name="Content Placeholder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Each node periodically generates Link State Packet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ID of node generating the LSP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List of direct neighbors and costs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Sequence number (64-bit, assumed to never wrap)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Time to live</a:t>
            </a:r>
          </a:p>
          <a:p>
            <a:pPr/>
            <a:r>
              <a:t>Flood is reliable (ack + retransmission)</a:t>
            </a:r>
          </a:p>
          <a:p>
            <a:pPr/>
            <a:r>
              <a:t>Sequence number “versions” each LSP</a:t>
            </a:r>
          </a:p>
          <a:p>
            <a:pPr/>
            <a:r>
              <a:t>Receivers flood LSPs to their own neighbors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Except whoever originated the LSP</a:t>
            </a:r>
          </a:p>
          <a:p>
            <a:pPr/>
            <a:r>
              <a:t>LSPs also generated when link states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9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Dijkstra’s Algorithm</a:t>
            </a:r>
          </a:p>
        </p:txBody>
      </p:sp>
      <p:sp>
        <p:nvSpPr>
          <p:cNvPr id="110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102" name="Content Placeholder 33"/>
          <p:cNvGraphicFramePr/>
          <p:nvPr/>
        </p:nvGraphicFramePr>
        <p:xfrm>
          <a:off x="152400" y="1600200"/>
          <a:ext cx="8839201" cy="259588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262743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Step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Start 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b="0"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</a:t>
                      </a:r>
                      <a:r>
                        <a:t>F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2, 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5, 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1, 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∞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∞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4, 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2, 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∞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ADE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3, 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4, 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ADEB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ADEBC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ADEBCF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pSp>
        <p:nvGrpSpPr>
          <p:cNvPr id="1105" name="Cloud 4"/>
          <p:cNvGrpSpPr/>
          <p:nvPr/>
        </p:nvGrpSpPr>
        <p:grpSpPr>
          <a:xfrm>
            <a:off x="57558" y="4614045"/>
            <a:ext cx="3535631" cy="2202121"/>
            <a:chOff x="0" y="0"/>
            <a:chExt cx="3535630" cy="2202120"/>
          </a:xfrm>
        </p:grpSpPr>
        <p:sp>
          <p:nvSpPr>
            <p:cNvPr id="1103" name="Shape"/>
            <p:cNvSpPr/>
            <p:nvPr/>
          </p:nvSpPr>
          <p:spPr>
            <a:xfrm>
              <a:off x="0" y="0"/>
              <a:ext cx="3535631" cy="220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4" name="Shape"/>
            <p:cNvSpPr/>
            <p:nvPr/>
          </p:nvSpPr>
          <p:spPr>
            <a:xfrm>
              <a:off x="179531" y="111975"/>
              <a:ext cx="3239819" cy="186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62" name="Straight Connector 5"/>
          <p:cNvSpPr/>
          <p:nvPr/>
        </p:nvSpPr>
        <p:spPr>
          <a:xfrm>
            <a:off x="2874919" y="5960988"/>
            <a:ext cx="289292" cy="21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63" name="Straight Connector 6"/>
          <p:cNvSpPr/>
          <p:nvPr/>
        </p:nvSpPr>
        <p:spPr>
          <a:xfrm>
            <a:off x="2845987" y="5242531"/>
            <a:ext cx="346748" cy="28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64" name="Straight Connector 7"/>
          <p:cNvSpPr/>
          <p:nvPr/>
        </p:nvSpPr>
        <p:spPr>
          <a:xfrm>
            <a:off x="1760280" y="5025519"/>
            <a:ext cx="4773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0"/>
                  <a:pt x="14400" y="10800"/>
                  <a:pt x="2160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65" name="Straight Connector 8"/>
          <p:cNvSpPr/>
          <p:nvPr/>
        </p:nvSpPr>
        <p:spPr>
          <a:xfrm>
            <a:off x="1760280" y="6393593"/>
            <a:ext cx="477385" cy="2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66" name="Straight Connector 9"/>
          <p:cNvSpPr/>
          <p:nvPr/>
        </p:nvSpPr>
        <p:spPr>
          <a:xfrm>
            <a:off x="880759" y="5960988"/>
            <a:ext cx="268979" cy="218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67" name="Straight Connector 10"/>
          <p:cNvSpPr/>
          <p:nvPr/>
        </p:nvSpPr>
        <p:spPr>
          <a:xfrm>
            <a:off x="856701" y="5242531"/>
            <a:ext cx="317467" cy="28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68" name="Straight Connector 11"/>
          <p:cNvSpPr/>
          <p:nvPr/>
        </p:nvSpPr>
        <p:spPr>
          <a:xfrm>
            <a:off x="1416516" y="5242531"/>
            <a:ext cx="1" cy="937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116" name="Flowchart: Magnetic Disk 12"/>
          <p:cNvGrpSpPr/>
          <p:nvPr/>
        </p:nvGrpSpPr>
        <p:grpSpPr>
          <a:xfrm>
            <a:off x="280078" y="5526807"/>
            <a:ext cx="668196" cy="434341"/>
            <a:chOff x="0" y="0"/>
            <a:chExt cx="668195" cy="434340"/>
          </a:xfrm>
        </p:grpSpPr>
        <p:sp>
          <p:nvSpPr>
            <p:cNvPr id="1113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4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5" name="A"/>
            <p:cNvSpPr txBox="1"/>
            <p:nvPr/>
          </p:nvSpPr>
          <p:spPr>
            <a:xfrm>
              <a:off x="0" y="-1"/>
              <a:ext cx="66819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120" name="Flowchart: Magnetic Disk 13"/>
          <p:cNvGrpSpPr/>
          <p:nvPr/>
        </p:nvGrpSpPr>
        <p:grpSpPr>
          <a:xfrm>
            <a:off x="1082418" y="4808349"/>
            <a:ext cx="668197" cy="434341"/>
            <a:chOff x="0" y="0"/>
            <a:chExt cx="668195" cy="434340"/>
          </a:xfrm>
        </p:grpSpPr>
        <p:sp>
          <p:nvSpPr>
            <p:cNvPr id="1117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8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9" name="B"/>
            <p:cNvSpPr txBox="1"/>
            <p:nvPr/>
          </p:nvSpPr>
          <p:spPr>
            <a:xfrm>
              <a:off x="0" y="-1"/>
              <a:ext cx="66819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124" name="Flowchart: Magnetic Disk 14"/>
          <p:cNvGrpSpPr/>
          <p:nvPr/>
        </p:nvGrpSpPr>
        <p:grpSpPr>
          <a:xfrm>
            <a:off x="2247189" y="4808349"/>
            <a:ext cx="668197" cy="434341"/>
            <a:chOff x="0" y="0"/>
            <a:chExt cx="668195" cy="434340"/>
          </a:xfrm>
        </p:grpSpPr>
        <p:sp>
          <p:nvSpPr>
            <p:cNvPr id="1121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2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3" name="C"/>
            <p:cNvSpPr txBox="1"/>
            <p:nvPr/>
          </p:nvSpPr>
          <p:spPr>
            <a:xfrm>
              <a:off x="0" y="-1"/>
              <a:ext cx="66819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1128" name="Flowchart: Magnetic Disk 15"/>
          <p:cNvGrpSpPr/>
          <p:nvPr/>
        </p:nvGrpSpPr>
        <p:grpSpPr>
          <a:xfrm>
            <a:off x="1082418" y="6179949"/>
            <a:ext cx="668197" cy="434341"/>
            <a:chOff x="0" y="0"/>
            <a:chExt cx="668195" cy="434340"/>
          </a:xfrm>
        </p:grpSpPr>
        <p:sp>
          <p:nvSpPr>
            <p:cNvPr id="1125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6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27" name="D"/>
            <p:cNvSpPr txBox="1"/>
            <p:nvPr/>
          </p:nvSpPr>
          <p:spPr>
            <a:xfrm>
              <a:off x="0" y="-1"/>
              <a:ext cx="66819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1132" name="Flowchart: Magnetic Disk 16"/>
          <p:cNvGrpSpPr/>
          <p:nvPr/>
        </p:nvGrpSpPr>
        <p:grpSpPr>
          <a:xfrm>
            <a:off x="2247189" y="6174948"/>
            <a:ext cx="668197" cy="434341"/>
            <a:chOff x="0" y="0"/>
            <a:chExt cx="668195" cy="434340"/>
          </a:xfrm>
        </p:grpSpPr>
        <p:sp>
          <p:nvSpPr>
            <p:cNvPr id="1129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0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1" name="E"/>
            <p:cNvSpPr txBox="1"/>
            <p:nvPr/>
          </p:nvSpPr>
          <p:spPr>
            <a:xfrm>
              <a:off x="0" y="-1"/>
              <a:ext cx="66819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1136" name="Flowchart: Magnetic Disk 17"/>
          <p:cNvGrpSpPr/>
          <p:nvPr/>
        </p:nvGrpSpPr>
        <p:grpSpPr>
          <a:xfrm>
            <a:off x="3123530" y="5526807"/>
            <a:ext cx="668197" cy="434341"/>
            <a:chOff x="0" y="0"/>
            <a:chExt cx="668195" cy="434340"/>
          </a:xfrm>
        </p:grpSpPr>
        <p:sp>
          <p:nvSpPr>
            <p:cNvPr id="1133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4" name="Shape"/>
            <p:cNvSpPr/>
            <p:nvPr/>
          </p:nvSpPr>
          <p:spPr>
            <a:xfrm>
              <a:off x="0" y="26264"/>
              <a:ext cx="668196" cy="32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35" name="F"/>
            <p:cNvSpPr txBox="1"/>
            <p:nvPr/>
          </p:nvSpPr>
          <p:spPr>
            <a:xfrm>
              <a:off x="0" y="-1"/>
              <a:ext cx="66819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1169" name="Straight Connector 18"/>
          <p:cNvSpPr/>
          <p:nvPr/>
        </p:nvSpPr>
        <p:spPr>
          <a:xfrm>
            <a:off x="1600938" y="5242531"/>
            <a:ext cx="796063" cy="937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70" name="Elbow Connector 19"/>
          <p:cNvSpPr/>
          <p:nvPr/>
        </p:nvSpPr>
        <p:spPr>
          <a:xfrm>
            <a:off x="613410" y="4550410"/>
            <a:ext cx="1967230" cy="975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5709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39" name="TextBox 20"/>
          <p:cNvSpPr txBox="1"/>
          <p:nvPr/>
        </p:nvSpPr>
        <p:spPr>
          <a:xfrm>
            <a:off x="1023741" y="4159134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140" name="TextBox 21"/>
          <p:cNvSpPr txBox="1"/>
          <p:nvPr/>
        </p:nvSpPr>
        <p:spPr>
          <a:xfrm>
            <a:off x="739060" y="4974158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1141" name="TextBox 22"/>
          <p:cNvSpPr txBox="1"/>
          <p:nvPr/>
        </p:nvSpPr>
        <p:spPr>
          <a:xfrm>
            <a:off x="1847327" y="4613669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1142" name="TextBox 23"/>
          <p:cNvSpPr txBox="1"/>
          <p:nvPr/>
        </p:nvSpPr>
        <p:spPr>
          <a:xfrm>
            <a:off x="3152267" y="4893755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1143" name="TextBox 24"/>
          <p:cNvSpPr txBox="1"/>
          <p:nvPr/>
        </p:nvSpPr>
        <p:spPr>
          <a:xfrm>
            <a:off x="3139174" y="6088241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1144" name="TextBox 25"/>
          <p:cNvSpPr txBox="1"/>
          <p:nvPr/>
        </p:nvSpPr>
        <p:spPr>
          <a:xfrm>
            <a:off x="1847328" y="6343131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1145" name="TextBox 26"/>
          <p:cNvSpPr txBox="1"/>
          <p:nvPr/>
        </p:nvSpPr>
        <p:spPr>
          <a:xfrm>
            <a:off x="589977" y="6045882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1146" name="TextBox 27"/>
          <p:cNvSpPr txBox="1"/>
          <p:nvPr/>
        </p:nvSpPr>
        <p:spPr>
          <a:xfrm>
            <a:off x="1434523" y="5479083"/>
            <a:ext cx="32004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1171" name="Straight Connector 28"/>
          <p:cNvSpPr/>
          <p:nvPr/>
        </p:nvSpPr>
        <p:spPr>
          <a:xfrm>
            <a:off x="2581287" y="5242531"/>
            <a:ext cx="1" cy="932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1148" name="TextBox 29"/>
          <p:cNvSpPr txBox="1"/>
          <p:nvPr/>
        </p:nvSpPr>
        <p:spPr>
          <a:xfrm>
            <a:off x="2108061" y="5694124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1149" name="TextBox 30"/>
          <p:cNvSpPr txBox="1"/>
          <p:nvPr/>
        </p:nvSpPr>
        <p:spPr>
          <a:xfrm>
            <a:off x="2608135" y="5481344"/>
            <a:ext cx="320043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1150" name="Rectangle 34"/>
          <p:cNvSpPr/>
          <p:nvPr/>
        </p:nvSpPr>
        <p:spPr>
          <a:xfrm>
            <a:off x="60552" y="2346593"/>
            <a:ext cx="8973279" cy="35254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1" name="Rectangle 35"/>
          <p:cNvSpPr/>
          <p:nvPr/>
        </p:nvSpPr>
        <p:spPr>
          <a:xfrm>
            <a:off x="33051" y="2721167"/>
            <a:ext cx="8973279" cy="35254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2" name="Rectangle 36"/>
          <p:cNvSpPr/>
          <p:nvPr/>
        </p:nvSpPr>
        <p:spPr>
          <a:xfrm>
            <a:off x="104619" y="3095741"/>
            <a:ext cx="8973279" cy="35254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3" name="Rectangle 37"/>
          <p:cNvSpPr/>
          <p:nvPr/>
        </p:nvSpPr>
        <p:spPr>
          <a:xfrm>
            <a:off x="60552" y="3468480"/>
            <a:ext cx="8973279" cy="35254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4" name="Rectangle 38"/>
          <p:cNvSpPr/>
          <p:nvPr/>
        </p:nvSpPr>
        <p:spPr>
          <a:xfrm>
            <a:off x="93602" y="3832038"/>
            <a:ext cx="8973279" cy="352541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5" name="Text Box 89"/>
          <p:cNvSpPr txBox="1"/>
          <p:nvPr/>
        </p:nvSpPr>
        <p:spPr>
          <a:xfrm>
            <a:off x="4908015" y="4570738"/>
            <a:ext cx="3977131" cy="207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chemeClr val="accent2"/>
              </a:buClr>
              <a:buSzPct val="100000"/>
              <a:buAutoNum type="arabicPeriod" startAt="1"/>
              <a:defRPr sz="2000"/>
            </a:pPr>
            <a:r>
              <a:t> </a:t>
            </a:r>
            <a:r>
              <a:rPr b="1" i="1"/>
              <a:t>Initialization:</a:t>
            </a:r>
            <a:r>
              <a:t>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  <a:defRPr sz="2000"/>
            </a:pPr>
            <a:r>
              <a:t>   S = {A};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  <a:defRPr sz="2000"/>
            </a:pPr>
            <a:r>
              <a:t>   for all nodes </a:t>
            </a:r>
            <a:r>
              <a:rPr i="1"/>
              <a:t>v</a:t>
            </a:r>
            <a:r>
              <a:t>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  <a:defRPr sz="2000"/>
            </a:pPr>
            <a:r>
              <a:t>     if </a:t>
            </a:r>
            <a:r>
              <a:rPr i="1"/>
              <a:t>v</a:t>
            </a:r>
            <a:r>
              <a:t> adjacent to </a:t>
            </a:r>
            <a:r>
              <a:rPr i="1"/>
              <a:t>A</a:t>
            </a:r>
            <a:r>
              <a:t>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  <a:defRPr sz="2000"/>
            </a:pPr>
            <a:r>
              <a:t>       then D(v) = c(A,v);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1"/>
              <a:defRPr sz="2000"/>
            </a:pPr>
            <a:r>
              <a:t>       else D(v) =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∞</a:t>
            </a:r>
            <a:r>
              <a:t>;</a:t>
            </a:r>
          </a:p>
          <a:p>
            <a:pPr>
              <a:defRPr sz="2000"/>
            </a:pPr>
            <a:r>
              <a:t>…</a:t>
            </a:r>
          </a:p>
        </p:txBody>
      </p:sp>
      <p:sp>
        <p:nvSpPr>
          <p:cNvPr id="1156" name="Text Box 91"/>
          <p:cNvSpPr txBox="1"/>
          <p:nvPr/>
        </p:nvSpPr>
        <p:spPr>
          <a:xfrm>
            <a:off x="3872676" y="4295859"/>
            <a:ext cx="5260307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defRPr sz="2000"/>
            </a:pPr>
            <a:r>
              <a:t>…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8"/>
              <a:defRPr sz="2000"/>
            </a:pPr>
            <a:r>
              <a:t> </a:t>
            </a:r>
            <a:r>
              <a:rPr b="1" i="1"/>
              <a:t>Loop</a:t>
            </a:r>
            <a:r>
              <a:rPr i="1"/>
              <a:t>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8"/>
              <a:defRPr sz="2000"/>
            </a:pPr>
            <a:r>
              <a:t>   find w not in S s.t. D(w) is a minimum;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8"/>
              <a:defRPr sz="2000"/>
            </a:pPr>
            <a:r>
              <a:t>   add w to S;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8"/>
              <a:defRPr sz="2000"/>
            </a:pPr>
            <a:r>
              <a:t>   update D(v) for all v adjacent </a:t>
            </a:r>
          </a:p>
          <a:p>
            <a:pPr lvl="1">
              <a:tabLst>
                <a:tab pos="673100" algn="l"/>
              </a:tabLst>
              <a:defRPr sz="2000"/>
            </a:pPr>
            <a:r>
              <a:t>	to w and not in S: 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8"/>
              <a:defRPr sz="2000"/>
            </a:pPr>
            <a:r>
              <a:t>      D(v) = min( D(v), D(w) + c(w,v) );</a:t>
            </a:r>
          </a:p>
          <a:p>
            <a:pPr marL="457200" indent="-457200">
              <a:buClr>
                <a:schemeClr val="accent2"/>
              </a:buClr>
              <a:buSzPct val="100000"/>
              <a:buAutoNum type="arabicPeriod" startAt="8"/>
              <a:defRPr sz="2000"/>
            </a:pPr>
            <a:r>
              <a:t> </a:t>
            </a:r>
            <a:r>
              <a:rPr b="1" i="1"/>
              <a:t>until all nodes in S;</a:t>
            </a:r>
            <a:r>
              <a:t> </a:t>
            </a:r>
          </a:p>
        </p:txBody>
      </p:sp>
      <p:sp>
        <p:nvSpPr>
          <p:cNvPr id="1172" name="Straight Arrow Connector 41"/>
          <p:cNvSpPr/>
          <p:nvPr/>
        </p:nvSpPr>
        <p:spPr>
          <a:xfrm>
            <a:off x="880759" y="5960988"/>
            <a:ext cx="268979" cy="218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1173" name="Straight Arrow Connector 44"/>
          <p:cNvSpPr/>
          <p:nvPr/>
        </p:nvSpPr>
        <p:spPr>
          <a:xfrm>
            <a:off x="1760280" y="6393593"/>
            <a:ext cx="477385" cy="2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1174" name="Straight Arrow Connector 47"/>
          <p:cNvSpPr/>
          <p:nvPr/>
        </p:nvSpPr>
        <p:spPr>
          <a:xfrm>
            <a:off x="856701" y="5242531"/>
            <a:ext cx="317467" cy="2842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1175" name="Straight Arrow Connector 50"/>
          <p:cNvSpPr/>
          <p:nvPr/>
        </p:nvSpPr>
        <p:spPr>
          <a:xfrm>
            <a:off x="2581287" y="5242531"/>
            <a:ext cx="1" cy="932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1176" name="Straight Arrow Connector 53"/>
          <p:cNvSpPr/>
          <p:nvPr/>
        </p:nvSpPr>
        <p:spPr>
          <a:xfrm>
            <a:off x="2874919" y="5960988"/>
            <a:ext cx="289292" cy="21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7" dur="500" fill="hold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6" dur="500" fill="hold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5" dur="500" fill="hold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0" dur="5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4" dur="500" fill="hold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Class="entr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9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xit" nodeType="click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53" dur="500" fill="hold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53" grpId="9"/>
      <p:bldP build="whole" bldLvl="1" animBg="1" rev="0" advAuto="0" spid="1150" grpId="3"/>
      <p:bldP build="whole" bldLvl="1" animBg="1" rev="0" advAuto="0" spid="1173" grpId="6"/>
      <p:bldP build="whole" bldLvl="1" animBg="1" rev="0" advAuto="0" spid="1176" grpId="12"/>
      <p:bldP build="whole" bldLvl="1" animBg="1" rev="0" advAuto="0" spid="1155" grpId="1"/>
      <p:bldP build="whole" bldLvl="1" animBg="1" rev="0" advAuto="0" spid="1172" grpId="4"/>
      <p:bldP build="whole" bldLvl="1" animBg="1" rev="0" advAuto="0" spid="1174" grpId="8"/>
      <p:bldP build="whole" bldLvl="1" animBg="1" rev="0" advAuto="0" spid="1175" grpId="10"/>
      <p:bldP build="whole" bldLvl="1" animBg="1" rev="0" advAuto="0" spid="1151" grpId="5"/>
      <p:bldP build="whole" bldLvl="1" animBg="1" rev="0" advAuto="0" spid="1152" grpId="7"/>
      <p:bldP build="whole" bldLvl="1" animBg="1" rev="0" advAuto="0" spid="1156" grpId="2"/>
      <p:bldP build="whole" bldLvl="1" animBg="1" rev="0" advAuto="0" spid="1154" grpId="1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Title 1"/>
          <p:cNvSpPr txBox="1"/>
          <p:nvPr>
            <p:ph type="title"/>
          </p:nvPr>
        </p:nvSpPr>
        <p:spPr>
          <a:xfrm>
            <a:off x="114690" y="273050"/>
            <a:ext cx="8572111" cy="869950"/>
          </a:xfrm>
          <a:prstGeom prst="rect">
            <a:avLst/>
          </a:prstGeom>
        </p:spPr>
        <p:txBody>
          <a:bodyPr/>
          <a:lstStyle/>
          <a:p>
            <a:pPr/>
            <a:r>
              <a:t>OSPF vs. IS-IS</a:t>
            </a:r>
          </a:p>
        </p:txBody>
      </p:sp>
      <p:sp>
        <p:nvSpPr>
          <p:cNvPr id="1179" name="Content Placeholder 5"/>
          <p:cNvSpPr txBox="1"/>
          <p:nvPr>
            <p:ph type="body" sz="half" idx="1"/>
          </p:nvPr>
        </p:nvSpPr>
        <p:spPr>
          <a:xfrm>
            <a:off x="122547" y="2994592"/>
            <a:ext cx="4373254" cy="37832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800"/>
            </a:pPr>
            <a:r>
              <a:t>Favored by companies, datacenters</a:t>
            </a:r>
          </a:p>
          <a:p>
            <a:pPr>
              <a:lnSpc>
                <a:spcPct val="90000"/>
              </a:lnSpc>
              <a:defRPr sz="2800"/>
            </a:pPr>
            <a:r>
              <a:t>More optional features</a:t>
            </a:r>
          </a:p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defRPr sz="2800"/>
            </a:pPr>
          </a:p>
          <a:p>
            <a:pPr>
              <a:lnSpc>
                <a:spcPct val="90000"/>
              </a:lnSpc>
              <a:defRPr sz="2800"/>
            </a:pPr>
            <a:r>
              <a:t>Built on top of IPv4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LSAs are sent via IPv4</a:t>
            </a:r>
            <a:endParaRPr sz="2600"/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OSPFv3 needed for IPv6</a:t>
            </a:r>
          </a:p>
        </p:txBody>
      </p:sp>
      <p:sp>
        <p:nvSpPr>
          <p:cNvPr id="1180" name="Content Placeholder 7"/>
          <p:cNvSpPr txBox="1"/>
          <p:nvPr/>
        </p:nvSpPr>
        <p:spPr>
          <a:xfrm>
            <a:off x="4800598" y="2994592"/>
            <a:ext cx="4239707" cy="3792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Favored by ISPs</a:t>
            </a:r>
            <a:endParaRPr sz="290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1200"/>
            </a:p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Less “chatty”</a:t>
            </a:r>
            <a:endParaRPr sz="29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Less network overhead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Supports more devices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Not tied to IP</a:t>
            </a:r>
            <a:endParaRPr sz="29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Works with IPv4 or IPv6</a:t>
            </a:r>
          </a:p>
        </p:txBody>
      </p:sp>
      <p:sp>
        <p:nvSpPr>
          <p:cNvPr id="1181" name="Slide Number Placeholder 2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1182" name="Text Placeholder 4"/>
          <p:cNvSpPr/>
          <p:nvPr>
            <p:ph type="body" idx="13"/>
          </p:nvPr>
        </p:nvSpPr>
        <p:spPr>
          <a:xfrm>
            <a:off x="122547" y="2308792"/>
            <a:ext cx="4373254" cy="6400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OSPF</a:t>
            </a:r>
          </a:p>
        </p:txBody>
      </p:sp>
      <p:sp>
        <p:nvSpPr>
          <p:cNvPr id="1183" name="Text Placeholder 6"/>
          <p:cNvSpPr/>
          <p:nvPr>
            <p:ph type="body" idx="14"/>
          </p:nvPr>
        </p:nvSpPr>
        <p:spPr>
          <a:xfrm>
            <a:off x="4800598" y="2308792"/>
            <a:ext cx="4239707" cy="6400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IS-IS</a:t>
            </a:r>
          </a:p>
        </p:txBody>
      </p:sp>
      <p:sp>
        <p:nvSpPr>
          <p:cNvPr id="1184" name="Content Placeholder 5"/>
          <p:cNvSpPr txBox="1"/>
          <p:nvPr/>
        </p:nvSpPr>
        <p:spPr>
          <a:xfrm>
            <a:off x="114691" y="1638709"/>
            <a:ext cx="8897333" cy="73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lvl1pPr>
          </a:lstStyle>
          <a:p>
            <a:pPr/>
            <a:r>
              <a:t>Two different implementations of link-state routing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8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8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Class="entr" nodeType="with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179" grpId="1"/>
      <p:bldP build="p" bldLvl="1" animBg="1" rev="0" advAuto="0" spid="1180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Title 1"/>
          <p:cNvSpPr txBox="1"/>
          <p:nvPr>
            <p:ph type="title"/>
          </p:nvPr>
        </p:nvSpPr>
        <p:spPr>
          <a:xfrm>
            <a:off x="114690" y="273050"/>
            <a:ext cx="8572111" cy="869950"/>
          </a:xfrm>
          <a:prstGeom prst="rect">
            <a:avLst/>
          </a:prstGeom>
        </p:spPr>
        <p:txBody>
          <a:bodyPr/>
          <a:lstStyle/>
          <a:p>
            <a:pPr/>
            <a:r>
              <a:t>Different Organizational Structure</a:t>
            </a:r>
          </a:p>
        </p:txBody>
      </p:sp>
      <p:sp>
        <p:nvSpPr>
          <p:cNvPr id="1189" name="Slide Number Placeholder 2"/>
          <p:cNvSpPr txBox="1"/>
          <p:nvPr>
            <p:ph type="sldNum" sz="quarter" idx="2"/>
          </p:nvPr>
        </p:nvSpPr>
        <p:spPr>
          <a:xfrm>
            <a:off x="168334" y="1221911"/>
            <a:ext cx="249248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spAutoFit/>
          </a:bodyPr>
          <a:lstStyle/>
          <a:p>
            <a:pPr/>
            <a:fld id="{86CB4B4D-7CA3-9044-876B-883B54F8677D}" type="slidenum"/>
          </a:p>
        </p:txBody>
      </p:sp>
      <p:sp>
        <p:nvSpPr>
          <p:cNvPr id="1190" name="Text Placeholder 4"/>
          <p:cNvSpPr txBox="1"/>
          <p:nvPr>
            <p:ph type="body" sz="quarter" idx="1"/>
          </p:nvPr>
        </p:nvSpPr>
        <p:spPr>
          <a:xfrm>
            <a:off x="122547" y="1601768"/>
            <a:ext cx="4373254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SzTx/>
              <a:buFont typeface="Wingdings"/>
              <a:buNone/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OSPF</a:t>
            </a:r>
          </a:p>
        </p:txBody>
      </p:sp>
      <p:sp>
        <p:nvSpPr>
          <p:cNvPr id="1191" name="Text Placeholder 6"/>
          <p:cNvSpPr/>
          <p:nvPr>
            <p:ph type="body" idx="14"/>
          </p:nvPr>
        </p:nvSpPr>
        <p:spPr>
          <a:xfrm>
            <a:off x="4800598" y="1601768"/>
            <a:ext cx="4239707" cy="6400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buClrTx/>
              <a:buSzTx/>
              <a:buNone/>
              <a:defRPr b="1" sz="3200">
                <a:solidFill>
                  <a:srgbClr val="FFFFFF"/>
                </a:solidFill>
              </a:defRPr>
            </a:lvl1pPr>
          </a:lstStyle>
          <a:p>
            <a:pPr/>
            <a:r>
              <a:t>IS-IS</a:t>
            </a:r>
          </a:p>
        </p:txBody>
      </p:sp>
      <p:grpSp>
        <p:nvGrpSpPr>
          <p:cNvPr id="1194" name="Group 201"/>
          <p:cNvGrpSpPr/>
          <p:nvPr/>
        </p:nvGrpSpPr>
        <p:grpSpPr>
          <a:xfrm>
            <a:off x="1367650" y="4479871"/>
            <a:ext cx="1971910" cy="1424869"/>
            <a:chOff x="0" y="0"/>
            <a:chExt cx="1971908" cy="1424868"/>
          </a:xfrm>
        </p:grpSpPr>
        <p:sp>
          <p:nvSpPr>
            <p:cNvPr id="1192" name="Oval 26"/>
            <p:cNvSpPr/>
            <p:nvPr/>
          </p:nvSpPr>
          <p:spPr>
            <a:xfrm>
              <a:off x="-1" y="-1"/>
              <a:ext cx="1971910" cy="1424870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3" name="TextBox 31"/>
            <p:cNvSpPr txBox="1"/>
            <p:nvPr/>
          </p:nvSpPr>
          <p:spPr>
            <a:xfrm>
              <a:off x="528138" y="496486"/>
              <a:ext cx="749870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Area 0</a:t>
              </a:r>
            </a:p>
          </p:txBody>
        </p:sp>
      </p:grpSp>
      <p:grpSp>
        <p:nvGrpSpPr>
          <p:cNvPr id="1197" name="Group 197"/>
          <p:cNvGrpSpPr/>
          <p:nvPr/>
        </p:nvGrpSpPr>
        <p:grpSpPr>
          <a:xfrm>
            <a:off x="91104" y="3629342"/>
            <a:ext cx="2265922" cy="1821425"/>
            <a:chOff x="0" y="0"/>
            <a:chExt cx="2265921" cy="1821424"/>
          </a:xfrm>
        </p:grpSpPr>
        <p:sp>
          <p:nvSpPr>
            <p:cNvPr id="1195" name="Oval 30"/>
            <p:cNvSpPr/>
            <p:nvPr/>
          </p:nvSpPr>
          <p:spPr>
            <a:xfrm>
              <a:off x="0" y="-1"/>
              <a:ext cx="2265922" cy="1821426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19050" cap="flat">
              <a:solidFill>
                <a:srgbClr val="1C324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6" name="TextBox 32"/>
            <p:cNvSpPr txBox="1"/>
            <p:nvPr/>
          </p:nvSpPr>
          <p:spPr>
            <a:xfrm>
              <a:off x="568540" y="756838"/>
              <a:ext cx="7498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Area 1</a:t>
              </a:r>
            </a:p>
          </p:txBody>
        </p:sp>
      </p:grpSp>
      <p:grpSp>
        <p:nvGrpSpPr>
          <p:cNvPr id="1200" name="Group 199"/>
          <p:cNvGrpSpPr/>
          <p:nvPr/>
        </p:nvGrpSpPr>
        <p:grpSpPr>
          <a:xfrm>
            <a:off x="2467791" y="3810970"/>
            <a:ext cx="1879537" cy="1591007"/>
            <a:chOff x="0" y="0"/>
            <a:chExt cx="1879536" cy="1591005"/>
          </a:xfrm>
        </p:grpSpPr>
        <p:sp>
          <p:nvSpPr>
            <p:cNvPr id="1198" name="Oval 27"/>
            <p:cNvSpPr/>
            <p:nvPr/>
          </p:nvSpPr>
          <p:spPr>
            <a:xfrm>
              <a:off x="-1" y="0"/>
              <a:ext cx="1879538" cy="1591006"/>
            </a:xfrm>
            <a:prstGeom prst="ellipse">
              <a:avLst/>
            </a:prstGeom>
            <a:solidFill>
              <a:schemeClr val="accent2">
                <a:alpha val="35000"/>
              </a:schemeClr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9" name="TextBox 33"/>
            <p:cNvSpPr txBox="1"/>
            <p:nvPr/>
          </p:nvSpPr>
          <p:spPr>
            <a:xfrm>
              <a:off x="494514" y="573128"/>
              <a:ext cx="7498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Area 2</a:t>
              </a:r>
            </a:p>
          </p:txBody>
        </p:sp>
      </p:grpSp>
      <p:grpSp>
        <p:nvGrpSpPr>
          <p:cNvPr id="1203" name="Group 200"/>
          <p:cNvGrpSpPr/>
          <p:nvPr/>
        </p:nvGrpSpPr>
        <p:grpSpPr>
          <a:xfrm>
            <a:off x="1932263" y="5286147"/>
            <a:ext cx="2415065" cy="1491729"/>
            <a:chOff x="0" y="0"/>
            <a:chExt cx="2415064" cy="1491728"/>
          </a:xfrm>
        </p:grpSpPr>
        <p:sp>
          <p:nvSpPr>
            <p:cNvPr id="1201" name="Oval 28"/>
            <p:cNvSpPr/>
            <p:nvPr/>
          </p:nvSpPr>
          <p:spPr>
            <a:xfrm>
              <a:off x="-1" y="-1"/>
              <a:ext cx="2415066" cy="149173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19050" cap="flat">
              <a:solidFill>
                <a:srgbClr val="3F1E25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2" name="TextBox 34"/>
            <p:cNvSpPr txBox="1"/>
            <p:nvPr/>
          </p:nvSpPr>
          <p:spPr>
            <a:xfrm>
              <a:off x="708849" y="834413"/>
              <a:ext cx="7498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Area 3</a:t>
              </a:r>
            </a:p>
          </p:txBody>
        </p:sp>
      </p:grpSp>
      <p:grpSp>
        <p:nvGrpSpPr>
          <p:cNvPr id="1206" name="Group 198"/>
          <p:cNvGrpSpPr/>
          <p:nvPr/>
        </p:nvGrpSpPr>
        <p:grpSpPr>
          <a:xfrm>
            <a:off x="292230" y="5009033"/>
            <a:ext cx="2351968" cy="1645025"/>
            <a:chOff x="0" y="0"/>
            <a:chExt cx="2351967" cy="1645024"/>
          </a:xfrm>
        </p:grpSpPr>
        <p:sp>
          <p:nvSpPr>
            <p:cNvPr id="1204" name="Oval 29"/>
            <p:cNvSpPr/>
            <p:nvPr/>
          </p:nvSpPr>
          <p:spPr>
            <a:xfrm>
              <a:off x="0" y="-1"/>
              <a:ext cx="2351968" cy="1645026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5" name="TextBox 35"/>
            <p:cNvSpPr txBox="1"/>
            <p:nvPr/>
          </p:nvSpPr>
          <p:spPr>
            <a:xfrm>
              <a:off x="89094" y="869553"/>
              <a:ext cx="7498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Area 4</a:t>
              </a:r>
            </a:p>
          </p:txBody>
        </p:sp>
      </p:grpSp>
      <p:sp>
        <p:nvSpPr>
          <p:cNvPr id="1207" name="Content Placeholder 5"/>
          <p:cNvSpPr txBox="1"/>
          <p:nvPr/>
        </p:nvSpPr>
        <p:spPr>
          <a:xfrm>
            <a:off x="122547" y="2296994"/>
            <a:ext cx="4373254" cy="145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400"/>
            </a:pPr>
            <a:r>
              <a:t>Organized around overlapping areas</a:t>
            </a:r>
            <a:endParaRPr sz="290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400"/>
            </a:pPr>
            <a:r>
              <a:t>Area 0 is the core network</a:t>
            </a:r>
          </a:p>
        </p:txBody>
      </p:sp>
      <p:sp>
        <p:nvSpPr>
          <p:cNvPr id="1208" name="Content Placeholder 7"/>
          <p:cNvSpPr txBox="1"/>
          <p:nvPr/>
        </p:nvSpPr>
        <p:spPr>
          <a:xfrm>
            <a:off x="4800598" y="2296994"/>
            <a:ext cx="4239707" cy="145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400"/>
            </a:pPr>
            <a:r>
              <a:t>Organized as a 2-level hierarchy</a:t>
            </a:r>
            <a:endParaRPr sz="290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400"/>
            </a:pPr>
            <a:r>
              <a:t>Level 2 is the backbone</a:t>
            </a:r>
          </a:p>
        </p:txBody>
      </p:sp>
      <p:sp>
        <p:nvSpPr>
          <p:cNvPr id="1209" name="Straight Connector 39"/>
          <p:cNvSpPr/>
          <p:nvPr/>
        </p:nvSpPr>
        <p:spPr>
          <a:xfrm>
            <a:off x="3339559" y="4044791"/>
            <a:ext cx="544053" cy="341391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0" name="Straight Connector 40"/>
          <p:cNvSpPr/>
          <p:nvPr/>
        </p:nvSpPr>
        <p:spPr>
          <a:xfrm flipV="1">
            <a:off x="3688100" y="4442164"/>
            <a:ext cx="309532" cy="711921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1" name="Straight Connector 44"/>
          <p:cNvSpPr/>
          <p:nvPr/>
        </p:nvSpPr>
        <p:spPr>
          <a:xfrm flipH="1">
            <a:off x="2847564" y="4044791"/>
            <a:ext cx="348542" cy="819188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2" name="Straight Connector 47"/>
          <p:cNvSpPr/>
          <p:nvPr/>
        </p:nvSpPr>
        <p:spPr>
          <a:xfrm>
            <a:off x="2847564" y="4863979"/>
            <a:ext cx="749292" cy="250512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3" name="Straight Connector 50"/>
          <p:cNvSpPr/>
          <p:nvPr/>
        </p:nvSpPr>
        <p:spPr>
          <a:xfrm>
            <a:off x="2847564" y="4867004"/>
            <a:ext cx="2" cy="623740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4" name="Straight Connector 53"/>
          <p:cNvSpPr/>
          <p:nvPr/>
        </p:nvSpPr>
        <p:spPr>
          <a:xfrm flipV="1">
            <a:off x="1818471" y="4863979"/>
            <a:ext cx="1029093" cy="3027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5" name="Straight Connector 56"/>
          <p:cNvSpPr/>
          <p:nvPr/>
        </p:nvSpPr>
        <p:spPr>
          <a:xfrm flipV="1">
            <a:off x="1818797" y="5487718"/>
            <a:ext cx="1029094" cy="3027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6" name="Straight Connector 57"/>
          <p:cNvSpPr/>
          <p:nvPr/>
        </p:nvSpPr>
        <p:spPr>
          <a:xfrm>
            <a:off x="1821038" y="4888620"/>
            <a:ext cx="2" cy="623740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7" name="Straight Connector 58"/>
          <p:cNvSpPr/>
          <p:nvPr/>
        </p:nvSpPr>
        <p:spPr>
          <a:xfrm flipH="1">
            <a:off x="3442103" y="5154085"/>
            <a:ext cx="169483" cy="677461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8" name="Straight Connector 61"/>
          <p:cNvSpPr/>
          <p:nvPr/>
        </p:nvSpPr>
        <p:spPr>
          <a:xfrm flipH="1">
            <a:off x="2847889" y="5154084"/>
            <a:ext cx="748966" cy="338731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9" name="Straight Connector 64"/>
          <p:cNvSpPr/>
          <p:nvPr/>
        </p:nvSpPr>
        <p:spPr>
          <a:xfrm flipH="1" flipV="1">
            <a:off x="3442103" y="5831545"/>
            <a:ext cx="400750" cy="453152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0" name="Straight Connector 67"/>
          <p:cNvSpPr/>
          <p:nvPr/>
        </p:nvSpPr>
        <p:spPr>
          <a:xfrm flipV="1">
            <a:off x="2221793" y="5512359"/>
            <a:ext cx="626098" cy="608202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1" name="Straight Connector 70"/>
          <p:cNvSpPr/>
          <p:nvPr/>
        </p:nvSpPr>
        <p:spPr>
          <a:xfrm flipV="1">
            <a:off x="2221793" y="5831544"/>
            <a:ext cx="1220311" cy="308098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2" name="Straight Connector 73"/>
          <p:cNvSpPr/>
          <p:nvPr/>
        </p:nvSpPr>
        <p:spPr>
          <a:xfrm flipH="1">
            <a:off x="1359794" y="5503546"/>
            <a:ext cx="461245" cy="801681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3" name="Straight Connector 76"/>
          <p:cNvSpPr/>
          <p:nvPr/>
        </p:nvSpPr>
        <p:spPr>
          <a:xfrm flipH="1">
            <a:off x="679169" y="5492815"/>
            <a:ext cx="1141870" cy="266870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4" name="Straight Connector 79"/>
          <p:cNvSpPr/>
          <p:nvPr/>
        </p:nvSpPr>
        <p:spPr>
          <a:xfrm>
            <a:off x="1104638" y="5286147"/>
            <a:ext cx="198996" cy="1044238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5" name="Straight Connector 82"/>
          <p:cNvSpPr/>
          <p:nvPr/>
        </p:nvSpPr>
        <p:spPr>
          <a:xfrm flipH="1">
            <a:off x="679169" y="5259543"/>
            <a:ext cx="425470" cy="500143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6" name="Straight Connector 85"/>
          <p:cNvSpPr/>
          <p:nvPr/>
        </p:nvSpPr>
        <p:spPr>
          <a:xfrm flipV="1">
            <a:off x="1359794" y="6120560"/>
            <a:ext cx="862000" cy="184668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7" name="Straight Connector 88"/>
          <p:cNvSpPr/>
          <p:nvPr/>
        </p:nvSpPr>
        <p:spPr>
          <a:xfrm>
            <a:off x="433171" y="4606473"/>
            <a:ext cx="680626" cy="653071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8" name="Straight Connector 91"/>
          <p:cNvSpPr/>
          <p:nvPr/>
        </p:nvSpPr>
        <p:spPr>
          <a:xfrm flipH="1" flipV="1">
            <a:off x="1572475" y="4215486"/>
            <a:ext cx="246324" cy="648494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9" name="Straight Connector 94"/>
          <p:cNvSpPr/>
          <p:nvPr/>
        </p:nvSpPr>
        <p:spPr>
          <a:xfrm flipH="1" flipV="1">
            <a:off x="925167" y="3899737"/>
            <a:ext cx="647309" cy="290109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0" name="Straight Connector 97"/>
          <p:cNvSpPr/>
          <p:nvPr/>
        </p:nvSpPr>
        <p:spPr>
          <a:xfrm flipV="1">
            <a:off x="433172" y="3899737"/>
            <a:ext cx="495313" cy="671110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1" name="Straight Connector 100"/>
          <p:cNvSpPr/>
          <p:nvPr/>
        </p:nvSpPr>
        <p:spPr>
          <a:xfrm flipV="1">
            <a:off x="1104638" y="4863979"/>
            <a:ext cx="686155" cy="395565"/>
          </a:xfrm>
          <a:prstGeom prst="line">
            <a:avLst/>
          </a:prstGeom>
          <a:ln w="38100">
            <a:solidFill>
              <a:srgbClr val="404040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2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475" y="4721950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1567" y="4718925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475" y="5345691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1566" y="5358493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7798" y="5114490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174" y="4428818"/>
            <a:ext cx="491997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476" y="4044791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645" y="3754685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89864" y="3899737"/>
            <a:ext cx="491997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91615" y="5009031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1634" y="4280739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172" y="5614632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7636" y="6185330"/>
            <a:ext cx="491997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6106" y="5686490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5796" y="5994589"/>
            <a:ext cx="491996" cy="290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96854" y="6160172"/>
            <a:ext cx="491996" cy="2901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88" name="Group 202"/>
          <p:cNvGrpSpPr/>
          <p:nvPr/>
        </p:nvGrpSpPr>
        <p:grpSpPr>
          <a:xfrm>
            <a:off x="4872061" y="3662250"/>
            <a:ext cx="3597923" cy="3122749"/>
            <a:chOff x="0" y="0"/>
            <a:chExt cx="3597921" cy="3122748"/>
          </a:xfrm>
        </p:grpSpPr>
        <p:sp>
          <p:nvSpPr>
            <p:cNvPr id="1248" name="Straight Connector 109"/>
            <p:cNvSpPr/>
            <p:nvPr/>
          </p:nvSpPr>
          <p:spPr>
            <a:xfrm flipV="1">
              <a:off x="3351922" y="293771"/>
              <a:ext cx="1" cy="1158467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49" name="Straight Connector 111"/>
            <p:cNvSpPr/>
            <p:nvPr/>
          </p:nvSpPr>
          <p:spPr>
            <a:xfrm flipV="1">
              <a:off x="3351923" y="1427203"/>
              <a:ext cx="1" cy="1470996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0" name="Straight Connector 112"/>
            <p:cNvSpPr/>
            <p:nvPr/>
          </p:nvSpPr>
          <p:spPr>
            <a:xfrm flipH="1" flipV="1">
              <a:off x="2281080" y="293773"/>
              <a:ext cx="1070843" cy="1158466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1" name="Straight Connector 115"/>
            <p:cNvSpPr/>
            <p:nvPr/>
          </p:nvSpPr>
          <p:spPr>
            <a:xfrm flipH="1" flipV="1">
              <a:off x="2243812" y="1926869"/>
              <a:ext cx="1072645" cy="971330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2" name="Straight Connector 116"/>
            <p:cNvSpPr/>
            <p:nvPr/>
          </p:nvSpPr>
          <p:spPr>
            <a:xfrm flipH="1">
              <a:off x="2298812" y="293772"/>
              <a:ext cx="1017646" cy="1670229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3" name="Straight Connector 119"/>
            <p:cNvSpPr/>
            <p:nvPr/>
          </p:nvSpPr>
          <p:spPr>
            <a:xfrm flipH="1">
              <a:off x="2245614" y="1445007"/>
              <a:ext cx="1088576" cy="1453191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4" name="Straight Connector 120"/>
            <p:cNvSpPr/>
            <p:nvPr/>
          </p:nvSpPr>
          <p:spPr>
            <a:xfrm flipH="1">
              <a:off x="2298812" y="2876857"/>
              <a:ext cx="1053111" cy="1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5" name="Straight Connector 123"/>
            <p:cNvSpPr/>
            <p:nvPr/>
          </p:nvSpPr>
          <p:spPr>
            <a:xfrm flipH="1">
              <a:off x="2289945" y="1528320"/>
              <a:ext cx="1053112" cy="445228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6" name="Straight Connector 124"/>
            <p:cNvSpPr/>
            <p:nvPr/>
          </p:nvSpPr>
          <p:spPr>
            <a:xfrm flipH="1" flipV="1">
              <a:off x="2272212" y="310597"/>
              <a:ext cx="1053111" cy="1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7" name="Straight Connector 137"/>
            <p:cNvSpPr/>
            <p:nvPr/>
          </p:nvSpPr>
          <p:spPr>
            <a:xfrm>
              <a:off x="1374530" y="148719"/>
              <a:ext cx="871084" cy="88770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8" name="Straight Connector 140"/>
            <p:cNvSpPr/>
            <p:nvPr/>
          </p:nvSpPr>
          <p:spPr>
            <a:xfrm flipV="1">
              <a:off x="1620528" y="290107"/>
              <a:ext cx="625085" cy="328383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59" name="Straight Connector 143"/>
            <p:cNvSpPr/>
            <p:nvPr/>
          </p:nvSpPr>
          <p:spPr>
            <a:xfrm flipV="1">
              <a:off x="542701" y="145052"/>
              <a:ext cx="831830" cy="237490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0" name="Straight Connector 146"/>
            <p:cNvSpPr/>
            <p:nvPr/>
          </p:nvSpPr>
          <p:spPr>
            <a:xfrm flipH="1" flipV="1">
              <a:off x="1374531" y="193105"/>
              <a:ext cx="245997" cy="425385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1" name="Straight Connector 149"/>
            <p:cNvSpPr/>
            <p:nvPr/>
          </p:nvSpPr>
          <p:spPr>
            <a:xfrm flipH="1" flipV="1">
              <a:off x="565397" y="405796"/>
              <a:ext cx="1055131" cy="229065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2" name="Straight Connector 152"/>
            <p:cNvSpPr/>
            <p:nvPr/>
          </p:nvSpPr>
          <p:spPr>
            <a:xfrm>
              <a:off x="1018778" y="1089276"/>
              <a:ext cx="1225034" cy="863105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3" name="Straight Connector 155"/>
            <p:cNvSpPr/>
            <p:nvPr/>
          </p:nvSpPr>
          <p:spPr>
            <a:xfrm flipV="1">
              <a:off x="319400" y="1135874"/>
              <a:ext cx="699378" cy="546262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4" name="Straight Connector 158"/>
            <p:cNvSpPr/>
            <p:nvPr/>
          </p:nvSpPr>
          <p:spPr>
            <a:xfrm flipV="1">
              <a:off x="1497528" y="1963999"/>
              <a:ext cx="746283" cy="2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5" name="Straight Connector 161"/>
            <p:cNvSpPr/>
            <p:nvPr/>
          </p:nvSpPr>
          <p:spPr>
            <a:xfrm flipV="1">
              <a:off x="669089" y="1964000"/>
              <a:ext cx="795209" cy="182016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6" name="Straight Connector 164"/>
            <p:cNvSpPr/>
            <p:nvPr/>
          </p:nvSpPr>
          <p:spPr>
            <a:xfrm>
              <a:off x="296702" y="1682136"/>
              <a:ext cx="367889" cy="489466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7" name="Straight Connector 167"/>
            <p:cNvSpPr/>
            <p:nvPr/>
          </p:nvSpPr>
          <p:spPr>
            <a:xfrm>
              <a:off x="1018777" y="1089276"/>
              <a:ext cx="450441" cy="863106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8" name="Straight Connector 170"/>
            <p:cNvSpPr/>
            <p:nvPr/>
          </p:nvSpPr>
          <p:spPr>
            <a:xfrm flipH="1" flipV="1">
              <a:off x="1497529" y="2523081"/>
              <a:ext cx="748085" cy="375118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69" name="Straight Connector 173"/>
            <p:cNvSpPr/>
            <p:nvPr/>
          </p:nvSpPr>
          <p:spPr>
            <a:xfrm flipV="1">
              <a:off x="811395" y="2523081"/>
              <a:ext cx="657824" cy="454614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0" name="Straight Connector 176"/>
            <p:cNvSpPr/>
            <p:nvPr/>
          </p:nvSpPr>
          <p:spPr>
            <a:xfrm flipV="1">
              <a:off x="910588" y="2898198"/>
              <a:ext cx="1335026" cy="79497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71" name="Straight Connector 179"/>
            <p:cNvSpPr/>
            <p:nvPr/>
          </p:nvSpPr>
          <p:spPr>
            <a:xfrm flipH="1" flipV="1">
              <a:off x="418594" y="2622445"/>
              <a:ext cx="392802" cy="355249"/>
            </a:xfrm>
            <a:prstGeom prst="line">
              <a:avLst/>
            </a:prstGeom>
            <a:noFill/>
            <a:ln w="38100" cap="flat">
              <a:solidFill>
                <a:srgbClr val="40404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127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2523081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99616" y="148718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05926" y="148719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05926" y="1392028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05925" y="2753144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997814" y="1807328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8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35082" y="2753144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74530" y="489807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0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28534" y="-1"/>
              <a:ext cx="491995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1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19400" y="237486"/>
              <a:ext cx="491995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72781" y="944222"/>
              <a:ext cx="491995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18300" y="1823091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4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0706" y="1560002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18594" y="2024240"/>
              <a:ext cx="491995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23220" y="2405589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8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42701" y="2832641"/>
              <a:ext cx="491996" cy="290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291" name="Group 204"/>
          <p:cNvGrpSpPr/>
          <p:nvPr/>
        </p:nvGrpSpPr>
        <p:grpSpPr>
          <a:xfrm>
            <a:off x="6805134" y="3563332"/>
            <a:ext cx="2036827" cy="3294669"/>
            <a:chOff x="0" y="0"/>
            <a:chExt cx="2036826" cy="3294667"/>
          </a:xfrm>
        </p:grpSpPr>
        <p:sp>
          <p:nvSpPr>
            <p:cNvPr id="1289" name="Rectangle 184"/>
            <p:cNvSpPr/>
            <p:nvPr/>
          </p:nvSpPr>
          <p:spPr>
            <a:xfrm>
              <a:off x="-1" y="0"/>
              <a:ext cx="2036828" cy="3294668"/>
            </a:xfrm>
            <a:prstGeom prst="rect">
              <a:avLst/>
            </a:prstGeom>
            <a:solidFill>
              <a:schemeClr val="accent3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00"/>
                  </a:solidFill>
                </a:defRPr>
              </a:pPr>
            </a:p>
          </p:txBody>
        </p:sp>
        <p:sp>
          <p:nvSpPr>
            <p:cNvPr id="1290" name="TextBox 185"/>
            <p:cNvSpPr txBox="1"/>
            <p:nvPr/>
          </p:nvSpPr>
          <p:spPr>
            <a:xfrm rot="5400000">
              <a:off x="1482071" y="875530"/>
              <a:ext cx="7767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Level 2</a:t>
              </a:r>
            </a:p>
          </p:txBody>
        </p:sp>
      </p:grpSp>
      <p:grpSp>
        <p:nvGrpSpPr>
          <p:cNvPr id="1294" name="Group 203"/>
          <p:cNvGrpSpPr/>
          <p:nvPr/>
        </p:nvGrpSpPr>
        <p:grpSpPr>
          <a:xfrm>
            <a:off x="4751108" y="3563332"/>
            <a:ext cx="2799762" cy="3294669"/>
            <a:chOff x="0" y="0"/>
            <a:chExt cx="2799761" cy="3294667"/>
          </a:xfrm>
        </p:grpSpPr>
        <p:sp>
          <p:nvSpPr>
            <p:cNvPr id="1292" name="Rectangle 183"/>
            <p:cNvSpPr/>
            <p:nvPr/>
          </p:nvSpPr>
          <p:spPr>
            <a:xfrm>
              <a:off x="-1" y="0"/>
              <a:ext cx="2799763" cy="3294668"/>
            </a:xfrm>
            <a:prstGeom prst="rect">
              <a:avLst/>
            </a:prstGeom>
            <a:solidFill>
              <a:schemeClr val="accent1">
                <a:alpha val="3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3" name="TextBox 186"/>
            <p:cNvSpPr txBox="1"/>
            <p:nvPr/>
          </p:nvSpPr>
          <p:spPr>
            <a:xfrm rot="5400000">
              <a:off x="-175734" y="861043"/>
              <a:ext cx="77676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b="1"/>
              </a:lvl1pPr>
            </a:lstStyle>
            <a:p>
              <a:pPr/>
              <a:r>
                <a:t>Level 1</a:t>
              </a:r>
            </a:p>
          </p:txBody>
        </p:sp>
      </p:grpSp>
      <p:sp>
        <p:nvSpPr>
          <p:cNvPr id="1295" name="TextBox 187"/>
          <p:cNvSpPr txBox="1"/>
          <p:nvPr/>
        </p:nvSpPr>
        <p:spPr>
          <a:xfrm rot="5400000">
            <a:off x="6651148" y="4432712"/>
            <a:ext cx="96965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Level 1-2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4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8" dur="500"/>
                                        <p:tgtEl>
                                          <p:spTgt spid="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3"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94" grpId="5"/>
      <p:bldP build="whole" bldLvl="1" animBg="1" rev="0" advAuto="0" spid="1200" grpId="3"/>
      <p:bldP build="whole" bldLvl="1" animBg="1" rev="0" advAuto="0" spid="1206" grpId="2"/>
      <p:bldP build="whole" bldLvl="1" animBg="1" rev="0" advAuto="0" spid="1203" grpId="4"/>
      <p:bldP build="whole" bldLvl="1" animBg="1" rev="0" advAuto="0" spid="1288" grpId="7"/>
      <p:bldP build="whole" bldLvl="1" animBg="1" rev="0" advAuto="0" spid="1291" grpId="9"/>
      <p:bldP build="whole" bldLvl="1" animBg="1" rev="0" advAuto="0" spid="1295" grpId="10"/>
      <p:bldP build="p" bldLvl="1" animBg="1" rev="0" advAuto="0" spid="1208" grpId="6"/>
      <p:bldP build="whole" bldLvl="1" animBg="1" rev="0" advAuto="0" spid="1294" grpId="8"/>
      <p:bldP build="whole" bldLvl="1" animBg="1" rev="0" advAuto="0" spid="119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Link State vs. Distance Vector</a:t>
            </a:r>
          </a:p>
        </p:txBody>
      </p:sp>
      <p:sp>
        <p:nvSpPr>
          <p:cNvPr id="129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299" name="Content Placeholder 5"/>
          <p:cNvGraphicFramePr/>
          <p:nvPr/>
        </p:nvGraphicFramePr>
        <p:xfrm>
          <a:off x="228600" y="1719944"/>
          <a:ext cx="8752114" cy="18542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460171"/>
                <a:gridCol w="2928258"/>
                <a:gridCol w="3363685"/>
              </a:tblGrid>
              <a:tr h="370840"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Distance Vector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Link State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t>Message Complexity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O(d*n*k)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O(n</a:t>
                      </a:r>
                      <a:r>
                        <a:rPr baseline="30000"/>
                        <a:t>2</a:t>
                      </a:r>
                      <a:r>
                        <a:t>*e)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t>Time Complexity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O(n)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O(n*log n)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t>Convergence Time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O(k)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/>
                      <a:r>
                        <a:t>O(1)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t>Robustness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</a:pPr>
                      <a:r>
                        <a:t>Nodes may advertise incorrect 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path</a:t>
                      </a:r>
                      <a:r>
                        <a:t> cost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</a:pPr>
                      <a:r>
                        <a:t>Errors propagate due to sharing of DV tables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marL="285750" indent="-285750" algn="l">
                        <a:buSzPct val="100000"/>
                        <a:buFont typeface="Arial"/>
                        <a:buChar char="•"/>
                      </a:pPr>
                      <a:r>
                        <a:t>Nodes may advertise incorrect </a:t>
                      </a:r>
                      <a:r>
                        <a:rPr>
                          <a:solidFill>
                            <a:schemeClr val="accent1"/>
                          </a:solidFill>
                        </a:rPr>
                        <a:t>link</a:t>
                      </a:r>
                      <a:r>
                        <a:t> costs</a:t>
                      </a:r>
                    </a:p>
                    <a:p>
                      <a:pPr marL="285750" indent="-285750" algn="l">
                        <a:buSzPct val="100000"/>
                        <a:buFont typeface="Arial"/>
                        <a:buChar char="•"/>
                      </a:pPr>
                      <a:r>
                        <a:t>Each node computes their own table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1300" name="TextBox 6"/>
          <p:cNvSpPr txBox="1"/>
          <p:nvPr/>
        </p:nvSpPr>
        <p:spPr>
          <a:xfrm>
            <a:off x="2797628" y="4591815"/>
            <a:ext cx="3237791" cy="81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n = number of nodes in the graph</a:t>
            </a:r>
          </a:p>
          <a:p>
            <a:pPr/>
            <a:r>
              <a:t>d = degree of a given node</a:t>
            </a:r>
          </a:p>
          <a:p>
            <a:pPr/>
            <a:r>
              <a:t>k = number of rounds</a:t>
            </a:r>
          </a:p>
        </p:txBody>
      </p:sp>
      <p:grpSp>
        <p:nvGrpSpPr>
          <p:cNvPr id="1303" name="Group 7"/>
          <p:cNvGrpSpPr/>
          <p:nvPr/>
        </p:nvGrpSpPr>
        <p:grpSpPr>
          <a:xfrm>
            <a:off x="752080" y="4262123"/>
            <a:ext cx="7848601" cy="2506044"/>
            <a:chOff x="0" y="0"/>
            <a:chExt cx="7848600" cy="2506042"/>
          </a:xfrm>
        </p:grpSpPr>
        <p:sp>
          <p:nvSpPr>
            <p:cNvPr id="1301" name="Rectangle 8"/>
            <p:cNvSpPr/>
            <p:nvPr/>
          </p:nvSpPr>
          <p:spPr>
            <a:xfrm>
              <a:off x="0" y="0"/>
              <a:ext cx="7848600" cy="2506043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2" name="Content Placeholder 2"/>
            <p:cNvSpPr txBox="1"/>
            <p:nvPr/>
          </p:nvSpPr>
          <p:spPr>
            <a:xfrm>
              <a:off x="94407" y="168346"/>
              <a:ext cx="7711183" cy="22385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Which is best?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In practice, it depends.</a:t>
              </a:r>
              <a:endParaRPr sz="2400"/>
            </a:p>
            <a:p>
              <a:pPr marL="342900" indent="-228600">
                <a:spcBef>
                  <a:spcPts val="700"/>
                </a:spcBef>
                <a:buClr>
                  <a:srgbClr val="FFFFFF"/>
                </a:buClr>
                <a:buSzPct val="100000"/>
                <a:buFont typeface="Arial"/>
                <a:buChar char="•"/>
                <a:defRPr sz="3200">
                  <a:solidFill>
                    <a:srgbClr val="FFFFFF"/>
                  </a:solidFill>
                </a:defRPr>
              </a:pPr>
              <a:r>
                <a:t>In general, link state is more popular.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Internet Routing</a:t>
            </a:r>
          </a:p>
        </p:txBody>
      </p:sp>
      <p:sp>
        <p:nvSpPr>
          <p:cNvPr id="171" name="Rectangle 3"/>
          <p:cNvSpPr txBox="1"/>
          <p:nvPr>
            <p:ph type="body" idx="1"/>
          </p:nvPr>
        </p:nvSpPr>
        <p:spPr>
          <a:xfrm>
            <a:off x="65312" y="1600200"/>
            <a:ext cx="8991601" cy="5105400"/>
          </a:xfrm>
          <a:prstGeom prst="rect">
            <a:avLst/>
          </a:prstGeom>
        </p:spPr>
        <p:txBody>
          <a:bodyPr/>
          <a:lstStyle/>
          <a:p>
            <a:pPr>
              <a:defRPr sz="2600"/>
            </a:pPr>
            <a:r>
              <a:t>Internet organized as a </a:t>
            </a:r>
            <a:r>
              <a:rPr>
                <a:solidFill>
                  <a:schemeClr val="accent1"/>
                </a:solidFill>
              </a:rPr>
              <a:t>two </a:t>
            </a:r>
            <a:r>
              <a:t>level hierarchy</a:t>
            </a:r>
          </a:p>
          <a:p>
            <a:pPr>
              <a:defRPr sz="2600"/>
            </a:pPr>
            <a:r>
              <a:t>First level – autonomous systems (AS’s)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AS – region of network under a single administrative domain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Examples: Comcast, AT&amp;T, Verizon, Sprint, etc.</a:t>
            </a:r>
          </a:p>
          <a:p>
            <a:pPr>
              <a:defRPr sz="2600"/>
            </a:pPr>
            <a:r>
              <a:t>AS’s use </a:t>
            </a:r>
            <a:r>
              <a:rPr>
                <a:solidFill>
                  <a:schemeClr val="accent1"/>
                </a:solidFill>
              </a:rPr>
              <a:t>intra-domain</a:t>
            </a:r>
            <a:r>
              <a:t> routing protocols internally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Distance Vector, e.g., Routing Information Protocol (RIP)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Link State, e.g., Open Shortest Path First (OSPF)</a:t>
            </a:r>
          </a:p>
          <a:p>
            <a:pPr>
              <a:defRPr sz="2600"/>
            </a:pPr>
            <a:r>
              <a:t>Connections between AS’s use </a:t>
            </a:r>
            <a:r>
              <a:rPr>
                <a:solidFill>
                  <a:schemeClr val="accent1"/>
                </a:solidFill>
              </a:rPr>
              <a:t>inter-domain</a:t>
            </a:r>
            <a:r>
              <a:t> routing protocols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Border Gateway Routing (BGP)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De facto standard today, BGP-4 </a:t>
            </a:r>
          </a:p>
        </p:txBody>
      </p:sp>
      <p:sp>
        <p:nvSpPr>
          <p:cNvPr id="172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AS Example</a:t>
            </a:r>
          </a:p>
        </p:txBody>
      </p:sp>
      <p:sp>
        <p:nvSpPr>
          <p:cNvPr id="177" name="Slide Number Placeholder 2"/>
          <p:cNvSpPr txBox="1"/>
          <p:nvPr>
            <p:ph type="sldNum" sz="quarter" idx="2"/>
          </p:nvPr>
        </p:nvSpPr>
        <p:spPr>
          <a:xfrm>
            <a:off x="160704" y="1259698"/>
            <a:ext cx="211992" cy="3200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81" name="Cloud 4"/>
          <p:cNvGrpSpPr/>
          <p:nvPr/>
        </p:nvGrpSpPr>
        <p:grpSpPr>
          <a:xfrm>
            <a:off x="824685" y="1871219"/>
            <a:ext cx="2766159" cy="1990133"/>
            <a:chOff x="0" y="0"/>
            <a:chExt cx="2766157" cy="1990132"/>
          </a:xfrm>
        </p:grpSpPr>
        <p:sp>
          <p:nvSpPr>
            <p:cNvPr id="178" name="Shape"/>
            <p:cNvSpPr/>
            <p:nvPr/>
          </p:nvSpPr>
          <p:spPr>
            <a:xfrm>
              <a:off x="-1" y="0"/>
              <a:ext cx="2766159" cy="1990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Shape"/>
            <p:cNvSpPr/>
            <p:nvPr/>
          </p:nvSpPr>
          <p:spPr>
            <a:xfrm>
              <a:off x="140459" y="101196"/>
              <a:ext cx="2534724" cy="168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AS-1"/>
            <p:cNvSpPr txBox="1"/>
            <p:nvPr/>
          </p:nvSpPr>
          <p:spPr>
            <a:xfrm>
              <a:off x="383080" y="723527"/>
              <a:ext cx="180457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AS-1</a:t>
              </a:r>
            </a:p>
          </p:txBody>
        </p:sp>
      </p:grpSp>
      <p:grpSp>
        <p:nvGrpSpPr>
          <p:cNvPr id="184" name="Cloud 5"/>
          <p:cNvGrpSpPr/>
          <p:nvPr/>
        </p:nvGrpSpPr>
        <p:grpSpPr>
          <a:xfrm>
            <a:off x="5858575" y="2341095"/>
            <a:ext cx="2766159" cy="1990133"/>
            <a:chOff x="0" y="0"/>
            <a:chExt cx="2766157" cy="1990132"/>
          </a:xfrm>
        </p:grpSpPr>
        <p:sp>
          <p:nvSpPr>
            <p:cNvPr id="182" name="Shape"/>
            <p:cNvSpPr/>
            <p:nvPr/>
          </p:nvSpPr>
          <p:spPr>
            <a:xfrm>
              <a:off x="-1" y="0"/>
              <a:ext cx="2766159" cy="1990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3" name="Shape"/>
            <p:cNvSpPr/>
            <p:nvPr/>
          </p:nvSpPr>
          <p:spPr>
            <a:xfrm>
              <a:off x="140459" y="101196"/>
              <a:ext cx="2534724" cy="168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310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grpSp>
        <p:nvGrpSpPr>
          <p:cNvPr id="187" name="Cloud 6"/>
          <p:cNvGrpSpPr/>
          <p:nvPr/>
        </p:nvGrpSpPr>
        <p:grpSpPr>
          <a:xfrm>
            <a:off x="2928542" y="4157242"/>
            <a:ext cx="2766159" cy="1990133"/>
            <a:chOff x="0" y="0"/>
            <a:chExt cx="2766157" cy="1990132"/>
          </a:xfrm>
        </p:grpSpPr>
        <p:sp>
          <p:nvSpPr>
            <p:cNvPr id="185" name="Shape"/>
            <p:cNvSpPr/>
            <p:nvPr/>
          </p:nvSpPr>
          <p:spPr>
            <a:xfrm>
              <a:off x="-1" y="0"/>
              <a:ext cx="2766159" cy="1990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"/>
            <p:cNvSpPr/>
            <p:nvPr/>
          </p:nvSpPr>
          <p:spPr>
            <a:xfrm>
              <a:off x="140459" y="101196"/>
              <a:ext cx="2534724" cy="1689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8" name="Straight Connector 9"/>
          <p:cNvSpPr/>
          <p:nvPr/>
        </p:nvSpPr>
        <p:spPr>
          <a:xfrm flipV="1">
            <a:off x="2942724" y="5890229"/>
            <a:ext cx="762434" cy="486442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9" name="Straight Connector 10"/>
          <p:cNvSpPr/>
          <p:nvPr/>
        </p:nvSpPr>
        <p:spPr>
          <a:xfrm flipV="1">
            <a:off x="2208275" y="5135205"/>
            <a:ext cx="722611" cy="190198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4775" y="5021903"/>
            <a:ext cx="607001" cy="60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12259" y="6117933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traight Connector 31"/>
          <p:cNvSpPr/>
          <p:nvPr/>
        </p:nvSpPr>
        <p:spPr>
          <a:xfrm flipH="1">
            <a:off x="3219260" y="1986420"/>
            <a:ext cx="775523" cy="30349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4317" y="1727680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traight Connector 33"/>
          <p:cNvSpPr/>
          <p:nvPr/>
        </p:nvSpPr>
        <p:spPr>
          <a:xfrm>
            <a:off x="469191" y="2123544"/>
            <a:ext cx="439876" cy="65564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8726" y="1864804"/>
            <a:ext cx="607002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Straight Connector 36"/>
          <p:cNvSpPr/>
          <p:nvPr/>
        </p:nvSpPr>
        <p:spPr>
          <a:xfrm flipV="1">
            <a:off x="6965629" y="4183624"/>
            <a:ext cx="55802" cy="645605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5164" y="4570488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traight Connector 38"/>
          <p:cNvSpPr/>
          <p:nvPr/>
        </p:nvSpPr>
        <p:spPr>
          <a:xfrm flipH="1">
            <a:off x="8218240" y="2366764"/>
            <a:ext cx="649225" cy="491178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9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6999" y="1986419"/>
            <a:ext cx="607001" cy="607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Straight Connector 55"/>
          <p:cNvSpPr/>
          <p:nvPr/>
        </p:nvSpPr>
        <p:spPr>
          <a:xfrm>
            <a:off x="3205705" y="2851051"/>
            <a:ext cx="2765051" cy="610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251" name="Straight Connector 58"/>
          <p:cNvSpPr/>
          <p:nvPr/>
        </p:nvSpPr>
        <p:spPr>
          <a:xfrm>
            <a:off x="3016545" y="3708192"/>
            <a:ext cx="433384" cy="605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252" name="Straight Connector 61"/>
          <p:cNvSpPr/>
          <p:nvPr/>
        </p:nvSpPr>
        <p:spPr>
          <a:xfrm>
            <a:off x="5569847" y="4091652"/>
            <a:ext cx="336164" cy="561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253" name="Straight Connector 64"/>
          <p:cNvSpPr/>
          <p:nvPr/>
        </p:nvSpPr>
        <p:spPr>
          <a:xfrm>
            <a:off x="2973014" y="2471285"/>
            <a:ext cx="142113" cy="314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04" name="Straight Connector 67"/>
          <p:cNvSpPr/>
          <p:nvPr/>
        </p:nvSpPr>
        <p:spPr>
          <a:xfrm flipV="1">
            <a:off x="2208275" y="2334680"/>
            <a:ext cx="361306" cy="2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Straight Connector 70"/>
          <p:cNvSpPr/>
          <p:nvPr/>
        </p:nvSpPr>
        <p:spPr>
          <a:xfrm>
            <a:off x="1887791" y="2457454"/>
            <a:ext cx="838298" cy="867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55" name="Straight Connector 73"/>
          <p:cNvSpPr/>
          <p:nvPr/>
        </p:nvSpPr>
        <p:spPr>
          <a:xfrm>
            <a:off x="2986467" y="3147391"/>
            <a:ext cx="112738" cy="206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56" name="Straight Connector 76"/>
          <p:cNvSpPr/>
          <p:nvPr/>
        </p:nvSpPr>
        <p:spPr>
          <a:xfrm>
            <a:off x="2039158" y="3503677"/>
            <a:ext cx="539221" cy="17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57" name="Straight Connector 79"/>
          <p:cNvSpPr/>
          <p:nvPr/>
        </p:nvSpPr>
        <p:spPr>
          <a:xfrm>
            <a:off x="1449719" y="2483852"/>
            <a:ext cx="211210" cy="143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58" name="Straight Connector 82"/>
          <p:cNvSpPr/>
          <p:nvPr/>
        </p:nvSpPr>
        <p:spPr>
          <a:xfrm>
            <a:off x="1352491" y="2954812"/>
            <a:ext cx="252350" cy="364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59" name="Straight Connector 85"/>
          <p:cNvSpPr/>
          <p:nvPr/>
        </p:nvSpPr>
        <p:spPr>
          <a:xfrm>
            <a:off x="3339884" y="4667600"/>
            <a:ext cx="143923" cy="2881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0" name="Straight Connector 88"/>
          <p:cNvSpPr/>
          <p:nvPr/>
        </p:nvSpPr>
        <p:spPr>
          <a:xfrm>
            <a:off x="3888019" y="4487303"/>
            <a:ext cx="391658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12" name="Straight Connector 91"/>
          <p:cNvSpPr/>
          <p:nvPr/>
        </p:nvSpPr>
        <p:spPr>
          <a:xfrm>
            <a:off x="4916432" y="4506425"/>
            <a:ext cx="549753" cy="135083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Straight Connector 94"/>
          <p:cNvSpPr/>
          <p:nvPr/>
        </p:nvSpPr>
        <p:spPr>
          <a:xfrm>
            <a:off x="3390350" y="5306930"/>
            <a:ext cx="176172" cy="220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2" name="Straight Connector 97"/>
          <p:cNvSpPr/>
          <p:nvPr/>
        </p:nvSpPr>
        <p:spPr>
          <a:xfrm>
            <a:off x="4017175" y="5697895"/>
            <a:ext cx="335973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3" name="Straight Connector 100"/>
          <p:cNvSpPr/>
          <p:nvPr/>
        </p:nvSpPr>
        <p:spPr>
          <a:xfrm>
            <a:off x="4821793" y="5001139"/>
            <a:ext cx="484415" cy="526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4" name="Straight Connector 103"/>
          <p:cNvSpPr/>
          <p:nvPr/>
        </p:nvSpPr>
        <p:spPr>
          <a:xfrm>
            <a:off x="3727417" y="4657634"/>
            <a:ext cx="786638" cy="872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5" name="Straight Connector 106"/>
          <p:cNvSpPr/>
          <p:nvPr/>
        </p:nvSpPr>
        <p:spPr>
          <a:xfrm>
            <a:off x="6327404" y="3936511"/>
            <a:ext cx="380899" cy="301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6" name="Straight Connector 109"/>
          <p:cNvSpPr/>
          <p:nvPr/>
        </p:nvSpPr>
        <p:spPr>
          <a:xfrm>
            <a:off x="6056922" y="2962637"/>
            <a:ext cx="185315" cy="76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7" name="Straight Connector 112"/>
          <p:cNvSpPr/>
          <p:nvPr/>
        </p:nvSpPr>
        <p:spPr>
          <a:xfrm>
            <a:off x="6600561" y="2721129"/>
            <a:ext cx="432740" cy="34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8" name="Straight Connector 115"/>
          <p:cNvSpPr/>
          <p:nvPr/>
        </p:nvSpPr>
        <p:spPr>
          <a:xfrm>
            <a:off x="7064519" y="2876962"/>
            <a:ext cx="236202" cy="9352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69" name="Straight Connector 118"/>
          <p:cNvSpPr/>
          <p:nvPr/>
        </p:nvSpPr>
        <p:spPr>
          <a:xfrm>
            <a:off x="7638720" y="2813520"/>
            <a:ext cx="289293" cy="116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70" name="Straight Connector 121"/>
          <p:cNvSpPr/>
          <p:nvPr/>
        </p:nvSpPr>
        <p:spPr>
          <a:xfrm>
            <a:off x="7962826" y="3226611"/>
            <a:ext cx="180081" cy="4443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71" name="Straight Connector 125"/>
          <p:cNvSpPr/>
          <p:nvPr/>
        </p:nvSpPr>
        <p:spPr>
          <a:xfrm>
            <a:off x="7334594" y="3900282"/>
            <a:ext cx="241801" cy="3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24" name="TextBox 128"/>
          <p:cNvSpPr txBox="1"/>
          <p:nvPr/>
        </p:nvSpPr>
        <p:spPr>
          <a:xfrm>
            <a:off x="4230278" y="4735981"/>
            <a:ext cx="7103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AS-2</a:t>
            </a:r>
          </a:p>
        </p:txBody>
      </p:sp>
      <p:sp>
        <p:nvSpPr>
          <p:cNvPr id="225" name="TextBox 129"/>
          <p:cNvSpPr txBox="1"/>
          <p:nvPr/>
        </p:nvSpPr>
        <p:spPr>
          <a:xfrm>
            <a:off x="6343714" y="3058022"/>
            <a:ext cx="710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AS-3</a:t>
            </a:r>
          </a:p>
        </p:txBody>
      </p:sp>
      <p:pic>
        <p:nvPicPr>
          <p:cNvPr id="22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69579" y="3343228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30885" y="4945007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82598" y="5509835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4789" y="5509835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71317" y="4299243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04807" y="3305430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9066" y="2588986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63160" y="2144483"/>
            <a:ext cx="645115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9579" y="2099721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76953" y="2779184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26040" y="2507783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95683" y="2857941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70267" y="3660878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98873" y="3803229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93378" y="3723623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43627" y="4641508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3442" y="4299243"/>
            <a:ext cx="645116" cy="3803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419" y="2593419"/>
            <a:ext cx="645116" cy="38039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6" name="Group 147"/>
          <p:cNvGrpSpPr/>
          <p:nvPr/>
        </p:nvGrpSpPr>
        <p:grpSpPr>
          <a:xfrm>
            <a:off x="157064" y="3592857"/>
            <a:ext cx="1582578" cy="1314875"/>
            <a:chOff x="0" y="0"/>
            <a:chExt cx="1582576" cy="1314874"/>
          </a:xfrm>
        </p:grpSpPr>
        <p:sp>
          <p:nvSpPr>
            <p:cNvPr id="244" name="Rectangular Callout 148"/>
            <p:cNvSpPr/>
            <p:nvPr/>
          </p:nvSpPr>
          <p:spPr>
            <a:xfrm flipH="1">
              <a:off x="0" y="0"/>
              <a:ext cx="1582577" cy="1314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926"/>
                  </a:moveTo>
                  <a:lnTo>
                    <a:pt x="3600" y="5926"/>
                  </a:lnTo>
                  <a:lnTo>
                    <a:pt x="2752" y="0"/>
                  </a:lnTo>
                  <a:lnTo>
                    <a:pt x="9000" y="5926"/>
                  </a:lnTo>
                  <a:lnTo>
                    <a:pt x="21600" y="592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8539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TextBox 149"/>
            <p:cNvSpPr txBox="1"/>
            <p:nvPr/>
          </p:nvSpPr>
          <p:spPr>
            <a:xfrm>
              <a:off x="0" y="360767"/>
              <a:ext cx="1582576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Interior Routers</a:t>
              </a:r>
            </a:p>
          </p:txBody>
        </p:sp>
      </p:grpSp>
      <p:grpSp>
        <p:nvGrpSpPr>
          <p:cNvPr id="249" name="Group 150"/>
          <p:cNvGrpSpPr/>
          <p:nvPr/>
        </p:nvGrpSpPr>
        <p:grpSpPr>
          <a:xfrm>
            <a:off x="5438853" y="4921499"/>
            <a:ext cx="1582577" cy="1499935"/>
            <a:chOff x="0" y="0"/>
            <a:chExt cx="1582576" cy="1499933"/>
          </a:xfrm>
        </p:grpSpPr>
        <p:sp>
          <p:nvSpPr>
            <p:cNvPr id="247" name="Rectangular Callout 151"/>
            <p:cNvSpPr/>
            <p:nvPr/>
          </p:nvSpPr>
          <p:spPr>
            <a:xfrm flipH="1">
              <a:off x="0" y="0"/>
              <a:ext cx="1582577" cy="1499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860"/>
                  </a:moveTo>
                  <a:lnTo>
                    <a:pt x="12600" y="7860"/>
                  </a:lnTo>
                  <a:lnTo>
                    <a:pt x="18946" y="0"/>
                  </a:lnTo>
                  <a:lnTo>
                    <a:pt x="18000" y="7860"/>
                  </a:lnTo>
                  <a:lnTo>
                    <a:pt x="21600" y="786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150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TextBox 152"/>
            <p:cNvSpPr txBox="1"/>
            <p:nvPr/>
          </p:nvSpPr>
          <p:spPr>
            <a:xfrm>
              <a:off x="0" y="545826"/>
              <a:ext cx="1582576" cy="87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BGP Routers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6" grpId="1"/>
      <p:bldP build="whole" bldLvl="1" animBg="1" rev="0" advAuto="0" spid="24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Do We Need ASs?</a:t>
            </a:r>
          </a:p>
        </p:txBody>
      </p:sp>
      <p:sp>
        <p:nvSpPr>
          <p:cNvPr id="27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algorithms are not efficient enough to execute on the entire Internet topology</a:t>
            </a:r>
          </a:p>
          <a:p>
            <a:pPr/>
            <a:r>
              <a:t>Different organizations may use different routing policies</a:t>
            </a:r>
          </a:p>
          <a:p>
            <a:pPr/>
            <a:r>
              <a:t>Allows organizations to hide their internal network structure</a:t>
            </a:r>
          </a:p>
          <a:p>
            <a:pPr/>
            <a:r>
              <a:t>Allows organizations to choose how to route across each other (BGP)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on a Graph (Intra –)</a:t>
            </a:r>
          </a:p>
        </p:txBody>
      </p:sp>
      <p:sp>
        <p:nvSpPr>
          <p:cNvPr id="280" name="Rectangle 3"/>
          <p:cNvSpPr txBox="1"/>
          <p:nvPr>
            <p:ph type="body" idx="1"/>
          </p:nvPr>
        </p:nvSpPr>
        <p:spPr>
          <a:xfrm>
            <a:off x="0" y="1600200"/>
            <a:ext cx="8991600" cy="5105400"/>
          </a:xfrm>
          <a:prstGeom prst="rect">
            <a:avLst/>
          </a:prstGeom>
        </p:spPr>
        <p:txBody>
          <a:bodyPr/>
          <a:lstStyle/>
          <a:p>
            <a:pPr/>
            <a:r>
              <a:t>Goal: determine a “good” path through the network from source to destination</a:t>
            </a:r>
          </a:p>
          <a:p>
            <a:pPr/>
            <a:r>
              <a:t>What is a good path?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means the shortest path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Load balanced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Lowest $$$ cost</a:t>
            </a:r>
          </a:p>
          <a:p>
            <a:pPr/>
            <a:r>
              <a:t>Network modeled as a graph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Routers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nodes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Link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edges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Edge cost: delay, congestion level, etc.</a:t>
            </a:r>
          </a:p>
        </p:txBody>
      </p:sp>
      <p:grpSp>
        <p:nvGrpSpPr>
          <p:cNvPr id="283" name="Cloud 75"/>
          <p:cNvGrpSpPr/>
          <p:nvPr/>
        </p:nvGrpSpPr>
        <p:grpSpPr>
          <a:xfrm>
            <a:off x="5080293" y="3000003"/>
            <a:ext cx="3934956" cy="2660947"/>
            <a:chOff x="0" y="0"/>
            <a:chExt cx="3934954" cy="2660946"/>
          </a:xfrm>
        </p:grpSpPr>
        <p:sp>
          <p:nvSpPr>
            <p:cNvPr id="281" name="Shape"/>
            <p:cNvSpPr/>
            <p:nvPr/>
          </p:nvSpPr>
          <p:spPr>
            <a:xfrm>
              <a:off x="0" y="0"/>
              <a:ext cx="3934955" cy="266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Shape"/>
            <p:cNvSpPr/>
            <p:nvPr/>
          </p:nvSpPr>
          <p:spPr>
            <a:xfrm>
              <a:off x="199808" y="135306"/>
              <a:ext cx="3605733" cy="225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29" name="Straight Connector 76"/>
          <p:cNvSpPr/>
          <p:nvPr/>
        </p:nvSpPr>
        <p:spPr>
          <a:xfrm>
            <a:off x="7935727" y="4599578"/>
            <a:ext cx="289293" cy="21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30" name="Straight Connector 77"/>
          <p:cNvSpPr/>
          <p:nvPr/>
        </p:nvSpPr>
        <p:spPr>
          <a:xfrm>
            <a:off x="7906796" y="3881122"/>
            <a:ext cx="346747" cy="284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31" name="Straight Connector 78"/>
          <p:cNvSpPr/>
          <p:nvPr/>
        </p:nvSpPr>
        <p:spPr>
          <a:xfrm>
            <a:off x="6858760" y="3664110"/>
            <a:ext cx="4019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32" name="Straight Connector 79"/>
          <p:cNvSpPr/>
          <p:nvPr/>
        </p:nvSpPr>
        <p:spPr>
          <a:xfrm>
            <a:off x="6858760" y="5032346"/>
            <a:ext cx="401979" cy="1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33" name="Straight Connector 80"/>
          <p:cNvSpPr/>
          <p:nvPr/>
        </p:nvSpPr>
        <p:spPr>
          <a:xfrm>
            <a:off x="5941566" y="4599578"/>
            <a:ext cx="268981" cy="21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34" name="Straight Connector 81"/>
          <p:cNvSpPr/>
          <p:nvPr/>
        </p:nvSpPr>
        <p:spPr>
          <a:xfrm>
            <a:off x="5917509" y="3881122"/>
            <a:ext cx="317467" cy="284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290" name="Straight Connector 82"/>
          <p:cNvSpPr/>
          <p:nvPr/>
        </p:nvSpPr>
        <p:spPr>
          <a:xfrm flipV="1">
            <a:off x="6477323" y="3815873"/>
            <a:ext cx="1" cy="100236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294" name="Flowchart: Magnetic Disk 8"/>
          <p:cNvGrpSpPr/>
          <p:nvPr/>
        </p:nvGrpSpPr>
        <p:grpSpPr>
          <a:xfrm>
            <a:off x="5303151" y="4165397"/>
            <a:ext cx="743665" cy="434341"/>
            <a:chOff x="0" y="0"/>
            <a:chExt cx="743664" cy="434340"/>
          </a:xfrm>
        </p:grpSpPr>
        <p:sp>
          <p:nvSpPr>
            <p:cNvPr id="29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298" name="Flowchart: Magnetic Disk 89"/>
          <p:cNvGrpSpPr/>
          <p:nvPr/>
        </p:nvGrpSpPr>
        <p:grpSpPr>
          <a:xfrm>
            <a:off x="6105492" y="3446940"/>
            <a:ext cx="743665" cy="434341"/>
            <a:chOff x="0" y="0"/>
            <a:chExt cx="743664" cy="434340"/>
          </a:xfrm>
        </p:grpSpPr>
        <p:sp>
          <p:nvSpPr>
            <p:cNvPr id="295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02" name="Flowchart: Magnetic Disk 90"/>
          <p:cNvGrpSpPr/>
          <p:nvPr/>
        </p:nvGrpSpPr>
        <p:grpSpPr>
          <a:xfrm>
            <a:off x="7270263" y="3446940"/>
            <a:ext cx="743665" cy="434341"/>
            <a:chOff x="0" y="0"/>
            <a:chExt cx="743664" cy="434340"/>
          </a:xfrm>
        </p:grpSpPr>
        <p:sp>
          <p:nvSpPr>
            <p:cNvPr id="29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1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06" name="Flowchart: Magnetic Disk 91"/>
          <p:cNvGrpSpPr/>
          <p:nvPr/>
        </p:nvGrpSpPr>
        <p:grpSpPr>
          <a:xfrm>
            <a:off x="6105492" y="4818540"/>
            <a:ext cx="743665" cy="434341"/>
            <a:chOff x="0" y="0"/>
            <a:chExt cx="743664" cy="434340"/>
          </a:xfrm>
        </p:grpSpPr>
        <p:sp>
          <p:nvSpPr>
            <p:cNvPr id="30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5" name="D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10" name="Flowchart: Magnetic Disk 92"/>
          <p:cNvGrpSpPr/>
          <p:nvPr/>
        </p:nvGrpSpPr>
        <p:grpSpPr>
          <a:xfrm>
            <a:off x="7270263" y="4813538"/>
            <a:ext cx="743665" cy="434341"/>
            <a:chOff x="0" y="0"/>
            <a:chExt cx="743664" cy="434340"/>
          </a:xfrm>
        </p:grpSpPr>
        <p:sp>
          <p:nvSpPr>
            <p:cNvPr id="30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9" name="E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14" name="Flowchart: Magnetic Disk 93"/>
          <p:cNvGrpSpPr/>
          <p:nvPr/>
        </p:nvGrpSpPr>
        <p:grpSpPr>
          <a:xfrm>
            <a:off x="8146604" y="4165397"/>
            <a:ext cx="743665" cy="434341"/>
            <a:chOff x="0" y="0"/>
            <a:chExt cx="743664" cy="434340"/>
          </a:xfrm>
        </p:grpSpPr>
        <p:sp>
          <p:nvSpPr>
            <p:cNvPr id="31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F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35" name="Straight Connector 108"/>
          <p:cNvSpPr/>
          <p:nvPr/>
        </p:nvSpPr>
        <p:spPr>
          <a:xfrm>
            <a:off x="6661746" y="3881122"/>
            <a:ext cx="796063" cy="937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36" name="Elbow Connector 26"/>
          <p:cNvSpPr/>
          <p:nvPr/>
        </p:nvSpPr>
        <p:spPr>
          <a:xfrm>
            <a:off x="5674359" y="3081020"/>
            <a:ext cx="196723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7217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17" name="TextBox 28"/>
          <p:cNvSpPr txBox="1"/>
          <p:nvPr/>
        </p:nvSpPr>
        <p:spPr>
          <a:xfrm>
            <a:off x="6088752" y="2656106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318" name="TextBox 115"/>
          <p:cNvSpPr txBox="1"/>
          <p:nvPr/>
        </p:nvSpPr>
        <p:spPr>
          <a:xfrm>
            <a:off x="5826105" y="3603333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319" name="TextBox 116"/>
          <p:cNvSpPr txBox="1"/>
          <p:nvPr/>
        </p:nvSpPr>
        <p:spPr>
          <a:xfrm>
            <a:off x="6912338" y="3220809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320" name="TextBox 117"/>
          <p:cNvSpPr txBox="1"/>
          <p:nvPr/>
        </p:nvSpPr>
        <p:spPr>
          <a:xfrm>
            <a:off x="8217277" y="3500895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321" name="TextBox 118"/>
          <p:cNvSpPr txBox="1"/>
          <p:nvPr/>
        </p:nvSpPr>
        <p:spPr>
          <a:xfrm>
            <a:off x="8204184" y="4695383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322" name="TextBox 119"/>
          <p:cNvSpPr txBox="1"/>
          <p:nvPr/>
        </p:nvSpPr>
        <p:spPr>
          <a:xfrm>
            <a:off x="6912339" y="5005358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23" name="TextBox 120"/>
          <p:cNvSpPr txBox="1"/>
          <p:nvPr/>
        </p:nvSpPr>
        <p:spPr>
          <a:xfrm>
            <a:off x="5677022" y="474115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24" name="TextBox 121"/>
          <p:cNvSpPr txBox="1"/>
          <p:nvPr/>
        </p:nvSpPr>
        <p:spPr>
          <a:xfrm>
            <a:off x="6499533" y="4086223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337" name="Straight Connector 122"/>
          <p:cNvSpPr/>
          <p:nvPr/>
        </p:nvSpPr>
        <p:spPr>
          <a:xfrm>
            <a:off x="7642095" y="3881122"/>
            <a:ext cx="1" cy="92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26" name="TextBox 126"/>
          <p:cNvSpPr txBox="1"/>
          <p:nvPr/>
        </p:nvSpPr>
        <p:spPr>
          <a:xfrm>
            <a:off x="7228156" y="4301264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327" name="TextBox 127"/>
          <p:cNvSpPr txBox="1"/>
          <p:nvPr/>
        </p:nvSpPr>
        <p:spPr>
          <a:xfrm>
            <a:off x="7673146" y="4088486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2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8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Routing Problems</a:t>
            </a:r>
          </a:p>
        </p:txBody>
      </p:sp>
      <p:sp>
        <p:nvSpPr>
          <p:cNvPr id="340" name="Rectangle 3"/>
          <p:cNvSpPr txBox="1"/>
          <p:nvPr>
            <p:ph type="body" idx="1"/>
          </p:nvPr>
        </p:nvSpPr>
        <p:spPr>
          <a:xfrm>
            <a:off x="-1" y="1600200"/>
            <a:ext cx="5303154" cy="5105400"/>
          </a:xfrm>
          <a:prstGeom prst="rect">
            <a:avLst/>
          </a:prstGeom>
        </p:spPr>
        <p:txBody>
          <a:bodyPr/>
          <a:lstStyle/>
          <a:p>
            <a:pPr/>
            <a:r>
              <a:t>Assume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 network with N nodes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node only knows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Its immediate neighbors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The cost to reach each neighbor</a:t>
            </a:r>
          </a:p>
          <a:p>
            <a:pPr/>
            <a:r>
              <a:t>How does each node learn the shortest path to every other node?</a:t>
            </a:r>
          </a:p>
        </p:txBody>
      </p:sp>
      <p:grpSp>
        <p:nvGrpSpPr>
          <p:cNvPr id="343" name="Cloud 75"/>
          <p:cNvGrpSpPr/>
          <p:nvPr/>
        </p:nvGrpSpPr>
        <p:grpSpPr>
          <a:xfrm>
            <a:off x="5080293" y="3000003"/>
            <a:ext cx="3934956" cy="2660947"/>
            <a:chOff x="0" y="0"/>
            <a:chExt cx="3934954" cy="2660946"/>
          </a:xfrm>
        </p:grpSpPr>
        <p:sp>
          <p:nvSpPr>
            <p:cNvPr id="341" name="Shape"/>
            <p:cNvSpPr/>
            <p:nvPr/>
          </p:nvSpPr>
          <p:spPr>
            <a:xfrm>
              <a:off x="0" y="0"/>
              <a:ext cx="3934955" cy="2660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B5E9F4"/>
            </a:solidFill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2" name="Shape"/>
            <p:cNvSpPr/>
            <p:nvPr/>
          </p:nvSpPr>
          <p:spPr>
            <a:xfrm>
              <a:off x="199808" y="135306"/>
              <a:ext cx="3605733" cy="225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78D6E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389" name="Straight Connector 76"/>
          <p:cNvSpPr/>
          <p:nvPr/>
        </p:nvSpPr>
        <p:spPr>
          <a:xfrm>
            <a:off x="7935727" y="4599578"/>
            <a:ext cx="289293" cy="2139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90" name="Straight Connector 77"/>
          <p:cNvSpPr/>
          <p:nvPr/>
        </p:nvSpPr>
        <p:spPr>
          <a:xfrm>
            <a:off x="7906796" y="3881122"/>
            <a:ext cx="346747" cy="284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91" name="Straight Connector 78"/>
          <p:cNvSpPr/>
          <p:nvPr/>
        </p:nvSpPr>
        <p:spPr>
          <a:xfrm>
            <a:off x="6858760" y="3664110"/>
            <a:ext cx="4019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92" name="Straight Connector 79"/>
          <p:cNvSpPr/>
          <p:nvPr/>
        </p:nvSpPr>
        <p:spPr>
          <a:xfrm>
            <a:off x="6858760" y="5032346"/>
            <a:ext cx="401979" cy="1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93" name="Straight Connector 80"/>
          <p:cNvSpPr/>
          <p:nvPr/>
        </p:nvSpPr>
        <p:spPr>
          <a:xfrm>
            <a:off x="5941566" y="4599578"/>
            <a:ext cx="268981" cy="218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94" name="Straight Connector 81"/>
          <p:cNvSpPr/>
          <p:nvPr/>
        </p:nvSpPr>
        <p:spPr>
          <a:xfrm>
            <a:off x="5917509" y="3881122"/>
            <a:ext cx="317467" cy="284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50" name="Straight Connector 82"/>
          <p:cNvSpPr/>
          <p:nvPr/>
        </p:nvSpPr>
        <p:spPr>
          <a:xfrm flipV="1">
            <a:off x="6477323" y="3815873"/>
            <a:ext cx="1" cy="1002369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grpSp>
        <p:nvGrpSpPr>
          <p:cNvPr id="354" name="Flowchart: Magnetic Disk 8"/>
          <p:cNvGrpSpPr/>
          <p:nvPr/>
        </p:nvGrpSpPr>
        <p:grpSpPr>
          <a:xfrm>
            <a:off x="5303151" y="4165397"/>
            <a:ext cx="743665" cy="434341"/>
            <a:chOff x="0" y="0"/>
            <a:chExt cx="743664" cy="434340"/>
          </a:xfrm>
        </p:grpSpPr>
        <p:sp>
          <p:nvSpPr>
            <p:cNvPr id="35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3" name="A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358" name="Flowchart: Magnetic Disk 89"/>
          <p:cNvGrpSpPr/>
          <p:nvPr/>
        </p:nvGrpSpPr>
        <p:grpSpPr>
          <a:xfrm>
            <a:off x="6105492" y="3446940"/>
            <a:ext cx="743665" cy="434341"/>
            <a:chOff x="0" y="0"/>
            <a:chExt cx="743664" cy="434340"/>
          </a:xfrm>
        </p:grpSpPr>
        <p:sp>
          <p:nvSpPr>
            <p:cNvPr id="355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B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362" name="Flowchart: Magnetic Disk 90"/>
          <p:cNvGrpSpPr/>
          <p:nvPr/>
        </p:nvGrpSpPr>
        <p:grpSpPr>
          <a:xfrm>
            <a:off x="7270263" y="3446940"/>
            <a:ext cx="743665" cy="434341"/>
            <a:chOff x="0" y="0"/>
            <a:chExt cx="743664" cy="434340"/>
          </a:xfrm>
        </p:grpSpPr>
        <p:sp>
          <p:nvSpPr>
            <p:cNvPr id="359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1" name="C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</a:t>
              </a:r>
            </a:p>
          </p:txBody>
        </p:sp>
      </p:grpSp>
      <p:grpSp>
        <p:nvGrpSpPr>
          <p:cNvPr id="366" name="Flowchart: Magnetic Disk 91"/>
          <p:cNvGrpSpPr/>
          <p:nvPr/>
        </p:nvGrpSpPr>
        <p:grpSpPr>
          <a:xfrm>
            <a:off x="6105492" y="4818540"/>
            <a:ext cx="743665" cy="434341"/>
            <a:chOff x="0" y="0"/>
            <a:chExt cx="743664" cy="434340"/>
          </a:xfrm>
        </p:grpSpPr>
        <p:sp>
          <p:nvSpPr>
            <p:cNvPr id="363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D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</a:t>
              </a:r>
            </a:p>
          </p:txBody>
        </p:sp>
      </p:grpSp>
      <p:grpSp>
        <p:nvGrpSpPr>
          <p:cNvPr id="370" name="Flowchart: Magnetic Disk 92"/>
          <p:cNvGrpSpPr/>
          <p:nvPr/>
        </p:nvGrpSpPr>
        <p:grpSpPr>
          <a:xfrm>
            <a:off x="7270263" y="4813538"/>
            <a:ext cx="743665" cy="434341"/>
            <a:chOff x="0" y="0"/>
            <a:chExt cx="743664" cy="434340"/>
          </a:xfrm>
        </p:grpSpPr>
        <p:sp>
          <p:nvSpPr>
            <p:cNvPr id="367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8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9" name="E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E</a:t>
              </a:r>
            </a:p>
          </p:txBody>
        </p:sp>
      </p:grpSp>
      <p:grpSp>
        <p:nvGrpSpPr>
          <p:cNvPr id="374" name="Flowchart: Magnetic Disk 93"/>
          <p:cNvGrpSpPr/>
          <p:nvPr/>
        </p:nvGrpSpPr>
        <p:grpSpPr>
          <a:xfrm>
            <a:off x="8146604" y="4165397"/>
            <a:ext cx="743665" cy="434341"/>
            <a:chOff x="0" y="0"/>
            <a:chExt cx="743664" cy="434340"/>
          </a:xfrm>
        </p:grpSpPr>
        <p:sp>
          <p:nvSpPr>
            <p:cNvPr id="371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Shape"/>
            <p:cNvSpPr/>
            <p:nvPr/>
          </p:nvSpPr>
          <p:spPr>
            <a:xfrm>
              <a:off x="0" y="4702"/>
              <a:ext cx="743665" cy="36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F"/>
            <p:cNvSpPr txBox="1"/>
            <p:nvPr/>
          </p:nvSpPr>
          <p:spPr>
            <a:xfrm>
              <a:off x="0" y="-1"/>
              <a:ext cx="743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F</a:t>
              </a:r>
            </a:p>
          </p:txBody>
        </p:sp>
      </p:grpSp>
      <p:sp>
        <p:nvSpPr>
          <p:cNvPr id="395" name="Straight Connector 108"/>
          <p:cNvSpPr/>
          <p:nvPr/>
        </p:nvSpPr>
        <p:spPr>
          <a:xfrm>
            <a:off x="6661746" y="3881122"/>
            <a:ext cx="796063" cy="9374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96" name="Elbow Connector 26"/>
          <p:cNvSpPr/>
          <p:nvPr/>
        </p:nvSpPr>
        <p:spPr>
          <a:xfrm>
            <a:off x="5674359" y="3081020"/>
            <a:ext cx="1967231" cy="1079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7217"/>
                </a:ln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77" name="TextBox 28"/>
          <p:cNvSpPr txBox="1"/>
          <p:nvPr/>
        </p:nvSpPr>
        <p:spPr>
          <a:xfrm>
            <a:off x="6088752" y="2656106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378" name="TextBox 115"/>
          <p:cNvSpPr txBox="1"/>
          <p:nvPr/>
        </p:nvSpPr>
        <p:spPr>
          <a:xfrm>
            <a:off x="5826105" y="3603333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379" name="TextBox 116"/>
          <p:cNvSpPr txBox="1"/>
          <p:nvPr/>
        </p:nvSpPr>
        <p:spPr>
          <a:xfrm>
            <a:off x="6912338" y="3220809"/>
            <a:ext cx="272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380" name="TextBox 117"/>
          <p:cNvSpPr txBox="1"/>
          <p:nvPr/>
        </p:nvSpPr>
        <p:spPr>
          <a:xfrm>
            <a:off x="8217277" y="3500895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5</a:t>
            </a:r>
          </a:p>
        </p:txBody>
      </p:sp>
      <p:sp>
        <p:nvSpPr>
          <p:cNvPr id="381" name="TextBox 118"/>
          <p:cNvSpPr txBox="1"/>
          <p:nvPr/>
        </p:nvSpPr>
        <p:spPr>
          <a:xfrm>
            <a:off x="8204184" y="4695383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382" name="TextBox 119"/>
          <p:cNvSpPr txBox="1"/>
          <p:nvPr/>
        </p:nvSpPr>
        <p:spPr>
          <a:xfrm>
            <a:off x="6912339" y="5005358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83" name="TextBox 120"/>
          <p:cNvSpPr txBox="1"/>
          <p:nvPr/>
        </p:nvSpPr>
        <p:spPr>
          <a:xfrm>
            <a:off x="5677022" y="4741159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84" name="TextBox 121"/>
          <p:cNvSpPr txBox="1"/>
          <p:nvPr/>
        </p:nvSpPr>
        <p:spPr>
          <a:xfrm>
            <a:off x="6499533" y="4086223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</a:t>
            </a:r>
          </a:p>
        </p:txBody>
      </p:sp>
      <p:sp>
        <p:nvSpPr>
          <p:cNvPr id="397" name="Straight Connector 122"/>
          <p:cNvSpPr/>
          <p:nvPr/>
        </p:nvSpPr>
        <p:spPr>
          <a:xfrm>
            <a:off x="7642095" y="3881122"/>
            <a:ext cx="1" cy="9276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rgbClr val="464646"/>
            </a:solidFill>
          </a:ln>
        </p:spPr>
        <p:txBody>
          <a:bodyPr/>
          <a:lstStyle/>
          <a:p>
            <a:pPr/>
          </a:p>
        </p:txBody>
      </p:sp>
      <p:sp>
        <p:nvSpPr>
          <p:cNvPr id="386" name="TextBox 126"/>
          <p:cNvSpPr txBox="1"/>
          <p:nvPr/>
        </p:nvSpPr>
        <p:spPr>
          <a:xfrm>
            <a:off x="7228156" y="4301264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</a:t>
            </a:r>
          </a:p>
        </p:txBody>
      </p:sp>
      <p:sp>
        <p:nvSpPr>
          <p:cNvPr id="387" name="TextBox 127"/>
          <p:cNvSpPr txBox="1"/>
          <p:nvPr/>
        </p:nvSpPr>
        <p:spPr>
          <a:xfrm>
            <a:off x="7673146" y="4088486"/>
            <a:ext cx="2723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</a:t>
            </a:r>
          </a:p>
        </p:txBody>
      </p:sp>
      <p:sp>
        <p:nvSpPr>
          <p:cNvPr id="38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Intra-domain Routing Protocols</a:t>
            </a:r>
          </a:p>
        </p:txBody>
      </p:sp>
      <p:sp>
        <p:nvSpPr>
          <p:cNvPr id="400" name="Rectangle 3"/>
          <p:cNvSpPr txBox="1"/>
          <p:nvPr>
            <p:ph type="body" idx="1"/>
          </p:nvPr>
        </p:nvSpPr>
        <p:spPr>
          <a:xfrm>
            <a:off x="0" y="1600200"/>
            <a:ext cx="9144000" cy="5105400"/>
          </a:xfrm>
          <a:prstGeom prst="rect">
            <a:avLst/>
          </a:prstGeom>
        </p:spPr>
        <p:txBody>
          <a:bodyPr/>
          <a:lstStyle/>
          <a:p>
            <a:pPr/>
            <a:r>
              <a:t>Distance vector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i="1"/>
              <a:t>Routing Information Protocol (RIP)</a:t>
            </a:r>
            <a:r>
              <a:t>, based on Bellman-Ford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Routers periodically exchange reachability information </a:t>
            </a:r>
            <a:r>
              <a:rPr b="1">
                <a:solidFill>
                  <a:schemeClr val="accent2">
                    <a:lumOff val="-9764"/>
                  </a:schemeClr>
                </a:solidFill>
              </a:rPr>
              <a:t>with neighbors</a:t>
            </a:r>
            <a:endParaRPr b="1">
              <a:solidFill>
                <a:schemeClr val="accent2">
                  <a:lumOff val="-9764"/>
                </a:schemeClr>
              </a:solidFill>
            </a:endParaRPr>
          </a:p>
          <a:p>
            <a:pPr/>
            <a:r>
              <a:t>Link state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rPr i="1"/>
              <a:t>Open Shortest Path First (OSPF)</a:t>
            </a:r>
            <a:r>
              <a:t>, based on Dijkstra algorithm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network periodically </a:t>
            </a:r>
            <a:r>
              <a:rPr b="1">
                <a:solidFill>
                  <a:schemeClr val="accent2">
                    <a:lumOff val="-9764"/>
                  </a:schemeClr>
                </a:solidFill>
              </a:rPr>
              <a:t>floods</a:t>
            </a:r>
            <a:r>
              <a:rPr>
                <a:solidFill>
                  <a:schemeClr val="accent1"/>
                </a:solidFill>
              </a:rPr>
              <a:t> </a:t>
            </a:r>
            <a:r>
              <a:t>immediate reachability information to all other routers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Per router local computation to determine full routes</a:t>
            </a:r>
          </a:p>
        </p:txBody>
      </p:sp>
      <p:sp>
        <p:nvSpPr>
          <p:cNvPr id="401" name="Slide Number Placeholder 5"/>
          <p:cNvSpPr txBox="1"/>
          <p:nvPr>
            <p:ph type="sldNum" sz="quarter" idx="2"/>
          </p:nvPr>
        </p:nvSpPr>
        <p:spPr>
          <a:xfrm>
            <a:off x="8650263" y="6372542"/>
            <a:ext cx="225474" cy="3327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90000"/>
              </a:lnSpc>
            </a:lvl1pPr>
          </a:lstStyle>
          <a:p>
            <a:pPr/>
            <a:fld id="{86CB4B4D-7CA3-9044-876B-883B54F8677D}" type="slidenum"/>
          </a:p>
        </p:txBody>
      </p:sp>
      <p:sp>
        <p:nvSpPr>
          <p:cNvPr id="402" name="Slide Number Placeholder 2"/>
          <p:cNvSpPr txBox="1"/>
          <p:nvPr/>
        </p:nvSpPr>
        <p:spPr>
          <a:xfrm>
            <a:off x="0" y="1256270"/>
            <a:ext cx="533400" cy="3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896111">
              <a:lnSpc>
                <a:spcPct val="80000"/>
              </a:lnSpc>
              <a:defRPr b="1" sz="1568">
                <a:solidFill>
                  <a:srgbClr val="FFFFFF"/>
                </a:solidFill>
              </a:defRPr>
            </a:lvl1pPr>
          </a:lstStyle>
          <a:p>
            <a:pPr/>
            <a:r>
              <a:t>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40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 Placeholder 5"/>
          <p:cNvSpPr txBox="1"/>
          <p:nvPr>
            <p:ph type="body" idx="1"/>
          </p:nvPr>
        </p:nvSpPr>
        <p:spPr>
          <a:xfrm>
            <a:off x="439489" y="2127101"/>
            <a:ext cx="8562997" cy="3807726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Distance Vector Routing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RIP</a:t>
            </a:r>
            <a:endParaRPr sz="1800"/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Link State Routing</a:t>
            </a:r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OSPF</a:t>
            </a:r>
            <a:endParaRPr sz="1800"/>
          </a:p>
          <a:p>
            <a:pPr lvl="1" marL="1211580" indent="-571500">
              <a:spcBef>
                <a:spcPts val="500"/>
              </a:spcBef>
              <a:buClr>
                <a:schemeClr val="accent1"/>
              </a:buClr>
              <a:buSzPct val="70000"/>
              <a:buChar char="❑"/>
              <a:defRPr sz="3400">
                <a:solidFill>
                  <a:srgbClr val="888888"/>
                </a:solidFill>
              </a:defRPr>
            </a:pPr>
            <a:r>
              <a:t>IS-IS (Intermediate System to Intermediate System)</a:t>
            </a:r>
          </a:p>
        </p:txBody>
      </p:sp>
      <p:sp>
        <p:nvSpPr>
          <p:cNvPr id="405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406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