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Network Address Translator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5" name="Shape 3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Your IP address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1" name="Shape 3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SRI – Standford Research Institute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-1" y="8492134"/>
            <a:ext cx="13004801" cy="12614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18" name="Rectangle"/>
          <p:cNvSpPr/>
          <p:nvPr/>
        </p:nvSpPr>
        <p:spPr>
          <a:xfrm>
            <a:off x="-13005" y="8609177"/>
            <a:ext cx="3199181" cy="1014376"/>
          </a:xfrm>
          <a:prstGeom prst="rect">
            <a:avLst/>
          </a:prstGeom>
          <a:solidFill>
            <a:srgbClr val="DA1F28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19" name="Rectangle"/>
          <p:cNvSpPr/>
          <p:nvPr/>
        </p:nvSpPr>
        <p:spPr>
          <a:xfrm>
            <a:off x="3355238" y="8596172"/>
            <a:ext cx="9649562" cy="1014376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3359573" y="3305386"/>
            <a:ext cx="9211735" cy="5039361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l" defTabSz="1300480">
              <a:defRPr cap="all" sz="6200">
                <a:solidFill>
                  <a:srgbClr val="DEF5FA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3359573" y="8430753"/>
            <a:ext cx="9536854" cy="1322847"/>
          </a:xfrm>
          <a:prstGeom prst="rect">
            <a:avLst/>
          </a:prstGeom>
        </p:spPr>
        <p:txBody>
          <a:bodyPr lIns="65023" tIns="65023" rIns="65023" bIns="65023"/>
          <a:lstStyle>
            <a:lvl1pPr marL="0" indent="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  <a:lvl2pPr marL="0" indent="45720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2pPr>
            <a:lvl3pPr marL="0" indent="91440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3pPr>
            <a:lvl4pPr marL="0" indent="137160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4pPr>
            <a:lvl5pPr marL="0" indent="182880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11379200" y="88645"/>
            <a:ext cx="1192107" cy="472949"/>
          </a:xfrm>
          <a:prstGeom prst="rect">
            <a:avLst/>
          </a:prstGeom>
        </p:spPr>
        <p:txBody>
          <a:bodyPr wrap="square" lIns="65023" tIns="65023" rIns="65023" bIns="65023" anchor="ctr">
            <a:normAutofit fontScale="100000" lnSpcReduction="0"/>
          </a:bodyPr>
          <a:lstStyle>
            <a:lvl1pPr defTabSz="1300480">
              <a:defRPr b="1" sz="2400">
                <a:solidFill>
                  <a:srgbClr val="DEF5FA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ody Level One…"/>
          <p:cNvSpPr txBox="1"/>
          <p:nvPr>
            <p:ph type="body" sz="half" idx="1"/>
          </p:nvPr>
        </p:nvSpPr>
        <p:spPr>
          <a:xfrm>
            <a:off x="1950719" y="3901440"/>
            <a:ext cx="10130651" cy="4818098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defTabSz="1300480">
              <a:spcBef>
                <a:spcPts val="900"/>
              </a:spcBef>
              <a:buSzTx/>
              <a:buNone/>
              <a:defRPr sz="3800">
                <a:solidFill>
                  <a:srgbClr val="464646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  <a:lvl2pPr marL="0" indent="365760" defTabSz="1300480">
              <a:spcBef>
                <a:spcPts val="900"/>
              </a:spcBef>
              <a:buSzTx/>
              <a:buNone/>
              <a:defRPr sz="3800">
                <a:solidFill>
                  <a:srgbClr val="464646"/>
                </a:solidFill>
                <a:latin typeface="Tw Cen MT"/>
                <a:ea typeface="Tw Cen MT"/>
                <a:cs typeface="Tw Cen MT"/>
                <a:sym typeface="Tw Cen MT"/>
              </a:defRPr>
            </a:lvl2pPr>
            <a:lvl3pPr marL="0" indent="685800" defTabSz="1300480">
              <a:spcBef>
                <a:spcPts val="900"/>
              </a:spcBef>
              <a:buSzTx/>
              <a:buNone/>
              <a:defRPr sz="3800">
                <a:solidFill>
                  <a:srgbClr val="464646"/>
                </a:solidFill>
                <a:latin typeface="Tw Cen MT"/>
                <a:ea typeface="Tw Cen MT"/>
                <a:cs typeface="Tw Cen MT"/>
                <a:sym typeface="Tw Cen MT"/>
              </a:defRPr>
            </a:lvl3pPr>
            <a:lvl4pPr marL="0" indent="1143000" defTabSz="1300480">
              <a:spcBef>
                <a:spcPts val="900"/>
              </a:spcBef>
              <a:buSzTx/>
              <a:buNone/>
              <a:defRPr sz="3800">
                <a:solidFill>
                  <a:srgbClr val="464646"/>
                </a:solidFill>
                <a:latin typeface="Tw Cen MT"/>
                <a:ea typeface="Tw Cen MT"/>
                <a:cs typeface="Tw Cen MT"/>
                <a:sym typeface="Tw Cen MT"/>
              </a:defRPr>
            </a:lvl4pPr>
            <a:lvl5pPr marL="0" indent="1600200" defTabSz="1300480">
              <a:spcBef>
                <a:spcPts val="900"/>
              </a:spcBef>
              <a:buSzTx/>
              <a:buNone/>
              <a:defRPr sz="3800">
                <a:solidFill>
                  <a:srgbClr val="464646"/>
                </a:solidFill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Rectangle"/>
          <p:cNvSpPr/>
          <p:nvPr/>
        </p:nvSpPr>
        <p:spPr>
          <a:xfrm>
            <a:off x="-1" y="325119"/>
            <a:ext cx="13004801" cy="162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-1" y="433493"/>
            <a:ext cx="1842348" cy="1408854"/>
          </a:xfrm>
          <a:prstGeom prst="rect">
            <a:avLst/>
          </a:prstGeom>
          <a:solidFill>
            <a:srgbClr val="DA1F28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32" name="Rectangle"/>
          <p:cNvSpPr/>
          <p:nvPr/>
        </p:nvSpPr>
        <p:spPr>
          <a:xfrm>
            <a:off x="1950719" y="433493"/>
            <a:ext cx="11054082" cy="1408854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33" name="Title Text"/>
          <p:cNvSpPr txBox="1"/>
          <p:nvPr>
            <p:ph type="title"/>
          </p:nvPr>
        </p:nvSpPr>
        <p:spPr>
          <a:xfrm>
            <a:off x="1950719" y="-1"/>
            <a:ext cx="10837335" cy="2275841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62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-1" y="849235"/>
            <a:ext cx="1842348" cy="5999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defTabSz="1300480">
              <a:defRPr b="1" sz="34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"/>
          <p:cNvSpPr/>
          <p:nvPr/>
        </p:nvSpPr>
        <p:spPr>
          <a:xfrm>
            <a:off x="-1" y="1755647"/>
            <a:ext cx="13004801" cy="4551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42" name="Rectangle"/>
          <p:cNvSpPr/>
          <p:nvPr/>
        </p:nvSpPr>
        <p:spPr>
          <a:xfrm>
            <a:off x="-1" y="1820672"/>
            <a:ext cx="758615" cy="325121"/>
          </a:xfrm>
          <a:prstGeom prst="rect">
            <a:avLst/>
          </a:prstGeom>
          <a:solidFill>
            <a:srgbClr val="DA1F28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43" name="Rectangle"/>
          <p:cNvSpPr/>
          <p:nvPr/>
        </p:nvSpPr>
        <p:spPr>
          <a:xfrm>
            <a:off x="839893" y="1820672"/>
            <a:ext cx="12164908" cy="325121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44" name="Title Text"/>
          <p:cNvSpPr txBox="1"/>
          <p:nvPr>
            <p:ph type="title"/>
          </p:nvPr>
        </p:nvSpPr>
        <p:spPr>
          <a:xfrm>
            <a:off x="216746" y="-1"/>
            <a:ext cx="12571308" cy="2059095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6200">
                <a:solidFill>
                  <a:srgbClr val="464646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-1" y="1730843"/>
            <a:ext cx="758615" cy="472949"/>
          </a:xfrm>
          <a:prstGeom prst="rect">
            <a:avLst/>
          </a:prstGeom>
        </p:spPr>
        <p:txBody>
          <a:bodyPr wrap="square" lIns="65023" tIns="65023" rIns="65023" bIns="65023" anchor="ctr">
            <a:normAutofit fontScale="100000" lnSpcReduction="0"/>
          </a:bodyPr>
          <a:lstStyle>
            <a:lvl1pPr defTabSz="1300480">
              <a:defRPr b="1" sz="24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216746" y="2275839"/>
            <a:ext cx="12571308" cy="7477761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41434" indent="-441434" defTabSz="1300480">
              <a:spcBef>
                <a:spcPts val="900"/>
              </a:spcBef>
              <a:buClr>
                <a:srgbClr val="DA1F28"/>
              </a:buClr>
              <a:buSzPct val="60000"/>
              <a:buChar char="◻"/>
              <a:defRPr sz="4000">
                <a:latin typeface="Tw Cen MT"/>
                <a:ea typeface="Tw Cen MT"/>
                <a:cs typeface="Tw Cen MT"/>
                <a:sym typeface="Tw Cen MT"/>
              </a:defRPr>
            </a:lvl1pPr>
            <a:lvl2pPr marL="787790" indent="-422030" defTabSz="1300480">
              <a:spcBef>
                <a:spcPts val="900"/>
              </a:spcBef>
              <a:buClr>
                <a:srgbClr val="DA1F28"/>
              </a:buClr>
              <a:buSzPct val="70000"/>
              <a:buChar char=""/>
              <a:defRPr sz="4000">
                <a:latin typeface="Tw Cen MT"/>
                <a:ea typeface="Tw Cen MT"/>
                <a:cs typeface="Tw Cen MT"/>
                <a:sym typeface="Tw Cen MT"/>
              </a:defRPr>
            </a:lvl2pPr>
            <a:lvl3pPr marL="1083365" indent="-397565" defTabSz="1300480">
              <a:spcBef>
                <a:spcPts val="900"/>
              </a:spcBef>
              <a:buClr>
                <a:srgbClr val="DA1F28"/>
              </a:buClr>
              <a:buSzPct val="75000"/>
              <a:buChar char="■"/>
              <a:defRPr sz="4000">
                <a:latin typeface="Tw Cen MT"/>
                <a:ea typeface="Tw Cen MT"/>
                <a:cs typeface="Tw Cen MT"/>
                <a:sym typeface="Tw Cen MT"/>
              </a:defRPr>
            </a:lvl3pPr>
            <a:lvl4pPr marL="1600200" indent="-457200" defTabSz="1300480">
              <a:spcBef>
                <a:spcPts val="900"/>
              </a:spcBef>
              <a:buClr>
                <a:srgbClr val="DA1F28"/>
              </a:buClr>
              <a:buSzPct val="75000"/>
              <a:buChar char="■"/>
              <a:defRPr sz="4000">
                <a:latin typeface="Tw Cen MT"/>
                <a:ea typeface="Tw Cen MT"/>
                <a:cs typeface="Tw Cen MT"/>
                <a:sym typeface="Tw Cen MT"/>
              </a:defRPr>
            </a:lvl4pPr>
            <a:lvl5pPr marL="2057400" indent="-457200" defTabSz="1300480">
              <a:spcBef>
                <a:spcPts val="900"/>
              </a:spcBef>
              <a:buClr>
                <a:srgbClr val="DA1F28"/>
              </a:buClr>
              <a:buSzPct val="65000"/>
              <a:buChar char="■"/>
              <a:defRPr sz="4000"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6"/>
          <p:cNvSpPr/>
          <p:nvPr/>
        </p:nvSpPr>
        <p:spPr>
          <a:xfrm>
            <a:off x="-1" y="1755647"/>
            <a:ext cx="13004801" cy="4551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54" name="Rectangle 7"/>
          <p:cNvSpPr/>
          <p:nvPr/>
        </p:nvSpPr>
        <p:spPr>
          <a:xfrm>
            <a:off x="-1" y="1820672"/>
            <a:ext cx="758615" cy="325121"/>
          </a:xfrm>
          <a:prstGeom prst="rect">
            <a:avLst/>
          </a:prstGeom>
          <a:solidFill>
            <a:srgbClr val="DA1F28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55" name="Rectangle 8"/>
          <p:cNvSpPr/>
          <p:nvPr/>
        </p:nvSpPr>
        <p:spPr>
          <a:xfrm>
            <a:off x="839893" y="1820672"/>
            <a:ext cx="12164908" cy="325121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56" name="Title Text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6200">
                <a:solidFill>
                  <a:srgbClr val="464646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146156" y="1766967"/>
            <a:ext cx="466301" cy="472949"/>
          </a:xfrm>
          <a:prstGeom prst="rect">
            <a:avLst/>
          </a:prstGeom>
        </p:spPr>
        <p:txBody>
          <a:bodyPr lIns="65023" tIns="65023" rIns="65023" bIns="65023" anchor="ctr">
            <a:normAutofit fontScale="100000" lnSpcReduction="0"/>
          </a:bodyPr>
          <a:lstStyle>
            <a:lvl1pPr defTabSz="1300480">
              <a:defRPr b="1" sz="24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41434" indent="-441434" defTabSz="1300480">
              <a:spcBef>
                <a:spcPts val="900"/>
              </a:spcBef>
              <a:buClr>
                <a:srgbClr val="DA1F28"/>
              </a:buClr>
              <a:buSzPct val="60000"/>
              <a:buChar char="◻"/>
              <a:defRPr sz="4000">
                <a:latin typeface="Tw Cen MT"/>
                <a:ea typeface="Tw Cen MT"/>
                <a:cs typeface="Tw Cen MT"/>
                <a:sym typeface="Tw Cen MT"/>
              </a:defRPr>
            </a:lvl1pPr>
            <a:lvl2pPr marL="787790" indent="-422030" defTabSz="1300480">
              <a:spcBef>
                <a:spcPts val="900"/>
              </a:spcBef>
              <a:buClr>
                <a:srgbClr val="DA1F28"/>
              </a:buClr>
              <a:buSzPct val="70000"/>
              <a:buChar char=""/>
              <a:defRPr sz="4000">
                <a:latin typeface="Tw Cen MT"/>
                <a:ea typeface="Tw Cen MT"/>
                <a:cs typeface="Tw Cen MT"/>
                <a:sym typeface="Tw Cen MT"/>
              </a:defRPr>
            </a:lvl2pPr>
            <a:lvl3pPr marL="1083365" indent="-397565" defTabSz="1300480">
              <a:spcBef>
                <a:spcPts val="900"/>
              </a:spcBef>
              <a:buClr>
                <a:srgbClr val="DA1F28"/>
              </a:buClr>
              <a:buSzPct val="75000"/>
              <a:buChar char="■"/>
              <a:defRPr sz="4000">
                <a:latin typeface="Tw Cen MT"/>
                <a:ea typeface="Tw Cen MT"/>
                <a:cs typeface="Tw Cen MT"/>
                <a:sym typeface="Tw Cen MT"/>
              </a:defRPr>
            </a:lvl3pPr>
            <a:lvl4pPr marL="1600200" indent="-457200" defTabSz="1300480">
              <a:spcBef>
                <a:spcPts val="900"/>
              </a:spcBef>
              <a:buClr>
                <a:srgbClr val="DA1F28"/>
              </a:buClr>
              <a:buSzPct val="75000"/>
              <a:buChar char="■"/>
              <a:defRPr sz="4000">
                <a:latin typeface="Tw Cen MT"/>
                <a:ea typeface="Tw Cen MT"/>
                <a:cs typeface="Tw Cen MT"/>
                <a:sym typeface="Tw Cen MT"/>
              </a:defRPr>
            </a:lvl4pPr>
            <a:lvl5pPr marL="2057400" indent="-457200" defTabSz="1300480">
              <a:spcBef>
                <a:spcPts val="900"/>
              </a:spcBef>
              <a:buClr>
                <a:srgbClr val="DA1F28"/>
              </a:buClr>
              <a:buSzPct val="65000"/>
              <a:buChar char="■"/>
              <a:defRPr sz="4000"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6"/>
          <p:cNvSpPr/>
          <p:nvPr/>
        </p:nvSpPr>
        <p:spPr>
          <a:xfrm>
            <a:off x="-1" y="8492134"/>
            <a:ext cx="13004801" cy="12614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66" name="Rectangle 9"/>
          <p:cNvSpPr/>
          <p:nvPr/>
        </p:nvSpPr>
        <p:spPr>
          <a:xfrm>
            <a:off x="-13005" y="8609177"/>
            <a:ext cx="3199181" cy="1014376"/>
          </a:xfrm>
          <a:prstGeom prst="rect">
            <a:avLst/>
          </a:prstGeom>
          <a:solidFill>
            <a:srgbClr val="DA1F28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67" name="Rectangle 10"/>
          <p:cNvSpPr/>
          <p:nvPr/>
        </p:nvSpPr>
        <p:spPr>
          <a:xfrm>
            <a:off x="3355238" y="8596172"/>
            <a:ext cx="9649562" cy="1014376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68" name="Title Text"/>
          <p:cNvSpPr txBox="1"/>
          <p:nvPr>
            <p:ph type="title"/>
          </p:nvPr>
        </p:nvSpPr>
        <p:spPr>
          <a:xfrm>
            <a:off x="3359573" y="5743786"/>
            <a:ext cx="9211735" cy="2600961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l" defTabSz="1300480">
              <a:defRPr cap="all" sz="6200">
                <a:solidFill>
                  <a:srgbClr val="DEF5FA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sz="quarter" idx="1"/>
          </p:nvPr>
        </p:nvSpPr>
        <p:spPr>
          <a:xfrm>
            <a:off x="3359573" y="8604497"/>
            <a:ext cx="9536854" cy="975361"/>
          </a:xfrm>
          <a:prstGeom prst="rect">
            <a:avLst/>
          </a:prstGeom>
        </p:spPr>
        <p:txBody>
          <a:bodyPr lIns="65023" tIns="65023" rIns="65023" bIns="65023"/>
          <a:lstStyle>
            <a:lvl1pPr marL="0" indent="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  <a:lvl2pPr marL="0" indent="45720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2pPr>
            <a:lvl3pPr marL="0" indent="91440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3pPr>
            <a:lvl4pPr marL="0" indent="137160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4pPr>
            <a:lvl5pPr marL="0" indent="182880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xfrm>
            <a:off x="11742103" y="359579"/>
            <a:ext cx="466301" cy="472949"/>
          </a:xfrm>
          <a:prstGeom prst="rect">
            <a:avLst/>
          </a:prstGeom>
        </p:spPr>
        <p:txBody>
          <a:bodyPr lIns="65023" tIns="65023" rIns="65023" bIns="65023" anchor="ctr">
            <a:normAutofit fontScale="100000" lnSpcReduction="0"/>
          </a:bodyPr>
          <a:lstStyle>
            <a:lvl1pPr defTabSz="1300480">
              <a:defRPr b="1" sz="2400">
                <a:solidFill>
                  <a:srgbClr val="DEF5FA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mislove.org/" TargetMode="External"/><Relationship Id="rId3" Type="http://schemas.openxmlformats.org/officeDocument/2006/relationships/hyperlink" Target="http://cbw.sh/" TargetMode="External"/><Relationship Id="rId4" Type="http://schemas.openxmlformats.org/officeDocument/2006/relationships/hyperlink" Target="http://david.choffnes.com/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mislove.org/" TargetMode="External"/><Relationship Id="rId3" Type="http://schemas.openxmlformats.org/officeDocument/2006/relationships/hyperlink" Target="http://cbw.sh/" TargetMode="External"/><Relationship Id="rId4" Type="http://schemas.openxmlformats.org/officeDocument/2006/relationships/hyperlink" Target="http://david.choffnes.com/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ccs.rit.edu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cs.rit.edu/" TargetMode="External"/><Relationship Id="rId3" Type="http://schemas.openxmlformats.org/officeDocument/2006/relationships/hyperlink" Target="http://www.rit.edu" TargetMode="External"/><Relationship Id="rId4" Type="http://schemas.openxmlformats.org/officeDocument/2006/relationships/hyperlink" Target="http://rit.edu" TargetMode="External"/><Relationship Id="rId5" Type="http://schemas.openxmlformats.org/officeDocument/2006/relationships/hyperlink" Target="http://rit.edu/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ccs.neu.edu/" TargetMode="External"/><Relationship Id="rId3" Type="http://schemas.openxmlformats.org/officeDocument/2006/relationships/hyperlink" Target="http://///ppt/slides/amber.ccs.neu.edu" TargetMode="Externa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Relationship Id="rId3" Type="http://schemas.openxmlformats.org/officeDocument/2006/relationships/image" Target="../media/image1.gif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6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gif"/><Relationship Id="rId3" Type="http://schemas.openxmlformats.org/officeDocument/2006/relationships/image" Target="../media/image1.jpe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bankofamerica.com/" TargetMode="Externa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2.jpe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4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roject 1 Grading is done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 lvl="1" algn="l" defTabSz="1300480">
              <a:defRPr sz="6200">
                <a:solidFill>
                  <a:srgbClr val="464646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r>
              <a:t>Project 1 Grading is done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83" name="Group"/>
          <p:cNvGrpSpPr/>
          <p:nvPr/>
        </p:nvGrpSpPr>
        <p:grpSpPr>
          <a:xfrm>
            <a:off x="-38036" y="2266031"/>
            <a:ext cx="13042837" cy="3280445"/>
            <a:chOff x="0" y="0"/>
            <a:chExt cx="13042835" cy="3280443"/>
          </a:xfrm>
        </p:grpSpPr>
        <p:pic>
          <p:nvPicPr>
            <p:cNvPr id="18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8035" y="702916"/>
              <a:ext cx="13004801" cy="25775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2" name="No team, no points."/>
            <p:cNvSpPr txBox="1"/>
            <p:nvPr/>
          </p:nvSpPr>
          <p:spPr>
            <a:xfrm>
              <a:off x="0" y="0"/>
              <a:ext cx="4449079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41434" indent="-441434" algn="l" defTabSz="1300480">
                <a:spcBef>
                  <a:spcPts val="900"/>
                </a:spcBef>
                <a:buClr>
                  <a:srgbClr val="DA1F28"/>
                </a:buClr>
                <a:buSzPct val="60000"/>
                <a:buChar char="◻"/>
                <a:defRPr b="0" sz="4000"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/>
              <a:r>
                <a:t>No team, no points.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-100404" y="5753624"/>
            <a:ext cx="13105204" cy="3415762"/>
            <a:chOff x="0" y="0"/>
            <a:chExt cx="13105203" cy="3415761"/>
          </a:xfrm>
        </p:grpSpPr>
        <p:pic>
          <p:nvPicPr>
            <p:cNvPr id="18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0402" y="854848"/>
              <a:ext cx="13004801" cy="25609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5" name="No compile, no points"/>
            <p:cNvSpPr txBox="1"/>
            <p:nvPr/>
          </p:nvSpPr>
          <p:spPr>
            <a:xfrm>
              <a:off x="0" y="0"/>
              <a:ext cx="4856868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marL="441434" indent="-441434" algn="l" defTabSz="1300480">
                <a:spcBef>
                  <a:spcPts val="900"/>
                </a:spcBef>
                <a:buClr>
                  <a:srgbClr val="DA1F28"/>
                </a:buClr>
                <a:buSzPct val="60000"/>
                <a:buChar char="◻"/>
                <a:defRPr b="0" sz="4000"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/>
              <a:r>
                <a:t>No compile, no points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2"/>
      <p:bldP build="whole" bldLvl="1" animBg="1" rev="0" advAuto="0" spid="18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DHCP Header (Do not memoriz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DHCP Header (Do not memorize)</a:t>
            </a:r>
          </a:p>
        </p:txBody>
      </p:sp>
      <p:sp>
        <p:nvSpPr>
          <p:cNvPr id="3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515" y="2068124"/>
            <a:ext cx="10963770" cy="7676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Lecture 12: DNS and your Project2"/>
          <p:cNvSpPr txBox="1"/>
          <p:nvPr/>
        </p:nvSpPr>
        <p:spPr>
          <a:xfrm>
            <a:off x="975358" y="4972423"/>
            <a:ext cx="9475960" cy="303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/>
          <a:p>
            <a:pPr algn="l" defTabSz="1300480">
              <a:spcBef>
                <a:spcPts val="900"/>
              </a:spcBef>
              <a:defRPr b="0"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r>
              <a:rPr b="1" sz="5000"/>
              <a:t>Lecture 12: DNS </a:t>
            </a:r>
            <a:r>
              <a:rPr sz="500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and your Project2</a:t>
            </a:r>
          </a:p>
        </p:txBody>
      </p:sp>
      <p:sp>
        <p:nvSpPr>
          <p:cNvPr id="357" name="The slide is built with the help of Prof. Alan Mislove, Christo Wilson, and David Choffnes's class"/>
          <p:cNvSpPr txBox="1"/>
          <p:nvPr>
            <p:ph type="body" sz="quarter" idx="1"/>
          </p:nvPr>
        </p:nvSpPr>
        <p:spPr>
          <a:xfrm>
            <a:off x="3359573" y="8604497"/>
            <a:ext cx="9536854" cy="975361"/>
          </a:xfrm>
          <a:prstGeom prst="rect">
            <a:avLst/>
          </a:prstGeom>
        </p:spPr>
        <p:txBody>
          <a:bodyPr/>
          <a:lstStyle/>
          <a:p>
            <a:pPr>
              <a:defRPr sz="1900"/>
            </a:pPr>
            <a:r>
              <a:t>The slide is built with the help of Prof. </a:t>
            </a:r>
            <a:r>
              <a:rPr>
                <a:hlinkClick r:id="rId2" invalidUrl="" action="" tgtFrame="" tooltip="" history="1" highlightClick="0" endSnd="0"/>
              </a:rPr>
              <a:t>Alan Mislove</a:t>
            </a:r>
            <a:r>
              <a:t>, </a:t>
            </a:r>
            <a:r>
              <a:rPr>
                <a:hlinkClick r:id="rId3" invalidUrl="" action="" tgtFrame="" tooltip="" history="1" highlightClick="0" endSnd="0"/>
              </a:rPr>
              <a:t>Christo Wilson</a:t>
            </a:r>
            <a:r>
              <a:t>, and </a:t>
            </a:r>
            <a:r>
              <a:rPr>
                <a:hlinkClick r:id="rId4" invalidUrl="" action="" tgtFrame="" tooltip="" history="1" highlightClick="0" endSnd="0"/>
              </a:rPr>
              <a:t>David Choffnes</a:t>
            </a:r>
            <a:r>
              <a:t>'s class</a:t>
            </a:r>
          </a:p>
        </p:txBody>
      </p:sp>
      <p:sp>
        <p:nvSpPr>
          <p:cNvPr id="358" name="CSCI-351 Data communication and Networks"/>
          <p:cNvSpPr txBox="1"/>
          <p:nvPr>
            <p:ph type="title"/>
          </p:nvPr>
        </p:nvSpPr>
        <p:spPr>
          <a:xfrm>
            <a:off x="975358" y="1625599"/>
            <a:ext cx="11054084" cy="2600961"/>
          </a:xfrm>
          <a:prstGeom prst="rect">
            <a:avLst/>
          </a:prstGeom>
        </p:spPr>
        <p:txBody>
          <a:bodyPr/>
          <a:lstStyle/>
          <a:p>
            <a:pPr/>
            <a:r>
              <a:t>CSCI-351</a:t>
            </a:r>
            <a:br/>
            <a:r>
              <a:rPr sz="4900"/>
              <a:t>Data communication and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Why Skipping Transport Layer?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Why Skipping Transport Layer? </a:t>
            </a:r>
          </a:p>
        </p:txBody>
      </p:sp>
      <p:sp>
        <p:nvSpPr>
          <p:cNvPr id="361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62" name="No; we will cover at the next class…"/>
          <p:cNvSpPr txBox="1"/>
          <p:nvPr>
            <p:ph type="body" idx="1"/>
          </p:nvPr>
        </p:nvSpPr>
        <p:spPr>
          <a:xfrm>
            <a:off x="4561385" y="2275839"/>
            <a:ext cx="8443415" cy="7261015"/>
          </a:xfrm>
          <a:prstGeom prst="rect">
            <a:avLst/>
          </a:prstGeom>
        </p:spPr>
        <p:txBody>
          <a:bodyPr/>
          <a:lstStyle/>
          <a:p>
            <a:pPr marL="443132" indent="-443132">
              <a:defRPr sz="3600"/>
            </a:pPr>
            <a:r>
              <a:t>No; we will cover at the next class</a:t>
            </a:r>
          </a:p>
          <a:p>
            <a:pPr marL="443132" indent="-443132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Project 2 will be announced: DNS</a:t>
            </a:r>
          </a:p>
        </p:txBody>
      </p:sp>
      <p:sp>
        <p:nvSpPr>
          <p:cNvPr id="363" name="Application"/>
          <p:cNvSpPr txBox="1"/>
          <p:nvPr/>
        </p:nvSpPr>
        <p:spPr>
          <a:xfrm>
            <a:off x="274865" y="4087131"/>
            <a:ext cx="3189566" cy="815186"/>
          </a:xfrm>
          <a:prstGeom prst="rect">
            <a:avLst/>
          </a:prstGeom>
          <a:solidFill>
            <a:srgbClr val="7030A0"/>
          </a:solidFill>
          <a:ln w="762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indent="113156" defTabSz="1287475">
              <a:lnSpc>
                <a:spcPct val="90000"/>
              </a:lnSpc>
              <a:spcBef>
                <a:spcPts val="1000"/>
              </a:spcBef>
              <a:defRPr b="0" sz="4356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3366">
                <a:solidFill>
                  <a:srgbClr val="000000"/>
                </a:solidFill>
              </a:defRPr>
            </a:pPr>
            <a:r>
              <a:rPr sz="4356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364" name="Transport"/>
          <p:cNvSpPr txBox="1"/>
          <p:nvPr/>
        </p:nvSpPr>
        <p:spPr>
          <a:xfrm>
            <a:off x="274871" y="4908796"/>
            <a:ext cx="3189553" cy="815186"/>
          </a:xfrm>
          <a:prstGeom prst="rect">
            <a:avLst/>
          </a:prstGeom>
          <a:solidFill>
            <a:srgbClr val="00B050"/>
          </a:solidFill>
          <a:ln w="762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indent="113156" defTabSz="1287475">
              <a:lnSpc>
                <a:spcPct val="90000"/>
              </a:lnSpc>
              <a:spcBef>
                <a:spcPts val="1000"/>
              </a:spcBef>
              <a:defRPr b="0" sz="4356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3366">
                <a:solidFill>
                  <a:srgbClr val="000000"/>
                </a:solidFill>
              </a:defRPr>
            </a:pPr>
            <a:r>
              <a:rPr sz="4356">
                <a:solidFill>
                  <a:srgbClr val="FFFFFF"/>
                </a:solidFill>
              </a:rPr>
              <a:t>Transport</a:t>
            </a:r>
          </a:p>
        </p:txBody>
      </p:sp>
      <p:sp>
        <p:nvSpPr>
          <p:cNvPr id="365" name="Network"/>
          <p:cNvSpPr txBox="1"/>
          <p:nvPr/>
        </p:nvSpPr>
        <p:spPr>
          <a:xfrm>
            <a:off x="274871" y="5723982"/>
            <a:ext cx="3189553" cy="815186"/>
          </a:xfrm>
          <a:prstGeom prst="rect">
            <a:avLst/>
          </a:prstGeom>
          <a:solidFill>
            <a:srgbClr val="92D050"/>
          </a:solidFill>
          <a:ln w="762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indent="113156" defTabSz="1287475">
              <a:lnSpc>
                <a:spcPct val="90000"/>
              </a:lnSpc>
              <a:spcBef>
                <a:spcPts val="1000"/>
              </a:spcBef>
              <a:defRPr b="0" sz="4356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3366">
                <a:solidFill>
                  <a:srgbClr val="000000"/>
                </a:solidFill>
              </a:defRPr>
            </a:pPr>
            <a:r>
              <a:rPr sz="4356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366" name="Data Link"/>
          <p:cNvSpPr txBox="1"/>
          <p:nvPr/>
        </p:nvSpPr>
        <p:spPr>
          <a:xfrm>
            <a:off x="274871" y="6545647"/>
            <a:ext cx="3189553" cy="815186"/>
          </a:xfrm>
          <a:prstGeom prst="rect">
            <a:avLst/>
          </a:prstGeom>
          <a:solidFill>
            <a:srgbClr val="EB641B"/>
          </a:solidFill>
          <a:ln w="762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indent="113156" defTabSz="1287475">
              <a:lnSpc>
                <a:spcPct val="90000"/>
              </a:lnSpc>
              <a:spcBef>
                <a:spcPts val="1000"/>
              </a:spcBef>
              <a:defRPr b="0" sz="4356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3366">
                <a:solidFill>
                  <a:srgbClr val="000000"/>
                </a:solidFill>
              </a:defRPr>
            </a:pPr>
            <a:r>
              <a:rPr sz="4356">
                <a:solidFill>
                  <a:srgbClr val="FFFFFF"/>
                </a:solidFill>
              </a:rPr>
              <a:t>Data Link</a:t>
            </a:r>
          </a:p>
        </p:txBody>
      </p:sp>
      <p:sp>
        <p:nvSpPr>
          <p:cNvPr id="367" name="Physical"/>
          <p:cNvSpPr txBox="1"/>
          <p:nvPr/>
        </p:nvSpPr>
        <p:spPr>
          <a:xfrm>
            <a:off x="275057" y="7360832"/>
            <a:ext cx="3189554" cy="815186"/>
          </a:xfrm>
          <a:prstGeom prst="rect">
            <a:avLst/>
          </a:prstGeom>
          <a:solidFill>
            <a:srgbClr val="FF0000"/>
          </a:solidFill>
          <a:ln w="762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indent="113156" defTabSz="1287475">
              <a:lnSpc>
                <a:spcPct val="90000"/>
              </a:lnSpc>
              <a:spcBef>
                <a:spcPts val="1000"/>
              </a:spcBef>
              <a:defRPr b="0" sz="4356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3366">
                <a:solidFill>
                  <a:srgbClr val="000000"/>
                </a:solidFill>
              </a:defRPr>
            </a:pPr>
            <a:r>
              <a:rPr sz="4356">
                <a:solidFill>
                  <a:srgbClr val="FFFFFF"/>
                </a:solidFill>
              </a:rPr>
              <a:t>Physical</a:t>
            </a:r>
          </a:p>
        </p:txBody>
      </p:sp>
      <p:sp>
        <p:nvSpPr>
          <p:cNvPr id="368" name="Line"/>
          <p:cNvSpPr/>
          <p:nvPr/>
        </p:nvSpPr>
        <p:spPr>
          <a:xfrm>
            <a:off x="3703235" y="2283290"/>
            <a:ext cx="657445" cy="5925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03"/>
                  <a:pt x="10800" y="21384"/>
                </a:cubicBezTo>
                <a:lnTo>
                  <a:pt x="10800" y="11407"/>
                </a:lnTo>
                <a:cubicBezTo>
                  <a:pt x="10800" y="11288"/>
                  <a:pt x="5965" y="11191"/>
                  <a:pt x="0" y="11191"/>
                </a:cubicBezTo>
                <a:cubicBezTo>
                  <a:pt x="5965" y="11191"/>
                  <a:pt x="10800" y="11094"/>
                  <a:pt x="10800" y="10975"/>
                </a:cubicBezTo>
                <a:lnTo>
                  <a:pt x="10800" y="216"/>
                </a:lnTo>
                <a:cubicBezTo>
                  <a:pt x="10800" y="97"/>
                  <a:pt x="15635" y="0"/>
                  <a:pt x="21600" y="0"/>
                </a:cubicBezTo>
              </a:path>
            </a:pathLst>
          </a:custGeom>
          <a:ln w="101600">
            <a:solidFill>
              <a:srgbClr val="28A0BE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roject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2</a:t>
            </a:r>
          </a:p>
        </p:txBody>
      </p:sp>
      <p:sp>
        <p:nvSpPr>
          <p:cNvPr id="3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7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800" y="2433319"/>
            <a:ext cx="11887200" cy="716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Lecture 12: DNS"/>
          <p:cNvSpPr txBox="1"/>
          <p:nvPr/>
        </p:nvSpPr>
        <p:spPr>
          <a:xfrm>
            <a:off x="975358" y="4972423"/>
            <a:ext cx="9475960" cy="303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algn="l" defTabSz="1300480">
              <a:spcBef>
                <a:spcPts val="900"/>
              </a:spcBef>
              <a:defRPr sz="50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b="0" sz="3600"/>
            </a:pPr>
            <a:r>
              <a:rPr b="1" sz="5000"/>
              <a:t>Lecture 12: DNS</a:t>
            </a:r>
            <a:endParaRPr b="1" sz="5000"/>
          </a:p>
        </p:txBody>
      </p:sp>
      <p:sp>
        <p:nvSpPr>
          <p:cNvPr id="376" name="The slide is built with the help of Prof. Alan Mislove, Christo Wilson, and David Choffnes's class"/>
          <p:cNvSpPr txBox="1"/>
          <p:nvPr>
            <p:ph type="body" sz="quarter" idx="1"/>
          </p:nvPr>
        </p:nvSpPr>
        <p:spPr>
          <a:xfrm>
            <a:off x="3359573" y="8604497"/>
            <a:ext cx="9536854" cy="975361"/>
          </a:xfrm>
          <a:prstGeom prst="rect">
            <a:avLst/>
          </a:prstGeom>
        </p:spPr>
        <p:txBody>
          <a:bodyPr/>
          <a:lstStyle/>
          <a:p>
            <a:pPr>
              <a:defRPr sz="1900"/>
            </a:pPr>
            <a:r>
              <a:t>The slide is built with the help of Prof. </a:t>
            </a:r>
            <a:r>
              <a:rPr>
                <a:hlinkClick r:id="rId2" invalidUrl="" action="" tgtFrame="" tooltip="" history="1" highlightClick="0" endSnd="0"/>
              </a:rPr>
              <a:t>Alan Mislove</a:t>
            </a:r>
            <a:r>
              <a:t>, </a:t>
            </a:r>
            <a:r>
              <a:rPr>
                <a:hlinkClick r:id="rId3" invalidUrl="" action="" tgtFrame="" tooltip="" history="1" highlightClick="0" endSnd="0"/>
              </a:rPr>
              <a:t>Christo Wilson</a:t>
            </a:r>
            <a:r>
              <a:t>, and </a:t>
            </a:r>
            <a:r>
              <a:rPr>
                <a:hlinkClick r:id="rId4" invalidUrl="" action="" tgtFrame="" tooltip="" history="1" highlightClick="0" endSnd="0"/>
              </a:rPr>
              <a:t>David Choffnes</a:t>
            </a:r>
            <a:r>
              <a:t>'s class</a:t>
            </a:r>
          </a:p>
        </p:txBody>
      </p:sp>
      <p:sp>
        <p:nvSpPr>
          <p:cNvPr id="377" name="CSCI-351 Data communication and Networks"/>
          <p:cNvSpPr txBox="1"/>
          <p:nvPr>
            <p:ph type="title"/>
          </p:nvPr>
        </p:nvSpPr>
        <p:spPr>
          <a:xfrm>
            <a:off x="975358" y="1625599"/>
            <a:ext cx="11054084" cy="2600961"/>
          </a:xfrm>
          <a:prstGeom prst="rect">
            <a:avLst/>
          </a:prstGeom>
        </p:spPr>
        <p:txBody>
          <a:bodyPr/>
          <a:lstStyle/>
          <a:p>
            <a:pPr/>
            <a:r>
              <a:t>CSCI-351</a:t>
            </a:r>
            <a:br/>
            <a:r>
              <a:rPr sz="4900"/>
              <a:t>Data communication and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Layer 8 (The Carbon-based nodes)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Layer 8 (The Carbon-based nodes)</a:t>
            </a:r>
          </a:p>
        </p:txBody>
      </p:sp>
      <p:sp>
        <p:nvSpPr>
          <p:cNvPr id="380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81" name="If you want to…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If you want to…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Call someone, you need to ask for their phone number</a:t>
            </a:r>
          </a:p>
          <a:p>
            <a:pPr lvl="2" marL="1003852" indent="-318052">
              <a:spcBef>
                <a:spcPts val="700"/>
              </a:spcBef>
              <a:defRPr sz="3200"/>
            </a:pPr>
            <a:r>
              <a:t>You can’t just dial “P R O F  C H U N G”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Mail someone, you need to get their address first</a:t>
            </a:r>
          </a:p>
          <a:p>
            <a:pPr/>
            <a:r>
              <a:t>What about the Internet?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If you need to reach Google, you need their IP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Does anyone know Google’s IP?</a:t>
            </a:r>
          </a:p>
          <a:p>
            <a:pPr/>
            <a:r>
              <a:t>Problem: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People can’t remember IP addresses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Need human readable names that map to IPs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Internet Names and Addresse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Internet Names and Addresses</a:t>
            </a:r>
          </a:p>
        </p:txBody>
      </p:sp>
      <p:sp>
        <p:nvSpPr>
          <p:cNvPr id="384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85" name="Addresses, e.g. 129.10.117.100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Addresses, e.g. 129.10.117.100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Computer usable labels for machines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Conform to structure of the network</a:t>
            </a:r>
          </a:p>
          <a:p>
            <a:pPr/>
            <a:r>
              <a:t>Names, e.g. www.rit.edu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Human usable labels for machines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Conform to organizational structure</a:t>
            </a:r>
          </a:p>
          <a:p>
            <a:pPr/>
            <a:r>
              <a:t>How do you map from one to the other?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Domain Name System (DNS)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History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History</a:t>
            </a:r>
          </a:p>
        </p:txBody>
      </p:sp>
      <p:sp>
        <p:nvSpPr>
          <p:cNvPr id="388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89" name="Before DNS, all mappings were in hosts.txt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Before DNS, all mappings were in </a:t>
            </a:r>
            <a:r>
              <a:rPr i="1"/>
              <a:t>hosts.txt</a:t>
            </a:r>
            <a:endParaRPr i="1"/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rPr i="1"/>
              <a:t>/etc/hosts </a:t>
            </a:r>
            <a:r>
              <a:t>on Linux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rPr i="1"/>
              <a:t>C:\Windows\System32\drivers\etc\hosts </a:t>
            </a:r>
            <a:r>
              <a:t>on Windows</a:t>
            </a:r>
          </a:p>
          <a:p>
            <a:pPr/>
            <a:r>
              <a:t>Centralized, manual system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Changes were submitted to SRI via email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Machines periodically FTP new copies of </a:t>
            </a:r>
            <a:r>
              <a:rPr i="1"/>
              <a:t>hosts.txt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Administrators could pick names at their discretion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Any name was allowed</a:t>
            </a:r>
          </a:p>
          <a:p>
            <a:pPr lvl="2" marL="1043608" indent="-357808">
              <a:spcBef>
                <a:spcPts val="700"/>
              </a:spcBef>
              <a:defRPr sz="3200"/>
            </a:pPr>
            <a:r>
              <a:rPr sz="3600"/>
              <a:t>tijay</a:t>
            </a:r>
            <a:r>
              <a:t>_server_at_rit_pwns_joo_lol_kthxbye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owards DN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Towards DNS</a:t>
            </a:r>
          </a:p>
        </p:txBody>
      </p:sp>
      <p:sp>
        <p:nvSpPr>
          <p:cNvPr id="394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95" name="Eventually, the hosts.txt system fell apart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Eventually, the </a:t>
            </a:r>
            <a:r>
              <a:rPr i="1"/>
              <a:t>hosts.txt</a:t>
            </a:r>
            <a:r>
              <a:t> system fell apart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Not scalable, SRI couldn’t handle the load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Hard to enforce uniqueness of names</a:t>
            </a:r>
          </a:p>
          <a:p>
            <a:pPr lvl="2" marL="1003852" indent="-318052">
              <a:spcBef>
                <a:spcPts val="700"/>
              </a:spcBef>
              <a:defRPr sz="3200"/>
            </a:pPr>
            <a:r>
              <a:t>e.g RIT </a:t>
            </a:r>
          </a:p>
          <a:p>
            <a:pPr lvl="3" marL="1463039" indent="-320039">
              <a:spcBef>
                <a:spcPts val="500"/>
              </a:spcBef>
              <a:buClr>
                <a:srgbClr val="EB641B"/>
              </a:buClr>
              <a:defRPr sz="2800"/>
            </a:pPr>
            <a:r>
              <a:t>Rochester Institute of Technology?</a:t>
            </a:r>
          </a:p>
          <a:p>
            <a:pPr lvl="3" marL="1463039" indent="-320039">
              <a:spcBef>
                <a:spcPts val="500"/>
              </a:spcBef>
              <a:buClr>
                <a:srgbClr val="EB641B"/>
              </a:buClr>
              <a:defRPr sz="2800"/>
            </a:pPr>
            <a:r>
              <a:t>Revolution in Training (US Navy)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Many machines had inaccurate copies of </a:t>
            </a:r>
            <a:r>
              <a:rPr i="1"/>
              <a:t>hosts.txt</a:t>
            </a:r>
          </a:p>
          <a:p>
            <a:pPr/>
            <a:r>
              <a:t>Thus, DNS was born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DNS Basics…"/>
          <p:cNvSpPr txBox="1"/>
          <p:nvPr>
            <p:ph type="body" idx="1"/>
          </p:nvPr>
        </p:nvSpPr>
        <p:spPr>
          <a:xfrm>
            <a:off x="640534" y="3793066"/>
            <a:ext cx="11859601" cy="5019142"/>
          </a:xfrm>
          <a:prstGeom prst="rect">
            <a:avLst/>
          </a:prstGeom>
        </p:spPr>
        <p:txBody>
          <a:bodyPr/>
          <a:lstStyle/>
          <a:p>
            <a:pPr marL="1265464" indent="-1265464">
              <a:buClr>
                <a:srgbClr val="DA1F28"/>
              </a:buClr>
              <a:buSzPct val="60000"/>
              <a:buChar char="❑"/>
            </a:pPr>
            <a:r>
              <a:rPr sz="6200"/>
              <a:t>DNS Basics</a:t>
            </a:r>
            <a:endParaRPr sz="6200"/>
          </a:p>
          <a:p>
            <a:pPr marL="1265464" indent="-1265464">
              <a:buClr>
                <a:srgbClr val="DA1F28"/>
              </a:buClr>
              <a:buSzPct val="60000"/>
              <a:buChar char="❑"/>
            </a:pPr>
            <a:r>
              <a:rPr sz="6200"/>
              <a:t>DNS Security</a:t>
            </a:r>
          </a:p>
        </p:txBody>
      </p:sp>
      <p:sp>
        <p:nvSpPr>
          <p:cNvPr id="398" name="Outline"/>
          <p:cNvSpPr txBox="1"/>
          <p:nvPr>
            <p:ph type="title"/>
          </p:nvPr>
        </p:nvSpPr>
        <p:spPr>
          <a:xfrm>
            <a:off x="1950719" y="433493"/>
            <a:ext cx="10837335" cy="1408854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399" name="Slide Number"/>
          <p:cNvSpPr txBox="1"/>
          <p:nvPr>
            <p:ph type="sldNum" sz="quarter" idx="2"/>
          </p:nvPr>
        </p:nvSpPr>
        <p:spPr>
          <a:xfrm>
            <a:off x="-1" y="819883"/>
            <a:ext cx="1842348" cy="599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0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DNS at a High-Level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at a High-Level</a:t>
            </a:r>
          </a:p>
        </p:txBody>
      </p:sp>
      <p:sp>
        <p:nvSpPr>
          <p:cNvPr id="402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03" name="Domain Name System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Domain Name System</a:t>
            </a:r>
          </a:p>
          <a:p>
            <a:pPr/>
            <a:r>
              <a:t>Distributed database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No centralization</a:t>
            </a:r>
          </a:p>
          <a:p>
            <a:pPr/>
            <a:r>
              <a:t>Simple client/server architecture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UDP port 53, some implementations also use TCP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Why? (You will learn at the TCP-lecture)</a:t>
            </a:r>
          </a:p>
          <a:p>
            <a:pPr/>
            <a:r>
              <a:t>Hierarchical namespace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As opposed to original, flat namespace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e.g. .com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google.com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mail.google.com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Naming Hierarchy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Naming Hierarchy</a:t>
            </a:r>
          </a:p>
        </p:txBody>
      </p:sp>
      <p:sp>
        <p:nvSpPr>
          <p:cNvPr id="406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07" name="Top Level Domains (TLDs) are at the top…"/>
          <p:cNvSpPr txBox="1"/>
          <p:nvPr>
            <p:ph type="body" sz="half" idx="1"/>
          </p:nvPr>
        </p:nvSpPr>
        <p:spPr>
          <a:xfrm>
            <a:off x="4350415" y="4551682"/>
            <a:ext cx="8437639" cy="50780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Top Level Domains (TLDs) are at the top</a:t>
            </a:r>
          </a:p>
          <a:p>
            <a:pPr>
              <a:lnSpc>
                <a:spcPct val="90000"/>
              </a:lnSpc>
            </a:pPr>
            <a:r>
              <a:t>Maximum tree depth: 128</a:t>
            </a:r>
          </a:p>
          <a:p>
            <a:pPr>
              <a:lnSpc>
                <a:spcPct val="90000"/>
              </a:lnSpc>
            </a:pPr>
            <a:r>
              <a:t>Each Domain Name is a subtree</a:t>
            </a:r>
          </a:p>
          <a:p>
            <a:pPr lvl="1" marL="745587" indent="-379827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600"/>
            </a:pPr>
            <a:r>
              <a:t>.edu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rit.edu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cs.rit.edu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 invalidUrl="" action="" tgtFrame="" tooltip="" history="1" highlightClick="0" endSnd="0"/>
              </a:rPr>
              <a:t>www.ccs.rit.edu</a:t>
            </a:r>
          </a:p>
          <a:p>
            <a:pPr>
              <a:lnSpc>
                <a:spcPct val="90000"/>
              </a:lnSpc>
            </a:pPr>
            <a:r>
              <a:t>Name collisions are avoided</a:t>
            </a:r>
          </a:p>
          <a:p>
            <a:pPr lvl="1" marL="745587" indent="-379827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600"/>
            </a:pPr>
            <a:r>
              <a:t>rit.edu vs. rit.com</a:t>
            </a:r>
          </a:p>
        </p:txBody>
      </p:sp>
      <p:sp>
        <p:nvSpPr>
          <p:cNvPr id="408" name="Root"/>
          <p:cNvSpPr txBox="1"/>
          <p:nvPr/>
        </p:nvSpPr>
        <p:spPr>
          <a:xfrm>
            <a:off x="5637499" y="2168018"/>
            <a:ext cx="894604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Root</a:t>
            </a:r>
          </a:p>
        </p:txBody>
      </p:sp>
      <p:sp>
        <p:nvSpPr>
          <p:cNvPr id="409" name="edu"/>
          <p:cNvSpPr txBox="1"/>
          <p:nvPr/>
        </p:nvSpPr>
        <p:spPr>
          <a:xfrm>
            <a:off x="1798025" y="3645163"/>
            <a:ext cx="786022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edu</a:t>
            </a:r>
          </a:p>
        </p:txBody>
      </p:sp>
      <p:sp>
        <p:nvSpPr>
          <p:cNvPr id="410" name="com"/>
          <p:cNvSpPr txBox="1"/>
          <p:nvPr/>
        </p:nvSpPr>
        <p:spPr>
          <a:xfrm>
            <a:off x="3317539" y="3645163"/>
            <a:ext cx="812798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com</a:t>
            </a:r>
          </a:p>
        </p:txBody>
      </p:sp>
      <p:sp>
        <p:nvSpPr>
          <p:cNvPr id="411" name="gov"/>
          <p:cNvSpPr txBox="1"/>
          <p:nvPr/>
        </p:nvSpPr>
        <p:spPr>
          <a:xfrm>
            <a:off x="4932807" y="3645163"/>
            <a:ext cx="786021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gov</a:t>
            </a:r>
          </a:p>
        </p:txBody>
      </p:sp>
      <p:sp>
        <p:nvSpPr>
          <p:cNvPr id="412" name="mil"/>
          <p:cNvSpPr txBox="1"/>
          <p:nvPr/>
        </p:nvSpPr>
        <p:spPr>
          <a:xfrm>
            <a:off x="6427242" y="3645163"/>
            <a:ext cx="620091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mil</a:t>
            </a:r>
          </a:p>
        </p:txBody>
      </p:sp>
      <p:sp>
        <p:nvSpPr>
          <p:cNvPr id="413" name="org"/>
          <p:cNvSpPr txBox="1"/>
          <p:nvPr/>
        </p:nvSpPr>
        <p:spPr>
          <a:xfrm>
            <a:off x="7775769" y="3645163"/>
            <a:ext cx="740691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org</a:t>
            </a:r>
          </a:p>
        </p:txBody>
      </p:sp>
      <p:sp>
        <p:nvSpPr>
          <p:cNvPr id="414" name="net"/>
          <p:cNvSpPr txBox="1"/>
          <p:nvPr/>
        </p:nvSpPr>
        <p:spPr>
          <a:xfrm>
            <a:off x="295155" y="3645163"/>
            <a:ext cx="664788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net</a:t>
            </a:r>
          </a:p>
        </p:txBody>
      </p:sp>
      <p:sp>
        <p:nvSpPr>
          <p:cNvPr id="415" name="uk"/>
          <p:cNvSpPr txBox="1"/>
          <p:nvPr/>
        </p:nvSpPr>
        <p:spPr>
          <a:xfrm>
            <a:off x="9246692" y="3645163"/>
            <a:ext cx="520996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uk</a:t>
            </a:r>
          </a:p>
        </p:txBody>
      </p:sp>
      <p:sp>
        <p:nvSpPr>
          <p:cNvPr id="416" name="fr"/>
          <p:cNvSpPr txBox="1"/>
          <p:nvPr/>
        </p:nvSpPr>
        <p:spPr>
          <a:xfrm>
            <a:off x="10497187" y="3645163"/>
            <a:ext cx="430334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fr</a:t>
            </a:r>
          </a:p>
        </p:txBody>
      </p:sp>
      <p:sp>
        <p:nvSpPr>
          <p:cNvPr id="417" name="etc."/>
          <p:cNvSpPr txBox="1"/>
          <p:nvPr/>
        </p:nvSpPr>
        <p:spPr>
          <a:xfrm>
            <a:off x="11551615" y="3645163"/>
            <a:ext cx="736474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etc.</a:t>
            </a:r>
          </a:p>
        </p:txBody>
      </p:sp>
      <p:sp>
        <p:nvSpPr>
          <p:cNvPr id="418" name="rit"/>
          <p:cNvSpPr txBox="1"/>
          <p:nvPr/>
        </p:nvSpPr>
        <p:spPr>
          <a:xfrm>
            <a:off x="419979" y="5038531"/>
            <a:ext cx="498225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rit</a:t>
            </a:r>
          </a:p>
        </p:txBody>
      </p:sp>
      <p:sp>
        <p:nvSpPr>
          <p:cNvPr id="419" name="mit"/>
          <p:cNvSpPr txBox="1"/>
          <p:nvPr/>
        </p:nvSpPr>
        <p:spPr>
          <a:xfrm>
            <a:off x="2964306" y="5038530"/>
            <a:ext cx="642439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mit</a:t>
            </a:r>
          </a:p>
        </p:txBody>
      </p:sp>
      <p:sp>
        <p:nvSpPr>
          <p:cNvPr id="420" name="cs"/>
          <p:cNvSpPr txBox="1"/>
          <p:nvPr/>
        </p:nvSpPr>
        <p:spPr>
          <a:xfrm>
            <a:off x="168944" y="6633173"/>
            <a:ext cx="452683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cs</a:t>
            </a:r>
          </a:p>
        </p:txBody>
      </p:sp>
      <p:sp>
        <p:nvSpPr>
          <p:cNvPr id="421" name="csec"/>
          <p:cNvSpPr txBox="1"/>
          <p:nvPr/>
        </p:nvSpPr>
        <p:spPr>
          <a:xfrm>
            <a:off x="1457773" y="6633173"/>
            <a:ext cx="834725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csec</a:t>
            </a:r>
          </a:p>
        </p:txBody>
      </p:sp>
      <p:sp>
        <p:nvSpPr>
          <p:cNvPr id="422" name="gccis"/>
          <p:cNvSpPr txBox="1"/>
          <p:nvPr/>
        </p:nvSpPr>
        <p:spPr>
          <a:xfrm>
            <a:off x="2777279" y="6633173"/>
            <a:ext cx="951742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gccis</a:t>
            </a:r>
          </a:p>
        </p:txBody>
      </p:sp>
      <p:sp>
        <p:nvSpPr>
          <p:cNvPr id="423" name="www"/>
          <p:cNvSpPr txBox="1"/>
          <p:nvPr/>
        </p:nvSpPr>
        <p:spPr>
          <a:xfrm>
            <a:off x="139120" y="8429086"/>
            <a:ext cx="1006770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www</a:t>
            </a:r>
          </a:p>
        </p:txBody>
      </p:sp>
      <p:sp>
        <p:nvSpPr>
          <p:cNvPr id="424" name="login"/>
          <p:cNvSpPr txBox="1"/>
          <p:nvPr/>
        </p:nvSpPr>
        <p:spPr>
          <a:xfrm>
            <a:off x="1614485" y="8429086"/>
            <a:ext cx="975355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login</a:t>
            </a:r>
          </a:p>
        </p:txBody>
      </p:sp>
      <p:sp>
        <p:nvSpPr>
          <p:cNvPr id="425" name="mail"/>
          <p:cNvSpPr txBox="1"/>
          <p:nvPr/>
        </p:nvSpPr>
        <p:spPr>
          <a:xfrm>
            <a:off x="3229752" y="8429086"/>
            <a:ext cx="858340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mail</a:t>
            </a:r>
          </a:p>
        </p:txBody>
      </p:sp>
      <p:cxnSp>
        <p:nvCxnSpPr>
          <p:cNvPr id="426" name="Connection Line"/>
          <p:cNvCxnSpPr>
            <a:stCxn id="408" idx="0"/>
            <a:endCxn id="409" idx="0"/>
          </p:cNvCxnSpPr>
          <p:nvPr/>
        </p:nvCxnSpPr>
        <p:spPr>
          <a:xfrm flipH="1">
            <a:off x="2191036" y="2467992"/>
            <a:ext cx="3893766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27" name="Connection Line"/>
          <p:cNvCxnSpPr>
            <a:stCxn id="408" idx="0"/>
            <a:endCxn id="410" idx="0"/>
          </p:cNvCxnSpPr>
          <p:nvPr/>
        </p:nvCxnSpPr>
        <p:spPr>
          <a:xfrm flipH="1">
            <a:off x="3723937" y="2467992"/>
            <a:ext cx="2360865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28" name="Connection Line"/>
          <p:cNvCxnSpPr>
            <a:stCxn id="408" idx="0"/>
            <a:endCxn id="411" idx="0"/>
          </p:cNvCxnSpPr>
          <p:nvPr/>
        </p:nvCxnSpPr>
        <p:spPr>
          <a:xfrm flipH="1">
            <a:off x="5325817" y="2467992"/>
            <a:ext cx="758985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29" name="Connection Line"/>
          <p:cNvCxnSpPr>
            <a:stCxn id="408" idx="0"/>
            <a:endCxn id="412" idx="0"/>
          </p:cNvCxnSpPr>
          <p:nvPr/>
        </p:nvCxnSpPr>
        <p:spPr>
          <a:xfrm>
            <a:off x="6084801" y="2467992"/>
            <a:ext cx="652487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30" name="Connection Line"/>
          <p:cNvCxnSpPr>
            <a:stCxn id="408" idx="0"/>
            <a:endCxn id="413" idx="0"/>
          </p:cNvCxnSpPr>
          <p:nvPr/>
        </p:nvCxnSpPr>
        <p:spPr>
          <a:xfrm>
            <a:off x="6084801" y="2467992"/>
            <a:ext cx="2061314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31" name="Connection Line"/>
          <p:cNvCxnSpPr>
            <a:stCxn id="408" idx="0"/>
            <a:endCxn id="414" idx="0"/>
          </p:cNvCxnSpPr>
          <p:nvPr/>
        </p:nvCxnSpPr>
        <p:spPr>
          <a:xfrm flipH="1">
            <a:off x="627548" y="2467992"/>
            <a:ext cx="5457254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32" name="Connection Line"/>
          <p:cNvCxnSpPr>
            <a:stCxn id="408" idx="0"/>
            <a:endCxn id="415" idx="0"/>
          </p:cNvCxnSpPr>
          <p:nvPr/>
        </p:nvCxnSpPr>
        <p:spPr>
          <a:xfrm>
            <a:off x="6084801" y="2467992"/>
            <a:ext cx="3422390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33" name="Connection Line"/>
          <p:cNvCxnSpPr>
            <a:stCxn id="408" idx="0"/>
            <a:endCxn id="416" idx="0"/>
          </p:cNvCxnSpPr>
          <p:nvPr/>
        </p:nvCxnSpPr>
        <p:spPr>
          <a:xfrm>
            <a:off x="6084801" y="2467992"/>
            <a:ext cx="4627553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34" name="Connection Line"/>
          <p:cNvCxnSpPr>
            <a:stCxn id="408" idx="0"/>
            <a:endCxn id="417" idx="0"/>
          </p:cNvCxnSpPr>
          <p:nvPr/>
        </p:nvCxnSpPr>
        <p:spPr>
          <a:xfrm>
            <a:off x="6084801" y="2467992"/>
            <a:ext cx="5835052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35" name="Connection Line"/>
          <p:cNvCxnSpPr>
            <a:stCxn id="409" idx="0"/>
            <a:endCxn id="418" idx="0"/>
          </p:cNvCxnSpPr>
          <p:nvPr/>
        </p:nvCxnSpPr>
        <p:spPr>
          <a:xfrm flipH="1">
            <a:off x="669091" y="3945137"/>
            <a:ext cx="1521946" cy="1393369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36" name="Connection Line"/>
          <p:cNvCxnSpPr>
            <a:stCxn id="409" idx="0"/>
            <a:endCxn id="419" idx="0"/>
          </p:cNvCxnSpPr>
          <p:nvPr/>
        </p:nvCxnSpPr>
        <p:spPr>
          <a:xfrm>
            <a:off x="2191036" y="3945137"/>
            <a:ext cx="1094490" cy="1393368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37" name="Connection Line"/>
          <p:cNvCxnSpPr>
            <a:stCxn id="418" idx="0"/>
            <a:endCxn id="420" idx="0"/>
          </p:cNvCxnSpPr>
          <p:nvPr/>
        </p:nvCxnSpPr>
        <p:spPr>
          <a:xfrm flipH="1">
            <a:off x="395285" y="5338505"/>
            <a:ext cx="273807" cy="1594643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38" name="Connection Line"/>
          <p:cNvCxnSpPr>
            <a:stCxn id="418" idx="0"/>
            <a:endCxn id="421" idx="0"/>
          </p:cNvCxnSpPr>
          <p:nvPr/>
        </p:nvCxnSpPr>
        <p:spPr>
          <a:xfrm>
            <a:off x="669091" y="5338505"/>
            <a:ext cx="1206045" cy="1594643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39" name="Connection Line"/>
          <p:cNvCxnSpPr>
            <a:stCxn id="418" idx="0"/>
            <a:endCxn id="422" idx="0"/>
          </p:cNvCxnSpPr>
          <p:nvPr/>
        </p:nvCxnSpPr>
        <p:spPr>
          <a:xfrm>
            <a:off x="669091" y="5338505"/>
            <a:ext cx="2584060" cy="1594643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40" name="Connection Line"/>
          <p:cNvCxnSpPr>
            <a:stCxn id="420" idx="0"/>
            <a:endCxn id="423" idx="0"/>
          </p:cNvCxnSpPr>
          <p:nvPr/>
        </p:nvCxnSpPr>
        <p:spPr>
          <a:xfrm>
            <a:off x="395285" y="6933147"/>
            <a:ext cx="247221" cy="1795914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41" name="Connection Line"/>
          <p:cNvCxnSpPr>
            <a:stCxn id="420" idx="0"/>
            <a:endCxn id="424" idx="0"/>
          </p:cNvCxnSpPr>
          <p:nvPr/>
        </p:nvCxnSpPr>
        <p:spPr>
          <a:xfrm>
            <a:off x="395285" y="6933147"/>
            <a:ext cx="1706878" cy="1795914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42" name="Connection Line"/>
          <p:cNvCxnSpPr>
            <a:stCxn id="420" idx="0"/>
            <a:endCxn id="425" idx="0"/>
          </p:cNvCxnSpPr>
          <p:nvPr/>
        </p:nvCxnSpPr>
        <p:spPr>
          <a:xfrm>
            <a:off x="395285" y="6933147"/>
            <a:ext cx="3263637" cy="1795914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sp>
        <p:nvSpPr>
          <p:cNvPr id="443" name="Rounded Rectangle"/>
          <p:cNvSpPr/>
          <p:nvPr/>
        </p:nvSpPr>
        <p:spPr>
          <a:xfrm>
            <a:off x="198704" y="3552268"/>
            <a:ext cx="12320015" cy="934500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44" name="Rounded Rectangle"/>
          <p:cNvSpPr/>
          <p:nvPr/>
        </p:nvSpPr>
        <p:spPr>
          <a:xfrm>
            <a:off x="103750" y="8290130"/>
            <a:ext cx="1181250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45" name="Rounded Rectangle"/>
          <p:cNvSpPr/>
          <p:nvPr/>
        </p:nvSpPr>
        <p:spPr>
          <a:xfrm>
            <a:off x="103816" y="6494217"/>
            <a:ext cx="999837" cy="934500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46" name="Rounded Rectangle"/>
          <p:cNvSpPr/>
          <p:nvPr/>
        </p:nvSpPr>
        <p:spPr>
          <a:xfrm>
            <a:off x="403492" y="4899576"/>
            <a:ext cx="999838" cy="934500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47" name="Rounded Rectangle"/>
          <p:cNvSpPr/>
          <p:nvPr/>
        </p:nvSpPr>
        <p:spPr>
          <a:xfrm>
            <a:off x="1804897" y="3549663"/>
            <a:ext cx="999838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500" fill="hold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3" dur="500" fill="hold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xit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7" dur="500" fill="hold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Class="exit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1" dur="500" fill="hold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Class="exit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5" dur="500" fill="hold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7" grpId="6"/>
      <p:bldP build="whole" bldLvl="1" animBg="1" rev="0" advAuto="0" spid="446" grpId="9"/>
      <p:bldP build="whole" bldLvl="1" animBg="1" rev="0" advAuto="0" spid="444" grpId="7"/>
      <p:bldP build="whole" bldLvl="1" animBg="1" rev="0" advAuto="0" spid="445" grpId="4"/>
      <p:bldP build="whole" bldLvl="1" animBg="1" rev="0" advAuto="0" spid="443" grpId="1"/>
      <p:bldP build="whole" bldLvl="1" animBg="1" rev="0" advAuto="0" spid="443" grpId="2"/>
      <p:bldP build="whole" bldLvl="1" animBg="1" rev="0" advAuto="0" spid="447" grpId="10"/>
      <p:bldP build="whole" bldLvl="1" animBg="1" rev="0" advAuto="0" spid="445" grpId="8"/>
      <p:bldP build="whole" bldLvl="1" animBg="1" rev="0" advAuto="0" spid="446" grpId="5"/>
      <p:bldP build="whole" bldLvl="1" animBg="1" rev="0" advAuto="0" spid="444" grpId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Hierarchical Administration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Hierarchical Administration</a:t>
            </a:r>
          </a:p>
        </p:txBody>
      </p:sp>
      <p:sp>
        <p:nvSpPr>
          <p:cNvPr id="450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51" name="Tree is divided into zones…"/>
          <p:cNvSpPr txBox="1"/>
          <p:nvPr>
            <p:ph type="body" sz="half" idx="1"/>
          </p:nvPr>
        </p:nvSpPr>
        <p:spPr>
          <a:xfrm>
            <a:off x="4350415" y="4551682"/>
            <a:ext cx="8437639" cy="5078064"/>
          </a:xfrm>
          <a:prstGeom prst="rect">
            <a:avLst/>
          </a:prstGeom>
        </p:spPr>
        <p:txBody>
          <a:bodyPr/>
          <a:lstStyle/>
          <a:p>
            <a:pPr/>
            <a:r>
              <a:t>Tree is divided into zones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Each zone has an administrator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Responsible for the part of the hierarchy</a:t>
            </a:r>
          </a:p>
          <a:p>
            <a:pPr/>
            <a:r>
              <a:t>Example: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cs controls *.cs.rit.edu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RIT</a:t>
            </a:r>
            <a:r>
              <a:t> controls *.rit.edu</a:t>
            </a:r>
          </a:p>
        </p:txBody>
      </p:sp>
      <p:sp>
        <p:nvSpPr>
          <p:cNvPr id="452" name="Root"/>
          <p:cNvSpPr txBox="1"/>
          <p:nvPr/>
        </p:nvSpPr>
        <p:spPr>
          <a:xfrm>
            <a:off x="5637499" y="2229947"/>
            <a:ext cx="894604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Root</a:t>
            </a:r>
          </a:p>
        </p:txBody>
      </p:sp>
      <p:sp>
        <p:nvSpPr>
          <p:cNvPr id="453" name="edu"/>
          <p:cNvSpPr txBox="1"/>
          <p:nvPr/>
        </p:nvSpPr>
        <p:spPr>
          <a:xfrm>
            <a:off x="1720614" y="3707093"/>
            <a:ext cx="786021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edu</a:t>
            </a:r>
          </a:p>
        </p:txBody>
      </p:sp>
      <p:sp>
        <p:nvSpPr>
          <p:cNvPr id="454" name="com"/>
          <p:cNvSpPr txBox="1"/>
          <p:nvPr/>
        </p:nvSpPr>
        <p:spPr>
          <a:xfrm>
            <a:off x="3240128" y="3707093"/>
            <a:ext cx="812798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com</a:t>
            </a:r>
          </a:p>
        </p:txBody>
      </p:sp>
      <p:sp>
        <p:nvSpPr>
          <p:cNvPr id="455" name="gov"/>
          <p:cNvSpPr txBox="1"/>
          <p:nvPr/>
        </p:nvSpPr>
        <p:spPr>
          <a:xfrm>
            <a:off x="4855395" y="3707093"/>
            <a:ext cx="786022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gov</a:t>
            </a:r>
          </a:p>
        </p:txBody>
      </p:sp>
      <p:sp>
        <p:nvSpPr>
          <p:cNvPr id="456" name="mil"/>
          <p:cNvSpPr txBox="1"/>
          <p:nvPr/>
        </p:nvSpPr>
        <p:spPr>
          <a:xfrm>
            <a:off x="6349831" y="3707093"/>
            <a:ext cx="620090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mil</a:t>
            </a:r>
          </a:p>
        </p:txBody>
      </p:sp>
      <p:sp>
        <p:nvSpPr>
          <p:cNvPr id="457" name="org"/>
          <p:cNvSpPr txBox="1"/>
          <p:nvPr/>
        </p:nvSpPr>
        <p:spPr>
          <a:xfrm>
            <a:off x="7698358" y="3707093"/>
            <a:ext cx="740690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org</a:t>
            </a:r>
          </a:p>
        </p:txBody>
      </p:sp>
      <p:sp>
        <p:nvSpPr>
          <p:cNvPr id="458" name="net"/>
          <p:cNvSpPr txBox="1"/>
          <p:nvPr/>
        </p:nvSpPr>
        <p:spPr>
          <a:xfrm>
            <a:off x="421788" y="3707093"/>
            <a:ext cx="664788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net</a:t>
            </a:r>
          </a:p>
        </p:txBody>
      </p:sp>
      <p:sp>
        <p:nvSpPr>
          <p:cNvPr id="459" name="uk"/>
          <p:cNvSpPr txBox="1"/>
          <p:nvPr/>
        </p:nvSpPr>
        <p:spPr>
          <a:xfrm>
            <a:off x="9246692" y="3707093"/>
            <a:ext cx="520996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uk</a:t>
            </a:r>
          </a:p>
        </p:txBody>
      </p:sp>
      <p:sp>
        <p:nvSpPr>
          <p:cNvPr id="460" name="fr"/>
          <p:cNvSpPr txBox="1"/>
          <p:nvPr/>
        </p:nvSpPr>
        <p:spPr>
          <a:xfrm>
            <a:off x="10497187" y="3707093"/>
            <a:ext cx="430334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fr</a:t>
            </a:r>
          </a:p>
        </p:txBody>
      </p:sp>
      <p:sp>
        <p:nvSpPr>
          <p:cNvPr id="461" name="etc."/>
          <p:cNvSpPr txBox="1"/>
          <p:nvPr/>
        </p:nvSpPr>
        <p:spPr>
          <a:xfrm>
            <a:off x="11551615" y="3707093"/>
            <a:ext cx="736474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etc.</a:t>
            </a:r>
          </a:p>
        </p:txBody>
      </p:sp>
      <p:sp>
        <p:nvSpPr>
          <p:cNvPr id="462" name="rit"/>
          <p:cNvSpPr txBox="1"/>
          <p:nvPr/>
        </p:nvSpPr>
        <p:spPr>
          <a:xfrm>
            <a:off x="419979" y="5100461"/>
            <a:ext cx="498225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rit</a:t>
            </a:r>
          </a:p>
        </p:txBody>
      </p:sp>
      <p:sp>
        <p:nvSpPr>
          <p:cNvPr id="463" name="mit"/>
          <p:cNvSpPr txBox="1"/>
          <p:nvPr/>
        </p:nvSpPr>
        <p:spPr>
          <a:xfrm>
            <a:off x="2066332" y="5100459"/>
            <a:ext cx="642439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mit</a:t>
            </a:r>
          </a:p>
        </p:txBody>
      </p:sp>
      <p:sp>
        <p:nvSpPr>
          <p:cNvPr id="464" name="cs"/>
          <p:cNvSpPr txBox="1"/>
          <p:nvPr/>
        </p:nvSpPr>
        <p:spPr>
          <a:xfrm>
            <a:off x="168944" y="6695102"/>
            <a:ext cx="452683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cs</a:t>
            </a:r>
          </a:p>
        </p:txBody>
      </p:sp>
      <p:sp>
        <p:nvSpPr>
          <p:cNvPr id="465" name="www"/>
          <p:cNvSpPr txBox="1"/>
          <p:nvPr/>
        </p:nvSpPr>
        <p:spPr>
          <a:xfrm>
            <a:off x="139120" y="8491015"/>
            <a:ext cx="1006770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www</a:t>
            </a:r>
          </a:p>
        </p:txBody>
      </p:sp>
      <p:sp>
        <p:nvSpPr>
          <p:cNvPr id="466" name="login"/>
          <p:cNvSpPr txBox="1"/>
          <p:nvPr/>
        </p:nvSpPr>
        <p:spPr>
          <a:xfrm>
            <a:off x="1614485" y="8491015"/>
            <a:ext cx="975355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login</a:t>
            </a:r>
          </a:p>
        </p:txBody>
      </p:sp>
      <p:sp>
        <p:nvSpPr>
          <p:cNvPr id="467" name="mail"/>
          <p:cNvSpPr txBox="1"/>
          <p:nvPr/>
        </p:nvSpPr>
        <p:spPr>
          <a:xfrm>
            <a:off x="3229752" y="8491015"/>
            <a:ext cx="858340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mail</a:t>
            </a:r>
          </a:p>
        </p:txBody>
      </p:sp>
      <p:cxnSp>
        <p:nvCxnSpPr>
          <p:cNvPr id="468" name="Connection Line"/>
          <p:cNvCxnSpPr>
            <a:stCxn id="452" idx="0"/>
            <a:endCxn id="453" idx="0"/>
          </p:cNvCxnSpPr>
          <p:nvPr/>
        </p:nvCxnSpPr>
        <p:spPr>
          <a:xfrm flipH="1">
            <a:off x="2113624" y="2529921"/>
            <a:ext cx="3971178" cy="147714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69" name="Connection Line"/>
          <p:cNvCxnSpPr>
            <a:stCxn id="452" idx="0"/>
            <a:endCxn id="454" idx="0"/>
          </p:cNvCxnSpPr>
          <p:nvPr/>
        </p:nvCxnSpPr>
        <p:spPr>
          <a:xfrm flipH="1">
            <a:off x="3646526" y="2529921"/>
            <a:ext cx="2438276" cy="147714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70" name="Connection Line"/>
          <p:cNvCxnSpPr>
            <a:stCxn id="452" idx="0"/>
            <a:endCxn id="455" idx="0"/>
          </p:cNvCxnSpPr>
          <p:nvPr/>
        </p:nvCxnSpPr>
        <p:spPr>
          <a:xfrm flipH="1">
            <a:off x="5248406" y="2529921"/>
            <a:ext cx="836396" cy="147714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71" name="Connection Line"/>
          <p:cNvCxnSpPr>
            <a:stCxn id="452" idx="0"/>
            <a:endCxn id="456" idx="0"/>
          </p:cNvCxnSpPr>
          <p:nvPr/>
        </p:nvCxnSpPr>
        <p:spPr>
          <a:xfrm>
            <a:off x="6084801" y="2529921"/>
            <a:ext cx="575076" cy="147714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72" name="Connection Line"/>
          <p:cNvCxnSpPr>
            <a:stCxn id="452" idx="0"/>
            <a:endCxn id="457" idx="0"/>
          </p:cNvCxnSpPr>
          <p:nvPr/>
        </p:nvCxnSpPr>
        <p:spPr>
          <a:xfrm>
            <a:off x="6084801" y="2529921"/>
            <a:ext cx="1983902" cy="147714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73" name="Connection Line"/>
          <p:cNvCxnSpPr>
            <a:stCxn id="452" idx="0"/>
            <a:endCxn id="458" idx="0"/>
          </p:cNvCxnSpPr>
          <p:nvPr/>
        </p:nvCxnSpPr>
        <p:spPr>
          <a:xfrm flipH="1">
            <a:off x="754181" y="2529921"/>
            <a:ext cx="5330621" cy="147714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74" name="Connection Line"/>
          <p:cNvCxnSpPr>
            <a:stCxn id="452" idx="0"/>
            <a:endCxn id="459" idx="0"/>
          </p:cNvCxnSpPr>
          <p:nvPr/>
        </p:nvCxnSpPr>
        <p:spPr>
          <a:xfrm>
            <a:off x="6084801" y="2529921"/>
            <a:ext cx="3422390" cy="147714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75" name="Connection Line"/>
          <p:cNvCxnSpPr>
            <a:stCxn id="452" idx="0"/>
            <a:endCxn id="460" idx="0"/>
          </p:cNvCxnSpPr>
          <p:nvPr/>
        </p:nvCxnSpPr>
        <p:spPr>
          <a:xfrm>
            <a:off x="6084801" y="2529921"/>
            <a:ext cx="4627553" cy="147714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76" name="Connection Line"/>
          <p:cNvCxnSpPr>
            <a:stCxn id="452" idx="0"/>
            <a:endCxn id="461" idx="0"/>
          </p:cNvCxnSpPr>
          <p:nvPr/>
        </p:nvCxnSpPr>
        <p:spPr>
          <a:xfrm>
            <a:off x="6084801" y="2529921"/>
            <a:ext cx="5835052" cy="147714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77" name="Connection Line"/>
          <p:cNvCxnSpPr>
            <a:stCxn id="453" idx="0"/>
            <a:endCxn id="462" idx="0"/>
          </p:cNvCxnSpPr>
          <p:nvPr/>
        </p:nvCxnSpPr>
        <p:spPr>
          <a:xfrm flipH="1">
            <a:off x="669091" y="4007067"/>
            <a:ext cx="1444534" cy="1393369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78" name="Connection Line"/>
          <p:cNvCxnSpPr>
            <a:stCxn id="453" idx="0"/>
            <a:endCxn id="463" idx="0"/>
          </p:cNvCxnSpPr>
          <p:nvPr/>
        </p:nvCxnSpPr>
        <p:spPr>
          <a:xfrm>
            <a:off x="2113624" y="4007067"/>
            <a:ext cx="273928" cy="139336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79" name="Connection Line"/>
          <p:cNvCxnSpPr>
            <a:stCxn id="462" idx="0"/>
            <a:endCxn id="464" idx="0"/>
          </p:cNvCxnSpPr>
          <p:nvPr/>
        </p:nvCxnSpPr>
        <p:spPr>
          <a:xfrm flipH="1">
            <a:off x="395285" y="5400435"/>
            <a:ext cx="273807" cy="1594642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80" name="Connection Line"/>
          <p:cNvCxnSpPr>
            <a:stCxn id="464" idx="0"/>
            <a:endCxn id="465" idx="0"/>
          </p:cNvCxnSpPr>
          <p:nvPr/>
        </p:nvCxnSpPr>
        <p:spPr>
          <a:xfrm>
            <a:off x="395285" y="6995076"/>
            <a:ext cx="247221" cy="1795914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81" name="Connection Line"/>
          <p:cNvCxnSpPr>
            <a:stCxn id="464" idx="0"/>
            <a:endCxn id="466" idx="0"/>
          </p:cNvCxnSpPr>
          <p:nvPr/>
        </p:nvCxnSpPr>
        <p:spPr>
          <a:xfrm>
            <a:off x="395285" y="6995076"/>
            <a:ext cx="1706878" cy="1795914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82" name="Connection Line"/>
          <p:cNvCxnSpPr>
            <a:stCxn id="464" idx="0"/>
            <a:endCxn id="467" idx="0"/>
          </p:cNvCxnSpPr>
          <p:nvPr/>
        </p:nvCxnSpPr>
        <p:spPr>
          <a:xfrm>
            <a:off x="395285" y="6995076"/>
            <a:ext cx="3263637" cy="1795914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sp>
        <p:nvSpPr>
          <p:cNvPr id="483" name="Rounded Rectangle"/>
          <p:cNvSpPr/>
          <p:nvPr/>
        </p:nvSpPr>
        <p:spPr>
          <a:xfrm>
            <a:off x="5372219" y="2245431"/>
            <a:ext cx="1749456" cy="641108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84" name="Rounded Rectangle"/>
          <p:cNvSpPr/>
          <p:nvPr/>
        </p:nvSpPr>
        <p:spPr>
          <a:xfrm>
            <a:off x="103816" y="6556147"/>
            <a:ext cx="4193352" cy="2717517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85" name="Rounded Rectangle"/>
          <p:cNvSpPr/>
          <p:nvPr/>
        </p:nvSpPr>
        <p:spPr>
          <a:xfrm>
            <a:off x="403492" y="4961506"/>
            <a:ext cx="999838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86" name="Rounded Rectangle"/>
          <p:cNvSpPr/>
          <p:nvPr/>
        </p:nvSpPr>
        <p:spPr>
          <a:xfrm>
            <a:off x="2015766" y="4961506"/>
            <a:ext cx="999838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87" name="Rounded Rectangle"/>
          <p:cNvSpPr/>
          <p:nvPr/>
        </p:nvSpPr>
        <p:spPr>
          <a:xfrm>
            <a:off x="9109495" y="3568138"/>
            <a:ext cx="999838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88" name="Rounded Rectangle"/>
          <p:cNvSpPr/>
          <p:nvPr/>
        </p:nvSpPr>
        <p:spPr>
          <a:xfrm>
            <a:off x="10261957" y="3565539"/>
            <a:ext cx="999837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89" name="Rounded Rectangle"/>
          <p:cNvSpPr/>
          <p:nvPr/>
        </p:nvSpPr>
        <p:spPr>
          <a:xfrm>
            <a:off x="7646654" y="3562941"/>
            <a:ext cx="999838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90" name="Rounded Rectangle"/>
          <p:cNvSpPr/>
          <p:nvPr/>
        </p:nvSpPr>
        <p:spPr>
          <a:xfrm>
            <a:off x="6261650" y="3560342"/>
            <a:ext cx="999838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91" name="Rounded Rectangle"/>
          <p:cNvSpPr/>
          <p:nvPr/>
        </p:nvSpPr>
        <p:spPr>
          <a:xfrm>
            <a:off x="403492" y="3568138"/>
            <a:ext cx="5436513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494" name="Group"/>
          <p:cNvGrpSpPr/>
          <p:nvPr/>
        </p:nvGrpSpPr>
        <p:grpSpPr>
          <a:xfrm>
            <a:off x="6984073" y="2245431"/>
            <a:ext cx="2988062" cy="810676"/>
            <a:chOff x="0" y="0"/>
            <a:chExt cx="2988060" cy="810675"/>
          </a:xfrm>
        </p:grpSpPr>
        <p:sp>
          <p:nvSpPr>
            <p:cNvPr id="492" name="Shape"/>
            <p:cNvSpPr/>
            <p:nvPr/>
          </p:nvSpPr>
          <p:spPr>
            <a:xfrm flipH="1">
              <a:off x="-1" y="0"/>
              <a:ext cx="2988062" cy="81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222" y="0"/>
                  </a:lnTo>
                  <a:lnTo>
                    <a:pt x="15222" y="3600"/>
                  </a:lnTo>
                  <a:lnTo>
                    <a:pt x="21600" y="8495"/>
                  </a:lnTo>
                  <a:lnTo>
                    <a:pt x="15222" y="9000"/>
                  </a:lnTo>
                  <a:lnTo>
                    <a:pt x="15222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493" name="ICANN"/>
            <p:cNvSpPr txBox="1"/>
            <p:nvPr/>
          </p:nvSpPr>
          <p:spPr>
            <a:xfrm>
              <a:off x="882339" y="0"/>
              <a:ext cx="2105720" cy="663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ICANN</a:t>
              </a:r>
            </a:p>
          </p:txBody>
        </p:sp>
      </p:grpSp>
      <p:grpSp>
        <p:nvGrpSpPr>
          <p:cNvPr id="497" name="Group"/>
          <p:cNvGrpSpPr/>
          <p:nvPr/>
        </p:nvGrpSpPr>
        <p:grpSpPr>
          <a:xfrm>
            <a:off x="1419154" y="2284657"/>
            <a:ext cx="2415179" cy="1418051"/>
            <a:chOff x="0" y="0"/>
            <a:chExt cx="2415178" cy="1418049"/>
          </a:xfrm>
        </p:grpSpPr>
        <p:sp>
          <p:nvSpPr>
            <p:cNvPr id="495" name="Shape"/>
            <p:cNvSpPr/>
            <p:nvPr/>
          </p:nvSpPr>
          <p:spPr>
            <a:xfrm flipH="1">
              <a:off x="0" y="0"/>
              <a:ext cx="2415179" cy="141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2348"/>
                  </a:lnTo>
                  <a:lnTo>
                    <a:pt x="9000" y="12348"/>
                  </a:lnTo>
                  <a:lnTo>
                    <a:pt x="3356" y="21600"/>
                  </a:lnTo>
                  <a:lnTo>
                    <a:pt x="3600" y="12348"/>
                  </a:lnTo>
                  <a:lnTo>
                    <a:pt x="0" y="12348"/>
                  </a:lnTo>
                  <a:lnTo>
                    <a:pt x="0" y="7203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496" name="Verisign"/>
            <p:cNvSpPr txBox="1"/>
            <p:nvPr/>
          </p:nvSpPr>
          <p:spPr>
            <a:xfrm>
              <a:off x="0" y="0"/>
              <a:ext cx="2415177" cy="663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Verisign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7" grpId="2"/>
      <p:bldP build="whole" bldLvl="1" animBg="1" rev="0" advAuto="0" spid="49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erver Hierarchy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Server Hierarchy</a:t>
            </a:r>
          </a:p>
        </p:txBody>
      </p:sp>
      <p:sp>
        <p:nvSpPr>
          <p:cNvPr id="500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01" name="Functions of each DNS server: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Functions of each DNS server: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Authority over a portion of the hierarchy</a:t>
            </a:r>
          </a:p>
          <a:p>
            <a:pPr lvl="2" marL="1003852" indent="-318052">
              <a:spcBef>
                <a:spcPts val="700"/>
              </a:spcBef>
              <a:defRPr sz="3200"/>
            </a:pPr>
            <a:r>
              <a:t>No need to store all DNS names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Store all the records for hosts/domains in its zone</a:t>
            </a:r>
          </a:p>
          <a:p>
            <a:pPr lvl="2" marL="1003852" indent="-318052">
              <a:spcBef>
                <a:spcPts val="700"/>
              </a:spcBef>
              <a:defRPr sz="3200"/>
            </a:pPr>
            <a:r>
              <a:t>May be replicated for robustness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Know the addresses of the root servers</a:t>
            </a:r>
          </a:p>
          <a:p>
            <a:pPr lvl="2" marL="1003852" indent="-318052">
              <a:spcBef>
                <a:spcPts val="700"/>
              </a:spcBef>
              <a:defRPr sz="3200"/>
            </a:pPr>
            <a:r>
              <a:t>Resolve queries for unknown names</a:t>
            </a:r>
          </a:p>
          <a:p>
            <a:pPr/>
            <a:r>
              <a:t>Root servers know about all TLDs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The buck stops at the root servers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Root Name Server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Root Name Servers</a:t>
            </a:r>
          </a:p>
        </p:txBody>
      </p:sp>
      <p:sp>
        <p:nvSpPr>
          <p:cNvPr id="504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05" name="Responsible for the Root Zone File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 marL="418513" indent="-418513">
              <a:lnSpc>
                <a:spcPct val="90000"/>
              </a:lnSpc>
              <a:defRPr sz="3600"/>
            </a:pPr>
            <a:r>
              <a:rPr sz="3400"/>
              <a:t>Responsible for the Root Zone File</a:t>
            </a:r>
          </a:p>
          <a:p>
            <a:pPr lvl="1" marL="708660" indent="-34290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rPr sz="3000"/>
              <a:t>Lists the TLDs and who controls them</a:t>
            </a:r>
          </a:p>
          <a:p>
            <a:pPr lvl="1" marL="708660" indent="-34290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rPr sz="3000"/>
              <a:t>~272KB in size</a:t>
            </a:r>
          </a:p>
          <a:p>
            <a:pPr lvl="1" marL="754380" indent="-38862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endParaRPr sz="2600"/>
          </a:p>
          <a:p>
            <a:pPr marL="0" indent="45719">
              <a:lnSpc>
                <a:spcPct val="90000"/>
              </a:lnSpc>
              <a:buSzTx/>
              <a:buFont typeface="Wingdings"/>
              <a:buNone/>
              <a:defRPr sz="3600"/>
            </a:pPr>
            <a:r>
              <a:rPr sz="2200"/>
              <a:t>com.			172800	IN	NS	a.gtld-servers.net.</a:t>
            </a:r>
          </a:p>
          <a:p>
            <a:pPr marL="0" indent="45719">
              <a:lnSpc>
                <a:spcPct val="90000"/>
              </a:lnSpc>
              <a:buSzTx/>
              <a:buFont typeface="Wingdings"/>
              <a:buNone/>
              <a:defRPr sz="3600"/>
            </a:pPr>
            <a:r>
              <a:rPr sz="2200"/>
              <a:t>com.			172800	IN	NS	b.gtld-servers.net.</a:t>
            </a:r>
          </a:p>
          <a:p>
            <a:pPr marL="0" indent="45719">
              <a:lnSpc>
                <a:spcPct val="90000"/>
              </a:lnSpc>
              <a:buSzTx/>
              <a:buFont typeface="Wingdings"/>
              <a:buNone/>
              <a:defRPr sz="3600"/>
            </a:pPr>
            <a:r>
              <a:rPr sz="2200"/>
              <a:t>com.			172800	IN	NS	c.gtld-servers.net.</a:t>
            </a:r>
          </a:p>
          <a:p>
            <a:pPr marL="0" indent="45719">
              <a:lnSpc>
                <a:spcPct val="90000"/>
              </a:lnSpc>
              <a:buSzTx/>
              <a:buFont typeface="Wingdings"/>
              <a:buNone/>
              <a:defRPr sz="3600"/>
            </a:pPr>
            <a:endParaRPr sz="2400"/>
          </a:p>
          <a:p>
            <a:pPr marL="418513" indent="-418513">
              <a:lnSpc>
                <a:spcPct val="90000"/>
              </a:lnSpc>
              <a:defRPr sz="3600"/>
            </a:pPr>
            <a:r>
              <a:rPr sz="3400"/>
              <a:t>Administered by ICANN</a:t>
            </a:r>
          </a:p>
          <a:p>
            <a:pPr lvl="1" marL="708660" indent="-34290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rPr sz="3000"/>
              <a:t>13 root servers, labeled A</a:t>
            </a:r>
            <a:r>
              <a:rPr sz="300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sz="3000"/>
              <a:t>M</a:t>
            </a:r>
          </a:p>
          <a:p>
            <a:pPr lvl="1" marL="708660" indent="-34290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rPr sz="3000"/>
              <a:t>6 are </a:t>
            </a:r>
            <a:r>
              <a:rPr sz="3000">
                <a:solidFill>
                  <a:schemeClr val="accent5"/>
                </a:solidFill>
              </a:rPr>
              <a:t>anycasted</a:t>
            </a:r>
            <a:r>
              <a:rPr sz="3000"/>
              <a:t>, i.e. they are globally replicated</a:t>
            </a:r>
          </a:p>
          <a:p>
            <a:pPr marL="418513" indent="-418513">
              <a:lnSpc>
                <a:spcPct val="90000"/>
              </a:lnSpc>
              <a:defRPr sz="3600"/>
            </a:pPr>
            <a:r>
              <a:rPr sz="3400"/>
              <a:t>Contacted when names cannot be resolved</a:t>
            </a:r>
          </a:p>
          <a:p>
            <a:pPr lvl="1" marL="708660" indent="-34290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rPr sz="3000"/>
              <a:t>In practice, most systems cache this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Map of the Roots (root-servers.org)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Map of the Roots (root-servers.org)</a:t>
            </a:r>
          </a:p>
        </p:txBody>
      </p:sp>
      <p:sp>
        <p:nvSpPr>
          <p:cNvPr id="508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76" y="3004738"/>
            <a:ext cx="13004801" cy="6480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roup"/>
          <p:cNvGrpSpPr/>
          <p:nvPr/>
        </p:nvGrpSpPr>
        <p:grpSpPr>
          <a:xfrm>
            <a:off x="2811892" y="2734519"/>
            <a:ext cx="6866292" cy="3008358"/>
            <a:chOff x="0" y="0"/>
            <a:chExt cx="6866290" cy="3008357"/>
          </a:xfrm>
        </p:grpSpPr>
        <p:sp>
          <p:nvSpPr>
            <p:cNvPr id="511" name="Shape"/>
            <p:cNvSpPr/>
            <p:nvPr/>
          </p:nvSpPr>
          <p:spPr>
            <a:xfrm>
              <a:off x="0" y="0"/>
              <a:ext cx="6866291" cy="3008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2DA2BF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12" name="Shape"/>
            <p:cNvSpPr/>
            <p:nvPr/>
          </p:nvSpPr>
          <p:spPr>
            <a:xfrm>
              <a:off x="348655" y="152972"/>
              <a:ext cx="6291814" cy="2554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13" name="RIT"/>
            <p:cNvSpPr txBox="1"/>
            <p:nvPr/>
          </p:nvSpPr>
          <p:spPr>
            <a:xfrm>
              <a:off x="950900" y="1122018"/>
              <a:ext cx="4479401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/>
              </a:pPr>
              <a:r>
                <a:rPr sz="3400"/>
                <a:t>RIT</a:t>
              </a:r>
            </a:p>
          </p:txBody>
        </p:sp>
      </p:grpSp>
      <p:sp>
        <p:nvSpPr>
          <p:cNvPr id="515" name="Local Name Servers (Resolvers)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Local Name Servers (Resolvers)</a:t>
            </a:r>
          </a:p>
        </p:txBody>
      </p:sp>
      <p:sp>
        <p:nvSpPr>
          <p:cNvPr id="516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17" name="Each ISP/company has a local, default name server…"/>
          <p:cNvSpPr txBox="1"/>
          <p:nvPr>
            <p:ph type="body" sz="half" idx="1"/>
          </p:nvPr>
        </p:nvSpPr>
        <p:spPr>
          <a:xfrm>
            <a:off x="123852" y="5835718"/>
            <a:ext cx="12788055" cy="3917887"/>
          </a:xfrm>
          <a:prstGeom prst="rect">
            <a:avLst/>
          </a:prstGeom>
        </p:spPr>
        <p:txBody>
          <a:bodyPr/>
          <a:lstStyle/>
          <a:p>
            <a:pPr/>
            <a:r>
              <a:t>Each ISP/company has a local, default name server</a:t>
            </a:r>
          </a:p>
          <a:p>
            <a:pPr/>
            <a:r>
              <a:t>Often configured via DHCP</a:t>
            </a:r>
          </a:p>
          <a:p>
            <a:pPr/>
            <a:r>
              <a:t>Hosts begin DNS queries by contacting the local name server</a:t>
            </a:r>
          </a:p>
          <a:p>
            <a:pPr/>
            <a:r>
              <a:t>Frequently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cache</a:t>
            </a:r>
            <a:r>
              <a:t> query results</a:t>
            </a:r>
          </a:p>
        </p:txBody>
      </p:sp>
      <p:pic>
        <p:nvPicPr>
          <p:cNvPr id="518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2111" y="2724823"/>
            <a:ext cx="1175981" cy="1175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9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6130" y="3421832"/>
            <a:ext cx="1175981" cy="1175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20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2111" y="4551365"/>
            <a:ext cx="1175981" cy="1175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1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2913" y="3235729"/>
            <a:ext cx="1733974" cy="1733974"/>
          </a:xfrm>
          <a:prstGeom prst="rect">
            <a:avLst/>
          </a:prstGeom>
          <a:ln w="12700">
            <a:miter lim="400000"/>
          </a:ln>
        </p:spPr>
      </p:pic>
      <p:sp>
        <p:nvSpPr>
          <p:cNvPr id="522" name="Shape"/>
          <p:cNvSpPr/>
          <p:nvPr/>
        </p:nvSpPr>
        <p:spPr>
          <a:xfrm rot="4760621">
            <a:off x="5838750" y="3681222"/>
            <a:ext cx="787881" cy="2646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215"/>
                </a:moveTo>
                <a:lnTo>
                  <a:pt x="10800" y="0"/>
                </a:lnTo>
                <a:lnTo>
                  <a:pt x="21600" y="3215"/>
                </a:lnTo>
                <a:lnTo>
                  <a:pt x="16200" y="321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21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525" name="Group"/>
          <p:cNvGrpSpPr/>
          <p:nvPr/>
        </p:nvGrpSpPr>
        <p:grpSpPr>
          <a:xfrm>
            <a:off x="5631215" y="1517654"/>
            <a:ext cx="3428595" cy="2996815"/>
            <a:chOff x="0" y="0"/>
            <a:chExt cx="3428594" cy="2996814"/>
          </a:xfrm>
        </p:grpSpPr>
        <p:sp>
          <p:nvSpPr>
            <p:cNvPr id="523" name="Shape"/>
            <p:cNvSpPr/>
            <p:nvPr/>
          </p:nvSpPr>
          <p:spPr>
            <a:xfrm flipH="1">
              <a:off x="0" y="0"/>
              <a:ext cx="3428595" cy="299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307"/>
                  </a:lnTo>
                  <a:lnTo>
                    <a:pt x="18000" y="10307"/>
                  </a:lnTo>
                  <a:lnTo>
                    <a:pt x="16231" y="21600"/>
                  </a:lnTo>
                  <a:lnTo>
                    <a:pt x="12600" y="10307"/>
                  </a:lnTo>
                  <a:lnTo>
                    <a:pt x="0" y="10307"/>
                  </a:lnTo>
                  <a:lnTo>
                    <a:pt x="0" y="6012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24" name="Where is google.com?"/>
            <p:cNvSpPr txBox="1"/>
            <p:nvPr/>
          </p:nvSpPr>
          <p:spPr>
            <a:xfrm>
              <a:off x="0" y="0"/>
              <a:ext cx="3428593" cy="119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Where is google.com?</a:t>
              </a:r>
            </a:p>
          </p:txBody>
        </p:sp>
      </p:grpSp>
      <p:sp>
        <p:nvSpPr>
          <p:cNvPr id="526" name="Shape"/>
          <p:cNvSpPr/>
          <p:nvPr/>
        </p:nvSpPr>
        <p:spPr>
          <a:xfrm rot="5400000">
            <a:off x="10247751" y="2968563"/>
            <a:ext cx="787881" cy="2268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751"/>
                </a:moveTo>
                <a:lnTo>
                  <a:pt x="10800" y="0"/>
                </a:lnTo>
                <a:lnTo>
                  <a:pt x="21600" y="3751"/>
                </a:lnTo>
                <a:lnTo>
                  <a:pt x="16200" y="3751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751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2" grpId="1"/>
      <p:bldP build="whole" bldLvl="1" animBg="1" rev="0" advAuto="0" spid="526" grpId="3"/>
      <p:bldP build="whole" bldLvl="1" animBg="1" rev="0" advAuto="0" spid="525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Authoritative Name Server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Authoritative Name Servers</a:t>
            </a:r>
          </a:p>
        </p:txBody>
      </p:sp>
      <p:sp>
        <p:nvSpPr>
          <p:cNvPr id="529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30" name="Stores the nameIP mapping for a given host"/>
          <p:cNvSpPr txBox="1"/>
          <p:nvPr>
            <p:ph type="body" sz="quarter" idx="1"/>
          </p:nvPr>
        </p:nvSpPr>
        <p:spPr>
          <a:xfrm>
            <a:off x="216746" y="8391194"/>
            <a:ext cx="12571308" cy="1223069"/>
          </a:xfrm>
          <a:prstGeom prst="rect">
            <a:avLst/>
          </a:prstGeom>
        </p:spPr>
        <p:txBody>
          <a:bodyPr/>
          <a:lstStyle/>
          <a:p>
            <a:pPr/>
            <a:r>
              <a:t>Stores the name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t>IP mapping for a given host</a:t>
            </a:r>
          </a:p>
        </p:txBody>
      </p:sp>
      <p:grpSp>
        <p:nvGrpSpPr>
          <p:cNvPr id="534" name="Group"/>
          <p:cNvGrpSpPr/>
          <p:nvPr/>
        </p:nvGrpSpPr>
        <p:grpSpPr>
          <a:xfrm>
            <a:off x="8127127" y="3854511"/>
            <a:ext cx="4442105" cy="3008358"/>
            <a:chOff x="0" y="0"/>
            <a:chExt cx="4442104" cy="3008357"/>
          </a:xfrm>
        </p:grpSpPr>
        <p:sp>
          <p:nvSpPr>
            <p:cNvPr id="531" name="Shape"/>
            <p:cNvSpPr/>
            <p:nvPr/>
          </p:nvSpPr>
          <p:spPr>
            <a:xfrm>
              <a:off x="0" y="0"/>
              <a:ext cx="4442105" cy="3008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2DA2BF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32" name="Shape"/>
            <p:cNvSpPr/>
            <p:nvPr/>
          </p:nvSpPr>
          <p:spPr>
            <a:xfrm>
              <a:off x="225560" y="152972"/>
              <a:ext cx="4070451" cy="2554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33" name="RIT"/>
            <p:cNvSpPr txBox="1"/>
            <p:nvPr/>
          </p:nvSpPr>
          <p:spPr>
            <a:xfrm>
              <a:off x="615178" y="1122018"/>
              <a:ext cx="2897923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/>
              </a:pPr>
              <a:r>
                <a:rPr sz="3400"/>
                <a:t>RIT</a:t>
              </a:r>
            </a:p>
          </p:txBody>
        </p:sp>
      </p:grpSp>
      <p:pic>
        <p:nvPicPr>
          <p:cNvPr id="535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91129" y="3465884"/>
            <a:ext cx="1175981" cy="1175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6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9704" y="4371086"/>
            <a:ext cx="1192119" cy="119211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9" name="Group"/>
          <p:cNvGrpSpPr/>
          <p:nvPr/>
        </p:nvGrpSpPr>
        <p:grpSpPr>
          <a:xfrm>
            <a:off x="358630" y="2616874"/>
            <a:ext cx="3744075" cy="1944048"/>
            <a:chOff x="0" y="0"/>
            <a:chExt cx="3744074" cy="1944047"/>
          </a:xfrm>
        </p:grpSpPr>
        <p:sp>
          <p:nvSpPr>
            <p:cNvPr id="537" name="Shape"/>
            <p:cNvSpPr/>
            <p:nvPr/>
          </p:nvSpPr>
          <p:spPr>
            <a:xfrm flipH="1">
              <a:off x="1" y="0"/>
              <a:ext cx="3744074" cy="1944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889"/>
                  </a:lnTo>
                  <a:lnTo>
                    <a:pt x="18000" y="15889"/>
                  </a:lnTo>
                  <a:lnTo>
                    <a:pt x="18106" y="21600"/>
                  </a:lnTo>
                  <a:lnTo>
                    <a:pt x="12600" y="15889"/>
                  </a:lnTo>
                  <a:lnTo>
                    <a:pt x="0" y="15889"/>
                  </a:lnTo>
                  <a:lnTo>
                    <a:pt x="0" y="9268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38" name="Where is www.rit.edu?"/>
            <p:cNvSpPr txBox="1"/>
            <p:nvPr/>
          </p:nvSpPr>
          <p:spPr>
            <a:xfrm>
              <a:off x="0" y="0"/>
              <a:ext cx="3744073" cy="1196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Where is www.rit.edu?</a:t>
              </a:r>
            </a:p>
          </p:txBody>
        </p:sp>
      </p:grpSp>
      <p:sp>
        <p:nvSpPr>
          <p:cNvPr id="540" name="Shape"/>
          <p:cNvSpPr/>
          <p:nvPr/>
        </p:nvSpPr>
        <p:spPr>
          <a:xfrm rot="5400000">
            <a:off x="901440" y="4351978"/>
            <a:ext cx="787881" cy="1200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089"/>
                </a:moveTo>
                <a:lnTo>
                  <a:pt x="10800" y="0"/>
                </a:lnTo>
                <a:lnTo>
                  <a:pt x="21600" y="7089"/>
                </a:lnTo>
                <a:lnTo>
                  <a:pt x="16200" y="7089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7089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541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2928" y="4356077"/>
            <a:ext cx="1192119" cy="1192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542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7265" y="4371086"/>
            <a:ext cx="1192119" cy="1192119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Shape"/>
          <p:cNvSpPr/>
          <p:nvPr/>
        </p:nvSpPr>
        <p:spPr>
          <a:xfrm rot="5400000">
            <a:off x="3562205" y="4366989"/>
            <a:ext cx="787880" cy="1200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089"/>
                </a:moveTo>
                <a:lnTo>
                  <a:pt x="10800" y="0"/>
                </a:lnTo>
                <a:lnTo>
                  <a:pt x="21600" y="7089"/>
                </a:lnTo>
                <a:lnTo>
                  <a:pt x="16200" y="7089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7089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544" name="Shape"/>
          <p:cNvSpPr/>
          <p:nvPr/>
        </p:nvSpPr>
        <p:spPr>
          <a:xfrm rot="5400000">
            <a:off x="6215606" y="4351978"/>
            <a:ext cx="787881" cy="1200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089"/>
                </a:moveTo>
                <a:lnTo>
                  <a:pt x="10800" y="0"/>
                </a:lnTo>
                <a:lnTo>
                  <a:pt x="21600" y="7089"/>
                </a:lnTo>
                <a:lnTo>
                  <a:pt x="16200" y="7089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7089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545" name="Root"/>
          <p:cNvSpPr txBox="1"/>
          <p:nvPr/>
        </p:nvSpPr>
        <p:spPr>
          <a:xfrm>
            <a:off x="2221684" y="5673993"/>
            <a:ext cx="894604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Root</a:t>
            </a:r>
          </a:p>
        </p:txBody>
      </p:sp>
      <p:sp>
        <p:nvSpPr>
          <p:cNvPr id="546" name="edu"/>
          <p:cNvSpPr txBox="1"/>
          <p:nvPr/>
        </p:nvSpPr>
        <p:spPr>
          <a:xfrm>
            <a:off x="4889142" y="5673993"/>
            <a:ext cx="786022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edu</a:t>
            </a:r>
          </a:p>
        </p:txBody>
      </p:sp>
      <p:sp>
        <p:nvSpPr>
          <p:cNvPr id="547" name="rit"/>
          <p:cNvSpPr txBox="1"/>
          <p:nvPr/>
        </p:nvSpPr>
        <p:spPr>
          <a:xfrm>
            <a:off x="7556651" y="5673993"/>
            <a:ext cx="498225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rit</a:t>
            </a:r>
          </a:p>
        </p:txBody>
      </p:sp>
      <p:sp>
        <p:nvSpPr>
          <p:cNvPr id="548" name="www.rit.edu"/>
          <p:cNvSpPr txBox="1"/>
          <p:nvPr/>
        </p:nvSpPr>
        <p:spPr>
          <a:xfrm>
            <a:off x="10306670" y="2809294"/>
            <a:ext cx="2168920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www.rit.edu</a:t>
            </a:r>
          </a:p>
        </p:txBody>
      </p:sp>
      <p:sp>
        <p:nvSpPr>
          <p:cNvPr id="549" name="Line"/>
          <p:cNvSpPr/>
          <p:nvPr/>
        </p:nvSpPr>
        <p:spPr>
          <a:xfrm flipV="1">
            <a:off x="8601396" y="4067180"/>
            <a:ext cx="2614047" cy="871652"/>
          </a:xfrm>
          <a:prstGeom prst="line">
            <a:avLst/>
          </a:prstGeom>
          <a:ln w="101600">
            <a:solidFill>
              <a:srgbClr val="EB641B"/>
            </a:solidFill>
            <a:bevel/>
            <a:headEnd type="oval"/>
            <a:tailEnd type="oval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552" name="Group"/>
          <p:cNvGrpSpPr/>
          <p:nvPr/>
        </p:nvGrpSpPr>
        <p:grpSpPr>
          <a:xfrm>
            <a:off x="6657212" y="6315100"/>
            <a:ext cx="2709335" cy="1843868"/>
            <a:chOff x="0" y="0"/>
            <a:chExt cx="2709333" cy="1843867"/>
          </a:xfrm>
        </p:grpSpPr>
        <p:sp>
          <p:nvSpPr>
            <p:cNvPr id="550" name="Shape"/>
            <p:cNvSpPr/>
            <p:nvPr/>
          </p:nvSpPr>
          <p:spPr>
            <a:xfrm>
              <a:off x="0" y="-1"/>
              <a:ext cx="2709334" cy="1843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565"/>
                  </a:moveTo>
                  <a:lnTo>
                    <a:pt x="8962" y="7565"/>
                  </a:lnTo>
                  <a:lnTo>
                    <a:pt x="8962" y="5400"/>
                  </a:lnTo>
                  <a:lnTo>
                    <a:pt x="7125" y="5400"/>
                  </a:lnTo>
                  <a:lnTo>
                    <a:pt x="10800" y="0"/>
                  </a:lnTo>
                  <a:lnTo>
                    <a:pt x="14475" y="5400"/>
                  </a:lnTo>
                  <a:lnTo>
                    <a:pt x="12638" y="5400"/>
                  </a:lnTo>
                  <a:lnTo>
                    <a:pt x="12638" y="7565"/>
                  </a:lnTo>
                  <a:lnTo>
                    <a:pt x="21600" y="756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DA2BF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51" name="Authority for ‘rit.edu’"/>
            <p:cNvSpPr txBox="1"/>
            <p:nvPr/>
          </p:nvSpPr>
          <p:spPr>
            <a:xfrm>
              <a:off x="0" y="709898"/>
              <a:ext cx="2709334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/>
              </a:pPr>
              <a:r>
                <a:rPr sz="3400"/>
                <a:t>Authority for ‘rit.edu’</a:t>
              </a:r>
            </a:p>
          </p:txBody>
        </p:sp>
      </p:grpSp>
      <p:grpSp>
        <p:nvGrpSpPr>
          <p:cNvPr id="555" name="Group"/>
          <p:cNvGrpSpPr/>
          <p:nvPr/>
        </p:nvGrpSpPr>
        <p:grpSpPr>
          <a:xfrm>
            <a:off x="4863864" y="2291754"/>
            <a:ext cx="3744075" cy="2052427"/>
            <a:chOff x="0" y="0"/>
            <a:chExt cx="3744074" cy="2052426"/>
          </a:xfrm>
        </p:grpSpPr>
        <p:sp>
          <p:nvSpPr>
            <p:cNvPr id="553" name="Shape"/>
            <p:cNvSpPr/>
            <p:nvPr/>
          </p:nvSpPr>
          <p:spPr>
            <a:xfrm flipH="1">
              <a:off x="1" y="0"/>
              <a:ext cx="3744074" cy="2052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050"/>
                  </a:lnTo>
                  <a:lnTo>
                    <a:pt x="9000" y="15050"/>
                  </a:lnTo>
                  <a:lnTo>
                    <a:pt x="3726" y="21600"/>
                  </a:lnTo>
                  <a:lnTo>
                    <a:pt x="3600" y="15050"/>
                  </a:lnTo>
                  <a:lnTo>
                    <a:pt x="0" y="15050"/>
                  </a:lnTo>
                  <a:lnTo>
                    <a:pt x="0" y="8779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54" name="www.rit.edu = 129.21.1.40"/>
            <p:cNvSpPr txBox="1"/>
            <p:nvPr/>
          </p:nvSpPr>
          <p:spPr>
            <a:xfrm>
              <a:off x="0" y="0"/>
              <a:ext cx="3744073" cy="119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www.rit.edu = 129.21.1.40</a:t>
              </a:r>
            </a:p>
          </p:txBody>
        </p:sp>
      </p:grpSp>
      <p:grpSp>
        <p:nvGrpSpPr>
          <p:cNvPr id="558" name="Group"/>
          <p:cNvGrpSpPr/>
          <p:nvPr/>
        </p:nvGrpSpPr>
        <p:grpSpPr>
          <a:xfrm>
            <a:off x="4164631" y="6315100"/>
            <a:ext cx="2184228" cy="1843868"/>
            <a:chOff x="0" y="0"/>
            <a:chExt cx="2184226" cy="1843867"/>
          </a:xfrm>
        </p:grpSpPr>
        <p:sp>
          <p:nvSpPr>
            <p:cNvPr id="556" name="Shape"/>
            <p:cNvSpPr/>
            <p:nvPr/>
          </p:nvSpPr>
          <p:spPr>
            <a:xfrm>
              <a:off x="-1" y="-1"/>
              <a:ext cx="2184228" cy="1843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565"/>
                  </a:moveTo>
                  <a:lnTo>
                    <a:pt x="8521" y="7565"/>
                  </a:lnTo>
                  <a:lnTo>
                    <a:pt x="8521" y="5400"/>
                  </a:lnTo>
                  <a:lnTo>
                    <a:pt x="6241" y="5400"/>
                  </a:lnTo>
                  <a:lnTo>
                    <a:pt x="10800" y="0"/>
                  </a:lnTo>
                  <a:lnTo>
                    <a:pt x="15359" y="5400"/>
                  </a:lnTo>
                  <a:lnTo>
                    <a:pt x="13079" y="5400"/>
                  </a:lnTo>
                  <a:lnTo>
                    <a:pt x="13079" y="7565"/>
                  </a:lnTo>
                  <a:lnTo>
                    <a:pt x="21600" y="756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DA2BF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57" name="Authority for ‘edu’"/>
            <p:cNvSpPr txBox="1"/>
            <p:nvPr/>
          </p:nvSpPr>
          <p:spPr>
            <a:xfrm>
              <a:off x="-1" y="709898"/>
              <a:ext cx="218422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/>
              </a:pPr>
              <a:r>
                <a:rPr sz="3400"/>
                <a:t>Authority for ‘edu’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9" grpId="4"/>
      <p:bldP build="whole" bldLvl="1" animBg="1" rev="0" advAuto="0" spid="544" grpId="6"/>
      <p:bldP build="whole" bldLvl="1" animBg="1" rev="0" advAuto="0" spid="558" grpId="1"/>
      <p:bldP build="whole" bldLvl="1" animBg="1" rev="0" advAuto="0" spid="555" grpId="7"/>
      <p:bldP build="whole" bldLvl="1" animBg="1" rev="0" advAuto="0" spid="543" grpId="5"/>
      <p:bldP build="whole" bldLvl="1" animBg="1" rev="0" advAuto="0" spid="540" grpId="3"/>
      <p:bldP build="whole" bldLvl="1" animBg="1" rev="0" advAuto="0" spid="552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Basic Domain Name Resolution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Basic Domain Name Resolution</a:t>
            </a:r>
          </a:p>
        </p:txBody>
      </p:sp>
      <p:sp>
        <p:nvSpPr>
          <p:cNvPr id="561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62" name="Every host knows a local DNS server…"/>
          <p:cNvSpPr txBox="1"/>
          <p:nvPr>
            <p:ph type="body" idx="1"/>
          </p:nvPr>
        </p:nvSpPr>
        <p:spPr>
          <a:xfrm>
            <a:off x="139334" y="2275839"/>
            <a:ext cx="12788055" cy="7261015"/>
          </a:xfrm>
          <a:prstGeom prst="rect">
            <a:avLst/>
          </a:prstGeom>
        </p:spPr>
        <p:txBody>
          <a:bodyPr/>
          <a:lstStyle/>
          <a:p>
            <a:pPr/>
            <a:r>
              <a:t>Every host knows a local DNS server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Sends all queries to the local DNS server</a:t>
            </a:r>
          </a:p>
          <a:p>
            <a:pPr/>
            <a:r>
              <a:t>If the local DNS can answer the query, then you’re done</a:t>
            </a:r>
            <a:endParaRPr sz="3600"/>
          </a:p>
          <a:p>
            <a:pPr lvl="1" marL="1077936" indent="-712176">
              <a:spcBef>
                <a:spcPts val="700"/>
              </a:spcBef>
              <a:buClr>
                <a:srgbClr val="2DA2BF"/>
              </a:buClr>
              <a:buAutoNum type="arabicPeriod" startAt="1"/>
              <a:defRPr sz="3600"/>
            </a:pPr>
            <a:r>
              <a:t>Local server has cached the record for that name</a:t>
            </a:r>
          </a:p>
          <a:p>
            <a:pPr/>
            <a:r>
              <a:t>Otherwise, go down the hierarchy and search for the authoritative name server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Every local DNS server knows the root servers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Use cache to skip steps if possible</a:t>
            </a:r>
          </a:p>
          <a:p>
            <a:pPr lvl="2" marL="1003852" indent="-318052">
              <a:spcBef>
                <a:spcPts val="700"/>
              </a:spcBef>
              <a:defRPr sz="3200"/>
            </a:pPr>
            <a:r>
              <a:t>e.g. skip the root and go directly to .edu if the root file is cached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6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Recursive DNS Query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Recursive DNS Query</a:t>
            </a:r>
          </a:p>
        </p:txBody>
      </p:sp>
      <p:sp>
        <p:nvSpPr>
          <p:cNvPr id="565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66" name="Puts the burden of resolution on the contacted name server…"/>
          <p:cNvSpPr txBox="1"/>
          <p:nvPr>
            <p:ph type="body" sz="half" idx="1"/>
          </p:nvPr>
        </p:nvSpPr>
        <p:spPr>
          <a:xfrm>
            <a:off x="-1" y="3615988"/>
            <a:ext cx="6192764" cy="5465113"/>
          </a:xfrm>
          <a:prstGeom prst="rect">
            <a:avLst/>
          </a:prstGeom>
        </p:spPr>
        <p:txBody>
          <a:bodyPr/>
          <a:lstStyle/>
          <a:p>
            <a:pPr marL="375219" indent="-375219"/>
            <a:r>
              <a:rPr sz="3400"/>
              <a:t>Puts the burden of resolution on the contacted name server</a:t>
            </a:r>
            <a:endParaRPr sz="3400"/>
          </a:p>
          <a:p>
            <a:pPr marL="375219" indent="-375219"/>
            <a:r>
              <a:rPr sz="3400"/>
              <a:t>How does glados know who to forward responses too?</a:t>
            </a:r>
            <a:endParaRPr sz="3400"/>
          </a:p>
          <a:p>
            <a:pPr lvl="1" marL="661181" indent="-295421">
              <a:spcBef>
                <a:spcPts val="700"/>
              </a:spcBef>
              <a:buClr>
                <a:srgbClr val="2DA2BF"/>
              </a:buClr>
              <a:defRPr sz="3600"/>
            </a:pPr>
            <a:r>
              <a:rPr sz="2800"/>
              <a:t>Random IDs embedded in DNS queries</a:t>
            </a:r>
          </a:p>
          <a:p>
            <a:pPr marL="375219" indent="-375219"/>
            <a:r>
              <a:rPr sz="3400"/>
              <a:t>What have we said about keeping state in the network?</a:t>
            </a:r>
          </a:p>
        </p:txBody>
      </p:sp>
      <p:pic>
        <p:nvPicPr>
          <p:cNvPr id="567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4759" y="2631418"/>
            <a:ext cx="978478" cy="978478"/>
          </a:xfrm>
          <a:prstGeom prst="rect">
            <a:avLst/>
          </a:prstGeom>
          <a:ln w="12700">
            <a:miter lim="400000"/>
          </a:ln>
        </p:spPr>
      </p:pic>
      <p:sp>
        <p:nvSpPr>
          <p:cNvPr id="568" name="Shape"/>
          <p:cNvSpPr/>
          <p:nvPr/>
        </p:nvSpPr>
        <p:spPr>
          <a:xfrm rot="10800000">
            <a:off x="7116910" y="3777583"/>
            <a:ext cx="787881" cy="926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85"/>
                </a:moveTo>
                <a:lnTo>
                  <a:pt x="10800" y="0"/>
                </a:lnTo>
                <a:lnTo>
                  <a:pt x="21600" y="9185"/>
                </a:lnTo>
                <a:lnTo>
                  <a:pt x="16200" y="918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8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569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2556" y="2631418"/>
            <a:ext cx="978478" cy="978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0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4757" y="4863962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1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56867" y="8234169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2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3936" y="7312655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3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3936" y="4863962"/>
            <a:ext cx="991905" cy="991906"/>
          </a:xfrm>
          <a:prstGeom prst="rect">
            <a:avLst/>
          </a:prstGeom>
          <a:ln w="12700">
            <a:miter lim="400000"/>
          </a:ln>
        </p:spPr>
      </p:pic>
      <p:sp>
        <p:nvSpPr>
          <p:cNvPr id="574" name="Root"/>
          <p:cNvSpPr txBox="1"/>
          <p:nvPr/>
        </p:nvSpPr>
        <p:spPr>
          <a:xfrm>
            <a:off x="8771860" y="9158939"/>
            <a:ext cx="76192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Root</a:t>
            </a:r>
          </a:p>
        </p:txBody>
      </p:sp>
      <p:sp>
        <p:nvSpPr>
          <p:cNvPr id="575" name="com"/>
          <p:cNvSpPr txBox="1"/>
          <p:nvPr/>
        </p:nvSpPr>
        <p:spPr>
          <a:xfrm>
            <a:off x="11062616" y="8195136"/>
            <a:ext cx="69455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com</a:t>
            </a:r>
          </a:p>
        </p:txBody>
      </p:sp>
      <p:sp>
        <p:nvSpPr>
          <p:cNvPr id="576" name="ns1.google.com"/>
          <p:cNvSpPr txBox="1"/>
          <p:nvPr/>
        </p:nvSpPr>
        <p:spPr>
          <a:xfrm>
            <a:off x="10249317" y="5744928"/>
            <a:ext cx="2321147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ns1.google.com</a:t>
            </a:r>
          </a:p>
        </p:txBody>
      </p:sp>
      <p:sp>
        <p:nvSpPr>
          <p:cNvPr id="577" name="www.google.com"/>
          <p:cNvSpPr txBox="1"/>
          <p:nvPr/>
        </p:nvSpPr>
        <p:spPr>
          <a:xfrm>
            <a:off x="10139402" y="2068864"/>
            <a:ext cx="2540966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www.google.com</a:t>
            </a:r>
          </a:p>
        </p:txBody>
      </p:sp>
      <p:sp>
        <p:nvSpPr>
          <p:cNvPr id="578" name="glados.cs.rit.edu"/>
          <p:cNvSpPr txBox="1"/>
          <p:nvPr/>
        </p:nvSpPr>
        <p:spPr>
          <a:xfrm>
            <a:off x="6161740" y="5792015"/>
            <a:ext cx="2410220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glados.cs.rit.edu</a:t>
            </a:r>
          </a:p>
        </p:txBody>
      </p:sp>
      <p:sp>
        <p:nvSpPr>
          <p:cNvPr id="579" name="Line"/>
          <p:cNvSpPr/>
          <p:nvPr/>
        </p:nvSpPr>
        <p:spPr>
          <a:xfrm flipV="1">
            <a:off x="11431794" y="3819645"/>
            <a:ext cx="1" cy="782863"/>
          </a:xfrm>
          <a:prstGeom prst="line">
            <a:avLst/>
          </a:prstGeom>
          <a:ln w="101600">
            <a:solidFill>
              <a:srgbClr val="EB641B"/>
            </a:solidFill>
            <a:bevel/>
            <a:headEnd type="oval"/>
            <a:tailEnd type="oval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80" name="Shape"/>
          <p:cNvSpPr/>
          <p:nvPr/>
        </p:nvSpPr>
        <p:spPr>
          <a:xfrm rot="8796339">
            <a:off x="7626241" y="6283674"/>
            <a:ext cx="787881" cy="2287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720"/>
                </a:moveTo>
                <a:lnTo>
                  <a:pt x="10800" y="0"/>
                </a:lnTo>
                <a:lnTo>
                  <a:pt x="21600" y="3720"/>
                </a:lnTo>
                <a:lnTo>
                  <a:pt x="16200" y="372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720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581" name="Shape"/>
          <p:cNvSpPr/>
          <p:nvPr/>
        </p:nvSpPr>
        <p:spPr>
          <a:xfrm rot="3753653">
            <a:off x="9955972" y="7841333"/>
            <a:ext cx="787881" cy="92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85"/>
                </a:moveTo>
                <a:lnTo>
                  <a:pt x="10800" y="0"/>
                </a:lnTo>
                <a:lnTo>
                  <a:pt x="21600" y="9185"/>
                </a:lnTo>
                <a:lnTo>
                  <a:pt x="16200" y="918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8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582" name="Shape"/>
          <p:cNvSpPr/>
          <p:nvPr/>
        </p:nvSpPr>
        <p:spPr>
          <a:xfrm>
            <a:off x="11097583" y="6285384"/>
            <a:ext cx="787881" cy="926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85"/>
                </a:moveTo>
                <a:lnTo>
                  <a:pt x="10800" y="0"/>
                </a:lnTo>
                <a:lnTo>
                  <a:pt x="21600" y="9185"/>
                </a:lnTo>
                <a:lnTo>
                  <a:pt x="16200" y="918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8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583" name="Shape"/>
          <p:cNvSpPr/>
          <p:nvPr/>
        </p:nvSpPr>
        <p:spPr>
          <a:xfrm rot="10800000">
            <a:off x="11097583" y="6285383"/>
            <a:ext cx="787881" cy="926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85"/>
                </a:moveTo>
                <a:lnTo>
                  <a:pt x="10800" y="0"/>
                </a:lnTo>
                <a:lnTo>
                  <a:pt x="21600" y="9185"/>
                </a:lnTo>
                <a:lnTo>
                  <a:pt x="16200" y="918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8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584" name="Shape"/>
          <p:cNvSpPr/>
          <p:nvPr/>
        </p:nvSpPr>
        <p:spPr>
          <a:xfrm rot="14400000">
            <a:off x="9921861" y="7893451"/>
            <a:ext cx="787881" cy="926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85"/>
                </a:moveTo>
                <a:lnTo>
                  <a:pt x="10800" y="0"/>
                </a:lnTo>
                <a:lnTo>
                  <a:pt x="21600" y="9185"/>
                </a:lnTo>
                <a:lnTo>
                  <a:pt x="16200" y="918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8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585" name="Shape"/>
          <p:cNvSpPr/>
          <p:nvPr/>
        </p:nvSpPr>
        <p:spPr>
          <a:xfrm rot="19800000">
            <a:off x="7582418" y="6236249"/>
            <a:ext cx="787881" cy="2287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720"/>
                </a:moveTo>
                <a:lnTo>
                  <a:pt x="10800" y="0"/>
                </a:lnTo>
                <a:lnTo>
                  <a:pt x="21600" y="3720"/>
                </a:lnTo>
                <a:lnTo>
                  <a:pt x="16200" y="372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720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586" name="Shape"/>
          <p:cNvSpPr/>
          <p:nvPr/>
        </p:nvSpPr>
        <p:spPr>
          <a:xfrm>
            <a:off x="7116910" y="3777582"/>
            <a:ext cx="787881" cy="92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85"/>
                </a:moveTo>
                <a:lnTo>
                  <a:pt x="10800" y="0"/>
                </a:lnTo>
                <a:lnTo>
                  <a:pt x="21600" y="9185"/>
                </a:lnTo>
                <a:lnTo>
                  <a:pt x="16200" y="918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8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587" name="Double Arrow"/>
          <p:cNvSpPr/>
          <p:nvPr/>
        </p:nvSpPr>
        <p:spPr>
          <a:xfrm>
            <a:off x="8127998" y="2771007"/>
            <a:ext cx="2730148" cy="699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590" name="Group"/>
          <p:cNvGrpSpPr/>
          <p:nvPr/>
        </p:nvGrpSpPr>
        <p:grpSpPr>
          <a:xfrm>
            <a:off x="603794" y="2471436"/>
            <a:ext cx="6552981" cy="773080"/>
            <a:chOff x="0" y="0"/>
            <a:chExt cx="6552979" cy="773078"/>
          </a:xfrm>
        </p:grpSpPr>
        <p:sp>
          <p:nvSpPr>
            <p:cNvPr id="588" name="Shape"/>
            <p:cNvSpPr/>
            <p:nvPr/>
          </p:nvSpPr>
          <p:spPr>
            <a:xfrm flipH="1">
              <a:off x="2" y="0"/>
              <a:ext cx="6552978" cy="773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79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179" y="21600"/>
                  </a:lnTo>
                  <a:lnTo>
                    <a:pt x="2179" y="9000"/>
                  </a:lnTo>
                  <a:lnTo>
                    <a:pt x="0" y="10189"/>
                  </a:lnTo>
                  <a:lnTo>
                    <a:pt x="2179" y="3600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89" name="Where is www.google.com?"/>
            <p:cNvSpPr txBox="1"/>
            <p:nvPr/>
          </p:nvSpPr>
          <p:spPr>
            <a:xfrm>
              <a:off x="0" y="77411"/>
              <a:ext cx="5891905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Where is www.google.com?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1" dur="500" fill="hold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Class="exit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5" dur="500" fill="hold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Class="exit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9" dur="500" fill="hold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Class="exit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3" dur="500" fill="hold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Class="entr" nodeType="afterEffect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8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Class="entr" nodeType="afterEffect" presetSubtype="2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2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Class="entr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6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Class="entr" nodeType="afterEffect" presetSubtype="4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0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xit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4" dur="500" fill="hold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Class="exit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8" dur="500" fill="hold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Class="exit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2" dur="500" fill="hold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Class="exit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6" dur="500" fill="hold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1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8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5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Class="entr" nodeType="withEffect" presetSubtype="8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clickEffect" presetSubtype="8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Class="entr" nodeType="withEffect" presetSubtype="8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clickEffect" presetSubtype="8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8" grpId="2"/>
      <p:bldP build="whole" bldLvl="1" animBg="1" rev="0" advAuto="0" spid="581" grpId="4"/>
      <p:bldP build="whole" bldLvl="1" animBg="1" rev="0" advAuto="0" spid="590" grpId="1"/>
      <p:bldP build="whole" bldLvl="1" animBg="1" rev="0" advAuto="0" spid="583" grpId="10"/>
      <p:bldP build="whole" bldLvl="1" animBg="1" rev="0" advAuto="0" spid="568" grpId="6"/>
      <p:bldP build="whole" bldLvl="1" animBg="1" rev="0" advAuto="0" spid="581" grpId="8"/>
      <p:bldP build="whole" bldLvl="1" animBg="1" rev="0" advAuto="0" spid="585" grpId="12"/>
      <p:bldP build="whole" bldLvl="1" animBg="1" rev="0" advAuto="0" spid="586" grpId="13"/>
      <p:bldP build="whole" bldLvl="1" animBg="1" rev="0" advAuto="0" spid="585" grpId="14"/>
      <p:bldP build="whole" bldLvl="1" animBg="1" rev="0" advAuto="0" spid="584" grpId="15"/>
      <p:bldP build="whole" bldLvl="1" animBg="1" rev="0" advAuto="0" spid="586" grpId="16"/>
      <p:bldP build="whole" bldLvl="1" animBg="1" rev="0" advAuto="0" spid="583" grpId="17"/>
      <p:bldP build="p" bldLvl="1" animBg="1" rev="0" advAuto="0" spid="566" grpId="19"/>
      <p:bldP build="whole" bldLvl="1" animBg="1" rev="0" advAuto="0" spid="580" grpId="3"/>
      <p:bldP build="whole" bldLvl="1" animBg="1" rev="0" advAuto="0" spid="582" grpId="5"/>
      <p:bldP build="whole" bldLvl="1" animBg="1" rev="0" advAuto="0" spid="580" grpId="7"/>
      <p:bldP build="whole" bldLvl="1" animBg="1" rev="0" advAuto="0" spid="587" grpId="18"/>
      <p:bldP build="whole" bldLvl="1" animBg="1" rev="0" advAuto="0" spid="582" grpId="9"/>
      <p:bldP build="whole" bldLvl="1" animBg="1" rev="0" advAuto="0" spid="584" grpId="1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IPv4 Shortage</a:t>
            </a:r>
          </a:p>
        </p:txBody>
      </p:sp>
      <p:sp>
        <p:nvSpPr>
          <p:cNvPr id="193" name="Slide Number Placeholder 2"/>
          <p:cNvSpPr txBox="1"/>
          <p:nvPr>
            <p:ph type="sldNum" sz="quarter" idx="2"/>
          </p:nvPr>
        </p:nvSpPr>
        <p:spPr>
          <a:xfrm>
            <a:off x="233785" y="1786017"/>
            <a:ext cx="291043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94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Problem: consumer ISPs typically only give one IP address per-household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Additional IPs cost extra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More IPs may not be available</a:t>
            </a:r>
          </a:p>
          <a:p>
            <a:pPr marL="397291" indent="-397291"/>
            <a:r>
              <a:rPr sz="3600"/>
              <a:t>NAT and DHCP</a:t>
            </a:r>
            <a:endParaRPr sz="3600"/>
          </a:p>
          <a:p>
            <a:pPr lvl="1" marL="763051" indent="-397291">
              <a:buSzPct val="60000"/>
              <a:buChar char="◻"/>
            </a:pPr>
            <a:r>
              <a:rPr sz="3600"/>
              <a:t>NAT + DHCP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Iterated DNS query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Iterated DNS query</a:t>
            </a:r>
          </a:p>
        </p:txBody>
      </p:sp>
      <p:sp>
        <p:nvSpPr>
          <p:cNvPr id="593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94" name="Contact server replies with the name of the next authority in the hierarchy…"/>
          <p:cNvSpPr txBox="1"/>
          <p:nvPr>
            <p:ph type="body" sz="half" idx="1"/>
          </p:nvPr>
        </p:nvSpPr>
        <p:spPr>
          <a:xfrm>
            <a:off x="15476" y="3963370"/>
            <a:ext cx="6480225" cy="5759272"/>
          </a:xfrm>
          <a:prstGeom prst="rect">
            <a:avLst/>
          </a:prstGeom>
        </p:spPr>
        <p:txBody>
          <a:bodyPr/>
          <a:lstStyle/>
          <a:p>
            <a:pPr/>
            <a:r>
              <a:t>Contact server replies with the name of the next authority in the hierarchy</a:t>
            </a:r>
          </a:p>
          <a:p>
            <a:pPr/>
            <a:r>
              <a:t>“I don’t know this name, but this other server might”</a:t>
            </a:r>
          </a:p>
          <a:p>
            <a:pPr/>
            <a:r>
              <a:t>This is how DNS works today</a:t>
            </a:r>
          </a:p>
        </p:txBody>
      </p:sp>
      <p:pic>
        <p:nvPicPr>
          <p:cNvPr id="595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4759" y="2631418"/>
            <a:ext cx="978478" cy="978478"/>
          </a:xfrm>
          <a:prstGeom prst="rect">
            <a:avLst/>
          </a:prstGeom>
          <a:ln w="12700">
            <a:miter lim="400000"/>
          </a:ln>
        </p:spPr>
      </p:pic>
      <p:sp>
        <p:nvSpPr>
          <p:cNvPr id="596" name="Shape"/>
          <p:cNvSpPr/>
          <p:nvPr/>
        </p:nvSpPr>
        <p:spPr>
          <a:xfrm rot="10800000">
            <a:off x="7116910" y="3777583"/>
            <a:ext cx="787881" cy="926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85"/>
                </a:moveTo>
                <a:lnTo>
                  <a:pt x="10800" y="0"/>
                </a:lnTo>
                <a:lnTo>
                  <a:pt x="21600" y="9185"/>
                </a:lnTo>
                <a:lnTo>
                  <a:pt x="16200" y="918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8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597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2556" y="2631418"/>
            <a:ext cx="978478" cy="978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8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4757" y="4863962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99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56867" y="8234169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0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3936" y="7312655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01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3936" y="4863962"/>
            <a:ext cx="991905" cy="991906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Root"/>
          <p:cNvSpPr txBox="1"/>
          <p:nvPr/>
        </p:nvSpPr>
        <p:spPr>
          <a:xfrm>
            <a:off x="8771860" y="9158939"/>
            <a:ext cx="76192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Root</a:t>
            </a:r>
          </a:p>
        </p:txBody>
      </p:sp>
      <p:sp>
        <p:nvSpPr>
          <p:cNvPr id="603" name="com"/>
          <p:cNvSpPr txBox="1"/>
          <p:nvPr/>
        </p:nvSpPr>
        <p:spPr>
          <a:xfrm>
            <a:off x="11062616" y="8195136"/>
            <a:ext cx="69455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com</a:t>
            </a:r>
          </a:p>
        </p:txBody>
      </p:sp>
      <p:sp>
        <p:nvSpPr>
          <p:cNvPr id="604" name="ns1.google.com"/>
          <p:cNvSpPr txBox="1"/>
          <p:nvPr/>
        </p:nvSpPr>
        <p:spPr>
          <a:xfrm>
            <a:off x="10249317" y="5744928"/>
            <a:ext cx="2321147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ns1.google.com</a:t>
            </a:r>
          </a:p>
        </p:txBody>
      </p:sp>
      <p:sp>
        <p:nvSpPr>
          <p:cNvPr id="605" name="www.google.com"/>
          <p:cNvSpPr txBox="1"/>
          <p:nvPr/>
        </p:nvSpPr>
        <p:spPr>
          <a:xfrm>
            <a:off x="10139402" y="2068864"/>
            <a:ext cx="2540966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www.google.com</a:t>
            </a:r>
          </a:p>
        </p:txBody>
      </p:sp>
      <p:sp>
        <p:nvSpPr>
          <p:cNvPr id="606" name="asgard.ccs.rit.edu"/>
          <p:cNvSpPr txBox="1"/>
          <p:nvPr/>
        </p:nvSpPr>
        <p:spPr>
          <a:xfrm>
            <a:off x="6065721" y="5792015"/>
            <a:ext cx="2602258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asgard.ccs.rit.edu</a:t>
            </a:r>
          </a:p>
        </p:txBody>
      </p:sp>
      <p:sp>
        <p:nvSpPr>
          <p:cNvPr id="607" name="Line"/>
          <p:cNvSpPr/>
          <p:nvPr/>
        </p:nvSpPr>
        <p:spPr>
          <a:xfrm flipV="1">
            <a:off x="11431794" y="3819645"/>
            <a:ext cx="1" cy="782863"/>
          </a:xfrm>
          <a:prstGeom prst="line">
            <a:avLst/>
          </a:prstGeom>
          <a:ln w="101600">
            <a:solidFill>
              <a:srgbClr val="EB641B"/>
            </a:solidFill>
            <a:bevel/>
            <a:headEnd type="oval"/>
            <a:tailEnd type="oval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8" name="Shape"/>
          <p:cNvSpPr/>
          <p:nvPr/>
        </p:nvSpPr>
        <p:spPr>
          <a:xfrm rot="8796339">
            <a:off x="7626241" y="6283674"/>
            <a:ext cx="787881" cy="2287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720"/>
                </a:moveTo>
                <a:lnTo>
                  <a:pt x="10800" y="0"/>
                </a:lnTo>
                <a:lnTo>
                  <a:pt x="21600" y="3720"/>
                </a:lnTo>
                <a:lnTo>
                  <a:pt x="16200" y="372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720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09" name="Shape"/>
          <p:cNvSpPr/>
          <p:nvPr/>
        </p:nvSpPr>
        <p:spPr>
          <a:xfrm rot="7700886">
            <a:off x="9145478" y="4945186"/>
            <a:ext cx="787881" cy="3284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591"/>
                </a:moveTo>
                <a:lnTo>
                  <a:pt x="10800" y="0"/>
                </a:lnTo>
                <a:lnTo>
                  <a:pt x="21600" y="2591"/>
                </a:lnTo>
                <a:lnTo>
                  <a:pt x="16200" y="2591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591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10" name="Shape"/>
          <p:cNvSpPr/>
          <p:nvPr/>
        </p:nvSpPr>
        <p:spPr>
          <a:xfrm rot="5400000">
            <a:off x="9075101" y="4081860"/>
            <a:ext cx="787881" cy="255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336"/>
                </a:moveTo>
                <a:lnTo>
                  <a:pt x="10800" y="0"/>
                </a:lnTo>
                <a:lnTo>
                  <a:pt x="21600" y="3336"/>
                </a:lnTo>
                <a:lnTo>
                  <a:pt x="16200" y="3336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336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11" name="Shape"/>
          <p:cNvSpPr/>
          <p:nvPr/>
        </p:nvSpPr>
        <p:spPr>
          <a:xfrm rot="16200000">
            <a:off x="9047951" y="4076949"/>
            <a:ext cx="787881" cy="2560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323"/>
                </a:moveTo>
                <a:lnTo>
                  <a:pt x="10800" y="0"/>
                </a:lnTo>
                <a:lnTo>
                  <a:pt x="21600" y="3323"/>
                </a:lnTo>
                <a:lnTo>
                  <a:pt x="16200" y="33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323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12" name="Shape"/>
          <p:cNvSpPr/>
          <p:nvPr/>
        </p:nvSpPr>
        <p:spPr>
          <a:xfrm rot="18457775">
            <a:off x="9061596" y="4927212"/>
            <a:ext cx="787881" cy="3308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572"/>
                </a:moveTo>
                <a:lnTo>
                  <a:pt x="10800" y="0"/>
                </a:lnTo>
                <a:lnTo>
                  <a:pt x="21600" y="2572"/>
                </a:lnTo>
                <a:lnTo>
                  <a:pt x="16200" y="2572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572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13" name="Shape"/>
          <p:cNvSpPr/>
          <p:nvPr/>
        </p:nvSpPr>
        <p:spPr>
          <a:xfrm rot="19800000">
            <a:off x="7579298" y="6169972"/>
            <a:ext cx="787881" cy="2287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720"/>
                </a:moveTo>
                <a:lnTo>
                  <a:pt x="10800" y="0"/>
                </a:lnTo>
                <a:lnTo>
                  <a:pt x="21600" y="3720"/>
                </a:lnTo>
                <a:lnTo>
                  <a:pt x="16200" y="372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720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14" name="Shape"/>
          <p:cNvSpPr/>
          <p:nvPr/>
        </p:nvSpPr>
        <p:spPr>
          <a:xfrm>
            <a:off x="7116910" y="3777584"/>
            <a:ext cx="787881" cy="926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85"/>
                </a:moveTo>
                <a:lnTo>
                  <a:pt x="10800" y="0"/>
                </a:lnTo>
                <a:lnTo>
                  <a:pt x="21600" y="9185"/>
                </a:lnTo>
                <a:lnTo>
                  <a:pt x="16200" y="918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8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15" name="Double Arrow"/>
          <p:cNvSpPr/>
          <p:nvPr/>
        </p:nvSpPr>
        <p:spPr>
          <a:xfrm>
            <a:off x="8127998" y="2771007"/>
            <a:ext cx="2730148" cy="699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618" name="Group"/>
          <p:cNvGrpSpPr/>
          <p:nvPr/>
        </p:nvGrpSpPr>
        <p:grpSpPr>
          <a:xfrm>
            <a:off x="603794" y="2471436"/>
            <a:ext cx="6552981" cy="773080"/>
            <a:chOff x="0" y="0"/>
            <a:chExt cx="6552979" cy="773078"/>
          </a:xfrm>
        </p:grpSpPr>
        <p:sp>
          <p:nvSpPr>
            <p:cNvPr id="616" name="Shape"/>
            <p:cNvSpPr/>
            <p:nvPr/>
          </p:nvSpPr>
          <p:spPr>
            <a:xfrm flipH="1">
              <a:off x="2" y="0"/>
              <a:ext cx="6552978" cy="773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79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179" y="21600"/>
                  </a:lnTo>
                  <a:lnTo>
                    <a:pt x="2179" y="9000"/>
                  </a:lnTo>
                  <a:lnTo>
                    <a:pt x="0" y="10189"/>
                  </a:lnTo>
                  <a:lnTo>
                    <a:pt x="2179" y="3600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17" name="Where is www.google.com?"/>
            <p:cNvSpPr txBox="1"/>
            <p:nvPr/>
          </p:nvSpPr>
          <p:spPr>
            <a:xfrm>
              <a:off x="0" y="77411"/>
              <a:ext cx="5891905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Where is www.google.com?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500" fill="hold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1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xit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25" dur="500" fill="hold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0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Class="entr" nodeType="with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xit" nodeType="click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43" dur="500" fill="hold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Class="entr" nodeType="afterEffect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8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52" dur="500" fill="hold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Class="entr" nodeType="afterEffect" presetSubtype="4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xit" nodeType="click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61" dur="500" fill="hold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6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xit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70" dur="500" fill="hold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Class="entr" nodeType="afterEffect" presetSubtype="2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5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xit" nodeType="clickEffect" presetSubtype="2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79" dur="500" fill="hold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Class="entr" nodeType="afterEffect" presetSubtype="4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84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xit" nodeType="clickEffect" presetSubtype="4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88" dur="500" fill="hold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3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0" grpId="14"/>
      <p:bldP build="whole" bldLvl="1" animBg="1" rev="0" advAuto="0" spid="615" grpId="19"/>
      <p:bldP build="whole" bldLvl="1" animBg="1" rev="0" advAuto="0" spid="613" grpId="6"/>
      <p:bldP build="whole" bldLvl="1" animBg="1" rev="0" advAuto="0" spid="614" grpId="17"/>
      <p:bldP build="whole" bldLvl="1" animBg="1" rev="0" advAuto="0" spid="613" grpId="8"/>
      <p:bldP build="whole" bldLvl="1" animBg="1" rev="0" advAuto="0" spid="614" grpId="18"/>
      <p:bldP build="whole" bldLvl="1" animBg="1" rev="0" advAuto="0" spid="611" grpId="15"/>
      <p:bldP build="whole" bldLvl="1" animBg="1" rev="0" advAuto="0" spid="618" grpId="1"/>
      <p:bldP build="whole" bldLvl="1" animBg="1" rev="0" advAuto="0" spid="611" grpId="16"/>
      <p:bldP build="whole" bldLvl="1" animBg="1" rev="0" advAuto="0" spid="609" grpId="9"/>
      <p:bldP build="whole" bldLvl="1" animBg="1" rev="0" advAuto="0" spid="609" grpId="10"/>
      <p:bldP build="whole" bldLvl="1" animBg="1" rev="0" advAuto="0" spid="612" grpId="11"/>
      <p:bldP build="whole" bldLvl="1" animBg="1" rev="0" advAuto="0" spid="596" grpId="2"/>
      <p:bldP build="whole" bldLvl="1" animBg="1" rev="0" advAuto="0" spid="596" grpId="3"/>
      <p:bldP build="whole" bldLvl="1" animBg="1" rev="0" advAuto="0" spid="608" grpId="4"/>
      <p:bldP build="whole" bldLvl="1" animBg="1" rev="0" advAuto="0" spid="608" grpId="5"/>
      <p:bldP build="p" bldLvl="1" animBg="1" rev="0" advAuto="0" spid="594" grpId="7"/>
      <p:bldP build="whole" bldLvl="1" animBg="1" rev="0" advAuto="0" spid="612" grpId="12"/>
      <p:bldP build="whole" bldLvl="1" animBg="1" rev="0" advAuto="0" spid="610" grpId="13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DNS Propagation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Propagation</a:t>
            </a:r>
          </a:p>
        </p:txBody>
      </p:sp>
      <p:sp>
        <p:nvSpPr>
          <p:cNvPr id="621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22" name="How many of you have purchased a domain name?…"/>
          <p:cNvSpPr txBox="1"/>
          <p:nvPr>
            <p:ph type="body" sz="half" idx="1"/>
          </p:nvPr>
        </p:nvSpPr>
        <p:spPr>
          <a:xfrm>
            <a:off x="216746" y="2275839"/>
            <a:ext cx="12788055" cy="2833191"/>
          </a:xfrm>
          <a:prstGeom prst="rect">
            <a:avLst/>
          </a:prstGeom>
        </p:spPr>
        <p:txBody>
          <a:bodyPr/>
          <a:lstStyle/>
          <a:p>
            <a:pPr/>
            <a:r>
              <a:t>How many of you have purchased a domain name?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Did you notice that it took ~72 hours for your name to become accessible?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This delay is called DNS Propagation</a:t>
            </a:r>
          </a:p>
        </p:txBody>
      </p:sp>
      <p:pic>
        <p:nvPicPr>
          <p:cNvPr id="623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956" y="5595520"/>
            <a:ext cx="978478" cy="978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24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8967" y="5602232"/>
            <a:ext cx="978479" cy="978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25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5230" y="6292223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6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9474" y="5595520"/>
            <a:ext cx="991906" cy="991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7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5287" y="5595520"/>
            <a:ext cx="991905" cy="991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8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6125" y="6292223"/>
            <a:ext cx="991906" cy="991906"/>
          </a:xfrm>
          <a:prstGeom prst="rect">
            <a:avLst/>
          </a:prstGeom>
          <a:ln w="12700">
            <a:miter lim="400000"/>
          </a:ln>
        </p:spPr>
      </p:pic>
      <p:sp>
        <p:nvSpPr>
          <p:cNvPr id="629" name="Root"/>
          <p:cNvSpPr txBox="1"/>
          <p:nvPr/>
        </p:nvSpPr>
        <p:spPr>
          <a:xfrm>
            <a:off x="4404467" y="6520290"/>
            <a:ext cx="76192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Root</a:t>
            </a:r>
          </a:p>
        </p:txBody>
      </p:sp>
      <p:sp>
        <p:nvSpPr>
          <p:cNvPr id="630" name="com"/>
          <p:cNvSpPr txBox="1"/>
          <p:nvPr/>
        </p:nvSpPr>
        <p:spPr>
          <a:xfrm>
            <a:off x="6493966" y="6478000"/>
            <a:ext cx="69455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com</a:t>
            </a:r>
          </a:p>
        </p:txBody>
      </p:sp>
      <p:sp>
        <p:nvSpPr>
          <p:cNvPr id="631" name="ns.godaddy.com"/>
          <p:cNvSpPr txBox="1"/>
          <p:nvPr/>
        </p:nvSpPr>
        <p:spPr>
          <a:xfrm>
            <a:off x="7579162" y="7173190"/>
            <a:ext cx="2425847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ns.godaddy.com</a:t>
            </a:r>
          </a:p>
        </p:txBody>
      </p:sp>
      <p:sp>
        <p:nvSpPr>
          <p:cNvPr id="632" name="www.my-new-site.com"/>
          <p:cNvSpPr txBox="1"/>
          <p:nvPr/>
        </p:nvSpPr>
        <p:spPr>
          <a:xfrm>
            <a:off x="9370180" y="5056072"/>
            <a:ext cx="3216050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www.my-new-site.com</a:t>
            </a:r>
          </a:p>
        </p:txBody>
      </p:sp>
      <p:sp>
        <p:nvSpPr>
          <p:cNvPr id="633" name="asgard.ccs.rit.edu"/>
          <p:cNvSpPr txBox="1"/>
          <p:nvPr/>
        </p:nvSpPr>
        <p:spPr>
          <a:xfrm>
            <a:off x="1246194" y="7220277"/>
            <a:ext cx="2602258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asgard.ccs.rit.edu</a:t>
            </a:r>
          </a:p>
        </p:txBody>
      </p:sp>
      <p:sp>
        <p:nvSpPr>
          <p:cNvPr id="634" name="Line"/>
          <p:cNvSpPr/>
          <p:nvPr/>
        </p:nvSpPr>
        <p:spPr>
          <a:xfrm flipV="1">
            <a:off x="9561284" y="6309443"/>
            <a:ext cx="889308" cy="399054"/>
          </a:xfrm>
          <a:prstGeom prst="line">
            <a:avLst/>
          </a:prstGeom>
          <a:ln w="101600">
            <a:solidFill>
              <a:srgbClr val="EB641B"/>
            </a:solidFill>
            <a:bevel/>
            <a:headEnd type="oval"/>
            <a:tailEnd type="oval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5" name="Shape"/>
          <p:cNvSpPr/>
          <p:nvPr/>
        </p:nvSpPr>
        <p:spPr>
          <a:xfrm flipH="1" rot="6769222">
            <a:off x="1321377" y="6097882"/>
            <a:ext cx="787881" cy="844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072"/>
                </a:moveTo>
                <a:lnTo>
                  <a:pt x="10800" y="0"/>
                </a:lnTo>
                <a:lnTo>
                  <a:pt x="21600" y="10072"/>
                </a:lnTo>
                <a:lnTo>
                  <a:pt x="16200" y="10072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072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36" name="Shape"/>
          <p:cNvSpPr/>
          <p:nvPr/>
        </p:nvSpPr>
        <p:spPr>
          <a:xfrm flipH="1" rot="6769222">
            <a:off x="7502583" y="6055593"/>
            <a:ext cx="787880" cy="844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072"/>
                </a:moveTo>
                <a:lnTo>
                  <a:pt x="10800" y="0"/>
                </a:lnTo>
                <a:lnTo>
                  <a:pt x="21600" y="10072"/>
                </a:lnTo>
                <a:lnTo>
                  <a:pt x="16200" y="10072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072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37" name="Shape"/>
          <p:cNvSpPr/>
          <p:nvPr/>
        </p:nvSpPr>
        <p:spPr>
          <a:xfrm flipH="1" rot="3855992">
            <a:off x="3356319" y="6044254"/>
            <a:ext cx="787881" cy="844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072"/>
                </a:moveTo>
                <a:lnTo>
                  <a:pt x="10800" y="0"/>
                </a:lnTo>
                <a:lnTo>
                  <a:pt x="21600" y="10072"/>
                </a:lnTo>
                <a:lnTo>
                  <a:pt x="16200" y="10072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072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38" name="Shape"/>
          <p:cNvSpPr/>
          <p:nvPr/>
        </p:nvSpPr>
        <p:spPr>
          <a:xfrm flipH="1" rot="5400000">
            <a:off x="5466783" y="5650313"/>
            <a:ext cx="787881" cy="844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072"/>
                </a:moveTo>
                <a:lnTo>
                  <a:pt x="10800" y="0"/>
                </a:lnTo>
                <a:lnTo>
                  <a:pt x="21600" y="10072"/>
                </a:lnTo>
                <a:lnTo>
                  <a:pt x="16200" y="10072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072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5" grpId="4"/>
      <p:bldP build="whole" bldLvl="1" animBg="1" rev="0" advAuto="0" spid="634" grpId="3"/>
      <p:bldP build="whole" bldLvl="1" animBg="1" rev="0" advAuto="0" spid="638" grpId="6"/>
      <p:bldP build="whole" bldLvl="1" animBg="1" rev="0" advAuto="0" spid="637" grpId="5"/>
      <p:bldP build="whole" bldLvl="1" animBg="1" rev="0" advAuto="0" spid="636" grpId="7"/>
      <p:bldP build="whole" bldLvl="1" animBg="1" rev="0" advAuto="0" spid="624" grpId="1"/>
      <p:bldP build="whole" bldLvl="1" animBg="1" rev="0" advAuto="0" spid="632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aching vs. Freshnes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Caching vs. Freshness</a:t>
            </a:r>
          </a:p>
        </p:txBody>
      </p:sp>
      <p:sp>
        <p:nvSpPr>
          <p:cNvPr id="641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42" name="DNS Propagation delay is caused by caching"/>
          <p:cNvSpPr txBox="1"/>
          <p:nvPr>
            <p:ph type="body" sz="quarter" idx="1"/>
          </p:nvPr>
        </p:nvSpPr>
        <p:spPr>
          <a:xfrm>
            <a:off x="216746" y="2275839"/>
            <a:ext cx="12571308" cy="893366"/>
          </a:xfrm>
          <a:prstGeom prst="rect">
            <a:avLst/>
          </a:prstGeom>
        </p:spPr>
        <p:txBody>
          <a:bodyPr/>
          <a:lstStyle/>
          <a:p>
            <a:pPr/>
            <a:r>
              <a:t>DNS Propagation delay is caused by caching</a:t>
            </a:r>
          </a:p>
        </p:txBody>
      </p:sp>
      <p:pic>
        <p:nvPicPr>
          <p:cNvPr id="643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947" y="4866339"/>
            <a:ext cx="978479" cy="978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44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2988" y="4916764"/>
            <a:ext cx="991905" cy="991905"/>
          </a:xfrm>
          <a:prstGeom prst="rect">
            <a:avLst/>
          </a:prstGeom>
          <a:ln w="12700">
            <a:miter lim="400000"/>
          </a:ln>
        </p:spPr>
      </p:pic>
      <p:sp>
        <p:nvSpPr>
          <p:cNvPr id="645" name="asgard.ccs.rit.edu"/>
          <p:cNvSpPr txBox="1"/>
          <p:nvPr/>
        </p:nvSpPr>
        <p:spPr>
          <a:xfrm>
            <a:off x="4593952" y="5844817"/>
            <a:ext cx="2602257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asgard.ccs.rit.edu</a:t>
            </a:r>
          </a:p>
        </p:txBody>
      </p:sp>
      <p:sp>
        <p:nvSpPr>
          <p:cNvPr id="646" name="Shape"/>
          <p:cNvSpPr/>
          <p:nvPr/>
        </p:nvSpPr>
        <p:spPr>
          <a:xfrm flipH="1" rot="5400000">
            <a:off x="3150658" y="3532610"/>
            <a:ext cx="787881" cy="3556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393"/>
                </a:moveTo>
                <a:lnTo>
                  <a:pt x="10800" y="0"/>
                </a:lnTo>
                <a:lnTo>
                  <a:pt x="21600" y="2393"/>
                </a:lnTo>
                <a:lnTo>
                  <a:pt x="16200" y="239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393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649" name="Group"/>
          <p:cNvGrpSpPr/>
          <p:nvPr/>
        </p:nvGrpSpPr>
        <p:grpSpPr>
          <a:xfrm>
            <a:off x="6557633" y="3169204"/>
            <a:ext cx="6137528" cy="2264826"/>
            <a:chOff x="0" y="0"/>
            <a:chExt cx="6137527" cy="2264824"/>
          </a:xfrm>
        </p:grpSpPr>
        <p:sp>
          <p:nvSpPr>
            <p:cNvPr id="647" name="Shape"/>
            <p:cNvSpPr/>
            <p:nvPr/>
          </p:nvSpPr>
          <p:spPr>
            <a:xfrm flipH="1">
              <a:off x="0" y="0"/>
              <a:ext cx="6137528" cy="2264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798" y="0"/>
                  </a:lnTo>
                  <a:lnTo>
                    <a:pt x="18798" y="12600"/>
                  </a:lnTo>
                  <a:lnTo>
                    <a:pt x="21600" y="20740"/>
                  </a:lnTo>
                  <a:lnTo>
                    <a:pt x="18798" y="18000"/>
                  </a:lnTo>
                  <a:lnTo>
                    <a:pt x="18798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2DA2BF"/>
            </a:solidFill>
            <a:ln w="508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48" name="Cached Root Zone File…"/>
            <p:cNvSpPr txBox="1"/>
            <p:nvPr/>
          </p:nvSpPr>
          <p:spPr>
            <a:xfrm>
              <a:off x="796270" y="40178"/>
              <a:ext cx="5341255" cy="2009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marL="647700" indent="-647700" algn="l" defTabSz="1300480">
                <a:buClr>
                  <a:srgbClr val="FFFFFF"/>
                </a:buClr>
                <a:buSzPct val="100000"/>
                <a:buFont typeface="Arial"/>
                <a:buChar char="•"/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Cached Root Zone File</a:t>
              </a:r>
              <a:endParaRPr sz="3400">
                <a:solidFill>
                  <a:srgbClr val="FFFFFF"/>
                </a:solidFill>
              </a:endParaRPr>
            </a:p>
            <a:p>
              <a:pPr marL="647700" indent="-647700" algn="l" defTabSz="1300480">
                <a:buClr>
                  <a:srgbClr val="FFFFFF"/>
                </a:buClr>
                <a:buSzPct val="100000"/>
                <a:buFont typeface="Arial"/>
                <a:buChar char="•"/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Cached .com Zone File</a:t>
              </a:r>
              <a:endParaRPr sz="3400">
                <a:solidFill>
                  <a:srgbClr val="FFFFFF"/>
                </a:solidFill>
              </a:endParaRPr>
            </a:p>
            <a:p>
              <a:pPr marL="647700" indent="-647700" algn="l" defTabSz="1300480">
                <a:buClr>
                  <a:srgbClr val="FFFFFF"/>
                </a:buClr>
                <a:buSzPct val="100000"/>
                <a:buFont typeface="Arial"/>
                <a:buChar char="•"/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Cached .net Zone File</a:t>
              </a:r>
              <a:endParaRPr sz="3400">
                <a:solidFill>
                  <a:srgbClr val="FFFFFF"/>
                </a:solidFill>
              </a:endParaRPr>
            </a:p>
            <a:p>
              <a:pPr marL="647700" indent="-647700" algn="l" defTabSz="1300480">
                <a:buClr>
                  <a:srgbClr val="FFFFFF"/>
                </a:buClr>
                <a:buSzPct val="100000"/>
                <a:buFont typeface="Arial"/>
                <a:buChar char="•"/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Etc.</a:t>
              </a:r>
            </a:p>
          </p:txBody>
        </p:sp>
      </p:grpSp>
      <p:pic>
        <p:nvPicPr>
          <p:cNvPr id="650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9194" y="8055162"/>
            <a:ext cx="978479" cy="978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51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57803" y="5850873"/>
            <a:ext cx="991906" cy="991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2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9515" y="6144597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3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38221" y="8170694"/>
            <a:ext cx="991906" cy="991906"/>
          </a:xfrm>
          <a:prstGeom prst="rect">
            <a:avLst/>
          </a:prstGeom>
          <a:ln w="12700">
            <a:miter lim="400000"/>
          </a:ln>
        </p:spPr>
      </p:pic>
      <p:sp>
        <p:nvSpPr>
          <p:cNvPr id="654" name="Root"/>
          <p:cNvSpPr txBox="1"/>
          <p:nvPr/>
        </p:nvSpPr>
        <p:spPr>
          <a:xfrm>
            <a:off x="8672796" y="6775643"/>
            <a:ext cx="76192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Root</a:t>
            </a:r>
          </a:p>
        </p:txBody>
      </p:sp>
      <p:sp>
        <p:nvSpPr>
          <p:cNvPr id="655" name="com"/>
          <p:cNvSpPr txBox="1"/>
          <p:nvPr/>
        </p:nvSpPr>
        <p:spPr>
          <a:xfrm>
            <a:off x="10918193" y="7027077"/>
            <a:ext cx="69455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com</a:t>
            </a:r>
          </a:p>
        </p:txBody>
      </p:sp>
      <p:sp>
        <p:nvSpPr>
          <p:cNvPr id="656" name="ns.godaddy.com"/>
          <p:cNvSpPr txBox="1"/>
          <p:nvPr/>
        </p:nvSpPr>
        <p:spPr>
          <a:xfrm>
            <a:off x="9821259" y="9051659"/>
            <a:ext cx="2425847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ns.godaddy.com</a:t>
            </a:r>
          </a:p>
        </p:txBody>
      </p:sp>
      <p:sp>
        <p:nvSpPr>
          <p:cNvPr id="657" name="www.my-new-site.com"/>
          <p:cNvSpPr txBox="1"/>
          <p:nvPr/>
        </p:nvSpPr>
        <p:spPr>
          <a:xfrm>
            <a:off x="5670408" y="8956228"/>
            <a:ext cx="3216050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www.my-new-site.com</a:t>
            </a:r>
          </a:p>
        </p:txBody>
      </p:sp>
      <p:sp>
        <p:nvSpPr>
          <p:cNvPr id="658" name="Line"/>
          <p:cNvSpPr/>
          <p:nvPr/>
        </p:nvSpPr>
        <p:spPr>
          <a:xfrm>
            <a:off x="7984279" y="8544401"/>
            <a:ext cx="2362017" cy="1"/>
          </a:xfrm>
          <a:prstGeom prst="line">
            <a:avLst/>
          </a:prstGeom>
          <a:ln w="101600">
            <a:solidFill>
              <a:srgbClr val="EB641B"/>
            </a:solidFill>
            <a:bevel/>
            <a:headEnd type="oval"/>
            <a:tailEnd type="oval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661" name="Group"/>
          <p:cNvGrpSpPr/>
          <p:nvPr/>
        </p:nvGrpSpPr>
        <p:grpSpPr>
          <a:xfrm>
            <a:off x="243159" y="3209382"/>
            <a:ext cx="5058876" cy="1694258"/>
            <a:chOff x="0" y="0"/>
            <a:chExt cx="5058874" cy="1694257"/>
          </a:xfrm>
        </p:grpSpPr>
        <p:sp>
          <p:nvSpPr>
            <p:cNvPr id="659" name="Shape"/>
            <p:cNvSpPr/>
            <p:nvPr/>
          </p:nvSpPr>
          <p:spPr>
            <a:xfrm flipH="1">
              <a:off x="1" y="0"/>
              <a:ext cx="5058874" cy="1694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827"/>
                  </a:lnTo>
                  <a:lnTo>
                    <a:pt x="18000" y="14827"/>
                  </a:lnTo>
                  <a:lnTo>
                    <a:pt x="18333" y="21600"/>
                  </a:lnTo>
                  <a:lnTo>
                    <a:pt x="12600" y="14827"/>
                  </a:lnTo>
                  <a:lnTo>
                    <a:pt x="0" y="14827"/>
                  </a:lnTo>
                  <a:lnTo>
                    <a:pt x="0" y="8649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60" name="Where is…"/>
            <p:cNvSpPr txBox="1"/>
            <p:nvPr/>
          </p:nvSpPr>
          <p:spPr>
            <a:xfrm>
              <a:off x="0" y="23564"/>
              <a:ext cx="5058872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Where is </a:t>
              </a:r>
              <a:endParaRPr sz="3400">
                <a:solidFill>
                  <a:srgbClr val="FFFFFF"/>
                </a:solidFill>
              </a:endParaRPr>
            </a:p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www.my-new-site.com?</a:t>
              </a:r>
            </a:p>
          </p:txBody>
        </p:sp>
      </p:grpSp>
      <p:grpSp>
        <p:nvGrpSpPr>
          <p:cNvPr id="664" name="Group"/>
          <p:cNvGrpSpPr/>
          <p:nvPr/>
        </p:nvGrpSpPr>
        <p:grpSpPr>
          <a:xfrm>
            <a:off x="3972519" y="3232947"/>
            <a:ext cx="3100936" cy="1740710"/>
            <a:chOff x="0" y="0"/>
            <a:chExt cx="3100935" cy="1740709"/>
          </a:xfrm>
        </p:grpSpPr>
        <p:sp>
          <p:nvSpPr>
            <p:cNvPr id="662" name="Shape"/>
            <p:cNvSpPr/>
            <p:nvPr/>
          </p:nvSpPr>
          <p:spPr>
            <a:xfrm flipH="1">
              <a:off x="-1" y="0"/>
              <a:ext cx="3100937" cy="174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432"/>
                  </a:lnTo>
                  <a:lnTo>
                    <a:pt x="9000" y="14432"/>
                  </a:lnTo>
                  <a:lnTo>
                    <a:pt x="6794" y="21600"/>
                  </a:lnTo>
                  <a:lnTo>
                    <a:pt x="3600" y="14432"/>
                  </a:lnTo>
                  <a:lnTo>
                    <a:pt x="0" y="14432"/>
                  </a:lnTo>
                  <a:lnTo>
                    <a:pt x="0" y="8418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63" name="That name does not exist."/>
            <p:cNvSpPr txBox="1"/>
            <p:nvPr/>
          </p:nvSpPr>
          <p:spPr>
            <a:xfrm>
              <a:off x="1" y="23564"/>
              <a:ext cx="3100933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That name does not exist.</a:t>
              </a:r>
            </a:p>
          </p:txBody>
        </p:sp>
      </p:grpSp>
      <p:sp>
        <p:nvSpPr>
          <p:cNvPr id="665" name="Shape"/>
          <p:cNvSpPr/>
          <p:nvPr/>
        </p:nvSpPr>
        <p:spPr>
          <a:xfrm flipH="1" rot="16200000">
            <a:off x="3221444" y="3533018"/>
            <a:ext cx="787881" cy="3556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393"/>
                </a:moveTo>
                <a:lnTo>
                  <a:pt x="10800" y="0"/>
                </a:lnTo>
                <a:lnTo>
                  <a:pt x="21600" y="2393"/>
                </a:lnTo>
                <a:lnTo>
                  <a:pt x="16200" y="239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393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66" name="Zone files may be cached for 1-72 hours"/>
          <p:cNvSpPr txBox="1"/>
          <p:nvPr/>
        </p:nvSpPr>
        <p:spPr>
          <a:xfrm>
            <a:off x="216740" y="6905045"/>
            <a:ext cx="6161805" cy="1435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441434" indent="-441434" algn="l" defTabSz="1300480">
              <a:spcBef>
                <a:spcPts val="900"/>
              </a:spcBef>
              <a:buClr>
                <a:srgbClr val="DA1F28"/>
              </a:buClr>
              <a:buSzPct val="60000"/>
              <a:buChar char="◻"/>
              <a:defRPr b="0" sz="4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Zone files may be cached for 1-72 hours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" dur="500" fill="hold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xit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0" dur="500" fill="hold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6" grpId="7"/>
      <p:bldP build="whole" bldLvl="1" animBg="1" rev="0" advAuto="0" spid="661" grpId="3"/>
      <p:bldP build="whole" bldLvl="1" animBg="1" rev="0" advAuto="0" spid="646" grpId="2"/>
      <p:bldP build="whole" bldLvl="1" animBg="1" rev="0" advAuto="0" spid="664" grpId="5"/>
      <p:bldP build="whole" bldLvl="1" animBg="1" rev="0" advAuto="0" spid="646" grpId="4"/>
      <p:bldP build="whole" bldLvl="1" animBg="1" rev="0" advAuto="0" spid="665" grpId="6"/>
      <p:bldP build="whole" bldLvl="1" animBg="1" rev="0" advAuto="0" spid="661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DNS Resource Record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Resource Records</a:t>
            </a:r>
          </a:p>
        </p:txBody>
      </p:sp>
      <p:sp>
        <p:nvSpPr>
          <p:cNvPr id="669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70" name="DNS queries have two fields: name and type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DNS queries have two fields: </a:t>
            </a:r>
            <a:r>
              <a:rPr>
                <a:solidFill>
                  <a:srgbClr val="2DA2BF"/>
                </a:solidFill>
              </a:rPr>
              <a:t>name</a:t>
            </a:r>
            <a:r>
              <a:t> and </a:t>
            </a:r>
            <a:r>
              <a:rPr>
                <a:solidFill>
                  <a:srgbClr val="2DA2BF"/>
                </a:solidFill>
              </a:rPr>
              <a:t>type</a:t>
            </a:r>
            <a:endParaRPr>
              <a:solidFill>
                <a:srgbClr val="2DA2BF"/>
              </a:solidFill>
            </a:endParaRPr>
          </a:p>
          <a:p>
            <a:pPr/>
            <a:r>
              <a:t>Resource record is the response to a query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Four fields: (</a:t>
            </a:r>
            <a:r>
              <a:rPr>
                <a:solidFill>
                  <a:srgbClr val="2DA2BF"/>
                </a:solidFill>
              </a:rPr>
              <a:t>name</a:t>
            </a:r>
            <a:r>
              <a:t>, </a:t>
            </a:r>
            <a:r>
              <a:rPr>
                <a:solidFill>
                  <a:srgbClr val="2DA2BF"/>
                </a:solidFill>
              </a:rPr>
              <a:t>value</a:t>
            </a:r>
            <a:r>
              <a:t>, </a:t>
            </a:r>
            <a:r>
              <a:rPr>
                <a:solidFill>
                  <a:srgbClr val="2DA2BF"/>
                </a:solidFill>
              </a:rPr>
              <a:t>type</a:t>
            </a:r>
            <a:r>
              <a:t>, TTL)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There may be multiple records returned for one query</a:t>
            </a:r>
          </a:p>
          <a:p>
            <a:pPr/>
            <a:r>
              <a:t>What are do the </a:t>
            </a:r>
            <a:r>
              <a:rPr>
                <a:solidFill>
                  <a:srgbClr val="2DA2BF"/>
                </a:solidFill>
              </a:rPr>
              <a:t>name</a:t>
            </a:r>
            <a:r>
              <a:t> and </a:t>
            </a:r>
            <a:r>
              <a:rPr>
                <a:solidFill>
                  <a:srgbClr val="2DA2BF"/>
                </a:solidFill>
              </a:rPr>
              <a:t>value</a:t>
            </a:r>
            <a:r>
              <a:t> mean?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Depends on the </a:t>
            </a:r>
            <a:r>
              <a:rPr>
                <a:solidFill>
                  <a:srgbClr val="2DA2BF"/>
                </a:solidFill>
              </a:rPr>
              <a:t>type</a:t>
            </a:r>
            <a:r>
              <a:t> of query and response</a:t>
            </a:r>
          </a:p>
        </p:txBody>
      </p:sp>
      <p:pic>
        <p:nvPicPr>
          <p:cNvPr id="6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6300075"/>
            <a:ext cx="9702800" cy="297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7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DNS Type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Types</a:t>
            </a:r>
          </a:p>
        </p:txBody>
      </p:sp>
      <p:sp>
        <p:nvSpPr>
          <p:cNvPr id="674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75" name="Type = NS…"/>
          <p:cNvSpPr txBox="1"/>
          <p:nvPr>
            <p:ph type="body" sz="half" idx="1"/>
          </p:nvPr>
        </p:nvSpPr>
        <p:spPr>
          <a:xfrm>
            <a:off x="0" y="2275839"/>
            <a:ext cx="6595291" cy="7477761"/>
          </a:xfrm>
          <a:prstGeom prst="rect">
            <a:avLst/>
          </a:prstGeom>
        </p:spPr>
        <p:txBody>
          <a:bodyPr/>
          <a:lstStyle/>
          <a:p>
            <a:pPr/>
            <a:r>
              <a:t>Type = NS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Name = partial domain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Value = name of DNS server for this domain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“Go send your query to this other server”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</a:p>
          <a:p>
            <a:pPr/>
            <a:r>
              <a:t>Type = A / AAAA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Name = domain name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Value = IP address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A is IPv4, AAAA is IPv6</a:t>
            </a:r>
          </a:p>
        </p:txBody>
      </p:sp>
      <p:grpSp>
        <p:nvGrpSpPr>
          <p:cNvPr id="679" name="Group"/>
          <p:cNvGrpSpPr/>
          <p:nvPr/>
        </p:nvGrpSpPr>
        <p:grpSpPr>
          <a:xfrm>
            <a:off x="6503236" y="6207645"/>
            <a:ext cx="6192762" cy="1462880"/>
            <a:chOff x="0" y="0"/>
            <a:chExt cx="6192761" cy="1462879"/>
          </a:xfrm>
        </p:grpSpPr>
        <p:sp>
          <p:nvSpPr>
            <p:cNvPr id="676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7ACBE0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77" name="Query"/>
            <p:cNvSpPr txBox="1"/>
            <p:nvPr/>
          </p:nvSpPr>
          <p:spPr>
            <a:xfrm rot="16200000">
              <a:off x="-296225" y="435412"/>
              <a:ext cx="1240381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Query</a:t>
              </a:r>
            </a:p>
          </p:txBody>
        </p:sp>
        <p:sp>
          <p:nvSpPr>
            <p:cNvPr id="678" name="Name: www.rit.edu…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  <a:hlinkClick r:id="rId2" invalidUrl="" action="" tgtFrame="" tooltip="" history="1" highlightClick="0" endSnd="0"/>
                </a:rPr>
                <a:t>www.rit.edu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Type: A</a:t>
              </a:r>
            </a:p>
          </p:txBody>
        </p:sp>
      </p:grpSp>
      <p:grpSp>
        <p:nvGrpSpPr>
          <p:cNvPr id="683" name="Group"/>
          <p:cNvGrpSpPr/>
          <p:nvPr/>
        </p:nvGrpSpPr>
        <p:grpSpPr>
          <a:xfrm>
            <a:off x="6503237" y="7801960"/>
            <a:ext cx="6192762" cy="1462881"/>
            <a:chOff x="0" y="0"/>
            <a:chExt cx="6192761" cy="1462879"/>
          </a:xfrm>
        </p:grpSpPr>
        <p:sp>
          <p:nvSpPr>
            <p:cNvPr id="680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A8BFDF"/>
            </a:solidFill>
            <a:ln w="25400" cap="flat">
              <a:solidFill>
                <a:srgbClr val="39639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81" name="Resp."/>
            <p:cNvSpPr txBox="1"/>
            <p:nvPr/>
          </p:nvSpPr>
          <p:spPr>
            <a:xfrm rot="16200000">
              <a:off x="-190911" y="435412"/>
              <a:ext cx="1029753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Resp.</a:t>
              </a:r>
            </a:p>
          </p:txBody>
        </p:sp>
        <p:sp>
          <p:nvSpPr>
            <p:cNvPr id="682" name="Name: www.rit.edu…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  <a:hlinkClick r:id="rId3" invalidUrl="" action="" tgtFrame="" tooltip="" history="1" highlightClick="0" endSnd="0"/>
                </a:rPr>
                <a:t>www.rit.edu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Value: 129.10.116.81</a:t>
              </a:r>
            </a:p>
          </p:txBody>
        </p:sp>
      </p:grpSp>
      <p:grpSp>
        <p:nvGrpSpPr>
          <p:cNvPr id="687" name="Group"/>
          <p:cNvGrpSpPr/>
          <p:nvPr/>
        </p:nvGrpSpPr>
        <p:grpSpPr>
          <a:xfrm>
            <a:off x="6503235" y="2275839"/>
            <a:ext cx="6192762" cy="1462881"/>
            <a:chOff x="0" y="0"/>
            <a:chExt cx="6192761" cy="1462879"/>
          </a:xfrm>
        </p:grpSpPr>
        <p:sp>
          <p:nvSpPr>
            <p:cNvPr id="684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7ACBE0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85" name="Query"/>
            <p:cNvSpPr txBox="1"/>
            <p:nvPr/>
          </p:nvSpPr>
          <p:spPr>
            <a:xfrm rot="16200000">
              <a:off x="-296225" y="435412"/>
              <a:ext cx="1240381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Query</a:t>
              </a:r>
            </a:p>
          </p:txBody>
        </p:sp>
        <p:sp>
          <p:nvSpPr>
            <p:cNvPr id="686" name="Name: rit.edu…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  <a:hlinkClick r:id="rId4" invalidUrl="" action="" tgtFrame="" tooltip="" history="1" highlightClick="0" endSnd="0"/>
                </a:rPr>
                <a:t>rit.edu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Type: NS</a:t>
              </a:r>
            </a:p>
          </p:txBody>
        </p:sp>
      </p:grpSp>
      <p:grpSp>
        <p:nvGrpSpPr>
          <p:cNvPr id="691" name="Group"/>
          <p:cNvGrpSpPr/>
          <p:nvPr/>
        </p:nvGrpSpPr>
        <p:grpSpPr>
          <a:xfrm>
            <a:off x="6503237" y="3870155"/>
            <a:ext cx="6192762" cy="1462880"/>
            <a:chOff x="0" y="0"/>
            <a:chExt cx="6192761" cy="1462879"/>
          </a:xfrm>
        </p:grpSpPr>
        <p:sp>
          <p:nvSpPr>
            <p:cNvPr id="688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A8BFDF"/>
            </a:solidFill>
            <a:ln w="25400" cap="flat">
              <a:solidFill>
                <a:srgbClr val="39639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89" name="Resp."/>
            <p:cNvSpPr txBox="1"/>
            <p:nvPr/>
          </p:nvSpPr>
          <p:spPr>
            <a:xfrm rot="16200000">
              <a:off x="-190911" y="435412"/>
              <a:ext cx="1029753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Resp.</a:t>
              </a:r>
            </a:p>
          </p:txBody>
        </p:sp>
        <p:sp>
          <p:nvSpPr>
            <p:cNvPr id="690" name="Name: rit.edu…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  <a:hlinkClick r:id="rId5" invalidUrl="" action="" tgtFrame="" tooltip="" history="1" highlightClick="0" endSnd="0"/>
                </a:rPr>
                <a:t>rit.edu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Value: ns1a.rit.edu.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75" grpId="3"/>
      <p:bldP build="whole" bldLvl="1" animBg="1" rev="0" advAuto="0" spid="683" grpId="2"/>
      <p:bldP build="whole" bldLvl="1" animBg="1" rev="0" advAuto="0" spid="687" grpId="4"/>
      <p:bldP build="whole" bldLvl="1" animBg="1" rev="0" advAuto="0" spid="679" grpId="1"/>
      <p:bldP build="whole" bldLvl="1" animBg="1" rev="0" advAuto="0" spid="691" grpId="5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DNS Types, Continued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Types, Continued</a:t>
            </a:r>
          </a:p>
        </p:txBody>
      </p:sp>
      <p:sp>
        <p:nvSpPr>
          <p:cNvPr id="694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95" name="Type = CNAME…"/>
          <p:cNvSpPr txBox="1"/>
          <p:nvPr>
            <p:ph type="body" sz="half" idx="1"/>
          </p:nvPr>
        </p:nvSpPr>
        <p:spPr>
          <a:xfrm>
            <a:off x="108370" y="2275839"/>
            <a:ext cx="6486916" cy="726101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Type = CNAME</a:t>
            </a:r>
          </a:p>
          <a:p>
            <a:pPr lvl="1" marL="745587" indent="-379827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600"/>
            </a:pPr>
            <a:r>
              <a:t>Name = hostname</a:t>
            </a:r>
          </a:p>
          <a:p>
            <a:pPr lvl="1" marL="745587" indent="-379827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600"/>
            </a:pPr>
            <a:r>
              <a:t>Value = canonical hostname</a:t>
            </a:r>
          </a:p>
          <a:p>
            <a:pPr lvl="1" marL="745587" indent="-379827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600"/>
            </a:pPr>
            <a:r>
              <a:t>Useful for aliasing</a:t>
            </a:r>
          </a:p>
          <a:p>
            <a:pPr lvl="1" marL="745587" indent="-379827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600"/>
            </a:pPr>
            <a:r>
              <a:t>CDNs use this</a:t>
            </a:r>
            <a:r>
              <a:t> (will be covered)</a:t>
            </a:r>
            <a:br/>
          </a:p>
          <a:p>
            <a:pPr>
              <a:lnSpc>
                <a:spcPct val="90000"/>
              </a:lnSpc>
            </a:pPr>
            <a:r>
              <a:t>Type = MX</a:t>
            </a:r>
          </a:p>
          <a:p>
            <a:pPr lvl="1" marL="745587" indent="-379827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600"/>
            </a:pPr>
            <a:r>
              <a:t>Name = domain in email address</a:t>
            </a:r>
          </a:p>
          <a:p>
            <a:pPr lvl="1" marL="745587" indent="-379827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600"/>
            </a:pPr>
            <a:r>
              <a:t>Value = canonical name of mail server</a:t>
            </a:r>
          </a:p>
        </p:txBody>
      </p:sp>
      <p:grpSp>
        <p:nvGrpSpPr>
          <p:cNvPr id="699" name="Group"/>
          <p:cNvGrpSpPr/>
          <p:nvPr/>
        </p:nvGrpSpPr>
        <p:grpSpPr>
          <a:xfrm>
            <a:off x="6548225" y="2244876"/>
            <a:ext cx="6192762" cy="1462881"/>
            <a:chOff x="0" y="0"/>
            <a:chExt cx="6192761" cy="1462879"/>
          </a:xfrm>
        </p:grpSpPr>
        <p:sp>
          <p:nvSpPr>
            <p:cNvPr id="696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7ACBE0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97" name="Query"/>
            <p:cNvSpPr txBox="1"/>
            <p:nvPr/>
          </p:nvSpPr>
          <p:spPr>
            <a:xfrm rot="16200000">
              <a:off x="-296225" y="435412"/>
              <a:ext cx="1240381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Query</a:t>
              </a:r>
            </a:p>
          </p:txBody>
        </p:sp>
        <p:sp>
          <p:nvSpPr>
            <p:cNvPr id="698" name="Name: foo.mysite.com…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</a:rPr>
                <a:t>foo.mysite.com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Type: CNAME</a:t>
              </a:r>
            </a:p>
          </p:txBody>
        </p:sp>
      </p:grpSp>
      <p:grpSp>
        <p:nvGrpSpPr>
          <p:cNvPr id="703" name="Group"/>
          <p:cNvGrpSpPr/>
          <p:nvPr/>
        </p:nvGrpSpPr>
        <p:grpSpPr>
          <a:xfrm>
            <a:off x="6548226" y="3839192"/>
            <a:ext cx="6192762" cy="1462880"/>
            <a:chOff x="0" y="0"/>
            <a:chExt cx="6192761" cy="1462879"/>
          </a:xfrm>
        </p:grpSpPr>
        <p:sp>
          <p:nvSpPr>
            <p:cNvPr id="700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A8BFDF"/>
            </a:solidFill>
            <a:ln w="25400" cap="flat">
              <a:solidFill>
                <a:srgbClr val="39639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701" name="Resp."/>
            <p:cNvSpPr txBox="1"/>
            <p:nvPr/>
          </p:nvSpPr>
          <p:spPr>
            <a:xfrm rot="16200000">
              <a:off x="-190911" y="435412"/>
              <a:ext cx="1029753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Resp.</a:t>
              </a:r>
            </a:p>
          </p:txBody>
        </p:sp>
        <p:sp>
          <p:nvSpPr>
            <p:cNvPr id="702" name="Name: foo.mysite.com…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</a:rPr>
                <a:t>foo.mysite.com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Value: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</a:rPr>
                <a:t>bar.mysite.com</a:t>
              </a:r>
            </a:p>
          </p:txBody>
        </p:sp>
      </p:grpSp>
      <p:grpSp>
        <p:nvGrpSpPr>
          <p:cNvPr id="707" name="Group"/>
          <p:cNvGrpSpPr/>
          <p:nvPr/>
        </p:nvGrpSpPr>
        <p:grpSpPr>
          <a:xfrm>
            <a:off x="6548225" y="6239209"/>
            <a:ext cx="6192762" cy="1462880"/>
            <a:chOff x="0" y="0"/>
            <a:chExt cx="6192761" cy="1462879"/>
          </a:xfrm>
        </p:grpSpPr>
        <p:sp>
          <p:nvSpPr>
            <p:cNvPr id="704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7ACBE0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705" name="Query"/>
            <p:cNvSpPr txBox="1"/>
            <p:nvPr/>
          </p:nvSpPr>
          <p:spPr>
            <a:xfrm rot="16200000">
              <a:off x="-296225" y="435412"/>
              <a:ext cx="1240381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Query</a:t>
              </a:r>
            </a:p>
          </p:txBody>
        </p:sp>
        <p:sp>
          <p:nvSpPr>
            <p:cNvPr id="706" name="Name: cs.rit.edu…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  <a:hlinkClick r:id="rId2" invalidUrl="" action="" tgtFrame="" tooltip="" history="1" highlightClick="0" endSnd="0"/>
                </a:rPr>
                <a:t>cs.rit.edu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Type: MX</a:t>
              </a:r>
            </a:p>
          </p:txBody>
        </p:sp>
      </p:grpSp>
      <p:grpSp>
        <p:nvGrpSpPr>
          <p:cNvPr id="711" name="Group"/>
          <p:cNvGrpSpPr/>
          <p:nvPr/>
        </p:nvGrpSpPr>
        <p:grpSpPr>
          <a:xfrm>
            <a:off x="6548226" y="7833524"/>
            <a:ext cx="6192762" cy="1462881"/>
            <a:chOff x="0" y="0"/>
            <a:chExt cx="6192761" cy="1462879"/>
          </a:xfrm>
        </p:grpSpPr>
        <p:sp>
          <p:nvSpPr>
            <p:cNvPr id="708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A8BFDF"/>
            </a:solidFill>
            <a:ln w="25400" cap="flat">
              <a:solidFill>
                <a:srgbClr val="39639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709" name="Resp."/>
            <p:cNvSpPr txBox="1"/>
            <p:nvPr/>
          </p:nvSpPr>
          <p:spPr>
            <a:xfrm rot="16200000">
              <a:off x="-190911" y="435412"/>
              <a:ext cx="1029753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Resp.</a:t>
              </a:r>
            </a:p>
          </p:txBody>
        </p:sp>
        <p:sp>
          <p:nvSpPr>
            <p:cNvPr id="710" name="Name: cs.rit.edu…"/>
            <p:cNvSpPr txBox="1"/>
            <p:nvPr/>
          </p:nvSpPr>
          <p:spPr>
            <a:xfrm>
              <a:off x="851504" y="116269"/>
              <a:ext cx="5341256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</a:rPr>
                <a:t>cs.rit.edu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Value: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  <a:hlinkClick r:id="rId3" invalidUrl="" action="" tgtFrame="" tooltip="" history="1" highlightClick="0" endSnd="0"/>
                </a:rPr>
                <a:t>pony-express.cs.rit.edu.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3" grpId="2"/>
      <p:bldP build="whole" bldLvl="1" animBg="1" rev="0" advAuto="0" spid="699" grpId="1"/>
      <p:bldP build="p" bldLvl="5" animBg="1" rev="0" advAuto="0" spid="695" grpId="3"/>
      <p:bldP build="whole" bldLvl="1" animBg="1" rev="0" advAuto="0" spid="707" grpId="4"/>
      <p:bldP build="whole" bldLvl="1" animBg="1" rev="0" advAuto="0" spid="711" grpId="5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Reverse Lookup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Reverse Lookups</a:t>
            </a:r>
          </a:p>
        </p:txBody>
      </p:sp>
      <p:sp>
        <p:nvSpPr>
          <p:cNvPr id="714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15" name="What about the IPname mapping?…"/>
          <p:cNvSpPr txBox="1"/>
          <p:nvPr>
            <p:ph type="body" idx="1"/>
          </p:nvPr>
        </p:nvSpPr>
        <p:spPr>
          <a:xfrm>
            <a:off x="216745" y="2275839"/>
            <a:ext cx="12741609" cy="7261015"/>
          </a:xfrm>
          <a:prstGeom prst="rect">
            <a:avLst/>
          </a:prstGeom>
        </p:spPr>
        <p:txBody>
          <a:bodyPr/>
          <a:lstStyle/>
          <a:p>
            <a:pPr/>
            <a:r>
              <a:t>What about the IP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t>name mapping?</a:t>
            </a:r>
          </a:p>
          <a:p>
            <a:pPr/>
            <a:r>
              <a:t>Separate server hierarchy stores reverse mappings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Rooted at in-addr.arpa and ip6.arpa</a:t>
            </a:r>
          </a:p>
          <a:p>
            <a:pPr/>
            <a:r>
              <a:t>Additional DNS record </a:t>
            </a:r>
            <a:r>
              <a:rPr>
                <a:solidFill>
                  <a:srgbClr val="2DA2BF"/>
                </a:solidFill>
              </a:rPr>
              <a:t>type</a:t>
            </a:r>
            <a:r>
              <a:t>: PTR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Name = IP address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Value = domain name</a:t>
            </a:r>
          </a:p>
          <a:p>
            <a:pPr/>
            <a:r>
              <a:t>Not guaranteed to exist</a:t>
            </a:r>
            <a:br/>
            <a:r>
              <a:t>for all IPs</a:t>
            </a:r>
          </a:p>
          <a:p>
            <a:pPr/>
            <a:r>
              <a:t>Why do we need this?</a:t>
            </a:r>
          </a:p>
          <a:p>
            <a:pPr lvl="1" marL="807194" indent="-441434">
              <a:buSzPct val="60000"/>
              <a:buChar char="◻"/>
            </a:pPr>
            <a:r>
              <a:t>e.g., mail security</a:t>
            </a:r>
          </a:p>
        </p:txBody>
      </p:sp>
      <p:grpSp>
        <p:nvGrpSpPr>
          <p:cNvPr id="719" name="Group"/>
          <p:cNvGrpSpPr/>
          <p:nvPr/>
        </p:nvGrpSpPr>
        <p:grpSpPr>
          <a:xfrm>
            <a:off x="6548225" y="6239209"/>
            <a:ext cx="6192762" cy="1462880"/>
            <a:chOff x="0" y="0"/>
            <a:chExt cx="6192761" cy="1462879"/>
          </a:xfrm>
        </p:grpSpPr>
        <p:sp>
          <p:nvSpPr>
            <p:cNvPr id="716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7ACBE0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717" name="Query"/>
            <p:cNvSpPr txBox="1"/>
            <p:nvPr/>
          </p:nvSpPr>
          <p:spPr>
            <a:xfrm rot="16200000">
              <a:off x="-296225" y="435412"/>
              <a:ext cx="1240381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Query</a:t>
              </a:r>
            </a:p>
          </p:txBody>
        </p:sp>
        <p:sp>
          <p:nvSpPr>
            <p:cNvPr id="718" name="Name: 129.10.116.51 Type: PTR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Name: 129.10.116.51 Type: PTR</a:t>
              </a:r>
            </a:p>
          </p:txBody>
        </p:sp>
      </p:grpSp>
      <p:grpSp>
        <p:nvGrpSpPr>
          <p:cNvPr id="723" name="Group"/>
          <p:cNvGrpSpPr/>
          <p:nvPr/>
        </p:nvGrpSpPr>
        <p:grpSpPr>
          <a:xfrm>
            <a:off x="6548226" y="7833524"/>
            <a:ext cx="6192762" cy="1462881"/>
            <a:chOff x="0" y="0"/>
            <a:chExt cx="6192761" cy="1462879"/>
          </a:xfrm>
        </p:grpSpPr>
        <p:sp>
          <p:nvSpPr>
            <p:cNvPr id="720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A8BFDF"/>
            </a:solidFill>
            <a:ln w="25400" cap="flat">
              <a:solidFill>
                <a:srgbClr val="39639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721" name="Resp."/>
            <p:cNvSpPr txBox="1"/>
            <p:nvPr/>
          </p:nvSpPr>
          <p:spPr>
            <a:xfrm rot="16200000">
              <a:off x="-190911" y="435412"/>
              <a:ext cx="1029753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Resp.</a:t>
              </a:r>
            </a:p>
          </p:txBody>
        </p:sp>
        <p:sp>
          <p:nvSpPr>
            <p:cNvPr id="722" name="Name: 129.21.30.104…"/>
            <p:cNvSpPr txBox="1"/>
            <p:nvPr/>
          </p:nvSpPr>
          <p:spPr>
            <a:xfrm>
              <a:off x="851504" y="116269"/>
              <a:ext cx="5341256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129.21.30.104 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Value: cs.rit.edu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3" grpId="2"/>
      <p:bldP build="whole" bldLvl="1" animBg="1" rev="0" advAuto="0" spid="719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Dem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1</a:t>
            </a:r>
          </a:p>
        </p:txBody>
      </p:sp>
      <p:sp>
        <p:nvSpPr>
          <p:cNvPr id="7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7" name="Dig: (Domain Information Grouper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07194" indent="-441434">
              <a:buSzPct val="60000"/>
              <a:buChar char="◻"/>
            </a:lvl2pPr>
          </a:lstStyle>
          <a:p>
            <a:pPr/>
            <a:r>
              <a:t>Dig: (Domain Information Grouper)</a:t>
            </a:r>
          </a:p>
          <a:p>
            <a:pPr lvl="1"/>
            <a:r>
              <a:t>Very useful tool to send a DNS request and parse the DNS response</a:t>
            </a:r>
          </a:p>
        </p:txBody>
      </p:sp>
      <p:pic>
        <p:nvPicPr>
          <p:cNvPr id="7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7296" y="4342985"/>
            <a:ext cx="8432801" cy="515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Dem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2</a:t>
            </a:r>
          </a:p>
        </p:txBody>
      </p:sp>
      <p:sp>
        <p:nvSpPr>
          <p:cNvPr id="7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2" name="Dig: (Domain Information Grouper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Dig: (Domain Information Grouper)</a:t>
            </a:r>
          </a:p>
          <a:p>
            <a:pPr lvl="1" marL="807194" indent="-441434">
              <a:buSzPct val="60000"/>
              <a:buChar char="◻"/>
            </a:pPr>
            <a:r>
              <a:t>Dig @1.1.1.1 rit.edu</a:t>
            </a:r>
          </a:p>
          <a:p>
            <a:pPr lvl="1" marL="807194" indent="-441434">
              <a:buSzPct val="60000"/>
              <a:buChar char="◻"/>
            </a:pPr>
            <a:r>
              <a:t>Dig @8.8.8.8 rit.edu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How to buy a domain name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buy a domain name (1)</a:t>
            </a:r>
          </a:p>
        </p:txBody>
      </p:sp>
      <p:sp>
        <p:nvSpPr>
          <p:cNvPr id="7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6" name=".COM…"/>
          <p:cNvSpPr/>
          <p:nvPr/>
        </p:nvSpPr>
        <p:spPr>
          <a:xfrm>
            <a:off x="3997186" y="4816580"/>
            <a:ext cx="1802878" cy="1259040"/>
          </a:xfrm>
          <a:prstGeom prst="roundRect">
            <a:avLst>
              <a:gd name="adj" fmla="val 15131"/>
            </a:avLst>
          </a:prstGeom>
          <a:ln w="63500">
            <a:solidFill>
              <a:srgbClr val="7BDB4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.COM 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(Verisign)</a:t>
            </a:r>
          </a:p>
        </p:txBody>
      </p:sp>
      <p:sp>
        <p:nvSpPr>
          <p:cNvPr id="737" name="Registry…"/>
          <p:cNvSpPr txBox="1"/>
          <p:nvPr/>
        </p:nvSpPr>
        <p:spPr>
          <a:xfrm>
            <a:off x="1883356" y="5014299"/>
            <a:ext cx="13909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Registry 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(TLD)</a:t>
            </a:r>
          </a:p>
        </p:txBody>
      </p:sp>
      <p:sp>
        <p:nvSpPr>
          <p:cNvPr id="738" name="Line"/>
          <p:cNvSpPr/>
          <p:nvPr/>
        </p:nvSpPr>
        <p:spPr>
          <a:xfrm flipV="1">
            <a:off x="5040154" y="6748615"/>
            <a:ext cx="1" cy="1088348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39" name="GoDaddy"/>
          <p:cNvSpPr/>
          <p:nvPr/>
        </p:nvSpPr>
        <p:spPr>
          <a:xfrm>
            <a:off x="4012220" y="7237374"/>
            <a:ext cx="1802878" cy="1259041"/>
          </a:xfrm>
          <a:prstGeom prst="roundRect">
            <a:avLst>
              <a:gd name="adj" fmla="val 15131"/>
            </a:avLst>
          </a:prstGeom>
          <a:solidFill>
            <a:srgbClr val="FFFFFF"/>
          </a:solidFill>
          <a:ln w="63500">
            <a:solidFill>
              <a:srgbClr val="1497F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GoDaddy</a:t>
            </a:r>
          </a:p>
        </p:txBody>
      </p:sp>
      <p:sp>
        <p:nvSpPr>
          <p:cNvPr id="740" name="Registrar"/>
          <p:cNvSpPr txBox="1"/>
          <p:nvPr/>
        </p:nvSpPr>
        <p:spPr>
          <a:xfrm>
            <a:off x="1931523" y="7625594"/>
            <a:ext cx="132465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Registrar</a:t>
            </a:r>
          </a:p>
        </p:txBody>
      </p:sp>
      <p:sp>
        <p:nvSpPr>
          <p:cNvPr id="741" name="Owner"/>
          <p:cNvSpPr txBox="1"/>
          <p:nvPr/>
        </p:nvSpPr>
        <p:spPr>
          <a:xfrm>
            <a:off x="9144917" y="7625594"/>
            <a:ext cx="107765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Owner</a:t>
            </a:r>
          </a:p>
        </p:txBody>
      </p:sp>
      <p:grpSp>
        <p:nvGrpSpPr>
          <p:cNvPr id="745" name="Group"/>
          <p:cNvGrpSpPr/>
          <p:nvPr/>
        </p:nvGrpSpPr>
        <p:grpSpPr>
          <a:xfrm>
            <a:off x="6151148" y="7308385"/>
            <a:ext cx="1889126" cy="1117019"/>
            <a:chOff x="0" y="0"/>
            <a:chExt cx="1889125" cy="1117017"/>
          </a:xfrm>
        </p:grpSpPr>
        <p:sp>
          <p:nvSpPr>
            <p:cNvPr id="742" name="Line"/>
            <p:cNvSpPr/>
            <p:nvPr/>
          </p:nvSpPr>
          <p:spPr>
            <a:xfrm>
              <a:off x="97926" y="526622"/>
              <a:ext cx="169327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43" name="Buy"/>
            <p:cNvSpPr txBox="1"/>
            <p:nvPr/>
          </p:nvSpPr>
          <p:spPr>
            <a:xfrm>
              <a:off x="639601" y="0"/>
              <a:ext cx="60992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Buy</a:t>
              </a:r>
            </a:p>
          </p:txBody>
        </p:sp>
        <p:sp>
          <p:nvSpPr>
            <p:cNvPr id="744" name="example.com"/>
            <p:cNvSpPr txBox="1"/>
            <p:nvPr/>
          </p:nvSpPr>
          <p:spPr>
            <a:xfrm>
              <a:off x="0" y="634417"/>
              <a:ext cx="1889126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example.com</a:t>
              </a:r>
            </a:p>
          </p:txBody>
        </p:sp>
      </p:grpSp>
      <p:grpSp>
        <p:nvGrpSpPr>
          <p:cNvPr id="748" name="Group"/>
          <p:cNvGrpSpPr/>
          <p:nvPr/>
        </p:nvGrpSpPr>
        <p:grpSpPr>
          <a:xfrm>
            <a:off x="8233283" y="6993849"/>
            <a:ext cx="4912872" cy="1417220"/>
            <a:chOff x="0" y="0"/>
            <a:chExt cx="4912871" cy="1417218"/>
          </a:xfrm>
        </p:grpSpPr>
        <p:sp>
          <p:nvSpPr>
            <p:cNvPr id="746" name="Man"/>
            <p:cNvSpPr/>
            <p:nvPr/>
          </p:nvSpPr>
          <p:spPr>
            <a:xfrm>
              <a:off x="-1" y="328870"/>
              <a:ext cx="421570" cy="108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02" fill="norm" stroke="1" extrusionOk="0">
                  <a:moveTo>
                    <a:pt x="10246" y="10"/>
                  </a:moveTo>
                  <a:cubicBezTo>
                    <a:pt x="9651" y="39"/>
                    <a:pt x="9052" y="142"/>
                    <a:pt x="8490" y="331"/>
                  </a:cubicBezTo>
                  <a:cubicBezTo>
                    <a:pt x="7409" y="697"/>
                    <a:pt x="7827" y="1471"/>
                    <a:pt x="7827" y="1471"/>
                  </a:cubicBezTo>
                  <a:cubicBezTo>
                    <a:pt x="7827" y="1471"/>
                    <a:pt x="7467" y="1472"/>
                    <a:pt x="7689" y="1837"/>
                  </a:cubicBezTo>
                  <a:cubicBezTo>
                    <a:pt x="7827" y="2069"/>
                    <a:pt x="7730" y="2122"/>
                    <a:pt x="8174" y="2197"/>
                  </a:cubicBezTo>
                  <a:cubicBezTo>
                    <a:pt x="8285" y="2477"/>
                    <a:pt x="8629" y="2493"/>
                    <a:pt x="8629" y="2983"/>
                  </a:cubicBezTo>
                  <a:cubicBezTo>
                    <a:pt x="8629" y="2988"/>
                    <a:pt x="8355" y="2978"/>
                    <a:pt x="8161" y="3134"/>
                  </a:cubicBezTo>
                  <a:cubicBezTo>
                    <a:pt x="8106" y="3177"/>
                    <a:pt x="8049" y="3322"/>
                    <a:pt x="7827" y="3359"/>
                  </a:cubicBezTo>
                  <a:cubicBezTo>
                    <a:pt x="6842" y="3542"/>
                    <a:pt x="4636" y="3731"/>
                    <a:pt x="4095" y="3941"/>
                  </a:cubicBezTo>
                  <a:cubicBezTo>
                    <a:pt x="3332" y="4237"/>
                    <a:pt x="185" y="6557"/>
                    <a:pt x="185" y="6783"/>
                  </a:cubicBezTo>
                  <a:cubicBezTo>
                    <a:pt x="185" y="7133"/>
                    <a:pt x="112" y="7369"/>
                    <a:pt x="306" y="7546"/>
                  </a:cubicBezTo>
                  <a:cubicBezTo>
                    <a:pt x="1138" y="8300"/>
                    <a:pt x="2140" y="9548"/>
                    <a:pt x="3388" y="10139"/>
                  </a:cubicBezTo>
                  <a:cubicBezTo>
                    <a:pt x="3555" y="10220"/>
                    <a:pt x="3874" y="10313"/>
                    <a:pt x="4290" y="10366"/>
                  </a:cubicBezTo>
                  <a:cubicBezTo>
                    <a:pt x="4706" y="10420"/>
                    <a:pt x="5414" y="10539"/>
                    <a:pt x="5400" y="10636"/>
                  </a:cubicBezTo>
                  <a:cubicBezTo>
                    <a:pt x="5261" y="11507"/>
                    <a:pt x="4984" y="13595"/>
                    <a:pt x="4775" y="14591"/>
                  </a:cubicBezTo>
                  <a:cubicBezTo>
                    <a:pt x="4637" y="15242"/>
                    <a:pt x="4526" y="15984"/>
                    <a:pt x="4429" y="16447"/>
                  </a:cubicBezTo>
                  <a:cubicBezTo>
                    <a:pt x="4262" y="17244"/>
                    <a:pt x="4221" y="18180"/>
                    <a:pt x="3666" y="19165"/>
                  </a:cubicBezTo>
                  <a:cubicBezTo>
                    <a:pt x="3416" y="19617"/>
                    <a:pt x="2972" y="20214"/>
                    <a:pt x="3250" y="20214"/>
                  </a:cubicBezTo>
                  <a:cubicBezTo>
                    <a:pt x="2833" y="20612"/>
                    <a:pt x="1236" y="20827"/>
                    <a:pt x="432" y="20913"/>
                  </a:cubicBezTo>
                  <a:cubicBezTo>
                    <a:pt x="154" y="20940"/>
                    <a:pt x="-25" y="21043"/>
                    <a:pt x="3" y="21156"/>
                  </a:cubicBezTo>
                  <a:lnTo>
                    <a:pt x="29" y="21225"/>
                  </a:lnTo>
                  <a:cubicBezTo>
                    <a:pt x="43" y="21311"/>
                    <a:pt x="324" y="21344"/>
                    <a:pt x="393" y="21344"/>
                  </a:cubicBezTo>
                  <a:cubicBezTo>
                    <a:pt x="837" y="21376"/>
                    <a:pt x="2207" y="21461"/>
                    <a:pt x="3206" y="21305"/>
                  </a:cubicBezTo>
                  <a:cubicBezTo>
                    <a:pt x="4371" y="21128"/>
                    <a:pt x="5857" y="21247"/>
                    <a:pt x="7008" y="21188"/>
                  </a:cubicBezTo>
                  <a:cubicBezTo>
                    <a:pt x="7355" y="21171"/>
                    <a:pt x="7398" y="20692"/>
                    <a:pt x="7259" y="20471"/>
                  </a:cubicBezTo>
                  <a:cubicBezTo>
                    <a:pt x="7218" y="20407"/>
                    <a:pt x="7134" y="20375"/>
                    <a:pt x="7134" y="20375"/>
                  </a:cubicBezTo>
                  <a:lnTo>
                    <a:pt x="7190" y="20412"/>
                  </a:lnTo>
                  <a:cubicBezTo>
                    <a:pt x="7773" y="20434"/>
                    <a:pt x="8367" y="17905"/>
                    <a:pt x="8742" y="15860"/>
                  </a:cubicBezTo>
                  <a:cubicBezTo>
                    <a:pt x="8908" y="14999"/>
                    <a:pt x="10033" y="13116"/>
                    <a:pt x="10394" y="12497"/>
                  </a:cubicBezTo>
                  <a:cubicBezTo>
                    <a:pt x="10421" y="12443"/>
                    <a:pt x="10630" y="12443"/>
                    <a:pt x="10658" y="12497"/>
                  </a:cubicBezTo>
                  <a:cubicBezTo>
                    <a:pt x="10880" y="12987"/>
                    <a:pt x="11168" y="14031"/>
                    <a:pt x="11473" y="14757"/>
                  </a:cubicBezTo>
                  <a:cubicBezTo>
                    <a:pt x="11542" y="14924"/>
                    <a:pt x="11753" y="15564"/>
                    <a:pt x="11781" y="15968"/>
                  </a:cubicBezTo>
                  <a:cubicBezTo>
                    <a:pt x="11892" y="17206"/>
                    <a:pt x="11572" y="19842"/>
                    <a:pt x="12002" y="20175"/>
                  </a:cubicBezTo>
                  <a:cubicBezTo>
                    <a:pt x="12002" y="20175"/>
                    <a:pt x="11906" y="20682"/>
                    <a:pt x="11490" y="21053"/>
                  </a:cubicBezTo>
                  <a:cubicBezTo>
                    <a:pt x="10908" y="21575"/>
                    <a:pt x="13763" y="21580"/>
                    <a:pt x="14568" y="21381"/>
                  </a:cubicBezTo>
                  <a:cubicBezTo>
                    <a:pt x="15608" y="21128"/>
                    <a:pt x="14986" y="20682"/>
                    <a:pt x="15028" y="20488"/>
                  </a:cubicBezTo>
                  <a:cubicBezTo>
                    <a:pt x="15125" y="20316"/>
                    <a:pt x="15333" y="20316"/>
                    <a:pt x="15444" y="19950"/>
                  </a:cubicBezTo>
                  <a:cubicBezTo>
                    <a:pt x="15763" y="18841"/>
                    <a:pt x="15485" y="17442"/>
                    <a:pt x="15513" y="16318"/>
                  </a:cubicBezTo>
                  <a:cubicBezTo>
                    <a:pt x="15527" y="15946"/>
                    <a:pt x="15886" y="15230"/>
                    <a:pt x="15886" y="14229"/>
                  </a:cubicBezTo>
                  <a:cubicBezTo>
                    <a:pt x="15886" y="13223"/>
                    <a:pt x="15888" y="12330"/>
                    <a:pt x="15721" y="11431"/>
                  </a:cubicBezTo>
                  <a:cubicBezTo>
                    <a:pt x="15610" y="10839"/>
                    <a:pt x="16110" y="10802"/>
                    <a:pt x="15652" y="10044"/>
                  </a:cubicBezTo>
                  <a:cubicBezTo>
                    <a:pt x="17247" y="10108"/>
                    <a:pt x="17453" y="10054"/>
                    <a:pt x="17967" y="9801"/>
                  </a:cubicBezTo>
                  <a:cubicBezTo>
                    <a:pt x="19312" y="9123"/>
                    <a:pt x="20798" y="7585"/>
                    <a:pt x="21062" y="7321"/>
                  </a:cubicBezTo>
                  <a:cubicBezTo>
                    <a:pt x="21575" y="7278"/>
                    <a:pt x="21546" y="6846"/>
                    <a:pt x="21296" y="6534"/>
                  </a:cubicBezTo>
                  <a:cubicBezTo>
                    <a:pt x="21226" y="6453"/>
                    <a:pt x="20909" y="6465"/>
                    <a:pt x="20854" y="6384"/>
                  </a:cubicBezTo>
                  <a:cubicBezTo>
                    <a:pt x="20424" y="5755"/>
                    <a:pt x="17691" y="4302"/>
                    <a:pt x="17247" y="3990"/>
                  </a:cubicBezTo>
                  <a:cubicBezTo>
                    <a:pt x="16859" y="3715"/>
                    <a:pt x="14264" y="3516"/>
                    <a:pt x="13376" y="3381"/>
                  </a:cubicBezTo>
                  <a:cubicBezTo>
                    <a:pt x="13237" y="3360"/>
                    <a:pt x="13085" y="3300"/>
                    <a:pt x="13029" y="3247"/>
                  </a:cubicBezTo>
                  <a:cubicBezTo>
                    <a:pt x="13001" y="3225"/>
                    <a:pt x="12988" y="3204"/>
                    <a:pt x="12960" y="3183"/>
                  </a:cubicBezTo>
                  <a:cubicBezTo>
                    <a:pt x="12724" y="2984"/>
                    <a:pt x="12392" y="2989"/>
                    <a:pt x="12392" y="2989"/>
                  </a:cubicBezTo>
                  <a:cubicBezTo>
                    <a:pt x="12350" y="2839"/>
                    <a:pt x="12319" y="2714"/>
                    <a:pt x="12444" y="2628"/>
                  </a:cubicBezTo>
                  <a:cubicBezTo>
                    <a:pt x="12610" y="2504"/>
                    <a:pt x="12750" y="2364"/>
                    <a:pt x="12847" y="2219"/>
                  </a:cubicBezTo>
                  <a:cubicBezTo>
                    <a:pt x="13041" y="2203"/>
                    <a:pt x="13196" y="2213"/>
                    <a:pt x="13376" y="1933"/>
                  </a:cubicBezTo>
                  <a:cubicBezTo>
                    <a:pt x="13445" y="1810"/>
                    <a:pt x="13748" y="1482"/>
                    <a:pt x="13276" y="1471"/>
                  </a:cubicBezTo>
                  <a:cubicBezTo>
                    <a:pt x="13373" y="1245"/>
                    <a:pt x="13679" y="444"/>
                    <a:pt x="12500" y="272"/>
                  </a:cubicBezTo>
                  <a:cubicBezTo>
                    <a:pt x="12154" y="223"/>
                    <a:pt x="12141" y="153"/>
                    <a:pt x="11989" y="126"/>
                  </a:cubicBezTo>
                  <a:cubicBezTo>
                    <a:pt x="11434" y="23"/>
                    <a:pt x="10841" y="-20"/>
                    <a:pt x="10246" y="10"/>
                  </a:cubicBezTo>
                  <a:close/>
                  <a:moveTo>
                    <a:pt x="16042" y="6038"/>
                  </a:moveTo>
                  <a:cubicBezTo>
                    <a:pt x="16175" y="6060"/>
                    <a:pt x="16316" y="6123"/>
                    <a:pt x="16371" y="6147"/>
                  </a:cubicBezTo>
                  <a:cubicBezTo>
                    <a:pt x="17342" y="6567"/>
                    <a:pt x="18104" y="6825"/>
                    <a:pt x="18201" y="6955"/>
                  </a:cubicBezTo>
                  <a:cubicBezTo>
                    <a:pt x="18270" y="7186"/>
                    <a:pt x="18326" y="7449"/>
                    <a:pt x="18326" y="7449"/>
                  </a:cubicBezTo>
                  <a:cubicBezTo>
                    <a:pt x="18326" y="7449"/>
                    <a:pt x="17454" y="9005"/>
                    <a:pt x="17052" y="9124"/>
                  </a:cubicBezTo>
                  <a:cubicBezTo>
                    <a:pt x="16802" y="9205"/>
                    <a:pt x="15790" y="8946"/>
                    <a:pt x="15236" y="8972"/>
                  </a:cubicBezTo>
                  <a:cubicBezTo>
                    <a:pt x="15236" y="8703"/>
                    <a:pt x="15249" y="8450"/>
                    <a:pt x="15305" y="7950"/>
                  </a:cubicBezTo>
                  <a:cubicBezTo>
                    <a:pt x="15374" y="7347"/>
                    <a:pt x="15692" y="6443"/>
                    <a:pt x="15747" y="6174"/>
                  </a:cubicBezTo>
                  <a:cubicBezTo>
                    <a:pt x="15782" y="6034"/>
                    <a:pt x="15908" y="6016"/>
                    <a:pt x="16042" y="6038"/>
                  </a:cubicBezTo>
                  <a:close/>
                  <a:moveTo>
                    <a:pt x="5001" y="6053"/>
                  </a:moveTo>
                  <a:cubicBezTo>
                    <a:pt x="5137" y="6043"/>
                    <a:pt x="5286" y="6074"/>
                    <a:pt x="5317" y="6131"/>
                  </a:cubicBezTo>
                  <a:cubicBezTo>
                    <a:pt x="5456" y="6389"/>
                    <a:pt x="5454" y="6740"/>
                    <a:pt x="5551" y="7133"/>
                  </a:cubicBezTo>
                  <a:cubicBezTo>
                    <a:pt x="5704" y="7752"/>
                    <a:pt x="5968" y="8369"/>
                    <a:pt x="5898" y="8735"/>
                  </a:cubicBezTo>
                  <a:cubicBezTo>
                    <a:pt x="5870" y="8918"/>
                    <a:pt x="5912" y="9091"/>
                    <a:pt x="5898" y="9107"/>
                  </a:cubicBezTo>
                  <a:cubicBezTo>
                    <a:pt x="5898" y="9107"/>
                    <a:pt x="5413" y="9295"/>
                    <a:pt x="5205" y="9322"/>
                  </a:cubicBezTo>
                  <a:cubicBezTo>
                    <a:pt x="4899" y="9355"/>
                    <a:pt x="4593" y="9462"/>
                    <a:pt x="4537" y="9430"/>
                  </a:cubicBezTo>
                  <a:cubicBezTo>
                    <a:pt x="4149" y="9150"/>
                    <a:pt x="3152" y="7622"/>
                    <a:pt x="3042" y="7385"/>
                  </a:cubicBezTo>
                  <a:cubicBezTo>
                    <a:pt x="3097" y="7251"/>
                    <a:pt x="3139" y="7062"/>
                    <a:pt x="3167" y="6965"/>
                  </a:cubicBezTo>
                  <a:cubicBezTo>
                    <a:pt x="3181" y="6922"/>
                    <a:pt x="3206" y="6884"/>
                    <a:pt x="3276" y="6852"/>
                  </a:cubicBezTo>
                  <a:cubicBezTo>
                    <a:pt x="3539" y="6701"/>
                    <a:pt x="4330" y="6260"/>
                    <a:pt x="4871" y="6077"/>
                  </a:cubicBezTo>
                  <a:cubicBezTo>
                    <a:pt x="4909" y="6063"/>
                    <a:pt x="4955" y="6057"/>
                    <a:pt x="5001" y="605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47" name="I need a domain"/>
            <p:cNvSpPr/>
            <p:nvPr/>
          </p:nvSpPr>
          <p:spPr>
            <a:xfrm>
              <a:off x="893321" y="0"/>
              <a:ext cx="4019551" cy="81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23" y="0"/>
                  </a:moveTo>
                  <a:cubicBezTo>
                    <a:pt x="7523" y="0"/>
                    <a:pt x="6633" y="4404"/>
                    <a:pt x="6633" y="9840"/>
                  </a:cubicBezTo>
                  <a:lnTo>
                    <a:pt x="6633" y="11686"/>
                  </a:lnTo>
                  <a:lnTo>
                    <a:pt x="0" y="17561"/>
                  </a:lnTo>
                  <a:lnTo>
                    <a:pt x="6946" y="17012"/>
                  </a:lnTo>
                  <a:cubicBezTo>
                    <a:pt x="7299" y="19759"/>
                    <a:pt x="7916" y="21600"/>
                    <a:pt x="8623" y="21600"/>
                  </a:cubicBezTo>
                  <a:lnTo>
                    <a:pt x="19610" y="21600"/>
                  </a:lnTo>
                  <a:cubicBezTo>
                    <a:pt x="20710" y="21600"/>
                    <a:pt x="21600" y="17196"/>
                    <a:pt x="21600" y="11760"/>
                  </a:cubicBezTo>
                  <a:lnTo>
                    <a:pt x="21600" y="9840"/>
                  </a:lnTo>
                  <a:cubicBezTo>
                    <a:pt x="21600" y="4404"/>
                    <a:pt x="20710" y="0"/>
                    <a:pt x="19610" y="0"/>
                  </a:cubicBezTo>
                  <a:lnTo>
                    <a:pt x="8623" y="0"/>
                  </a:lnTo>
                  <a:close/>
                </a:path>
              </a:pathLst>
            </a:custGeom>
            <a:noFill/>
            <a:ln w="38100" cap="flat">
              <a:solidFill>
                <a:schemeClr val="accent1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I need a domain</a:t>
              </a:r>
            </a:p>
          </p:txBody>
        </p:sp>
      </p:grpSp>
      <p:sp>
        <p:nvSpPr>
          <p:cNvPr id="749" name=". (Root)…"/>
          <p:cNvSpPr/>
          <p:nvPr/>
        </p:nvSpPr>
        <p:spPr>
          <a:xfrm>
            <a:off x="3997186" y="2523636"/>
            <a:ext cx="1802878" cy="1259040"/>
          </a:xfrm>
          <a:prstGeom prst="roundRect">
            <a:avLst>
              <a:gd name="adj" fmla="val 15131"/>
            </a:avLst>
          </a:prstGeom>
          <a:ln w="63500">
            <a:solidFill>
              <a:srgbClr val="7BDB4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. (Root)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IANA</a:t>
            </a:r>
          </a:p>
        </p:txBody>
      </p:sp>
      <p:sp>
        <p:nvSpPr>
          <p:cNvPr id="750" name="Makes TLDs (Top level domains)"/>
          <p:cNvSpPr txBox="1"/>
          <p:nvPr/>
        </p:nvSpPr>
        <p:spPr>
          <a:xfrm>
            <a:off x="6067300" y="2922616"/>
            <a:ext cx="442366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Makes TLDs (Top level domains)</a:t>
            </a:r>
          </a:p>
        </p:txBody>
      </p:sp>
      <p:grpSp>
        <p:nvGrpSpPr>
          <p:cNvPr id="753" name="Group"/>
          <p:cNvGrpSpPr/>
          <p:nvPr/>
        </p:nvGrpSpPr>
        <p:grpSpPr>
          <a:xfrm>
            <a:off x="4884621" y="3872905"/>
            <a:ext cx="6343525" cy="863601"/>
            <a:chOff x="0" y="0"/>
            <a:chExt cx="6343524" cy="863600"/>
          </a:xfrm>
        </p:grpSpPr>
        <p:sp>
          <p:nvSpPr>
            <p:cNvPr id="751" name="Line"/>
            <p:cNvSpPr/>
            <p:nvPr/>
          </p:nvSpPr>
          <p:spPr>
            <a:xfrm flipH="1">
              <a:off x="-1" y="0"/>
              <a:ext cx="2" cy="8636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2" name="You have authority to sell .com SLD domains"/>
            <p:cNvSpPr txBox="1"/>
            <p:nvPr/>
          </p:nvSpPr>
          <p:spPr>
            <a:xfrm>
              <a:off x="227742" y="190500"/>
              <a:ext cx="611578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You have authority to sell .com SLD domains</a:t>
              </a:r>
            </a:p>
          </p:txBody>
        </p:sp>
      </p:grpSp>
      <p:grpSp>
        <p:nvGrpSpPr>
          <p:cNvPr id="756" name="Group"/>
          <p:cNvGrpSpPr/>
          <p:nvPr/>
        </p:nvGrpSpPr>
        <p:grpSpPr>
          <a:xfrm>
            <a:off x="6120604" y="4905655"/>
            <a:ext cx="5586115" cy="1080890"/>
            <a:chOff x="0" y="0"/>
            <a:chExt cx="5586113" cy="1080888"/>
          </a:xfrm>
        </p:grpSpPr>
        <p:sp>
          <p:nvSpPr>
            <p:cNvPr id="754" name="Coins"/>
            <p:cNvSpPr/>
            <p:nvPr/>
          </p:nvSpPr>
          <p:spPr>
            <a:xfrm>
              <a:off x="0" y="0"/>
              <a:ext cx="1077653" cy="1080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7BDB4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55" name=".com’s authoritative nameserver"/>
            <p:cNvSpPr txBox="1"/>
            <p:nvPr/>
          </p:nvSpPr>
          <p:spPr>
            <a:xfrm>
              <a:off x="1194207" y="202276"/>
              <a:ext cx="4391907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.com’s authoritative nameserver</a:t>
              </a:r>
            </a:p>
          </p:txBody>
        </p:sp>
      </p:grpSp>
      <p:grpSp>
        <p:nvGrpSpPr>
          <p:cNvPr id="759" name="Group"/>
          <p:cNvGrpSpPr/>
          <p:nvPr/>
        </p:nvGrpSpPr>
        <p:grpSpPr>
          <a:xfrm>
            <a:off x="4884621" y="6240572"/>
            <a:ext cx="6374976" cy="863601"/>
            <a:chOff x="0" y="0"/>
            <a:chExt cx="6374974" cy="863600"/>
          </a:xfrm>
        </p:grpSpPr>
        <p:sp>
          <p:nvSpPr>
            <p:cNvPr id="757" name="Line"/>
            <p:cNvSpPr/>
            <p:nvPr/>
          </p:nvSpPr>
          <p:spPr>
            <a:xfrm flipH="1">
              <a:off x="-1" y="0"/>
              <a:ext cx="2" cy="8636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58" name="You have authority to sell .com SLD domains"/>
            <p:cNvSpPr txBox="1"/>
            <p:nvPr/>
          </p:nvSpPr>
          <p:spPr>
            <a:xfrm>
              <a:off x="259193" y="190500"/>
              <a:ext cx="611578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You have authority to sell .com SLD domains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2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3" dur="3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1" grpId="11"/>
      <p:bldP build="whole" bldLvl="1" animBg="1" rev="0" advAuto="0" spid="753" grpId="2"/>
      <p:bldP build="whole" bldLvl="1" animBg="1" rev="0" advAuto="0" spid="736" grpId="3"/>
      <p:bldP build="whole" bldLvl="1" animBg="1" rev="0" advAuto="0" spid="750" grpId="1"/>
      <p:bldP build="whole" bldLvl="1" animBg="1" rev="0" advAuto="0" spid="739" grpId="7"/>
      <p:bldP build="whole" bldLvl="1" animBg="1" rev="0" advAuto="0" spid="740" grpId="8"/>
      <p:bldP build="whole" bldLvl="1" animBg="1" rev="0" advAuto="0" spid="759" grpId="6"/>
      <p:bldP build="whole" bldLvl="1" animBg="1" rev="0" advAuto="0" spid="756" grpId="5"/>
      <p:bldP build="whole" bldLvl="1" animBg="1" rev="0" advAuto="0" spid="745" grpId="10"/>
      <p:bldP build="whole" bldLvl="1" animBg="1" rev="0" advAuto="0" spid="737" grpId="4"/>
      <p:bldP build="whole" bldLvl="1" animBg="1" rev="0" advAuto="0" spid="748" grpId="9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6"/>
          <p:cNvSpPr/>
          <p:nvPr/>
        </p:nvSpPr>
        <p:spPr>
          <a:xfrm>
            <a:off x="151051" y="2291322"/>
            <a:ext cx="6258457" cy="7230049"/>
          </a:xfrm>
          <a:prstGeom prst="rect">
            <a:avLst/>
          </a:prstGeom>
          <a:solidFill>
            <a:srgbClr val="DEF5FA"/>
          </a:solidFill>
          <a:ln w="25400">
            <a:solidFill>
              <a:srgbClr val="78D6EA"/>
            </a:solidFill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NAT Operation</a:t>
            </a:r>
          </a:p>
        </p:txBody>
      </p:sp>
      <p:sp>
        <p:nvSpPr>
          <p:cNvPr id="200" name="Slide Number Placeholder 2"/>
          <p:cNvSpPr txBox="1"/>
          <p:nvPr>
            <p:ph type="sldNum" sz="quarter" idx="2"/>
          </p:nvPr>
        </p:nvSpPr>
        <p:spPr>
          <a:xfrm>
            <a:off x="233785" y="1786017"/>
            <a:ext cx="291043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0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31" y="6332463"/>
            <a:ext cx="1087698" cy="1087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1702" y="5871957"/>
            <a:ext cx="2353098" cy="165658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extBox 7"/>
          <p:cNvSpPr txBox="1"/>
          <p:nvPr/>
        </p:nvSpPr>
        <p:spPr>
          <a:xfrm>
            <a:off x="3112404" y="2306800"/>
            <a:ext cx="3043906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r" defTabSz="1300480">
              <a:defRPr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Private Network</a:t>
            </a:r>
          </a:p>
        </p:txBody>
      </p:sp>
      <p:sp>
        <p:nvSpPr>
          <p:cNvPr id="204" name="TextBox 8"/>
          <p:cNvSpPr txBox="1"/>
          <p:nvPr/>
        </p:nvSpPr>
        <p:spPr>
          <a:xfrm>
            <a:off x="6626259" y="2313150"/>
            <a:ext cx="1490648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Internet</a:t>
            </a:r>
          </a:p>
        </p:txBody>
      </p:sp>
      <p:pic>
        <p:nvPicPr>
          <p:cNvPr id="20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66047" y="6332463"/>
            <a:ext cx="1087698" cy="10876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8" name="Right Arrow Callout 10"/>
          <p:cNvGrpSpPr/>
          <p:nvPr/>
        </p:nvGrpSpPr>
        <p:grpSpPr>
          <a:xfrm>
            <a:off x="623874" y="3106413"/>
            <a:ext cx="4356707" cy="1223072"/>
            <a:chOff x="0" y="0"/>
            <a:chExt cx="4356706" cy="1223071"/>
          </a:xfrm>
        </p:grpSpPr>
        <p:sp>
          <p:nvSpPr>
            <p:cNvPr id="206" name="Shape"/>
            <p:cNvSpPr/>
            <p:nvPr/>
          </p:nvSpPr>
          <p:spPr>
            <a:xfrm>
              <a:off x="0" y="-1"/>
              <a:ext cx="4356707" cy="1223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505" y="0"/>
                  </a:lnTo>
                  <a:lnTo>
                    <a:pt x="18505" y="8100"/>
                  </a:lnTo>
                  <a:lnTo>
                    <a:pt x="19943" y="8100"/>
                  </a:lnTo>
                  <a:lnTo>
                    <a:pt x="19943" y="5400"/>
                  </a:lnTo>
                  <a:lnTo>
                    <a:pt x="21600" y="10800"/>
                  </a:lnTo>
                  <a:lnTo>
                    <a:pt x="19943" y="16200"/>
                  </a:lnTo>
                  <a:lnTo>
                    <a:pt x="19943" y="13500"/>
                  </a:lnTo>
                  <a:lnTo>
                    <a:pt x="18505" y="13500"/>
                  </a:lnTo>
                  <a:lnTo>
                    <a:pt x="1850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DA2BF"/>
            </a:solidFill>
            <a:ln w="2540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207" name="Source: 192.168.0.1…"/>
            <p:cNvSpPr txBox="1"/>
            <p:nvPr/>
          </p:nvSpPr>
          <p:spPr>
            <a:xfrm>
              <a:off x="0" y="152811"/>
              <a:ext cx="3732478" cy="917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algn="l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t>Source: 192.168.0.1</a:t>
              </a:r>
            </a:p>
            <a:p>
              <a:pPr algn="l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t>Dest: 74.125.228.67</a:t>
              </a:r>
            </a:p>
          </p:txBody>
        </p:sp>
      </p:grpSp>
      <p:grpSp>
        <p:nvGrpSpPr>
          <p:cNvPr id="211" name="Right Arrow Callout 11"/>
          <p:cNvGrpSpPr/>
          <p:nvPr/>
        </p:nvGrpSpPr>
        <p:grpSpPr>
          <a:xfrm>
            <a:off x="7618551" y="3131940"/>
            <a:ext cx="4356707" cy="1223073"/>
            <a:chOff x="0" y="0"/>
            <a:chExt cx="4356706" cy="1223071"/>
          </a:xfrm>
        </p:grpSpPr>
        <p:sp>
          <p:nvSpPr>
            <p:cNvPr id="209" name="Shape"/>
            <p:cNvSpPr/>
            <p:nvPr/>
          </p:nvSpPr>
          <p:spPr>
            <a:xfrm>
              <a:off x="0" y="-1"/>
              <a:ext cx="4356707" cy="1223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505" y="0"/>
                  </a:lnTo>
                  <a:lnTo>
                    <a:pt x="18505" y="8100"/>
                  </a:lnTo>
                  <a:lnTo>
                    <a:pt x="19943" y="8100"/>
                  </a:lnTo>
                  <a:lnTo>
                    <a:pt x="19943" y="5400"/>
                  </a:lnTo>
                  <a:lnTo>
                    <a:pt x="21600" y="10800"/>
                  </a:lnTo>
                  <a:lnTo>
                    <a:pt x="19943" y="16200"/>
                  </a:lnTo>
                  <a:lnTo>
                    <a:pt x="19943" y="13500"/>
                  </a:lnTo>
                  <a:lnTo>
                    <a:pt x="18505" y="13500"/>
                  </a:lnTo>
                  <a:lnTo>
                    <a:pt x="1850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DA2BF"/>
            </a:solidFill>
            <a:ln w="2540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210" name="Source: 66.31.210.69…"/>
            <p:cNvSpPr txBox="1"/>
            <p:nvPr/>
          </p:nvSpPr>
          <p:spPr>
            <a:xfrm>
              <a:off x="0" y="152811"/>
              <a:ext cx="3732478" cy="917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algn="l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t>Source: 66.31.210.69</a:t>
              </a:r>
            </a:p>
            <a:p>
              <a:pPr algn="l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t>Dest: 74.125.228.67</a:t>
              </a:r>
            </a:p>
          </p:txBody>
        </p:sp>
      </p:grpSp>
      <p:sp>
        <p:nvSpPr>
          <p:cNvPr id="212" name="TextBox 13"/>
          <p:cNvSpPr txBox="1"/>
          <p:nvPr/>
        </p:nvSpPr>
        <p:spPr>
          <a:xfrm>
            <a:off x="4922754" y="7420160"/>
            <a:ext cx="2570991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66.31.210.69</a:t>
            </a:r>
          </a:p>
        </p:txBody>
      </p:sp>
      <p:grpSp>
        <p:nvGrpSpPr>
          <p:cNvPr id="215" name="Left Arrow Callout 14"/>
          <p:cNvGrpSpPr/>
          <p:nvPr/>
        </p:nvGrpSpPr>
        <p:grpSpPr>
          <a:xfrm>
            <a:off x="7172363" y="8175506"/>
            <a:ext cx="4737533" cy="1197529"/>
            <a:chOff x="0" y="0"/>
            <a:chExt cx="4737531" cy="1197528"/>
          </a:xfrm>
        </p:grpSpPr>
        <p:sp>
          <p:nvSpPr>
            <p:cNvPr id="213" name="Shape"/>
            <p:cNvSpPr/>
            <p:nvPr/>
          </p:nvSpPr>
          <p:spPr>
            <a:xfrm>
              <a:off x="0" y="0"/>
              <a:ext cx="4737532" cy="1197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65" y="5400"/>
                  </a:lnTo>
                  <a:lnTo>
                    <a:pt x="1365" y="8100"/>
                  </a:lnTo>
                  <a:lnTo>
                    <a:pt x="3413" y="8100"/>
                  </a:lnTo>
                  <a:lnTo>
                    <a:pt x="341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3413" y="21600"/>
                  </a:lnTo>
                  <a:lnTo>
                    <a:pt x="3413" y="13500"/>
                  </a:lnTo>
                  <a:lnTo>
                    <a:pt x="1365" y="13500"/>
                  </a:lnTo>
                  <a:lnTo>
                    <a:pt x="1365" y="16200"/>
                  </a:lnTo>
                  <a:close/>
                </a:path>
              </a:pathLst>
            </a:custGeom>
            <a:solidFill>
              <a:srgbClr val="2DA2BF"/>
            </a:solidFill>
            <a:ln w="2540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r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214" name="Source: 74.125.228.67…"/>
            <p:cNvSpPr txBox="1"/>
            <p:nvPr/>
          </p:nvSpPr>
          <p:spPr>
            <a:xfrm>
              <a:off x="748672" y="140040"/>
              <a:ext cx="3988860" cy="917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algn="r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t>Source: 74.125.228.67</a:t>
              </a:r>
            </a:p>
            <a:p>
              <a:pPr algn="r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t>Dest: 66.31.210.69 </a:t>
              </a:r>
            </a:p>
          </p:txBody>
        </p:sp>
      </p:grpSp>
      <p:sp>
        <p:nvSpPr>
          <p:cNvPr id="216" name="TextBox 15"/>
          <p:cNvSpPr txBox="1"/>
          <p:nvPr/>
        </p:nvSpPr>
        <p:spPr>
          <a:xfrm>
            <a:off x="10071772" y="7421074"/>
            <a:ext cx="2809241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74.125.228.67</a:t>
            </a:r>
          </a:p>
        </p:txBody>
      </p:sp>
      <p:sp>
        <p:nvSpPr>
          <p:cNvPr id="217" name="TextBox 16"/>
          <p:cNvSpPr txBox="1"/>
          <p:nvPr/>
        </p:nvSpPr>
        <p:spPr>
          <a:xfrm>
            <a:off x="273010" y="7420160"/>
            <a:ext cx="2332742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192.168.0.1</a:t>
            </a:r>
          </a:p>
        </p:txBody>
      </p:sp>
      <p:grpSp>
        <p:nvGrpSpPr>
          <p:cNvPr id="220" name="Left Arrow Callout 17"/>
          <p:cNvGrpSpPr/>
          <p:nvPr/>
        </p:nvGrpSpPr>
        <p:grpSpPr>
          <a:xfrm>
            <a:off x="911512" y="8175506"/>
            <a:ext cx="4737532" cy="1197529"/>
            <a:chOff x="0" y="0"/>
            <a:chExt cx="4737531" cy="1197528"/>
          </a:xfrm>
        </p:grpSpPr>
        <p:sp>
          <p:nvSpPr>
            <p:cNvPr id="218" name="Shape"/>
            <p:cNvSpPr/>
            <p:nvPr/>
          </p:nvSpPr>
          <p:spPr>
            <a:xfrm>
              <a:off x="0" y="0"/>
              <a:ext cx="4737532" cy="1197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65" y="5400"/>
                  </a:lnTo>
                  <a:lnTo>
                    <a:pt x="1365" y="8100"/>
                  </a:lnTo>
                  <a:lnTo>
                    <a:pt x="3413" y="8100"/>
                  </a:lnTo>
                  <a:lnTo>
                    <a:pt x="341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3413" y="21600"/>
                  </a:lnTo>
                  <a:lnTo>
                    <a:pt x="3413" y="13500"/>
                  </a:lnTo>
                  <a:lnTo>
                    <a:pt x="1365" y="13500"/>
                  </a:lnTo>
                  <a:lnTo>
                    <a:pt x="1365" y="16200"/>
                  </a:lnTo>
                  <a:close/>
                </a:path>
              </a:pathLst>
            </a:custGeom>
            <a:solidFill>
              <a:srgbClr val="2DA2BF"/>
            </a:solidFill>
            <a:ln w="2540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r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219" name="Source: 74.125.228.67…"/>
            <p:cNvSpPr txBox="1"/>
            <p:nvPr/>
          </p:nvSpPr>
          <p:spPr>
            <a:xfrm>
              <a:off x="748672" y="140040"/>
              <a:ext cx="3988860" cy="917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algn="r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t>Source: 74.125.228.67</a:t>
              </a:r>
            </a:p>
            <a:p>
              <a:pPr algn="r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t>Dest: 192.168.0.1 </a:t>
              </a:r>
            </a:p>
          </p:txBody>
        </p:sp>
      </p:grpSp>
      <p:graphicFrame>
        <p:nvGraphicFramePr>
          <p:cNvPr id="221" name="Table 18"/>
          <p:cNvGraphicFramePr/>
          <p:nvPr/>
        </p:nvGraphicFramePr>
        <p:xfrm>
          <a:off x="1888790" y="4758098"/>
          <a:ext cx="9087882" cy="10548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37590"/>
                <a:gridCol w="4537590"/>
              </a:tblGrid>
              <a:tr h="525085">
                <a:tc>
                  <a:txBody>
                    <a:bodyPr/>
                    <a:lstStyle/>
                    <a:p>
                      <a:pPr algn="l" defTabSz="130048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Tw Cen MT"/>
                          <a:ea typeface="Tw Cen MT"/>
                          <a:cs typeface="Tw Cen MT"/>
                          <a:sym typeface="Tw Cen MT"/>
                        </a:rPr>
                        <a:t>Private Address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EB641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Tw Cen MT"/>
                          <a:ea typeface="Tw Cen MT"/>
                          <a:cs typeface="Tw Cen MT"/>
                          <a:sym typeface="Tw Cen MT"/>
                        </a:rPr>
                        <a:t>Public Address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EB641B"/>
                    </a:solidFill>
                  </a:tcPr>
                </a:tc>
              </a:tr>
              <a:tr h="525085">
                <a:tc>
                  <a:txBody>
                    <a:bodyPr/>
                    <a:lstStyle/>
                    <a:p>
                      <a:pPr algn="l" defTabSz="1300480">
                        <a:defRPr sz="1800"/>
                      </a:pPr>
                      <a:r>
                        <a:rPr sz="2400">
                          <a:latin typeface="Tw Cen MT"/>
                          <a:ea typeface="Tw Cen MT"/>
                          <a:cs typeface="Tw Cen MT"/>
                          <a:sym typeface="Tw Cen MT"/>
                        </a:rPr>
                        <a:t>192.168.0.1:2345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7D2C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1800"/>
                      </a:pPr>
                      <a:r>
                        <a:rPr sz="2400">
                          <a:latin typeface="Tw Cen MT"/>
                          <a:ea typeface="Tw Cen MT"/>
                          <a:cs typeface="Tw Cen MT"/>
                          <a:sym typeface="Tw Cen MT"/>
                        </a:rPr>
                        <a:t>74.125.228.67:80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7D2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2"/>
      <p:bldP build="whole" bldLvl="1" animBg="1" rev="0" advAuto="0" spid="211" grpId="3"/>
      <p:bldP build="whole" bldLvl="1" animBg="1" rev="0" advAuto="0" spid="215" grpId="4"/>
      <p:bldP build="whole" bldLvl="1" animBg="1" rev="0" advAuto="0" spid="220" grpId="5"/>
      <p:bldP build="whole" bldLvl="1" animBg="1" rev="0" advAuto="0" spid="208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How to buy a domain name (2)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261465">
              <a:defRPr sz="6014"/>
            </a:pPr>
            <a:r>
              <a:t>How to buy a domain name (2)</a:t>
            </a:r>
          </a:p>
          <a:p>
            <a:pPr defTabSz="1261465">
              <a:defRPr sz="6014"/>
            </a:pPr>
            <a:r>
              <a:t>Using your own authoritative nameserver</a:t>
            </a:r>
          </a:p>
        </p:txBody>
      </p:sp>
      <p:sp>
        <p:nvSpPr>
          <p:cNvPr id="7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63" name=".COM…"/>
          <p:cNvSpPr/>
          <p:nvPr/>
        </p:nvSpPr>
        <p:spPr>
          <a:xfrm>
            <a:off x="2346033" y="4061766"/>
            <a:ext cx="1802877" cy="1259041"/>
          </a:xfrm>
          <a:prstGeom prst="roundRect">
            <a:avLst>
              <a:gd name="adj" fmla="val 15131"/>
            </a:avLst>
          </a:prstGeom>
          <a:ln w="63500">
            <a:solidFill>
              <a:srgbClr val="7BDB4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.COM 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(Verisign)</a:t>
            </a:r>
          </a:p>
        </p:txBody>
      </p:sp>
      <p:sp>
        <p:nvSpPr>
          <p:cNvPr id="764" name="Registry…"/>
          <p:cNvSpPr txBox="1"/>
          <p:nvPr/>
        </p:nvSpPr>
        <p:spPr>
          <a:xfrm>
            <a:off x="232202" y="4259486"/>
            <a:ext cx="13909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Registry 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(TLD)</a:t>
            </a:r>
          </a:p>
        </p:txBody>
      </p:sp>
      <p:sp>
        <p:nvSpPr>
          <p:cNvPr id="765" name="Line"/>
          <p:cNvSpPr/>
          <p:nvPr/>
        </p:nvSpPr>
        <p:spPr>
          <a:xfrm flipV="1">
            <a:off x="3389000" y="5993802"/>
            <a:ext cx="1" cy="1088348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66" name="GoDaddy"/>
          <p:cNvSpPr/>
          <p:nvPr/>
        </p:nvSpPr>
        <p:spPr>
          <a:xfrm>
            <a:off x="2361067" y="6482561"/>
            <a:ext cx="1802877" cy="1259040"/>
          </a:xfrm>
          <a:prstGeom prst="roundRect">
            <a:avLst>
              <a:gd name="adj" fmla="val 15131"/>
            </a:avLst>
          </a:prstGeom>
          <a:solidFill>
            <a:srgbClr val="FFFFFF"/>
          </a:solidFill>
          <a:ln w="63500">
            <a:solidFill>
              <a:srgbClr val="1497F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GoDaddy</a:t>
            </a:r>
          </a:p>
        </p:txBody>
      </p:sp>
      <p:sp>
        <p:nvSpPr>
          <p:cNvPr id="767" name="Registrar"/>
          <p:cNvSpPr txBox="1"/>
          <p:nvPr/>
        </p:nvSpPr>
        <p:spPr>
          <a:xfrm>
            <a:off x="280369" y="6870781"/>
            <a:ext cx="132465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Registrar</a:t>
            </a:r>
          </a:p>
        </p:txBody>
      </p:sp>
      <p:pic>
        <p:nvPicPr>
          <p:cNvPr id="7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4158" y="7280967"/>
            <a:ext cx="745122" cy="745122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Owner"/>
          <p:cNvSpPr txBox="1"/>
          <p:nvPr/>
        </p:nvSpPr>
        <p:spPr>
          <a:xfrm>
            <a:off x="7493764" y="6870781"/>
            <a:ext cx="107765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Owner</a:t>
            </a:r>
          </a:p>
        </p:txBody>
      </p:sp>
      <p:grpSp>
        <p:nvGrpSpPr>
          <p:cNvPr id="773" name="Group"/>
          <p:cNvGrpSpPr/>
          <p:nvPr/>
        </p:nvGrpSpPr>
        <p:grpSpPr>
          <a:xfrm>
            <a:off x="4499995" y="6553572"/>
            <a:ext cx="1889126" cy="1117019"/>
            <a:chOff x="0" y="0"/>
            <a:chExt cx="1889125" cy="1117017"/>
          </a:xfrm>
        </p:grpSpPr>
        <p:sp>
          <p:nvSpPr>
            <p:cNvPr id="770" name="Line"/>
            <p:cNvSpPr/>
            <p:nvPr/>
          </p:nvSpPr>
          <p:spPr>
            <a:xfrm>
              <a:off x="97926" y="526622"/>
              <a:ext cx="169327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1" name="Buy"/>
            <p:cNvSpPr txBox="1"/>
            <p:nvPr/>
          </p:nvSpPr>
          <p:spPr>
            <a:xfrm>
              <a:off x="639601" y="0"/>
              <a:ext cx="60992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Buy</a:t>
              </a:r>
            </a:p>
          </p:txBody>
        </p:sp>
        <p:sp>
          <p:nvSpPr>
            <p:cNvPr id="772" name="example.com"/>
            <p:cNvSpPr txBox="1"/>
            <p:nvPr/>
          </p:nvSpPr>
          <p:spPr>
            <a:xfrm>
              <a:off x="0" y="634417"/>
              <a:ext cx="1889126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example.com</a:t>
              </a:r>
            </a:p>
          </p:txBody>
        </p:sp>
      </p:grpSp>
      <p:sp>
        <p:nvSpPr>
          <p:cNvPr id="774" name="NS Record"/>
          <p:cNvSpPr/>
          <p:nvPr/>
        </p:nvSpPr>
        <p:spPr>
          <a:xfrm>
            <a:off x="6353206" y="7610617"/>
            <a:ext cx="879418" cy="745122"/>
          </a:xfrm>
          <a:prstGeom prst="roundRect">
            <a:avLst>
              <a:gd name="adj" fmla="val 22059"/>
            </a:avLst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NS Record</a:t>
            </a:r>
          </a:p>
        </p:txBody>
      </p:sp>
      <p:grpSp>
        <p:nvGrpSpPr>
          <p:cNvPr id="777" name="Group"/>
          <p:cNvGrpSpPr/>
          <p:nvPr/>
        </p:nvGrpSpPr>
        <p:grpSpPr>
          <a:xfrm>
            <a:off x="6582130" y="6239036"/>
            <a:ext cx="4912872" cy="1417219"/>
            <a:chOff x="0" y="0"/>
            <a:chExt cx="4912871" cy="1417218"/>
          </a:xfrm>
        </p:grpSpPr>
        <p:sp>
          <p:nvSpPr>
            <p:cNvPr id="775" name="Man"/>
            <p:cNvSpPr/>
            <p:nvPr/>
          </p:nvSpPr>
          <p:spPr>
            <a:xfrm>
              <a:off x="-1" y="328870"/>
              <a:ext cx="421570" cy="108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02" fill="norm" stroke="1" extrusionOk="0">
                  <a:moveTo>
                    <a:pt x="10246" y="10"/>
                  </a:moveTo>
                  <a:cubicBezTo>
                    <a:pt x="9651" y="39"/>
                    <a:pt x="9052" y="142"/>
                    <a:pt x="8490" y="331"/>
                  </a:cubicBezTo>
                  <a:cubicBezTo>
                    <a:pt x="7409" y="697"/>
                    <a:pt x="7827" y="1471"/>
                    <a:pt x="7827" y="1471"/>
                  </a:cubicBezTo>
                  <a:cubicBezTo>
                    <a:pt x="7827" y="1471"/>
                    <a:pt x="7467" y="1472"/>
                    <a:pt x="7689" y="1837"/>
                  </a:cubicBezTo>
                  <a:cubicBezTo>
                    <a:pt x="7827" y="2069"/>
                    <a:pt x="7730" y="2122"/>
                    <a:pt x="8174" y="2197"/>
                  </a:cubicBezTo>
                  <a:cubicBezTo>
                    <a:pt x="8285" y="2477"/>
                    <a:pt x="8629" y="2493"/>
                    <a:pt x="8629" y="2983"/>
                  </a:cubicBezTo>
                  <a:cubicBezTo>
                    <a:pt x="8629" y="2988"/>
                    <a:pt x="8355" y="2978"/>
                    <a:pt x="8161" y="3134"/>
                  </a:cubicBezTo>
                  <a:cubicBezTo>
                    <a:pt x="8106" y="3177"/>
                    <a:pt x="8049" y="3322"/>
                    <a:pt x="7827" y="3359"/>
                  </a:cubicBezTo>
                  <a:cubicBezTo>
                    <a:pt x="6842" y="3542"/>
                    <a:pt x="4636" y="3731"/>
                    <a:pt x="4095" y="3941"/>
                  </a:cubicBezTo>
                  <a:cubicBezTo>
                    <a:pt x="3332" y="4237"/>
                    <a:pt x="185" y="6557"/>
                    <a:pt x="185" y="6783"/>
                  </a:cubicBezTo>
                  <a:cubicBezTo>
                    <a:pt x="185" y="7133"/>
                    <a:pt x="112" y="7369"/>
                    <a:pt x="306" y="7546"/>
                  </a:cubicBezTo>
                  <a:cubicBezTo>
                    <a:pt x="1138" y="8300"/>
                    <a:pt x="2140" y="9548"/>
                    <a:pt x="3388" y="10139"/>
                  </a:cubicBezTo>
                  <a:cubicBezTo>
                    <a:pt x="3555" y="10220"/>
                    <a:pt x="3874" y="10313"/>
                    <a:pt x="4290" y="10366"/>
                  </a:cubicBezTo>
                  <a:cubicBezTo>
                    <a:pt x="4706" y="10420"/>
                    <a:pt x="5414" y="10539"/>
                    <a:pt x="5400" y="10636"/>
                  </a:cubicBezTo>
                  <a:cubicBezTo>
                    <a:pt x="5261" y="11507"/>
                    <a:pt x="4984" y="13595"/>
                    <a:pt x="4775" y="14591"/>
                  </a:cubicBezTo>
                  <a:cubicBezTo>
                    <a:pt x="4637" y="15242"/>
                    <a:pt x="4526" y="15984"/>
                    <a:pt x="4429" y="16447"/>
                  </a:cubicBezTo>
                  <a:cubicBezTo>
                    <a:pt x="4262" y="17244"/>
                    <a:pt x="4221" y="18180"/>
                    <a:pt x="3666" y="19165"/>
                  </a:cubicBezTo>
                  <a:cubicBezTo>
                    <a:pt x="3416" y="19617"/>
                    <a:pt x="2972" y="20214"/>
                    <a:pt x="3250" y="20214"/>
                  </a:cubicBezTo>
                  <a:cubicBezTo>
                    <a:pt x="2833" y="20612"/>
                    <a:pt x="1236" y="20827"/>
                    <a:pt x="432" y="20913"/>
                  </a:cubicBezTo>
                  <a:cubicBezTo>
                    <a:pt x="154" y="20940"/>
                    <a:pt x="-25" y="21043"/>
                    <a:pt x="3" y="21156"/>
                  </a:cubicBezTo>
                  <a:lnTo>
                    <a:pt x="29" y="21225"/>
                  </a:lnTo>
                  <a:cubicBezTo>
                    <a:pt x="43" y="21311"/>
                    <a:pt x="324" y="21344"/>
                    <a:pt x="393" y="21344"/>
                  </a:cubicBezTo>
                  <a:cubicBezTo>
                    <a:pt x="837" y="21376"/>
                    <a:pt x="2207" y="21461"/>
                    <a:pt x="3206" y="21305"/>
                  </a:cubicBezTo>
                  <a:cubicBezTo>
                    <a:pt x="4371" y="21128"/>
                    <a:pt x="5857" y="21247"/>
                    <a:pt x="7008" y="21188"/>
                  </a:cubicBezTo>
                  <a:cubicBezTo>
                    <a:pt x="7355" y="21171"/>
                    <a:pt x="7398" y="20692"/>
                    <a:pt x="7259" y="20471"/>
                  </a:cubicBezTo>
                  <a:cubicBezTo>
                    <a:pt x="7218" y="20407"/>
                    <a:pt x="7134" y="20375"/>
                    <a:pt x="7134" y="20375"/>
                  </a:cubicBezTo>
                  <a:lnTo>
                    <a:pt x="7190" y="20412"/>
                  </a:lnTo>
                  <a:cubicBezTo>
                    <a:pt x="7773" y="20434"/>
                    <a:pt x="8367" y="17905"/>
                    <a:pt x="8742" y="15860"/>
                  </a:cubicBezTo>
                  <a:cubicBezTo>
                    <a:pt x="8908" y="14999"/>
                    <a:pt x="10033" y="13116"/>
                    <a:pt x="10394" y="12497"/>
                  </a:cubicBezTo>
                  <a:cubicBezTo>
                    <a:pt x="10421" y="12443"/>
                    <a:pt x="10630" y="12443"/>
                    <a:pt x="10658" y="12497"/>
                  </a:cubicBezTo>
                  <a:cubicBezTo>
                    <a:pt x="10880" y="12987"/>
                    <a:pt x="11168" y="14031"/>
                    <a:pt x="11473" y="14757"/>
                  </a:cubicBezTo>
                  <a:cubicBezTo>
                    <a:pt x="11542" y="14924"/>
                    <a:pt x="11753" y="15564"/>
                    <a:pt x="11781" y="15968"/>
                  </a:cubicBezTo>
                  <a:cubicBezTo>
                    <a:pt x="11892" y="17206"/>
                    <a:pt x="11572" y="19842"/>
                    <a:pt x="12002" y="20175"/>
                  </a:cubicBezTo>
                  <a:cubicBezTo>
                    <a:pt x="12002" y="20175"/>
                    <a:pt x="11906" y="20682"/>
                    <a:pt x="11490" y="21053"/>
                  </a:cubicBezTo>
                  <a:cubicBezTo>
                    <a:pt x="10908" y="21575"/>
                    <a:pt x="13763" y="21580"/>
                    <a:pt x="14568" y="21381"/>
                  </a:cubicBezTo>
                  <a:cubicBezTo>
                    <a:pt x="15608" y="21128"/>
                    <a:pt x="14986" y="20682"/>
                    <a:pt x="15028" y="20488"/>
                  </a:cubicBezTo>
                  <a:cubicBezTo>
                    <a:pt x="15125" y="20316"/>
                    <a:pt x="15333" y="20316"/>
                    <a:pt x="15444" y="19950"/>
                  </a:cubicBezTo>
                  <a:cubicBezTo>
                    <a:pt x="15763" y="18841"/>
                    <a:pt x="15485" y="17442"/>
                    <a:pt x="15513" y="16318"/>
                  </a:cubicBezTo>
                  <a:cubicBezTo>
                    <a:pt x="15527" y="15946"/>
                    <a:pt x="15886" y="15230"/>
                    <a:pt x="15886" y="14229"/>
                  </a:cubicBezTo>
                  <a:cubicBezTo>
                    <a:pt x="15886" y="13223"/>
                    <a:pt x="15888" y="12330"/>
                    <a:pt x="15721" y="11431"/>
                  </a:cubicBezTo>
                  <a:cubicBezTo>
                    <a:pt x="15610" y="10839"/>
                    <a:pt x="16110" y="10802"/>
                    <a:pt x="15652" y="10044"/>
                  </a:cubicBezTo>
                  <a:cubicBezTo>
                    <a:pt x="17247" y="10108"/>
                    <a:pt x="17453" y="10054"/>
                    <a:pt x="17967" y="9801"/>
                  </a:cubicBezTo>
                  <a:cubicBezTo>
                    <a:pt x="19312" y="9123"/>
                    <a:pt x="20798" y="7585"/>
                    <a:pt x="21062" y="7321"/>
                  </a:cubicBezTo>
                  <a:cubicBezTo>
                    <a:pt x="21575" y="7278"/>
                    <a:pt x="21546" y="6846"/>
                    <a:pt x="21296" y="6534"/>
                  </a:cubicBezTo>
                  <a:cubicBezTo>
                    <a:pt x="21226" y="6453"/>
                    <a:pt x="20909" y="6465"/>
                    <a:pt x="20854" y="6384"/>
                  </a:cubicBezTo>
                  <a:cubicBezTo>
                    <a:pt x="20424" y="5755"/>
                    <a:pt x="17691" y="4302"/>
                    <a:pt x="17247" y="3990"/>
                  </a:cubicBezTo>
                  <a:cubicBezTo>
                    <a:pt x="16859" y="3715"/>
                    <a:pt x="14264" y="3516"/>
                    <a:pt x="13376" y="3381"/>
                  </a:cubicBezTo>
                  <a:cubicBezTo>
                    <a:pt x="13237" y="3360"/>
                    <a:pt x="13085" y="3300"/>
                    <a:pt x="13029" y="3247"/>
                  </a:cubicBezTo>
                  <a:cubicBezTo>
                    <a:pt x="13001" y="3225"/>
                    <a:pt x="12988" y="3204"/>
                    <a:pt x="12960" y="3183"/>
                  </a:cubicBezTo>
                  <a:cubicBezTo>
                    <a:pt x="12724" y="2984"/>
                    <a:pt x="12392" y="2989"/>
                    <a:pt x="12392" y="2989"/>
                  </a:cubicBezTo>
                  <a:cubicBezTo>
                    <a:pt x="12350" y="2839"/>
                    <a:pt x="12319" y="2714"/>
                    <a:pt x="12444" y="2628"/>
                  </a:cubicBezTo>
                  <a:cubicBezTo>
                    <a:pt x="12610" y="2504"/>
                    <a:pt x="12750" y="2364"/>
                    <a:pt x="12847" y="2219"/>
                  </a:cubicBezTo>
                  <a:cubicBezTo>
                    <a:pt x="13041" y="2203"/>
                    <a:pt x="13196" y="2213"/>
                    <a:pt x="13376" y="1933"/>
                  </a:cubicBezTo>
                  <a:cubicBezTo>
                    <a:pt x="13445" y="1810"/>
                    <a:pt x="13748" y="1482"/>
                    <a:pt x="13276" y="1471"/>
                  </a:cubicBezTo>
                  <a:cubicBezTo>
                    <a:pt x="13373" y="1245"/>
                    <a:pt x="13679" y="444"/>
                    <a:pt x="12500" y="272"/>
                  </a:cubicBezTo>
                  <a:cubicBezTo>
                    <a:pt x="12154" y="223"/>
                    <a:pt x="12141" y="153"/>
                    <a:pt x="11989" y="126"/>
                  </a:cubicBezTo>
                  <a:cubicBezTo>
                    <a:pt x="11434" y="23"/>
                    <a:pt x="10841" y="-20"/>
                    <a:pt x="10246" y="10"/>
                  </a:cubicBezTo>
                  <a:close/>
                  <a:moveTo>
                    <a:pt x="16042" y="6038"/>
                  </a:moveTo>
                  <a:cubicBezTo>
                    <a:pt x="16175" y="6060"/>
                    <a:pt x="16316" y="6123"/>
                    <a:pt x="16371" y="6147"/>
                  </a:cubicBezTo>
                  <a:cubicBezTo>
                    <a:pt x="17342" y="6567"/>
                    <a:pt x="18104" y="6825"/>
                    <a:pt x="18201" y="6955"/>
                  </a:cubicBezTo>
                  <a:cubicBezTo>
                    <a:pt x="18270" y="7186"/>
                    <a:pt x="18326" y="7449"/>
                    <a:pt x="18326" y="7449"/>
                  </a:cubicBezTo>
                  <a:cubicBezTo>
                    <a:pt x="18326" y="7449"/>
                    <a:pt x="17454" y="9005"/>
                    <a:pt x="17052" y="9124"/>
                  </a:cubicBezTo>
                  <a:cubicBezTo>
                    <a:pt x="16802" y="9205"/>
                    <a:pt x="15790" y="8946"/>
                    <a:pt x="15236" y="8972"/>
                  </a:cubicBezTo>
                  <a:cubicBezTo>
                    <a:pt x="15236" y="8703"/>
                    <a:pt x="15249" y="8450"/>
                    <a:pt x="15305" y="7950"/>
                  </a:cubicBezTo>
                  <a:cubicBezTo>
                    <a:pt x="15374" y="7347"/>
                    <a:pt x="15692" y="6443"/>
                    <a:pt x="15747" y="6174"/>
                  </a:cubicBezTo>
                  <a:cubicBezTo>
                    <a:pt x="15782" y="6034"/>
                    <a:pt x="15908" y="6016"/>
                    <a:pt x="16042" y="6038"/>
                  </a:cubicBezTo>
                  <a:close/>
                  <a:moveTo>
                    <a:pt x="5001" y="6053"/>
                  </a:moveTo>
                  <a:cubicBezTo>
                    <a:pt x="5137" y="6043"/>
                    <a:pt x="5286" y="6074"/>
                    <a:pt x="5317" y="6131"/>
                  </a:cubicBezTo>
                  <a:cubicBezTo>
                    <a:pt x="5456" y="6389"/>
                    <a:pt x="5454" y="6740"/>
                    <a:pt x="5551" y="7133"/>
                  </a:cubicBezTo>
                  <a:cubicBezTo>
                    <a:pt x="5704" y="7752"/>
                    <a:pt x="5968" y="8369"/>
                    <a:pt x="5898" y="8735"/>
                  </a:cubicBezTo>
                  <a:cubicBezTo>
                    <a:pt x="5870" y="8918"/>
                    <a:pt x="5912" y="9091"/>
                    <a:pt x="5898" y="9107"/>
                  </a:cubicBezTo>
                  <a:cubicBezTo>
                    <a:pt x="5898" y="9107"/>
                    <a:pt x="5413" y="9295"/>
                    <a:pt x="5205" y="9322"/>
                  </a:cubicBezTo>
                  <a:cubicBezTo>
                    <a:pt x="4899" y="9355"/>
                    <a:pt x="4593" y="9462"/>
                    <a:pt x="4537" y="9430"/>
                  </a:cubicBezTo>
                  <a:cubicBezTo>
                    <a:pt x="4149" y="9150"/>
                    <a:pt x="3152" y="7622"/>
                    <a:pt x="3042" y="7385"/>
                  </a:cubicBezTo>
                  <a:cubicBezTo>
                    <a:pt x="3097" y="7251"/>
                    <a:pt x="3139" y="7062"/>
                    <a:pt x="3167" y="6965"/>
                  </a:cubicBezTo>
                  <a:cubicBezTo>
                    <a:pt x="3181" y="6922"/>
                    <a:pt x="3206" y="6884"/>
                    <a:pt x="3276" y="6852"/>
                  </a:cubicBezTo>
                  <a:cubicBezTo>
                    <a:pt x="3539" y="6701"/>
                    <a:pt x="4330" y="6260"/>
                    <a:pt x="4871" y="6077"/>
                  </a:cubicBezTo>
                  <a:cubicBezTo>
                    <a:pt x="4909" y="6063"/>
                    <a:pt x="4955" y="6057"/>
                    <a:pt x="5001" y="605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76" name="I need a domain"/>
            <p:cNvSpPr/>
            <p:nvPr/>
          </p:nvSpPr>
          <p:spPr>
            <a:xfrm>
              <a:off x="893321" y="0"/>
              <a:ext cx="4019551" cy="81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23" y="0"/>
                  </a:moveTo>
                  <a:cubicBezTo>
                    <a:pt x="7523" y="0"/>
                    <a:pt x="6633" y="4404"/>
                    <a:pt x="6633" y="9840"/>
                  </a:cubicBezTo>
                  <a:lnTo>
                    <a:pt x="6633" y="11686"/>
                  </a:lnTo>
                  <a:lnTo>
                    <a:pt x="0" y="17561"/>
                  </a:lnTo>
                  <a:lnTo>
                    <a:pt x="6946" y="17012"/>
                  </a:lnTo>
                  <a:cubicBezTo>
                    <a:pt x="7299" y="19759"/>
                    <a:pt x="7916" y="21600"/>
                    <a:pt x="8623" y="21600"/>
                  </a:cubicBezTo>
                  <a:lnTo>
                    <a:pt x="19610" y="21600"/>
                  </a:lnTo>
                  <a:cubicBezTo>
                    <a:pt x="20710" y="21600"/>
                    <a:pt x="21600" y="17196"/>
                    <a:pt x="21600" y="11760"/>
                  </a:cubicBezTo>
                  <a:lnTo>
                    <a:pt x="21600" y="9840"/>
                  </a:lnTo>
                  <a:cubicBezTo>
                    <a:pt x="21600" y="4404"/>
                    <a:pt x="20710" y="0"/>
                    <a:pt x="19610" y="0"/>
                  </a:cubicBezTo>
                  <a:lnTo>
                    <a:pt x="8623" y="0"/>
                  </a:lnTo>
                  <a:close/>
                </a:path>
              </a:pathLst>
            </a:custGeom>
            <a:noFill/>
            <a:ln w="38100" cap="flat">
              <a:solidFill>
                <a:schemeClr val="accent1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I need a domain</a:t>
              </a:r>
            </a:p>
          </p:txBody>
        </p:sp>
      </p:grpSp>
      <p:grpSp>
        <p:nvGrpSpPr>
          <p:cNvPr id="780" name="Group"/>
          <p:cNvGrpSpPr/>
          <p:nvPr/>
        </p:nvGrpSpPr>
        <p:grpSpPr>
          <a:xfrm>
            <a:off x="4469451" y="4150842"/>
            <a:ext cx="5586114" cy="1080889"/>
            <a:chOff x="0" y="0"/>
            <a:chExt cx="5586113" cy="1080888"/>
          </a:xfrm>
        </p:grpSpPr>
        <p:sp>
          <p:nvSpPr>
            <p:cNvPr id="778" name="Coins"/>
            <p:cNvSpPr/>
            <p:nvPr/>
          </p:nvSpPr>
          <p:spPr>
            <a:xfrm>
              <a:off x="0" y="0"/>
              <a:ext cx="1077653" cy="1080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7BDB4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79" name=".com’s authoritative nameserver"/>
            <p:cNvSpPr txBox="1"/>
            <p:nvPr/>
          </p:nvSpPr>
          <p:spPr>
            <a:xfrm>
              <a:off x="1194207" y="202276"/>
              <a:ext cx="4391907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.com’s authoritative nameserver</a:t>
              </a:r>
            </a:p>
          </p:txBody>
        </p:sp>
      </p:grpSp>
      <p:sp>
        <p:nvSpPr>
          <p:cNvPr id="781" name="Line"/>
          <p:cNvSpPr/>
          <p:nvPr/>
        </p:nvSpPr>
        <p:spPr>
          <a:xfrm flipV="1">
            <a:off x="3247471" y="5361239"/>
            <a:ext cx="1" cy="10808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82" name="My nameserver name is ns.example.com and…"/>
          <p:cNvSpPr txBox="1"/>
          <p:nvPr/>
        </p:nvSpPr>
        <p:spPr>
          <a:xfrm>
            <a:off x="4279467" y="8408362"/>
            <a:ext cx="5285759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My nameserver name is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ns.example.com</a:t>
            </a:r>
            <a:r>
              <a:t> and 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this is the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IP addresss: 1.2.3.4.</a:t>
            </a:r>
          </a:p>
        </p:txBody>
      </p:sp>
      <p:sp>
        <p:nvSpPr>
          <p:cNvPr id="783" name="Text"/>
          <p:cNvSpPr txBox="1"/>
          <p:nvPr/>
        </p:nvSpPr>
        <p:spPr>
          <a:xfrm>
            <a:off x="7518072" y="5494084"/>
            <a:ext cx="2060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784" name="example.com NS ns.example.com…"/>
          <p:cNvSpPr/>
          <p:nvPr/>
        </p:nvSpPr>
        <p:spPr>
          <a:xfrm>
            <a:off x="5433712" y="4906993"/>
            <a:ext cx="5340351" cy="1100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81" y="5320"/>
                </a:lnTo>
                <a:lnTo>
                  <a:pt x="1881" y="20058"/>
                </a:lnTo>
                <a:cubicBezTo>
                  <a:pt x="1881" y="20908"/>
                  <a:pt x="2024" y="21600"/>
                  <a:pt x="2199" y="21600"/>
                </a:cubicBezTo>
                <a:lnTo>
                  <a:pt x="21282" y="21600"/>
                </a:lnTo>
                <a:cubicBezTo>
                  <a:pt x="21457" y="21600"/>
                  <a:pt x="21600" y="20908"/>
                  <a:pt x="21600" y="20058"/>
                </a:cubicBezTo>
                <a:lnTo>
                  <a:pt x="21600" y="3124"/>
                </a:lnTo>
                <a:cubicBezTo>
                  <a:pt x="21600" y="2273"/>
                  <a:pt x="21457" y="1581"/>
                  <a:pt x="21282" y="1581"/>
                </a:cubicBezTo>
                <a:lnTo>
                  <a:pt x="7928" y="158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example.com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NS</a:t>
            </a:r>
            <a:r>
              <a:t> ns.example.com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ns.example.com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 1.2.3.4</a:t>
            </a:r>
          </a:p>
        </p:txBody>
      </p:sp>
      <p:sp>
        <p:nvSpPr>
          <p:cNvPr id="785" name="www.example.com A 9.9.9.9"/>
          <p:cNvSpPr txBox="1"/>
          <p:nvPr/>
        </p:nvSpPr>
        <p:spPr>
          <a:xfrm>
            <a:off x="7493764" y="7412227"/>
            <a:ext cx="390241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www.example.com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 9.9.9.9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61743 0.000000" origin="layout" pathEditMode="relative">
                                      <p:cBhvr>
                                        <p:cTn id="21" dur="1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261743 0.000000 L -0.261743 -0.315008" origin="layout" pathEditMode="relative">
                                      <p:cBhvr>
                                        <p:cTn id="25" dur="1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261743 -0.315008 L -0.145292 -0.315008" origin="layout" pathEditMode="relative">
                                      <p:cBhvr>
                                        <p:cTn id="29" dur="10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74" grpId="3"/>
      <p:bldP build="whole" bldLvl="1" animBg="1" rev="0" advAuto="0" spid="784" grpId="8"/>
      <p:bldP build="whole" bldLvl="1" animBg="1" rev="0" advAuto="0" spid="785" grpId="2"/>
      <p:bldP build="whole" bldLvl="1" animBg="1" rev="0" advAuto="0" spid="768" grpId="1"/>
      <p:bldP build="whole" bldLvl="1" animBg="1" rev="0" advAuto="0" spid="782" grpId="4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How to buy a domain name (3)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287475">
              <a:defRPr sz="6138"/>
            </a:pPr>
            <a:r>
              <a:t>How to buy a domain name (3)</a:t>
            </a:r>
          </a:p>
          <a:p>
            <a:pPr defTabSz="1287475">
              <a:defRPr sz="6138"/>
            </a:pPr>
            <a:r>
              <a:t>Using the registrar’s default nameserver</a:t>
            </a:r>
          </a:p>
        </p:txBody>
      </p:sp>
      <p:sp>
        <p:nvSpPr>
          <p:cNvPr id="7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9" name=".COM…"/>
          <p:cNvSpPr/>
          <p:nvPr/>
        </p:nvSpPr>
        <p:spPr>
          <a:xfrm>
            <a:off x="2346033" y="4061766"/>
            <a:ext cx="1802877" cy="1259041"/>
          </a:xfrm>
          <a:prstGeom prst="roundRect">
            <a:avLst>
              <a:gd name="adj" fmla="val 15131"/>
            </a:avLst>
          </a:prstGeom>
          <a:ln w="63500">
            <a:solidFill>
              <a:srgbClr val="7BDB4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.COM 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(Verisign)</a:t>
            </a:r>
          </a:p>
        </p:txBody>
      </p:sp>
      <p:sp>
        <p:nvSpPr>
          <p:cNvPr id="790" name="Registry…"/>
          <p:cNvSpPr txBox="1"/>
          <p:nvPr/>
        </p:nvSpPr>
        <p:spPr>
          <a:xfrm>
            <a:off x="232202" y="4259486"/>
            <a:ext cx="13909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Registry 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(TLD)</a:t>
            </a:r>
          </a:p>
        </p:txBody>
      </p:sp>
      <p:sp>
        <p:nvSpPr>
          <p:cNvPr id="791" name="Line"/>
          <p:cNvSpPr/>
          <p:nvPr/>
        </p:nvSpPr>
        <p:spPr>
          <a:xfrm flipV="1">
            <a:off x="3389000" y="5993802"/>
            <a:ext cx="1" cy="1088348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792" name="GoDaddy"/>
          <p:cNvSpPr/>
          <p:nvPr/>
        </p:nvSpPr>
        <p:spPr>
          <a:xfrm>
            <a:off x="2361067" y="6482561"/>
            <a:ext cx="1802877" cy="1259040"/>
          </a:xfrm>
          <a:prstGeom prst="roundRect">
            <a:avLst>
              <a:gd name="adj" fmla="val 15131"/>
            </a:avLst>
          </a:prstGeom>
          <a:solidFill>
            <a:srgbClr val="FFFFFF"/>
          </a:solidFill>
          <a:ln w="63500">
            <a:solidFill>
              <a:srgbClr val="1497F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GoDaddy</a:t>
            </a:r>
          </a:p>
        </p:txBody>
      </p:sp>
      <p:sp>
        <p:nvSpPr>
          <p:cNvPr id="793" name="Registrar"/>
          <p:cNvSpPr txBox="1"/>
          <p:nvPr/>
        </p:nvSpPr>
        <p:spPr>
          <a:xfrm>
            <a:off x="280369" y="6870781"/>
            <a:ext cx="132465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Registrar</a:t>
            </a:r>
          </a:p>
        </p:txBody>
      </p:sp>
      <p:pic>
        <p:nvPicPr>
          <p:cNvPr id="7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6279" y="7323480"/>
            <a:ext cx="745122" cy="745122"/>
          </a:xfrm>
          <a:prstGeom prst="rect">
            <a:avLst/>
          </a:prstGeom>
          <a:ln w="12700">
            <a:miter lim="400000"/>
          </a:ln>
        </p:spPr>
      </p:pic>
      <p:sp>
        <p:nvSpPr>
          <p:cNvPr id="795" name="Owner"/>
          <p:cNvSpPr txBox="1"/>
          <p:nvPr/>
        </p:nvSpPr>
        <p:spPr>
          <a:xfrm>
            <a:off x="7493764" y="6870781"/>
            <a:ext cx="107765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Owner</a:t>
            </a:r>
          </a:p>
        </p:txBody>
      </p:sp>
      <p:grpSp>
        <p:nvGrpSpPr>
          <p:cNvPr id="799" name="Group"/>
          <p:cNvGrpSpPr/>
          <p:nvPr/>
        </p:nvGrpSpPr>
        <p:grpSpPr>
          <a:xfrm>
            <a:off x="4499995" y="6553572"/>
            <a:ext cx="1889126" cy="1117019"/>
            <a:chOff x="0" y="0"/>
            <a:chExt cx="1889125" cy="1117017"/>
          </a:xfrm>
        </p:grpSpPr>
        <p:sp>
          <p:nvSpPr>
            <p:cNvPr id="796" name="Line"/>
            <p:cNvSpPr/>
            <p:nvPr/>
          </p:nvSpPr>
          <p:spPr>
            <a:xfrm>
              <a:off x="97926" y="526622"/>
              <a:ext cx="169327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97" name="Buy"/>
            <p:cNvSpPr txBox="1"/>
            <p:nvPr/>
          </p:nvSpPr>
          <p:spPr>
            <a:xfrm>
              <a:off x="639601" y="0"/>
              <a:ext cx="60992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Buy</a:t>
              </a:r>
            </a:p>
          </p:txBody>
        </p:sp>
        <p:sp>
          <p:nvSpPr>
            <p:cNvPr id="798" name="example.com"/>
            <p:cNvSpPr txBox="1"/>
            <p:nvPr/>
          </p:nvSpPr>
          <p:spPr>
            <a:xfrm>
              <a:off x="0" y="634417"/>
              <a:ext cx="1889126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example.com</a:t>
              </a:r>
            </a:p>
          </p:txBody>
        </p:sp>
      </p:grpSp>
      <p:grpSp>
        <p:nvGrpSpPr>
          <p:cNvPr id="802" name="Group"/>
          <p:cNvGrpSpPr/>
          <p:nvPr/>
        </p:nvGrpSpPr>
        <p:grpSpPr>
          <a:xfrm>
            <a:off x="6582130" y="6239036"/>
            <a:ext cx="4912872" cy="1417219"/>
            <a:chOff x="0" y="0"/>
            <a:chExt cx="4912871" cy="1417218"/>
          </a:xfrm>
        </p:grpSpPr>
        <p:sp>
          <p:nvSpPr>
            <p:cNvPr id="800" name="Man"/>
            <p:cNvSpPr/>
            <p:nvPr/>
          </p:nvSpPr>
          <p:spPr>
            <a:xfrm>
              <a:off x="-1" y="328870"/>
              <a:ext cx="421570" cy="108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02" fill="norm" stroke="1" extrusionOk="0">
                  <a:moveTo>
                    <a:pt x="10246" y="10"/>
                  </a:moveTo>
                  <a:cubicBezTo>
                    <a:pt x="9651" y="39"/>
                    <a:pt x="9052" y="142"/>
                    <a:pt x="8490" y="331"/>
                  </a:cubicBezTo>
                  <a:cubicBezTo>
                    <a:pt x="7409" y="697"/>
                    <a:pt x="7827" y="1471"/>
                    <a:pt x="7827" y="1471"/>
                  </a:cubicBezTo>
                  <a:cubicBezTo>
                    <a:pt x="7827" y="1471"/>
                    <a:pt x="7467" y="1472"/>
                    <a:pt x="7689" y="1837"/>
                  </a:cubicBezTo>
                  <a:cubicBezTo>
                    <a:pt x="7827" y="2069"/>
                    <a:pt x="7730" y="2122"/>
                    <a:pt x="8174" y="2197"/>
                  </a:cubicBezTo>
                  <a:cubicBezTo>
                    <a:pt x="8285" y="2477"/>
                    <a:pt x="8629" y="2493"/>
                    <a:pt x="8629" y="2983"/>
                  </a:cubicBezTo>
                  <a:cubicBezTo>
                    <a:pt x="8629" y="2988"/>
                    <a:pt x="8355" y="2978"/>
                    <a:pt x="8161" y="3134"/>
                  </a:cubicBezTo>
                  <a:cubicBezTo>
                    <a:pt x="8106" y="3177"/>
                    <a:pt x="8049" y="3322"/>
                    <a:pt x="7827" y="3359"/>
                  </a:cubicBezTo>
                  <a:cubicBezTo>
                    <a:pt x="6842" y="3542"/>
                    <a:pt x="4636" y="3731"/>
                    <a:pt x="4095" y="3941"/>
                  </a:cubicBezTo>
                  <a:cubicBezTo>
                    <a:pt x="3332" y="4237"/>
                    <a:pt x="185" y="6557"/>
                    <a:pt x="185" y="6783"/>
                  </a:cubicBezTo>
                  <a:cubicBezTo>
                    <a:pt x="185" y="7133"/>
                    <a:pt x="112" y="7369"/>
                    <a:pt x="306" y="7546"/>
                  </a:cubicBezTo>
                  <a:cubicBezTo>
                    <a:pt x="1138" y="8300"/>
                    <a:pt x="2140" y="9548"/>
                    <a:pt x="3388" y="10139"/>
                  </a:cubicBezTo>
                  <a:cubicBezTo>
                    <a:pt x="3555" y="10220"/>
                    <a:pt x="3874" y="10313"/>
                    <a:pt x="4290" y="10366"/>
                  </a:cubicBezTo>
                  <a:cubicBezTo>
                    <a:pt x="4706" y="10420"/>
                    <a:pt x="5414" y="10539"/>
                    <a:pt x="5400" y="10636"/>
                  </a:cubicBezTo>
                  <a:cubicBezTo>
                    <a:pt x="5261" y="11507"/>
                    <a:pt x="4984" y="13595"/>
                    <a:pt x="4775" y="14591"/>
                  </a:cubicBezTo>
                  <a:cubicBezTo>
                    <a:pt x="4637" y="15242"/>
                    <a:pt x="4526" y="15984"/>
                    <a:pt x="4429" y="16447"/>
                  </a:cubicBezTo>
                  <a:cubicBezTo>
                    <a:pt x="4262" y="17244"/>
                    <a:pt x="4221" y="18180"/>
                    <a:pt x="3666" y="19165"/>
                  </a:cubicBezTo>
                  <a:cubicBezTo>
                    <a:pt x="3416" y="19617"/>
                    <a:pt x="2972" y="20214"/>
                    <a:pt x="3250" y="20214"/>
                  </a:cubicBezTo>
                  <a:cubicBezTo>
                    <a:pt x="2833" y="20612"/>
                    <a:pt x="1236" y="20827"/>
                    <a:pt x="432" y="20913"/>
                  </a:cubicBezTo>
                  <a:cubicBezTo>
                    <a:pt x="154" y="20940"/>
                    <a:pt x="-25" y="21043"/>
                    <a:pt x="3" y="21156"/>
                  </a:cubicBezTo>
                  <a:lnTo>
                    <a:pt x="29" y="21225"/>
                  </a:lnTo>
                  <a:cubicBezTo>
                    <a:pt x="43" y="21311"/>
                    <a:pt x="324" y="21344"/>
                    <a:pt x="393" y="21344"/>
                  </a:cubicBezTo>
                  <a:cubicBezTo>
                    <a:pt x="837" y="21376"/>
                    <a:pt x="2207" y="21461"/>
                    <a:pt x="3206" y="21305"/>
                  </a:cubicBezTo>
                  <a:cubicBezTo>
                    <a:pt x="4371" y="21128"/>
                    <a:pt x="5857" y="21247"/>
                    <a:pt x="7008" y="21188"/>
                  </a:cubicBezTo>
                  <a:cubicBezTo>
                    <a:pt x="7355" y="21171"/>
                    <a:pt x="7398" y="20692"/>
                    <a:pt x="7259" y="20471"/>
                  </a:cubicBezTo>
                  <a:cubicBezTo>
                    <a:pt x="7218" y="20407"/>
                    <a:pt x="7134" y="20375"/>
                    <a:pt x="7134" y="20375"/>
                  </a:cubicBezTo>
                  <a:lnTo>
                    <a:pt x="7190" y="20412"/>
                  </a:lnTo>
                  <a:cubicBezTo>
                    <a:pt x="7773" y="20434"/>
                    <a:pt x="8367" y="17905"/>
                    <a:pt x="8742" y="15860"/>
                  </a:cubicBezTo>
                  <a:cubicBezTo>
                    <a:pt x="8908" y="14999"/>
                    <a:pt x="10033" y="13116"/>
                    <a:pt x="10394" y="12497"/>
                  </a:cubicBezTo>
                  <a:cubicBezTo>
                    <a:pt x="10421" y="12443"/>
                    <a:pt x="10630" y="12443"/>
                    <a:pt x="10658" y="12497"/>
                  </a:cubicBezTo>
                  <a:cubicBezTo>
                    <a:pt x="10880" y="12987"/>
                    <a:pt x="11168" y="14031"/>
                    <a:pt x="11473" y="14757"/>
                  </a:cubicBezTo>
                  <a:cubicBezTo>
                    <a:pt x="11542" y="14924"/>
                    <a:pt x="11753" y="15564"/>
                    <a:pt x="11781" y="15968"/>
                  </a:cubicBezTo>
                  <a:cubicBezTo>
                    <a:pt x="11892" y="17206"/>
                    <a:pt x="11572" y="19842"/>
                    <a:pt x="12002" y="20175"/>
                  </a:cubicBezTo>
                  <a:cubicBezTo>
                    <a:pt x="12002" y="20175"/>
                    <a:pt x="11906" y="20682"/>
                    <a:pt x="11490" y="21053"/>
                  </a:cubicBezTo>
                  <a:cubicBezTo>
                    <a:pt x="10908" y="21575"/>
                    <a:pt x="13763" y="21580"/>
                    <a:pt x="14568" y="21381"/>
                  </a:cubicBezTo>
                  <a:cubicBezTo>
                    <a:pt x="15608" y="21128"/>
                    <a:pt x="14986" y="20682"/>
                    <a:pt x="15028" y="20488"/>
                  </a:cubicBezTo>
                  <a:cubicBezTo>
                    <a:pt x="15125" y="20316"/>
                    <a:pt x="15333" y="20316"/>
                    <a:pt x="15444" y="19950"/>
                  </a:cubicBezTo>
                  <a:cubicBezTo>
                    <a:pt x="15763" y="18841"/>
                    <a:pt x="15485" y="17442"/>
                    <a:pt x="15513" y="16318"/>
                  </a:cubicBezTo>
                  <a:cubicBezTo>
                    <a:pt x="15527" y="15946"/>
                    <a:pt x="15886" y="15230"/>
                    <a:pt x="15886" y="14229"/>
                  </a:cubicBezTo>
                  <a:cubicBezTo>
                    <a:pt x="15886" y="13223"/>
                    <a:pt x="15888" y="12330"/>
                    <a:pt x="15721" y="11431"/>
                  </a:cubicBezTo>
                  <a:cubicBezTo>
                    <a:pt x="15610" y="10839"/>
                    <a:pt x="16110" y="10802"/>
                    <a:pt x="15652" y="10044"/>
                  </a:cubicBezTo>
                  <a:cubicBezTo>
                    <a:pt x="17247" y="10108"/>
                    <a:pt x="17453" y="10054"/>
                    <a:pt x="17967" y="9801"/>
                  </a:cubicBezTo>
                  <a:cubicBezTo>
                    <a:pt x="19312" y="9123"/>
                    <a:pt x="20798" y="7585"/>
                    <a:pt x="21062" y="7321"/>
                  </a:cubicBezTo>
                  <a:cubicBezTo>
                    <a:pt x="21575" y="7278"/>
                    <a:pt x="21546" y="6846"/>
                    <a:pt x="21296" y="6534"/>
                  </a:cubicBezTo>
                  <a:cubicBezTo>
                    <a:pt x="21226" y="6453"/>
                    <a:pt x="20909" y="6465"/>
                    <a:pt x="20854" y="6384"/>
                  </a:cubicBezTo>
                  <a:cubicBezTo>
                    <a:pt x="20424" y="5755"/>
                    <a:pt x="17691" y="4302"/>
                    <a:pt x="17247" y="3990"/>
                  </a:cubicBezTo>
                  <a:cubicBezTo>
                    <a:pt x="16859" y="3715"/>
                    <a:pt x="14264" y="3516"/>
                    <a:pt x="13376" y="3381"/>
                  </a:cubicBezTo>
                  <a:cubicBezTo>
                    <a:pt x="13237" y="3360"/>
                    <a:pt x="13085" y="3300"/>
                    <a:pt x="13029" y="3247"/>
                  </a:cubicBezTo>
                  <a:cubicBezTo>
                    <a:pt x="13001" y="3225"/>
                    <a:pt x="12988" y="3204"/>
                    <a:pt x="12960" y="3183"/>
                  </a:cubicBezTo>
                  <a:cubicBezTo>
                    <a:pt x="12724" y="2984"/>
                    <a:pt x="12392" y="2989"/>
                    <a:pt x="12392" y="2989"/>
                  </a:cubicBezTo>
                  <a:cubicBezTo>
                    <a:pt x="12350" y="2839"/>
                    <a:pt x="12319" y="2714"/>
                    <a:pt x="12444" y="2628"/>
                  </a:cubicBezTo>
                  <a:cubicBezTo>
                    <a:pt x="12610" y="2504"/>
                    <a:pt x="12750" y="2364"/>
                    <a:pt x="12847" y="2219"/>
                  </a:cubicBezTo>
                  <a:cubicBezTo>
                    <a:pt x="13041" y="2203"/>
                    <a:pt x="13196" y="2213"/>
                    <a:pt x="13376" y="1933"/>
                  </a:cubicBezTo>
                  <a:cubicBezTo>
                    <a:pt x="13445" y="1810"/>
                    <a:pt x="13748" y="1482"/>
                    <a:pt x="13276" y="1471"/>
                  </a:cubicBezTo>
                  <a:cubicBezTo>
                    <a:pt x="13373" y="1245"/>
                    <a:pt x="13679" y="444"/>
                    <a:pt x="12500" y="272"/>
                  </a:cubicBezTo>
                  <a:cubicBezTo>
                    <a:pt x="12154" y="223"/>
                    <a:pt x="12141" y="153"/>
                    <a:pt x="11989" y="126"/>
                  </a:cubicBezTo>
                  <a:cubicBezTo>
                    <a:pt x="11434" y="23"/>
                    <a:pt x="10841" y="-20"/>
                    <a:pt x="10246" y="10"/>
                  </a:cubicBezTo>
                  <a:close/>
                  <a:moveTo>
                    <a:pt x="16042" y="6038"/>
                  </a:moveTo>
                  <a:cubicBezTo>
                    <a:pt x="16175" y="6060"/>
                    <a:pt x="16316" y="6123"/>
                    <a:pt x="16371" y="6147"/>
                  </a:cubicBezTo>
                  <a:cubicBezTo>
                    <a:pt x="17342" y="6567"/>
                    <a:pt x="18104" y="6825"/>
                    <a:pt x="18201" y="6955"/>
                  </a:cubicBezTo>
                  <a:cubicBezTo>
                    <a:pt x="18270" y="7186"/>
                    <a:pt x="18326" y="7449"/>
                    <a:pt x="18326" y="7449"/>
                  </a:cubicBezTo>
                  <a:cubicBezTo>
                    <a:pt x="18326" y="7449"/>
                    <a:pt x="17454" y="9005"/>
                    <a:pt x="17052" y="9124"/>
                  </a:cubicBezTo>
                  <a:cubicBezTo>
                    <a:pt x="16802" y="9205"/>
                    <a:pt x="15790" y="8946"/>
                    <a:pt x="15236" y="8972"/>
                  </a:cubicBezTo>
                  <a:cubicBezTo>
                    <a:pt x="15236" y="8703"/>
                    <a:pt x="15249" y="8450"/>
                    <a:pt x="15305" y="7950"/>
                  </a:cubicBezTo>
                  <a:cubicBezTo>
                    <a:pt x="15374" y="7347"/>
                    <a:pt x="15692" y="6443"/>
                    <a:pt x="15747" y="6174"/>
                  </a:cubicBezTo>
                  <a:cubicBezTo>
                    <a:pt x="15782" y="6034"/>
                    <a:pt x="15908" y="6016"/>
                    <a:pt x="16042" y="6038"/>
                  </a:cubicBezTo>
                  <a:close/>
                  <a:moveTo>
                    <a:pt x="5001" y="6053"/>
                  </a:moveTo>
                  <a:cubicBezTo>
                    <a:pt x="5137" y="6043"/>
                    <a:pt x="5286" y="6074"/>
                    <a:pt x="5317" y="6131"/>
                  </a:cubicBezTo>
                  <a:cubicBezTo>
                    <a:pt x="5456" y="6389"/>
                    <a:pt x="5454" y="6740"/>
                    <a:pt x="5551" y="7133"/>
                  </a:cubicBezTo>
                  <a:cubicBezTo>
                    <a:pt x="5704" y="7752"/>
                    <a:pt x="5968" y="8369"/>
                    <a:pt x="5898" y="8735"/>
                  </a:cubicBezTo>
                  <a:cubicBezTo>
                    <a:pt x="5870" y="8918"/>
                    <a:pt x="5912" y="9091"/>
                    <a:pt x="5898" y="9107"/>
                  </a:cubicBezTo>
                  <a:cubicBezTo>
                    <a:pt x="5898" y="9107"/>
                    <a:pt x="5413" y="9295"/>
                    <a:pt x="5205" y="9322"/>
                  </a:cubicBezTo>
                  <a:cubicBezTo>
                    <a:pt x="4899" y="9355"/>
                    <a:pt x="4593" y="9462"/>
                    <a:pt x="4537" y="9430"/>
                  </a:cubicBezTo>
                  <a:cubicBezTo>
                    <a:pt x="4149" y="9150"/>
                    <a:pt x="3152" y="7622"/>
                    <a:pt x="3042" y="7385"/>
                  </a:cubicBezTo>
                  <a:cubicBezTo>
                    <a:pt x="3097" y="7251"/>
                    <a:pt x="3139" y="7062"/>
                    <a:pt x="3167" y="6965"/>
                  </a:cubicBezTo>
                  <a:cubicBezTo>
                    <a:pt x="3181" y="6922"/>
                    <a:pt x="3206" y="6884"/>
                    <a:pt x="3276" y="6852"/>
                  </a:cubicBezTo>
                  <a:cubicBezTo>
                    <a:pt x="3539" y="6701"/>
                    <a:pt x="4330" y="6260"/>
                    <a:pt x="4871" y="6077"/>
                  </a:cubicBezTo>
                  <a:cubicBezTo>
                    <a:pt x="4909" y="6063"/>
                    <a:pt x="4955" y="6057"/>
                    <a:pt x="5001" y="605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1" name="I need a domain"/>
            <p:cNvSpPr/>
            <p:nvPr/>
          </p:nvSpPr>
          <p:spPr>
            <a:xfrm>
              <a:off x="893321" y="0"/>
              <a:ext cx="4019551" cy="81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23" y="0"/>
                  </a:moveTo>
                  <a:cubicBezTo>
                    <a:pt x="7523" y="0"/>
                    <a:pt x="6633" y="4404"/>
                    <a:pt x="6633" y="9840"/>
                  </a:cubicBezTo>
                  <a:lnTo>
                    <a:pt x="6633" y="11686"/>
                  </a:lnTo>
                  <a:lnTo>
                    <a:pt x="0" y="17561"/>
                  </a:lnTo>
                  <a:lnTo>
                    <a:pt x="6946" y="17012"/>
                  </a:lnTo>
                  <a:cubicBezTo>
                    <a:pt x="7299" y="19759"/>
                    <a:pt x="7916" y="21600"/>
                    <a:pt x="8623" y="21600"/>
                  </a:cubicBezTo>
                  <a:lnTo>
                    <a:pt x="19610" y="21600"/>
                  </a:lnTo>
                  <a:cubicBezTo>
                    <a:pt x="20710" y="21600"/>
                    <a:pt x="21600" y="17196"/>
                    <a:pt x="21600" y="11760"/>
                  </a:cubicBezTo>
                  <a:lnTo>
                    <a:pt x="21600" y="9840"/>
                  </a:lnTo>
                  <a:cubicBezTo>
                    <a:pt x="21600" y="4404"/>
                    <a:pt x="20710" y="0"/>
                    <a:pt x="19610" y="0"/>
                  </a:cubicBezTo>
                  <a:lnTo>
                    <a:pt x="8623" y="0"/>
                  </a:lnTo>
                  <a:close/>
                </a:path>
              </a:pathLst>
            </a:custGeom>
            <a:noFill/>
            <a:ln w="38100" cap="flat">
              <a:solidFill>
                <a:schemeClr val="accent1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I need a domain</a:t>
              </a:r>
            </a:p>
          </p:txBody>
        </p:sp>
      </p:grpSp>
      <p:grpSp>
        <p:nvGrpSpPr>
          <p:cNvPr id="805" name="Group"/>
          <p:cNvGrpSpPr/>
          <p:nvPr/>
        </p:nvGrpSpPr>
        <p:grpSpPr>
          <a:xfrm>
            <a:off x="4469451" y="4150842"/>
            <a:ext cx="5586114" cy="1080889"/>
            <a:chOff x="0" y="0"/>
            <a:chExt cx="5586113" cy="1080888"/>
          </a:xfrm>
        </p:grpSpPr>
        <p:sp>
          <p:nvSpPr>
            <p:cNvPr id="803" name="Coins"/>
            <p:cNvSpPr/>
            <p:nvPr/>
          </p:nvSpPr>
          <p:spPr>
            <a:xfrm>
              <a:off x="0" y="0"/>
              <a:ext cx="1077653" cy="1080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7BDB4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04" name=".com’s authoritative nameserver"/>
            <p:cNvSpPr txBox="1"/>
            <p:nvPr/>
          </p:nvSpPr>
          <p:spPr>
            <a:xfrm>
              <a:off x="1194207" y="202276"/>
              <a:ext cx="4391907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.com’s authoritative nameserver</a:t>
              </a:r>
            </a:p>
          </p:txBody>
        </p:sp>
      </p:grpSp>
      <p:sp>
        <p:nvSpPr>
          <p:cNvPr id="806" name="Line"/>
          <p:cNvSpPr/>
          <p:nvPr/>
        </p:nvSpPr>
        <p:spPr>
          <a:xfrm flipV="1">
            <a:off x="3247471" y="5361239"/>
            <a:ext cx="1" cy="10808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07" name="example.com NS ns.godaddy.com…"/>
          <p:cNvSpPr/>
          <p:nvPr/>
        </p:nvSpPr>
        <p:spPr>
          <a:xfrm>
            <a:off x="5496366" y="4815421"/>
            <a:ext cx="6165851" cy="1285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75" y="4427"/>
                </a:lnTo>
                <a:lnTo>
                  <a:pt x="1575" y="20327"/>
                </a:lnTo>
                <a:cubicBezTo>
                  <a:pt x="1575" y="21030"/>
                  <a:pt x="1694" y="21600"/>
                  <a:pt x="1841" y="21600"/>
                </a:cubicBezTo>
                <a:lnTo>
                  <a:pt x="21333" y="21600"/>
                </a:lnTo>
                <a:cubicBezTo>
                  <a:pt x="21480" y="21600"/>
                  <a:pt x="21600" y="21030"/>
                  <a:pt x="21600" y="20327"/>
                </a:cubicBezTo>
                <a:lnTo>
                  <a:pt x="21600" y="2580"/>
                </a:lnTo>
                <a:cubicBezTo>
                  <a:pt x="21600" y="1876"/>
                  <a:pt x="21480" y="1307"/>
                  <a:pt x="21333" y="1307"/>
                </a:cubicBezTo>
                <a:lnTo>
                  <a:pt x="7029" y="130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300">
                <a:latin typeface="Gill Sans"/>
                <a:ea typeface="Gill Sans"/>
                <a:cs typeface="Gill Sans"/>
                <a:sym typeface="Gill Sans"/>
              </a:defRPr>
            </a:pPr>
            <a:r>
              <a:t>example.com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NS</a:t>
            </a:r>
            <a:r>
              <a:t> ns.godaddy.com</a:t>
            </a:r>
          </a:p>
          <a:p>
            <a:pPr>
              <a:defRPr b="0" sz="2300">
                <a:latin typeface="Gill Sans"/>
                <a:ea typeface="Gill Sans"/>
                <a:cs typeface="Gill Sans"/>
                <a:sym typeface="Gill Sans"/>
              </a:defRPr>
            </a:pPr>
            <a:r>
              <a:t>…</a:t>
            </a:r>
          </a:p>
          <a:p>
            <a:pPr>
              <a:defRPr b="0" sz="2300">
                <a:latin typeface="Gill Sans"/>
                <a:ea typeface="Gill Sans"/>
                <a:cs typeface="Gill Sans"/>
                <a:sym typeface="Gill Sans"/>
              </a:defRPr>
            </a:pPr>
            <a:r>
              <a:t>ns.godaddy.com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 4.5.6.7 (already here)</a:t>
            </a:r>
          </a:p>
        </p:txBody>
      </p:sp>
      <p:sp>
        <p:nvSpPr>
          <p:cNvPr id="808" name="My webserver…"/>
          <p:cNvSpPr/>
          <p:nvPr/>
        </p:nvSpPr>
        <p:spPr>
          <a:xfrm>
            <a:off x="7125122" y="7500766"/>
            <a:ext cx="4560888" cy="1287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3714" y="8773"/>
                </a:lnTo>
                <a:lnTo>
                  <a:pt x="3714" y="20329"/>
                </a:lnTo>
                <a:cubicBezTo>
                  <a:pt x="3714" y="21030"/>
                  <a:pt x="3875" y="21600"/>
                  <a:pt x="4073" y="21600"/>
                </a:cubicBezTo>
                <a:lnTo>
                  <a:pt x="21243" y="21600"/>
                </a:lnTo>
                <a:cubicBezTo>
                  <a:pt x="21441" y="21600"/>
                  <a:pt x="21600" y="21030"/>
                  <a:pt x="21600" y="20329"/>
                </a:cubicBezTo>
                <a:lnTo>
                  <a:pt x="21600" y="6350"/>
                </a:lnTo>
                <a:cubicBezTo>
                  <a:pt x="21600" y="5649"/>
                  <a:pt x="21441" y="5079"/>
                  <a:pt x="21243" y="5079"/>
                </a:cubicBezTo>
                <a:lnTo>
                  <a:pt x="5830" y="507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My webserver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IP addresss is 9.9.9.9</a:t>
            </a:r>
          </a:p>
        </p:txBody>
      </p:sp>
      <p:sp>
        <p:nvSpPr>
          <p:cNvPr id="809" name="NS Record"/>
          <p:cNvSpPr/>
          <p:nvPr/>
        </p:nvSpPr>
        <p:spPr>
          <a:xfrm>
            <a:off x="2798268" y="7547716"/>
            <a:ext cx="879418" cy="745122"/>
          </a:xfrm>
          <a:prstGeom prst="roundRect">
            <a:avLst>
              <a:gd name="adj" fmla="val 22059"/>
            </a:avLst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NS Record</a:t>
            </a:r>
          </a:p>
        </p:txBody>
      </p:sp>
      <p:sp>
        <p:nvSpPr>
          <p:cNvPr id="810" name="Internally add…"/>
          <p:cNvSpPr/>
          <p:nvPr/>
        </p:nvSpPr>
        <p:spPr>
          <a:xfrm>
            <a:off x="4241232" y="7800242"/>
            <a:ext cx="3518695" cy="1880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66" y="16558"/>
                </a:lnTo>
                <a:lnTo>
                  <a:pt x="1666" y="20729"/>
                </a:lnTo>
                <a:cubicBezTo>
                  <a:pt x="1666" y="21210"/>
                  <a:pt x="1875" y="21600"/>
                  <a:pt x="2132" y="21600"/>
                </a:cubicBezTo>
                <a:lnTo>
                  <a:pt x="21135" y="21600"/>
                </a:lnTo>
                <a:cubicBezTo>
                  <a:pt x="21391" y="21600"/>
                  <a:pt x="21600" y="21210"/>
                  <a:pt x="21600" y="20729"/>
                </a:cubicBezTo>
                <a:lnTo>
                  <a:pt x="21600" y="11156"/>
                </a:lnTo>
                <a:cubicBezTo>
                  <a:pt x="21600" y="10675"/>
                  <a:pt x="21391" y="10285"/>
                  <a:pt x="21135" y="10285"/>
                </a:cubicBezTo>
                <a:lnTo>
                  <a:pt x="3009" y="1028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i="1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Internally add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example.com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 9.9.9.9</a:t>
            </a:r>
          </a:p>
        </p:txBody>
      </p:sp>
      <p:sp>
        <p:nvSpPr>
          <p:cNvPr id="811" name="example.com NS ns.godaddy.com"/>
          <p:cNvSpPr/>
          <p:nvPr/>
        </p:nvSpPr>
        <p:spPr>
          <a:xfrm>
            <a:off x="68456" y="8169689"/>
            <a:ext cx="4184254" cy="1389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378" y="0"/>
                </a:moveTo>
                <a:lnTo>
                  <a:pt x="14712" y="12164"/>
                </a:lnTo>
                <a:lnTo>
                  <a:pt x="332" y="12164"/>
                </a:lnTo>
                <a:cubicBezTo>
                  <a:pt x="148" y="12164"/>
                  <a:pt x="0" y="12611"/>
                  <a:pt x="0" y="13164"/>
                </a:cubicBezTo>
                <a:lnTo>
                  <a:pt x="0" y="20600"/>
                </a:lnTo>
                <a:cubicBezTo>
                  <a:pt x="0" y="21153"/>
                  <a:pt x="148" y="21600"/>
                  <a:pt x="332" y="21600"/>
                </a:cubicBezTo>
                <a:lnTo>
                  <a:pt x="21268" y="21600"/>
                </a:lnTo>
                <a:cubicBezTo>
                  <a:pt x="21452" y="21600"/>
                  <a:pt x="21600" y="21153"/>
                  <a:pt x="21600" y="20600"/>
                </a:cubicBezTo>
                <a:lnTo>
                  <a:pt x="21600" y="13164"/>
                </a:lnTo>
                <a:cubicBezTo>
                  <a:pt x="21600" y="12611"/>
                  <a:pt x="21452" y="12164"/>
                  <a:pt x="21268" y="12164"/>
                </a:cubicBezTo>
                <a:lnTo>
                  <a:pt x="16042" y="12164"/>
                </a:lnTo>
                <a:lnTo>
                  <a:pt x="15378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300">
                <a:latin typeface="Gill Sans"/>
                <a:ea typeface="Gill Sans"/>
                <a:cs typeface="Gill Sans"/>
                <a:sym typeface="Gill Sans"/>
              </a:defRPr>
            </a:pPr>
            <a:r>
              <a:t>example.com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NS</a:t>
            </a:r>
            <a:r>
              <a:t> ns.godaddy.com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730 -0.312036" origin="layout" pathEditMode="relative">
                                      <p:cBhvr>
                                        <p:cTn id="25" dur="1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730 -0.312036 L 0.134031 -0.312036" origin="layout" pathEditMode="relative">
                                      <p:cBhvr>
                                        <p:cTn id="29" dur="1000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9" grpId="5"/>
      <p:bldP build="whole" bldLvl="1" animBg="1" rev="0" advAuto="0" spid="794" grpId="1"/>
      <p:bldP build="whole" bldLvl="1" animBg="1" rev="0" advAuto="0" spid="811" grpId="4"/>
      <p:bldP build="whole" bldLvl="1" animBg="1" rev="0" advAuto="0" spid="807" grpId="8"/>
      <p:bldP build="whole" bldLvl="1" animBg="1" rev="0" advAuto="0" spid="808" grpId="2"/>
      <p:bldP build="whole" bldLvl="1" animBg="1" rev="0" advAuto="0" spid="810" grpId="3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DNS as Indirection Service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as Indirection Service</a:t>
            </a:r>
          </a:p>
        </p:txBody>
      </p:sp>
      <p:sp>
        <p:nvSpPr>
          <p:cNvPr id="814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15" name="DNS gives us very powerful capabilities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DNS gives us very powerful capabilities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Not only easier for humans to reference machines!</a:t>
            </a:r>
          </a:p>
          <a:p>
            <a:pPr lvl="1" marL="0" indent="365759">
              <a:spcBef>
                <a:spcPts val="700"/>
              </a:spcBef>
              <a:buSzTx/>
              <a:buFont typeface="Wingdings"/>
              <a:buNone/>
              <a:defRPr sz="3600"/>
            </a:pPr>
          </a:p>
          <a:p>
            <a:pPr/>
            <a:r>
              <a:t>Changing the IPs of machines becomes trivial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e.g. you want to move your web server to a new host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Just change the DNS record!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5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Aliasing and Load Balancing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Aliasing and Load Balancing</a:t>
            </a:r>
          </a:p>
        </p:txBody>
      </p:sp>
      <p:sp>
        <p:nvSpPr>
          <p:cNvPr id="818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19" name="One machine can have many aliases (virtual hosting)"/>
          <p:cNvSpPr txBox="1"/>
          <p:nvPr>
            <p:ph type="body" sz="quarter" idx="1"/>
          </p:nvPr>
        </p:nvSpPr>
        <p:spPr>
          <a:xfrm>
            <a:off x="216746" y="2167463"/>
            <a:ext cx="12571308" cy="851505"/>
          </a:xfrm>
          <a:prstGeom prst="rect">
            <a:avLst/>
          </a:prstGeom>
        </p:spPr>
        <p:txBody>
          <a:bodyPr/>
          <a:lstStyle/>
          <a:p>
            <a:pPr/>
            <a:r>
              <a:t>One machine can have many aliases (virtual hosting)</a:t>
            </a:r>
          </a:p>
        </p:txBody>
      </p:sp>
      <p:pic>
        <p:nvPicPr>
          <p:cNvPr id="820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6016" y="3423705"/>
            <a:ext cx="1349345" cy="1349344"/>
          </a:xfrm>
          <a:prstGeom prst="rect">
            <a:avLst/>
          </a:prstGeom>
          <a:ln w="12700">
            <a:miter lim="400000"/>
          </a:ln>
        </p:spPr>
      </p:pic>
      <p:sp>
        <p:nvSpPr>
          <p:cNvPr id="821" name="www.reddit.com"/>
          <p:cNvSpPr txBox="1"/>
          <p:nvPr/>
        </p:nvSpPr>
        <p:spPr>
          <a:xfrm>
            <a:off x="1975560" y="3008383"/>
            <a:ext cx="2403622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www.reddit.com</a:t>
            </a:r>
          </a:p>
        </p:txBody>
      </p:sp>
      <p:sp>
        <p:nvSpPr>
          <p:cNvPr id="822" name="www.foursquare.com"/>
          <p:cNvSpPr txBox="1"/>
          <p:nvPr/>
        </p:nvSpPr>
        <p:spPr>
          <a:xfrm>
            <a:off x="1230817" y="3670317"/>
            <a:ext cx="3063253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www.foursquare.com</a:t>
            </a:r>
          </a:p>
        </p:txBody>
      </p:sp>
      <p:sp>
        <p:nvSpPr>
          <p:cNvPr id="823" name="www.huffingtonpost.com"/>
          <p:cNvSpPr txBox="1"/>
          <p:nvPr/>
        </p:nvSpPr>
        <p:spPr>
          <a:xfrm>
            <a:off x="723338" y="4351507"/>
            <a:ext cx="3537618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www.huffingtonpost.com</a:t>
            </a:r>
          </a:p>
        </p:txBody>
      </p:sp>
      <p:sp>
        <p:nvSpPr>
          <p:cNvPr id="824" name="Line"/>
          <p:cNvSpPr/>
          <p:nvPr/>
        </p:nvSpPr>
        <p:spPr>
          <a:xfrm>
            <a:off x="4595834" y="3292906"/>
            <a:ext cx="1550485" cy="284524"/>
          </a:xfrm>
          <a:prstGeom prst="line">
            <a:avLst/>
          </a:prstGeom>
          <a:ln w="76200">
            <a:solidFill>
              <a:srgbClr val="28A0BE"/>
            </a:solidFill>
            <a:bevel/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5" name="Line"/>
          <p:cNvSpPr/>
          <p:nvPr/>
        </p:nvSpPr>
        <p:spPr>
          <a:xfrm>
            <a:off x="4595834" y="3954839"/>
            <a:ext cx="1550485" cy="1"/>
          </a:xfrm>
          <a:prstGeom prst="line">
            <a:avLst/>
          </a:prstGeom>
          <a:ln w="76200">
            <a:solidFill>
              <a:srgbClr val="28A0BE"/>
            </a:solidFill>
            <a:bevel/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6" name="Line"/>
          <p:cNvSpPr/>
          <p:nvPr/>
        </p:nvSpPr>
        <p:spPr>
          <a:xfrm flipV="1">
            <a:off x="4595834" y="4351507"/>
            <a:ext cx="1550485" cy="284524"/>
          </a:xfrm>
          <a:prstGeom prst="line">
            <a:avLst/>
          </a:prstGeom>
          <a:ln w="76200">
            <a:solidFill>
              <a:srgbClr val="28A0BE"/>
            </a:solidFill>
            <a:bevel/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27" name="*.blogspot.com"/>
          <p:cNvSpPr txBox="1"/>
          <p:nvPr/>
        </p:nvSpPr>
        <p:spPr>
          <a:xfrm>
            <a:off x="9191176" y="4366990"/>
            <a:ext cx="2243185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*.blogspot.com</a:t>
            </a:r>
          </a:p>
        </p:txBody>
      </p:sp>
      <p:sp>
        <p:nvSpPr>
          <p:cNvPr id="828" name="taejoong.github.io"/>
          <p:cNvSpPr txBox="1"/>
          <p:nvPr/>
        </p:nvSpPr>
        <p:spPr>
          <a:xfrm>
            <a:off x="9441841" y="2975587"/>
            <a:ext cx="2674315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taejoong.github.io</a:t>
            </a:r>
          </a:p>
        </p:txBody>
      </p:sp>
      <p:sp>
        <p:nvSpPr>
          <p:cNvPr id="829" name="cs.rit.edu/~tjc"/>
          <p:cNvSpPr txBox="1"/>
          <p:nvPr/>
        </p:nvSpPr>
        <p:spPr>
          <a:xfrm>
            <a:off x="9631150" y="3667361"/>
            <a:ext cx="2095077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cs.rit.edu/~tjc</a:t>
            </a:r>
          </a:p>
        </p:txBody>
      </p:sp>
      <p:sp>
        <p:nvSpPr>
          <p:cNvPr id="830" name="Line"/>
          <p:cNvSpPr/>
          <p:nvPr/>
        </p:nvSpPr>
        <p:spPr>
          <a:xfrm flipH="1">
            <a:off x="7485387" y="3951884"/>
            <a:ext cx="2143551" cy="7154"/>
          </a:xfrm>
          <a:prstGeom prst="line">
            <a:avLst/>
          </a:prstGeom>
          <a:ln w="76200">
            <a:solidFill>
              <a:srgbClr val="28A0BE"/>
            </a:solidFill>
            <a:bevel/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1" name="Line"/>
          <p:cNvSpPr/>
          <p:nvPr/>
        </p:nvSpPr>
        <p:spPr>
          <a:xfrm flipH="1">
            <a:off x="7485374" y="3260110"/>
            <a:ext cx="1776172" cy="317318"/>
          </a:xfrm>
          <a:prstGeom prst="line">
            <a:avLst/>
          </a:prstGeom>
          <a:ln w="76200">
            <a:solidFill>
              <a:srgbClr val="28A0BE"/>
            </a:solidFill>
            <a:bevel/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2" name="Line"/>
          <p:cNvSpPr/>
          <p:nvPr/>
        </p:nvSpPr>
        <p:spPr>
          <a:xfrm flipH="1" flipV="1">
            <a:off x="7485360" y="4351507"/>
            <a:ext cx="1491202" cy="300006"/>
          </a:xfrm>
          <a:prstGeom prst="line">
            <a:avLst/>
          </a:prstGeom>
          <a:ln w="76200">
            <a:solidFill>
              <a:srgbClr val="28A0BE"/>
            </a:solidFill>
            <a:bevel/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33" name="One domain can map to multiple machines"/>
          <p:cNvSpPr txBox="1"/>
          <p:nvPr/>
        </p:nvSpPr>
        <p:spPr>
          <a:xfrm>
            <a:off x="226864" y="5109019"/>
            <a:ext cx="12571308" cy="851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441434" indent="-441434" algn="l" defTabSz="1300480">
              <a:spcBef>
                <a:spcPts val="900"/>
              </a:spcBef>
              <a:buClr>
                <a:srgbClr val="DA1F28"/>
              </a:buClr>
              <a:buSzPct val="60000"/>
              <a:buChar char="◻"/>
              <a:defRPr b="0" sz="4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One domain can map to multiple machines</a:t>
            </a:r>
          </a:p>
        </p:txBody>
      </p:sp>
      <p:pic>
        <p:nvPicPr>
          <p:cNvPr id="834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7414" y="5895337"/>
            <a:ext cx="1211357" cy="1211357"/>
          </a:xfrm>
          <a:prstGeom prst="rect">
            <a:avLst/>
          </a:prstGeom>
          <a:ln w="12700">
            <a:miter lim="400000"/>
          </a:ln>
        </p:spPr>
      </p:pic>
      <p:sp>
        <p:nvSpPr>
          <p:cNvPr id="835" name="www.google.com"/>
          <p:cNvSpPr txBox="1"/>
          <p:nvPr/>
        </p:nvSpPr>
        <p:spPr>
          <a:xfrm>
            <a:off x="3136076" y="7300768"/>
            <a:ext cx="2540966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www.google.com</a:t>
            </a:r>
          </a:p>
        </p:txBody>
      </p:sp>
      <p:sp>
        <p:nvSpPr>
          <p:cNvPr id="843" name="Connection Line"/>
          <p:cNvSpPr/>
          <p:nvPr/>
        </p:nvSpPr>
        <p:spPr>
          <a:xfrm>
            <a:off x="5677041" y="7764198"/>
            <a:ext cx="3248988" cy="515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28A0BE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44" name="Connection Line"/>
          <p:cNvSpPr/>
          <p:nvPr/>
        </p:nvSpPr>
        <p:spPr>
          <a:xfrm>
            <a:off x="5677041" y="7143351"/>
            <a:ext cx="3999537" cy="318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28A0BE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45" name="Connection Line"/>
          <p:cNvSpPr/>
          <p:nvPr/>
        </p:nvSpPr>
        <p:spPr>
          <a:xfrm>
            <a:off x="5405894" y="6613118"/>
            <a:ext cx="2624134" cy="687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28A0BE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46" name="Connection Line"/>
          <p:cNvSpPr/>
          <p:nvPr/>
        </p:nvSpPr>
        <p:spPr>
          <a:xfrm>
            <a:off x="5052658" y="7824516"/>
            <a:ext cx="2328561" cy="943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28A0BE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840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6906" y="6501016"/>
            <a:ext cx="1211357" cy="1211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841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81306" y="7747834"/>
            <a:ext cx="1211358" cy="1211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842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1735" y="8353513"/>
            <a:ext cx="1211357" cy="1211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Class="entr" nodeType="afterEffect" presetSubtype="8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46" grpId="7"/>
      <p:bldP build="whole" bldLvl="1" animBg="1" rev="0" advAuto="0" spid="845" grpId="13"/>
      <p:bldP build="whole" bldLvl="1" animBg="1" rev="0" advAuto="0" spid="834" grpId="9"/>
      <p:bldP build="whole" bldLvl="1" animBg="1" rev="0" advAuto="0" spid="842" grpId="16"/>
      <p:bldP build="whole" bldLvl="1" animBg="1" rev="0" advAuto="0" spid="840" grpId="14"/>
      <p:bldP build="whole" bldLvl="1" animBg="1" rev="0" advAuto="0" spid="844" grpId="12"/>
      <p:bldP build="whole" bldLvl="1" animBg="1" rev="0" advAuto="0" spid="835" grpId="10"/>
      <p:bldP build="whole" bldLvl="1" animBg="1" rev="0" advAuto="0" spid="829" grpId="3"/>
      <p:bldP build="whole" bldLvl="1" animBg="1" rev="0" advAuto="0" spid="830" grpId="4"/>
      <p:bldP build="whole" bldLvl="1" animBg="1" rev="0" advAuto="0" spid="831" grpId="5"/>
      <p:bldP build="whole" bldLvl="1" animBg="1" rev="0" advAuto="0" spid="841" grpId="15"/>
      <p:bldP build="whole" bldLvl="1" animBg="1" rev="0" advAuto="0" spid="832" grpId="6"/>
      <p:bldP build="whole" bldLvl="1" animBg="1" rev="0" advAuto="0" spid="843" grpId="11"/>
      <p:bldP build="whole" bldLvl="1" animBg="1" rev="0" advAuto="0" spid="833" grpId="8"/>
      <p:bldP build="whole" bldLvl="1" animBg="1" rev="0" advAuto="0" spid="827" grpId="1"/>
      <p:bldP build="whole" bldLvl="1" animBg="1" rev="0" advAuto="0" spid="828" grpId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Content Delivery Network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Content Delivery Networks</a:t>
            </a:r>
          </a:p>
        </p:txBody>
      </p:sp>
      <p:sp>
        <p:nvSpPr>
          <p:cNvPr id="849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850" name="D:\Classes\CS 4700\assets\usashape.gif" descr="D:\Classes\CS 4700\assets\usashap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657" y="2184571"/>
            <a:ext cx="11735284" cy="747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D:\Classes\CS 4700\assets\Netflix-icon-300x154.jpg" descr="D:\Classes\CS 4700\assets\Netflix-icon-300x154.jpg"/>
          <p:cNvPicPr>
            <a:picLocks noChangeAspect="1"/>
          </p:cNvPicPr>
          <p:nvPr/>
        </p:nvPicPr>
        <p:blipFill>
          <a:blip r:embed="rId3">
            <a:extLst/>
          </a:blip>
          <a:srcRect l="6949" t="10621" r="6646" b="14574"/>
          <a:stretch>
            <a:fillRect/>
          </a:stretch>
        </p:blipFill>
        <p:spPr>
          <a:xfrm>
            <a:off x="1455251" y="3278896"/>
            <a:ext cx="2229396" cy="990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0871" y="3774317"/>
            <a:ext cx="1211357" cy="1211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853" name="D:\Classes\CS 4700\assets\Netflix-icon-300x154.jpg" descr="D:\Classes\CS 4700\assets\Netflix-icon-300x154.jpg"/>
          <p:cNvPicPr>
            <a:picLocks noChangeAspect="1"/>
          </p:cNvPicPr>
          <p:nvPr/>
        </p:nvPicPr>
        <p:blipFill>
          <a:blip r:embed="rId3">
            <a:extLst/>
          </a:blip>
          <a:srcRect l="6949" t="10621" r="6646" b="14574"/>
          <a:stretch>
            <a:fillRect/>
          </a:stretch>
        </p:blipFill>
        <p:spPr>
          <a:xfrm>
            <a:off x="10512188" y="6932628"/>
            <a:ext cx="2229395" cy="990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82654" y="6081123"/>
            <a:ext cx="1211358" cy="1211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855" name="D:\Classes\CS 4700\assets\User Coat Blue-01.png" descr="D:\Classes\CS 4700\assets\User Coat Blue-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43148" y="3278896"/>
            <a:ext cx="1308909" cy="1308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856" name="D:\Classes\CS 4700\assets\User Coat Blue-01.png" descr="D:\Classes\CS 4700\assets\User Coat Blue-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58116" y="6630031"/>
            <a:ext cx="1308909" cy="1308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857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48622" y="4902483"/>
            <a:ext cx="1318882" cy="1318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858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04112" y="4542980"/>
            <a:ext cx="1318882" cy="1318881"/>
          </a:xfrm>
          <a:prstGeom prst="rect">
            <a:avLst/>
          </a:prstGeom>
          <a:ln w="12700">
            <a:miter lim="400000"/>
          </a:ln>
        </p:spPr>
      </p:pic>
      <p:sp>
        <p:nvSpPr>
          <p:cNvPr id="859" name="Double Arrow"/>
          <p:cNvSpPr/>
          <p:nvPr/>
        </p:nvSpPr>
        <p:spPr>
          <a:xfrm rot="4388538">
            <a:off x="852363" y="5416029"/>
            <a:ext cx="1475751" cy="699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860" name="Double Arrow"/>
          <p:cNvSpPr/>
          <p:nvPr/>
        </p:nvSpPr>
        <p:spPr>
          <a:xfrm rot="6498330">
            <a:off x="10214165" y="5017703"/>
            <a:ext cx="1475752" cy="699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861" name="Double Arrow"/>
          <p:cNvSpPr/>
          <p:nvPr/>
        </p:nvSpPr>
        <p:spPr>
          <a:xfrm rot="7506663">
            <a:off x="2462646" y="6324969"/>
            <a:ext cx="1001417" cy="699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A1F28"/>
          </a:solidFill>
          <a:ln w="25400">
            <a:solidFill>
              <a:srgbClr val="6D0F14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862" name="Double Arrow"/>
          <p:cNvSpPr/>
          <p:nvPr/>
        </p:nvSpPr>
        <p:spPr>
          <a:xfrm rot="19626370">
            <a:off x="9389030" y="4246171"/>
            <a:ext cx="1152705" cy="699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A1F28"/>
          </a:solidFill>
          <a:ln w="25400">
            <a:solidFill>
              <a:srgbClr val="6D0F14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865" name="Group"/>
          <p:cNvGrpSpPr/>
          <p:nvPr/>
        </p:nvGrpSpPr>
        <p:grpSpPr>
          <a:xfrm>
            <a:off x="3677307" y="6618720"/>
            <a:ext cx="5828588" cy="2946895"/>
            <a:chOff x="0" y="0"/>
            <a:chExt cx="5828586" cy="2946894"/>
          </a:xfrm>
        </p:grpSpPr>
        <p:sp>
          <p:nvSpPr>
            <p:cNvPr id="863" name="Rectangle"/>
            <p:cNvSpPr/>
            <p:nvPr/>
          </p:nvSpPr>
          <p:spPr>
            <a:xfrm>
              <a:off x="7391" y="0"/>
              <a:ext cx="5821196" cy="2946895"/>
            </a:xfrm>
            <a:prstGeom prst="rect">
              <a:avLst/>
            </a:prstGeom>
            <a:solidFill>
              <a:srgbClr val="DA1F28"/>
            </a:solidFill>
            <a:ln w="762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864" name="DNS responses may vary based on geography, ISP, etc…"/>
            <p:cNvSpPr txBox="1"/>
            <p:nvPr/>
          </p:nvSpPr>
          <p:spPr>
            <a:xfrm>
              <a:off x="-1" y="314553"/>
              <a:ext cx="5719278" cy="2337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rmAutofit fontScale="100000" lnSpcReduction="0"/>
            </a:bodyPr>
            <a:lstStyle/>
            <a:p>
              <a:pPr indent="98298" defTabSz="1118412">
                <a:spcBef>
                  <a:spcPts val="900"/>
                </a:spcBef>
                <a:defRPr b="0" sz="2924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784">
                  <a:solidFill>
                    <a:srgbClr val="FFFFFF"/>
                  </a:solidFill>
                </a:rPr>
                <a:t>DNS responses may vary based on geography, ISP, etc</a:t>
              </a:r>
              <a:endParaRPr sz="3784">
                <a:solidFill>
                  <a:srgbClr val="FFFFFF"/>
                </a:solidFill>
              </a:endParaRPr>
            </a:p>
            <a:p>
              <a:pPr indent="98298" defTabSz="1118412">
                <a:spcBef>
                  <a:spcPts val="900"/>
                </a:spcBef>
                <a:defRPr b="0" sz="2924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784">
                  <a:solidFill>
                    <a:srgbClr val="FFFFFF"/>
                  </a:solidFill>
                </a:rPr>
                <a:t>(details will be covered)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5" grpId="5"/>
      <p:bldP build="whole" bldLvl="1" animBg="1" rev="0" advAuto="0" spid="852" grpId="3"/>
      <p:bldP build="whole" bldLvl="1" animBg="1" rev="0" advAuto="0" spid="860" grpId="7"/>
      <p:bldP build="whole" bldLvl="1" animBg="1" rev="0" advAuto="0" spid="853" grpId="8"/>
      <p:bldP build="whole" bldLvl="1" animBg="1" rev="0" advAuto="0" spid="854" grpId="9"/>
      <p:bldP build="whole" bldLvl="1" animBg="1" rev="0" advAuto="0" spid="851" grpId="4"/>
      <p:bldP build="whole" bldLvl="1" animBg="1" rev="0" advAuto="0" spid="865" grpId="10"/>
      <p:bldP build="whole" bldLvl="1" animBg="1" rev="0" advAuto="0" spid="861" grpId="1"/>
      <p:bldP build="whole" bldLvl="1" animBg="1" rev="0" advAuto="0" spid="862" grpId="6"/>
      <p:bldP build="whole" bldLvl="1" animBg="1" rev="0" advAuto="0" spid="859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DNS Basics…"/>
          <p:cNvSpPr txBox="1"/>
          <p:nvPr>
            <p:ph type="body" idx="1"/>
          </p:nvPr>
        </p:nvSpPr>
        <p:spPr>
          <a:xfrm>
            <a:off x="640534" y="3793066"/>
            <a:ext cx="11859601" cy="5019142"/>
          </a:xfrm>
          <a:prstGeom prst="rect">
            <a:avLst/>
          </a:prstGeom>
        </p:spPr>
        <p:txBody>
          <a:bodyPr/>
          <a:lstStyle/>
          <a:p>
            <a:pPr marL="1265464" indent="-1265464">
              <a:buClr>
                <a:srgbClr val="DA1F28"/>
              </a:buClr>
              <a:buSzPct val="60000"/>
              <a:buChar char="❑"/>
            </a:pPr>
            <a:r>
              <a:rPr sz="6200"/>
              <a:t>DNS Basics</a:t>
            </a:r>
            <a:endParaRPr sz="6200"/>
          </a:p>
          <a:p>
            <a:pPr marL="1265464" indent="-1265464">
              <a:buClr>
                <a:srgbClr val="DA1F28"/>
              </a:buClr>
              <a:buSzPct val="60000"/>
              <a:buChar char="❑"/>
            </a:pPr>
            <a:r>
              <a:rPr sz="6200"/>
              <a:t>DNS Security</a:t>
            </a:r>
          </a:p>
        </p:txBody>
      </p:sp>
      <p:sp>
        <p:nvSpPr>
          <p:cNvPr id="868" name="Outline"/>
          <p:cNvSpPr txBox="1"/>
          <p:nvPr>
            <p:ph type="title"/>
          </p:nvPr>
        </p:nvSpPr>
        <p:spPr>
          <a:xfrm>
            <a:off x="1950719" y="433493"/>
            <a:ext cx="10837335" cy="1408854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869" name="Slide Number"/>
          <p:cNvSpPr txBox="1"/>
          <p:nvPr>
            <p:ph type="sldNum" sz="quarter" idx="2"/>
          </p:nvPr>
        </p:nvSpPr>
        <p:spPr>
          <a:xfrm>
            <a:off x="-1" y="747634"/>
            <a:ext cx="1842348" cy="599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The Importance of DN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The Importance of DNS</a:t>
            </a:r>
          </a:p>
        </p:txBody>
      </p:sp>
      <p:sp>
        <p:nvSpPr>
          <p:cNvPr id="872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73" name="Without DNS……"/>
          <p:cNvSpPr txBox="1"/>
          <p:nvPr>
            <p:ph type="body" idx="1"/>
          </p:nvPr>
        </p:nvSpPr>
        <p:spPr>
          <a:xfrm>
            <a:off x="216746" y="2275839"/>
            <a:ext cx="12788055" cy="7261015"/>
          </a:xfrm>
          <a:prstGeom prst="rect">
            <a:avLst/>
          </a:prstGeom>
        </p:spPr>
        <p:txBody>
          <a:bodyPr/>
          <a:lstStyle/>
          <a:p>
            <a:pPr/>
            <a:r>
              <a:t>Without DNS…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How could you get to any websites?</a:t>
            </a:r>
          </a:p>
          <a:p>
            <a:pPr/>
            <a:r>
              <a:t>You are your mailserver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When you sign up for websites, you use your email address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What if someone hijacks the DNS for your mail server?</a:t>
            </a:r>
          </a:p>
          <a:p>
            <a:pPr/>
            <a:r>
              <a:t>DNS is the root of trust for the web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When a user types 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 invalidUrl="" action="" tgtFrame="" tooltip="" history="1" highlightClick="0" endSnd="0"/>
              </a:rPr>
              <a:t>www.bankofamerica.com</a:t>
            </a:r>
            <a:r>
              <a:t>, they expect to be taken to their bank’s website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What if the DNS record is compromised?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3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Denial Of Service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Denial Of Service</a:t>
            </a:r>
          </a:p>
        </p:txBody>
      </p:sp>
      <p:sp>
        <p:nvSpPr>
          <p:cNvPr id="876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77" name="Flood DNS servers with requests until they fail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Flood DNS servers with requests until they fail</a:t>
            </a:r>
          </a:p>
          <a:p>
            <a:pPr/>
            <a:r>
              <a:t>October 2002: massive DDoS against the root name servers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What was the effect?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… users didn’t even notice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Root zone file is cached almost everywhere</a:t>
            </a:r>
          </a:p>
          <a:p>
            <a:pPr/>
            <a:r>
              <a:t>More targeted attacks can be effective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Local DNS server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cannot access DNS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Authoritative server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cannot access domain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77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DNS Hijacking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Hijacking</a:t>
            </a:r>
          </a:p>
        </p:txBody>
      </p:sp>
      <p:sp>
        <p:nvSpPr>
          <p:cNvPr id="880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81" name="Infect their OS or browser with a virus/trojan…"/>
          <p:cNvSpPr txBox="1"/>
          <p:nvPr>
            <p:ph type="body" sz="half" idx="1"/>
          </p:nvPr>
        </p:nvSpPr>
        <p:spPr>
          <a:xfrm>
            <a:off x="216746" y="2275839"/>
            <a:ext cx="12571308" cy="3187131"/>
          </a:xfrm>
          <a:prstGeom prst="rect">
            <a:avLst/>
          </a:prstGeom>
        </p:spPr>
        <p:txBody>
          <a:bodyPr/>
          <a:lstStyle/>
          <a:p>
            <a:pPr/>
            <a:r>
              <a:t>Infect their OS or browser with a virus/trojan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e.g. Many trojans change entries in /etc/hosts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*.bankofamerica.com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evilbank.com</a:t>
            </a:r>
          </a:p>
          <a:p>
            <a:pPr/>
            <a:r>
              <a:t>Man-in-the-middle</a:t>
            </a:r>
          </a:p>
        </p:txBody>
      </p:sp>
      <p:pic>
        <p:nvPicPr>
          <p:cNvPr id="882" name="D:\Classes\CS 4700\assets\User Coat Blue-01.png" descr="D:\Classes\CS 4700\assets\User Coat Blu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7352" y="5210065"/>
            <a:ext cx="1308909" cy="1308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883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74453" y="5200092"/>
            <a:ext cx="1318882" cy="1318882"/>
          </a:xfrm>
          <a:prstGeom prst="rect">
            <a:avLst/>
          </a:prstGeom>
          <a:ln w="12700">
            <a:miter lim="400000"/>
          </a:ln>
        </p:spPr>
      </p:pic>
      <p:sp>
        <p:nvSpPr>
          <p:cNvPr id="884" name="Double Arrow"/>
          <p:cNvSpPr/>
          <p:nvPr/>
        </p:nvSpPr>
        <p:spPr>
          <a:xfrm>
            <a:off x="6980095" y="5509883"/>
            <a:ext cx="1001418" cy="699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A1F28"/>
          </a:solidFill>
          <a:ln w="25400">
            <a:solidFill>
              <a:srgbClr val="6D0F14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885" name="D:\Classes\CS 4700\assets\devil-icon.png" descr="D:\Classes\CS 4700\assets\devil-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46122" y="4997532"/>
            <a:ext cx="1733974" cy="1733974"/>
          </a:xfrm>
          <a:prstGeom prst="rect">
            <a:avLst/>
          </a:prstGeom>
          <a:ln w="12700">
            <a:miter lim="400000"/>
          </a:ln>
        </p:spPr>
      </p:pic>
      <p:sp>
        <p:nvSpPr>
          <p:cNvPr id="886" name="Double Arrow"/>
          <p:cNvSpPr/>
          <p:nvPr/>
        </p:nvSpPr>
        <p:spPr>
          <a:xfrm>
            <a:off x="4244706" y="5514870"/>
            <a:ext cx="1001417" cy="699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A1F28"/>
          </a:solidFill>
          <a:ln w="25400">
            <a:solidFill>
              <a:srgbClr val="6D0F14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887" name="Response Spoofing…"/>
          <p:cNvSpPr txBox="1"/>
          <p:nvPr/>
        </p:nvSpPr>
        <p:spPr>
          <a:xfrm>
            <a:off x="216743" y="6731506"/>
            <a:ext cx="12571308" cy="278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/>
          <a:p>
            <a:pPr marL="441434" indent="-441434" algn="l" defTabSz="1300480">
              <a:spcBef>
                <a:spcPts val="900"/>
              </a:spcBef>
              <a:buClr>
                <a:srgbClr val="DA1F28"/>
              </a:buClr>
              <a:buSzPct val="60000"/>
              <a:buChar char="◻"/>
              <a:defRPr b="0" sz="4000">
                <a:latin typeface="Tw Cen MT"/>
                <a:ea typeface="Tw Cen MT"/>
                <a:cs typeface="Tw Cen MT"/>
                <a:sym typeface="Tw Cen MT"/>
              </a:defRPr>
            </a:pPr>
            <a:r>
              <a:t>Response Spoofing</a:t>
            </a:r>
          </a:p>
          <a:p>
            <a:pPr lvl="1" marL="745587" indent="-379827" algn="l" defTabSz="1300480">
              <a:spcBef>
                <a:spcPts val="700"/>
              </a:spcBef>
              <a:buClr>
                <a:srgbClr val="2DA2BF"/>
              </a:buClr>
              <a:buSzPct val="70000"/>
              <a:buChar char=""/>
              <a:defRPr b="0" sz="3600">
                <a:latin typeface="Tw Cen MT"/>
                <a:ea typeface="Tw Cen MT"/>
                <a:cs typeface="Tw Cen MT"/>
                <a:sym typeface="Tw Cen MT"/>
              </a:defRPr>
            </a:pPr>
            <a:r>
              <a:t>Eavesdrop on requests</a:t>
            </a:r>
          </a:p>
          <a:p>
            <a:pPr lvl="1" marL="745587" indent="-379827" algn="l" defTabSz="1300480">
              <a:spcBef>
                <a:spcPts val="700"/>
              </a:spcBef>
              <a:buClr>
                <a:srgbClr val="2DA2BF"/>
              </a:buClr>
              <a:buSzPct val="70000"/>
              <a:buChar char=""/>
              <a:defRPr b="0" sz="3600">
                <a:latin typeface="Tw Cen MT"/>
                <a:ea typeface="Tw Cen MT"/>
                <a:cs typeface="Tw Cen MT"/>
                <a:sym typeface="Tw Cen MT"/>
              </a:defRPr>
            </a:pPr>
            <a:r>
              <a:t>Outrace the servers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4" grpId="1"/>
      <p:bldP build="whole" bldLvl="1" animBg="1" rev="0" advAuto="0" spid="886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dns.bofa.com"/>
          <p:cNvSpPr txBox="1"/>
          <p:nvPr/>
        </p:nvSpPr>
        <p:spPr>
          <a:xfrm>
            <a:off x="5499987" y="3748342"/>
            <a:ext cx="2006003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dns.bofa.com</a:t>
            </a:r>
          </a:p>
        </p:txBody>
      </p:sp>
      <p:sp>
        <p:nvSpPr>
          <p:cNvPr id="890" name="DNS Spoofing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Spoofing</a:t>
            </a:r>
          </a:p>
        </p:txBody>
      </p:sp>
      <p:sp>
        <p:nvSpPr>
          <p:cNvPr id="891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892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301" y="5748459"/>
            <a:ext cx="1211358" cy="1211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0847" y="2326193"/>
            <a:ext cx="1318882" cy="1318882"/>
          </a:xfrm>
          <a:prstGeom prst="rect">
            <a:avLst/>
          </a:prstGeom>
          <a:ln w="12700">
            <a:miter lim="400000"/>
          </a:ln>
        </p:spPr>
      </p:pic>
      <p:sp>
        <p:nvSpPr>
          <p:cNvPr id="894" name="Arrow"/>
          <p:cNvSpPr/>
          <p:nvPr/>
        </p:nvSpPr>
        <p:spPr>
          <a:xfrm>
            <a:off x="1579071" y="2474109"/>
            <a:ext cx="4071777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895" name="Arrow"/>
          <p:cNvSpPr/>
          <p:nvPr/>
        </p:nvSpPr>
        <p:spPr>
          <a:xfrm rot="636898">
            <a:off x="1296856" y="7488921"/>
            <a:ext cx="9287175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A1F28"/>
          </a:solidFill>
          <a:ln w="25400">
            <a:solidFill>
              <a:srgbClr val="6D0F14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 sz="28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896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302" y="2237205"/>
            <a:ext cx="1211358" cy="1211357"/>
          </a:xfrm>
          <a:prstGeom prst="rect">
            <a:avLst/>
          </a:prstGeom>
          <a:ln w="12700">
            <a:miter lim="400000"/>
          </a:ln>
        </p:spPr>
      </p:pic>
      <p:sp>
        <p:nvSpPr>
          <p:cNvPr id="897" name="123.45.67.89"/>
          <p:cNvSpPr txBox="1"/>
          <p:nvPr/>
        </p:nvSpPr>
        <p:spPr>
          <a:xfrm>
            <a:off x="10341684" y="5208746"/>
            <a:ext cx="2142478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123.45.67.89</a:t>
            </a:r>
          </a:p>
        </p:txBody>
      </p:sp>
      <p:sp>
        <p:nvSpPr>
          <p:cNvPr id="898" name="Arrow"/>
          <p:cNvSpPr/>
          <p:nvPr/>
        </p:nvSpPr>
        <p:spPr>
          <a:xfrm rot="10800000">
            <a:off x="1506628" y="2489591"/>
            <a:ext cx="4023487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901" name="Group"/>
          <p:cNvGrpSpPr/>
          <p:nvPr/>
        </p:nvGrpSpPr>
        <p:grpSpPr>
          <a:xfrm>
            <a:off x="928866" y="154373"/>
            <a:ext cx="5381422" cy="2362066"/>
            <a:chOff x="0" y="0"/>
            <a:chExt cx="5381421" cy="2362065"/>
          </a:xfrm>
        </p:grpSpPr>
        <p:sp>
          <p:nvSpPr>
            <p:cNvPr id="899" name="Shape"/>
            <p:cNvSpPr/>
            <p:nvPr/>
          </p:nvSpPr>
          <p:spPr>
            <a:xfrm flipH="1">
              <a:off x="-1" y="0"/>
              <a:ext cx="5350495" cy="2362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3077"/>
                  </a:lnTo>
                  <a:lnTo>
                    <a:pt x="18000" y="13077"/>
                  </a:lnTo>
                  <a:lnTo>
                    <a:pt x="21259" y="21600"/>
                  </a:lnTo>
                  <a:lnTo>
                    <a:pt x="12600" y="13077"/>
                  </a:lnTo>
                  <a:lnTo>
                    <a:pt x="0" y="13077"/>
                  </a:lnTo>
                  <a:lnTo>
                    <a:pt x="0" y="7628"/>
                  </a:lnTo>
                  <a:close/>
                </a:path>
              </a:pathLst>
            </a:custGeom>
            <a:solidFill>
              <a:srgbClr val="2DA2BF"/>
            </a:solidFill>
            <a:ln w="508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900" name="Where is bankofamerica.com?"/>
            <p:cNvSpPr txBox="1"/>
            <p:nvPr/>
          </p:nvSpPr>
          <p:spPr>
            <a:xfrm>
              <a:off x="30927" y="0"/>
              <a:ext cx="5350495" cy="1196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Where is bankofamerica.com?</a:t>
              </a:r>
            </a:p>
          </p:txBody>
        </p:sp>
      </p:grpSp>
      <p:sp>
        <p:nvSpPr>
          <p:cNvPr id="902" name="Arrow"/>
          <p:cNvSpPr/>
          <p:nvPr/>
        </p:nvSpPr>
        <p:spPr>
          <a:xfrm>
            <a:off x="1482484" y="6029017"/>
            <a:ext cx="4071776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903" name="Arrow"/>
          <p:cNvSpPr/>
          <p:nvPr/>
        </p:nvSpPr>
        <p:spPr>
          <a:xfrm rot="10800000">
            <a:off x="1338241" y="6029017"/>
            <a:ext cx="4142899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A1F28"/>
          </a:solidFill>
          <a:ln w="25400">
            <a:solidFill>
              <a:srgbClr val="6D0F14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 sz="28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904" name="D:\Classes\CS 4700\assets\bank_of_america.jpg" descr="D:\Classes\CS 4700\assets\bank_of_america.jpg"/>
          <p:cNvPicPr>
            <a:picLocks noChangeAspect="1"/>
          </p:cNvPicPr>
          <p:nvPr/>
        </p:nvPicPr>
        <p:blipFill>
          <a:blip r:embed="rId4">
            <a:extLst/>
          </a:blip>
          <a:srcRect l="2183" t="18869" r="2989" b="16108"/>
          <a:stretch>
            <a:fillRect/>
          </a:stretch>
        </p:blipFill>
        <p:spPr>
          <a:xfrm>
            <a:off x="10728960" y="2699280"/>
            <a:ext cx="2275841" cy="1170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905" name="D:\Classes\CS 4700\assets\server.png" descr="D:\Classes\CS 4700\assets\serv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13901" y="3736534"/>
            <a:ext cx="1398044" cy="1398044"/>
          </a:xfrm>
          <a:prstGeom prst="rect">
            <a:avLst/>
          </a:prstGeom>
          <a:ln w="12700">
            <a:miter lim="400000"/>
          </a:ln>
        </p:spPr>
      </p:pic>
      <p:sp>
        <p:nvSpPr>
          <p:cNvPr id="906" name="Arrow"/>
          <p:cNvSpPr/>
          <p:nvPr/>
        </p:nvSpPr>
        <p:spPr>
          <a:xfrm rot="472090">
            <a:off x="1531822" y="3614461"/>
            <a:ext cx="9231790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907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0847" y="5661397"/>
            <a:ext cx="1318882" cy="1318881"/>
          </a:xfrm>
          <a:prstGeom prst="rect">
            <a:avLst/>
          </a:prstGeom>
          <a:ln w="12700">
            <a:miter lim="400000"/>
          </a:ln>
        </p:spPr>
      </p:pic>
      <p:sp>
        <p:nvSpPr>
          <p:cNvPr id="908" name="dns.evil.com"/>
          <p:cNvSpPr txBox="1"/>
          <p:nvPr/>
        </p:nvSpPr>
        <p:spPr>
          <a:xfrm>
            <a:off x="5599565" y="7083545"/>
            <a:ext cx="1806846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dns.evil.com</a:t>
            </a:r>
          </a:p>
        </p:txBody>
      </p:sp>
      <p:pic>
        <p:nvPicPr>
          <p:cNvPr id="909" name="D:\Classes\CS 4700\assets\devil-icon.png" descr="D:\Classes\CS 4700\assets\devil-ico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81139" y="5237536"/>
            <a:ext cx="1021847" cy="1021848"/>
          </a:xfrm>
          <a:prstGeom prst="rect">
            <a:avLst/>
          </a:prstGeom>
          <a:ln w="12700">
            <a:miter lim="400000"/>
          </a:ln>
        </p:spPr>
      </p:pic>
      <p:sp>
        <p:nvSpPr>
          <p:cNvPr id="910" name="66.66.66.93"/>
          <p:cNvSpPr txBox="1"/>
          <p:nvPr/>
        </p:nvSpPr>
        <p:spPr>
          <a:xfrm>
            <a:off x="10548166" y="8988983"/>
            <a:ext cx="1946273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66.66.66.93</a:t>
            </a:r>
          </a:p>
        </p:txBody>
      </p:sp>
      <p:pic>
        <p:nvPicPr>
          <p:cNvPr id="911" name="D:\Classes\CS 4700\assets\server.png" descr="D:\Classes\CS 4700\assets\serv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13901" y="7516771"/>
            <a:ext cx="1398044" cy="1398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912" name="D:\Classes\CS 4700\assets\devil-icon.png" descr="D:\Classes\CS 4700\assets\devil-ico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565842" y="6959817"/>
            <a:ext cx="1021848" cy="10218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15" name="Group"/>
          <p:cNvGrpSpPr/>
          <p:nvPr/>
        </p:nvGrpSpPr>
        <p:grpSpPr>
          <a:xfrm>
            <a:off x="6664685" y="526441"/>
            <a:ext cx="3763213" cy="2010684"/>
            <a:chOff x="0" y="0"/>
            <a:chExt cx="3763211" cy="2010683"/>
          </a:xfrm>
        </p:grpSpPr>
        <p:sp>
          <p:nvSpPr>
            <p:cNvPr id="913" name="Shape"/>
            <p:cNvSpPr/>
            <p:nvPr/>
          </p:nvSpPr>
          <p:spPr>
            <a:xfrm flipH="1">
              <a:off x="-1" y="0"/>
              <a:ext cx="3741964" cy="201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220" y="0"/>
                  </a:lnTo>
                  <a:lnTo>
                    <a:pt x="21220" y="11365"/>
                  </a:lnTo>
                  <a:lnTo>
                    <a:pt x="17683" y="11365"/>
                  </a:lnTo>
                  <a:lnTo>
                    <a:pt x="21600" y="21600"/>
                  </a:lnTo>
                  <a:lnTo>
                    <a:pt x="12378" y="11365"/>
                  </a:lnTo>
                  <a:lnTo>
                    <a:pt x="0" y="11365"/>
                  </a:lnTo>
                  <a:lnTo>
                    <a:pt x="0" y="6630"/>
                  </a:lnTo>
                  <a:close/>
                </a:path>
              </a:pathLst>
            </a:custGeom>
            <a:solidFill>
              <a:srgbClr val="2DA2BF"/>
            </a:solidFill>
            <a:ln w="508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914" name="123.45.67.89"/>
            <p:cNvSpPr txBox="1"/>
            <p:nvPr/>
          </p:nvSpPr>
          <p:spPr>
            <a:xfrm>
              <a:off x="87088" y="201270"/>
              <a:ext cx="3676124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123.45.67.89</a:t>
              </a:r>
            </a:p>
          </p:txBody>
        </p:sp>
      </p:grpSp>
      <p:grpSp>
        <p:nvGrpSpPr>
          <p:cNvPr id="918" name="Group"/>
          <p:cNvGrpSpPr/>
          <p:nvPr/>
        </p:nvGrpSpPr>
        <p:grpSpPr>
          <a:xfrm>
            <a:off x="944330" y="3761510"/>
            <a:ext cx="5381422" cy="2362066"/>
            <a:chOff x="0" y="0"/>
            <a:chExt cx="5381421" cy="2362065"/>
          </a:xfrm>
        </p:grpSpPr>
        <p:sp>
          <p:nvSpPr>
            <p:cNvPr id="916" name="Shape"/>
            <p:cNvSpPr/>
            <p:nvPr/>
          </p:nvSpPr>
          <p:spPr>
            <a:xfrm flipH="1">
              <a:off x="-1" y="0"/>
              <a:ext cx="5350495" cy="2362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3077"/>
                  </a:lnTo>
                  <a:lnTo>
                    <a:pt x="18000" y="13077"/>
                  </a:lnTo>
                  <a:lnTo>
                    <a:pt x="21259" y="21600"/>
                  </a:lnTo>
                  <a:lnTo>
                    <a:pt x="12600" y="13077"/>
                  </a:lnTo>
                  <a:lnTo>
                    <a:pt x="0" y="13077"/>
                  </a:lnTo>
                  <a:lnTo>
                    <a:pt x="0" y="7628"/>
                  </a:lnTo>
                  <a:close/>
                </a:path>
              </a:pathLst>
            </a:custGeom>
            <a:solidFill>
              <a:srgbClr val="2DA2BF"/>
            </a:solidFill>
            <a:ln w="508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917" name="Where is bankofamerica.com?"/>
            <p:cNvSpPr txBox="1"/>
            <p:nvPr/>
          </p:nvSpPr>
          <p:spPr>
            <a:xfrm>
              <a:off x="30927" y="0"/>
              <a:ext cx="5350495" cy="1196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Where is bankofamerica.com?</a:t>
              </a:r>
            </a:p>
          </p:txBody>
        </p:sp>
      </p:grpSp>
      <p:grpSp>
        <p:nvGrpSpPr>
          <p:cNvPr id="921" name="Group"/>
          <p:cNvGrpSpPr/>
          <p:nvPr/>
        </p:nvGrpSpPr>
        <p:grpSpPr>
          <a:xfrm>
            <a:off x="2530793" y="1585369"/>
            <a:ext cx="8399459" cy="1913025"/>
            <a:chOff x="0" y="0"/>
            <a:chExt cx="8399457" cy="1913024"/>
          </a:xfrm>
        </p:grpSpPr>
        <p:sp>
          <p:nvSpPr>
            <p:cNvPr id="919" name="Rectangle"/>
            <p:cNvSpPr/>
            <p:nvPr/>
          </p:nvSpPr>
          <p:spPr>
            <a:xfrm>
              <a:off x="10650" y="-1"/>
              <a:ext cx="8388809" cy="1913026"/>
            </a:xfrm>
            <a:prstGeom prst="rect">
              <a:avLst/>
            </a:prstGeom>
            <a:solidFill>
              <a:srgbClr val="DA1F28"/>
            </a:solidFill>
            <a:ln w="762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920" name="How do you know that a given nameIP mapping is correct?"/>
            <p:cNvSpPr txBox="1"/>
            <p:nvPr/>
          </p:nvSpPr>
          <p:spPr>
            <a:xfrm>
              <a:off x="0" y="204197"/>
              <a:ext cx="8241933" cy="1517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rmAutofit fontScale="100000" lnSpcReduction="0"/>
            </a:bodyPr>
            <a:lstStyle/>
            <a:p>
              <a:pPr indent="114300" defTabSz="1300480">
                <a:spcBef>
                  <a:spcPts val="1000"/>
                </a:spcBef>
                <a:defRPr b="0" sz="340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4400">
                  <a:solidFill>
                    <a:srgbClr val="FFFFFF"/>
                  </a:solidFill>
                </a:rPr>
                <a:t>How do you know that a given name</a:t>
              </a:r>
              <a:r>
                <a:rPr sz="44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rPr>
                <a:t></a:t>
              </a:r>
              <a:r>
                <a:rPr sz="4400">
                  <a:solidFill>
                    <a:srgbClr val="FFFFFF"/>
                  </a:solidFill>
                </a:rPr>
                <a:t>IP mapping is correct?</a:t>
              </a:r>
            </a:p>
          </p:txBody>
        </p:sp>
      </p:grpSp>
      <p:grpSp>
        <p:nvGrpSpPr>
          <p:cNvPr id="924" name="Group"/>
          <p:cNvGrpSpPr/>
          <p:nvPr/>
        </p:nvGrpSpPr>
        <p:grpSpPr>
          <a:xfrm>
            <a:off x="6751773" y="4552668"/>
            <a:ext cx="3676125" cy="1606264"/>
            <a:chOff x="0" y="0"/>
            <a:chExt cx="3676124" cy="1606263"/>
          </a:xfrm>
        </p:grpSpPr>
        <p:sp>
          <p:nvSpPr>
            <p:cNvPr id="922" name="Shape"/>
            <p:cNvSpPr/>
            <p:nvPr/>
          </p:nvSpPr>
          <p:spPr>
            <a:xfrm flipH="1">
              <a:off x="-1" y="0"/>
              <a:ext cx="3654999" cy="1606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279"/>
                  </a:lnTo>
                  <a:lnTo>
                    <a:pt x="18000" y="14279"/>
                  </a:lnTo>
                  <a:lnTo>
                    <a:pt x="21111" y="21600"/>
                  </a:lnTo>
                  <a:lnTo>
                    <a:pt x="12600" y="14279"/>
                  </a:lnTo>
                  <a:lnTo>
                    <a:pt x="0" y="14279"/>
                  </a:lnTo>
                  <a:lnTo>
                    <a:pt x="0" y="8329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923" name="66.66.66.93"/>
            <p:cNvSpPr txBox="1"/>
            <p:nvPr/>
          </p:nvSpPr>
          <p:spPr>
            <a:xfrm>
              <a:off x="21126" y="170304"/>
              <a:ext cx="3654999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66.66.66.93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1" dur="500" fill="hold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Class="entr" nodeType="after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6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Class="exit" nodeType="after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29" dur="500" fill="hold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xit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Class="exit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8" dur="500" fill="hold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Class="entr" nodeType="afterEffect" presetSubtype="8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Class="entr" nodeType="after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8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4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Class="entr" nodeType="afterEffect" presetSubtype="8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xit" nodeType="clickEffect" presetSubtype="8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03" dur="500" fill="hold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Class="entr" nodeType="afterEffect" presetSubtype="2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08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Class="exit" nodeType="afterEffect" presetSubtype="2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111" dur="500" fill="hold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Class="entr" nodeType="afterEffect" presetSubtype="8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6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8" presetID="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2" grpId="19"/>
      <p:bldP build="whole" bldLvl="1" animBg="1" rev="0" advAuto="0" spid="915" grpId="3"/>
      <p:bldP build="whole" bldLvl="1" animBg="1" rev="0" advAuto="0" spid="901" grpId="1"/>
      <p:bldP build="whole" bldLvl="1" animBg="1" rev="0" advAuto="0" spid="911" grpId="16"/>
      <p:bldP build="whole" bldLvl="1" animBg="1" rev="0" advAuto="0" spid="894" grpId="2"/>
      <p:bldP build="whole" bldLvl="1" animBg="1" rev="0" advAuto="0" spid="902" grpId="21"/>
      <p:bldP build="whole" bldLvl="1" animBg="1" rev="0" advAuto="0" spid="894" grpId="4"/>
      <p:bldP build="whole" bldLvl="1" animBg="1" rev="0" advAuto="0" spid="915" grpId="9"/>
      <p:bldP build="whole" bldLvl="1" animBg="1" rev="0" advAuto="0" spid="901" grpId="8"/>
      <p:bldP build="whole" bldLvl="1" animBg="1" rev="0" advAuto="0" spid="892" grpId="11"/>
      <p:bldP build="whole" bldLvl="1" animBg="1" rev="0" advAuto="0" spid="924" grpId="20"/>
      <p:bldP build="whole" bldLvl="1" animBg="1" rev="0" advAuto="0" spid="909" grpId="14"/>
      <p:bldP build="whole" bldLvl="1" animBg="1" rev="0" advAuto="0" spid="921" grpId="25"/>
      <p:bldP build="whole" bldLvl="1" animBg="1" rev="0" advAuto="0" spid="895" grpId="24"/>
      <p:bldP build="whole" bldLvl="1" animBg="1" rev="0" advAuto="0" spid="898" grpId="5"/>
      <p:bldP build="whole" bldLvl="1" animBg="1" rev="0" advAuto="0" spid="898" grpId="6"/>
      <p:bldP build="whole" bldLvl="1" animBg="1" rev="0" advAuto="0" spid="908" grpId="13"/>
      <p:bldP build="whole" bldLvl="1" animBg="1" rev="0" advAuto="0" spid="906" grpId="7"/>
      <p:bldP build="whole" bldLvl="1" animBg="1" rev="0" advAuto="0" spid="903" grpId="22"/>
      <p:bldP build="whole" bldLvl="1" animBg="1" rev="0" advAuto="0" spid="906" grpId="10"/>
      <p:bldP build="whole" bldLvl="1" animBg="1" rev="0" advAuto="0" spid="907" grpId="12"/>
      <p:bldP build="whole" bldLvl="1" animBg="1" rev="0" advAuto="0" spid="903" grpId="23"/>
      <p:bldP build="whole" bldLvl="1" animBg="1" rev="0" advAuto="0" spid="910" grpId="15"/>
      <p:bldP build="whole" bldLvl="1" animBg="1" rev="0" advAuto="0" spid="918" grpId="18"/>
      <p:bldP build="whole" bldLvl="1" animBg="1" rev="0" advAuto="0" spid="912" grpId="1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ort-forwar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Port-forwarding</a:t>
            </a:r>
          </a:p>
        </p:txBody>
      </p:sp>
      <p:sp>
        <p:nvSpPr>
          <p:cNvPr id="224" name="Slide Number"/>
          <p:cNvSpPr txBox="1"/>
          <p:nvPr>
            <p:ph type="sldNum" sz="quarter" idx="2"/>
          </p:nvPr>
        </p:nvSpPr>
        <p:spPr>
          <a:xfrm>
            <a:off x="227044" y="1766967"/>
            <a:ext cx="304525" cy="472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5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1745" y="2531430"/>
            <a:ext cx="5118101" cy="248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9045" y="5688916"/>
            <a:ext cx="5143501" cy="318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DNS Cache Poisoning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Cache Poisoning</a:t>
            </a:r>
          </a:p>
        </p:txBody>
      </p:sp>
      <p:sp>
        <p:nvSpPr>
          <p:cNvPr id="927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28" name="Until the TTL expires, all queries for BofA to dns.rit.edu will return poisoned result…"/>
          <p:cNvSpPr txBox="1"/>
          <p:nvPr>
            <p:ph type="body" sz="half" idx="1"/>
          </p:nvPr>
        </p:nvSpPr>
        <p:spPr>
          <a:xfrm>
            <a:off x="108368" y="6394026"/>
            <a:ext cx="11574153" cy="3158310"/>
          </a:xfrm>
          <a:prstGeom prst="rect">
            <a:avLst/>
          </a:prstGeom>
        </p:spPr>
        <p:txBody>
          <a:bodyPr/>
          <a:lstStyle/>
          <a:p>
            <a:pPr/>
            <a:r>
              <a:t>Until the TTL expires, all queries for BofA to dns.rit.edu will return poisoned result</a:t>
            </a:r>
          </a:p>
          <a:p>
            <a:pPr/>
            <a:r>
              <a:t>Much worse than spoofing/man-in-the-middle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Whole ISPs can be impacted!</a:t>
            </a:r>
          </a:p>
        </p:txBody>
      </p:sp>
      <p:pic>
        <p:nvPicPr>
          <p:cNvPr id="929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305" y="3516026"/>
            <a:ext cx="1211358" cy="1211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930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0847" y="2912216"/>
            <a:ext cx="1318882" cy="1318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1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08867" y="2912216"/>
            <a:ext cx="1318882" cy="1318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2" name="D:\Classes\CS 4700\assets\devil-icon.png" descr="D:\Classes\CS 4700\assets\devil-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08867" y="4997520"/>
            <a:ext cx="1733975" cy="1733975"/>
          </a:xfrm>
          <a:prstGeom prst="rect">
            <a:avLst/>
          </a:prstGeom>
          <a:ln w="12700">
            <a:miter lim="400000"/>
          </a:ln>
        </p:spPr>
      </p:pic>
      <p:sp>
        <p:nvSpPr>
          <p:cNvPr id="933" name="Arrow"/>
          <p:cNvSpPr/>
          <p:nvPr/>
        </p:nvSpPr>
        <p:spPr>
          <a:xfrm rot="549842">
            <a:off x="1431954" y="2845685"/>
            <a:ext cx="4071776" cy="6502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934" name="Arrow"/>
          <p:cNvSpPr/>
          <p:nvPr/>
        </p:nvSpPr>
        <p:spPr>
          <a:xfrm>
            <a:off x="7154416" y="3251188"/>
            <a:ext cx="4023488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935" name="Arrow"/>
          <p:cNvSpPr/>
          <p:nvPr/>
        </p:nvSpPr>
        <p:spPr>
          <a:xfrm rot="10800000">
            <a:off x="7154416" y="3251188"/>
            <a:ext cx="4023488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936" name="Arrow"/>
          <p:cNvSpPr/>
          <p:nvPr/>
        </p:nvSpPr>
        <p:spPr>
          <a:xfrm rot="12184652">
            <a:off x="6920390" y="4529051"/>
            <a:ext cx="4418011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A1F28"/>
          </a:solidFill>
          <a:ln w="25400">
            <a:solidFill>
              <a:srgbClr val="6D0F14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 sz="28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937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302" y="2237205"/>
            <a:ext cx="1211358" cy="1211357"/>
          </a:xfrm>
          <a:prstGeom prst="rect">
            <a:avLst/>
          </a:prstGeom>
          <a:ln w="12700">
            <a:miter lim="400000"/>
          </a:ln>
        </p:spPr>
      </p:pic>
      <p:sp>
        <p:nvSpPr>
          <p:cNvPr id="938" name="ns1.google.com"/>
          <p:cNvSpPr txBox="1"/>
          <p:nvPr/>
        </p:nvSpPr>
        <p:spPr>
          <a:xfrm>
            <a:off x="10521948" y="4212970"/>
            <a:ext cx="2321146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ns1.google.com</a:t>
            </a:r>
          </a:p>
        </p:txBody>
      </p:sp>
      <p:sp>
        <p:nvSpPr>
          <p:cNvPr id="939" name="dns.rit.edu"/>
          <p:cNvSpPr txBox="1"/>
          <p:nvPr/>
        </p:nvSpPr>
        <p:spPr>
          <a:xfrm>
            <a:off x="5516256" y="4285125"/>
            <a:ext cx="1588068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dns.rit.edu</a:t>
            </a:r>
          </a:p>
        </p:txBody>
      </p:sp>
      <p:sp>
        <p:nvSpPr>
          <p:cNvPr id="940" name="Arrow"/>
          <p:cNvSpPr/>
          <p:nvPr/>
        </p:nvSpPr>
        <p:spPr>
          <a:xfrm rot="11283476">
            <a:off x="1395177" y="2819316"/>
            <a:ext cx="4023487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943" name="Group"/>
          <p:cNvGrpSpPr/>
          <p:nvPr/>
        </p:nvGrpSpPr>
        <p:grpSpPr>
          <a:xfrm>
            <a:off x="928865" y="489306"/>
            <a:ext cx="4721983" cy="1913088"/>
            <a:chOff x="0" y="0"/>
            <a:chExt cx="4721981" cy="1913086"/>
          </a:xfrm>
        </p:grpSpPr>
        <p:sp>
          <p:nvSpPr>
            <p:cNvPr id="941" name="Shape"/>
            <p:cNvSpPr/>
            <p:nvPr/>
          </p:nvSpPr>
          <p:spPr>
            <a:xfrm flipH="1">
              <a:off x="0" y="0"/>
              <a:ext cx="4694845" cy="191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6146"/>
                  </a:lnTo>
                  <a:lnTo>
                    <a:pt x="18000" y="16146"/>
                  </a:lnTo>
                  <a:lnTo>
                    <a:pt x="21016" y="21600"/>
                  </a:lnTo>
                  <a:lnTo>
                    <a:pt x="12600" y="16146"/>
                  </a:lnTo>
                  <a:lnTo>
                    <a:pt x="0" y="16146"/>
                  </a:lnTo>
                  <a:lnTo>
                    <a:pt x="0" y="9418"/>
                  </a:lnTo>
                  <a:close/>
                </a:path>
              </a:pathLst>
            </a:custGeom>
            <a:solidFill>
              <a:srgbClr val="2DA2BF"/>
            </a:solidFill>
            <a:ln w="508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942" name="Where is www.google.com?"/>
            <p:cNvSpPr txBox="1"/>
            <p:nvPr/>
          </p:nvSpPr>
          <p:spPr>
            <a:xfrm>
              <a:off x="27137" y="0"/>
              <a:ext cx="4694845" cy="1196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Where is www.google.com?</a:t>
              </a:r>
            </a:p>
          </p:txBody>
        </p:sp>
      </p:grpSp>
      <p:grpSp>
        <p:nvGrpSpPr>
          <p:cNvPr id="946" name="Group"/>
          <p:cNvGrpSpPr/>
          <p:nvPr/>
        </p:nvGrpSpPr>
        <p:grpSpPr>
          <a:xfrm>
            <a:off x="7822121" y="1081608"/>
            <a:ext cx="4721982" cy="1913088"/>
            <a:chOff x="0" y="0"/>
            <a:chExt cx="4721981" cy="1913086"/>
          </a:xfrm>
        </p:grpSpPr>
        <p:sp>
          <p:nvSpPr>
            <p:cNvPr id="944" name="Shape"/>
            <p:cNvSpPr/>
            <p:nvPr/>
          </p:nvSpPr>
          <p:spPr>
            <a:xfrm flipH="1">
              <a:off x="0" y="0"/>
              <a:ext cx="4694845" cy="191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6146"/>
                  </a:lnTo>
                  <a:lnTo>
                    <a:pt x="9000" y="16146"/>
                  </a:lnTo>
                  <a:lnTo>
                    <a:pt x="3066" y="21600"/>
                  </a:lnTo>
                  <a:lnTo>
                    <a:pt x="3600" y="16146"/>
                  </a:lnTo>
                  <a:lnTo>
                    <a:pt x="0" y="16146"/>
                  </a:lnTo>
                  <a:lnTo>
                    <a:pt x="0" y="9418"/>
                  </a:lnTo>
                  <a:close/>
                </a:path>
              </a:pathLst>
            </a:custGeom>
            <a:solidFill>
              <a:srgbClr val="2DA2BF"/>
            </a:solidFill>
            <a:ln w="508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945" name="www.google.com = 74.125.131.26"/>
            <p:cNvSpPr txBox="1"/>
            <p:nvPr/>
          </p:nvSpPr>
          <p:spPr>
            <a:xfrm>
              <a:off x="27137" y="0"/>
              <a:ext cx="4694845" cy="1196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www.google.com = 74.125.131.26 </a:t>
              </a:r>
            </a:p>
          </p:txBody>
        </p:sp>
      </p:grpSp>
      <p:grpSp>
        <p:nvGrpSpPr>
          <p:cNvPr id="949" name="Group"/>
          <p:cNvGrpSpPr/>
          <p:nvPr/>
        </p:nvGrpSpPr>
        <p:grpSpPr>
          <a:xfrm>
            <a:off x="7903250" y="6286888"/>
            <a:ext cx="4721982" cy="2102394"/>
            <a:chOff x="0" y="0"/>
            <a:chExt cx="4721981" cy="2102392"/>
          </a:xfrm>
        </p:grpSpPr>
        <p:sp>
          <p:nvSpPr>
            <p:cNvPr id="947" name="Shape"/>
            <p:cNvSpPr/>
            <p:nvPr/>
          </p:nvSpPr>
          <p:spPr>
            <a:xfrm flipH="1">
              <a:off x="0" y="0"/>
              <a:ext cx="4694845" cy="2102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908"/>
                  </a:moveTo>
                  <a:lnTo>
                    <a:pt x="3600" y="6908"/>
                  </a:lnTo>
                  <a:lnTo>
                    <a:pt x="3636" y="0"/>
                  </a:lnTo>
                  <a:lnTo>
                    <a:pt x="9000" y="6908"/>
                  </a:lnTo>
                  <a:lnTo>
                    <a:pt x="21600" y="6908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9357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948" name="bankofamerica.com = 66.66.66.92"/>
            <p:cNvSpPr txBox="1"/>
            <p:nvPr/>
          </p:nvSpPr>
          <p:spPr>
            <a:xfrm>
              <a:off x="27137" y="672387"/>
              <a:ext cx="4694845" cy="1196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bankofamerica.com = 66.66.66.92</a:t>
              </a:r>
            </a:p>
          </p:txBody>
        </p:sp>
      </p:grpSp>
      <p:grpSp>
        <p:nvGrpSpPr>
          <p:cNvPr id="952" name="Group"/>
          <p:cNvGrpSpPr/>
          <p:nvPr/>
        </p:nvGrpSpPr>
        <p:grpSpPr>
          <a:xfrm>
            <a:off x="1115373" y="1204309"/>
            <a:ext cx="5854353" cy="2826517"/>
            <a:chOff x="0" y="0"/>
            <a:chExt cx="5854351" cy="2826516"/>
          </a:xfrm>
        </p:grpSpPr>
        <p:sp>
          <p:nvSpPr>
            <p:cNvPr id="950" name="Shape"/>
            <p:cNvSpPr/>
            <p:nvPr/>
          </p:nvSpPr>
          <p:spPr>
            <a:xfrm flipH="1">
              <a:off x="-1" y="0"/>
              <a:ext cx="5823426" cy="2826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846" y="0"/>
                  </a:lnTo>
                  <a:lnTo>
                    <a:pt x="19846" y="10928"/>
                  </a:lnTo>
                  <a:lnTo>
                    <a:pt x="16538" y="10928"/>
                  </a:lnTo>
                  <a:lnTo>
                    <a:pt x="21600" y="21600"/>
                  </a:lnTo>
                  <a:lnTo>
                    <a:pt x="11577" y="10928"/>
                  </a:lnTo>
                  <a:lnTo>
                    <a:pt x="0" y="10928"/>
                  </a:lnTo>
                  <a:lnTo>
                    <a:pt x="0" y="6375"/>
                  </a:lnTo>
                  <a:close/>
                </a:path>
              </a:pathLst>
            </a:custGeom>
            <a:solidFill>
              <a:srgbClr val="2DA2BF"/>
            </a:solidFill>
            <a:ln w="508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951" name="Where is bankofamerica.com?"/>
            <p:cNvSpPr txBox="1"/>
            <p:nvPr/>
          </p:nvSpPr>
          <p:spPr>
            <a:xfrm>
              <a:off x="503857" y="0"/>
              <a:ext cx="5350495" cy="119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Where is bankofamerica.com?</a:t>
              </a:r>
            </a:p>
          </p:txBody>
        </p:sp>
      </p:grpSp>
      <p:sp>
        <p:nvSpPr>
          <p:cNvPr id="953" name="Arrow"/>
          <p:cNvSpPr/>
          <p:nvPr/>
        </p:nvSpPr>
        <p:spPr>
          <a:xfrm rot="21403608">
            <a:off x="1506629" y="3840059"/>
            <a:ext cx="4071776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954" name="Arrow"/>
          <p:cNvSpPr/>
          <p:nvPr/>
        </p:nvSpPr>
        <p:spPr>
          <a:xfrm rot="10595456">
            <a:off x="1421826" y="3846947"/>
            <a:ext cx="4142899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A1F28"/>
          </a:solidFill>
          <a:ln w="25400">
            <a:solidFill>
              <a:srgbClr val="6D0F14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 sz="28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0" dur="500" fill="hold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xit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4" dur="500" fill="hold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xit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Class="entr" nodeType="after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9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Class="entr" nodeType="after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3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Class="entr" nodeType="afterEffect" presetSubtype="4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3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xit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7" dur="500" fill="hold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Class="exit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1" dur="500" fill="hold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Class="exit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5" dur="500" fill="hold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Class="exit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Class="exit" nodeType="after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6" dur="5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Class="exit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89" dur="500" fill="hold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Class="entr" nodeType="afterEffect" presetSubtype="2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94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xit" nodeType="click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Class="exit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3" dur="500" fill="hold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Class="entr" nodeType="afterEffect" presetSubtype="8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9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Class="entr" nodeType="withEffect" presetSubtype="8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Class="entr" nodeType="afterEffect" presetSubtype="8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Class="entr" nodeType="withEffect" presetSubtype="8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3" grpId="2"/>
      <p:bldP build="whole" bldLvl="1" animBg="1" rev="0" advAuto="0" spid="933" grpId="4"/>
      <p:bldP build="whole" bldLvl="1" animBg="1" rev="0" advAuto="0" spid="953" grpId="18"/>
      <p:bldP build="whole" bldLvl="1" animBg="1" rev="0" advAuto="0" spid="934" grpId="3"/>
      <p:bldP build="whole" bldLvl="1" animBg="1" rev="0" advAuto="0" spid="953" grpId="19"/>
      <p:bldP build="whole" bldLvl="1" animBg="1" rev="0" advAuto="0" spid="949" grpId="10"/>
      <p:bldP build="whole" bldLvl="1" animBg="1" rev="0" advAuto="0" spid="934" grpId="5"/>
      <p:bldP build="whole" bldLvl="1" animBg="1" rev="0" advAuto="0" spid="946" grpId="15"/>
      <p:bldP build="whole" bldLvl="1" animBg="1" rev="0" advAuto="0" spid="949" grpId="16"/>
      <p:bldP build="whole" bldLvl="1" animBg="1" rev="0" advAuto="0" spid="935" grpId="8"/>
      <p:bldP build="whole" bldLvl="1" animBg="1" rev="0" advAuto="0" spid="935" grpId="12"/>
      <p:bldP build="p" bldLvl="1" animBg="1" rev="0" advAuto="0" spid="928" grpId="23"/>
      <p:bldP build="whole" bldLvl="1" animBg="1" rev="0" advAuto="0" spid="952" grpId="17"/>
      <p:bldP build="whole" bldLvl="1" animBg="1" rev="0" advAuto="0" spid="936" grpId="11"/>
      <p:bldP build="whole" bldLvl="1" animBg="1" rev="0" advAuto="0" spid="943" grpId="1"/>
      <p:bldP build="whole" bldLvl="1" animBg="1" rev="0" advAuto="0" spid="936" grpId="14"/>
      <p:bldP build="whole" bldLvl="1" animBg="1" rev="0" advAuto="0" spid="954" grpId="20"/>
      <p:bldP build="whole" bldLvl="1" animBg="1" rev="0" advAuto="0" spid="952" grpId="21"/>
      <p:bldP build="whole" bldLvl="1" animBg="1" rev="0" advAuto="0" spid="954" grpId="22"/>
      <p:bldP build="whole" bldLvl="1" animBg="1" rev="0" advAuto="0" spid="943" grpId="6"/>
      <p:bldP build="whole" bldLvl="1" animBg="1" rev="0" advAuto="0" spid="940" grpId="9"/>
      <p:bldP build="whole" bldLvl="1" animBg="1" rev="0" advAuto="0" spid="940" grpId="13"/>
      <p:bldP build="whole" bldLvl="1" animBg="1" rev="0" advAuto="0" spid="946" grpId="7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DNS 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 Header</a:t>
            </a:r>
          </a:p>
        </p:txBody>
      </p:sp>
      <p:sp>
        <p:nvSpPr>
          <p:cNvPr id="9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9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0270" y="4502004"/>
            <a:ext cx="8572501" cy="4114801"/>
          </a:xfrm>
          <a:prstGeom prst="rect">
            <a:avLst/>
          </a:prstGeom>
          <a:ln w="12700">
            <a:miter lim="400000"/>
          </a:ln>
        </p:spPr>
      </p:pic>
      <p:sp>
        <p:nvSpPr>
          <p:cNvPr id="959" name="Rectangle"/>
          <p:cNvSpPr/>
          <p:nvPr/>
        </p:nvSpPr>
        <p:spPr>
          <a:xfrm>
            <a:off x="2097634" y="5049444"/>
            <a:ext cx="4006444" cy="447549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962" name="Group"/>
          <p:cNvGrpSpPr/>
          <p:nvPr/>
        </p:nvGrpSpPr>
        <p:grpSpPr>
          <a:xfrm>
            <a:off x="2420590" y="3356798"/>
            <a:ext cx="2439620" cy="1607420"/>
            <a:chOff x="-42367" y="0"/>
            <a:chExt cx="2439619" cy="1607418"/>
          </a:xfrm>
        </p:grpSpPr>
        <p:sp>
          <p:nvSpPr>
            <p:cNvPr id="960" name="Query identifier:"/>
            <p:cNvSpPr txBox="1"/>
            <p:nvPr/>
          </p:nvSpPr>
          <p:spPr>
            <a:xfrm>
              <a:off x="-42368" y="-1"/>
              <a:ext cx="2439621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Query identifier:</a:t>
              </a:r>
            </a:p>
          </p:txBody>
        </p:sp>
        <p:sp>
          <p:nvSpPr>
            <p:cNvPr id="961" name="Line"/>
            <p:cNvSpPr/>
            <p:nvPr/>
          </p:nvSpPr>
          <p:spPr>
            <a:xfrm flipH="1">
              <a:off x="1177442" y="520886"/>
              <a:ext cx="1" cy="10865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963" name="used to be incremented by 1"/>
          <p:cNvSpPr txBox="1"/>
          <p:nvPr/>
        </p:nvSpPr>
        <p:spPr>
          <a:xfrm>
            <a:off x="4804900" y="3354389"/>
            <a:ext cx="423489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used to be incremented by 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2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Attacking DNS (only few example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Attacking DNS (only few examples)</a:t>
            </a:r>
          </a:p>
        </p:txBody>
      </p:sp>
      <p:sp>
        <p:nvSpPr>
          <p:cNvPr id="9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7" name="Group"/>
          <p:cNvSpPr/>
          <p:nvPr/>
        </p:nvSpPr>
        <p:spPr>
          <a:xfrm>
            <a:off x="2169086" y="3292594"/>
            <a:ext cx="3925428" cy="1212488"/>
          </a:xfrm>
          <a:prstGeom prst="roundRect">
            <a:avLst>
              <a:gd name="adj" fmla="val 15712"/>
            </a:avLst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Kaminsky Attack</a:t>
            </a:r>
          </a:p>
          <a:p>
            <a:pPr>
              <a:defRPr b="0" sz="3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(QID bruteforcing)</a:t>
            </a:r>
          </a:p>
        </p:txBody>
      </p:sp>
      <p:grpSp>
        <p:nvGrpSpPr>
          <p:cNvPr id="970" name="Group"/>
          <p:cNvGrpSpPr/>
          <p:nvPr/>
        </p:nvGrpSpPr>
        <p:grpSpPr>
          <a:xfrm>
            <a:off x="6360807" y="3292594"/>
            <a:ext cx="5608171" cy="1212488"/>
            <a:chOff x="0" y="0"/>
            <a:chExt cx="5608170" cy="1212486"/>
          </a:xfrm>
        </p:grpSpPr>
        <p:sp>
          <p:nvSpPr>
            <p:cNvPr id="968" name="Line"/>
            <p:cNvSpPr/>
            <p:nvPr/>
          </p:nvSpPr>
          <p:spPr>
            <a:xfrm>
              <a:off x="0" y="606243"/>
              <a:ext cx="1444354" cy="1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9" name="Random QID and…"/>
            <p:cNvSpPr/>
            <p:nvPr/>
          </p:nvSpPr>
          <p:spPr>
            <a:xfrm>
              <a:off x="1682743" y="0"/>
              <a:ext cx="3925428" cy="1212487"/>
            </a:xfrm>
            <a:prstGeom prst="roundRect">
              <a:avLst>
                <a:gd name="adj" fmla="val 15712"/>
              </a:avLst>
            </a:prstGeom>
            <a:solidFill>
              <a:srgbClr val="308B1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Random QID and </a:t>
              </a:r>
            </a:p>
            <a:p>
              <a:pPr>
                <a:defRPr b="0" sz="30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Random Port</a:t>
              </a:r>
            </a:p>
          </p:txBody>
        </p:sp>
      </p:grpSp>
      <p:sp>
        <p:nvSpPr>
          <p:cNvPr id="971" name="Group"/>
          <p:cNvSpPr/>
          <p:nvPr/>
        </p:nvSpPr>
        <p:spPr>
          <a:xfrm>
            <a:off x="2227459" y="6540671"/>
            <a:ext cx="3925428" cy="1212488"/>
          </a:xfrm>
          <a:prstGeom prst="roundRect">
            <a:avLst>
              <a:gd name="adj" fmla="val 15712"/>
            </a:avLst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Man-in-the-Middle</a:t>
            </a:r>
          </a:p>
        </p:txBody>
      </p:sp>
      <p:sp>
        <p:nvSpPr>
          <p:cNvPr id="972" name="Line"/>
          <p:cNvSpPr/>
          <p:nvPr/>
        </p:nvSpPr>
        <p:spPr>
          <a:xfrm>
            <a:off x="6408048" y="7146914"/>
            <a:ext cx="1444354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976" name="Group"/>
          <p:cNvGrpSpPr/>
          <p:nvPr/>
        </p:nvGrpSpPr>
        <p:grpSpPr>
          <a:xfrm>
            <a:off x="9155500" y="5955505"/>
            <a:ext cx="2184534" cy="1955801"/>
            <a:chOff x="0" y="0"/>
            <a:chExt cx="2184532" cy="1955799"/>
          </a:xfrm>
        </p:grpSpPr>
        <p:pic>
          <p:nvPicPr>
            <p:cNvPr id="97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4835" y="441602"/>
              <a:ext cx="1654862" cy="1514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74" name="?"/>
            <p:cNvSpPr txBox="1"/>
            <p:nvPr/>
          </p:nvSpPr>
          <p:spPr>
            <a:xfrm rot="19169324">
              <a:off x="192257" y="64321"/>
              <a:ext cx="463658" cy="763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?</a:t>
              </a:r>
            </a:p>
          </p:txBody>
        </p:sp>
        <p:sp>
          <p:nvSpPr>
            <p:cNvPr id="975" name="?"/>
            <p:cNvSpPr txBox="1"/>
            <p:nvPr/>
          </p:nvSpPr>
          <p:spPr>
            <a:xfrm rot="2054112">
              <a:off x="1546405" y="64321"/>
              <a:ext cx="463658" cy="763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?</a:t>
              </a:r>
            </a:p>
          </p:txBody>
        </p:sp>
      </p:grpSp>
      <p:pic>
        <p:nvPicPr>
          <p:cNvPr id="9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734" y="3292594"/>
            <a:ext cx="1093563" cy="1212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7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0635" y="6540671"/>
            <a:ext cx="1093563" cy="1212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3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3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0" grpId="2"/>
      <p:bldP build="whole" bldLvl="1" animBg="1" rev="0" advAuto="0" spid="967" grpId="1"/>
      <p:bldP build="whole" bldLvl="1" animBg="1" rev="0" advAuto="0" spid="971" grpId="3"/>
      <p:bldP build="whole" bldLvl="1" animBg="1" rev="0" advAuto="0" spid="972" grpId="4"/>
      <p:bldP build="whole" bldLvl="1" animBg="1" rev="0" advAuto="0" spid="976" grpId="5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olution: DNSSEC (Will be detailed)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Solution: DNSSEC (Will be detailed)</a:t>
            </a:r>
          </a:p>
        </p:txBody>
      </p:sp>
      <p:sp>
        <p:nvSpPr>
          <p:cNvPr id="981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82" name="Cryptographically sign critical resource recor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132" indent="-443132">
              <a:lnSpc>
                <a:spcPct val="90000"/>
              </a:lnSpc>
              <a:defRPr sz="3600"/>
            </a:pPr>
            <a:r>
              <a:t>Cryptographically sign critical resource records</a:t>
            </a:r>
          </a:p>
          <a:p>
            <a:pPr lvl="1" marL="754380" indent="-38862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t>Resolver can verify the cryptographic signature</a:t>
            </a:r>
          </a:p>
          <a:p>
            <a:pPr marL="443132" indent="-443132">
              <a:lnSpc>
                <a:spcPct val="90000"/>
              </a:lnSpc>
              <a:defRPr sz="3600"/>
            </a:pPr>
            <a:r>
              <a:t>Two new resource </a:t>
            </a:r>
            <a:r>
              <a:rPr>
                <a:solidFill>
                  <a:srgbClr val="2DA2BF"/>
                </a:solidFill>
              </a:rPr>
              <a:t>types</a:t>
            </a:r>
          </a:p>
          <a:p>
            <a:pPr lvl="1" marL="754380" indent="-38862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t>Type = DNSKEY</a:t>
            </a:r>
          </a:p>
          <a:p>
            <a:pPr lvl="2" marL="990600" indent="-304800">
              <a:lnSpc>
                <a:spcPct val="90000"/>
              </a:lnSpc>
              <a:spcBef>
                <a:spcPts val="700"/>
              </a:spcBef>
              <a:defRPr sz="2800"/>
            </a:pPr>
            <a:r>
              <a:t>Name = Zone domain name</a:t>
            </a:r>
          </a:p>
          <a:p>
            <a:pPr lvl="2" marL="990600" indent="-304800">
              <a:lnSpc>
                <a:spcPct val="90000"/>
              </a:lnSpc>
              <a:spcBef>
                <a:spcPts val="700"/>
              </a:spcBef>
              <a:defRPr sz="2800"/>
            </a:pPr>
            <a:r>
              <a:t>Value = Public key for the zone</a:t>
            </a:r>
          </a:p>
          <a:p>
            <a:pPr lvl="1" marL="754380" indent="-38862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t>Type = RRSIG</a:t>
            </a:r>
          </a:p>
          <a:p>
            <a:pPr lvl="2" marL="990600" indent="-304800">
              <a:lnSpc>
                <a:spcPct val="90000"/>
              </a:lnSpc>
              <a:spcBef>
                <a:spcPts val="700"/>
              </a:spcBef>
              <a:defRPr sz="2800"/>
            </a:pPr>
            <a:r>
              <a:t>Name = (type, name) tuple, i.e. the query itself</a:t>
            </a:r>
          </a:p>
          <a:p>
            <a:pPr lvl="2" marL="990600" indent="-304800">
              <a:lnSpc>
                <a:spcPct val="90000"/>
              </a:lnSpc>
              <a:spcBef>
                <a:spcPts val="700"/>
              </a:spcBef>
              <a:defRPr sz="2800"/>
            </a:pPr>
            <a:r>
              <a:t>Value = Cryptographic signature of the query results</a:t>
            </a:r>
          </a:p>
          <a:p>
            <a:pPr marL="443132" indent="-443132">
              <a:lnSpc>
                <a:spcPct val="90000"/>
              </a:lnSpc>
              <a:defRPr sz="3600"/>
            </a:pPr>
            <a:r>
              <a:t>Deployment</a:t>
            </a:r>
          </a:p>
          <a:p>
            <a:pPr lvl="1" marL="754380" indent="-38862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t>On the roots since July 2010</a:t>
            </a:r>
          </a:p>
          <a:p>
            <a:pPr lvl="1" marL="754380" indent="-38862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t>Verisign enabled it on .com and .net in January 2011</a:t>
            </a:r>
          </a:p>
          <a:p>
            <a:pPr lvl="1" marL="754380" indent="-38862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t>Comcast is the first major ISP to support it (January 2012)</a:t>
            </a:r>
          </a:p>
        </p:txBody>
      </p:sp>
      <p:grpSp>
        <p:nvGrpSpPr>
          <p:cNvPr id="985" name="Group"/>
          <p:cNvGrpSpPr/>
          <p:nvPr/>
        </p:nvGrpSpPr>
        <p:grpSpPr>
          <a:xfrm>
            <a:off x="7973181" y="4316171"/>
            <a:ext cx="4737463" cy="1959534"/>
            <a:chOff x="0" y="0"/>
            <a:chExt cx="4737462" cy="1959533"/>
          </a:xfrm>
        </p:grpSpPr>
        <p:sp>
          <p:nvSpPr>
            <p:cNvPr id="983" name="Shape"/>
            <p:cNvSpPr/>
            <p:nvPr/>
          </p:nvSpPr>
          <p:spPr>
            <a:xfrm flipH="1">
              <a:off x="1" y="0"/>
              <a:ext cx="4737462" cy="1959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763"/>
                  </a:lnTo>
                  <a:lnTo>
                    <a:pt x="18000" y="15763"/>
                  </a:lnTo>
                  <a:lnTo>
                    <a:pt x="17895" y="21600"/>
                  </a:lnTo>
                  <a:lnTo>
                    <a:pt x="12600" y="15763"/>
                  </a:lnTo>
                  <a:lnTo>
                    <a:pt x="0" y="15763"/>
                  </a:lnTo>
                  <a:lnTo>
                    <a:pt x="0" y="9195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984" name="Prevents hijacking and spoofing"/>
            <p:cNvSpPr txBox="1"/>
            <p:nvPr/>
          </p:nvSpPr>
          <p:spPr>
            <a:xfrm>
              <a:off x="0" y="0"/>
              <a:ext cx="4737461" cy="119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Prevents hijacking and spoofing</a:t>
              </a:r>
            </a:p>
          </p:txBody>
        </p:sp>
      </p:grpSp>
      <p:grpSp>
        <p:nvGrpSpPr>
          <p:cNvPr id="988" name="Group"/>
          <p:cNvGrpSpPr/>
          <p:nvPr/>
        </p:nvGrpSpPr>
        <p:grpSpPr>
          <a:xfrm>
            <a:off x="6781073" y="3601168"/>
            <a:ext cx="5387700" cy="1913088"/>
            <a:chOff x="0" y="0"/>
            <a:chExt cx="5387699" cy="1913086"/>
          </a:xfrm>
        </p:grpSpPr>
        <p:sp>
          <p:nvSpPr>
            <p:cNvPr id="986" name="Shape"/>
            <p:cNvSpPr/>
            <p:nvPr/>
          </p:nvSpPr>
          <p:spPr>
            <a:xfrm flipH="1">
              <a:off x="0" y="0"/>
              <a:ext cx="5356737" cy="191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6146"/>
                  </a:lnTo>
                  <a:lnTo>
                    <a:pt x="18000" y="16146"/>
                  </a:lnTo>
                  <a:lnTo>
                    <a:pt x="21016" y="21600"/>
                  </a:lnTo>
                  <a:lnTo>
                    <a:pt x="12600" y="16146"/>
                  </a:lnTo>
                  <a:lnTo>
                    <a:pt x="0" y="16146"/>
                  </a:lnTo>
                  <a:lnTo>
                    <a:pt x="0" y="9418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987" name="Creates a hierarchy of trust within each zone"/>
            <p:cNvSpPr txBox="1"/>
            <p:nvPr/>
          </p:nvSpPr>
          <p:spPr>
            <a:xfrm>
              <a:off x="30963" y="0"/>
              <a:ext cx="5356737" cy="1196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Creates a hierarchy of trust within each zone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DNSSEC Hierarchy of Trust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DNSSEC Hierarchy of Trust</a:t>
            </a:r>
          </a:p>
        </p:txBody>
      </p:sp>
      <p:sp>
        <p:nvSpPr>
          <p:cNvPr id="991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992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6539" y="7656185"/>
            <a:ext cx="1318882" cy="1318882"/>
          </a:xfrm>
          <a:prstGeom prst="rect">
            <a:avLst/>
          </a:prstGeom>
          <a:ln w="12700">
            <a:miter lim="400000"/>
          </a:ln>
        </p:spPr>
      </p:pic>
      <p:sp>
        <p:nvSpPr>
          <p:cNvPr id="993" name="Arrow"/>
          <p:cNvSpPr/>
          <p:nvPr/>
        </p:nvSpPr>
        <p:spPr>
          <a:xfrm rot="685084">
            <a:off x="1469944" y="7003352"/>
            <a:ext cx="4756894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994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375" y="6083895"/>
            <a:ext cx="1211357" cy="1211357"/>
          </a:xfrm>
          <a:prstGeom prst="rect">
            <a:avLst/>
          </a:prstGeom>
          <a:ln w="12700">
            <a:miter lim="400000"/>
          </a:ln>
        </p:spPr>
      </p:pic>
      <p:sp>
        <p:nvSpPr>
          <p:cNvPr id="995" name="dns.bofa.com"/>
          <p:cNvSpPr txBox="1"/>
          <p:nvPr/>
        </p:nvSpPr>
        <p:spPr>
          <a:xfrm>
            <a:off x="6015680" y="9078333"/>
            <a:ext cx="2006002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dns.bofa.com</a:t>
            </a:r>
          </a:p>
        </p:txBody>
      </p:sp>
      <p:grpSp>
        <p:nvGrpSpPr>
          <p:cNvPr id="998" name="Group"/>
          <p:cNvGrpSpPr/>
          <p:nvPr/>
        </p:nvGrpSpPr>
        <p:grpSpPr>
          <a:xfrm>
            <a:off x="168376" y="7151103"/>
            <a:ext cx="5161564" cy="2458463"/>
            <a:chOff x="0" y="0"/>
            <a:chExt cx="5161563" cy="2458462"/>
          </a:xfrm>
        </p:grpSpPr>
        <p:sp>
          <p:nvSpPr>
            <p:cNvPr id="996" name="Shape"/>
            <p:cNvSpPr/>
            <p:nvPr/>
          </p:nvSpPr>
          <p:spPr>
            <a:xfrm flipH="1">
              <a:off x="0" y="0"/>
              <a:ext cx="5131901" cy="245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036"/>
                  </a:moveTo>
                  <a:lnTo>
                    <a:pt x="12600" y="9036"/>
                  </a:lnTo>
                  <a:lnTo>
                    <a:pt x="18653" y="0"/>
                  </a:lnTo>
                  <a:lnTo>
                    <a:pt x="18000" y="9036"/>
                  </a:lnTo>
                  <a:lnTo>
                    <a:pt x="21600" y="903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1130"/>
                  </a:lnTo>
                  <a:close/>
                </a:path>
              </a:pathLst>
            </a:custGeom>
            <a:solidFill>
              <a:srgbClr val="2DA2BF"/>
            </a:solidFill>
            <a:ln w="508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997" name="Where is bankofamerica.com?"/>
            <p:cNvSpPr txBox="1"/>
            <p:nvPr/>
          </p:nvSpPr>
          <p:spPr>
            <a:xfrm>
              <a:off x="29663" y="1028458"/>
              <a:ext cx="5131901" cy="1196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Where is bankofamerica.com?</a:t>
              </a:r>
            </a:p>
          </p:txBody>
        </p:sp>
      </p:grpSp>
      <p:grpSp>
        <p:nvGrpSpPr>
          <p:cNvPr id="1001" name="Group"/>
          <p:cNvGrpSpPr/>
          <p:nvPr/>
        </p:nvGrpSpPr>
        <p:grpSpPr>
          <a:xfrm>
            <a:off x="7300611" y="7205047"/>
            <a:ext cx="5467463" cy="1920201"/>
            <a:chOff x="0" y="0"/>
            <a:chExt cx="5467462" cy="1920200"/>
          </a:xfrm>
        </p:grpSpPr>
        <p:sp>
          <p:nvSpPr>
            <p:cNvPr id="999" name="Shape"/>
            <p:cNvSpPr/>
            <p:nvPr/>
          </p:nvSpPr>
          <p:spPr>
            <a:xfrm flipH="1">
              <a:off x="0" y="0"/>
              <a:ext cx="5439662" cy="192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097" y="0"/>
                  </a:lnTo>
                  <a:lnTo>
                    <a:pt x="19097" y="12600"/>
                  </a:lnTo>
                  <a:lnTo>
                    <a:pt x="21600" y="12491"/>
                  </a:lnTo>
                  <a:lnTo>
                    <a:pt x="19097" y="18000"/>
                  </a:lnTo>
                  <a:lnTo>
                    <a:pt x="19097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2DA2BF"/>
            </a:solidFill>
            <a:ln w="508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000" name="IP: 123.45.67.89…"/>
            <p:cNvSpPr txBox="1"/>
            <p:nvPr/>
          </p:nvSpPr>
          <p:spPr>
            <a:xfrm>
              <a:off x="658071" y="11891"/>
              <a:ext cx="4809392" cy="1730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800">
                  <a:solidFill>
                    <a:srgbClr val="FFFFFF"/>
                  </a:solidFill>
                </a:rPr>
                <a:t>IP: 123.45.67.89</a:t>
              </a:r>
              <a:endParaRPr sz="3800">
                <a:solidFill>
                  <a:srgbClr val="FFFFFF"/>
                </a:solidFill>
              </a:endParaRPr>
            </a:p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800">
                  <a:solidFill>
                    <a:srgbClr val="FFFFFF"/>
                  </a:solidFill>
                </a:rPr>
                <a:t>Key: &lt;     &gt;</a:t>
              </a:r>
              <a:endParaRPr sz="3800">
                <a:solidFill>
                  <a:srgbClr val="FFFFFF"/>
                </a:solidFill>
              </a:endParaRPr>
            </a:p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800">
                  <a:solidFill>
                    <a:srgbClr val="FFFFFF"/>
                  </a:solidFill>
                </a:rPr>
                <a:t>SIG: x9fnskflkalk</a:t>
              </a:r>
            </a:p>
          </p:txBody>
        </p:sp>
      </p:grpSp>
      <p:pic>
        <p:nvPicPr>
          <p:cNvPr id="1002" name="D:\Classes\CS 4700\assets\key.png" descr="D:\Classes\CS 4700\assets\ke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42973" y="7855536"/>
            <a:ext cx="692574" cy="692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3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6539" y="4959936"/>
            <a:ext cx="1318882" cy="1318881"/>
          </a:xfrm>
          <a:prstGeom prst="rect">
            <a:avLst/>
          </a:prstGeom>
          <a:ln w="12700">
            <a:miter lim="400000"/>
          </a:ln>
        </p:spPr>
      </p:pic>
      <p:sp>
        <p:nvSpPr>
          <p:cNvPr id="1004" name=".com (Verisign)"/>
          <p:cNvSpPr txBox="1"/>
          <p:nvPr/>
        </p:nvSpPr>
        <p:spPr>
          <a:xfrm>
            <a:off x="5929041" y="6382084"/>
            <a:ext cx="2179289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.com (Verisign)</a:t>
            </a:r>
          </a:p>
        </p:txBody>
      </p:sp>
      <p:pic>
        <p:nvPicPr>
          <p:cNvPr id="1005" name="D:\Classes\CS 4700\assets\key.png" descr="D:\Classes\CS 4700\assets\ke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62448" y="4919641"/>
            <a:ext cx="692573" cy="692574"/>
          </a:xfrm>
          <a:prstGeom prst="rect">
            <a:avLst/>
          </a:prstGeom>
          <a:ln w="12700">
            <a:miter lim="400000"/>
          </a:ln>
        </p:spPr>
      </p:pic>
      <p:sp>
        <p:nvSpPr>
          <p:cNvPr id="1006" name="Arrow"/>
          <p:cNvSpPr/>
          <p:nvPr/>
        </p:nvSpPr>
        <p:spPr>
          <a:xfrm rot="20984106">
            <a:off x="1474063" y="5965091"/>
            <a:ext cx="4564010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1007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8688" y="2266072"/>
            <a:ext cx="1318881" cy="1318881"/>
          </a:xfrm>
          <a:prstGeom prst="rect">
            <a:avLst/>
          </a:prstGeom>
          <a:ln w="12700">
            <a:miter lim="400000"/>
          </a:ln>
        </p:spPr>
      </p:pic>
      <p:sp>
        <p:nvSpPr>
          <p:cNvPr id="1008" name="Root Zone (ICANN)"/>
          <p:cNvSpPr txBox="1"/>
          <p:nvPr/>
        </p:nvSpPr>
        <p:spPr>
          <a:xfrm>
            <a:off x="5729888" y="3688220"/>
            <a:ext cx="2821903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Root Zone (ICANN)</a:t>
            </a:r>
          </a:p>
        </p:txBody>
      </p:sp>
      <p:pic>
        <p:nvPicPr>
          <p:cNvPr id="1009" name="D:\Classes\CS 4700\assets\key.png" descr="D:\Classes\CS 4700\assets\ke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84597" y="2225777"/>
            <a:ext cx="692573" cy="692574"/>
          </a:xfrm>
          <a:prstGeom prst="rect">
            <a:avLst/>
          </a:prstGeom>
          <a:ln w="12700">
            <a:miter lim="400000"/>
          </a:ln>
        </p:spPr>
      </p:pic>
      <p:sp>
        <p:nvSpPr>
          <p:cNvPr id="1010" name="Arrow"/>
          <p:cNvSpPr/>
          <p:nvPr/>
        </p:nvSpPr>
        <p:spPr>
          <a:xfrm rot="19558391">
            <a:off x="895177" y="4451198"/>
            <a:ext cx="5746669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1014" name="Group"/>
          <p:cNvGrpSpPr/>
          <p:nvPr/>
        </p:nvGrpSpPr>
        <p:grpSpPr>
          <a:xfrm>
            <a:off x="8289621" y="2399140"/>
            <a:ext cx="1377891" cy="2791384"/>
            <a:chOff x="0" y="0"/>
            <a:chExt cx="1377889" cy="2791382"/>
          </a:xfrm>
        </p:grpSpPr>
        <p:sp>
          <p:nvSpPr>
            <p:cNvPr id="1011" name="Shape"/>
            <p:cNvSpPr/>
            <p:nvPr/>
          </p:nvSpPr>
          <p:spPr>
            <a:xfrm rot="5400000">
              <a:off x="-706747" y="706746"/>
              <a:ext cx="2791384" cy="137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18" y="21600"/>
                  </a:moveTo>
                  <a:lnTo>
                    <a:pt x="16269" y="16200"/>
                  </a:lnTo>
                  <a:lnTo>
                    <a:pt x="17602" y="16200"/>
                  </a:lnTo>
                  <a:lnTo>
                    <a:pt x="17602" y="16200"/>
                  </a:lnTo>
                  <a:cubicBezTo>
                    <a:pt x="16582" y="6663"/>
                    <a:pt x="13021" y="0"/>
                    <a:pt x="8943" y="0"/>
                  </a:cubicBezTo>
                  <a:lnTo>
                    <a:pt x="11608" y="0"/>
                  </a:lnTo>
                  <a:cubicBezTo>
                    <a:pt x="15686" y="0"/>
                    <a:pt x="19248" y="6663"/>
                    <a:pt x="20267" y="16200"/>
                  </a:cubicBezTo>
                  <a:lnTo>
                    <a:pt x="21600" y="16200"/>
                  </a:lnTo>
                  <a:close/>
                  <a:moveTo>
                    <a:pt x="10276" y="241"/>
                  </a:moveTo>
                  <a:lnTo>
                    <a:pt x="10276" y="241"/>
                  </a:lnTo>
                  <a:cubicBezTo>
                    <a:pt x="5901" y="1834"/>
                    <a:pt x="2666" y="10914"/>
                    <a:pt x="2666" y="21600"/>
                  </a:cubicBezTo>
                  <a:lnTo>
                    <a:pt x="0" y="21600"/>
                  </a:lnTo>
                  <a:cubicBezTo>
                    <a:pt x="0" y="9671"/>
                    <a:pt x="4004" y="0"/>
                    <a:pt x="8943" y="0"/>
                  </a:cubicBezTo>
                  <a:cubicBezTo>
                    <a:pt x="9389" y="0"/>
                    <a:pt x="9834" y="81"/>
                    <a:pt x="10276" y="241"/>
                  </a:cubicBezTo>
                  <a:close/>
                </a:path>
              </a:pathLst>
            </a:custGeom>
            <a:solidFill>
              <a:srgbClr val="EB641B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012" name="Shape"/>
            <p:cNvSpPr/>
            <p:nvPr/>
          </p:nvSpPr>
          <p:spPr>
            <a:xfrm rot="5400000">
              <a:off x="24983" y="-24984"/>
              <a:ext cx="1327923" cy="1377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41"/>
                  </a:moveTo>
                  <a:lnTo>
                    <a:pt x="21600" y="241"/>
                  </a:lnTo>
                  <a:cubicBezTo>
                    <a:pt x="12404" y="1834"/>
                    <a:pt x="5603" y="10914"/>
                    <a:pt x="5603" y="21600"/>
                  </a:cubicBezTo>
                  <a:lnTo>
                    <a:pt x="0" y="21600"/>
                  </a:lnTo>
                  <a:cubicBezTo>
                    <a:pt x="0" y="9671"/>
                    <a:pt x="8416" y="0"/>
                    <a:pt x="18798" y="0"/>
                  </a:cubicBezTo>
                  <a:cubicBezTo>
                    <a:pt x="19736" y="0"/>
                    <a:pt x="20673" y="81"/>
                    <a:pt x="21600" y="24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 rot="5400000">
              <a:off x="-706747" y="706746"/>
              <a:ext cx="2791384" cy="137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76" y="241"/>
                  </a:moveTo>
                  <a:lnTo>
                    <a:pt x="10276" y="241"/>
                  </a:lnTo>
                  <a:cubicBezTo>
                    <a:pt x="5901" y="1834"/>
                    <a:pt x="2666" y="10914"/>
                    <a:pt x="2666" y="21600"/>
                  </a:cubicBezTo>
                  <a:lnTo>
                    <a:pt x="0" y="21600"/>
                  </a:lnTo>
                  <a:cubicBezTo>
                    <a:pt x="0" y="9671"/>
                    <a:pt x="4004" y="0"/>
                    <a:pt x="8943" y="0"/>
                  </a:cubicBezTo>
                  <a:lnTo>
                    <a:pt x="11608" y="0"/>
                  </a:lnTo>
                  <a:cubicBezTo>
                    <a:pt x="15686" y="0"/>
                    <a:pt x="19248" y="6663"/>
                    <a:pt x="20267" y="16200"/>
                  </a:cubicBezTo>
                  <a:lnTo>
                    <a:pt x="21600" y="16200"/>
                  </a:lnTo>
                  <a:lnTo>
                    <a:pt x="19218" y="21600"/>
                  </a:lnTo>
                  <a:lnTo>
                    <a:pt x="16269" y="16200"/>
                  </a:lnTo>
                  <a:lnTo>
                    <a:pt x="17602" y="16200"/>
                  </a:lnTo>
                  <a:lnTo>
                    <a:pt x="17602" y="16200"/>
                  </a:lnTo>
                  <a:cubicBezTo>
                    <a:pt x="16582" y="6663"/>
                    <a:pt x="13021" y="0"/>
                    <a:pt x="8943" y="0"/>
                  </a:cubicBezTo>
                </a:path>
              </a:pathLst>
            </a:custGeom>
            <a:noFill/>
            <a:ln w="25400" cap="flat">
              <a:solidFill>
                <a:srgbClr val="78310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</p:grpSp>
      <p:pic>
        <p:nvPicPr>
          <p:cNvPr id="1015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3445" y="7656185"/>
            <a:ext cx="1318882" cy="1318882"/>
          </a:xfrm>
          <a:prstGeom prst="rect">
            <a:avLst/>
          </a:prstGeom>
          <a:ln w="12700">
            <a:miter lim="400000"/>
          </a:ln>
        </p:spPr>
      </p:pic>
      <p:sp>
        <p:nvSpPr>
          <p:cNvPr id="1016" name="dns.evil.com"/>
          <p:cNvSpPr txBox="1"/>
          <p:nvPr/>
        </p:nvSpPr>
        <p:spPr>
          <a:xfrm>
            <a:off x="6122164" y="9078333"/>
            <a:ext cx="1806846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dns.evil.com</a:t>
            </a:r>
          </a:p>
        </p:txBody>
      </p:sp>
      <p:grpSp>
        <p:nvGrpSpPr>
          <p:cNvPr id="1019" name="Group"/>
          <p:cNvGrpSpPr/>
          <p:nvPr/>
        </p:nvGrpSpPr>
        <p:grpSpPr>
          <a:xfrm>
            <a:off x="7307519" y="7205047"/>
            <a:ext cx="5467463" cy="1920201"/>
            <a:chOff x="0" y="0"/>
            <a:chExt cx="5467462" cy="1920200"/>
          </a:xfrm>
        </p:grpSpPr>
        <p:sp>
          <p:nvSpPr>
            <p:cNvPr id="1017" name="Shape"/>
            <p:cNvSpPr/>
            <p:nvPr/>
          </p:nvSpPr>
          <p:spPr>
            <a:xfrm flipH="1">
              <a:off x="0" y="0"/>
              <a:ext cx="5439662" cy="192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097" y="0"/>
                  </a:lnTo>
                  <a:lnTo>
                    <a:pt x="19097" y="12600"/>
                  </a:lnTo>
                  <a:lnTo>
                    <a:pt x="21600" y="12491"/>
                  </a:lnTo>
                  <a:lnTo>
                    <a:pt x="19097" y="18000"/>
                  </a:lnTo>
                  <a:lnTo>
                    <a:pt x="19097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018" name="IP: 66.66.66.93…"/>
            <p:cNvSpPr txBox="1"/>
            <p:nvPr/>
          </p:nvSpPr>
          <p:spPr>
            <a:xfrm>
              <a:off x="658071" y="11891"/>
              <a:ext cx="4809392" cy="1730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800">
                  <a:solidFill>
                    <a:srgbClr val="FFFFFF"/>
                  </a:solidFill>
                </a:rPr>
                <a:t>IP: 66.66.66.93</a:t>
              </a:r>
              <a:endParaRPr sz="3800">
                <a:solidFill>
                  <a:srgbClr val="FFFFFF"/>
                </a:solidFill>
              </a:endParaRPr>
            </a:p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800">
                  <a:solidFill>
                    <a:srgbClr val="FFFFFF"/>
                  </a:solidFill>
                </a:rPr>
                <a:t>Key: &lt;     &gt;</a:t>
              </a:r>
              <a:endParaRPr sz="3800">
                <a:solidFill>
                  <a:srgbClr val="FFFFFF"/>
                </a:solidFill>
              </a:endParaRPr>
            </a:p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800">
                  <a:solidFill>
                    <a:srgbClr val="FFFFFF"/>
                  </a:solidFill>
                </a:rPr>
                <a:t>SIG: 9na8x7040a3</a:t>
              </a:r>
            </a:p>
          </p:txBody>
        </p:sp>
      </p:grpSp>
      <p:pic>
        <p:nvPicPr>
          <p:cNvPr id="1020" name="D:\Classes\CS 4700\assets\key.png" descr="D:\Classes\CS 4700\assets\ke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49880" y="7855536"/>
            <a:ext cx="692573" cy="692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1" name="D:\Classes\CS 4700\assets\devil-icon.png" descr="D:\Classes\CS 4700\assets\devil-ic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37533" y="7194098"/>
            <a:ext cx="1021848" cy="1021848"/>
          </a:xfrm>
          <a:prstGeom prst="rect">
            <a:avLst/>
          </a:prstGeom>
          <a:ln w="12700">
            <a:miter lim="400000"/>
          </a:ln>
        </p:spPr>
      </p:pic>
      <p:sp>
        <p:nvSpPr>
          <p:cNvPr id="1022" name="Shape"/>
          <p:cNvSpPr/>
          <p:nvPr/>
        </p:nvSpPr>
        <p:spPr>
          <a:xfrm rot="5400000">
            <a:off x="8532081" y="5011016"/>
            <a:ext cx="2548551" cy="3058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414"/>
                </a:lnTo>
                <a:cubicBezTo>
                  <a:pt x="0" y="5065"/>
                  <a:pt x="4231" y="1539"/>
                  <a:pt x="9450" y="1539"/>
                </a:cubicBezTo>
                <a:lnTo>
                  <a:pt x="14757" y="1539"/>
                </a:lnTo>
                <a:lnTo>
                  <a:pt x="14757" y="0"/>
                </a:lnTo>
                <a:lnTo>
                  <a:pt x="21600" y="2422"/>
                </a:lnTo>
                <a:lnTo>
                  <a:pt x="14757" y="4845"/>
                </a:lnTo>
                <a:lnTo>
                  <a:pt x="14757" y="3305"/>
                </a:lnTo>
                <a:lnTo>
                  <a:pt x="9450" y="3305"/>
                </a:lnTo>
                <a:cubicBezTo>
                  <a:pt x="5402" y="3305"/>
                  <a:pt x="2120" y="6040"/>
                  <a:pt x="2120" y="9414"/>
                </a:cubicBezTo>
                <a:lnTo>
                  <a:pt x="2120" y="21600"/>
                </a:lnTo>
                <a:close/>
              </a:path>
            </a:pathLst>
          </a:custGeom>
          <a:solidFill>
            <a:srgbClr val="EB641B"/>
          </a:solidFill>
          <a:ln w="25400">
            <a:solidFill>
              <a:srgbClr val="78310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023" name="Shape"/>
          <p:cNvSpPr/>
          <p:nvPr/>
        </p:nvSpPr>
        <p:spPr>
          <a:xfrm>
            <a:off x="10247596" y="4977965"/>
            <a:ext cx="1233394" cy="1282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802"/>
                </a:moveTo>
                <a:lnTo>
                  <a:pt x="5380" y="0"/>
                </a:lnTo>
                <a:lnTo>
                  <a:pt x="10800" y="5613"/>
                </a:lnTo>
                <a:lnTo>
                  <a:pt x="16220" y="0"/>
                </a:lnTo>
                <a:lnTo>
                  <a:pt x="21600" y="4802"/>
                </a:lnTo>
                <a:lnTo>
                  <a:pt x="15809" y="10800"/>
                </a:lnTo>
                <a:lnTo>
                  <a:pt x="21600" y="16798"/>
                </a:lnTo>
                <a:lnTo>
                  <a:pt x="16220" y="21600"/>
                </a:lnTo>
                <a:lnTo>
                  <a:pt x="10800" y="15987"/>
                </a:lnTo>
                <a:lnTo>
                  <a:pt x="5380" y="21600"/>
                </a:lnTo>
                <a:lnTo>
                  <a:pt x="0" y="16798"/>
                </a:lnTo>
                <a:lnTo>
                  <a:pt x="5791" y="10800"/>
                </a:lnTo>
                <a:close/>
              </a:path>
            </a:pathLst>
          </a:custGeom>
          <a:solidFill>
            <a:srgbClr val="DA1F28"/>
          </a:solidFill>
          <a:ln w="25400">
            <a:solidFill>
              <a:srgbClr val="6D0F14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1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0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xit" nodeType="click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Class="exit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Class="exit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Class="exit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Class="entr" nodeType="afterEffect" presetSubtype="8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Class="entr" nodeType="after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5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2" grpId="6"/>
      <p:bldP build="whole" bldLvl="1" animBg="1" rev="0" advAuto="0" spid="1021" grpId="17"/>
      <p:bldP build="whole" bldLvl="1" animBg="1" rev="0" advAuto="0" spid="1001" grpId="3"/>
      <p:bldP build="whole" bldLvl="1" animBg="1" rev="0" advAuto="0" spid="1019" grpId="13"/>
      <p:bldP build="whole" bldLvl="1" animBg="1" rev="0" advAuto="0" spid="998" grpId="1"/>
      <p:bldP build="whole" bldLvl="1" animBg="1" rev="0" advAuto="0" spid="1001" grpId="9"/>
      <p:bldP build="whole" bldLvl="1" animBg="1" rev="0" advAuto="0" spid="1016" grpId="16"/>
      <p:bldP build="whole" bldLvl="1" animBg="1" rev="0" advAuto="0" spid="1002" grpId="4"/>
      <p:bldP build="whole" bldLvl="1" animBg="1" rev="0" advAuto="0" spid="995" grpId="12"/>
      <p:bldP build="whole" bldLvl="1" animBg="1" rev="0" advAuto="0" spid="1020" grpId="14"/>
      <p:bldP build="whole" bldLvl="1" animBg="1" rev="0" advAuto="0" spid="993" grpId="2"/>
      <p:bldP build="whole" bldLvl="1" animBg="1" rev="0" advAuto="0" spid="1023" grpId="18"/>
      <p:bldP build="whole" bldLvl="1" animBg="1" rev="0" advAuto="0" spid="992" grpId="11"/>
      <p:bldP build="whole" bldLvl="1" animBg="1" rev="0" advAuto="0" spid="1002" grpId="10"/>
      <p:bldP build="whole" bldLvl="1" animBg="1" rev="0" advAuto="0" spid="1006" grpId="5"/>
      <p:bldP build="whole" bldLvl="1" animBg="1" rev="0" advAuto="0" spid="1010" grpId="7"/>
      <p:bldP build="whole" bldLvl="1" animBg="1" rev="0" advAuto="0" spid="1015" grpId="15"/>
      <p:bldP build="whole" bldLvl="1" animBg="1" rev="0" advAuto="0" spid="1014" grpId="8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ite Finder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Site Finder</a:t>
            </a:r>
          </a:p>
        </p:txBody>
      </p:sp>
      <p:sp>
        <p:nvSpPr>
          <p:cNvPr id="1026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27" name="September 2003: Verisign created DNS wildcards for *.com and *.net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September 2003: Verisign created DNS wildcards for *.com and *.net 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Essentially, catch-all records for unknown domains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Pointed to a search website run by Verisign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Search website was full of advertisements</a:t>
            </a:r>
          </a:p>
          <a:p>
            <a:pPr/>
            <a:r>
              <a:t>Extremely controversial move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Is this DNS hijacking?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Definitely abuse of trust by Verisign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Site Finder was quickly shut down, lawsuits ensued</a:t>
            </a:r>
          </a:p>
        </p:txBody>
      </p:sp>
      <p:pic>
        <p:nvPicPr>
          <p:cNvPr id="1028" name="D:\Classes\CS 4700\assets\opendns.png" descr="D:\Classes\CS 4700\assets\opend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280" y="3715657"/>
            <a:ext cx="11221657" cy="5124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8" grpId="2"/>
      <p:bldP build="p" bldLvl="5" animBg="1" rev="0" advAuto="0" spid="1027" grpId="3"/>
      <p:bldP build="whole" bldLvl="1" animBg="1" rev="0" advAuto="0" spid="1028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Much More to DN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Much More to DNS</a:t>
            </a:r>
          </a:p>
        </p:txBody>
      </p:sp>
      <p:sp>
        <p:nvSpPr>
          <p:cNvPr id="1031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32" name="Caching: when, where, how much, etc.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Caching: when, where, how much, etc.</a:t>
            </a:r>
          </a:p>
          <a:p>
            <a:pPr/>
            <a:r>
              <a:t>Other uses for DNS (i.e. DNS hacks)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Content Delivery Networks (CDNs) – will be detailed later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Different types of DNS load balancing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Dynamic DNS (e.g. for mobile hosts)</a:t>
            </a:r>
          </a:p>
          <a:p>
            <a:pPr/>
            <a:r>
              <a:t>DNS and botnets</a:t>
            </a:r>
          </a:p>
          <a:p>
            <a:pPr/>
            <a:r>
              <a:t>Politics and growth of the DNS system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Governance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New TLDs (.xxx, .biz), eliminating TLDs altogether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Copyright, arbitration, squatting, typo-squatting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170431">
              <a:defRPr sz="5580"/>
            </a:pPr>
            <a:r>
              <a:rPr sz="6119"/>
              <a:t>DHCP: </a:t>
            </a:r>
            <a:r>
              <a:t>Dynamic Host Configuration Protocol</a:t>
            </a:r>
            <a:r>
              <a:rPr sz="14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230" name="Slide Number Placeholder 2"/>
          <p:cNvSpPr txBox="1"/>
          <p:nvPr>
            <p:ph type="sldNum" sz="quarter" idx="2"/>
          </p:nvPr>
        </p:nvSpPr>
        <p:spPr>
          <a:xfrm>
            <a:off x="233785" y="1786017"/>
            <a:ext cx="291043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31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say that a ISP has X customers, How many IPs does it need to have? </a:t>
            </a:r>
          </a:p>
          <a:p>
            <a:pPr lvl="1" marL="807194" indent="-441434">
              <a:buSzPct val="60000"/>
              <a:buChar char="◻"/>
            </a:pPr>
            <a:r>
              <a:t>X?</a:t>
            </a:r>
          </a:p>
          <a:p>
            <a:pPr/>
            <a:r>
              <a:t>Goal: allow host to </a:t>
            </a:r>
            <a:r>
              <a:rPr i="1"/>
              <a:t>dynamically </a:t>
            </a:r>
            <a:r>
              <a:t>obtain its IP address from network server when it joins network</a:t>
            </a:r>
            <a:r>
              <a:rPr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marL="807194" indent="-441434">
              <a:buSzPct val="60000"/>
              <a:buChar char="◻"/>
            </a:pPr>
            <a:r>
              <a:t>can renew its lease on address in use</a:t>
            </a:r>
            <a:r>
              <a:rPr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marL="807194" indent="-441434">
              <a:buSzPct val="60000"/>
              <a:buChar char="◻"/>
            </a:pPr>
            <a:r>
              <a:t>allows reuse of addresses (only hold address while connected/“on”)</a:t>
            </a:r>
            <a:endParaRPr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marL="807194" indent="-441434">
              <a:buSzPct val="60000"/>
              <a:buChar char="◻"/>
            </a:pPr>
            <a:r>
              <a:t>support for mobile users who want to join network (more shortly)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DHCP Client-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DHCP Client-Server</a:t>
            </a:r>
          </a:p>
        </p:txBody>
      </p:sp>
      <p:sp>
        <p:nvSpPr>
          <p:cNvPr id="234" name="Slide Number"/>
          <p:cNvSpPr txBox="1"/>
          <p:nvPr>
            <p:ph type="sldNum" sz="quarter" idx="2"/>
          </p:nvPr>
        </p:nvSpPr>
        <p:spPr>
          <a:xfrm>
            <a:off x="227044" y="1766967"/>
            <a:ext cx="304525" cy="472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272910"/>
            <a:ext cx="13004801" cy="7255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DHCP Client-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DHCP Client-Server</a:t>
            </a:r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xfrm>
            <a:off x="227044" y="1766967"/>
            <a:ext cx="304525" cy="472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DHCP server: 223.1.2.5"/>
          <p:cNvSpPr txBox="1"/>
          <p:nvPr/>
        </p:nvSpPr>
        <p:spPr>
          <a:xfrm>
            <a:off x="1316857" y="2120053"/>
            <a:ext cx="3103871" cy="46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200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DHCP server: 223.1.2.5</a:t>
            </a:r>
          </a:p>
        </p:txBody>
      </p:sp>
      <p:sp>
        <p:nvSpPr>
          <p:cNvPr id="240" name="arriving…"/>
          <p:cNvSpPr txBox="1"/>
          <p:nvPr/>
        </p:nvSpPr>
        <p:spPr>
          <a:xfrm>
            <a:off x="9289221" y="2351701"/>
            <a:ext cx="1136474" cy="740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1300480">
              <a:lnSpc>
                <a:spcPct val="85000"/>
              </a:lnSpc>
              <a:defRPr b="0" sz="2200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arriving</a:t>
            </a:r>
          </a:p>
          <a:p>
            <a:pPr defTabSz="1300480">
              <a:lnSpc>
                <a:spcPct val="85000"/>
              </a:lnSpc>
              <a:defRPr b="0" sz="2200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client</a:t>
            </a:r>
          </a:p>
        </p:txBody>
      </p:sp>
      <p:sp>
        <p:nvSpPr>
          <p:cNvPr id="241" name="Line"/>
          <p:cNvSpPr/>
          <p:nvPr/>
        </p:nvSpPr>
        <p:spPr>
          <a:xfrm flipH="1">
            <a:off x="3250071" y="3564128"/>
            <a:ext cx="15804" cy="5727983"/>
          </a:xfrm>
          <a:prstGeom prst="line">
            <a:avLst/>
          </a:prstGeom>
          <a:ln w="12700">
            <a:solidFill>
              <a:srgbClr val="80808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242" name="Line"/>
          <p:cNvSpPr/>
          <p:nvPr/>
        </p:nvSpPr>
        <p:spPr>
          <a:xfrm flipH="1">
            <a:off x="9686996" y="3672501"/>
            <a:ext cx="15805" cy="5888286"/>
          </a:xfrm>
          <a:prstGeom prst="line">
            <a:avLst/>
          </a:prstGeom>
          <a:ln w="12700">
            <a:solidFill>
              <a:srgbClr val="80808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251" name="Group"/>
          <p:cNvGrpSpPr/>
          <p:nvPr/>
        </p:nvGrpSpPr>
        <p:grpSpPr>
          <a:xfrm>
            <a:off x="3313288" y="2396856"/>
            <a:ext cx="6251788" cy="1993620"/>
            <a:chOff x="0" y="0"/>
            <a:chExt cx="6251787" cy="1993618"/>
          </a:xfrm>
        </p:grpSpPr>
        <p:sp>
          <p:nvSpPr>
            <p:cNvPr id="243" name="Line"/>
            <p:cNvSpPr/>
            <p:nvPr/>
          </p:nvSpPr>
          <p:spPr>
            <a:xfrm flipH="1">
              <a:off x="-1" y="1230488"/>
              <a:ext cx="6251788" cy="7631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grpSp>
          <p:nvGrpSpPr>
            <p:cNvPr id="250" name="Group"/>
            <p:cNvGrpSpPr/>
            <p:nvPr/>
          </p:nvGrpSpPr>
          <p:grpSpPr>
            <a:xfrm>
              <a:off x="2174240" y="0"/>
              <a:ext cx="3802098" cy="1587218"/>
              <a:chOff x="0" y="0"/>
              <a:chExt cx="3802097" cy="1587217"/>
            </a:xfrm>
          </p:grpSpPr>
          <p:grpSp>
            <p:nvGrpSpPr>
              <p:cNvPr id="246" name="Group"/>
              <p:cNvGrpSpPr/>
              <p:nvPr/>
            </p:nvGrpSpPr>
            <p:grpSpPr>
              <a:xfrm>
                <a:off x="0" y="0"/>
                <a:ext cx="2107507" cy="617252"/>
                <a:chOff x="0" y="0"/>
                <a:chExt cx="2107506" cy="617251"/>
              </a:xfrm>
            </p:grpSpPr>
            <p:sp>
              <p:nvSpPr>
                <p:cNvPr id="244" name="Rectangle"/>
                <p:cNvSpPr/>
                <p:nvPr/>
              </p:nvSpPr>
              <p:spPr>
                <a:xfrm>
                  <a:off x="0" y="0"/>
                  <a:ext cx="2107507" cy="61725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defTabSz="1300480">
                    <a:defRPr sz="1600">
                      <a:latin typeface="Comic Sans MS"/>
                      <a:ea typeface="Comic Sans MS"/>
                      <a:cs typeface="Comic Sans MS"/>
                      <a:sym typeface="Comic Sans MS"/>
                    </a:defRPr>
                  </a:pPr>
                </a:p>
              </p:txBody>
            </p:sp>
            <p:sp>
              <p:nvSpPr>
                <p:cNvPr id="245" name="DHCP discover"/>
                <p:cNvSpPr txBox="1"/>
                <p:nvPr/>
              </p:nvSpPr>
              <p:spPr>
                <a:xfrm>
                  <a:off x="0" y="0"/>
                  <a:ext cx="2107507" cy="3713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65023" tIns="65023" rIns="65023" bIns="65023" numCol="1" anchor="t">
                  <a:spAutoFit/>
                </a:bodyPr>
                <a:lstStyle>
                  <a:lvl1pPr defTabSz="1300480">
                    <a:defRPr sz="1600">
                      <a:latin typeface="Gill Sans MT"/>
                      <a:ea typeface="Gill Sans MT"/>
                      <a:cs typeface="Gill Sans MT"/>
                      <a:sym typeface="Gill Sans MT"/>
                    </a:defRPr>
                  </a:lvl1pPr>
                </a:lstStyle>
                <a:p>
                  <a:pPr/>
                  <a:r>
                    <a:t>DHCP discover</a:t>
                  </a:r>
                </a:p>
              </p:txBody>
            </p:sp>
          </p:grpSp>
          <p:grpSp>
            <p:nvGrpSpPr>
              <p:cNvPr id="249" name="Group"/>
              <p:cNvGrpSpPr/>
              <p:nvPr/>
            </p:nvGrpSpPr>
            <p:grpSpPr>
              <a:xfrm>
                <a:off x="153310" y="435855"/>
                <a:ext cx="3648788" cy="1151363"/>
                <a:chOff x="0" y="0"/>
                <a:chExt cx="3648786" cy="1151362"/>
              </a:xfrm>
            </p:grpSpPr>
            <p:sp>
              <p:nvSpPr>
                <p:cNvPr id="247" name="Rectangle"/>
                <p:cNvSpPr/>
                <p:nvPr/>
              </p:nvSpPr>
              <p:spPr>
                <a:xfrm>
                  <a:off x="0" y="0"/>
                  <a:ext cx="3648787" cy="11513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defTabSz="1300480">
                    <a:defRPr b="0" sz="2200">
                      <a:latin typeface="Comic Sans MS"/>
                      <a:ea typeface="Comic Sans MS"/>
                      <a:cs typeface="Comic Sans MS"/>
                      <a:sym typeface="Comic Sans MS"/>
                    </a:defRPr>
                  </a:pPr>
                </a:p>
              </p:txBody>
            </p:sp>
            <p:sp>
              <p:nvSpPr>
                <p:cNvPr id="248" name="src : 0.0.0.0, 68…"/>
                <p:cNvSpPr txBox="1"/>
                <p:nvPr/>
              </p:nvSpPr>
              <p:spPr>
                <a:xfrm>
                  <a:off x="0" y="0"/>
                  <a:ext cx="3648787" cy="10952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65023" tIns="65023" rIns="65023" bIns="65023" numCol="1" anchor="t">
                  <a:spAutoFit/>
                </a:bodyPr>
                <a:lstStyle/>
                <a:p>
                  <a:pPr defTabSz="1300480">
                    <a:defRPr b="0" sz="1600"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r>
                    <a:t>src : 0.0.0.0, 68     </a:t>
                  </a:r>
                </a:p>
                <a:p>
                  <a:pPr defTabSz="1300480">
                    <a:defRPr b="0" sz="1600"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r>
                    <a:t>dest.: 255.255.255.255,67</a:t>
                  </a:r>
                </a:p>
                <a:p>
                  <a:pPr defTabSz="1300480">
                    <a:defRPr b="0" sz="1600"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r>
                    <a:t>yiaddr:    0.0.0.0</a:t>
                  </a:r>
                </a:p>
                <a:p>
                  <a:pPr defTabSz="1300480">
                    <a:defRPr b="0" sz="1600"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r>
                    <a:t>transaction ID: 654</a:t>
                  </a:r>
                </a:p>
              </p:txBody>
            </p:sp>
          </p:grpSp>
        </p:grpSp>
      </p:grpSp>
      <p:sp>
        <p:nvSpPr>
          <p:cNvPr id="252" name="Line"/>
          <p:cNvSpPr/>
          <p:nvPr/>
        </p:nvSpPr>
        <p:spPr>
          <a:xfrm>
            <a:off x="3374248" y="5029426"/>
            <a:ext cx="6251788" cy="76538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259" name="Group"/>
          <p:cNvGrpSpPr/>
          <p:nvPr/>
        </p:nvGrpSpPr>
        <p:grpSpPr>
          <a:xfrm>
            <a:off x="5733626" y="4155665"/>
            <a:ext cx="3585353" cy="1731717"/>
            <a:chOff x="0" y="0"/>
            <a:chExt cx="3585351" cy="1731715"/>
          </a:xfrm>
        </p:grpSpPr>
        <p:grpSp>
          <p:nvGrpSpPr>
            <p:cNvPr id="255" name="Group"/>
            <p:cNvGrpSpPr/>
            <p:nvPr/>
          </p:nvGrpSpPr>
          <p:grpSpPr>
            <a:xfrm>
              <a:off x="0" y="0"/>
              <a:ext cx="1962010" cy="469618"/>
              <a:chOff x="0" y="0"/>
              <a:chExt cx="1962009" cy="469617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0" y="0"/>
                <a:ext cx="1962010" cy="4696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defTabSz="1300480">
                  <a:defRPr b="0" sz="22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254" name="DHCP offer"/>
              <p:cNvSpPr txBox="1"/>
              <p:nvPr/>
            </p:nvSpPr>
            <p:spPr>
              <a:xfrm>
                <a:off x="0" y="0"/>
                <a:ext cx="1962010" cy="3713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spAutoFit/>
              </a:bodyPr>
              <a:lstStyle>
                <a:lvl1pPr defTabSz="1300480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DHCP offer</a:t>
                </a:r>
              </a:p>
            </p:txBody>
          </p:sp>
        </p:grpSp>
        <p:grpSp>
          <p:nvGrpSpPr>
            <p:cNvPr id="258" name="Group"/>
            <p:cNvGrpSpPr/>
            <p:nvPr/>
          </p:nvGrpSpPr>
          <p:grpSpPr>
            <a:xfrm>
              <a:off x="137725" y="358986"/>
              <a:ext cx="3447627" cy="1372730"/>
              <a:chOff x="0" y="0"/>
              <a:chExt cx="3447626" cy="1372729"/>
            </a:xfrm>
          </p:grpSpPr>
          <p:sp>
            <p:nvSpPr>
              <p:cNvPr id="256" name="Rectangle"/>
              <p:cNvSpPr/>
              <p:nvPr/>
            </p:nvSpPr>
            <p:spPr>
              <a:xfrm>
                <a:off x="0" y="0"/>
                <a:ext cx="3447627" cy="137273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defTabSz="1300480">
                  <a:defRPr b="0" sz="11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257" name="src: 223.1.2.5, 67…"/>
              <p:cNvSpPr txBox="1"/>
              <p:nvPr/>
            </p:nvSpPr>
            <p:spPr>
              <a:xfrm>
                <a:off x="0" y="0"/>
                <a:ext cx="3447627" cy="1336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spAutoFit/>
              </a:bodyPr>
              <a:lstStyle/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src: 223.1.2.5, 67      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dest:  255.255.255.255, 68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yiaddrr: 223.1.2.4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transaction ID: 654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lifetime: 3600 secs</a:t>
                </a:r>
              </a:p>
            </p:txBody>
          </p:sp>
        </p:grpSp>
      </p:grpSp>
      <p:sp>
        <p:nvSpPr>
          <p:cNvPr id="260" name="Line"/>
          <p:cNvSpPr/>
          <p:nvPr/>
        </p:nvSpPr>
        <p:spPr>
          <a:xfrm flipH="1">
            <a:off x="3220719" y="6776945"/>
            <a:ext cx="6251788" cy="76313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267" name="Group"/>
          <p:cNvGrpSpPr/>
          <p:nvPr/>
        </p:nvGrpSpPr>
        <p:grpSpPr>
          <a:xfrm>
            <a:off x="3464559" y="5842225"/>
            <a:ext cx="4106899" cy="1792677"/>
            <a:chOff x="0" y="0"/>
            <a:chExt cx="4106898" cy="1792675"/>
          </a:xfrm>
        </p:grpSpPr>
        <p:grpSp>
          <p:nvGrpSpPr>
            <p:cNvPr id="263" name="Group"/>
            <p:cNvGrpSpPr/>
            <p:nvPr/>
          </p:nvGrpSpPr>
          <p:grpSpPr>
            <a:xfrm>
              <a:off x="-1" y="-1"/>
              <a:ext cx="1962010" cy="467362"/>
              <a:chOff x="0" y="0"/>
              <a:chExt cx="1962008" cy="467360"/>
            </a:xfrm>
          </p:grpSpPr>
          <p:sp>
            <p:nvSpPr>
              <p:cNvPr id="261" name="Rectangle"/>
              <p:cNvSpPr/>
              <p:nvPr/>
            </p:nvSpPr>
            <p:spPr>
              <a:xfrm>
                <a:off x="-1" y="0"/>
                <a:ext cx="1962010" cy="46736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defTabSz="1300480">
                  <a:defRPr b="0" sz="22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262" name="DHCP request"/>
              <p:cNvSpPr txBox="1"/>
              <p:nvPr/>
            </p:nvSpPr>
            <p:spPr>
              <a:xfrm>
                <a:off x="-1" y="0"/>
                <a:ext cx="1962010" cy="3713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spAutoFit/>
              </a:bodyPr>
              <a:lstStyle>
                <a:lvl1pPr defTabSz="1300480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DHCP request</a:t>
                </a:r>
              </a:p>
            </p:txBody>
          </p:sp>
        </p:grpSp>
        <p:grpSp>
          <p:nvGrpSpPr>
            <p:cNvPr id="266" name="Group"/>
            <p:cNvGrpSpPr/>
            <p:nvPr/>
          </p:nvGrpSpPr>
          <p:grpSpPr>
            <a:xfrm>
              <a:off x="185137" y="372534"/>
              <a:ext cx="3921762" cy="1420142"/>
              <a:chOff x="0" y="0"/>
              <a:chExt cx="3921760" cy="1420141"/>
            </a:xfrm>
          </p:grpSpPr>
          <p:sp>
            <p:nvSpPr>
              <p:cNvPr id="264" name="Rectangle"/>
              <p:cNvSpPr/>
              <p:nvPr/>
            </p:nvSpPr>
            <p:spPr>
              <a:xfrm>
                <a:off x="0" y="0"/>
                <a:ext cx="3921761" cy="14201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defTabSz="1300480">
                  <a:defRPr b="0" sz="22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265" name="src:  0.0.0.0, 68…"/>
              <p:cNvSpPr txBox="1"/>
              <p:nvPr/>
            </p:nvSpPr>
            <p:spPr>
              <a:xfrm>
                <a:off x="0" y="0"/>
                <a:ext cx="3921761" cy="1336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spAutoFit/>
              </a:bodyPr>
              <a:lstStyle/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src:  0.0.0.0, 68     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dest::  255.255.255.255, 67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yiaddrr: 223.1.2.4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transaction ID: 655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lifetime: 3600 secs</a:t>
                </a:r>
              </a:p>
            </p:txBody>
          </p:sp>
        </p:grpSp>
      </p:grpSp>
      <p:sp>
        <p:nvSpPr>
          <p:cNvPr id="268" name="Line"/>
          <p:cNvSpPr/>
          <p:nvPr/>
        </p:nvSpPr>
        <p:spPr>
          <a:xfrm>
            <a:off x="3342639" y="8242244"/>
            <a:ext cx="6251788" cy="76538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275" name="Group"/>
          <p:cNvGrpSpPr/>
          <p:nvPr/>
        </p:nvGrpSpPr>
        <p:grpSpPr>
          <a:xfrm>
            <a:off x="5672666" y="7838101"/>
            <a:ext cx="3569548" cy="1808481"/>
            <a:chOff x="0" y="0"/>
            <a:chExt cx="3569546" cy="1808480"/>
          </a:xfrm>
        </p:grpSpPr>
        <p:grpSp>
          <p:nvGrpSpPr>
            <p:cNvPr id="271" name="Group"/>
            <p:cNvGrpSpPr/>
            <p:nvPr/>
          </p:nvGrpSpPr>
          <p:grpSpPr>
            <a:xfrm>
              <a:off x="-1" y="-1"/>
              <a:ext cx="1962010" cy="467362"/>
              <a:chOff x="0" y="0"/>
              <a:chExt cx="1962008" cy="467360"/>
            </a:xfrm>
          </p:grpSpPr>
          <p:sp>
            <p:nvSpPr>
              <p:cNvPr id="269" name="Rectangle"/>
              <p:cNvSpPr/>
              <p:nvPr/>
            </p:nvSpPr>
            <p:spPr>
              <a:xfrm>
                <a:off x="-1" y="0"/>
                <a:ext cx="1962010" cy="46736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defTabSz="1300480">
                  <a:defRPr b="0" sz="22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270" name="DHCP ACK"/>
              <p:cNvSpPr txBox="1"/>
              <p:nvPr/>
            </p:nvSpPr>
            <p:spPr>
              <a:xfrm>
                <a:off x="-1" y="0"/>
                <a:ext cx="1962010" cy="3713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spAutoFit/>
              </a:bodyPr>
              <a:lstStyle>
                <a:lvl1pPr defTabSz="1300480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DHCP ACK</a:t>
                </a:r>
              </a:p>
            </p:txBody>
          </p:sp>
        </p:grpSp>
        <p:grpSp>
          <p:nvGrpSpPr>
            <p:cNvPr id="274" name="Group"/>
            <p:cNvGrpSpPr/>
            <p:nvPr/>
          </p:nvGrpSpPr>
          <p:grpSpPr>
            <a:xfrm>
              <a:off x="137723" y="358987"/>
              <a:ext cx="3431824" cy="1449494"/>
              <a:chOff x="0" y="0"/>
              <a:chExt cx="3431822" cy="1449492"/>
            </a:xfrm>
          </p:grpSpPr>
          <p:sp>
            <p:nvSpPr>
              <p:cNvPr id="272" name="Rectangle"/>
              <p:cNvSpPr/>
              <p:nvPr/>
            </p:nvSpPr>
            <p:spPr>
              <a:xfrm>
                <a:off x="0" y="0"/>
                <a:ext cx="3431823" cy="14494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defTabSz="1300480">
                  <a:defRPr b="0" sz="14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273" name="src: 223.1.2.5, 67…"/>
              <p:cNvSpPr txBox="1"/>
              <p:nvPr/>
            </p:nvSpPr>
            <p:spPr>
              <a:xfrm>
                <a:off x="0" y="0"/>
                <a:ext cx="3431823" cy="1336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spAutoFit/>
              </a:bodyPr>
              <a:lstStyle/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src: 223.1.2.5, 67      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dest:  255.255.255.255, 68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yiaddrr: 223.1.2.4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transaction ID: 655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lifetime: 3600 secs</a:t>
                </a:r>
              </a:p>
            </p:txBody>
          </p:sp>
        </p:grpSp>
      </p:grpSp>
      <p:grpSp>
        <p:nvGrpSpPr>
          <p:cNvPr id="298" name="Group"/>
          <p:cNvGrpSpPr/>
          <p:nvPr/>
        </p:nvGrpSpPr>
        <p:grpSpPr>
          <a:xfrm>
            <a:off x="9613335" y="3020003"/>
            <a:ext cx="1121270" cy="796277"/>
            <a:chOff x="0" y="0"/>
            <a:chExt cx="1121269" cy="796276"/>
          </a:xfrm>
        </p:grpSpPr>
        <p:pic>
          <p:nvPicPr>
            <p:cNvPr id="276" name="laptop_keyboard" descr="laptop_keyboard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 rot="109065">
              <a:off x="5926" y="392301"/>
              <a:ext cx="957307" cy="3888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7" name="Shape"/>
            <p:cNvSpPr/>
            <p:nvPr/>
          </p:nvSpPr>
          <p:spPr>
            <a:xfrm>
              <a:off x="323817" y="17056"/>
              <a:ext cx="770205" cy="506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11" y="0"/>
                  </a:moveTo>
                  <a:lnTo>
                    <a:pt x="0" y="15338"/>
                  </a:lnTo>
                  <a:lnTo>
                    <a:pt x="17341" y="21600"/>
                  </a:lnTo>
                  <a:lnTo>
                    <a:pt x="21600" y="2813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278" name="screen" descr="screen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1964" y="28996"/>
              <a:ext cx="699361" cy="4622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Shape"/>
            <p:cNvSpPr/>
            <p:nvPr/>
          </p:nvSpPr>
          <p:spPr>
            <a:xfrm>
              <a:off x="463689" y="1705"/>
              <a:ext cx="652131" cy="93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" y="0"/>
                  </a:moveTo>
                  <a:lnTo>
                    <a:pt x="21600" y="16188"/>
                  </a:lnTo>
                  <a:lnTo>
                    <a:pt x="21190" y="21600"/>
                  </a:lnTo>
                  <a:lnTo>
                    <a:pt x="0" y="4083"/>
                  </a:lnTo>
                  <a:lnTo>
                    <a:pt x="12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0" name="Shape"/>
            <p:cNvSpPr/>
            <p:nvPr/>
          </p:nvSpPr>
          <p:spPr>
            <a:xfrm>
              <a:off x="316551" y="0"/>
              <a:ext cx="181653" cy="392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15" y="0"/>
                  </a:moveTo>
                  <a:lnTo>
                    <a:pt x="0" y="21326"/>
                  </a:lnTo>
                  <a:lnTo>
                    <a:pt x="3508" y="21600"/>
                  </a:lnTo>
                  <a:lnTo>
                    <a:pt x="21600" y="582"/>
                  </a:lnTo>
                  <a:lnTo>
                    <a:pt x="17815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1" name="Shape"/>
            <p:cNvSpPr/>
            <p:nvPr/>
          </p:nvSpPr>
          <p:spPr>
            <a:xfrm>
              <a:off x="916002" y="71637"/>
              <a:ext cx="196185" cy="4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3943" y="21600"/>
                  </a:lnTo>
                  <a:lnTo>
                    <a:pt x="0" y="21244"/>
                  </a:lnTo>
                  <a:lnTo>
                    <a:pt x="17314" y="771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Shape"/>
            <p:cNvSpPr/>
            <p:nvPr/>
          </p:nvSpPr>
          <p:spPr>
            <a:xfrm>
              <a:off x="314735" y="373538"/>
              <a:ext cx="667479" cy="151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4" h="21600" fill="norm" stroke="1" extrusionOk="0">
                  <a:moveTo>
                    <a:pt x="257" y="0"/>
                  </a:moveTo>
                  <a:lnTo>
                    <a:pt x="0" y="2898"/>
                  </a:lnTo>
                  <a:lnTo>
                    <a:pt x="18975" y="21600"/>
                  </a:lnTo>
                  <a:cubicBezTo>
                    <a:pt x="19466" y="14663"/>
                    <a:pt x="21600" y="21278"/>
                    <a:pt x="18484" y="17649"/>
                  </a:cubicBezTo>
                  <a:lnTo>
                    <a:pt x="25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3" name="Shape"/>
            <p:cNvSpPr/>
            <p:nvPr/>
          </p:nvSpPr>
          <p:spPr>
            <a:xfrm>
              <a:off x="937800" y="75048"/>
              <a:ext cx="183470" cy="453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54" y="0"/>
                  </a:moveTo>
                  <a:lnTo>
                    <a:pt x="21600" y="0"/>
                  </a:lnTo>
                  <a:lnTo>
                    <a:pt x="2306" y="21600"/>
                  </a:lnTo>
                  <a:lnTo>
                    <a:pt x="0" y="21444"/>
                  </a:lnTo>
                  <a:lnTo>
                    <a:pt x="20854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4" name="Shape"/>
            <p:cNvSpPr/>
            <p:nvPr/>
          </p:nvSpPr>
          <p:spPr>
            <a:xfrm>
              <a:off x="314735" y="394006"/>
              <a:ext cx="637598" cy="150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" y="2239"/>
                  </a:lnTo>
                  <a:lnTo>
                    <a:pt x="21093" y="21600"/>
                  </a:lnTo>
                  <a:lnTo>
                    <a:pt x="21600" y="194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91" name="Group"/>
            <p:cNvGrpSpPr/>
            <p:nvPr/>
          </p:nvGrpSpPr>
          <p:grpSpPr>
            <a:xfrm>
              <a:off x="303835" y="554338"/>
              <a:ext cx="216167" cy="90401"/>
              <a:chOff x="0" y="0"/>
              <a:chExt cx="216165" cy="90399"/>
            </a:xfrm>
          </p:grpSpPr>
          <p:sp>
            <p:nvSpPr>
              <p:cNvPr id="285" name="Shape"/>
              <p:cNvSpPr/>
              <p:nvPr/>
            </p:nvSpPr>
            <p:spPr>
              <a:xfrm>
                <a:off x="-1" y="0"/>
                <a:ext cx="216167" cy="90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16" y="0"/>
                    </a:moveTo>
                    <a:lnTo>
                      <a:pt x="21600" y="8191"/>
                    </a:lnTo>
                    <a:lnTo>
                      <a:pt x="13500" y="21600"/>
                    </a:lnTo>
                    <a:lnTo>
                      <a:pt x="0" y="12088"/>
                    </a:lnTo>
                    <a:lnTo>
                      <a:pt x="8416" y="0"/>
                    </a:lnTo>
                    <a:close/>
                  </a:path>
                </a:pathLst>
              </a:custGeom>
              <a:solidFill>
                <a:srgbClr val="0000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86" name="Shape"/>
              <p:cNvSpPr/>
              <p:nvPr/>
            </p:nvSpPr>
            <p:spPr>
              <a:xfrm>
                <a:off x="4024" y="1935"/>
                <a:ext cx="208693" cy="85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90" y="0"/>
                    </a:moveTo>
                    <a:lnTo>
                      <a:pt x="21600" y="8265"/>
                    </a:lnTo>
                    <a:lnTo>
                      <a:pt x="13597" y="21600"/>
                    </a:lnTo>
                    <a:lnTo>
                      <a:pt x="0" y="12015"/>
                    </a:lnTo>
                    <a:lnTo>
                      <a:pt x="839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87" name="Shape"/>
              <p:cNvSpPr/>
              <p:nvPr/>
            </p:nvSpPr>
            <p:spPr>
              <a:xfrm>
                <a:off x="19546" y="35385"/>
                <a:ext cx="74165" cy="276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504"/>
                    </a:moveTo>
                    <a:lnTo>
                      <a:pt x="6279" y="0"/>
                    </a:lnTo>
                    <a:lnTo>
                      <a:pt x="21600" y="10800"/>
                    </a:lnTo>
                    <a:lnTo>
                      <a:pt x="15321" y="21600"/>
                    </a:lnTo>
                    <a:lnTo>
                      <a:pt x="0" y="9504"/>
                    </a:lnTo>
                    <a:close/>
                  </a:path>
                </a:pathLst>
              </a:custGeom>
              <a:solidFill>
                <a:srgbClr val="00CC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88" name="Shape"/>
              <p:cNvSpPr/>
              <p:nvPr/>
            </p:nvSpPr>
            <p:spPr>
              <a:xfrm>
                <a:off x="16959" y="47779"/>
                <a:ext cx="55767" cy="18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36" y="0"/>
                    </a:moveTo>
                    <a:lnTo>
                      <a:pt x="21600" y="18171"/>
                    </a:lnTo>
                    <a:lnTo>
                      <a:pt x="20041" y="21600"/>
                    </a:lnTo>
                    <a:lnTo>
                      <a:pt x="0" y="308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0000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89" name="Shape"/>
              <p:cNvSpPr/>
              <p:nvPr/>
            </p:nvSpPr>
            <p:spPr>
              <a:xfrm>
                <a:off x="80487" y="53078"/>
                <a:ext cx="74164" cy="281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741"/>
                    </a:moveTo>
                    <a:lnTo>
                      <a:pt x="5944" y="0"/>
                    </a:lnTo>
                    <a:lnTo>
                      <a:pt x="21600" y="11012"/>
                    </a:lnTo>
                    <a:lnTo>
                      <a:pt x="15321" y="21600"/>
                    </a:lnTo>
                    <a:lnTo>
                      <a:pt x="0" y="9741"/>
                    </a:lnTo>
                    <a:close/>
                  </a:path>
                </a:pathLst>
              </a:custGeom>
              <a:solidFill>
                <a:srgbClr val="00CC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90" name="Shape"/>
              <p:cNvSpPr/>
              <p:nvPr/>
            </p:nvSpPr>
            <p:spPr>
              <a:xfrm>
                <a:off x="77900" y="66025"/>
                <a:ext cx="55767" cy="18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36" y="0"/>
                    </a:moveTo>
                    <a:lnTo>
                      <a:pt x="21600" y="18171"/>
                    </a:lnTo>
                    <a:lnTo>
                      <a:pt x="20041" y="21600"/>
                    </a:lnTo>
                    <a:lnTo>
                      <a:pt x="0" y="308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0000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292" name="Shape"/>
            <p:cNvSpPr/>
            <p:nvPr/>
          </p:nvSpPr>
          <p:spPr>
            <a:xfrm>
              <a:off x="674405" y="567983"/>
              <a:ext cx="261580" cy="19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" y="20127"/>
                  </a:moveTo>
                  <a:lnTo>
                    <a:pt x="21600" y="0"/>
                  </a:lnTo>
                  <a:lnTo>
                    <a:pt x="21535" y="1636"/>
                  </a:lnTo>
                  <a:lnTo>
                    <a:pt x="0" y="21600"/>
                  </a:lnTo>
                  <a:lnTo>
                    <a:pt x="65" y="20127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3" name="Shape"/>
            <p:cNvSpPr/>
            <p:nvPr/>
          </p:nvSpPr>
          <p:spPr>
            <a:xfrm>
              <a:off x="5926" y="583334"/>
              <a:ext cx="670297" cy="18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" y="0"/>
                  </a:moveTo>
                  <a:cubicBezTo>
                    <a:pt x="136" y="0"/>
                    <a:pt x="222" y="0"/>
                    <a:pt x="307" y="0"/>
                  </a:cubicBezTo>
                  <a:lnTo>
                    <a:pt x="21600" y="20256"/>
                  </a:lnTo>
                  <a:lnTo>
                    <a:pt x="21574" y="21600"/>
                  </a:lnTo>
                  <a:lnTo>
                    <a:pt x="0" y="7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4" name="Shape"/>
            <p:cNvSpPr/>
            <p:nvPr/>
          </p:nvSpPr>
          <p:spPr>
            <a:xfrm>
              <a:off x="528" y="550927"/>
              <a:ext cx="18064" cy="35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69"/>
                  </a:moveTo>
                  <a:lnTo>
                    <a:pt x="19108" y="21600"/>
                  </a:lnTo>
                  <a:lnTo>
                    <a:pt x="0" y="21159"/>
                  </a:lnTo>
                  <a:lnTo>
                    <a:pt x="2492" y="0"/>
                  </a:lnTo>
                  <a:lnTo>
                    <a:pt x="21600" y="1469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5" name="Shape"/>
            <p:cNvSpPr/>
            <p:nvPr/>
          </p:nvSpPr>
          <p:spPr>
            <a:xfrm>
              <a:off x="7743" y="402535"/>
              <a:ext cx="310626" cy="150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90" y="0"/>
                  </a:moveTo>
                  <a:lnTo>
                    <a:pt x="0" y="21279"/>
                  </a:lnTo>
                  <a:lnTo>
                    <a:pt x="551" y="21600"/>
                  </a:lnTo>
                  <a:lnTo>
                    <a:pt x="21600" y="642"/>
                  </a:lnTo>
                  <a:lnTo>
                    <a:pt x="21490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6" name="Shape"/>
            <p:cNvSpPr/>
            <p:nvPr/>
          </p:nvSpPr>
          <p:spPr>
            <a:xfrm>
              <a:off x="27725" y="557750"/>
              <a:ext cx="635782" cy="173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" y="0"/>
                  </a:moveTo>
                  <a:cubicBezTo>
                    <a:pt x="136" y="0"/>
                    <a:pt x="222" y="0"/>
                    <a:pt x="307" y="0"/>
                  </a:cubicBezTo>
                  <a:lnTo>
                    <a:pt x="21600" y="20256"/>
                  </a:lnTo>
                  <a:lnTo>
                    <a:pt x="21574" y="21600"/>
                  </a:lnTo>
                  <a:lnTo>
                    <a:pt x="0" y="7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7" name="Shape"/>
            <p:cNvSpPr/>
            <p:nvPr/>
          </p:nvSpPr>
          <p:spPr>
            <a:xfrm flipH="1" rot="10800000">
              <a:off x="663506" y="545810"/>
              <a:ext cx="257947" cy="179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" y="0"/>
                  </a:moveTo>
                  <a:cubicBezTo>
                    <a:pt x="136" y="0"/>
                    <a:pt x="222" y="0"/>
                    <a:pt x="307" y="0"/>
                  </a:cubicBezTo>
                  <a:lnTo>
                    <a:pt x="21600" y="20256"/>
                  </a:lnTo>
                  <a:lnTo>
                    <a:pt x="21574" y="21600"/>
                  </a:lnTo>
                  <a:lnTo>
                    <a:pt x="0" y="7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3110088" y="2749070"/>
            <a:ext cx="477567" cy="763130"/>
            <a:chOff x="0" y="0"/>
            <a:chExt cx="477565" cy="763128"/>
          </a:xfrm>
        </p:grpSpPr>
        <p:sp>
          <p:nvSpPr>
            <p:cNvPr id="299" name="Shape"/>
            <p:cNvSpPr/>
            <p:nvPr/>
          </p:nvSpPr>
          <p:spPr>
            <a:xfrm>
              <a:off x="377101" y="1274"/>
              <a:ext cx="94610" cy="728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0" name="Rectangle"/>
            <p:cNvSpPr/>
            <p:nvPr/>
          </p:nvSpPr>
          <p:spPr>
            <a:xfrm>
              <a:off x="22733" y="0"/>
              <a:ext cx="350023" cy="727139"/>
            </a:xfrm>
            <a:prstGeom prst="rect">
              <a:avLst/>
            </a:pr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01" name="Shape"/>
            <p:cNvSpPr/>
            <p:nvPr/>
          </p:nvSpPr>
          <p:spPr>
            <a:xfrm>
              <a:off x="396693" y="44908"/>
              <a:ext cx="54625" cy="66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2" name="Shape"/>
            <p:cNvSpPr/>
            <p:nvPr/>
          </p:nvSpPr>
          <p:spPr>
            <a:xfrm>
              <a:off x="382450" y="385704"/>
              <a:ext cx="87924" cy="60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3" name="Rectangle"/>
            <p:cNvSpPr/>
            <p:nvPr/>
          </p:nvSpPr>
          <p:spPr>
            <a:xfrm>
              <a:off x="24738" y="82378"/>
              <a:ext cx="198581" cy="1806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grpSp>
          <p:nvGrpSpPr>
            <p:cNvPr id="306" name="Group"/>
            <p:cNvGrpSpPr/>
            <p:nvPr/>
          </p:nvGrpSpPr>
          <p:grpSpPr>
            <a:xfrm>
              <a:off x="203326" y="76786"/>
              <a:ext cx="194235" cy="45187"/>
              <a:chOff x="0" y="0"/>
              <a:chExt cx="194233" cy="45185"/>
            </a:xfrm>
          </p:grpSpPr>
          <p:sp>
            <p:nvSpPr>
              <p:cNvPr id="304" name="Rounded Rectangle"/>
              <p:cNvSpPr/>
              <p:nvPr/>
            </p:nvSpPr>
            <p:spPr>
              <a:xfrm>
                <a:off x="0" y="0"/>
                <a:ext cx="194234" cy="4518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b="0" sz="22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305" name="Rounded Rectangle"/>
              <p:cNvSpPr/>
              <p:nvPr/>
            </p:nvSpPr>
            <p:spPr>
              <a:xfrm>
                <a:off x="4286" y="4651"/>
                <a:ext cx="185126" cy="3621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b="0" sz="22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307" name="Rectangle"/>
            <p:cNvSpPr/>
            <p:nvPr/>
          </p:nvSpPr>
          <p:spPr>
            <a:xfrm>
              <a:off x="27079" y="186210"/>
              <a:ext cx="200921" cy="1806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grpSp>
          <p:nvGrpSpPr>
            <p:cNvPr id="310" name="Group"/>
            <p:cNvGrpSpPr/>
            <p:nvPr/>
          </p:nvGrpSpPr>
          <p:grpSpPr>
            <a:xfrm>
              <a:off x="203193" y="180567"/>
              <a:ext cx="194235" cy="42987"/>
              <a:chOff x="0" y="0"/>
              <a:chExt cx="194233" cy="42986"/>
            </a:xfrm>
          </p:grpSpPr>
          <p:sp>
            <p:nvSpPr>
              <p:cNvPr id="308" name="Rounded Rectangle"/>
              <p:cNvSpPr/>
              <p:nvPr/>
            </p:nvSpPr>
            <p:spPr>
              <a:xfrm>
                <a:off x="0" y="0"/>
                <a:ext cx="194234" cy="4298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b="0" sz="22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309" name="Rounded Rectangle"/>
              <p:cNvSpPr/>
              <p:nvPr/>
            </p:nvSpPr>
            <p:spPr>
              <a:xfrm>
                <a:off x="4554" y="4605"/>
                <a:ext cx="185126" cy="337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b="0" sz="22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311" name="Rectangle"/>
            <p:cNvSpPr/>
            <p:nvPr/>
          </p:nvSpPr>
          <p:spPr>
            <a:xfrm>
              <a:off x="24738" y="294819"/>
              <a:ext cx="200921" cy="1806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12" name="Rectangle"/>
            <p:cNvSpPr/>
            <p:nvPr/>
          </p:nvSpPr>
          <p:spPr>
            <a:xfrm>
              <a:off x="29419" y="389413"/>
              <a:ext cx="198581" cy="18064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grpSp>
          <p:nvGrpSpPr>
            <p:cNvPr id="315" name="Group"/>
            <p:cNvGrpSpPr/>
            <p:nvPr/>
          </p:nvGrpSpPr>
          <p:grpSpPr>
            <a:xfrm>
              <a:off x="198645" y="381564"/>
              <a:ext cx="194301" cy="47403"/>
              <a:chOff x="0" y="0"/>
              <a:chExt cx="194299" cy="47401"/>
            </a:xfrm>
          </p:grpSpPr>
          <p:sp>
            <p:nvSpPr>
              <p:cNvPr id="313" name="Rounded Rectangle"/>
              <p:cNvSpPr/>
              <p:nvPr/>
            </p:nvSpPr>
            <p:spPr>
              <a:xfrm>
                <a:off x="0" y="0"/>
                <a:ext cx="194300" cy="4740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b="0" sz="22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314" name="Rounded Rectangle"/>
              <p:cNvSpPr/>
              <p:nvPr/>
            </p:nvSpPr>
            <p:spPr>
              <a:xfrm>
                <a:off x="4562" y="4497"/>
                <a:ext cx="185176" cy="3598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b="0" sz="22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316" name="Shape"/>
            <p:cNvSpPr/>
            <p:nvPr/>
          </p:nvSpPr>
          <p:spPr>
            <a:xfrm>
              <a:off x="383787" y="294613"/>
              <a:ext cx="87924" cy="59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19" name="Group"/>
            <p:cNvGrpSpPr/>
            <p:nvPr/>
          </p:nvGrpSpPr>
          <p:grpSpPr>
            <a:xfrm>
              <a:off x="201056" y="286651"/>
              <a:ext cx="194301" cy="42998"/>
              <a:chOff x="0" y="0"/>
              <a:chExt cx="194299" cy="42997"/>
            </a:xfrm>
          </p:grpSpPr>
          <p:sp>
            <p:nvSpPr>
              <p:cNvPr id="317" name="Rounded Rectangle"/>
              <p:cNvSpPr/>
              <p:nvPr/>
            </p:nvSpPr>
            <p:spPr>
              <a:xfrm>
                <a:off x="0" y="0"/>
                <a:ext cx="194300" cy="429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b="0" sz="22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318" name="Rounded Rectangle"/>
              <p:cNvSpPr/>
              <p:nvPr/>
            </p:nvSpPr>
            <p:spPr>
              <a:xfrm>
                <a:off x="4293" y="4459"/>
                <a:ext cx="185177" cy="3376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b="0" sz="22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320" name="Rectangle"/>
            <p:cNvSpPr/>
            <p:nvPr/>
          </p:nvSpPr>
          <p:spPr>
            <a:xfrm>
              <a:off x="370414" y="0"/>
              <a:ext cx="22735" cy="729368"/>
            </a:xfrm>
            <a:prstGeom prst="rect">
              <a:avLst/>
            </a:prstGeom>
            <a:gradFill flip="none"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21" name="Shape"/>
            <p:cNvSpPr/>
            <p:nvPr/>
          </p:nvSpPr>
          <p:spPr>
            <a:xfrm>
              <a:off x="391810" y="184093"/>
              <a:ext cx="79233" cy="67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8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7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2" name="Shape"/>
            <p:cNvSpPr/>
            <p:nvPr/>
          </p:nvSpPr>
          <p:spPr>
            <a:xfrm>
              <a:off x="392813" y="79943"/>
              <a:ext cx="81573" cy="76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3" name="Oval"/>
            <p:cNvSpPr/>
            <p:nvPr/>
          </p:nvSpPr>
          <p:spPr>
            <a:xfrm>
              <a:off x="459503" y="695288"/>
              <a:ext cx="18063" cy="29303"/>
            </a:xfrm>
            <a:prstGeom prst="ellipse">
              <a:avLst/>
            </a:pr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24" name="Shape"/>
            <p:cNvSpPr/>
            <p:nvPr/>
          </p:nvSpPr>
          <p:spPr>
            <a:xfrm>
              <a:off x="388467" y="695925"/>
              <a:ext cx="81907" cy="6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25" name="Rounded Rectangle"/>
            <p:cNvSpPr/>
            <p:nvPr/>
          </p:nvSpPr>
          <p:spPr>
            <a:xfrm>
              <a:off x="0" y="715672"/>
              <a:ext cx="401841" cy="4745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26" name="Rounded Rectangle"/>
            <p:cNvSpPr/>
            <p:nvPr/>
          </p:nvSpPr>
          <p:spPr>
            <a:xfrm>
              <a:off x="22733" y="727138"/>
              <a:ext cx="356709" cy="248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27" name="Circle"/>
            <p:cNvSpPr/>
            <p:nvPr/>
          </p:nvSpPr>
          <p:spPr>
            <a:xfrm>
              <a:off x="56498" y="622988"/>
              <a:ext cx="51819" cy="45228"/>
            </a:xfrm>
            <a:prstGeom prst="ellipse">
              <a:avLst/>
            </a:prstGeom>
            <a:solidFill>
              <a:srgbClr val="33CC33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28" name="Circle"/>
            <p:cNvSpPr/>
            <p:nvPr/>
          </p:nvSpPr>
          <p:spPr>
            <a:xfrm>
              <a:off x="115002" y="622988"/>
              <a:ext cx="54159" cy="45228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29" name="Circle"/>
            <p:cNvSpPr/>
            <p:nvPr/>
          </p:nvSpPr>
          <p:spPr>
            <a:xfrm>
              <a:off x="173840" y="620758"/>
              <a:ext cx="54160" cy="45229"/>
            </a:xfrm>
            <a:prstGeom prst="ellipse">
              <a:avLst/>
            </a:prstGeom>
            <a:solidFill>
              <a:srgbClr val="33CC33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30" name="Rectangle"/>
            <p:cNvSpPr/>
            <p:nvPr/>
          </p:nvSpPr>
          <p:spPr>
            <a:xfrm>
              <a:off x="309236" y="447175"/>
              <a:ext cx="27080" cy="243973"/>
            </a:xfrm>
            <a:prstGeom prst="rect">
              <a:avLst/>
            </a:prstGeom>
            <a:solidFill>
              <a:srgbClr val="292929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grpSp>
        <p:nvGrpSpPr>
          <p:cNvPr id="334" name="Group"/>
          <p:cNvGrpSpPr/>
          <p:nvPr/>
        </p:nvGrpSpPr>
        <p:grpSpPr>
          <a:xfrm>
            <a:off x="5652346" y="2852927"/>
            <a:ext cx="3612446" cy="1043095"/>
            <a:chOff x="0" y="0"/>
            <a:chExt cx="3612444" cy="1043093"/>
          </a:xfrm>
        </p:grpSpPr>
        <p:sp>
          <p:nvSpPr>
            <p:cNvPr id="332" name="Rectangle"/>
            <p:cNvSpPr/>
            <p:nvPr/>
          </p:nvSpPr>
          <p:spPr>
            <a:xfrm>
              <a:off x="0" y="-1"/>
              <a:ext cx="3587001" cy="104309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33" name="Broadcast: is there a DHCP server out there?"/>
            <p:cNvSpPr txBox="1"/>
            <p:nvPr/>
          </p:nvSpPr>
          <p:spPr>
            <a:xfrm>
              <a:off x="16829" y="85977"/>
              <a:ext cx="3595616" cy="815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22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Broadcast: is there a DHCP server out there?</a:t>
              </a:r>
            </a:p>
          </p:txBody>
        </p:sp>
      </p:grpSp>
      <p:grpSp>
        <p:nvGrpSpPr>
          <p:cNvPr id="337" name="Group"/>
          <p:cNvGrpSpPr/>
          <p:nvPr/>
        </p:nvGrpSpPr>
        <p:grpSpPr>
          <a:xfrm>
            <a:off x="5887155" y="4571096"/>
            <a:ext cx="3596641" cy="1257584"/>
            <a:chOff x="0" y="0"/>
            <a:chExt cx="3596639" cy="1257582"/>
          </a:xfrm>
        </p:grpSpPr>
        <p:sp>
          <p:nvSpPr>
            <p:cNvPr id="335" name="Rectangle"/>
            <p:cNvSpPr/>
            <p:nvPr/>
          </p:nvSpPr>
          <p:spPr>
            <a:xfrm>
              <a:off x="-1" y="0"/>
              <a:ext cx="3345740" cy="12575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36" name="Broadcast: I’m a DHCP server! Here’s an IP address you can use"/>
            <p:cNvSpPr txBox="1"/>
            <p:nvPr/>
          </p:nvSpPr>
          <p:spPr>
            <a:xfrm>
              <a:off x="0" y="60476"/>
              <a:ext cx="3596640" cy="1158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defTabSz="1300480">
                <a:defRPr b="0" sz="22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Broadcast: I</a:t>
              </a:r>
              <a:r>
                <a:t>’</a:t>
              </a:r>
              <a:r>
                <a:t>m a DHCP server! Here</a:t>
              </a:r>
              <a:r>
                <a:t>’</a:t>
              </a:r>
              <a:r>
                <a:t>s an IP address you can use </a:t>
              </a:r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3918373" y="6314101"/>
            <a:ext cx="3594383" cy="1257583"/>
            <a:chOff x="0" y="0"/>
            <a:chExt cx="3594382" cy="1257582"/>
          </a:xfrm>
        </p:grpSpPr>
        <p:sp>
          <p:nvSpPr>
            <p:cNvPr id="338" name="Rectangle"/>
            <p:cNvSpPr/>
            <p:nvPr/>
          </p:nvSpPr>
          <p:spPr>
            <a:xfrm>
              <a:off x="0" y="0"/>
              <a:ext cx="3343639" cy="12575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39" name="Broadcast: OK.  I’ll take that IP address!"/>
            <p:cNvSpPr txBox="1"/>
            <p:nvPr/>
          </p:nvSpPr>
          <p:spPr>
            <a:xfrm>
              <a:off x="0" y="212966"/>
              <a:ext cx="3594383" cy="815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defTabSz="1300480">
                <a:defRPr b="0" sz="22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Broadcast: OK.  I</a:t>
              </a:r>
              <a:r>
                <a:t>’</a:t>
              </a:r>
              <a:r>
                <a:t>ll take that IP address!</a:t>
              </a:r>
            </a:p>
          </p:txBody>
        </p:sp>
      </p:grpSp>
      <p:grpSp>
        <p:nvGrpSpPr>
          <p:cNvPr id="343" name="Group"/>
          <p:cNvGrpSpPr/>
          <p:nvPr/>
        </p:nvGrpSpPr>
        <p:grpSpPr>
          <a:xfrm>
            <a:off x="5862320" y="8260305"/>
            <a:ext cx="3596640" cy="1259841"/>
            <a:chOff x="0" y="0"/>
            <a:chExt cx="3596639" cy="1259840"/>
          </a:xfrm>
        </p:grpSpPr>
        <p:sp>
          <p:nvSpPr>
            <p:cNvPr id="341" name="Rectangle"/>
            <p:cNvSpPr/>
            <p:nvPr/>
          </p:nvSpPr>
          <p:spPr>
            <a:xfrm>
              <a:off x="-1" y="0"/>
              <a:ext cx="3345740" cy="12598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42" name="Broadcast: OK.  You’ve got that IP address!"/>
            <p:cNvSpPr txBox="1"/>
            <p:nvPr/>
          </p:nvSpPr>
          <p:spPr>
            <a:xfrm>
              <a:off x="0" y="213348"/>
              <a:ext cx="3596640" cy="815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defTabSz="1300480">
                <a:defRPr b="0" sz="22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Broadcast: OK.  You</a:t>
              </a:r>
              <a:r>
                <a:t>’</a:t>
              </a:r>
              <a:r>
                <a:t>ve got that IP address!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5" dur="500" fill="hold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3" dur="500" fill="hold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xit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1" dur="500" fill="hold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xit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9" dur="500" fill="hold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1" grpId="1"/>
      <p:bldP build="whole" bldLvl="1" animBg="1" rev="0" advAuto="0" spid="340" grpId="10"/>
      <p:bldP build="whole" bldLvl="1" animBg="1" rev="0" advAuto="0" spid="337" grpId="6"/>
      <p:bldP build="whole" bldLvl="1" animBg="1" rev="0" advAuto="0" spid="337" grpId="7"/>
      <p:bldP build="whole" bldLvl="1" animBg="1" rev="0" advAuto="0" spid="340" grpId="11"/>
      <p:bldP build="whole" bldLvl="1" animBg="1" rev="0" advAuto="0" spid="267" grpId="8"/>
      <p:bldP build="whole" bldLvl="1" animBg="1" rev="0" advAuto="0" spid="275" grpId="12"/>
      <p:bldP build="whole" bldLvl="1" animBg="1" rev="0" advAuto="0" spid="252" grpId="5"/>
      <p:bldP build="whole" bldLvl="1" animBg="1" rev="0" advAuto="0" spid="260" grpId="9"/>
      <p:bldP build="whole" bldLvl="1" animBg="1" rev="0" advAuto="0" spid="334" grpId="2"/>
      <p:bldP build="whole" bldLvl="1" animBg="1" rev="0" advAuto="0" spid="334" grpId="3"/>
      <p:bldP build="whole" bldLvl="1" animBg="1" rev="0" advAuto="0" spid="268" grpId="13"/>
      <p:bldP build="whole" bldLvl="1" animBg="1" rev="0" advAuto="0" spid="343" grpId="14"/>
      <p:bldP build="whole" bldLvl="1" animBg="1" rev="0" advAuto="0" spid="343" grpId="15"/>
      <p:bldP build="whole" bldLvl="1" animBg="1" rev="0" advAuto="0" spid="259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DHCP: More than IP addr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DHCP: More than IP address</a:t>
            </a:r>
          </a:p>
        </p:txBody>
      </p:sp>
      <p:sp>
        <p:nvSpPr>
          <p:cNvPr id="348" name="Slide Number"/>
          <p:cNvSpPr txBox="1"/>
          <p:nvPr>
            <p:ph type="sldNum" sz="quarter" idx="2"/>
          </p:nvPr>
        </p:nvSpPr>
        <p:spPr>
          <a:xfrm>
            <a:off x="227044" y="1766967"/>
            <a:ext cx="304525" cy="472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9" name="DHCP can return more than just allocated IP address on subn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DHCP can return more than just allocated IP address on subnet</a:t>
            </a:r>
          </a:p>
          <a:p>
            <a:pPr lvl="1" marL="807194" indent="-441434">
              <a:buSzPct val="60000"/>
              <a:buChar char="◻"/>
            </a:pPr>
            <a:r>
              <a:t>address of first-hop router for client</a:t>
            </a:r>
          </a:p>
          <a:p>
            <a:pPr lvl="1" marL="807194" indent="-441434">
              <a:buSzPct val="60000"/>
              <a:buChar char="◻"/>
            </a:pPr>
            <a:r>
              <a:t>name and IP address of DNS sever</a:t>
            </a:r>
            <a:endParaRPr sz="3400"/>
          </a:p>
          <a:p>
            <a:pPr lvl="1" marL="807194" indent="-441434">
              <a:buSzPct val="60000"/>
              <a:buChar char="◻"/>
            </a:pPr>
            <a:r>
              <a:t>network mask (indicating network versus host portion of address)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