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FE8"/>
          </a:solidFill>
        </a:fill>
      </a:tcStyle>
    </a:wholeTbl>
    <a:band2H>
      <a:tcTxStyle b="def" i="def"/>
      <a:tcStyle>
        <a:tcBdr/>
        <a:fill>
          <a:solidFill>
            <a:srgbClr val="E7F0F4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2CB"/>
          </a:solidFill>
        </a:fill>
      </a:tcStyle>
    </a:wholeTbl>
    <a:band2H>
      <a:tcTxStyle b="def" i="def"/>
      <a:tcStyle>
        <a:tcBdr/>
        <a:fill>
          <a:solidFill>
            <a:srgbClr val="FBEAE7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CDCE"/>
          </a:solidFill>
        </a:fill>
      </a:tcStyle>
    </a:wholeTbl>
    <a:band2H>
      <a:tcTxStyle b="def" i="def"/>
      <a:tcStyle>
        <a:tcBdr/>
        <a:fill>
          <a:solidFill>
            <a:srgbClr val="ECE7E8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convert values between host and network byte order: Big-endian is the most common format in data networking; </a:t>
            </a:r>
          </a:p>
          <a:p>
            <a:pPr/>
          </a:p>
          <a:p>
            <a:pPr/>
          </a:p>
          <a:p>
            <a:pPr/>
            <a:r>
              <a:t>4bytes (128): 0x00 0x00 0x00 0x80</a:t>
            </a:r>
          </a:p>
          <a:p>
            <a:pPr/>
            <a:r>
              <a:t>Little endian: 0x80 0x00 0x00 0x00 (Intel microprocessor) — most modern computers</a:t>
            </a:r>
          </a:p>
          <a:p>
            <a:pPr/>
            <a:r>
              <a:t>Big endian: 0x00 0x00 0x00 0x80 (IBM Z architecutres…)</a:t>
            </a:r>
          </a:p>
          <a:p>
            <a:pPr/>
          </a:p>
          <a:p>
            <a:pPr/>
          </a:p>
          <a:p>
            <a:pPr/>
            <a:r>
              <a:t>The network byte order is defined to always be big-endian,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0" name="Shape 2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Choosing the client port number is usually done by the kernel.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0" name="Shape 2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http://man7.org/linux/man-pages/man2/recvmsg.2.html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bg>
      <p:bgPr>
        <a:solidFill>
          <a:srgbClr val="4646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" name="Rectangle 9"/>
          <p:cNvSpPr/>
          <p:nvPr/>
        </p:nvSpPr>
        <p:spPr>
          <a:xfrm>
            <a:off x="-9144" y="6053328"/>
            <a:ext cx="2249424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" name="Rectangle 10"/>
          <p:cNvSpPr/>
          <p:nvPr/>
        </p:nvSpPr>
        <p:spPr>
          <a:xfrm>
            <a:off x="2359151" y="6044184"/>
            <a:ext cx="6784849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F5F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2362200" y="6050036"/>
            <a:ext cx="6705600" cy="685801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6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8246697" y="252730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0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1" name="Body Level One…"/>
          <p:cNvSpPr txBox="1"/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Text"/>
          <p:cNvSpPr txBox="1"/>
          <p:nvPr>
            <p:ph type="title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idx="1"/>
          </p:nvPr>
        </p:nvSpPr>
        <p:spPr>
          <a:xfrm>
            <a:off x="457200" y="609600"/>
            <a:ext cx="5562600" cy="551656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Rectangle 6"/>
          <p:cNvSpPr/>
          <p:nvPr/>
        </p:nvSpPr>
        <p:spPr>
          <a:xfrm>
            <a:off x="6096317" y="0"/>
            <a:ext cx="32004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Rectangle 7"/>
          <p:cNvSpPr/>
          <p:nvPr/>
        </p:nvSpPr>
        <p:spPr>
          <a:xfrm>
            <a:off x="6142037" y="609600"/>
            <a:ext cx="228601" cy="62484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" name="Rectangle 8"/>
          <p:cNvSpPr/>
          <p:nvPr/>
        </p:nvSpPr>
        <p:spPr>
          <a:xfrm>
            <a:off x="6142037" y="0"/>
            <a:ext cx="228601" cy="5334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 rot="5400000">
            <a:off x="6082935" y="100330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xfrm>
            <a:off x="93297" y="1242300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1371600" y="2743200"/>
            <a:ext cx="7123114" cy="16732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800">
                <a:solidFill>
                  <a:srgbClr val="464646"/>
                </a:solidFill>
              </a:defRPr>
            </a:lvl1pPr>
            <a:lvl2pPr marL="0" indent="365760">
              <a:buClrTx/>
              <a:buSzTx/>
              <a:buNone/>
              <a:defRPr sz="2800">
                <a:solidFill>
                  <a:srgbClr val="464646"/>
                </a:solidFill>
              </a:defRPr>
            </a:lvl2pPr>
            <a:lvl3pPr marL="0" indent="685800">
              <a:buClrTx/>
              <a:buSzTx/>
              <a:buNone/>
              <a:defRPr sz="2800">
                <a:solidFill>
                  <a:srgbClr val="464646"/>
                </a:solidFill>
              </a:defRPr>
            </a:lvl3pPr>
            <a:lvl4pPr marL="0" indent="1143000">
              <a:buClrTx/>
              <a:buSzTx/>
              <a:buNone/>
              <a:defRPr sz="2800">
                <a:solidFill>
                  <a:srgbClr val="464646"/>
                </a:solidFill>
              </a:defRPr>
            </a:lvl4pPr>
            <a:lvl5pPr marL="0" indent="1600200">
              <a:buClrTx/>
              <a:buSzTx/>
              <a:buNone/>
              <a:defRPr sz="2800">
                <a:solidFill>
                  <a:srgbClr val="46464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Rectangle 6"/>
          <p:cNvSpPr/>
          <p:nvPr/>
        </p:nvSpPr>
        <p:spPr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371600" y="304800"/>
            <a:ext cx="7620000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433853" y="590867"/>
            <a:ext cx="427694" cy="43434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half" idx="1"/>
          </p:nvPr>
        </p:nvSpPr>
        <p:spPr>
          <a:xfrm>
            <a:off x="609600" y="1589567"/>
            <a:ext cx="3886200" cy="45720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5" name="Text Placeholder 15"/>
          <p:cNvSpPr/>
          <p:nvPr>
            <p:ph type="body" sz="quarter" idx="13"/>
          </p:nvPr>
        </p:nvSpPr>
        <p:spPr>
          <a:xfrm>
            <a:off x="609600" y="1752600"/>
            <a:ext cx="3886200" cy="640081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/>
          <a:p>
            <a:pPr marL="0" indent="0">
              <a:buClrTx/>
              <a:buSzTx/>
              <a:buNone/>
              <a:defRPr b="1" sz="2000">
                <a:solidFill>
                  <a:srgbClr val="FFFFFF"/>
                </a:solidFill>
              </a:defRPr>
            </a:pPr>
          </a:p>
        </p:txBody>
      </p:sp>
      <p:sp>
        <p:nvSpPr>
          <p:cNvPr id="66" name="Text Placeholder 14"/>
          <p:cNvSpPr/>
          <p:nvPr>
            <p:ph type="body" sz="quarter" idx="14"/>
          </p:nvPr>
        </p:nvSpPr>
        <p:spPr>
          <a:xfrm>
            <a:off x="4800600" y="1752600"/>
            <a:ext cx="3886200" cy="640081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/>
          <a:p>
            <a:pPr marL="0" indent="0">
              <a:buClrTx/>
              <a:buSzTx/>
              <a:buNone/>
              <a:defRPr b="1"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4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2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" name="Title Text"/>
          <p:cNvSpPr txBox="1"/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6" name="Body Level One…"/>
          <p:cNvSpPr txBox="1"/>
          <p:nvPr>
            <p:ph type="body" sz="quarter" idx="1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w="50800" cap="sq">
            <a:solidFill>
              <a:schemeClr val="accent2"/>
            </a:solidFill>
            <a:miter lim="800000"/>
          </a:ln>
        </p:spPr>
        <p:txBody>
          <a:bodyPr lIns="91439" tIns="91439" rIns="91439" bIns="91439"/>
          <a:lstStyle>
            <a:lvl1pPr marL="0" indent="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1pPr>
            <a:lvl2pPr marL="0" indent="36576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2pPr>
            <a:lvl3pPr marL="0" indent="6858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3pPr>
            <a:lvl4pPr marL="0" indent="11430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4pPr>
            <a:lvl5pPr marL="0" indent="16002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ody Level One…"/>
          <p:cNvSpPr txBox="1"/>
          <p:nvPr>
            <p:ph type="body" sz="quarter" idx="1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700"/>
            </a:lvl1pPr>
            <a:lvl2pPr marL="0" indent="365760">
              <a:buClrTx/>
              <a:buSzTx/>
              <a:buNone/>
              <a:defRPr sz="1700"/>
            </a:lvl2pPr>
            <a:lvl3pPr marL="0" indent="685800">
              <a:buClrTx/>
              <a:buSzTx/>
              <a:buNone/>
              <a:defRPr sz="1700"/>
            </a:lvl3pPr>
            <a:lvl4pPr marL="0" indent="1143000">
              <a:buClrTx/>
              <a:buSzTx/>
              <a:buNone/>
              <a:defRPr sz="1700"/>
            </a:lvl4pPr>
            <a:lvl5pPr marL="0" indent="1600200">
              <a:buClrTx/>
              <a:buSzTx/>
              <a:buNone/>
              <a:defRPr sz="1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Rectangle 7"/>
          <p:cNvSpPr/>
          <p:nvPr/>
        </p:nvSpPr>
        <p:spPr>
          <a:xfrm>
            <a:off x="-9145" y="4572000"/>
            <a:ext cx="9144001" cy="8869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Rectangle 8"/>
          <p:cNvSpPr/>
          <p:nvPr/>
        </p:nvSpPr>
        <p:spPr>
          <a:xfrm>
            <a:off x="-9145" y="4663440"/>
            <a:ext cx="1463042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6" name="Rectangle 9"/>
          <p:cNvSpPr/>
          <p:nvPr/>
        </p:nvSpPr>
        <p:spPr>
          <a:xfrm>
            <a:off x="1545336" y="4654296"/>
            <a:ext cx="7598665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Title Text"/>
          <p:cNvSpPr txBox="1"/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8" name="Rectangle 10"/>
          <p:cNvSpPr/>
          <p:nvPr/>
        </p:nvSpPr>
        <p:spPr>
          <a:xfrm>
            <a:off x="1447800" y="0"/>
            <a:ext cx="100585" cy="68671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xfrm>
            <a:off x="483091" y="4756467"/>
            <a:ext cx="481618" cy="485141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0" name="Picture Placeholder 2"/>
          <p:cNvSpPr/>
          <p:nvPr>
            <p:ph type="pic" idx="13"/>
          </p:nvPr>
        </p:nvSpPr>
        <p:spPr>
          <a:xfrm>
            <a:off x="1560575" y="0"/>
            <a:ext cx="7583425" cy="45689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93297" y="6272530"/>
            <a:ext cx="346806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defRPr b="1">
                <a:solidFill>
                  <a:srgbClr val="4646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20040" marR="0" indent="-32004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671732" marR="0" indent="-305972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islove.org/" TargetMode="External"/><Relationship Id="rId3" Type="http://schemas.openxmlformats.org/officeDocument/2006/relationships/hyperlink" Target="http://cbw.sh/" TargetMode="External"/><Relationship Id="rId4" Type="http://schemas.openxmlformats.org/officeDocument/2006/relationships/hyperlink" Target="http://david.choffnes.com/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eej.us/guide/bgnet/" TargetMode="Externa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ubtitle 2"/>
          <p:cNvSpPr txBox="1"/>
          <p:nvPr/>
        </p:nvSpPr>
        <p:spPr>
          <a:xfrm>
            <a:off x="685798" y="3496235"/>
            <a:ext cx="7734870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700"/>
              </a:spcBef>
              <a:defRPr b="1" sz="3600">
                <a:solidFill>
                  <a:srgbClr val="FFFFFF"/>
                </a:solidFill>
              </a:defRPr>
            </a:pPr>
            <a:r>
              <a:t>Lecture 4: Crash Course in C Sockets</a:t>
            </a:r>
            <a:endParaRPr sz="2600"/>
          </a:p>
          <a:p>
            <a:pPr>
              <a:spcBef>
                <a:spcPts val="700"/>
              </a:spcBef>
              <a:defRPr b="1" sz="3600">
                <a:solidFill>
                  <a:srgbClr val="FFFFFF"/>
                </a:solidFill>
              </a:defRPr>
            </a:pPr>
            <a:r>
              <a:t>(Prepare yourself for Project 1) </a:t>
            </a:r>
          </a:p>
        </p:txBody>
      </p:sp>
      <p:sp>
        <p:nvSpPr>
          <p:cNvPr id="144" name="Title 1"/>
          <p:cNvSpPr txBox="1"/>
          <p:nvPr>
            <p:ph type="ctrTitle"/>
          </p:nvPr>
        </p:nvSpPr>
        <p:spPr>
          <a:xfrm>
            <a:off x="685799" y="1143000"/>
            <a:ext cx="7395882" cy="1828800"/>
          </a:xfrm>
          <a:prstGeom prst="rect">
            <a:avLst/>
          </a:prstGeom>
        </p:spPr>
        <p:txBody>
          <a:bodyPr/>
          <a:lstStyle/>
          <a:p>
            <a:pPr defTabSz="777240">
              <a:defRPr cap="none" sz="5100"/>
            </a:pPr>
            <a:r>
              <a:t>CSCI-351</a:t>
            </a:r>
            <a:br/>
            <a:r>
              <a:rPr sz="4165"/>
              <a:t>Data communication and Networks</a:t>
            </a:r>
          </a:p>
        </p:txBody>
      </p:sp>
      <p:sp>
        <p:nvSpPr>
          <p:cNvPr id="145" name="Subtitle 4"/>
          <p:cNvSpPr txBox="1"/>
          <p:nvPr>
            <p:ph type="subTitle" sz="quarter" idx="1"/>
          </p:nvPr>
        </p:nvSpPr>
        <p:spPr>
          <a:xfrm>
            <a:off x="2398775" y="6057900"/>
            <a:ext cx="6705601" cy="685800"/>
          </a:xfrm>
          <a:prstGeom prst="rect">
            <a:avLst/>
          </a:prstGeom>
        </p:spPr>
        <p:txBody>
          <a:bodyPr/>
          <a:lstStyle/>
          <a:p>
            <a:pPr>
              <a:defRPr sz="1300"/>
            </a:pPr>
            <a:r>
              <a:t>The slide is built with the help of Prof. </a:t>
            </a:r>
            <a:r>
              <a:rPr>
                <a:hlinkClick r:id="rId2" invalidUrl="" action="" tgtFrame="" tooltip="" history="1" highlightClick="0" endSnd="0"/>
              </a:rPr>
              <a:t>Alan Mislove</a:t>
            </a:r>
            <a:r>
              <a:t>, </a:t>
            </a:r>
            <a:r>
              <a:rPr>
                <a:hlinkClick r:id="rId3" invalidUrl="" action="" tgtFrame="" tooltip="" history="1" highlightClick="0" endSnd="0"/>
              </a:rPr>
              <a:t>Christo Wilson</a:t>
            </a:r>
            <a:r>
              <a:t>, and </a:t>
            </a:r>
            <a:r>
              <a:rPr>
                <a:hlinkClick r:id="rId4" invalidUrl="" action="" tgtFrame="" tooltip="" history="1" highlightClick="0" endSnd="0"/>
              </a:rPr>
              <a:t>David Choffnes</a:t>
            </a:r>
            <a:r>
              <a:t>'s class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 socket(int, int, int)</a:t>
            </a:r>
          </a:p>
        </p:txBody>
      </p:sp>
      <p:sp>
        <p:nvSpPr>
          <p:cNvPr id="187" name="Slide Number Placeholder 4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88" name="Content Placeholder 6"/>
          <p:cNvSpPr txBox="1"/>
          <p:nvPr>
            <p:ph type="body" idx="1"/>
          </p:nvPr>
        </p:nvSpPr>
        <p:spPr>
          <a:xfrm>
            <a:off x="152400" y="1600200"/>
            <a:ext cx="8991600" cy="5105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600"/>
            </a:pPr>
            <a:r>
              <a:t>Most basic call, used by clients and servers</a:t>
            </a:r>
          </a:p>
          <a:p>
            <a:pPr>
              <a:lnSpc>
                <a:spcPct val="90000"/>
              </a:lnSpc>
              <a:defRPr sz="2600"/>
            </a:pPr>
            <a:r>
              <a:t>Get a new socket</a:t>
            </a:r>
          </a:p>
          <a:p>
            <a:pPr>
              <a:lnSpc>
                <a:spcPct val="90000"/>
              </a:lnSpc>
              <a:defRPr sz="2600"/>
            </a:pPr>
            <a:r>
              <a:t>Parameters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int </a:t>
            </a:r>
            <a:r>
              <a:rPr i="1"/>
              <a:t>domain</a:t>
            </a:r>
            <a:r>
              <a:t>: a constant, usually </a:t>
            </a:r>
            <a:r>
              <a:rPr i="1"/>
              <a:t>PF_INET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int </a:t>
            </a:r>
            <a:r>
              <a:rPr i="1"/>
              <a:t>type</a:t>
            </a:r>
            <a:r>
              <a:t>: a constant, usually </a:t>
            </a:r>
            <a:r>
              <a:rPr i="1"/>
              <a:t>SOCK_STREAM</a:t>
            </a:r>
            <a:r>
              <a:t> or </a:t>
            </a:r>
            <a:r>
              <a:rPr i="1"/>
              <a:t>SOCK_DGRAM</a:t>
            </a:r>
          </a:p>
          <a:p>
            <a:pPr lvl="2" marL="914400" indent="-228600">
              <a:lnSpc>
                <a:spcPct val="90000"/>
              </a:lnSpc>
              <a:spcBef>
                <a:spcPts val="500"/>
              </a:spcBef>
              <a:defRPr i="1" sz="2100"/>
            </a:pPr>
            <a:r>
              <a:t>SOCK_STREAM</a:t>
            </a:r>
            <a:r>
              <a:rPr i="0"/>
              <a:t> means TCP</a:t>
            </a:r>
          </a:p>
          <a:p>
            <a:pPr lvl="2" marL="914400" indent="-228600">
              <a:lnSpc>
                <a:spcPct val="90000"/>
              </a:lnSpc>
              <a:spcBef>
                <a:spcPts val="500"/>
              </a:spcBef>
              <a:defRPr i="1" sz="2100"/>
            </a:pPr>
            <a:r>
              <a:t>SOCK_DGRAM</a:t>
            </a:r>
            <a:r>
              <a:rPr i="0"/>
              <a:t> means UDP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int </a:t>
            </a:r>
            <a:r>
              <a:rPr i="1"/>
              <a:t>protocol</a:t>
            </a:r>
            <a:r>
              <a:t>: usually 0 (zero)</a:t>
            </a:r>
          </a:p>
          <a:p>
            <a:pPr>
              <a:lnSpc>
                <a:spcPct val="90000"/>
              </a:lnSpc>
              <a:defRPr sz="2600"/>
            </a:pPr>
            <a:r>
              <a:t>Return: new file descriptor, -1 on error</a:t>
            </a:r>
          </a:p>
          <a:p>
            <a:pPr>
              <a:lnSpc>
                <a:spcPct val="90000"/>
              </a:lnSpc>
              <a:defRPr sz="2600"/>
            </a:pPr>
            <a:r>
              <a:t>Many other constants are available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Why so many options?</a:t>
            </a:r>
          </a:p>
        </p:txBody>
      </p:sp>
      <p:grpSp>
        <p:nvGrpSpPr>
          <p:cNvPr id="191" name="Group 7"/>
          <p:cNvGrpSpPr/>
          <p:nvPr/>
        </p:nvGrpSpPr>
        <p:grpSpPr>
          <a:xfrm>
            <a:off x="586853" y="2816226"/>
            <a:ext cx="8147713" cy="3283911"/>
            <a:chOff x="0" y="0"/>
            <a:chExt cx="8147712" cy="3283910"/>
          </a:xfrm>
        </p:grpSpPr>
        <p:sp>
          <p:nvSpPr>
            <p:cNvPr id="189" name="Rectangular Callout 8"/>
            <p:cNvSpPr/>
            <p:nvPr/>
          </p:nvSpPr>
          <p:spPr>
            <a:xfrm flipH="1">
              <a:off x="6" y="0"/>
              <a:ext cx="8147707" cy="3283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67"/>
                  </a:lnTo>
                  <a:lnTo>
                    <a:pt x="18000" y="15667"/>
                  </a:lnTo>
                  <a:lnTo>
                    <a:pt x="18039" y="21600"/>
                  </a:lnTo>
                  <a:lnTo>
                    <a:pt x="12600" y="15667"/>
                  </a:lnTo>
                  <a:lnTo>
                    <a:pt x="0" y="15667"/>
                  </a:lnTo>
                  <a:lnTo>
                    <a:pt x="0" y="9139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0" name="TextBox 9"/>
            <p:cNvSpPr txBox="1"/>
            <p:nvPr/>
          </p:nvSpPr>
          <p:spPr>
            <a:xfrm>
              <a:off x="0" y="0"/>
              <a:ext cx="8147706" cy="2059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800" u="sng">
                  <a:solidFill>
                    <a:srgbClr val="FFFFFF"/>
                  </a:solidFill>
                </a:defRPr>
              </a:pPr>
              <a:r>
                <a:t>The C socket API is extensible.</a:t>
              </a:r>
            </a:p>
            <a:p>
              <a:pPr marL="457200" indent="-457200">
                <a:buSzPct val="100000"/>
                <a:buFont typeface="Arial"/>
                <a:buChar char="•"/>
                <a:defRPr sz="2800">
                  <a:solidFill>
                    <a:srgbClr val="FFFFFF"/>
                  </a:solidFill>
                </a:defRPr>
              </a:pPr>
              <a:r>
                <a:t>The Internet isn’t the only network domain</a:t>
              </a:r>
            </a:p>
            <a:p>
              <a:pPr marL="457200" indent="-457200">
                <a:buSzPct val="100000"/>
                <a:buFont typeface="Arial"/>
                <a:buChar char="•"/>
                <a:defRPr sz="2800">
                  <a:solidFill>
                    <a:srgbClr val="FFFFFF"/>
                  </a:solidFill>
                </a:defRPr>
              </a:pPr>
              <a:r>
                <a:t>TCP/UDP aren’t the only transport protocols</a:t>
              </a:r>
            </a:p>
            <a:p>
              <a:pPr marL="457200" indent="-457200">
                <a:buSzPct val="100000"/>
                <a:buFont typeface="Arial"/>
                <a:buChar char="•"/>
                <a:defRPr sz="2800">
                  <a:solidFill>
                    <a:srgbClr val="FFFFFF"/>
                  </a:solidFill>
                </a:defRPr>
              </a:pPr>
              <a:r>
                <a:t>In theory, transport protocols may have different dialects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 bind(int, struct sockaddr *, int)</a:t>
            </a:r>
          </a:p>
        </p:txBody>
      </p:sp>
      <p:sp>
        <p:nvSpPr>
          <p:cNvPr id="194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95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Used by servers to associate a socket to a network interface and a port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Why is this necessary?</a:t>
            </a:r>
          </a:p>
          <a:p>
            <a:pPr/>
            <a:r>
              <a:t>Parameters: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int </a:t>
            </a:r>
            <a:r>
              <a:rPr i="1"/>
              <a:t>sockfd</a:t>
            </a:r>
            <a:r>
              <a:t>: an unbound socket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struct sockaddr * </a:t>
            </a:r>
            <a:r>
              <a:rPr i="1"/>
              <a:t>my_addr</a:t>
            </a:r>
            <a:r>
              <a:t>: the desired IP address and port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int </a:t>
            </a:r>
            <a:r>
              <a:rPr i="1"/>
              <a:t>addrlen</a:t>
            </a:r>
            <a:r>
              <a:t>: </a:t>
            </a:r>
            <a:r>
              <a:rPr i="1"/>
              <a:t>sizeof(struct sockaddr)</a:t>
            </a:r>
          </a:p>
          <a:p>
            <a:pPr/>
            <a:r>
              <a:t>Return: 0 on success, -1 on failure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Why might </a:t>
            </a:r>
            <a:r>
              <a:rPr i="1"/>
              <a:t>bind()</a:t>
            </a:r>
            <a:r>
              <a:t> fail?</a:t>
            </a:r>
          </a:p>
        </p:txBody>
      </p:sp>
      <p:grpSp>
        <p:nvGrpSpPr>
          <p:cNvPr id="198" name="Group 4"/>
          <p:cNvGrpSpPr/>
          <p:nvPr/>
        </p:nvGrpSpPr>
        <p:grpSpPr>
          <a:xfrm>
            <a:off x="228600" y="2867000"/>
            <a:ext cx="8795657" cy="3555571"/>
            <a:chOff x="0" y="0"/>
            <a:chExt cx="8795655" cy="3555570"/>
          </a:xfrm>
        </p:grpSpPr>
        <p:sp>
          <p:nvSpPr>
            <p:cNvPr id="196" name="Rectangular Callout 5"/>
            <p:cNvSpPr/>
            <p:nvPr/>
          </p:nvSpPr>
          <p:spPr>
            <a:xfrm flipH="1">
              <a:off x="6" y="0"/>
              <a:ext cx="8795650" cy="3555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913"/>
                  </a:moveTo>
                  <a:lnTo>
                    <a:pt x="12600" y="4913"/>
                  </a:lnTo>
                  <a:lnTo>
                    <a:pt x="18003" y="0"/>
                  </a:lnTo>
                  <a:lnTo>
                    <a:pt x="18000" y="4913"/>
                  </a:lnTo>
                  <a:lnTo>
                    <a:pt x="21600" y="4913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7694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7" name="TextBox 6"/>
            <p:cNvSpPr txBox="1"/>
            <p:nvPr/>
          </p:nvSpPr>
          <p:spPr>
            <a:xfrm>
              <a:off x="0" y="852250"/>
              <a:ext cx="8795650" cy="2059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457200" indent="-457200">
                <a:buSzPct val="100000"/>
                <a:buFont typeface="Arial"/>
                <a:buChar char="•"/>
                <a:defRPr sz="2800">
                  <a:solidFill>
                    <a:srgbClr val="FFFFFF"/>
                  </a:solidFill>
                </a:defRPr>
              </a:pPr>
              <a:r>
                <a:t>Each machine may have </a:t>
              </a:r>
              <a:r>
                <a:rPr b="1" i="1"/>
                <a:t>multiple</a:t>
              </a:r>
              <a:r>
                <a:t> network interfaces</a:t>
              </a:r>
            </a:p>
            <a:p>
              <a:pPr lvl="1" marL="914400" indent="-457200">
                <a:buSzPct val="100000"/>
                <a:buFont typeface="Arial"/>
                <a:buChar char="•"/>
                <a:defRPr sz="2800">
                  <a:solidFill>
                    <a:srgbClr val="FFFFFF"/>
                  </a:solidFill>
                </a:defRPr>
              </a:pPr>
              <a:r>
                <a:t>Example: Wifi and Ethernet in your laptop</a:t>
              </a:r>
            </a:p>
            <a:p>
              <a:pPr lvl="1" marL="914400" indent="-457200">
                <a:buSzPct val="100000"/>
                <a:buFont typeface="Arial"/>
                <a:buChar char="•"/>
                <a:defRPr sz="2800">
                  <a:solidFill>
                    <a:srgbClr val="FFFFFF"/>
                  </a:solidFill>
                </a:defRPr>
              </a:pPr>
              <a:r>
                <a:t>Example: Cellular and Bluetooth in your phone</a:t>
              </a:r>
            </a:p>
            <a:p>
              <a:pPr marL="457200" indent="-457200">
                <a:buSzPct val="100000"/>
                <a:buFont typeface="Arial"/>
                <a:buChar char="•"/>
                <a:defRPr sz="2800">
                  <a:solidFill>
                    <a:srgbClr val="FFFFFF"/>
                  </a:solidFill>
                </a:defRPr>
              </a:pPr>
              <a:r>
                <a:t>Each network interface has its own IP address</a:t>
              </a:r>
            </a:p>
            <a:p>
              <a:pPr marL="457200" indent="-457200">
                <a:buSzPct val="100000"/>
                <a:buFont typeface="Arial"/>
                <a:buChar char="•"/>
                <a:defRPr sz="2800">
                  <a:solidFill>
                    <a:srgbClr val="FFFFFF"/>
                  </a:solidFill>
                </a:defRPr>
              </a:pPr>
              <a:r>
                <a:t>We’ll talk about ports next…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8" grpId="1"/>
      <p:bldP build="whole" bldLvl="1" animBg="1" rev="0" advAuto="0" spid="198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Port Numbers</a:t>
            </a:r>
          </a:p>
        </p:txBody>
      </p:sp>
      <p:sp>
        <p:nvSpPr>
          <p:cNvPr id="201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02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600"/>
            </a:pPr>
            <a:r>
              <a:t>Basic mechanism for </a:t>
            </a:r>
            <a:r>
              <a:rPr>
                <a:solidFill>
                  <a:schemeClr val="accent1"/>
                </a:solidFill>
              </a:rPr>
              <a:t>multiplexing </a:t>
            </a:r>
            <a:r>
              <a:t>applications per host</a:t>
            </a:r>
            <a:endParaRPr>
              <a:solidFill>
                <a:schemeClr val="accent1"/>
              </a:solidFill>
            </a:endParaRP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65,535 ports available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Why?</a:t>
            </a:r>
          </a:p>
          <a:p>
            <a:pPr>
              <a:defRPr sz="2600"/>
            </a:pPr>
            <a:r>
              <a:t>Ports &lt;1024 are </a:t>
            </a:r>
            <a:r>
              <a:rPr>
                <a:solidFill>
                  <a:schemeClr val="accent1"/>
                </a:solidFill>
              </a:rPr>
              <a:t>reserved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Only privileged processes (e.g. superuser) may access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Why?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Does this cause security issues?</a:t>
            </a:r>
          </a:p>
          <a:p>
            <a:pPr>
              <a:defRPr sz="2600"/>
            </a:pPr>
            <a:r>
              <a:t>“I tried to open a port and got an error”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Port collision: only one app per port per host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Dangling sockets…</a:t>
            </a:r>
          </a:p>
        </p:txBody>
      </p:sp>
      <p:grpSp>
        <p:nvGrpSpPr>
          <p:cNvPr id="205" name="Group 4"/>
          <p:cNvGrpSpPr/>
          <p:nvPr/>
        </p:nvGrpSpPr>
        <p:grpSpPr>
          <a:xfrm>
            <a:off x="1660395" y="2625513"/>
            <a:ext cx="4424719" cy="954111"/>
            <a:chOff x="0" y="0"/>
            <a:chExt cx="4424717" cy="954109"/>
          </a:xfrm>
        </p:grpSpPr>
        <p:sp>
          <p:nvSpPr>
            <p:cNvPr id="203" name="Rectangular Callout 5"/>
            <p:cNvSpPr/>
            <p:nvPr/>
          </p:nvSpPr>
          <p:spPr>
            <a:xfrm flipH="1">
              <a:off x="-1" y="2"/>
              <a:ext cx="4424719" cy="954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020" y="0"/>
                  </a:lnTo>
                  <a:lnTo>
                    <a:pt x="18020" y="3600"/>
                  </a:lnTo>
                  <a:lnTo>
                    <a:pt x="21600" y="4199"/>
                  </a:lnTo>
                  <a:lnTo>
                    <a:pt x="18020" y="9000"/>
                  </a:lnTo>
                  <a:lnTo>
                    <a:pt x="18020" y="21600"/>
                  </a:lnTo>
                  <a:lnTo>
                    <a:pt x="0" y="21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4" name="TextBox 6"/>
            <p:cNvSpPr txBox="1"/>
            <p:nvPr/>
          </p:nvSpPr>
          <p:spPr>
            <a:xfrm>
              <a:off x="733451" y="0"/>
              <a:ext cx="3691264" cy="878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TCP/UDP port field is 16-bits wide</a:t>
              </a:r>
            </a:p>
          </p:txBody>
        </p:sp>
      </p:grpSp>
      <p:grpSp>
        <p:nvGrpSpPr>
          <p:cNvPr id="208" name="Group 7"/>
          <p:cNvGrpSpPr/>
          <p:nvPr/>
        </p:nvGrpSpPr>
        <p:grpSpPr>
          <a:xfrm>
            <a:off x="1311932" y="4029998"/>
            <a:ext cx="7723209" cy="1999889"/>
            <a:chOff x="0" y="0"/>
            <a:chExt cx="7723208" cy="1999887"/>
          </a:xfrm>
        </p:grpSpPr>
        <p:sp>
          <p:nvSpPr>
            <p:cNvPr id="206" name="Rectangular Callout 8"/>
            <p:cNvSpPr/>
            <p:nvPr/>
          </p:nvSpPr>
          <p:spPr>
            <a:xfrm flipH="1">
              <a:off x="-1" y="0"/>
              <a:ext cx="7691875" cy="1999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240" y="0"/>
                  </a:lnTo>
                  <a:lnTo>
                    <a:pt x="20240" y="3600"/>
                  </a:lnTo>
                  <a:lnTo>
                    <a:pt x="21600" y="1991"/>
                  </a:lnTo>
                  <a:lnTo>
                    <a:pt x="20240" y="9000"/>
                  </a:lnTo>
                  <a:lnTo>
                    <a:pt x="20240" y="21600"/>
                  </a:lnTo>
                  <a:lnTo>
                    <a:pt x="0" y="21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7" name="TextBox 9"/>
            <p:cNvSpPr txBox="1"/>
            <p:nvPr/>
          </p:nvSpPr>
          <p:spPr>
            <a:xfrm>
              <a:off x="515544" y="68241"/>
              <a:ext cx="7207665" cy="166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457200" indent="-457200">
                <a:buSzPct val="100000"/>
                <a:buFont typeface="Arial"/>
                <a:buChar char="•"/>
                <a:defRPr sz="2800">
                  <a:solidFill>
                    <a:srgbClr val="FFFFFF"/>
                  </a:solidFill>
                </a:defRPr>
              </a:pPr>
              <a:r>
                <a:t>In olden times, all important apps used low port numbers</a:t>
              </a:r>
            </a:p>
            <a:p>
              <a:pPr marL="457200" indent="-457200">
                <a:buSzPct val="100000"/>
                <a:buFont typeface="Arial"/>
                <a:buChar char="•"/>
                <a:defRPr sz="2800">
                  <a:solidFill>
                    <a:srgbClr val="FFFFFF"/>
                  </a:solidFill>
                </a:defRPr>
              </a:pPr>
              <a:r>
                <a:t>Examples: IMAP, POP, HTTP, SSH, FTP</a:t>
              </a:r>
            </a:p>
            <a:p>
              <a:pPr marL="457200" indent="-457200">
                <a:buSzPct val="100000"/>
                <a:buFont typeface="Arial"/>
                <a:buChar char="•"/>
                <a:defRPr sz="2800">
                  <a:solidFill>
                    <a:srgbClr val="FFFFFF"/>
                  </a:solidFill>
                </a:defRPr>
              </a:pPr>
              <a:r>
                <a:t>This rule is no longer useful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xit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xit" nodeType="click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4"/>
      <p:bldP build="whole" bldLvl="1" animBg="1" rev="0" advAuto="0" spid="205" grpId="2"/>
      <p:bldP build="whole" bldLvl="1" animBg="1" rev="0" advAuto="0" spid="205" grpId="3"/>
      <p:bldP build="p" bldLvl="1" animBg="1" rev="0" advAuto="0" spid="202" grpId="1"/>
      <p:bldP build="whole" bldLvl="1" animBg="1" rev="0" advAuto="0" spid="208" grpId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Dangling Sockets</a:t>
            </a:r>
          </a:p>
        </p:txBody>
      </p:sp>
      <p:sp>
        <p:nvSpPr>
          <p:cNvPr id="211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12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Common error: bind fails with “already in use” error</a:t>
            </a:r>
          </a:p>
          <a:p>
            <a:pPr/>
            <a:r>
              <a:t>OS kernel keeps sockets alive in memory after </a:t>
            </a:r>
            <a:r>
              <a:rPr i="1"/>
              <a:t>close()</a:t>
            </a:r>
            <a:endParaRPr i="1"/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Usually a one minute timeout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Why?</a:t>
            </a:r>
          </a:p>
          <a:p>
            <a:pPr/>
            <a:r>
              <a:t>Allowing socket reuse</a:t>
            </a:r>
          </a:p>
          <a:p>
            <a:pPr marL="0" indent="0">
              <a:buSzTx/>
              <a:buFont typeface="Wingdings"/>
              <a:buNone/>
              <a:defRPr sz="2400"/>
            </a:pPr>
            <a:r>
              <a:t>int yes=1; </a:t>
            </a:r>
          </a:p>
          <a:p>
            <a:pPr marL="0" indent="0">
              <a:buSzTx/>
              <a:buFont typeface="Wingdings"/>
              <a:buNone/>
              <a:defRPr sz="2400"/>
            </a:pPr>
            <a:r>
              <a:t>if (setsockopt(listener, SOL_SOCKET, SO_REUSEADDR, &amp;yes, sizeof(int)) 	== -1) { perror("setsockopt"); exit(1); } </a:t>
            </a:r>
          </a:p>
        </p:txBody>
      </p:sp>
      <p:grpSp>
        <p:nvGrpSpPr>
          <p:cNvPr id="215" name="Group 4"/>
          <p:cNvGrpSpPr/>
          <p:nvPr/>
        </p:nvGrpSpPr>
        <p:grpSpPr>
          <a:xfrm>
            <a:off x="231993" y="3625140"/>
            <a:ext cx="8598101" cy="3069449"/>
            <a:chOff x="0" y="0"/>
            <a:chExt cx="8598100" cy="3069448"/>
          </a:xfrm>
        </p:grpSpPr>
        <p:sp>
          <p:nvSpPr>
            <p:cNvPr id="213" name="Rectangular Callout 5"/>
            <p:cNvSpPr/>
            <p:nvPr/>
          </p:nvSpPr>
          <p:spPr>
            <a:xfrm flipH="1">
              <a:off x="6" y="0"/>
              <a:ext cx="8598095" cy="3069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839"/>
                  </a:moveTo>
                  <a:lnTo>
                    <a:pt x="12600" y="4839"/>
                  </a:lnTo>
                  <a:lnTo>
                    <a:pt x="19052" y="0"/>
                  </a:lnTo>
                  <a:lnTo>
                    <a:pt x="18000" y="4839"/>
                  </a:lnTo>
                  <a:lnTo>
                    <a:pt x="21600" y="4839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7632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4" name="TextBox 6"/>
            <p:cNvSpPr txBox="1"/>
            <p:nvPr/>
          </p:nvSpPr>
          <p:spPr>
            <a:xfrm>
              <a:off x="0" y="687594"/>
              <a:ext cx="8598094" cy="2059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457200" indent="-457200">
                <a:buSzPct val="100000"/>
                <a:buFont typeface="Arial"/>
                <a:buChar char="•"/>
                <a:defRPr sz="2800">
                  <a:solidFill>
                    <a:srgbClr val="FFFFFF"/>
                  </a:solidFill>
                </a:defRPr>
              </a:pPr>
              <a:r>
                <a:t>Closing a TCP socket is a multi-step process</a:t>
              </a:r>
            </a:p>
            <a:p>
              <a:pPr marL="457200" indent="-457200">
                <a:buSzPct val="100000"/>
                <a:buFont typeface="Arial"/>
                <a:buChar char="•"/>
                <a:defRPr sz="2800">
                  <a:solidFill>
                    <a:srgbClr val="FFFFFF"/>
                  </a:solidFill>
                </a:defRPr>
              </a:pPr>
              <a:r>
                <a:t>Involves contacting the remote machine</a:t>
              </a:r>
            </a:p>
            <a:p>
              <a:pPr marL="457200" indent="-457200">
                <a:buSzPct val="100000"/>
                <a:buFont typeface="Arial"/>
                <a:buChar char="•"/>
                <a:defRPr sz="2800">
                  <a:solidFill>
                    <a:srgbClr val="FFFFFF"/>
                  </a:solidFill>
                </a:defRPr>
              </a:pPr>
              <a:r>
                <a:t>“Hey, this connection is closing”</a:t>
              </a:r>
            </a:p>
            <a:p>
              <a:pPr marL="457200" indent="-457200">
                <a:buSzPct val="100000"/>
                <a:buFont typeface="Arial"/>
                <a:buChar char="•"/>
                <a:defRPr sz="2800">
                  <a:solidFill>
                    <a:srgbClr val="FFFFFF"/>
                  </a:solidFill>
                </a:defRPr>
              </a:pPr>
              <a:r>
                <a:t>Remote machine must acknowledge the closing</a:t>
              </a:r>
            </a:p>
            <a:p>
              <a:pPr marL="457200" indent="-457200">
                <a:buSzPct val="100000"/>
                <a:buFont typeface="Arial"/>
                <a:buChar char="•"/>
                <a:defRPr sz="2800">
                  <a:solidFill>
                    <a:srgbClr val="FFFFFF"/>
                  </a:solidFill>
                </a:defRPr>
              </a:pPr>
              <a:r>
                <a:t>All this book keeping takes time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5" grpId="2"/>
      <p:bldP build="p" bldLvl="5" animBg="1" rev="0" advAuto="0" spid="212" grpId="3"/>
      <p:bldP build="whole" bldLvl="1" animBg="1" rev="0" advAuto="0" spid="21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struct sockaddr</a:t>
            </a:r>
          </a:p>
        </p:txBody>
      </p:sp>
      <p:sp>
        <p:nvSpPr>
          <p:cNvPr id="218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19" name="Content Placeholder 3"/>
          <p:cNvSpPr txBox="1"/>
          <p:nvPr>
            <p:ph type="body" idx="1"/>
          </p:nvPr>
        </p:nvSpPr>
        <p:spPr>
          <a:xfrm>
            <a:off x="152400" y="1600200"/>
            <a:ext cx="8991600" cy="5105400"/>
          </a:xfrm>
          <a:prstGeom prst="rect">
            <a:avLst/>
          </a:prstGeom>
        </p:spPr>
        <p:txBody>
          <a:bodyPr/>
          <a:lstStyle/>
          <a:p>
            <a:pPr>
              <a:defRPr sz="2600"/>
            </a:pPr>
            <a:r>
              <a:t>Structure for storing naming information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But, different networks have different naming conventions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Example: IPv4 (32-bit addresses) vs. IPv6 (64-bit addresses)</a:t>
            </a:r>
          </a:p>
          <a:p>
            <a:pPr>
              <a:defRPr sz="2600"/>
            </a:pPr>
            <a:r>
              <a:t>In practice, use more specific structure implementation</a:t>
            </a:r>
          </a:p>
          <a:p>
            <a:pPr marL="514350" indent="-514350">
              <a:buAutoNum type="arabicPeriod" startAt="1"/>
              <a:defRPr sz="2600"/>
            </a:pPr>
            <a:r>
              <a:t>struct sockaddr_in my_addr;</a:t>
            </a:r>
          </a:p>
          <a:p>
            <a:pPr marL="514350" indent="-514350">
              <a:buAutoNum type="arabicPeriod" startAt="1"/>
              <a:defRPr sz="2600"/>
            </a:pPr>
            <a:r>
              <a:t>memset(&amp;my_addr, 0, sizeof(sockaddr_in));</a:t>
            </a:r>
          </a:p>
          <a:p>
            <a:pPr marL="514350" indent="-514350">
              <a:buAutoNum type="arabicPeriod" startAt="1"/>
              <a:defRPr sz="2600"/>
            </a:pPr>
            <a:r>
              <a:t>my_addr.sin_family = htons(AF_INET);</a:t>
            </a:r>
          </a:p>
          <a:p>
            <a:pPr marL="514350" indent="-514350">
              <a:buAutoNum type="arabicPeriod" startAt="1"/>
              <a:defRPr sz="2600"/>
            </a:pPr>
            <a:r>
              <a:t>my_addr.sin_port = htons(MyAwesomePort);</a:t>
            </a:r>
          </a:p>
          <a:p>
            <a:pPr marL="514350" indent="-514350">
              <a:buAutoNum type="arabicPeriod" startAt="1"/>
              <a:defRPr sz="2600"/>
            </a:pPr>
            <a:r>
              <a:t>my_addr.sin_addr.s_addr = inet_addr("10.12.110.57");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htons(), htonl(), ntohs(), ntohl()</a:t>
            </a:r>
          </a:p>
        </p:txBody>
      </p:sp>
      <p:sp>
        <p:nvSpPr>
          <p:cNvPr id="222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23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Little Endian vs. Big Endian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Not a big deal as long as data stays local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What about when hosts communicate over networks?</a:t>
            </a:r>
          </a:p>
          <a:p>
            <a:pPr>
              <a:lnSpc>
                <a:spcPct val="90000"/>
              </a:lnSpc>
            </a:pPr>
            <a:r>
              <a:t>Network byte order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Standardized to Big Endian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Be careful: x86 is Little Endian</a:t>
            </a:r>
          </a:p>
          <a:p>
            <a:pPr>
              <a:lnSpc>
                <a:spcPct val="90000"/>
              </a:lnSpc>
            </a:pPr>
            <a:r>
              <a:t>Functions for converting </a:t>
            </a:r>
            <a:r>
              <a:rPr>
                <a:solidFill>
                  <a:schemeClr val="accent1"/>
                </a:solidFill>
              </a:rPr>
              <a:t>h</a:t>
            </a:r>
            <a:r>
              <a:t>ost order to </a:t>
            </a:r>
            <a:r>
              <a:rPr>
                <a:solidFill>
                  <a:schemeClr val="accent1"/>
                </a:solidFill>
              </a:rPr>
              <a:t>n</a:t>
            </a:r>
            <a:r>
              <a:t>etwork order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h to n s – host to network short (16 bits)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h to n l – host to network long (32 bits)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n to h * – the opposite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Binding Shortcuts</a:t>
            </a:r>
          </a:p>
        </p:txBody>
      </p:sp>
      <p:sp>
        <p:nvSpPr>
          <p:cNvPr id="228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29" name="Content Placeholder 3"/>
          <p:cNvSpPr txBox="1"/>
          <p:nvPr>
            <p:ph type="body" idx="1"/>
          </p:nvPr>
        </p:nvSpPr>
        <p:spPr>
          <a:xfrm>
            <a:off x="152400" y="1531959"/>
            <a:ext cx="8839200" cy="5257801"/>
          </a:xfrm>
          <a:prstGeom prst="rect">
            <a:avLst/>
          </a:prstGeom>
        </p:spPr>
        <p:txBody>
          <a:bodyPr/>
          <a:lstStyle/>
          <a:p>
            <a:pPr/>
            <a:r>
              <a:t>If you don’t care about the port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my_addr.sin_port = htons(0);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Chooses a free port at random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This is rarely the behavior you want</a:t>
            </a:r>
          </a:p>
          <a:p>
            <a:pPr/>
            <a:r>
              <a:t>If you don’t care about the IP address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my_addr.sin_addr.s_addr = htonl(INADDR_ANY);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INADDR_ANY == 0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Meaning: don’t bind to a specific IP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Traffic on </a:t>
            </a:r>
            <a:r>
              <a:rPr>
                <a:solidFill>
                  <a:schemeClr val="accent1"/>
                </a:solidFill>
              </a:rPr>
              <a:t>any</a:t>
            </a:r>
            <a:r>
              <a:t> interface will reach the server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Assuming its on the right port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This is usually the behavior you want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 listen(int, int)</a:t>
            </a:r>
          </a:p>
        </p:txBody>
      </p:sp>
      <p:sp>
        <p:nvSpPr>
          <p:cNvPr id="232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33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Put a socket into listen mode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Used on the server side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Wait around for a client to </a:t>
            </a:r>
            <a:r>
              <a:rPr i="1"/>
              <a:t>connect()</a:t>
            </a:r>
          </a:p>
          <a:p>
            <a:pPr/>
            <a:r>
              <a:t>Parameters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int </a:t>
            </a:r>
            <a:r>
              <a:rPr i="1"/>
              <a:t>sockfd</a:t>
            </a:r>
            <a:r>
              <a:t>: the socket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int </a:t>
            </a:r>
            <a:r>
              <a:rPr i="1"/>
              <a:t>backlog</a:t>
            </a:r>
            <a:r>
              <a:t>: length of the pending connection queue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New connections wait around until you </a:t>
            </a:r>
            <a:r>
              <a:rPr i="1"/>
              <a:t>accept()</a:t>
            </a:r>
            <a:r>
              <a:t> them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Just set this to a semi-large number, e.g. 1000</a:t>
            </a:r>
          </a:p>
          <a:p>
            <a:pPr/>
            <a:r>
              <a:t>Return: 0 on success, -1 on error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 accept(int, void *, int *)</a:t>
            </a:r>
          </a:p>
        </p:txBody>
      </p:sp>
      <p:sp>
        <p:nvSpPr>
          <p:cNvPr id="236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37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Accept an incoming connection on a socket</a:t>
            </a:r>
          </a:p>
          <a:p>
            <a:pPr/>
            <a:r>
              <a:t>Parameters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int </a:t>
            </a:r>
            <a:r>
              <a:rPr i="1"/>
              <a:t>sockfd</a:t>
            </a:r>
            <a:r>
              <a:t>: the </a:t>
            </a:r>
            <a:r>
              <a:rPr i="1"/>
              <a:t>listen()</a:t>
            </a:r>
            <a:r>
              <a:t>ing socket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void * </a:t>
            </a:r>
            <a:r>
              <a:rPr i="1"/>
              <a:t>addr</a:t>
            </a:r>
            <a:r>
              <a:t>: pointer to an empty </a:t>
            </a:r>
            <a:r>
              <a:rPr i="1"/>
              <a:t>struct sockaddr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Clients IP address and port number go here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In practice, use a </a:t>
            </a:r>
            <a:r>
              <a:rPr i="1"/>
              <a:t>struct sockaddr_in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int * </a:t>
            </a:r>
            <a:r>
              <a:rPr i="1"/>
              <a:t>addrlen</a:t>
            </a:r>
            <a:r>
              <a:t>: length of the data in </a:t>
            </a:r>
            <a:r>
              <a:rPr i="1"/>
              <a:t>addr</a:t>
            </a:r>
            <a:endParaRPr i="1"/>
          </a:p>
          <a:p>
            <a:pPr lvl="2" marL="914400" indent="-228600">
              <a:spcBef>
                <a:spcPts val="500"/>
              </a:spcBef>
              <a:defRPr sz="2300"/>
            </a:pPr>
            <a:r>
              <a:t>In practice, </a:t>
            </a:r>
            <a:r>
              <a:rPr i="1"/>
              <a:t>addrlen</a:t>
            </a:r>
            <a:r>
              <a:t> == sizeof(</a:t>
            </a:r>
            <a:r>
              <a:rPr i="1"/>
              <a:t>struct sockaddr_in</a:t>
            </a:r>
            <a:r>
              <a:t>)</a:t>
            </a:r>
          </a:p>
          <a:p>
            <a:pPr/>
            <a:r>
              <a:t>Return: a </a:t>
            </a:r>
            <a:r>
              <a:rPr>
                <a:solidFill>
                  <a:schemeClr val="accent1"/>
                </a:solidFill>
              </a:rPr>
              <a:t>new socket </a:t>
            </a:r>
            <a:r>
              <a:t>for the client, or -1 on error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Why?</a:t>
            </a:r>
          </a:p>
        </p:txBody>
      </p:sp>
      <p:grpSp>
        <p:nvGrpSpPr>
          <p:cNvPr id="240" name="Group 4"/>
          <p:cNvGrpSpPr/>
          <p:nvPr/>
        </p:nvGrpSpPr>
        <p:grpSpPr>
          <a:xfrm>
            <a:off x="231996" y="3395462"/>
            <a:ext cx="8598101" cy="3243814"/>
            <a:chOff x="0" y="0"/>
            <a:chExt cx="8598100" cy="3243813"/>
          </a:xfrm>
        </p:grpSpPr>
        <p:sp>
          <p:nvSpPr>
            <p:cNvPr id="238" name="Rectangular Callout 5"/>
            <p:cNvSpPr/>
            <p:nvPr/>
          </p:nvSpPr>
          <p:spPr>
            <a:xfrm flipH="1">
              <a:off x="6" y="0"/>
              <a:ext cx="8598095" cy="3243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213"/>
                  </a:lnTo>
                  <a:lnTo>
                    <a:pt x="18000" y="14213"/>
                  </a:lnTo>
                  <a:lnTo>
                    <a:pt x="18744" y="21600"/>
                  </a:lnTo>
                  <a:lnTo>
                    <a:pt x="12600" y="14213"/>
                  </a:lnTo>
                  <a:lnTo>
                    <a:pt x="0" y="14213"/>
                  </a:lnTo>
                  <a:lnTo>
                    <a:pt x="0" y="8291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9" name="TextBox 6"/>
            <p:cNvSpPr txBox="1"/>
            <p:nvPr/>
          </p:nvSpPr>
          <p:spPr>
            <a:xfrm>
              <a:off x="0" y="157196"/>
              <a:ext cx="8598094" cy="1272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457200" indent="-457200">
                <a:buSzPct val="100000"/>
                <a:buFont typeface="Arial"/>
                <a:buChar char="•"/>
                <a:defRPr sz="2800">
                  <a:solidFill>
                    <a:srgbClr val="FFFFFF"/>
                  </a:solidFill>
                </a:defRPr>
              </a:pPr>
              <a:r>
                <a:t>You don’t want to consume your </a:t>
              </a:r>
              <a:r>
                <a:rPr i="1"/>
                <a:t>listen() </a:t>
              </a:r>
              <a:r>
                <a:t>socket</a:t>
              </a:r>
            </a:p>
            <a:p>
              <a:pPr marL="457200" indent="-457200">
                <a:buSzPct val="100000"/>
                <a:buFont typeface="Arial"/>
                <a:buChar char="•"/>
                <a:defRPr sz="2800">
                  <a:solidFill>
                    <a:srgbClr val="FFFFFF"/>
                  </a:solidFill>
                </a:defRPr>
              </a:pPr>
              <a:r>
                <a:t>Otherwise, how would you serve more clients?</a:t>
              </a:r>
            </a:p>
            <a:p>
              <a:pPr marL="457200" indent="-457200">
                <a:buSzPct val="100000"/>
                <a:buFont typeface="Arial"/>
                <a:buChar char="•"/>
                <a:defRPr sz="2800">
                  <a:solidFill>
                    <a:srgbClr val="FFFFFF"/>
                  </a:solidFill>
                </a:defRPr>
              </a:pPr>
              <a:r>
                <a:t>Closing a client connection shouldn’t close the server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close(int sockfd)</a:t>
            </a:r>
          </a:p>
        </p:txBody>
      </p:sp>
      <p:sp>
        <p:nvSpPr>
          <p:cNvPr id="243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44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Close a socket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No more sending or receiving</a:t>
            </a:r>
          </a:p>
          <a:p>
            <a:pPr>
              <a:defRPr i="1"/>
            </a:pPr>
            <a:r>
              <a:t>shutdown(int sockfd, int how)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Partially close a socket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how = 0; // no more </a:t>
            </a:r>
            <a:r>
              <a:rPr>
                <a:solidFill>
                  <a:schemeClr val="accent1"/>
                </a:solidFill>
              </a:rPr>
              <a:t>receiving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how = 1; // no more </a:t>
            </a:r>
            <a:r>
              <a:rPr>
                <a:solidFill>
                  <a:schemeClr val="accent1"/>
                </a:solidFill>
              </a:rPr>
              <a:t>sending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how = 2; // just like </a:t>
            </a:r>
            <a:r>
              <a:rPr i="1"/>
              <a:t>close()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Note: </a:t>
            </a:r>
            <a:r>
              <a:rPr i="1"/>
              <a:t>shutdown() </a:t>
            </a:r>
            <a:r>
              <a:t>does </a:t>
            </a:r>
            <a:r>
              <a:rPr>
                <a:solidFill>
                  <a:schemeClr val="accent1"/>
                </a:solidFill>
              </a:rPr>
              <a:t>not</a:t>
            </a:r>
            <a:r>
              <a:t> free the file descriptor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Still need to </a:t>
            </a:r>
            <a:r>
              <a:rPr i="1"/>
              <a:t>close() </a:t>
            </a:r>
            <a:r>
              <a:t>to free the file descriptor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Socket Programming</a:t>
            </a:r>
          </a:p>
        </p:txBody>
      </p:sp>
      <p:sp>
        <p:nvSpPr>
          <p:cNvPr id="148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49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Goal: familiarize yourself with socket programming</a:t>
            </a:r>
          </a:p>
          <a:p>
            <a:pPr lvl="1" marL="639762" indent="-27305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Why am I presenting C sockets?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Because C sockets are the de-facto standard for networking APIs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 Socket API Overview</a:t>
            </a:r>
          </a:p>
        </p:txBody>
      </p:sp>
      <p:sp>
        <p:nvSpPr>
          <p:cNvPr id="247" name="Content Placeholder 4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80000"/>
              </a:lnSpc>
              <a:buSzTx/>
              <a:buFont typeface="Wingdings"/>
              <a:buNone/>
              <a:defRPr sz="2600"/>
            </a:pPr>
            <a:r>
              <a:t>Clients</a:t>
            </a:r>
          </a:p>
          <a:p>
            <a:pPr marL="514350" indent="-514350">
              <a:lnSpc>
                <a:spcPct val="80000"/>
              </a:lnSpc>
              <a:buAutoNum type="arabicPeriod" startAt="1"/>
              <a:defRPr i="1" sz="2600"/>
            </a:pPr>
            <a:r>
              <a:t>gethostbyname()</a:t>
            </a:r>
          </a:p>
          <a:p>
            <a:pPr marL="514350" indent="-514350">
              <a:lnSpc>
                <a:spcPct val="80000"/>
              </a:lnSpc>
              <a:buAutoNum type="arabicPeriod" startAt="1"/>
              <a:defRPr i="1" sz="2600"/>
            </a:pPr>
            <a:r>
              <a:t>socket()</a:t>
            </a:r>
          </a:p>
          <a:p>
            <a:pPr marL="514350" indent="-514350">
              <a:lnSpc>
                <a:spcPct val="80000"/>
              </a:lnSpc>
              <a:buAutoNum type="arabicPeriod" startAt="1"/>
              <a:defRPr i="1" sz="2600"/>
            </a:pPr>
            <a:r>
              <a:t>connect()</a:t>
            </a:r>
          </a:p>
          <a:p>
            <a:pPr marL="514350" indent="-514350">
              <a:lnSpc>
                <a:spcPct val="80000"/>
              </a:lnSpc>
              <a:buAutoNum type="arabicPeriod" startAt="1"/>
              <a:defRPr i="1" sz="2600"/>
            </a:pPr>
            <a:r>
              <a:t>write() / send()</a:t>
            </a:r>
          </a:p>
          <a:p>
            <a:pPr marL="514350" indent="-514350">
              <a:lnSpc>
                <a:spcPct val="80000"/>
              </a:lnSpc>
              <a:buAutoNum type="arabicPeriod" startAt="1"/>
              <a:defRPr i="1" sz="2600"/>
            </a:pPr>
            <a:r>
              <a:t>read() / recv()</a:t>
            </a:r>
          </a:p>
          <a:p>
            <a:pPr marL="514350" indent="-514350">
              <a:lnSpc>
                <a:spcPct val="80000"/>
              </a:lnSpc>
              <a:buAutoNum type="arabicPeriod" startAt="1"/>
              <a:defRPr i="1" sz="2600"/>
            </a:pPr>
            <a:r>
              <a:t>close()</a:t>
            </a:r>
          </a:p>
        </p:txBody>
      </p:sp>
      <p:sp>
        <p:nvSpPr>
          <p:cNvPr id="248" name="Content Placeholder 5"/>
          <p:cNvSpPr txBox="1"/>
          <p:nvPr/>
        </p:nvSpPr>
        <p:spPr>
          <a:xfrm>
            <a:off x="4844901" y="1589565"/>
            <a:ext cx="3886201" cy="4824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>
              <a:lnSpc>
                <a:spcPct val="80000"/>
              </a:lnSpc>
              <a:spcBef>
                <a:spcPts val="700"/>
              </a:spcBef>
              <a:defRPr sz="2600"/>
            </a:pPr>
            <a:r>
              <a:t>Servers</a:t>
            </a:r>
          </a:p>
          <a:p>
            <a:pPr marL="514350" indent="-51435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AutoNum type="arabicPeriod" startAt="1"/>
              <a:defRPr i="1" sz="2600"/>
            </a:pPr>
            <a:r>
              <a:t>socket()</a:t>
            </a:r>
          </a:p>
          <a:p>
            <a:pPr marL="514350" indent="-51435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AutoNum type="arabicPeriod" startAt="1"/>
              <a:defRPr i="1" sz="2600"/>
            </a:pPr>
            <a:r>
              <a:t>bind()</a:t>
            </a:r>
          </a:p>
          <a:p>
            <a:pPr marL="514350" indent="-51435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AutoNum type="arabicPeriod" startAt="1"/>
              <a:defRPr i="1" sz="2600"/>
            </a:pPr>
            <a:r>
              <a:t>listen()</a:t>
            </a:r>
          </a:p>
          <a:p>
            <a:pPr marL="514350" indent="-51435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AutoNum type="arabicPeriod" startAt="1"/>
              <a:defRPr i="1" sz="2600"/>
            </a:pPr>
            <a:r>
              <a:t>while (whatever) {</a:t>
            </a:r>
          </a:p>
          <a:p>
            <a:pPr marL="514350" indent="-51435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AutoNum type="arabicPeriod" startAt="1"/>
              <a:defRPr i="1" sz="2600"/>
            </a:pPr>
            <a:r>
              <a:t>	accept()</a:t>
            </a:r>
          </a:p>
          <a:p>
            <a:pPr marL="514350" indent="-51435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AutoNum type="arabicPeriod" startAt="1"/>
              <a:defRPr i="1" sz="2600"/>
            </a:pPr>
            <a:r>
              <a:t>	read() / recv()</a:t>
            </a:r>
          </a:p>
          <a:p>
            <a:pPr marL="514350" indent="-51435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AutoNum type="arabicPeriod" startAt="1"/>
              <a:defRPr i="1" sz="2600"/>
            </a:pPr>
            <a:r>
              <a:t>	write() / send()</a:t>
            </a:r>
          </a:p>
          <a:p>
            <a:pPr marL="514350" indent="-51435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AutoNum type="arabicPeriod" startAt="1"/>
              <a:defRPr i="1" sz="2600"/>
            </a:pPr>
            <a:r>
              <a:t>	close()</a:t>
            </a:r>
          </a:p>
          <a:p>
            <a:pPr marL="514350" indent="-51435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AutoNum type="arabicPeriod" startAt="1"/>
              <a:defRPr i="1" sz="2600"/>
            </a:pPr>
            <a:r>
              <a:t>}</a:t>
            </a:r>
          </a:p>
          <a:p>
            <a:pPr marL="514350" indent="-51435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AutoNum type="arabicPeriod" startAt="1"/>
              <a:defRPr i="1" sz="2600"/>
            </a:pPr>
            <a:r>
              <a:t>close()</a:t>
            </a:r>
          </a:p>
        </p:txBody>
      </p:sp>
      <p:sp>
        <p:nvSpPr>
          <p:cNvPr id="249" name="Slide Number Placeholder 2"/>
          <p:cNvSpPr txBox="1"/>
          <p:nvPr>
            <p:ph type="sldNum" sz="quarter" idx="2"/>
          </p:nvPr>
        </p:nvSpPr>
        <p:spPr>
          <a:xfrm>
            <a:off x="159999" y="1260011"/>
            <a:ext cx="265918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50" name="Rounded Rectangle 6"/>
          <p:cNvSpPr/>
          <p:nvPr/>
        </p:nvSpPr>
        <p:spPr>
          <a:xfrm>
            <a:off x="477673" y="1565159"/>
            <a:ext cx="3766784" cy="3034139"/>
          </a:xfrm>
          <a:prstGeom prst="roundRect">
            <a:avLst>
              <a:gd name="adj" fmla="val 16667"/>
            </a:avLst>
          </a:prstGeom>
          <a:ln w="57150"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struct * gethostbyname(char *)</a:t>
            </a:r>
          </a:p>
        </p:txBody>
      </p:sp>
      <p:sp>
        <p:nvSpPr>
          <p:cNvPr id="253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54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600"/>
            </a:pPr>
            <a:r>
              <a:t>Returns information about a given host</a:t>
            </a:r>
          </a:p>
          <a:p>
            <a:pPr>
              <a:lnSpc>
                <a:spcPct val="90000"/>
              </a:lnSpc>
              <a:defRPr sz="2600"/>
            </a:pPr>
            <a:r>
              <a:t>Parameters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const char * </a:t>
            </a:r>
            <a:r>
              <a:rPr i="1"/>
              <a:t>name</a:t>
            </a:r>
            <a:r>
              <a:t>: the domain name or IP address of a host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Examples: “www.google.com”, “10.137.4.61”</a:t>
            </a:r>
          </a:p>
          <a:p>
            <a:pPr>
              <a:lnSpc>
                <a:spcPct val="90000"/>
              </a:lnSpc>
              <a:defRPr sz="2600"/>
            </a:pPr>
            <a:r>
              <a:t>Return: pointer to a </a:t>
            </a:r>
            <a:r>
              <a:rPr i="1"/>
              <a:t>hostent</a:t>
            </a:r>
            <a:r>
              <a:t> structure, 0 on failure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Various fields, most of which aren’t important</a:t>
            </a:r>
          </a:p>
          <a:p>
            <a:pPr marL="514350" indent="-514350">
              <a:lnSpc>
                <a:spcPct val="90000"/>
              </a:lnSpc>
              <a:buAutoNum type="arabicPeriod" startAt="1"/>
              <a:defRPr sz="2600"/>
            </a:pPr>
            <a:r>
              <a:t>struct hostent * h = gethostname(“www.google.com”);</a:t>
            </a:r>
          </a:p>
          <a:p>
            <a:pPr marL="514350" indent="-514350">
              <a:lnSpc>
                <a:spcPct val="90000"/>
              </a:lnSpc>
              <a:buAutoNum type="arabicPeriod" startAt="1"/>
              <a:defRPr sz="2600"/>
            </a:pPr>
            <a:r>
              <a:t>struct sockaddr_in my_addr;</a:t>
            </a:r>
          </a:p>
          <a:p>
            <a:pPr marL="514350" indent="-514350">
              <a:lnSpc>
                <a:spcPct val="90000"/>
              </a:lnSpc>
              <a:buAutoNum type="arabicPeriod" startAt="1"/>
              <a:defRPr sz="2600"/>
            </a:pPr>
            <a:r>
              <a:t>memcpy(&amp;my_addr.sin_addr.s_addr, h-&gt;h_addr,</a:t>
            </a:r>
          </a:p>
          <a:p>
            <a:pPr marL="0" indent="0">
              <a:lnSpc>
                <a:spcPct val="90000"/>
              </a:lnSpc>
              <a:buSzTx/>
              <a:buFont typeface="Wingdings"/>
              <a:buNone/>
              <a:defRPr sz="2600"/>
            </a:pPr>
            <a:r>
              <a:t>	h-&gt;h_length);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int connect(int, struct sockaddr *, int)</a:t>
            </a:r>
          </a:p>
        </p:txBody>
      </p:sp>
      <p:sp>
        <p:nvSpPr>
          <p:cNvPr id="257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58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Connect a client socket to a </a:t>
            </a:r>
            <a:r>
              <a:rPr i="1"/>
              <a:t>listen()</a:t>
            </a:r>
            <a:r>
              <a:t>ing server socket</a:t>
            </a:r>
          </a:p>
          <a:p>
            <a:pPr/>
            <a:r>
              <a:t>Parameters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int </a:t>
            </a:r>
            <a:r>
              <a:rPr i="1"/>
              <a:t>sockfd</a:t>
            </a:r>
            <a:r>
              <a:t>: the client socket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struct sockaddr * </a:t>
            </a:r>
            <a:r>
              <a:rPr i="1"/>
              <a:t>serv_addr</a:t>
            </a:r>
            <a:r>
              <a:t>: address and port of the server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int </a:t>
            </a:r>
            <a:r>
              <a:rPr i="1"/>
              <a:t>addrlen</a:t>
            </a:r>
            <a:r>
              <a:t>: length of the sockaddr structure</a:t>
            </a:r>
          </a:p>
          <a:p>
            <a:pPr/>
            <a:r>
              <a:t>Return: 0 on success, -1 on failure</a:t>
            </a:r>
          </a:p>
          <a:p>
            <a:pPr/>
            <a:r>
              <a:t>Notice that we don’t </a:t>
            </a:r>
            <a:r>
              <a:rPr i="1"/>
              <a:t>bind()</a:t>
            </a:r>
            <a:r>
              <a:t> the client socket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Why?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write() and send()</a:t>
            </a:r>
          </a:p>
        </p:txBody>
      </p:sp>
      <p:sp>
        <p:nvSpPr>
          <p:cNvPr id="263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64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600"/>
            </a:pPr>
            <a:r>
              <a:t>ssize_t write(int </a:t>
            </a:r>
            <a:r>
              <a:rPr i="1"/>
              <a:t>fd</a:t>
            </a:r>
            <a:r>
              <a:t>, const void *</a:t>
            </a:r>
            <a:r>
              <a:rPr i="1"/>
              <a:t>buf</a:t>
            </a:r>
            <a:r>
              <a:t>, size_t </a:t>
            </a:r>
            <a:r>
              <a:rPr i="1"/>
              <a:t>count</a:t>
            </a:r>
            <a:r>
              <a:t>);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i="1" sz="2400"/>
            </a:pPr>
            <a:r>
              <a:t>fd</a:t>
            </a:r>
            <a:r>
              <a:rPr i="0"/>
              <a:t>: file descriptor (ie. your socket)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i="1" sz="2400"/>
            </a:pPr>
            <a:r>
              <a:t>buf</a:t>
            </a:r>
            <a:r>
              <a:rPr i="0"/>
              <a:t>: the buffer of data to send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i="1" sz="2400"/>
            </a:pPr>
            <a:r>
              <a:t>count</a:t>
            </a:r>
            <a:r>
              <a:rPr i="0"/>
              <a:t>: number of bytes in </a:t>
            </a:r>
            <a:r>
              <a:t>buf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Return: number of bytes actually written</a:t>
            </a:r>
          </a:p>
          <a:p>
            <a:pPr>
              <a:defRPr sz="2600"/>
            </a:pPr>
            <a:r>
              <a:t>int send(int sockfd, const void *msg, int len, int flags);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First three, same as above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i="1" sz="2400"/>
            </a:pPr>
            <a:r>
              <a:t>flags</a:t>
            </a:r>
            <a:r>
              <a:rPr i="0"/>
              <a:t>: additional options, usually 0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Return: number of bytes actually written</a:t>
            </a:r>
          </a:p>
          <a:p>
            <a:pPr>
              <a:defRPr sz="2600"/>
            </a:pPr>
            <a:r>
              <a:t>Do not assume that </a:t>
            </a:r>
            <a:r>
              <a:rPr i="1"/>
              <a:t>count</a:t>
            </a:r>
            <a:r>
              <a:t> / </a:t>
            </a:r>
            <a:r>
              <a:rPr i="1"/>
              <a:t>len </a:t>
            </a:r>
            <a:r>
              <a:t>== the return value!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Why might this happen?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read() and recv()</a:t>
            </a:r>
          </a:p>
        </p:txBody>
      </p:sp>
      <p:sp>
        <p:nvSpPr>
          <p:cNvPr id="267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68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ssize_t read(int fd, void *buf, size_t count);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Fairly obvious what this does</a:t>
            </a:r>
          </a:p>
          <a:p>
            <a:pPr>
              <a:lnSpc>
                <a:spcPct val="90000"/>
              </a:lnSpc>
            </a:pPr>
            <a:r>
              <a:t>int recv(int sockfd, void *buf, int len, unsigned int flags); 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Seeing a pattern yet?</a:t>
            </a:r>
          </a:p>
          <a:p>
            <a:pPr>
              <a:lnSpc>
                <a:spcPct val="90000"/>
              </a:lnSpc>
            </a:pPr>
            <a:r>
              <a:t>Return values: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-1: there was an error reading from the socket</a:t>
            </a:r>
          </a:p>
          <a:p>
            <a:pPr lvl="2" marL="914400" indent="-228600">
              <a:lnSpc>
                <a:spcPct val="90000"/>
              </a:lnSpc>
              <a:spcBef>
                <a:spcPts val="500"/>
              </a:spcBef>
              <a:defRPr sz="2300"/>
            </a:pPr>
            <a:r>
              <a:t>Usually unrecoverable. </a:t>
            </a:r>
            <a:r>
              <a:rPr i="1"/>
              <a:t>close()</a:t>
            </a:r>
            <a:r>
              <a:t> the socket and move on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&gt;0: number of bytes received</a:t>
            </a:r>
          </a:p>
          <a:p>
            <a:pPr lvl="2" marL="914400" indent="-228600">
              <a:lnSpc>
                <a:spcPct val="90000"/>
              </a:lnSpc>
              <a:spcBef>
                <a:spcPts val="500"/>
              </a:spcBef>
              <a:defRPr sz="2300"/>
            </a:pPr>
            <a:r>
              <a:t>May be less than </a:t>
            </a:r>
            <a:r>
              <a:rPr i="1"/>
              <a:t>count</a:t>
            </a:r>
            <a:r>
              <a:t> / </a:t>
            </a:r>
            <a:r>
              <a:rPr i="1"/>
              <a:t>len</a:t>
            </a:r>
            <a:endParaRPr i="1"/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0: the sender has closed the socket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Resources</a:t>
            </a:r>
          </a:p>
        </p:txBody>
      </p:sp>
      <p:sp>
        <p:nvSpPr>
          <p:cNvPr id="273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74" name="Content Placeholder 3"/>
          <p:cNvSpPr txBox="1"/>
          <p:nvPr>
            <p:ph type="body" idx="1"/>
          </p:nvPr>
        </p:nvSpPr>
        <p:spPr>
          <a:xfrm>
            <a:off x="152400" y="1610840"/>
            <a:ext cx="8839200" cy="5105401"/>
          </a:xfrm>
          <a:prstGeom prst="rect">
            <a:avLst/>
          </a:prstGeom>
        </p:spPr>
        <p:txBody>
          <a:bodyPr/>
          <a:lstStyle>
            <a:lvl2pPr marL="640080" indent="-274320">
              <a:spcBef>
                <a:spcPts val="500"/>
              </a:spcBef>
              <a:buClr>
                <a:schemeClr val="accent1"/>
              </a:buClr>
              <a:defRPr sz="2600"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2" invalidUrl="" action="" tgtFrame="" tooltip="" history="1" highlightClick="0" endSnd="0"/>
              </a:defRPr>
            </a:lvl2pPr>
          </a:lstStyle>
          <a:p>
            <a:pPr/>
            <a:r>
              <a:t>Beej’s famous socket tutorial</a:t>
            </a:r>
          </a:p>
          <a:p>
            <a:pPr lvl="1"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2" invalidUrl="" action="" tgtFrame="" tooltip="" history="1" highlightClick="0" endSnd="0"/>
              </a:rPr>
              <a:t>https://beej.us/guide/bgnet/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neak peek for project #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Sneak peek for project #1 </a:t>
            </a:r>
          </a:p>
        </p:txBody>
      </p:sp>
      <p:sp>
        <p:nvSpPr>
          <p:cNvPr id="2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8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547" y="1249680"/>
            <a:ext cx="8228660" cy="54622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 Sockets</a:t>
            </a:r>
          </a:p>
        </p:txBody>
      </p:sp>
      <p:sp>
        <p:nvSpPr>
          <p:cNvPr id="152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53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Socket API since 1983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Berkeley Sockets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BSD Sockets (debuted with BSD 4.2)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Unix Sockets (originally included with AT&amp;T Unix)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Posix Sockets (slight modifications)</a:t>
            </a:r>
          </a:p>
          <a:p>
            <a:pPr/>
            <a:r>
              <a:t>Original interface of TCP/IP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All other socket APIs based on C sockets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 Placeholder 5"/>
          <p:cNvSpPr txBox="1"/>
          <p:nvPr>
            <p:ph type="body" idx="1"/>
          </p:nvPr>
        </p:nvSpPr>
        <p:spPr>
          <a:xfrm>
            <a:off x="1371600" y="2292824"/>
            <a:ext cx="7123113" cy="4053386"/>
          </a:xfrm>
          <a:prstGeom prst="rect">
            <a:avLst/>
          </a:prstGeom>
        </p:spPr>
        <p:txBody>
          <a:bodyPr/>
          <a:lstStyle/>
          <a:p>
            <a:pPr marL="571500" indent="-571500">
              <a:buClr>
                <a:schemeClr val="accent2"/>
              </a:buClr>
              <a:buSzPct val="60000"/>
              <a:buChar char="❑"/>
              <a:defRPr sz="4000"/>
            </a:pPr>
            <a:r>
              <a:t>High-level Design</a:t>
            </a:r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000"/>
            </a:pPr>
            <a:r>
              <a:t>Server API</a:t>
            </a:r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000"/>
            </a:pPr>
            <a:r>
              <a:t>Client API + Name resolution</a:t>
            </a:r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000"/>
            </a:pPr>
            <a:r>
              <a:t>Other Considerations</a:t>
            </a:r>
          </a:p>
        </p:txBody>
      </p:sp>
      <p:sp>
        <p:nvSpPr>
          <p:cNvPr id="156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57" name="Slide Number Placeholder 2"/>
          <p:cNvSpPr txBox="1"/>
          <p:nvPr>
            <p:ph type="sldNum" sz="quarter" idx="2"/>
          </p:nvPr>
        </p:nvSpPr>
        <p:spPr>
          <a:xfrm>
            <a:off x="514741" y="590867"/>
            <a:ext cx="265918" cy="434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Clients and Servers</a:t>
            </a:r>
          </a:p>
        </p:txBody>
      </p:sp>
      <p:sp>
        <p:nvSpPr>
          <p:cNvPr id="160" name="Slide Number Placeholder 3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61" name="Content Placeholder 8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1313" indent="-341313">
              <a:defRPr sz="2600"/>
            </a:pPr>
            <a:r>
              <a:t>A fundamental problem: rendezvous</a:t>
            </a:r>
          </a:p>
          <a:p>
            <a:pPr lvl="1" marL="661352" indent="-341312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One or more parties want to provide a service</a:t>
            </a:r>
            <a:endParaRPr sz="2600"/>
          </a:p>
          <a:p>
            <a:pPr lvl="1" marL="661352" indent="-341312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One or more parties want to use the service</a:t>
            </a:r>
            <a:endParaRPr sz="2600"/>
          </a:p>
          <a:p>
            <a:pPr lvl="1" marL="661352" indent="-341312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How do you get them together?</a:t>
            </a:r>
            <a:endParaRPr sz="2200"/>
          </a:p>
          <a:p>
            <a:pPr marL="341313" indent="-341313">
              <a:defRPr sz="2600"/>
            </a:pPr>
            <a:r>
              <a:t>Solution:  client-server architecture</a:t>
            </a:r>
          </a:p>
          <a:p>
            <a:pPr lvl="1" marL="661352" indent="-341312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Client: initiator of communication</a:t>
            </a:r>
            <a:endParaRPr sz="2600"/>
          </a:p>
          <a:p>
            <a:pPr lvl="1" marL="661352" indent="-341312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Server: responder</a:t>
            </a:r>
            <a:endParaRPr sz="2600"/>
          </a:p>
          <a:p>
            <a:pPr lvl="1" marL="661352" indent="-341312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At least one side has to wait for the other</a:t>
            </a:r>
            <a:endParaRPr sz="2600"/>
          </a:p>
          <a:p>
            <a:pPr lvl="2" marL="935673" indent="-341312">
              <a:spcBef>
                <a:spcPts val="500"/>
              </a:spcBef>
              <a:defRPr sz="2100"/>
            </a:pPr>
            <a:r>
              <a:t>Service provider (server) sits and waits</a:t>
            </a:r>
            <a:endParaRPr sz="2300"/>
          </a:p>
          <a:p>
            <a:pPr lvl="2" marL="935673" indent="-341312">
              <a:spcBef>
                <a:spcPts val="500"/>
              </a:spcBef>
              <a:defRPr sz="2400"/>
            </a:pPr>
            <a:r>
              <a:t>Clients locates servers, initiates contact</a:t>
            </a:r>
            <a:endParaRPr sz="2300"/>
          </a:p>
          <a:p>
            <a:pPr lvl="2" marL="935673" indent="-341312">
              <a:spcBef>
                <a:spcPts val="500"/>
              </a:spcBef>
              <a:defRPr sz="2400"/>
            </a:pPr>
            <a:r>
              <a:t>Use well-known semantic names for location (DNS)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Differences</a:t>
            </a:r>
          </a:p>
        </p:txBody>
      </p:sp>
      <p:sp>
        <p:nvSpPr>
          <p:cNvPr id="164" name="Content Placeholder 4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 typeface="Wingdings"/>
              <a:buNone/>
            </a:pPr>
            <a:r>
              <a:t>Clients</a:t>
            </a:r>
          </a:p>
          <a:p>
            <a:pPr/>
            <a:r>
              <a:t>Execute on-demand</a:t>
            </a:r>
          </a:p>
          <a:p>
            <a:pPr/>
            <a:r>
              <a:t>Unprivileged</a:t>
            </a:r>
          </a:p>
          <a:p>
            <a:pPr/>
            <a:r>
              <a:t>Simple</a:t>
            </a:r>
          </a:p>
          <a:p>
            <a:pPr/>
            <a:r>
              <a:t>(Usually) sequential</a:t>
            </a:r>
          </a:p>
          <a:p>
            <a:pPr/>
            <a:r>
              <a:t>Not performance sensitive</a:t>
            </a:r>
          </a:p>
        </p:txBody>
      </p:sp>
      <p:sp>
        <p:nvSpPr>
          <p:cNvPr id="165" name="Content Placeholder 5"/>
          <p:cNvSpPr txBox="1"/>
          <p:nvPr/>
        </p:nvSpPr>
        <p:spPr>
          <a:xfrm>
            <a:off x="4844901" y="1589567"/>
            <a:ext cx="3886201" cy="457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>
              <a:spcBef>
                <a:spcPts val="700"/>
              </a:spcBef>
              <a:defRPr sz="2900"/>
            </a:pPr>
            <a:r>
              <a:t>Servers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900"/>
            </a:pPr>
            <a:r>
              <a:t>Always-on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900"/>
            </a:pPr>
            <a:r>
              <a:t>Privileged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900"/>
            </a:pPr>
            <a:r>
              <a:t>Complex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900"/>
            </a:pPr>
            <a:r>
              <a:t>(Massively) concurrent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900"/>
            </a:pPr>
            <a:r>
              <a:t>High performance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900"/>
            </a:pPr>
            <a:r>
              <a:t>Scalable</a:t>
            </a:r>
          </a:p>
        </p:txBody>
      </p:sp>
      <p:sp>
        <p:nvSpPr>
          <p:cNvPr id="166" name="Slide Number Placeholder 2"/>
          <p:cNvSpPr txBox="1"/>
          <p:nvPr>
            <p:ph type="sldNum" sz="quarter" idx="2"/>
          </p:nvPr>
        </p:nvSpPr>
        <p:spPr>
          <a:xfrm>
            <a:off x="200443" y="1260011"/>
            <a:ext cx="185030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Similarities</a:t>
            </a:r>
          </a:p>
        </p:txBody>
      </p:sp>
      <p:sp>
        <p:nvSpPr>
          <p:cNvPr id="169" name="Slide Number Placeholder 4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70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Share common protocols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Application layer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Transport layer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Network layer</a:t>
            </a:r>
          </a:p>
          <a:p>
            <a:pPr/>
            <a:r>
              <a:t>Both rely on APIs for network access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Sockets</a:t>
            </a:r>
          </a:p>
        </p:txBody>
      </p:sp>
      <p:sp>
        <p:nvSpPr>
          <p:cNvPr id="173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74" name="Content Placeholder 3"/>
          <p:cNvSpPr txBox="1"/>
          <p:nvPr>
            <p:ph type="body" idx="1"/>
          </p:nvPr>
        </p:nvSpPr>
        <p:spPr>
          <a:xfrm>
            <a:off x="152400" y="1514901"/>
            <a:ext cx="8839200" cy="53431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Basic network abstraction: the </a:t>
            </a:r>
            <a:r>
              <a:rPr>
                <a:solidFill>
                  <a:schemeClr val="accent1"/>
                </a:solidFill>
              </a:rPr>
              <a:t>socket</a:t>
            </a:r>
            <a:endParaRPr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  <a:defRPr>
                <a:solidFill>
                  <a:schemeClr val="accent1"/>
                </a:solidFill>
              </a:defRPr>
            </a:pPr>
          </a:p>
          <a:p>
            <a:pPr>
              <a:lnSpc>
                <a:spcPct val="90000"/>
              </a:lnSpc>
              <a:defRPr>
                <a:solidFill>
                  <a:schemeClr val="accent1"/>
                </a:solidFill>
              </a:defRPr>
            </a:pPr>
          </a:p>
          <a:p>
            <a:pPr>
              <a:lnSpc>
                <a:spcPct val="90000"/>
              </a:lnSpc>
              <a:defRPr>
                <a:solidFill>
                  <a:schemeClr val="accent1"/>
                </a:solidFill>
              </a:defRPr>
            </a:pPr>
          </a:p>
          <a:p>
            <a:pPr>
              <a:lnSpc>
                <a:spcPct val="90000"/>
              </a:lnSpc>
              <a:defRPr>
                <a:solidFill>
                  <a:schemeClr val="accent1"/>
                </a:solidFill>
              </a:defRPr>
            </a:pPr>
          </a:p>
          <a:p>
            <a:pPr>
              <a:lnSpc>
                <a:spcPct val="90000"/>
              </a:lnSpc>
              <a:defRPr>
                <a:solidFill>
                  <a:schemeClr val="accent1"/>
                </a:solidFill>
              </a:defRPr>
            </a:pPr>
          </a:p>
          <a:p>
            <a:pPr>
              <a:lnSpc>
                <a:spcPct val="90000"/>
              </a:lnSpc>
            </a:pPr>
            <a:r>
              <a:t>Socket: an object that allows reading/writing from a network interface</a:t>
            </a:r>
          </a:p>
          <a:p>
            <a:pPr>
              <a:lnSpc>
                <a:spcPct val="90000"/>
              </a:lnSpc>
            </a:pPr>
            <a:r>
              <a:t>In Unix, sockets are just </a:t>
            </a:r>
            <a:r>
              <a:rPr>
                <a:solidFill>
                  <a:schemeClr val="accent2"/>
                </a:solidFill>
              </a:rPr>
              <a:t>file descriptors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i="1" sz="2600"/>
            </a:pPr>
            <a:r>
              <a:t>read()</a:t>
            </a:r>
            <a:r>
              <a:rPr i="0"/>
              <a:t> and </a:t>
            </a:r>
            <a:r>
              <a:t>write()</a:t>
            </a:r>
            <a:r>
              <a:rPr i="0"/>
              <a:t> both work on sockets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Caution: socket calls are </a:t>
            </a:r>
            <a:r>
              <a:rPr>
                <a:solidFill>
                  <a:schemeClr val="accent1"/>
                </a:solidFill>
              </a:rPr>
              <a:t>blocking</a:t>
            </a:r>
          </a:p>
        </p:txBody>
      </p:sp>
      <p:pic>
        <p:nvPicPr>
          <p:cNvPr id="17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2018" y="2034145"/>
            <a:ext cx="1632934" cy="24013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66058" y="2197600"/>
            <a:ext cx="1966747" cy="2108742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&quot;No&quot; Symbol 4"/>
          <p:cNvSpPr/>
          <p:nvPr/>
        </p:nvSpPr>
        <p:spPr>
          <a:xfrm>
            <a:off x="1897040" y="2265840"/>
            <a:ext cx="1782505" cy="1782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6743" y="14000"/>
                </a:moveTo>
                <a:cubicBezTo>
                  <a:pt x="18511" y="10718"/>
                  <a:pt x="17283" y="6624"/>
                  <a:pt x="14000" y="4857"/>
                </a:cubicBezTo>
                <a:cubicBezTo>
                  <a:pt x="12002" y="3781"/>
                  <a:pt x="9598" y="3781"/>
                  <a:pt x="7600" y="4857"/>
                </a:cubicBezTo>
                <a:close/>
                <a:moveTo>
                  <a:pt x="4857" y="7600"/>
                </a:moveTo>
                <a:cubicBezTo>
                  <a:pt x="3089" y="10882"/>
                  <a:pt x="4317" y="14976"/>
                  <a:pt x="7600" y="16743"/>
                </a:cubicBezTo>
                <a:cubicBezTo>
                  <a:pt x="9598" y="17819"/>
                  <a:pt x="12002" y="17819"/>
                  <a:pt x="14000" y="16743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78" name="&quot;No&quot; Symbol 7"/>
          <p:cNvSpPr/>
          <p:nvPr/>
        </p:nvSpPr>
        <p:spPr>
          <a:xfrm>
            <a:off x="4758178" y="2343580"/>
            <a:ext cx="1782505" cy="1782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6743" y="14000"/>
                </a:moveTo>
                <a:cubicBezTo>
                  <a:pt x="18511" y="10718"/>
                  <a:pt x="17283" y="6624"/>
                  <a:pt x="14000" y="4857"/>
                </a:cubicBezTo>
                <a:cubicBezTo>
                  <a:pt x="12002" y="3781"/>
                  <a:pt x="9598" y="3781"/>
                  <a:pt x="7600" y="4857"/>
                </a:cubicBezTo>
                <a:close/>
                <a:moveTo>
                  <a:pt x="4857" y="7600"/>
                </a:moveTo>
                <a:cubicBezTo>
                  <a:pt x="3089" y="10882"/>
                  <a:pt x="4317" y="14976"/>
                  <a:pt x="7600" y="16743"/>
                </a:cubicBezTo>
                <a:cubicBezTo>
                  <a:pt x="9598" y="17819"/>
                  <a:pt x="12002" y="17819"/>
                  <a:pt x="14000" y="16743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4" grpId="3"/>
      <p:bldP build="whole" bldLvl="1" animBg="1" rev="0" advAuto="0" spid="177" grpId="1"/>
      <p:bldP build="whole" bldLvl="1" animBg="1" rev="0" advAuto="0" spid="178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 Socket API Overview</a:t>
            </a:r>
          </a:p>
        </p:txBody>
      </p:sp>
      <p:sp>
        <p:nvSpPr>
          <p:cNvPr id="181" name="Content Placeholder 4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80000"/>
              </a:lnSpc>
              <a:buSzTx/>
              <a:buFont typeface="Wingdings"/>
              <a:buNone/>
              <a:defRPr sz="2600"/>
            </a:pPr>
            <a:r>
              <a:t>Clients</a:t>
            </a:r>
          </a:p>
          <a:p>
            <a:pPr marL="514350" indent="-514350">
              <a:lnSpc>
                <a:spcPct val="80000"/>
              </a:lnSpc>
              <a:buAutoNum type="arabicPeriod" startAt="1"/>
              <a:defRPr i="1" sz="2600"/>
            </a:pPr>
            <a:r>
              <a:t>gethostbyname()</a:t>
            </a:r>
          </a:p>
          <a:p>
            <a:pPr marL="514350" indent="-514350">
              <a:lnSpc>
                <a:spcPct val="80000"/>
              </a:lnSpc>
              <a:buAutoNum type="arabicPeriod" startAt="1"/>
              <a:defRPr i="1" sz="2600"/>
            </a:pPr>
            <a:r>
              <a:t>socket()</a:t>
            </a:r>
          </a:p>
          <a:p>
            <a:pPr marL="514350" indent="-514350">
              <a:lnSpc>
                <a:spcPct val="80000"/>
              </a:lnSpc>
              <a:buAutoNum type="arabicPeriod" startAt="1"/>
              <a:defRPr i="1" sz="2600"/>
            </a:pPr>
            <a:r>
              <a:t>connect()</a:t>
            </a:r>
          </a:p>
          <a:p>
            <a:pPr marL="514350" indent="-514350">
              <a:lnSpc>
                <a:spcPct val="80000"/>
              </a:lnSpc>
              <a:buAutoNum type="arabicPeriod" startAt="1"/>
              <a:defRPr i="1" sz="2600"/>
            </a:pPr>
            <a:r>
              <a:t>write() / send()</a:t>
            </a:r>
          </a:p>
          <a:p>
            <a:pPr marL="514350" indent="-514350">
              <a:lnSpc>
                <a:spcPct val="80000"/>
              </a:lnSpc>
              <a:buAutoNum type="arabicPeriod" startAt="1"/>
              <a:defRPr i="1" sz="2600"/>
            </a:pPr>
            <a:r>
              <a:t>read() / recv()</a:t>
            </a:r>
          </a:p>
          <a:p>
            <a:pPr marL="514350" indent="-514350">
              <a:lnSpc>
                <a:spcPct val="80000"/>
              </a:lnSpc>
              <a:buAutoNum type="arabicPeriod" startAt="1"/>
              <a:defRPr i="1" sz="2600"/>
            </a:pPr>
            <a:r>
              <a:t>close()</a:t>
            </a:r>
          </a:p>
        </p:txBody>
      </p:sp>
      <p:sp>
        <p:nvSpPr>
          <p:cNvPr id="182" name="Content Placeholder 5"/>
          <p:cNvSpPr txBox="1"/>
          <p:nvPr/>
        </p:nvSpPr>
        <p:spPr>
          <a:xfrm>
            <a:off x="4844901" y="1589565"/>
            <a:ext cx="3886201" cy="4824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>
              <a:lnSpc>
                <a:spcPct val="80000"/>
              </a:lnSpc>
              <a:spcBef>
                <a:spcPts val="700"/>
              </a:spcBef>
              <a:defRPr sz="2600"/>
            </a:pPr>
            <a:r>
              <a:t>Servers</a:t>
            </a:r>
          </a:p>
          <a:p>
            <a:pPr marL="514350" indent="-51435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AutoNum type="arabicPeriod" startAt="1"/>
              <a:defRPr i="1" sz="2600"/>
            </a:pPr>
            <a:r>
              <a:t>socket()</a:t>
            </a:r>
          </a:p>
          <a:p>
            <a:pPr marL="514350" indent="-51435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AutoNum type="arabicPeriod" startAt="1"/>
              <a:defRPr i="1" sz="2600"/>
            </a:pPr>
            <a:r>
              <a:t>bind()</a:t>
            </a:r>
          </a:p>
          <a:p>
            <a:pPr marL="514350" indent="-51435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AutoNum type="arabicPeriod" startAt="1"/>
              <a:defRPr i="1" sz="2600"/>
            </a:pPr>
            <a:r>
              <a:t>listen()</a:t>
            </a:r>
          </a:p>
          <a:p>
            <a:pPr marL="514350" indent="-51435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AutoNum type="arabicPeriod" startAt="1"/>
              <a:defRPr i="1" sz="2600"/>
            </a:pPr>
            <a:r>
              <a:t>while (whatever) {</a:t>
            </a:r>
          </a:p>
          <a:p>
            <a:pPr marL="514350" indent="-51435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AutoNum type="arabicPeriod" startAt="1"/>
              <a:defRPr i="1" sz="2600"/>
            </a:pPr>
            <a:r>
              <a:t>	accept()</a:t>
            </a:r>
          </a:p>
          <a:p>
            <a:pPr marL="514350" indent="-51435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AutoNum type="arabicPeriod" startAt="1"/>
              <a:defRPr i="1" sz="2600"/>
            </a:pPr>
            <a:r>
              <a:t>	read() / recv()</a:t>
            </a:r>
          </a:p>
          <a:p>
            <a:pPr marL="514350" indent="-51435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AutoNum type="arabicPeriod" startAt="1"/>
              <a:defRPr i="1" sz="2600"/>
            </a:pPr>
            <a:r>
              <a:t>	write() / send()</a:t>
            </a:r>
          </a:p>
          <a:p>
            <a:pPr marL="514350" indent="-51435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AutoNum type="arabicPeriod" startAt="1"/>
              <a:defRPr i="1" sz="2600"/>
            </a:pPr>
            <a:r>
              <a:t>	close()</a:t>
            </a:r>
          </a:p>
          <a:p>
            <a:pPr marL="514350" indent="-51435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AutoNum type="arabicPeriod" startAt="1"/>
              <a:defRPr i="1" sz="2600"/>
            </a:pPr>
            <a:r>
              <a:t>}</a:t>
            </a:r>
          </a:p>
          <a:p>
            <a:pPr marL="514350" indent="-51435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AutoNum type="arabicPeriod" startAt="1"/>
              <a:defRPr i="1" sz="2600"/>
            </a:pPr>
            <a:r>
              <a:t>close()</a:t>
            </a:r>
          </a:p>
        </p:txBody>
      </p:sp>
      <p:sp>
        <p:nvSpPr>
          <p:cNvPr id="183" name="Slide Number Placeholder 2"/>
          <p:cNvSpPr txBox="1"/>
          <p:nvPr>
            <p:ph type="sldNum" sz="quarter" idx="2"/>
          </p:nvPr>
        </p:nvSpPr>
        <p:spPr>
          <a:xfrm>
            <a:off x="200443" y="1260011"/>
            <a:ext cx="185030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84" name="Rounded Rectangle 6"/>
          <p:cNvSpPr/>
          <p:nvPr/>
        </p:nvSpPr>
        <p:spPr>
          <a:xfrm>
            <a:off x="4558351" y="1565157"/>
            <a:ext cx="3998798" cy="4862938"/>
          </a:xfrm>
          <a:prstGeom prst="roundRect">
            <a:avLst>
              <a:gd name="adj" fmla="val 16667"/>
            </a:avLst>
          </a:prstGeom>
          <a:ln w="57150"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4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Media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edi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Media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edi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