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8"/>
  </p:notesMasterIdLst>
  <p:handoutMasterIdLst>
    <p:handoutMasterId r:id="rId99"/>
  </p:handoutMasterIdLst>
  <p:sldIdLst>
    <p:sldId id="256" r:id="rId2"/>
    <p:sldId id="371" r:id="rId3"/>
    <p:sldId id="373" r:id="rId4"/>
    <p:sldId id="374" r:id="rId5"/>
    <p:sldId id="375" r:id="rId6"/>
    <p:sldId id="391" r:id="rId7"/>
    <p:sldId id="376" r:id="rId8"/>
    <p:sldId id="377" r:id="rId9"/>
    <p:sldId id="380" r:id="rId10"/>
    <p:sldId id="381" r:id="rId11"/>
    <p:sldId id="379" r:id="rId12"/>
    <p:sldId id="393" r:id="rId13"/>
    <p:sldId id="383" r:id="rId14"/>
    <p:sldId id="384" r:id="rId15"/>
    <p:sldId id="385" r:id="rId16"/>
    <p:sldId id="386" r:id="rId17"/>
    <p:sldId id="387" r:id="rId18"/>
    <p:sldId id="388" r:id="rId19"/>
    <p:sldId id="389" r:id="rId20"/>
    <p:sldId id="390" r:id="rId21"/>
    <p:sldId id="394" r:id="rId22"/>
    <p:sldId id="395" r:id="rId23"/>
    <p:sldId id="399" r:id="rId24"/>
    <p:sldId id="396" r:id="rId25"/>
    <p:sldId id="400" r:id="rId26"/>
    <p:sldId id="402" r:id="rId27"/>
    <p:sldId id="404" r:id="rId28"/>
    <p:sldId id="405" r:id="rId29"/>
    <p:sldId id="406" r:id="rId30"/>
    <p:sldId id="506" r:id="rId31"/>
    <p:sldId id="504" r:id="rId32"/>
    <p:sldId id="505" r:id="rId33"/>
    <p:sldId id="434" r:id="rId34"/>
    <p:sldId id="438" r:id="rId35"/>
    <p:sldId id="439" r:id="rId36"/>
    <p:sldId id="440" r:id="rId37"/>
    <p:sldId id="441" r:id="rId38"/>
    <p:sldId id="442" r:id="rId39"/>
    <p:sldId id="452" r:id="rId40"/>
    <p:sldId id="447" r:id="rId41"/>
    <p:sldId id="453" r:id="rId42"/>
    <p:sldId id="454" r:id="rId43"/>
    <p:sldId id="469" r:id="rId44"/>
    <p:sldId id="455" r:id="rId45"/>
    <p:sldId id="456" r:id="rId46"/>
    <p:sldId id="457" r:id="rId47"/>
    <p:sldId id="465" r:id="rId48"/>
    <p:sldId id="466" r:id="rId49"/>
    <p:sldId id="468" r:id="rId50"/>
    <p:sldId id="470" r:id="rId51"/>
    <p:sldId id="458" r:id="rId52"/>
    <p:sldId id="459" r:id="rId53"/>
    <p:sldId id="460" r:id="rId54"/>
    <p:sldId id="461" r:id="rId55"/>
    <p:sldId id="471" r:id="rId56"/>
    <p:sldId id="473" r:id="rId57"/>
    <p:sldId id="474" r:id="rId58"/>
    <p:sldId id="475" r:id="rId59"/>
    <p:sldId id="509" r:id="rId60"/>
    <p:sldId id="508" r:id="rId61"/>
    <p:sldId id="507" r:id="rId62"/>
    <p:sldId id="478" r:id="rId63"/>
    <p:sldId id="479" r:id="rId64"/>
    <p:sldId id="480" r:id="rId65"/>
    <p:sldId id="481" r:id="rId66"/>
    <p:sldId id="482" r:id="rId67"/>
    <p:sldId id="483" r:id="rId68"/>
    <p:sldId id="484" r:id="rId69"/>
    <p:sldId id="485" r:id="rId70"/>
    <p:sldId id="486" r:id="rId71"/>
    <p:sldId id="500" r:id="rId72"/>
    <p:sldId id="487" r:id="rId73"/>
    <p:sldId id="334" r:id="rId74"/>
    <p:sldId id="366" r:id="rId75"/>
    <p:sldId id="367" r:id="rId76"/>
    <p:sldId id="368" r:id="rId77"/>
    <p:sldId id="369" r:id="rId78"/>
    <p:sldId id="335" r:id="rId79"/>
    <p:sldId id="361" r:id="rId80"/>
    <p:sldId id="353" r:id="rId81"/>
    <p:sldId id="518" r:id="rId82"/>
    <p:sldId id="512" r:id="rId83"/>
    <p:sldId id="513" r:id="rId84"/>
    <p:sldId id="515" r:id="rId85"/>
    <p:sldId id="516" r:id="rId86"/>
    <p:sldId id="514" r:id="rId87"/>
    <p:sldId id="348" r:id="rId88"/>
    <p:sldId id="501" r:id="rId89"/>
    <p:sldId id="502" r:id="rId90"/>
    <p:sldId id="519" r:id="rId91"/>
    <p:sldId id="520" r:id="rId92"/>
    <p:sldId id="521" r:id="rId93"/>
    <p:sldId id="522" r:id="rId94"/>
    <p:sldId id="523" r:id="rId95"/>
    <p:sldId id="524" r:id="rId96"/>
    <p:sldId id="525" r:id="rId97"/>
  </p:sldIdLst>
  <p:sldSz cx="9144000" cy="6858000" type="screen4x3"/>
  <p:notesSz cx="6802438" cy="993616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Registered User" initials="R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EF85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2433" autoAdjust="0"/>
  </p:normalViewPr>
  <p:slideViewPr>
    <p:cSldViewPr>
      <p:cViewPr varScale="1">
        <p:scale>
          <a:sx n="84" d="100"/>
          <a:sy n="84" d="100"/>
        </p:scale>
        <p:origin x="821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3235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handoutMaster" Target="handoutMasters/handoutMaster1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8464" cy="497365"/>
          </a:xfrm>
          <a:prstGeom prst="rect">
            <a:avLst/>
          </a:prstGeom>
        </p:spPr>
        <p:txBody>
          <a:bodyPr vert="horz" lIns="91513" tIns="45757" rIns="91513" bIns="457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2386" y="0"/>
            <a:ext cx="2948464" cy="497365"/>
          </a:xfrm>
          <a:prstGeom prst="rect">
            <a:avLst/>
          </a:prstGeom>
        </p:spPr>
        <p:txBody>
          <a:bodyPr vert="horz" lIns="91513" tIns="45757" rIns="91513" bIns="45757" rtlCol="0"/>
          <a:lstStyle>
            <a:lvl1pPr algn="r">
              <a:defRPr sz="1200"/>
            </a:lvl1pPr>
          </a:lstStyle>
          <a:p>
            <a:fld id="{299E3329-3AB5-4764-9EB5-572FBAFC3C16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38798"/>
            <a:ext cx="2948464" cy="497365"/>
          </a:xfrm>
          <a:prstGeom prst="rect">
            <a:avLst/>
          </a:prstGeom>
        </p:spPr>
        <p:txBody>
          <a:bodyPr vert="horz" lIns="91513" tIns="45757" rIns="91513" bIns="457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2386" y="9438798"/>
            <a:ext cx="2948464" cy="497365"/>
          </a:xfrm>
          <a:prstGeom prst="rect">
            <a:avLst/>
          </a:prstGeom>
        </p:spPr>
        <p:txBody>
          <a:bodyPr vert="horz" lIns="91513" tIns="45757" rIns="91513" bIns="45757" rtlCol="0" anchor="b"/>
          <a:lstStyle>
            <a:lvl1pPr algn="r">
              <a:defRPr sz="1200"/>
            </a:lvl1pPr>
          </a:lstStyle>
          <a:p>
            <a:fld id="{74071FF3-7163-4AE0-9A4E-CA38AAE05B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5224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2" y="2"/>
            <a:ext cx="2947723" cy="496807"/>
          </a:xfrm>
          <a:prstGeom prst="rect">
            <a:avLst/>
          </a:prstGeom>
        </p:spPr>
        <p:txBody>
          <a:bodyPr vert="horz" lIns="91513" tIns="45757" rIns="91513" bIns="4575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3143" y="2"/>
            <a:ext cx="2947723" cy="496807"/>
          </a:xfrm>
          <a:prstGeom prst="rect">
            <a:avLst/>
          </a:prstGeom>
        </p:spPr>
        <p:txBody>
          <a:bodyPr vert="horz" lIns="91513" tIns="45757" rIns="91513" bIns="45757" rtlCol="0"/>
          <a:lstStyle>
            <a:lvl1pPr algn="r">
              <a:defRPr sz="1200"/>
            </a:lvl1pPr>
          </a:lstStyle>
          <a:p>
            <a:fld id="{4C46542B-9569-4069-815E-FF848C9057E1}" type="datetimeFigureOut">
              <a:rPr lang="ko-KR" altLang="en-US" smtClean="0"/>
              <a:t>2019-02-24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2950"/>
            <a:ext cx="4970462" cy="3729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513" tIns="45757" rIns="91513" bIns="4575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245" y="4719678"/>
            <a:ext cx="5441950" cy="4471273"/>
          </a:xfrm>
          <a:prstGeom prst="rect">
            <a:avLst/>
          </a:prstGeom>
        </p:spPr>
        <p:txBody>
          <a:bodyPr vert="horz" lIns="91513" tIns="45757" rIns="91513" bIns="45757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2" y="9437633"/>
            <a:ext cx="2947723" cy="496807"/>
          </a:xfrm>
          <a:prstGeom prst="rect">
            <a:avLst/>
          </a:prstGeom>
        </p:spPr>
        <p:txBody>
          <a:bodyPr vert="horz" lIns="91513" tIns="45757" rIns="91513" bIns="4575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3143" y="9437633"/>
            <a:ext cx="2947723" cy="496807"/>
          </a:xfrm>
          <a:prstGeom prst="rect">
            <a:avLst/>
          </a:prstGeom>
        </p:spPr>
        <p:txBody>
          <a:bodyPr vert="horz" lIns="91513" tIns="45757" rIns="91513" bIns="45757" rtlCol="0" anchor="b"/>
          <a:lstStyle>
            <a:lvl1pPr algn="r">
              <a:defRPr sz="1200"/>
            </a:lvl1pPr>
          </a:lstStyle>
          <a:p>
            <a:fld id="{4D759FBD-8509-42E5-BE30-305F25C933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978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/>
              <a:t>First of all, </a:t>
            </a:r>
            <a:r>
              <a:rPr lang="en-US" altLang="ko-KR" dirty="0" smtClean="0"/>
              <a:t>thanks to Professor </a:t>
            </a:r>
            <a:r>
              <a:rPr lang="en-US" altLang="ko-KR" dirty="0" err="1" smtClean="0"/>
              <a:t>Nikiforakis</a:t>
            </a:r>
            <a:r>
              <a:rPr lang="en-US" altLang="ko-KR" dirty="0" smtClean="0"/>
              <a:t> for </a:t>
            </a:r>
            <a:r>
              <a:rPr lang="en-US" altLang="ko-KR" dirty="0"/>
              <a:t>introducing me</a:t>
            </a:r>
            <a:r>
              <a:rPr lang="en-US" altLang="ko-KR" dirty="0" smtClean="0"/>
              <a:t>.</a:t>
            </a:r>
          </a:p>
          <a:p>
            <a:pPr fontAlgn="base"/>
            <a:endParaRPr lang="en-US" altLang="ko-KR" dirty="0"/>
          </a:p>
          <a:p>
            <a:pPr fontAlgn="base"/>
            <a:r>
              <a:rPr lang="en-US" altLang="ko-KR" dirty="0" smtClean="0"/>
              <a:t>Hello</a:t>
            </a:r>
            <a:r>
              <a:rPr lang="en-US" altLang="ko-KR" dirty="0" smtClean="0"/>
              <a:t>, as </a:t>
            </a:r>
            <a:r>
              <a:rPr lang="en-US" altLang="ko-KR" dirty="0"/>
              <a:t>mentioned, my name is </a:t>
            </a:r>
            <a:r>
              <a:rPr lang="en-US" altLang="ko-KR" dirty="0" err="1"/>
              <a:t>Hyunwoo</a:t>
            </a:r>
            <a:r>
              <a:rPr lang="en-US" altLang="ko-KR" dirty="0"/>
              <a:t> Lee, a </a:t>
            </a:r>
            <a:r>
              <a:rPr lang="en-US" altLang="ko-KR" dirty="0" err="1"/>
              <a:t>Ph</a:t>
            </a:r>
            <a:r>
              <a:rPr lang="en-US" altLang="ko-KR" dirty="0"/>
              <a:t> D. student at Seoul National </a:t>
            </a:r>
            <a:r>
              <a:rPr lang="en-US" altLang="ko-KR" dirty="0" smtClean="0"/>
              <a:t>University</a:t>
            </a:r>
            <a:endParaRPr lang="en-US" altLang="ko-KR" dirty="0"/>
          </a:p>
          <a:p>
            <a:endParaRPr lang="en-US" altLang="ko-KR" dirty="0" smtClean="0"/>
          </a:p>
          <a:p>
            <a:r>
              <a:rPr lang="en-US" altLang="ko-KR" dirty="0"/>
              <a:t>This work is </a:t>
            </a:r>
            <a:r>
              <a:rPr lang="en-US" altLang="ko-KR" dirty="0" smtClean="0"/>
              <a:t>jointly </a:t>
            </a:r>
            <a:r>
              <a:rPr lang="en-US" altLang="ko-KR" dirty="0" smtClean="0"/>
              <a:t>worked </a:t>
            </a:r>
            <a:r>
              <a:rPr lang="en-US" altLang="ko-KR" dirty="0"/>
              <a:t>with Seoul National University, University of </a:t>
            </a:r>
            <a:r>
              <a:rPr lang="en-US" altLang="ko-KR" dirty="0" err="1"/>
              <a:t>Luxembourgh</a:t>
            </a:r>
            <a:r>
              <a:rPr lang="en-US" altLang="ko-KR" dirty="0"/>
              <a:t>, and Rochester Institute of Technology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80482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 middlebox also initiates another TLS handshake with the server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053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sends the certificate taken from the server to pretend to be the server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0544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Finally, the session is established</a:t>
            </a:r>
            <a:endParaRPr lang="ko-KR" altLang="en-US" dirty="0"/>
          </a:p>
          <a:p>
            <a:r>
              <a:rPr lang="en-US" altLang="ko-KR" dirty="0" smtClean="0"/>
              <a:t>while </a:t>
            </a:r>
            <a:r>
              <a:rPr lang="en-US" altLang="ko-KR" dirty="0" smtClean="0"/>
              <a:t>the client believes they establish a TLS session directly with the server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998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other way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splits the TLS session is using custom root certificates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5224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 middlebox previously installs the root certificate into the client’s trusted certificate store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9684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Then, when the client initiates the TLS handshake,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688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 middlebox also initiates another TLS handshake with the server,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1681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at the same time, it generates a forged certificate with the name of the server, that is alice.com, signed with the custom root certificate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2604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 uses the forged certificate to impersonate the server during the TLS handshake between the client and the middlebox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21626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 session is finally established between the client and the server, but note that the client does not know the existence of the middlebox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17834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I’d like to start by looking at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in the TLS protocol.</a:t>
            </a:r>
          </a:p>
          <a:p>
            <a:r>
              <a:rPr lang="en-US" altLang="ko-KR" dirty="0" smtClean="0"/>
              <a:t>What are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03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Unfortunately, lots of security drawbacks regarding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are reported because the client has no information about security of segments after the immediate </a:t>
            </a:r>
            <a:r>
              <a:rPr lang="en-US" altLang="ko-KR" dirty="0" err="1" smtClean="0"/>
              <a:t>middlebox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3824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Let’s see the problems in more detail in terms of authentication, confidentiality, and integrity that are the primary goals of TLS.</a:t>
            </a:r>
          </a:p>
          <a:p>
            <a:endParaRPr lang="en-US" altLang="ko-KR" dirty="0"/>
          </a:p>
          <a:p>
            <a:r>
              <a:rPr lang="en-US" altLang="ko-KR" dirty="0"/>
              <a:t>Regarding authentication, the client does not directly authenticate the server. Many papers report that some </a:t>
            </a:r>
            <a:r>
              <a:rPr lang="en-US" altLang="ko-KR" dirty="0" err="1"/>
              <a:t>middleboxes</a:t>
            </a:r>
            <a:r>
              <a:rPr lang="en-US" altLang="ko-KR" dirty="0"/>
              <a:t> failed to validate the certificates.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46898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example, there was a case that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</a:t>
            </a:r>
            <a:r>
              <a:rPr lang="en-US" altLang="ko-KR" dirty="0" smtClean="0"/>
              <a:t>receive </a:t>
            </a:r>
            <a:r>
              <a:rPr lang="en-US" altLang="ko-KR" dirty="0" smtClean="0"/>
              <a:t>the expired certificate from the server, but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generates the forged but not expired </a:t>
            </a:r>
            <a:r>
              <a:rPr lang="en-US" altLang="ko-KR" dirty="0" smtClean="0"/>
              <a:t>certificate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6566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And finally</a:t>
            </a:r>
            <a:r>
              <a:rPr lang="en-US" altLang="ko-KR" dirty="0" smtClean="0"/>
              <a:t> </a:t>
            </a:r>
            <a:r>
              <a:rPr lang="en-US" altLang="ko-KR" dirty="0" smtClean="0"/>
              <a:t>the client believes the session is secure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960476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Regarding confidentiality,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391722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even if weak algorithms such as RC4 or SHA-1 are used in the segment after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14301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smtClean="0"/>
              <a:t>client will still believes the session is secure if the immediate segment uses the strong </a:t>
            </a:r>
            <a:r>
              <a:rPr lang="en-US" altLang="ko-KR" dirty="0" err="1" smtClean="0"/>
              <a:t>ciphersuite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174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Regarding Integrity, the client cannot confirm that the server sent the message, or which </a:t>
            </a:r>
            <a:r>
              <a:rPr lang="en-US" altLang="ko-KR" dirty="0" err="1"/>
              <a:t>middleboxes</a:t>
            </a:r>
            <a:r>
              <a:rPr lang="en-US" altLang="ko-KR" dirty="0"/>
              <a:t> have modified it.</a:t>
            </a:r>
            <a:endParaRPr lang="ko-KR" altLang="en-US" dirty="0"/>
          </a:p>
          <a:p>
            <a:endParaRPr lang="en-US" altLang="ko-KR" dirty="0" smtClean="0"/>
          </a:p>
          <a:p>
            <a:r>
              <a:rPr lang="en-US" altLang="ko-KR" dirty="0" smtClean="0"/>
              <a:t>When the </a:t>
            </a:r>
            <a:r>
              <a:rPr lang="en-US" altLang="ko-KR" dirty="0" smtClean="0"/>
              <a:t>server </a:t>
            </a:r>
            <a:r>
              <a:rPr lang="en-US" altLang="ko-KR" dirty="0" smtClean="0"/>
              <a:t>sends </a:t>
            </a:r>
            <a:r>
              <a:rPr lang="en-US" altLang="ko-KR" dirty="0" smtClean="0"/>
              <a:t>the original message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17120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</a:t>
            </a:r>
            <a:r>
              <a:rPr lang="en-US" altLang="ko-KR" dirty="0" smtClean="0"/>
              <a:t>may modified it to the orange document with an unwanted </a:t>
            </a:r>
            <a:r>
              <a:rPr lang="en-US" altLang="ko-KR" dirty="0" smtClean="0"/>
              <a:t>script.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29699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But the client still believes the received message is from the server without any modification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021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Middleboxes</a:t>
            </a:r>
            <a:r>
              <a:rPr lang="en-US" altLang="ko-KR" dirty="0" smtClean="0"/>
              <a:t> such </a:t>
            </a:r>
            <a:r>
              <a:rPr lang="en-US" altLang="ko-KR" dirty="0"/>
              <a:t>as Web Application </a:t>
            </a:r>
            <a:r>
              <a:rPr lang="en-US" altLang="ko-KR" dirty="0" smtClean="0"/>
              <a:t>Firewalls, </a:t>
            </a:r>
            <a:r>
              <a:rPr lang="en-US" altLang="ko-KR" dirty="0"/>
              <a:t>Security </a:t>
            </a:r>
            <a:r>
              <a:rPr lang="en-US" altLang="ko-KR" dirty="0" smtClean="0"/>
              <a:t>Gateways, </a:t>
            </a:r>
            <a:r>
              <a:rPr lang="en-US" altLang="ko-KR" dirty="0"/>
              <a:t>or </a:t>
            </a:r>
            <a:r>
              <a:rPr lang="en-US" altLang="ko-KR" dirty="0" smtClean="0"/>
              <a:t>Parental Controls are located in-between the client and the server to </a:t>
            </a:r>
            <a:r>
              <a:rPr lang="en-US" altLang="ko-KR" dirty="0" smtClean="0"/>
              <a:t>perform their own functionality</a:t>
            </a:r>
            <a:r>
              <a:rPr lang="en-US" altLang="ko-KR" dirty="0" smtClean="0"/>
              <a:t>.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21300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So, we propose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-aware TLS, a TLS extension that aims to securely establish a session with the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involved, while addressing the 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with introducing three audit mechanisms by the client</a:t>
            </a:r>
          </a:p>
          <a:p>
            <a:endParaRPr lang="en-US" altLang="ko-KR" dirty="0"/>
          </a:p>
          <a:p>
            <a:r>
              <a:rPr lang="en-US" altLang="ko-KR" dirty="0" smtClean="0"/>
              <a:t>For authentication, we introduce Explicit Authentication in which the client authenticates the server as well as the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involved</a:t>
            </a:r>
          </a:p>
          <a:p>
            <a:endParaRPr lang="en-US" altLang="ko-KR" dirty="0"/>
          </a:p>
          <a:p>
            <a:r>
              <a:rPr lang="en-US" altLang="ko-KR" dirty="0" smtClean="0"/>
              <a:t>For confidentiality, we design security parameter verification in which the client confirms all the security parameters, such as the selected TLS version and </a:t>
            </a:r>
            <a:r>
              <a:rPr lang="en-US" altLang="ko-KR" dirty="0" err="1" smtClean="0"/>
              <a:t>ciphersuite</a:t>
            </a:r>
            <a:r>
              <a:rPr lang="en-US" altLang="ko-KR" dirty="0" smtClean="0"/>
              <a:t>, of the segments by the reports from the entities</a:t>
            </a:r>
          </a:p>
          <a:p>
            <a:endParaRPr lang="en-US" altLang="ko-KR" dirty="0"/>
          </a:p>
          <a:p>
            <a:r>
              <a:rPr lang="en-US" altLang="ko-KR" dirty="0" smtClean="0"/>
              <a:t>For integrity, we devise valid modification checks in which the client confirms who sent the message and who have modified it by HMACs from the entities.</a:t>
            </a:r>
          </a:p>
          <a:p>
            <a:endParaRPr lang="en-US" altLang="ko-KR" dirty="0"/>
          </a:p>
          <a:p>
            <a:r>
              <a:rPr lang="en-US" altLang="ko-KR" dirty="0" smtClean="0"/>
              <a:t>These mechanisms assume the client is aware of the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involved.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7468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Therefore, we make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visible. We define the notion of </a:t>
            </a:r>
            <a:r>
              <a:rPr lang="en-US" altLang="ko-KR" dirty="0" err="1" smtClean="0"/>
              <a:t>auditablie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as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</a:t>
            </a:r>
            <a:r>
              <a:rPr lang="en-US" altLang="ko-KR" dirty="0" smtClean="0"/>
              <a:t>that </a:t>
            </a:r>
            <a:r>
              <a:rPr lang="en-US" altLang="ko-KR" dirty="0" smtClean="0"/>
              <a:t>have their own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certificates </a:t>
            </a:r>
            <a:r>
              <a:rPr lang="en-US" altLang="ko-KR" dirty="0" smtClean="0"/>
              <a:t>logged </a:t>
            </a:r>
            <a:r>
              <a:rPr lang="en-US" altLang="ko-KR" dirty="0" smtClean="0"/>
              <a:t>in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transparency log server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79965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</a:t>
            </a:r>
            <a:r>
              <a:rPr lang="en-US" altLang="ko-KR" dirty="0" smtClean="0"/>
              <a:t>he </a:t>
            </a:r>
            <a:r>
              <a:rPr lang="en-US" altLang="ko-KR" dirty="0" smtClean="0"/>
              <a:t>CA </a:t>
            </a:r>
            <a:r>
              <a:rPr lang="en-US" altLang="ko-KR" dirty="0" smtClean="0"/>
              <a:t>issues a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certificate including </a:t>
            </a:r>
            <a:r>
              <a:rPr lang="en-US" altLang="ko-KR" dirty="0" err="1" smtClean="0"/>
              <a:t>informations</a:t>
            </a:r>
            <a:r>
              <a:rPr lang="en-US" altLang="ko-KR" dirty="0" smtClean="0"/>
              <a:t> about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. They are the type of service, th</a:t>
            </a:r>
            <a:r>
              <a:rPr lang="en-US" altLang="ko-KR" dirty="0" smtClean="0"/>
              <a:t>e </a:t>
            </a:r>
            <a:r>
              <a:rPr lang="en-US" altLang="ko-KR" dirty="0" smtClean="0"/>
              <a:t>URL to </a:t>
            </a:r>
            <a:r>
              <a:rPr lang="en-US" altLang="ko-KR" dirty="0" smtClean="0"/>
              <a:t>a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vendor, and the permission of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, which are </a:t>
            </a:r>
            <a:r>
              <a:rPr lang="en-US" altLang="ko-KR" dirty="0" smtClean="0"/>
              <a:t>provided by a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vendor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1270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en-US" altLang="ko-KR" dirty="0" smtClean="0"/>
              <a:t>nd </a:t>
            </a:r>
            <a:r>
              <a:rPr lang="en-US" altLang="ko-KR" dirty="0" smtClean="0"/>
              <a:t>finally the CA </a:t>
            </a:r>
            <a:r>
              <a:rPr lang="en-US" altLang="ko-KR" dirty="0" smtClean="0"/>
              <a:t>gives </a:t>
            </a:r>
            <a:r>
              <a:rPr lang="en-US" altLang="ko-KR" dirty="0" smtClean="0"/>
              <a:t>the certificate </a:t>
            </a:r>
            <a:r>
              <a:rPr lang="en-US" altLang="ko-KR" dirty="0" smtClean="0"/>
              <a:t>to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, while logging it into the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transparency log server.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2884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Then, what are the benefits of auditable middleboxes?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7954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First, no impersonation. Middleboxes now have their own key pairs so they does not need to impersonate others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75822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Second, awareness. The certificate is public and cannot be altered after </a:t>
            </a:r>
            <a:r>
              <a:rPr lang="en-US" altLang="ko-KR" dirty="0" err="1" smtClean="0"/>
              <a:t>issueance</a:t>
            </a:r>
            <a:r>
              <a:rPr lang="en-US" altLang="ko-KR" dirty="0" smtClean="0"/>
              <a:t>, so anyone can know the name and </a:t>
            </a:r>
            <a:r>
              <a:rPr lang="en-US" altLang="ko-KR" dirty="0" smtClean="0"/>
              <a:t>properties </a:t>
            </a:r>
            <a:r>
              <a:rPr lang="en-US" altLang="ko-KR" dirty="0" smtClean="0"/>
              <a:t>of the </a:t>
            </a:r>
            <a:r>
              <a:rPr lang="en-US" altLang="ko-KR" dirty="0" err="1" smtClean="0"/>
              <a:t>middlebox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052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Third, auditability.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certificates are logged into </a:t>
            </a:r>
            <a:r>
              <a:rPr lang="en-US" altLang="ko-KR" dirty="0" smtClean="0"/>
              <a:t>a </a:t>
            </a:r>
            <a:r>
              <a:rPr lang="en-US" altLang="ko-KR" dirty="0" smtClean="0"/>
              <a:t>public log server, so any interested parties can check fraudulent certificates to prevent any unintended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15900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Lastly, revocability. Because the middleboxes are now abstracted by the middlebox certificates, we can utilize the certificate revocation mechanisms to block any incorrect middleboxes.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42676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let’s return to </a:t>
            </a:r>
            <a:r>
              <a:rPr lang="en-US" altLang="ko-KR" dirty="0" err="1" smtClean="0"/>
              <a:t>maTLS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To address the 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,</a:t>
            </a:r>
            <a:endParaRPr lang="en-US" altLang="ko-KR" dirty="0" smtClean="0"/>
          </a:p>
          <a:p>
            <a:r>
              <a:rPr lang="en-US" altLang="ko-KR" dirty="0"/>
              <a:t>w</a:t>
            </a:r>
            <a:r>
              <a:rPr lang="en-US" altLang="ko-KR" dirty="0" smtClean="0"/>
              <a:t>e </a:t>
            </a:r>
            <a:r>
              <a:rPr lang="en-US" altLang="ko-KR" dirty="0" smtClean="0"/>
              <a:t>set seven security goals that are finally achieved by three audit mechanisms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3230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However, middleboxes cannot work with TLS because all the messages between two endpoints are encrypted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89249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The server and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9778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The </a:t>
            </a:r>
            <a:r>
              <a:rPr lang="en-US" altLang="ko-KR" dirty="0" err="1"/>
              <a:t>middleboxes</a:t>
            </a:r>
            <a:r>
              <a:rPr lang="en-US" altLang="ko-KR" dirty="0"/>
              <a:t> </a:t>
            </a:r>
            <a:r>
              <a:rPr lang="en-US" altLang="ko-KR" dirty="0" smtClean="0"/>
              <a:t>are authenticated with their own certificates by the client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96695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They are </a:t>
            </a:r>
            <a:r>
              <a:rPr lang="en-US" altLang="ko-KR" dirty="0" smtClean="0"/>
              <a:t>achieved by explicit authentication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2915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</a:t>
            </a:r>
            <a:r>
              <a:rPr lang="en-US" altLang="ko-KR" dirty="0" smtClean="0"/>
              <a:t> explicit authentication, the client can be aware of all the entities with their certificates without impersonation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26628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let’s consider about confidentiality. The third </a:t>
            </a:r>
            <a:r>
              <a:rPr lang="en-US" altLang="ko-KR" dirty="0"/>
              <a:t>goal is Segment </a:t>
            </a:r>
            <a:r>
              <a:rPr lang="en-US" altLang="ko-KR" dirty="0" smtClean="0"/>
              <a:t>Secrecy meaning </a:t>
            </a:r>
            <a:r>
              <a:rPr lang="en-US" altLang="ko-KR" dirty="0"/>
              <a:t>that each segment should be encrypted with a sufficiently high version of TLS and a strong </a:t>
            </a:r>
            <a:r>
              <a:rPr lang="en-US" altLang="ko-KR" dirty="0" err="1"/>
              <a:t>ciphersuite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4529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Furthermore, each segment should have its own </a:t>
            </a:r>
            <a:r>
              <a:rPr lang="en-US" altLang="ko-KR" dirty="0" smtClean="0"/>
              <a:t>segment key </a:t>
            </a:r>
            <a:r>
              <a:rPr lang="en-US" altLang="ko-KR" dirty="0"/>
              <a:t>to avoid </a:t>
            </a:r>
            <a:r>
              <a:rPr lang="en-US" altLang="ko-KR" dirty="0" smtClean="0"/>
              <a:t>reusing the key </a:t>
            </a:r>
            <a:r>
              <a:rPr lang="en-US" altLang="ko-KR" dirty="0"/>
              <a:t>stream </a:t>
            </a:r>
            <a:r>
              <a:rPr lang="en-US" altLang="ko-KR" dirty="0" smtClean="0"/>
              <a:t>with different messages by modification. </a:t>
            </a:r>
            <a:r>
              <a:rPr lang="en-US" altLang="ko-KR" dirty="0"/>
              <a:t>We call this feature Individual Secrecy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63129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These two goals are achieved by security parameter verification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8569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For security parameter verification, each </a:t>
            </a:r>
            <a:r>
              <a:rPr lang="en-US" altLang="ko-KR" dirty="0"/>
              <a:t>entity described information about its related segment(s),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19103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including </a:t>
            </a:r>
            <a:r>
              <a:rPr lang="en-US" altLang="ko-KR" dirty="0" smtClean="0"/>
              <a:t>selected </a:t>
            </a:r>
            <a:r>
              <a:rPr lang="en-US" altLang="ko-KR" dirty="0" smtClean="0"/>
              <a:t>TLS versions as well as </a:t>
            </a:r>
            <a:r>
              <a:rPr lang="en-US" altLang="ko-KR" dirty="0" err="1" smtClean="0"/>
              <a:t>ciphersuites</a:t>
            </a:r>
            <a:r>
              <a:rPr lang="en-US" altLang="ko-KR" dirty="0" smtClean="0"/>
              <a:t>, a transcript of handshake, and hash </a:t>
            </a:r>
            <a:r>
              <a:rPr lang="en-US" altLang="ko-KR" dirty="0" err="1" smtClean="0"/>
              <a:t>valuees</a:t>
            </a:r>
            <a:r>
              <a:rPr lang="en-US" altLang="ko-KR" dirty="0" smtClean="0"/>
              <a:t> </a:t>
            </a:r>
            <a:r>
              <a:rPr lang="en-US" altLang="ko-KR" dirty="0" smtClean="0"/>
              <a:t>of master secrets.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65609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By these information, the client can confirm no low TLS versions and weak ciphersuites are used in the session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77932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In order to enable their functionality, the common approach is the TLS interception scheme called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by </a:t>
            </a:r>
            <a:r>
              <a:rPr lang="en-US" altLang="ko-KR" dirty="0" smtClean="0"/>
              <a:t>using private key sharing or custom root certificates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10486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With</a:t>
            </a:r>
            <a:r>
              <a:rPr lang="en-US" altLang="ko-KR" dirty="0" smtClean="0"/>
              <a:t> </a:t>
            </a:r>
            <a:r>
              <a:rPr lang="en-US" altLang="ko-KR" dirty="0" smtClean="0"/>
              <a:t>the transcript, the client can confirm two entities in the segment establishes the segment </a:t>
            </a:r>
            <a:r>
              <a:rPr lang="en-US" altLang="ko-KR" dirty="0" smtClean="0"/>
              <a:t>key. </a:t>
            </a:r>
          </a:p>
          <a:p>
            <a:r>
              <a:rPr lang="en-US" altLang="ko-KR" dirty="0" smtClean="0"/>
              <a:t>And with different </a:t>
            </a:r>
            <a:r>
              <a:rPr lang="en-US" altLang="ko-KR" dirty="0" smtClean="0"/>
              <a:t>hash values of the master secrets, the client can confirm the </a:t>
            </a:r>
            <a:r>
              <a:rPr lang="en-US" altLang="ko-KR" dirty="0" smtClean="0"/>
              <a:t>different </a:t>
            </a:r>
            <a:r>
              <a:rPr lang="en-US" altLang="ko-KR" dirty="0" smtClean="0"/>
              <a:t>keys are established in the different </a:t>
            </a:r>
            <a:r>
              <a:rPr lang="en-US" altLang="ko-KR" dirty="0" smtClean="0"/>
              <a:t>segments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548916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 dirty="0" smtClean="0"/>
              <a:t>Now let’s move on to Integrity.</a:t>
            </a:r>
            <a:endParaRPr lang="en-US" altLang="ko-KR" dirty="0"/>
          </a:p>
          <a:p>
            <a:pPr fontAlgn="base"/>
            <a:r>
              <a:rPr lang="en-US" altLang="ko-KR" dirty="0" smtClean="0"/>
              <a:t>The fourth goal is</a:t>
            </a:r>
            <a:r>
              <a:rPr lang="en-US" altLang="ko-KR" dirty="0" smtClean="0"/>
              <a:t> </a:t>
            </a:r>
            <a:r>
              <a:rPr lang="en-US" altLang="ko-KR" dirty="0"/>
              <a:t>Data Source Authentication is a feature that a client should be able to confirm that a received message has originated from a valid end </a:t>
            </a:r>
            <a:r>
              <a:rPr lang="en-US" altLang="ko-KR" dirty="0" smtClean="0"/>
              <a:t>point</a:t>
            </a:r>
            <a:r>
              <a:rPr lang="en-US" altLang="ko-KR" dirty="0" smtClean="0"/>
              <a:t>, such as a server or a web cache.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733685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fifth goal is </a:t>
            </a:r>
            <a:r>
              <a:rPr lang="en-US" altLang="ko-KR" dirty="0" smtClean="0"/>
              <a:t>Modification </a:t>
            </a:r>
            <a:r>
              <a:rPr lang="en-US" altLang="ko-KR" dirty="0"/>
              <a:t>Accountability </a:t>
            </a:r>
            <a:r>
              <a:rPr lang="en-US" altLang="ko-KR" dirty="0" smtClean="0"/>
              <a:t>that </a:t>
            </a:r>
            <a:r>
              <a:rPr lang="en-US" altLang="ko-KR" dirty="0"/>
              <a:t>a client should be able to understand which </a:t>
            </a:r>
            <a:r>
              <a:rPr lang="en-US" altLang="ko-KR" dirty="0" err="1"/>
              <a:t>middleboxes</a:t>
            </a:r>
            <a:r>
              <a:rPr lang="en-US" altLang="ko-KR" dirty="0"/>
              <a:t> have made each modification to the message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743843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Finally, the messages should pass through the middleboxes in the established order to avoid any side effects. This goal is called Path Integrity.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28249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They are achieved by valid modification checks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48069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All the entities </a:t>
            </a:r>
            <a:r>
              <a:rPr lang="en-US" altLang="ko-KR" smtClean="0"/>
              <a:t>generates a modification log block including its </a:t>
            </a:r>
            <a:r>
              <a:rPr lang="en-US" altLang="ko-KR"/>
              <a:t>own HMAC of the </a:t>
            </a:r>
            <a:r>
              <a:rPr lang="en-US" altLang="ko-KR" smtClean="0"/>
              <a:t>input and output messages.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81133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We </a:t>
            </a:r>
            <a:r>
              <a:rPr lang="en-US" altLang="ko-KR"/>
              <a:t>call HMAC keys accountability keys and a series of HMACs appended by the middleboxes a Modification Log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96177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Now, the </a:t>
            </a:r>
            <a:r>
              <a:rPr lang="en-US" altLang="ko-KR" dirty="0"/>
              <a:t>client can </a:t>
            </a:r>
            <a:r>
              <a:rPr lang="en-US" altLang="ko-KR" dirty="0" smtClean="0"/>
              <a:t>confirm who sent the message and which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modified the message to detect </a:t>
            </a:r>
            <a:r>
              <a:rPr lang="en-US" altLang="ko-KR" dirty="0"/>
              <a:t>unauthorized data source and unauthorized writers. 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32714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And since HMACs are appended following the order of the middleboxes, the client can confirm whether the message has passed through the established order</a:t>
            </a:r>
            <a:r>
              <a:rPr lang="en-US" altLang="ko-KR" smtClean="0"/>
              <a:t>.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147124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Now I summarize three audit mechanisms, again.</a:t>
            </a:r>
          </a:p>
          <a:p>
            <a:endParaRPr lang="en-US" altLang="ko-KR" dirty="0"/>
          </a:p>
          <a:p>
            <a:r>
              <a:rPr lang="en-US" altLang="ko-KR" dirty="0" smtClean="0"/>
              <a:t>Explicit authentication aims to achieve server authentication and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authentication by using a series of server certificate and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certificates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00274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Before explaining about those schemes briefly, note that I will </a:t>
            </a:r>
            <a:r>
              <a:rPr lang="en-US" altLang="ko-KR" dirty="0" smtClean="0"/>
              <a:t>refer to </a:t>
            </a:r>
            <a:r>
              <a:rPr lang="en-US" altLang="ko-KR" dirty="0" smtClean="0"/>
              <a:t>the final channel between the client and the server a “session” that is composed of several </a:t>
            </a:r>
            <a:r>
              <a:rPr lang="en-US" altLang="ko-KR" dirty="0" smtClean="0"/>
              <a:t>segments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1795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Security Parameter Verification achieves segment secrecy and individual secrecy by using security information blocks including a selecte</a:t>
            </a:r>
            <a:r>
              <a:rPr lang="en-US" altLang="ko-KR" dirty="0" smtClean="0"/>
              <a:t>d security parameters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57425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Valid modification checks aim to achieve data source authentication, modification accountability, and path integrity with modification log blocks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166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To sum up, we build the maTLS handshake.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91535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 the client hello and server hello messages,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44792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First, the usage of the maTLS protocol is negotiated to be used across the entities.</a:t>
            </a:r>
          </a:p>
          <a:p>
            <a:r>
              <a:rPr lang="en-US" altLang="ko-KR" smtClean="0"/>
              <a:t>And TLS versions and ciphersuites are determined on segment basis</a:t>
            </a:r>
          </a:p>
          <a:p>
            <a:r>
              <a:rPr lang="en-US" altLang="ko-KR" smtClean="0"/>
              <a:t>Finally, each entity establishes accountability keys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849142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With Certificate messages, the client performs explicit authentication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255275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 each segment establishes its master secret with the help of ServerKeyExchange and ClientKeyExchange messages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875531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Each segment confirms a transcript of its handshake in Finished messages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502396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We add one more message called ExtendedFinished delivering the information about segments. The client finally executes security parameter verification to confirm the security of the session.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89031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After the session is established between the client and the server, the messages are exchanged with modification logs between the client and the server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8302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The private </a:t>
            </a:r>
            <a:r>
              <a:rPr lang="en-US" altLang="ko-KR" dirty="0" smtClean="0"/>
              <a:t>key sharing is generally used by server-side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 such as web application firewalls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116184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And endpoints performs valid modification checks to understand who sent the message and which middleboxes modified the message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39314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 verify the </a:t>
            </a:r>
            <a:r>
              <a:rPr lang="en-US" altLang="ko-KR" dirty="0" err="1"/>
              <a:t>maTLS</a:t>
            </a:r>
            <a:r>
              <a:rPr lang="en-US" altLang="ko-KR" dirty="0"/>
              <a:t> protocol, we implement the protocol and the security goals by </a:t>
            </a:r>
            <a:r>
              <a:rPr lang="en-US" altLang="ko-KR" dirty="0" smtClean="0"/>
              <a:t>using Tamarin, a state-of-the-art symbolic verification tool. </a:t>
            </a:r>
            <a:r>
              <a:rPr lang="en-US" altLang="ko-KR" dirty="0"/>
              <a:t>The result shows that the </a:t>
            </a:r>
            <a:r>
              <a:rPr lang="en-US" altLang="ko-KR" dirty="0" err="1"/>
              <a:t>maTLS</a:t>
            </a:r>
            <a:r>
              <a:rPr lang="en-US" altLang="ko-KR" dirty="0"/>
              <a:t> protocol is secure in terms of our security goals.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977707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We also implemented the maTLS protocol, by extending OpenSSL to show the performance overhead incurred by the protocol.</a:t>
            </a:r>
          </a:p>
          <a:p>
            <a:endParaRPr lang="en-US" altLang="ko-KR"/>
          </a:p>
          <a:p>
            <a:r>
              <a:rPr lang="en-US" altLang="ko-KR" smtClean="0"/>
              <a:t>We situated the client and the client-side middlebox in SNU campus. </a:t>
            </a:r>
          </a:p>
          <a:p>
            <a:r>
              <a:rPr lang="en-US" altLang="ko-KR" smtClean="0"/>
              <a:t>The server and the server-side middlebox is located in three different location according the scenario. </a:t>
            </a:r>
          </a:p>
          <a:p>
            <a:endParaRPr lang="en-US" altLang="ko-KR"/>
          </a:p>
          <a:p>
            <a:r>
              <a:rPr lang="en-US" altLang="ko-KR" smtClean="0"/>
              <a:t>We call an intra-country scenario when the server and the server-side middlebox is set on AWS Seoul,</a:t>
            </a:r>
          </a:p>
          <a:p>
            <a:r>
              <a:rPr lang="en-US" altLang="ko-KR" smtClean="0"/>
              <a:t>an intra-region </a:t>
            </a:r>
            <a:r>
              <a:rPr lang="en-US" altLang="ko-KR"/>
              <a:t>scenario when the server and the server-side middlebox is set on AWS </a:t>
            </a:r>
            <a:r>
              <a:rPr lang="en-US" altLang="ko-KR" smtClean="0"/>
              <a:t>Tokyo,</a:t>
            </a:r>
          </a:p>
          <a:p>
            <a:r>
              <a:rPr lang="en-US" altLang="ko-KR" smtClean="0"/>
              <a:t>and an inter-region </a:t>
            </a:r>
            <a:r>
              <a:rPr lang="en-US" altLang="ko-KR"/>
              <a:t>scenario when the server and the server-side middlebox is set on AWS </a:t>
            </a:r>
            <a:r>
              <a:rPr lang="en-US" altLang="ko-KR" smtClean="0"/>
              <a:t>Virginia,</a:t>
            </a:r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20706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/>
              <a:t>Now let's see the performance overhead incurred by the maTLS protocol.</a:t>
            </a:r>
          </a:p>
          <a:p>
            <a:pPr fontAlgn="base"/>
            <a:r>
              <a:rPr lang="en-US" altLang="ko-KR"/>
              <a:t>The left chart shows HTTP load time including a TLS handshake time and the HTTP message exchange. </a:t>
            </a:r>
          </a:p>
          <a:p>
            <a:pPr fontAlgn="base"/>
            <a:r>
              <a:rPr lang="en-US" altLang="ko-KR"/>
              <a:t>And the right chart demonstrates the data transfer time including only the HTTP message exchange.</a:t>
            </a:r>
          </a:p>
          <a:p>
            <a:pPr fontAlgn="base"/>
            <a:r>
              <a:rPr lang="en-US" altLang="ko-KR"/>
              <a:t>We compare the maTLS protocol with the SplitTLS protocol and the mcTLS protocol.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912354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maTLS protocol introduces a slight delay compared to SplitTLS and mcTLS.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850812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Interestingly, three schemes show similar delay time for data transfer.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09991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Based on two observations, we conclude that the maTLS overhead is mainly due to the setup of an maTLS session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69343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means that once the session is established, maTLS provides similar performance to the others while preserving all security merits that we have discussed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610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altLang="ko-KR"/>
              <a:t>Today I have shown you, </a:t>
            </a:r>
            <a:r>
              <a:rPr lang="en-US" altLang="ko-KR" smtClean="0"/>
              <a:t>the SplitTLS is risky, so we propose a </a:t>
            </a:r>
            <a:r>
              <a:rPr lang="en-US" altLang="ko-KR"/>
              <a:t>notion of auditable middleboxes and the maTLS protocol based on </a:t>
            </a:r>
            <a:r>
              <a:rPr lang="en-US" altLang="ko-KR" smtClean="0"/>
              <a:t>three audit </a:t>
            </a:r>
            <a:r>
              <a:rPr lang="en-US" altLang="ko-KR"/>
              <a:t>mechanisms</a:t>
            </a:r>
            <a:r>
              <a:rPr lang="en-US" altLang="ko-KR" smtClean="0"/>
              <a:t>.</a:t>
            </a:r>
          </a:p>
          <a:p>
            <a:pPr fontAlgn="base"/>
            <a:endParaRPr lang="en-US" altLang="ko-KR"/>
          </a:p>
          <a:p>
            <a:pPr fontAlgn="base"/>
            <a:r>
              <a:rPr lang="en-US" altLang="ko-KR"/>
              <a:t>I hope this protocol helps the endpoint to securely introduce middleboxes while guaranteeing the end-to-end security between the server and the client.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785130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This is end of my presentation and thank you very much for your attention. If there are any questions, I shall do my best to answer them. I would welcome any comments or suggestion.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73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Initially, the server transfers the private key with the corresponding certificate to the middlebox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7866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50579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875056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The next chart is regarding the scalability of the three audit mechanisms with regard to the number of middleboxes.</a:t>
            </a:r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0277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Note that the increments are marginal. For example, only 0.063ms and 0.045ms are increased per one middlebox added for security parameter verification and explicit authentication, respectively.</a:t>
            </a:r>
          </a:p>
          <a:p>
            <a:endParaRPr lang="en-US" altLang="ko-KR"/>
          </a:p>
          <a:p>
            <a:r>
              <a:rPr lang="en-US" altLang="ko-KR" smtClean="0"/>
              <a:t>Interestingly, only 0.026ms is needed for valid modification checks even with 8 middleboxes. This is natural because HMAC operations require small computation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10687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Therefore, we conclude that the audit mechanisms can achieve their goals without incurring a substantial delay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8952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When a client initiates the TLS handshake,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D759FBD-8509-42E5-BE30-305F25C933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8433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0" y="0"/>
            <a:ext cx="9144000" cy="464343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 hasCustomPrompt="1"/>
          </p:nvPr>
        </p:nvSpPr>
        <p:spPr>
          <a:xfrm>
            <a:off x="0" y="1310903"/>
            <a:ext cx="9144000" cy="1470025"/>
          </a:xfrm>
        </p:spPr>
        <p:txBody>
          <a:bodyPr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3140968"/>
            <a:ext cx="9144000" cy="139256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952" y="5450285"/>
            <a:ext cx="970375" cy="1008112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5391969"/>
            <a:ext cx="1255085" cy="112474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426" y="5460100"/>
            <a:ext cx="1030246" cy="103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8881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5528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79512" y="692695"/>
            <a:ext cx="8784976" cy="5760641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24102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 baseline="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7504" y="495205"/>
            <a:ext cx="8856984" cy="2160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970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모서리가 둥근 직사각형 37"/>
          <p:cNvSpPr/>
          <p:nvPr/>
        </p:nvSpPr>
        <p:spPr>
          <a:xfrm>
            <a:off x="460181" y="2456892"/>
            <a:ext cx="2868201" cy="1584176"/>
          </a:xfrm>
          <a:prstGeom prst="roundRect">
            <a:avLst>
              <a:gd name="adj" fmla="val 8857"/>
            </a:avLst>
          </a:prstGeom>
          <a:gradFill>
            <a:gsLst>
              <a:gs pos="0">
                <a:srgbClr val="CCECFF"/>
              </a:gs>
              <a:gs pos="100000">
                <a:srgbClr val="CCECFF">
                  <a:lumMod val="20000"/>
                  <a:lumOff val="80000"/>
                </a:srgbClr>
              </a:gs>
            </a:gsLst>
            <a:lin ang="13500000" scaled="1"/>
          </a:gradFill>
          <a:ln w="12700">
            <a:solidFill>
              <a:srgbClr val="99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u="none" baseline="0" smtClean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39" name="모서리가 둥근 직사각형 38"/>
          <p:cNvSpPr/>
          <p:nvPr/>
        </p:nvSpPr>
        <p:spPr>
          <a:xfrm>
            <a:off x="470231" y="1457163"/>
            <a:ext cx="2088232" cy="3316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66"/>
              </a:gs>
              <a:gs pos="80000">
                <a:srgbClr val="6699FF"/>
              </a:gs>
            </a:gsLst>
            <a:lin ang="2700000" scaled="1"/>
            <a:tileRect/>
          </a:gradFill>
          <a:ln w="12700">
            <a:solidFill>
              <a:srgbClr val="000066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/>
              <a:t>Headline</a:t>
            </a:r>
            <a:endParaRPr lang="ko-KR" altLang="en-US" sz="1400" b="1"/>
          </a:p>
        </p:txBody>
      </p:sp>
      <p:sp>
        <p:nvSpPr>
          <p:cNvPr id="40" name="모서리가 둥근 직사각형 39"/>
          <p:cNvSpPr/>
          <p:nvPr/>
        </p:nvSpPr>
        <p:spPr>
          <a:xfrm>
            <a:off x="460181" y="1941204"/>
            <a:ext cx="2088232" cy="3316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663300"/>
              </a:gs>
              <a:gs pos="80000">
                <a:srgbClr val="996600"/>
              </a:gs>
            </a:gsLst>
            <a:lin ang="2700000" scaled="1"/>
            <a:tileRect/>
          </a:gradFill>
          <a:ln w="12700">
            <a:solidFill>
              <a:srgbClr val="6633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smtClean="0"/>
              <a:t>강조</a:t>
            </a:r>
            <a:endParaRPr lang="ko-KR" altLang="en-US" sz="1400" b="1"/>
          </a:p>
        </p:txBody>
      </p:sp>
      <p:grpSp>
        <p:nvGrpSpPr>
          <p:cNvPr id="41" name="그룹 40"/>
          <p:cNvGrpSpPr/>
          <p:nvPr/>
        </p:nvGrpSpPr>
        <p:grpSpPr>
          <a:xfrm>
            <a:off x="470231" y="4129107"/>
            <a:ext cx="1452587" cy="336404"/>
            <a:chOff x="1724000" y="4465511"/>
            <a:chExt cx="1452587" cy="336404"/>
          </a:xfrm>
        </p:grpSpPr>
        <p:sp>
          <p:nvSpPr>
            <p:cNvPr id="42" name="평행 사변형 41"/>
            <p:cNvSpPr/>
            <p:nvPr userDrawn="1"/>
          </p:nvSpPr>
          <p:spPr>
            <a:xfrm>
              <a:off x="1724000" y="4585891"/>
              <a:ext cx="1452587" cy="216024"/>
            </a:xfrm>
            <a:prstGeom prst="parallelogram">
              <a:avLst>
                <a:gd name="adj" fmla="val 102331"/>
              </a:avLst>
            </a:prstGeom>
            <a:solidFill>
              <a:schemeClr val="bg1">
                <a:lumMod val="85000"/>
              </a:schemeClr>
            </a:solidFill>
            <a:ln w="12700"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ko-KR" altLang="en-US" sz="1400" u="none" baseline="0">
                <a:solidFill>
                  <a:schemeClr val="tx1"/>
                </a:solidFill>
              </a:endParaRPr>
            </a:p>
          </p:txBody>
        </p:sp>
        <p:sp>
          <p:nvSpPr>
            <p:cNvPr id="43" name="직사각형 42"/>
            <p:cNvSpPr/>
            <p:nvPr userDrawn="1"/>
          </p:nvSpPr>
          <p:spPr>
            <a:xfrm>
              <a:off x="1724002" y="4465511"/>
              <a:ext cx="1219619" cy="331641"/>
            </a:xfrm>
            <a:prstGeom prst="rect">
              <a:avLst/>
            </a:prstGeom>
            <a:gradFill>
              <a:gsLst>
                <a:gs pos="0">
                  <a:srgbClr val="CCECFF"/>
                </a:gs>
                <a:gs pos="100000">
                  <a:srgbClr val="CCECFF">
                    <a:lumMod val="20000"/>
                    <a:lumOff val="80000"/>
                  </a:srgbClr>
                </a:gs>
              </a:gsLst>
              <a:lin ang="13500000" scaled="1"/>
            </a:gradFill>
            <a:ln w="12700">
              <a:solidFill>
                <a:srgbClr val="99CCFF"/>
              </a:solidFill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r>
                <a:rPr lang="ko-KR" altLang="en-US" sz="1400" u="none" baseline="0" smtClean="0">
                  <a:solidFill>
                    <a:schemeClr val="tx1"/>
                  </a:solidFill>
                </a:rPr>
                <a:t>표지판</a:t>
              </a:r>
              <a:endParaRPr lang="ko-KR" altLang="en-US" sz="1400" u="none" baseline="0">
                <a:solidFill>
                  <a:schemeClr val="tx1"/>
                </a:solidFill>
              </a:endParaRPr>
            </a:p>
          </p:txBody>
        </p:sp>
      </p:grpSp>
      <p:cxnSp>
        <p:nvCxnSpPr>
          <p:cNvPr id="44" name="직선 화살표 연결선 43"/>
          <p:cNvCxnSpPr>
            <a:stCxn id="38" idx="3"/>
            <a:endCxn id="47" idx="0"/>
          </p:cNvCxnSpPr>
          <p:nvPr/>
        </p:nvCxnSpPr>
        <p:spPr>
          <a:xfrm>
            <a:off x="3328382" y="3248980"/>
            <a:ext cx="941134" cy="133214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타원 44"/>
          <p:cNvSpPr/>
          <p:nvPr/>
        </p:nvSpPr>
        <p:spPr>
          <a:xfrm>
            <a:off x="518662" y="2564904"/>
            <a:ext cx="378069" cy="378069"/>
          </a:xfrm>
          <a:prstGeom prst="ellipse">
            <a:avLst/>
          </a:prstGeom>
          <a:solidFill>
            <a:srgbClr val="0000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1</a:t>
            </a:r>
            <a:endParaRPr lang="ko-KR" altLang="en-US"/>
          </a:p>
        </p:txBody>
      </p:sp>
      <p:sp>
        <p:nvSpPr>
          <p:cNvPr id="46" name="오른쪽 화살표 45"/>
          <p:cNvSpPr/>
          <p:nvPr/>
        </p:nvSpPr>
        <p:spPr>
          <a:xfrm>
            <a:off x="3750992" y="1959211"/>
            <a:ext cx="1037048" cy="1703820"/>
          </a:xfrm>
          <a:prstGeom prst="rightArrow">
            <a:avLst/>
          </a:prstGeom>
          <a:gradFill flip="none" rotWithShape="1">
            <a:gsLst>
              <a:gs pos="0">
                <a:srgbClr val="000066"/>
              </a:gs>
              <a:gs pos="100000">
                <a:srgbClr val="000066">
                  <a:lumMod val="0"/>
                  <a:lumOff val="10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endParaRPr lang="ko-KR" altLang="en-US" sz="1400" b="0">
              <a:solidFill>
                <a:schemeClr val="tx1"/>
              </a:solidFill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2835415" y="4581129"/>
            <a:ext cx="2868201" cy="1584176"/>
          </a:xfrm>
          <a:prstGeom prst="roundRect">
            <a:avLst>
              <a:gd name="adj" fmla="val 8857"/>
            </a:avLst>
          </a:prstGeom>
          <a:ln w="19050">
            <a:solidFill>
              <a:srgbClr val="99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u="none" baseline="0" smtClean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48" name="모서리가 둥근 직사각형 47"/>
          <p:cNvSpPr/>
          <p:nvPr/>
        </p:nvSpPr>
        <p:spPr>
          <a:xfrm>
            <a:off x="451717" y="4581129"/>
            <a:ext cx="2248075" cy="1584176"/>
          </a:xfrm>
          <a:prstGeom prst="roundRect">
            <a:avLst>
              <a:gd name="adj" fmla="val 8857"/>
            </a:avLst>
          </a:prstGeom>
          <a:solidFill>
            <a:srgbClr val="CCFFFF"/>
          </a:solidFill>
          <a:ln w="12700">
            <a:solidFill>
              <a:srgbClr val="99CCFF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l"/>
            <a:r>
              <a:rPr lang="ko-KR" altLang="en-US" sz="1400" u="none" baseline="0" smtClean="0">
                <a:solidFill>
                  <a:schemeClr val="tx1"/>
                </a:solidFill>
              </a:rPr>
              <a:t>텍스트</a:t>
            </a:r>
          </a:p>
        </p:txBody>
      </p:sp>
      <p:sp>
        <p:nvSpPr>
          <p:cNvPr id="49" name="모서리가 둥근 직사각형 48"/>
          <p:cNvSpPr/>
          <p:nvPr/>
        </p:nvSpPr>
        <p:spPr>
          <a:xfrm>
            <a:off x="467544" y="973122"/>
            <a:ext cx="3528392" cy="331641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000066"/>
              </a:gs>
              <a:gs pos="100000">
                <a:srgbClr val="FFFFFF">
                  <a:lumMod val="0"/>
                  <a:lumOff val="10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n-US" altLang="ko-KR" sz="1400" b="1" smtClean="0"/>
              <a:t>Headline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397031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296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빈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직사각형 2"/>
          <p:cNvSpPr/>
          <p:nvPr/>
        </p:nvSpPr>
        <p:spPr>
          <a:xfrm>
            <a:off x="0" y="0"/>
            <a:ext cx="9144000" cy="6093296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23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B30EDBD-1C2D-4C1E-B459-B60219FAB484}" type="datetimeFigureOut">
              <a:rPr lang="ko-KR" altLang="en-US" smtClean="0"/>
              <a:pPr/>
              <a:t>2019-02-24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4BEDD84E-25D4-4983-8AA1-2863C96F08D9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711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gif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179512" y="116632"/>
            <a:ext cx="8784976" cy="432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79512" y="692695"/>
            <a:ext cx="8784976" cy="58002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8286750" y="6572272"/>
            <a:ext cx="857250" cy="23971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슬라이드 번호 개체 틀 5"/>
          <p:cNvSpPr txBox="1">
            <a:spLocks/>
          </p:cNvSpPr>
          <p:nvPr/>
        </p:nvSpPr>
        <p:spPr>
          <a:xfrm>
            <a:off x="6946900" y="6492899"/>
            <a:ext cx="2133600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fld id="{5DBAA734-4289-4D27-BE0A-E0445B110EE8}" type="slidenum">
              <a:rPr kumimoji="0" lang="ko-KR" altLang="en-US" sz="1000" smtClean="0">
                <a:solidFill>
                  <a:schemeClr val="bg1"/>
                </a:solidFill>
                <a:latin typeface="+mn-lt"/>
                <a:ea typeface="+mn-ea"/>
              </a:rPr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r>
              <a:rPr kumimoji="0" lang="ko-KR" altLang="en-US" sz="1000" dirty="0" smtClean="0">
                <a:solidFill>
                  <a:schemeClr val="bg1"/>
                </a:solidFill>
                <a:latin typeface="+mn-lt"/>
                <a:ea typeface="+mn-ea"/>
              </a:rPr>
              <a:t> </a:t>
            </a:r>
            <a:r>
              <a:rPr kumimoji="0" lang="en-US" altLang="ko-KR" sz="1000" dirty="0" smtClean="0">
                <a:solidFill>
                  <a:schemeClr val="bg1"/>
                </a:solidFill>
                <a:latin typeface="+mn-lt"/>
                <a:ea typeface="+mn-ea"/>
              </a:rPr>
              <a:t>/ </a:t>
            </a:r>
            <a:r>
              <a:rPr kumimoji="0" lang="en-US" altLang="ko-KR" sz="1000" dirty="0" smtClean="0">
                <a:solidFill>
                  <a:schemeClr val="bg1"/>
                </a:solidFill>
                <a:latin typeface="+mn-lt"/>
                <a:ea typeface="+mn-ea"/>
              </a:rPr>
              <a:t>79</a:t>
            </a:r>
            <a:endParaRPr kumimoji="0" lang="ko-KR" altLang="en-US" sz="10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179512" y="548680"/>
            <a:ext cx="8712968" cy="109538"/>
          </a:xfrm>
          <a:custGeom>
            <a:avLst/>
            <a:gdLst>
              <a:gd name="G0" fmla="+- 585 0 0"/>
            </a:gdLst>
            <a:ahLst/>
            <a:cxnLst>
              <a:cxn ang="0">
                <a:pos x="0" y="0"/>
              </a:cxn>
              <a:cxn ang="0">
                <a:pos x="585" y="0"/>
              </a:cxn>
              <a:cxn ang="0">
                <a:pos x="585" y="1000"/>
              </a:cxn>
              <a:cxn ang="0">
                <a:pos x="0" y="1000"/>
              </a:cxn>
              <a:cxn ang="0">
                <a:pos x="0" y="0"/>
              </a:cxn>
              <a:cxn ang="0">
                <a:pos x="1000" y="0"/>
              </a:cxn>
            </a:cxnLst>
            <a:rect l="0" t="0" r="r" b="b"/>
            <a:pathLst>
              <a:path w="1000" h="1000" stroke="0">
                <a:moveTo>
                  <a:pt x="0" y="0"/>
                </a:moveTo>
                <a:lnTo>
                  <a:pt x="585" y="0"/>
                </a:lnTo>
                <a:lnTo>
                  <a:pt x="585" y="1000"/>
                </a:lnTo>
                <a:lnTo>
                  <a:pt x="0" y="1000"/>
                </a:lnTo>
                <a:close/>
              </a:path>
              <a:path w="1000" h="1000">
                <a:moveTo>
                  <a:pt x="0" y="0"/>
                </a:moveTo>
                <a:lnTo>
                  <a:pt x="1000" y="0"/>
                </a:lnTo>
              </a:path>
            </a:pathLst>
          </a:custGeom>
          <a:solidFill>
            <a:schemeClr val="accent1">
              <a:lumMod val="75000"/>
            </a:schemeClr>
          </a:solidFill>
          <a:ln w="9525">
            <a:solidFill>
              <a:schemeClr val="accent1">
                <a:lumMod val="75000"/>
              </a:schemeClr>
            </a:solidFill>
            <a:round/>
            <a:headEnd/>
            <a:tailEnd/>
          </a:ln>
        </p:spPr>
        <p:txBody>
          <a:bodyPr/>
          <a:lstStyle/>
          <a:p>
            <a:pPr latinLnBrk="0">
              <a:defRPr/>
            </a:pPr>
            <a:endParaRPr kumimoji="0" lang="ko-KR" altLang="en-US" sz="2400">
              <a:latin typeface="Times New Roman" pitchFamily="18" charset="0"/>
            </a:endParaRPr>
          </a:p>
        </p:txBody>
      </p:sp>
      <p:pic>
        <p:nvPicPr>
          <p:cNvPr id="4" name="그림 3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81328"/>
            <a:ext cx="542081" cy="48578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99" y="6381327"/>
            <a:ext cx="467600" cy="485785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141" y="6381328"/>
            <a:ext cx="497584" cy="497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94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1">
            <a:lumMod val="75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jpe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6.png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7.png"/><Relationship Id="rId4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9.jpe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21.png"/><Relationship Id="rId4" Type="http://schemas.openxmlformats.org/officeDocument/2006/relationships/image" Target="../media/image9.jpe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8.png"/><Relationship Id="rId4" Type="http://schemas.openxmlformats.org/officeDocument/2006/relationships/image" Target="../media/image9.jpeg"/><Relationship Id="rId9" Type="http://schemas.openxmlformats.org/officeDocument/2006/relationships/image" Target="../media/image1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9.png"/><Relationship Id="rId4" Type="http://schemas.openxmlformats.org/officeDocument/2006/relationships/image" Target="../media/image9.jpe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9.jpeg"/><Relationship Id="rId9" Type="http://schemas.openxmlformats.org/officeDocument/2006/relationships/image" Target="../media/image28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9.jpeg"/><Relationship Id="rId14" Type="http://schemas.openxmlformats.org/officeDocument/2006/relationships/image" Target="../media/image32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9.jpeg"/><Relationship Id="rId9" Type="http://schemas.openxmlformats.org/officeDocument/2006/relationships/image" Target="../media/image29.png"/><Relationship Id="rId14" Type="http://schemas.openxmlformats.org/officeDocument/2006/relationships/image" Target="../media/image32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4.png"/><Relationship Id="rId10" Type="http://schemas.openxmlformats.org/officeDocument/2006/relationships/image" Target="../media/image30.png"/><Relationship Id="rId4" Type="http://schemas.openxmlformats.org/officeDocument/2006/relationships/image" Target="../media/image9.jpeg"/><Relationship Id="rId9" Type="http://schemas.openxmlformats.org/officeDocument/2006/relationships/image" Target="../media/image29.png"/><Relationship Id="rId14" Type="http://schemas.openxmlformats.org/officeDocument/2006/relationships/image" Target="../media/image321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8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19.png"/><Relationship Id="rId5" Type="http://schemas.openxmlformats.org/officeDocument/2006/relationships/image" Target="../media/image24.png"/><Relationship Id="rId10" Type="http://schemas.openxmlformats.org/officeDocument/2006/relationships/image" Target="../media/image35.png"/><Relationship Id="rId4" Type="http://schemas.openxmlformats.org/officeDocument/2006/relationships/image" Target="../media/image9.jpeg"/><Relationship Id="rId9" Type="http://schemas.openxmlformats.org/officeDocument/2006/relationships/image" Target="../media/image3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8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19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9.jpeg"/><Relationship Id="rId9" Type="http://schemas.openxmlformats.org/officeDocument/2006/relationships/image" Target="../media/image4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2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2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2.png"/><Relationship Id="rId18" Type="http://schemas.openxmlformats.org/officeDocument/2006/relationships/image" Target="../media/image430.png"/><Relationship Id="rId3" Type="http://schemas.openxmlformats.org/officeDocument/2006/relationships/image" Target="../media/image340.png"/><Relationship Id="rId21" Type="http://schemas.openxmlformats.org/officeDocument/2006/relationships/image" Target="../media/image480.png"/><Relationship Id="rId12" Type="http://schemas.openxmlformats.org/officeDocument/2006/relationships/image" Target="../media/image200.png"/><Relationship Id="rId17" Type="http://schemas.openxmlformats.org/officeDocument/2006/relationships/image" Target="../media/image420.png"/><Relationship Id="rId2" Type="http://schemas.openxmlformats.org/officeDocument/2006/relationships/image" Target="../media/image100.png"/><Relationship Id="rId16" Type="http://schemas.openxmlformats.org/officeDocument/2006/relationships/image" Target="../media/image410.png"/><Relationship Id="rId20" Type="http://schemas.openxmlformats.org/officeDocument/2006/relationships/image" Target="../media/image4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0.png"/><Relationship Id="rId5" Type="http://schemas.openxmlformats.org/officeDocument/2006/relationships/image" Target="../media/image360.png"/><Relationship Id="rId15" Type="http://schemas.openxmlformats.org/officeDocument/2006/relationships/image" Target="../media/image400.png"/><Relationship Id="rId23" Type="http://schemas.openxmlformats.org/officeDocument/2006/relationships/image" Target="../media/image500.png"/><Relationship Id="rId19" Type="http://schemas.openxmlformats.org/officeDocument/2006/relationships/image" Target="../media/image440.png"/><Relationship Id="rId4" Type="http://schemas.openxmlformats.org/officeDocument/2006/relationships/image" Target="../media/image51.png"/><Relationship Id="rId14" Type="http://schemas.openxmlformats.org/officeDocument/2006/relationships/image" Target="../media/image390.png"/><Relationship Id="rId22" Type="http://schemas.openxmlformats.org/officeDocument/2006/relationships/image" Target="../media/image490.png"/></Relationships>
</file>

<file path=ppt/slides/_rels/slide9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.png"/><Relationship Id="rId7" Type="http://schemas.openxmlformats.org/officeDocument/2006/relationships/image" Target="../media/image271.png"/><Relationship Id="rId1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54.png"/><Relationship Id="rId15" Type="http://schemas.openxmlformats.org/officeDocument/2006/relationships/image" Target="../media/image58.png"/><Relationship Id="rId10" Type="http://schemas.openxmlformats.org/officeDocument/2006/relationships/image" Target="../media/image53.png"/><Relationship Id="rId9" Type="http://schemas.openxmlformats.org/officeDocument/2006/relationships/image" Target="../media/image520.png"/><Relationship Id="rId14" Type="http://schemas.openxmlformats.org/officeDocument/2006/relationships/image" Target="../media/image57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271.png"/><Relationship Id="rId7" Type="http://schemas.openxmlformats.org/officeDocument/2006/relationships/image" Target="../media/image251.png"/><Relationship Id="rId2" Type="http://schemas.openxmlformats.org/officeDocument/2006/relationships/image" Target="../media/image2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302.png"/><Relationship Id="rId7" Type="http://schemas.openxmlformats.org/officeDocument/2006/relationships/image" Target="../media/image251.png"/><Relationship Id="rId2" Type="http://schemas.openxmlformats.org/officeDocument/2006/relationships/image" Target="../media/image2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302.png"/><Relationship Id="rId7" Type="http://schemas.openxmlformats.org/officeDocument/2006/relationships/image" Target="../media/image251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9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302.png"/><Relationship Id="rId7" Type="http://schemas.openxmlformats.org/officeDocument/2006/relationships/image" Target="../media/image25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_rels/slide9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1.png"/><Relationship Id="rId3" Type="http://schemas.openxmlformats.org/officeDocument/2006/relationships/image" Target="../media/image302.png"/><Relationship Id="rId7" Type="http://schemas.openxmlformats.org/officeDocument/2006/relationships/image" Target="../media/image251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1.png"/><Relationship Id="rId4" Type="http://schemas.openxmlformats.org/officeDocument/2006/relationships/image" Target="../media/image2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3200" b="0" smtClean="0"/>
              <a:t>maTLS: How to Make TLS middlebox-aware?</a:t>
            </a:r>
            <a:endParaRPr lang="ko-KR" altLang="en-US" sz="3200" b="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 smtClean="0"/>
              <a:t>Hyunwoo</a:t>
            </a:r>
            <a:r>
              <a:rPr lang="en-US" altLang="ko-KR" dirty="0" smtClean="0"/>
              <a:t> Lee, </a:t>
            </a:r>
            <a:r>
              <a:rPr lang="en-US" altLang="ko-KR" dirty="0" smtClean="0">
                <a:solidFill>
                  <a:srgbClr val="92D050"/>
                </a:solidFill>
              </a:rPr>
              <a:t>Zach Smith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Junghwan</a:t>
            </a:r>
            <a:r>
              <a:rPr lang="en-US" altLang="ko-KR" dirty="0" smtClean="0"/>
              <a:t> Lim, </a:t>
            </a:r>
            <a:r>
              <a:rPr lang="en-US" altLang="ko-KR" dirty="0" err="1" smtClean="0"/>
              <a:t>Gyeongjae</a:t>
            </a:r>
            <a:r>
              <a:rPr lang="en-US" altLang="ko-KR" dirty="0" smtClean="0"/>
              <a:t> Choi, </a:t>
            </a:r>
          </a:p>
          <a:p>
            <a:r>
              <a:rPr lang="en-US" altLang="ko-KR" dirty="0" err="1" smtClean="0"/>
              <a:t>Selin</a:t>
            </a:r>
            <a:r>
              <a:rPr lang="en-US" altLang="ko-KR" dirty="0" smtClean="0"/>
              <a:t> Chun, </a:t>
            </a:r>
            <a:r>
              <a:rPr lang="en-US" altLang="ko-KR" dirty="0" err="1" smtClean="0">
                <a:solidFill>
                  <a:srgbClr val="FFC000"/>
                </a:solidFill>
              </a:rPr>
              <a:t>Taejoong</a:t>
            </a:r>
            <a:r>
              <a:rPr lang="en-US" altLang="ko-KR" dirty="0" smtClean="0">
                <a:solidFill>
                  <a:srgbClr val="FFC000"/>
                </a:solidFill>
              </a:rPr>
              <a:t> Chung</a:t>
            </a:r>
            <a:r>
              <a:rPr lang="en-US" altLang="ko-KR" dirty="0" smtClean="0"/>
              <a:t>, Ted “</a:t>
            </a:r>
            <a:r>
              <a:rPr lang="en-US" altLang="ko-KR" dirty="0" err="1" smtClean="0"/>
              <a:t>Taekyoung</a:t>
            </a:r>
            <a:r>
              <a:rPr lang="en-US" altLang="ko-KR" dirty="0" smtClean="0"/>
              <a:t>” Kwon </a:t>
            </a:r>
          </a:p>
          <a:p>
            <a:r>
              <a:rPr lang="en-US" altLang="ko-KR" sz="1600" dirty="0" smtClean="0"/>
              <a:t>Seoul National University, </a:t>
            </a:r>
            <a:r>
              <a:rPr lang="en-US" altLang="ko-KR" sz="1600" dirty="0" smtClean="0">
                <a:solidFill>
                  <a:srgbClr val="92D050"/>
                </a:solidFill>
              </a:rPr>
              <a:t>University </a:t>
            </a:r>
            <a:r>
              <a:rPr lang="en-US" altLang="ko-KR" sz="1600" smtClean="0">
                <a:solidFill>
                  <a:srgbClr val="92D050"/>
                </a:solidFill>
              </a:rPr>
              <a:t>of Luxembourg</a:t>
            </a:r>
            <a:r>
              <a:rPr lang="en-US" altLang="ko-KR" sz="1600" smtClean="0"/>
              <a:t>, </a:t>
            </a:r>
            <a:r>
              <a:rPr lang="en-US" altLang="ko-KR" sz="1600" dirty="0" smtClean="0">
                <a:solidFill>
                  <a:srgbClr val="FFC000"/>
                </a:solidFill>
              </a:rPr>
              <a:t>Rochester Institute of Technology</a:t>
            </a:r>
          </a:p>
        </p:txBody>
      </p:sp>
    </p:spTree>
    <p:extLst>
      <p:ext uri="{BB962C8B-B14F-4D97-AF65-F5344CB8AC3E}">
        <p14:creationId xmlns:p14="http://schemas.microsoft.com/office/powerpoint/2010/main" val="31797563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른쪽 화살표 7"/>
          <p:cNvSpPr/>
          <p:nvPr/>
        </p:nvSpPr>
        <p:spPr>
          <a:xfrm>
            <a:off x="2483768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(1) 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756347" y="4317672"/>
            <a:ext cx="1613972" cy="881148"/>
            <a:chOff x="6688757" y="4321120"/>
            <a:chExt cx="1613972" cy="881148"/>
          </a:xfrm>
        </p:grpSpPr>
        <p:sp>
          <p:nvSpPr>
            <p:cNvPr id="21" name="직사각형 2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3" name="오른쪽 화살표 22"/>
          <p:cNvSpPr/>
          <p:nvPr/>
        </p:nvSpPr>
        <p:spPr>
          <a:xfrm>
            <a:off x="5486149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809595" y="1945180"/>
            <a:ext cx="245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iddlebox initiates</a:t>
            </a:r>
          </a:p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TLS handshake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84168" y="2591511"/>
            <a:ext cx="0" cy="64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8631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(1) 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756347" y="4317672"/>
            <a:ext cx="1613972" cy="881148"/>
            <a:chOff x="6688757" y="4321120"/>
            <a:chExt cx="1613972" cy="881148"/>
          </a:xfrm>
        </p:grpSpPr>
        <p:sp>
          <p:nvSpPr>
            <p:cNvPr id="21" name="직사각형 2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18" name="왼쪽 화살표 17"/>
          <p:cNvSpPr/>
          <p:nvPr/>
        </p:nvSpPr>
        <p:spPr>
          <a:xfrm>
            <a:off x="2483768" y="3238237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5472100" y="3238237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21" idx="1"/>
          </p:cNvCxnSpPr>
          <p:nvPr/>
        </p:nvCxnSpPr>
        <p:spPr>
          <a:xfrm rot="10800000">
            <a:off x="3131840" y="3573016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0" name="꺾인 연결선 29"/>
          <p:cNvCxnSpPr/>
          <p:nvPr/>
        </p:nvCxnSpPr>
        <p:spPr>
          <a:xfrm rot="10800000">
            <a:off x="6062607" y="3573016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327736" y="1624603"/>
            <a:ext cx="66738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</a:t>
            </a:r>
            <a:r>
              <a:rPr lang="en-US" altLang="ko-K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impersonates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with the </a:t>
            </a:r>
            <a:r>
              <a:rPr lang="en-US" altLang="ko-K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tranferred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pair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008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(1) 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756347" y="4317672"/>
            <a:ext cx="1613972" cy="881148"/>
            <a:chOff x="6688757" y="4321120"/>
            <a:chExt cx="1613972" cy="881148"/>
          </a:xfrm>
        </p:grpSpPr>
        <p:sp>
          <p:nvSpPr>
            <p:cNvPr id="21" name="직사각형 2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7" name="왼쪽/오른쪽 화살표 6"/>
          <p:cNvSpPr/>
          <p:nvPr/>
        </p:nvSpPr>
        <p:spPr>
          <a:xfrm>
            <a:off x="2483768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왼쪽/오른쪽 화살표 22"/>
          <p:cNvSpPr/>
          <p:nvPr/>
        </p:nvSpPr>
        <p:spPr>
          <a:xfrm>
            <a:off x="5483381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3120802"/>
            <a:ext cx="516984" cy="516984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3120802"/>
            <a:ext cx="524213" cy="524213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95869"/>
            <a:ext cx="541364" cy="54136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7" y="2095869"/>
            <a:ext cx="541364" cy="54136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00" y="2089889"/>
            <a:ext cx="541364" cy="54136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1" y="2089889"/>
            <a:ext cx="541364" cy="541364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263673" y="1280753"/>
            <a:ext cx="861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believes they have established a TLS session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Server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80145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SplitTLS</a:t>
            </a:r>
            <a:r>
              <a:rPr lang="en-US" altLang="ko-KR" dirty="0" smtClean="0"/>
              <a:t> </a:t>
            </a:r>
            <a:r>
              <a:rPr lang="en-US" altLang="ko-KR" dirty="0" smtClean="0"/>
              <a:t>(2) </a:t>
            </a:r>
            <a:r>
              <a:rPr lang="en-US" altLang="ko-KR" dirty="0" smtClean="0"/>
              <a:t>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8" name="그룹 17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19" name="직사각형 18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23" name="모서리가 둥근 직사각형 22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9259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6" name="왼쪽 화살표 25"/>
          <p:cNvSpPr/>
          <p:nvPr/>
        </p:nvSpPr>
        <p:spPr>
          <a:xfrm>
            <a:off x="2483765" y="4782822"/>
            <a:ext cx="1349191" cy="2880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754974" y="5511428"/>
            <a:ext cx="28456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iddlebox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installs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root certificate in the client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3185656" y="5013176"/>
            <a:ext cx="0" cy="4982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3" name="그룹 22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25" name="직사각형 24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30" name="모서리가 둥근 직사각형 29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6234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2483768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25" name="직사각형 24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27" name="모서리가 둥근 직사각형 26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195736" y="1945180"/>
            <a:ext cx="17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initiates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TLS handshake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직선 연결선 16"/>
          <p:cNvCxnSpPr/>
          <p:nvPr/>
        </p:nvCxnSpPr>
        <p:spPr>
          <a:xfrm>
            <a:off x="3059082" y="2591511"/>
            <a:ext cx="0" cy="64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6292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2483768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486149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4809595" y="1945180"/>
            <a:ext cx="24503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iddlebox initiates</a:t>
            </a:r>
          </a:p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another TLS handshake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직선 연결선 27"/>
          <p:cNvCxnSpPr/>
          <p:nvPr/>
        </p:nvCxnSpPr>
        <p:spPr>
          <a:xfrm>
            <a:off x="6084168" y="2591511"/>
            <a:ext cx="0" cy="64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32" name="직사각형 31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33" name="그림 3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34" name="모서리가 둥근 직사각형 33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336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9" name="오른쪽 화살표 28"/>
          <p:cNvSpPr/>
          <p:nvPr/>
        </p:nvSpPr>
        <p:spPr>
          <a:xfrm>
            <a:off x="2483768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오른쪽 화살표 25"/>
          <p:cNvSpPr/>
          <p:nvPr/>
        </p:nvSpPr>
        <p:spPr>
          <a:xfrm>
            <a:off x="5486149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4" name="그룹 33"/>
          <p:cNvGrpSpPr/>
          <p:nvPr/>
        </p:nvGrpSpPr>
        <p:grpSpPr>
          <a:xfrm>
            <a:off x="3560130" y="5495498"/>
            <a:ext cx="1875966" cy="881148"/>
            <a:chOff x="1075829" y="1578992"/>
            <a:chExt cx="1875966" cy="881148"/>
          </a:xfrm>
        </p:grpSpPr>
        <p:sp>
          <p:nvSpPr>
            <p:cNvPr id="35" name="직사각형 34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Forged </a:t>
              </a:r>
            </a:p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pic>
          <p:nvPicPr>
            <p:cNvPr id="36" name="그림 35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37" name="TextBox 36"/>
          <p:cNvSpPr txBox="1"/>
          <p:nvPr/>
        </p:nvSpPr>
        <p:spPr>
          <a:xfrm>
            <a:off x="5509648" y="5966644"/>
            <a:ext cx="2815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forged certificate</a:t>
            </a:r>
          </a:p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name, alice.com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꺾인 연결선 37"/>
          <p:cNvCxnSpPr>
            <a:endCxn id="35" idx="3"/>
          </p:cNvCxnSpPr>
          <p:nvPr/>
        </p:nvCxnSpPr>
        <p:spPr>
          <a:xfrm>
            <a:off x="5436096" y="4788626"/>
            <a:ext cx="12700" cy="1147446"/>
          </a:xfrm>
          <a:prstGeom prst="bentConnector3">
            <a:avLst>
              <a:gd name="adj1" fmla="val 2700000"/>
            </a:avLst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5826101" y="5177499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Sign!</a:t>
            </a:r>
            <a:endParaRPr lang="ko-KR" altLang="en-US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472315" y="1624603"/>
            <a:ext cx="60758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</a:t>
            </a:r>
            <a:r>
              <a:rPr lang="en-US" altLang="ko-K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impersonates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Server with the </a:t>
            </a:r>
            <a:r>
              <a:rPr lang="en-US" altLang="ko-KR" sz="2000" b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forged</a:t>
            </a:r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 pair</a:t>
            </a:r>
            <a:endParaRPr lang="ko-KR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28" name="직사각형 27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30" name="그림 2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31" name="모서리가 둥근 직사각형 30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3757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2483768" y="3238237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8" name="왼쪽 화살표 27"/>
          <p:cNvSpPr/>
          <p:nvPr/>
        </p:nvSpPr>
        <p:spPr>
          <a:xfrm>
            <a:off x="5472100" y="3238237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30" name="꺾인 연결선 29"/>
          <p:cNvCxnSpPr>
            <a:stCxn id="35" idx="1"/>
          </p:cNvCxnSpPr>
          <p:nvPr/>
        </p:nvCxnSpPr>
        <p:spPr>
          <a:xfrm rot="10800000">
            <a:off x="3131840" y="3573016"/>
            <a:ext cx="710626" cy="2363056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꺾인 연결선 30"/>
          <p:cNvCxnSpPr/>
          <p:nvPr/>
        </p:nvCxnSpPr>
        <p:spPr>
          <a:xfrm rot="10800000">
            <a:off x="6062607" y="3573016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pSp>
        <p:nvGrpSpPr>
          <p:cNvPr id="25" name="그룹 24"/>
          <p:cNvGrpSpPr/>
          <p:nvPr/>
        </p:nvGrpSpPr>
        <p:grpSpPr>
          <a:xfrm>
            <a:off x="3560130" y="5495498"/>
            <a:ext cx="1875966" cy="881148"/>
            <a:chOff x="1075829" y="1578992"/>
            <a:chExt cx="1875966" cy="881148"/>
          </a:xfrm>
        </p:grpSpPr>
        <p:sp>
          <p:nvSpPr>
            <p:cNvPr id="26" name="직사각형 25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Forged </a:t>
              </a:r>
            </a:p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pic>
          <p:nvPicPr>
            <p:cNvPr id="29" name="그림 28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33" name="직사각형 32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38" name="모서리가 둥근 직사각형 37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1863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(2) Custom Root Certificate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888982" y="4348052"/>
            <a:ext cx="1594784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Custom 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Root Certificate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CN: mitm.com</a:t>
            </a:r>
          </a:p>
          <a:p>
            <a:pPr algn="ctr"/>
            <a:r>
              <a:rPr lang="en-US" altLang="ko-KR" sz="1200" smtClean="0">
                <a:solidFill>
                  <a:srgbClr val="FF0000"/>
                </a:solidFill>
              </a:rPr>
              <a:t>Issuer: mitm.com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6" name="왼쪽/오른쪽 화살표 25"/>
          <p:cNvSpPr/>
          <p:nvPr/>
        </p:nvSpPr>
        <p:spPr>
          <a:xfrm>
            <a:off x="2483768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왼쪽/오른쪽 화살표 28"/>
          <p:cNvSpPr/>
          <p:nvPr/>
        </p:nvSpPr>
        <p:spPr>
          <a:xfrm>
            <a:off x="5483381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3120802"/>
            <a:ext cx="516984" cy="51698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3120802"/>
            <a:ext cx="524213" cy="524213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2095869"/>
            <a:ext cx="541364" cy="541364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7" y="2095869"/>
            <a:ext cx="541364" cy="54136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00" y="2089889"/>
            <a:ext cx="541364" cy="5413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1" y="2089889"/>
            <a:ext cx="541364" cy="541364"/>
          </a:xfrm>
          <a:prstGeom prst="rect">
            <a:avLst/>
          </a:prstGeom>
        </p:spPr>
      </p:pic>
      <p:grpSp>
        <p:nvGrpSpPr>
          <p:cNvPr id="30" name="그룹 29"/>
          <p:cNvGrpSpPr/>
          <p:nvPr/>
        </p:nvGrpSpPr>
        <p:grpSpPr>
          <a:xfrm>
            <a:off x="3560130" y="5495498"/>
            <a:ext cx="1875966" cy="881148"/>
            <a:chOff x="1075829" y="1578992"/>
            <a:chExt cx="1875966" cy="881148"/>
          </a:xfrm>
        </p:grpSpPr>
        <p:sp>
          <p:nvSpPr>
            <p:cNvPr id="31" name="직사각형 30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Forged </a:t>
              </a:r>
            </a:p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>
                <a:solidFill>
                  <a:srgbClr val="FF0000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3560131" y="4348052"/>
            <a:ext cx="1875965" cy="881148"/>
            <a:chOff x="1011863" y="983711"/>
            <a:chExt cx="1875965" cy="881148"/>
          </a:xfrm>
        </p:grpSpPr>
        <p:sp>
          <p:nvSpPr>
            <p:cNvPr id="44" name="직사각형 43"/>
            <p:cNvSpPr/>
            <p:nvPr/>
          </p:nvSpPr>
          <p:spPr>
            <a:xfrm>
              <a:off x="1293044" y="983711"/>
              <a:ext cx="1594784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Custom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Root 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mitm.com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mitm.com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863" y="983711"/>
              <a:ext cx="412987" cy="412987"/>
            </a:xfrm>
            <a:prstGeom prst="rect">
              <a:avLst/>
            </a:prstGeom>
          </p:spPr>
        </p:pic>
      </p:grpSp>
      <p:sp>
        <p:nvSpPr>
          <p:cNvPr id="46" name="모서리가 둥근 직사각형 45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3673" y="1280753"/>
            <a:ext cx="86166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believes they have established a TLS session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Server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 </a:t>
            </a:r>
            <a:r>
              <a:rPr lang="en-US" altLang="ko-KR" sz="2000" b="1" dirty="0" err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20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endParaRPr lang="ko-KR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45169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Middleboxes</a:t>
            </a:r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05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Problems in SplitTLS</a:t>
            </a:r>
            <a:endParaRPr lang="ko-KR" altLang="en-US"/>
          </a:p>
        </p:txBody>
      </p:sp>
      <p:sp>
        <p:nvSpPr>
          <p:cNvPr id="26" name="왼쪽/오른쪽 화살표 25"/>
          <p:cNvSpPr/>
          <p:nvPr/>
        </p:nvSpPr>
        <p:spPr>
          <a:xfrm>
            <a:off x="2483768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9" name="왼쪽/오른쪽 화살표 28"/>
          <p:cNvSpPr/>
          <p:nvPr/>
        </p:nvSpPr>
        <p:spPr>
          <a:xfrm>
            <a:off x="5483381" y="3238237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3120802"/>
            <a:ext cx="516984" cy="516984"/>
          </a:xfrm>
          <a:prstGeom prst="rect">
            <a:avLst/>
          </a:prstGeom>
        </p:spPr>
      </p:pic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3120802"/>
            <a:ext cx="524213" cy="524213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5913465" y="2204864"/>
            <a:ext cx="327963" cy="792088"/>
          </a:xfrm>
          <a:prstGeom prst="down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674823" y="1716415"/>
            <a:ext cx="28216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information for Client</a:t>
            </a:r>
            <a:endParaRPr lang="ko-KR" alt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7998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Authentication</a:t>
            </a:r>
            <a:endParaRPr lang="ko-KR" altLang="en-US" dirty="0"/>
          </a:p>
        </p:txBody>
      </p:sp>
      <p:sp>
        <p:nvSpPr>
          <p:cNvPr id="14" name="오른쪽 화살표 13"/>
          <p:cNvSpPr/>
          <p:nvPr/>
        </p:nvSpPr>
        <p:spPr>
          <a:xfrm>
            <a:off x="2483768" y="1844824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486149" y="1844824"/>
            <a:ext cx="1188132" cy="2880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39866" y="150659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alice.com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510187" y="1506598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lice.com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647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Authentication</a:t>
            </a:r>
            <a:endParaRPr lang="ko-KR" altLang="en-US" dirty="0"/>
          </a:p>
        </p:txBody>
      </p:sp>
      <p:grpSp>
        <p:nvGrpSpPr>
          <p:cNvPr id="23" name="그룹 22"/>
          <p:cNvGrpSpPr/>
          <p:nvPr/>
        </p:nvGrpSpPr>
        <p:grpSpPr>
          <a:xfrm>
            <a:off x="6687115" y="2895553"/>
            <a:ext cx="1613972" cy="881148"/>
            <a:chOff x="6688757" y="4321120"/>
            <a:chExt cx="1613972" cy="881148"/>
          </a:xfrm>
        </p:grpSpPr>
        <p:sp>
          <p:nvSpPr>
            <p:cNvPr id="24" name="직사각형 2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Expired</a:t>
              </a:r>
            </a:p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alice.com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ca.com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25" name="그림 2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10800000">
            <a:off x="6062607" y="2150897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>
            <a:off x="3891115" y="2895553"/>
            <a:ext cx="2049037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Not Expired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Forged Certificate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CN: alice.com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Issuer: mitm.com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cxnSp>
        <p:nvCxnSpPr>
          <p:cNvPr id="32" name="꺾인 연결선 31"/>
          <p:cNvCxnSpPr/>
          <p:nvPr/>
        </p:nvCxnSpPr>
        <p:spPr>
          <a:xfrm rot="10800000">
            <a:off x="3063984" y="2150897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3" name="그림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90" y="2930881"/>
            <a:ext cx="405245" cy="405245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47" name="모서리가 둥근 직사각형 46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모서리가 둥근 직사각형 47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모서리가 둥근 직사각형 48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076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직사각형 55"/>
          <p:cNvSpPr/>
          <p:nvPr/>
        </p:nvSpPr>
        <p:spPr>
          <a:xfrm>
            <a:off x="3891115" y="2895553"/>
            <a:ext cx="2049037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Not Expired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Forged Certificate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CN: alice.com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Issuer: mitm.com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Authentication</a:t>
            </a:r>
            <a:endParaRPr lang="ko-KR" altLang="en-US" dirty="0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8" name="꺾인 연결선 27"/>
          <p:cNvCxnSpPr/>
          <p:nvPr/>
        </p:nvCxnSpPr>
        <p:spPr>
          <a:xfrm rot="10800000">
            <a:off x="6062607" y="2150897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꺾인 연결선 31"/>
          <p:cNvCxnSpPr/>
          <p:nvPr/>
        </p:nvCxnSpPr>
        <p:spPr>
          <a:xfrm rot="10800000">
            <a:off x="3063984" y="2150897"/>
            <a:ext cx="827130" cy="1185230"/>
          </a:xfrm>
          <a:prstGeom prst="bentConnector2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39" name="그림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753" y="2754337"/>
            <a:ext cx="1647825" cy="361950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49" name="그림 4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490" y="2930881"/>
            <a:ext cx="405245" cy="405245"/>
          </a:xfrm>
          <a:prstGeom prst="rect">
            <a:avLst/>
          </a:prstGeom>
        </p:spPr>
      </p:pic>
      <p:sp>
        <p:nvSpPr>
          <p:cNvPr id="50" name="모서리가 둥근 직사각형 4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모서리가 둥근 직사각형 5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모서리가 둥근 직사각형 5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3" name="그룹 52"/>
          <p:cNvGrpSpPr/>
          <p:nvPr/>
        </p:nvGrpSpPr>
        <p:grpSpPr>
          <a:xfrm>
            <a:off x="6687115" y="2895553"/>
            <a:ext cx="1613972" cy="881148"/>
            <a:chOff x="6688757" y="4321120"/>
            <a:chExt cx="1613972" cy="881148"/>
          </a:xfrm>
        </p:grpSpPr>
        <p:sp>
          <p:nvSpPr>
            <p:cNvPr id="54" name="직사각형 5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Expired</a:t>
              </a:r>
            </a:p>
            <a:p>
              <a:pPr algn="ctr"/>
              <a:r>
                <a:rPr lang="en-US" altLang="ko-KR" sz="1400" b="1" dirty="0" smtClean="0">
                  <a:solidFill>
                    <a:srgbClr val="FF0000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CN: alice.com</a:t>
              </a:r>
            </a:p>
            <a:p>
              <a:pPr algn="ctr"/>
              <a:r>
                <a:rPr lang="en-US" altLang="ko-KR" sz="1200" dirty="0" smtClean="0">
                  <a:solidFill>
                    <a:srgbClr val="FF0000"/>
                  </a:solidFill>
                </a:rPr>
                <a:t>Issuer: ca.com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pic>
          <p:nvPicPr>
            <p:cNvPr id="55" name="그림 54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5344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Confidentiality</a:t>
            </a:r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22" name="그림 2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94074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Confidentiality</a:t>
            </a:r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212466" y="303889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RC4 or SHA-1?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직선 화살표 연결선 19"/>
          <p:cNvCxnSpPr/>
          <p:nvPr/>
        </p:nvCxnSpPr>
        <p:spPr>
          <a:xfrm flipV="1">
            <a:off x="6085459" y="2274060"/>
            <a:ext cx="0" cy="709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3" name="그림 22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2878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Confidentiality</a:t>
            </a:r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cxnSp>
        <p:nvCxnSpPr>
          <p:cNvPr id="20" name="직선 화살표 연결선 19"/>
          <p:cNvCxnSpPr/>
          <p:nvPr/>
        </p:nvCxnSpPr>
        <p:spPr>
          <a:xfrm flipV="1">
            <a:off x="6085459" y="2274060"/>
            <a:ext cx="0" cy="70949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8" name="그림 2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0010" y="1147869"/>
            <a:ext cx="470898" cy="470898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9753" y="2754337"/>
            <a:ext cx="1647825" cy="361950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212466" y="3038894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RC4 or SHA-1?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6880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Integrity</a:t>
            </a:r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28" name="그림 2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5295970"/>
            <a:ext cx="567506" cy="5675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63627" y="53488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3459937" y="5295970"/>
            <a:ext cx="514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cannot confirm that Server sent the message, </a:t>
            </a:r>
            <a:b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or which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have modified it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486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Integrity</a:t>
            </a:r>
            <a:endParaRPr lang="ko-KR" altLang="en-US" dirty="0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8" y="840123"/>
            <a:ext cx="725044" cy="725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33007" y="2994204"/>
            <a:ext cx="387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inserts the unwanted script!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5295970"/>
            <a:ext cx="567506" cy="567506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1263627" y="53488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459937" y="5295970"/>
            <a:ext cx="514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cannot confirm that Server sent the message, </a:t>
            </a:r>
            <a:b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or which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have modified it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80031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Problems in </a:t>
            </a:r>
            <a:r>
              <a:rPr lang="en-US" altLang="ko-KR" dirty="0" err="1" smtClean="0"/>
              <a:t>SplitTLS</a:t>
            </a:r>
            <a:r>
              <a:rPr lang="en-US" altLang="ko-KR" dirty="0" smtClean="0"/>
              <a:t> - Integrity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3998085"/>
            <a:ext cx="567506" cy="567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3627" y="4051005"/>
            <a:ext cx="2081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3459936" y="4132809"/>
            <a:ext cx="34163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authenticate Server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4626909"/>
            <a:ext cx="567506" cy="567506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263627" y="4679829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Confidentiality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120" y="5295970"/>
            <a:ext cx="567506" cy="5675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263627" y="5348890"/>
            <a:ext cx="1277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8" y="840123"/>
            <a:ext cx="725044" cy="72504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646473" y="2994204"/>
            <a:ext cx="2653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believes Server sent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6238" y="2816348"/>
            <a:ext cx="725044" cy="725044"/>
          </a:xfrm>
          <a:prstGeom prst="rect">
            <a:avLst/>
          </a:prstGeom>
        </p:spPr>
      </p:pic>
      <p:sp>
        <p:nvSpPr>
          <p:cNvPr id="28" name="모서리가 둥근 직사각형 27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459937" y="5295970"/>
            <a:ext cx="514451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cannot confirm that Server sent the message, </a:t>
            </a:r>
            <a:b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or which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have modified it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3459936" y="4626909"/>
            <a:ext cx="53605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Client does not </a:t>
            </a:r>
            <a:r>
              <a:rPr lang="en-US" altLang="ko-KR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know whether or not the segment is encrypted with a strong </a:t>
            </a:r>
            <a:r>
              <a:rPr lang="en-US" altLang="ko-KR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ciphersuite</a:t>
            </a:r>
            <a:endParaRPr lang="ko-KR" altLang="en-US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9753" y="2754337"/>
            <a:ext cx="1647825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9544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Middleboxes</a:t>
            </a:r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 rot="5400000">
            <a:off x="4385090" y="513543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18" name="왼쪽/오른쪽 화살표 17"/>
          <p:cNvSpPr/>
          <p:nvPr/>
        </p:nvSpPr>
        <p:spPr>
          <a:xfrm>
            <a:off x="5446772" y="3084721"/>
            <a:ext cx="1188132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왼쪽/오른쪽 화살표 18"/>
          <p:cNvSpPr/>
          <p:nvPr/>
        </p:nvSpPr>
        <p:spPr>
          <a:xfrm>
            <a:off x="2484811" y="3084721"/>
            <a:ext cx="1188132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825974" y="4117954"/>
            <a:ext cx="294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arental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ontrols</a:t>
            </a:r>
          </a:p>
        </p:txBody>
      </p:sp>
    </p:spTree>
    <p:extLst>
      <p:ext uri="{BB962C8B-B14F-4D97-AF65-F5344CB8AC3E}">
        <p14:creationId xmlns:p14="http://schemas.microsoft.com/office/powerpoint/2010/main" val="9049518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Middlebox</a:t>
            </a:r>
            <a:r>
              <a:rPr lang="en-US" altLang="ko-KR" dirty="0" smtClean="0"/>
              <a:t>-aware TLS Overview</a:t>
            </a:r>
            <a:endParaRPr lang="ko-KR" altLang="en-US" dirty="0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43923"/>
              </p:ext>
            </p:extLst>
          </p:nvPr>
        </p:nvGraphicFramePr>
        <p:xfrm>
          <a:off x="539552" y="2276872"/>
          <a:ext cx="8064896" cy="3719987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332759455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1992661232"/>
                    </a:ext>
                  </a:extLst>
                </a:gridCol>
                <a:gridCol w="3096344">
                  <a:extLst>
                    <a:ext uri="{9D8B030D-6E8A-4147-A177-3AD203B41FA5}">
                      <a16:colId xmlns:a16="http://schemas.microsoft.com/office/drawing/2014/main" val="2123853196"/>
                    </a:ext>
                  </a:extLst>
                </a:gridCol>
              </a:tblGrid>
              <a:tr h="397667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Problems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 </a:t>
                      </a:r>
                      <a:r>
                        <a:rPr lang="en-US" altLang="ko-KR" sz="2000" baseline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SplitTLS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Mechanisms in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maTLS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2821139"/>
                  </a:ext>
                </a:extLst>
              </a:tr>
              <a:tr h="68638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Authentication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Client does not authenticate Server</a:t>
                      </a:r>
                      <a:endParaRPr lang="ko-KR" altLang="en-US" sz="2000" dirty="0" smtClean="0">
                        <a:latin typeface="Times New Roman" panose="020206030504050203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Explicit Authentication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18087"/>
                  </a:ext>
                </a:extLst>
              </a:tr>
              <a:tr h="98054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Confidentiality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Client does not know whether or not the segment is encrypted with a strong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ciphersuite</a:t>
                      </a:r>
                      <a:endParaRPr lang="ko-KR" altLang="en-US" sz="2000" dirty="0" smtClean="0">
                        <a:latin typeface="Times New Roman" panose="020206030504050203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Security Parameter</a:t>
                      </a:r>
                      <a:r>
                        <a:rPr lang="en-US" altLang="ko-KR" sz="2000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Verification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3053648"/>
                  </a:ext>
                </a:extLst>
              </a:tr>
              <a:tr h="12747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Integrity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Client cannot confirm that Server sent the message, </a:t>
                      </a:r>
                      <a:b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</a:br>
                      <a: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or which </a:t>
                      </a:r>
                      <a:r>
                        <a:rPr lang="en-US" altLang="ko-KR" sz="2000" dirty="0" err="1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middleboxes</a:t>
                      </a:r>
                      <a:r>
                        <a:rPr lang="en-US" altLang="ko-KR" sz="2000" dirty="0" smtClean="0">
                          <a:latin typeface="Times New Roman" panose="02020603050405020304" pitchFamily="18" charset="0"/>
                          <a:ea typeface="나눔고딕" panose="020D0604000000000000" pitchFamily="50" charset="-127"/>
                          <a:cs typeface="Times New Roman" panose="02020603050405020304" pitchFamily="18" charset="0"/>
                        </a:rPr>
                        <a:t> have modified it</a:t>
                      </a:r>
                      <a:endParaRPr lang="ko-KR" altLang="en-US" sz="2000" dirty="0" smtClean="0">
                        <a:latin typeface="Times New Roman" panose="02020603050405020304" pitchFamily="18" charset="0"/>
                        <a:ea typeface="나눔고딕" panose="020D0604000000000000" pitchFamily="50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 Modification Checks</a:t>
                      </a:r>
                      <a:endParaRPr lang="ko-KR" altLang="en-US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122987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777029"/>
            <a:ext cx="362615" cy="336628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046183" y="882824"/>
            <a:ext cx="51445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Middlebox</a:t>
            </a:r>
            <a:r>
              <a:rPr lang="en-US" altLang="ko-KR" sz="2400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-aware TLS (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maTLS</a:t>
            </a:r>
            <a:r>
              <a:rPr lang="en-US" altLang="ko-KR" sz="2400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) aims to </a:t>
            </a:r>
            <a:endParaRPr lang="ko-KR" altLang="en-US" sz="24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478231" y="1678633"/>
            <a:ext cx="6696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while addressing the problems in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SplitTLS</a:t>
            </a:r>
            <a:endParaRPr lang="ko-KR" altLang="en-US" sz="24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1478231" y="1268760"/>
            <a:ext cx="705678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securely establish a session with </a:t>
            </a:r>
            <a:r>
              <a:rPr lang="en-US" altLang="ko-KR" sz="2400" dirty="0" err="1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middleboxes</a:t>
            </a:r>
            <a:r>
              <a:rPr lang="en-US" altLang="ko-KR" sz="2400" dirty="0" smtClean="0">
                <a:latin typeface="Times New Roman" panose="02020603050405020304" pitchFamily="18" charset="0"/>
                <a:ea typeface="나눔고딕" panose="020D0604000000000000" pitchFamily="50" charset="-127"/>
                <a:cs typeface="Times New Roman" panose="02020603050405020304" pitchFamily="18" charset="0"/>
              </a:rPr>
              <a:t> involved</a:t>
            </a:r>
            <a:endParaRPr lang="ko-KR" altLang="en-US" sz="2400" dirty="0">
              <a:latin typeface="Times New Roman" panose="02020603050405020304" pitchFamily="18" charset="0"/>
              <a:ea typeface="나눔고딕" panose="020D0604000000000000" pitchFamily="50" charset="-127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3724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Auditable Middleboxes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Authority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92080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 Transparency Log 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595182" y="4542760"/>
            <a:ext cx="3079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Auditable Middleboxes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95182" y="5158278"/>
            <a:ext cx="545451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 have their own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logged in a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transparency</a:t>
            </a:r>
            <a:r>
              <a:rPr lang="en-US" altLang="ko-KR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log server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1115616" y="4437112"/>
            <a:ext cx="2311449" cy="1813002"/>
            <a:chOff x="1115616" y="4437112"/>
            <a:chExt cx="2311449" cy="1813002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115616" y="4437112"/>
              <a:ext cx="1800200" cy="129614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409845" y="4558600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Middlebox</a:t>
              </a:r>
            </a:p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(mb.com)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2015716" y="5368966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Middlebox</a:t>
              </a:r>
            </a:p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982" y="5204931"/>
              <a:ext cx="441468" cy="441468"/>
            </a:xfrm>
            <a:prstGeom prst="rect">
              <a:avLst/>
            </a:prstGeom>
          </p:spPr>
        </p:pic>
      </p:grpSp>
      <p:sp>
        <p:nvSpPr>
          <p:cNvPr id="24" name="직사각형 23"/>
          <p:cNvSpPr/>
          <p:nvPr/>
        </p:nvSpPr>
        <p:spPr>
          <a:xfrm>
            <a:off x="7236296" y="1620274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Middlebox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ca.com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50885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Auditable Middleboxes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Authority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92080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 Transparency Log 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607609" y="2070324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Middlebox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ca.com</a:t>
            </a:r>
            <a:endParaRPr lang="ko-KR" altLang="en-US" sz="1200">
              <a:solidFill>
                <a:srgbClr val="0070C0"/>
              </a:solidFill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1115616" y="4437112"/>
            <a:ext cx="1800200" cy="1296144"/>
            <a:chOff x="1115616" y="4437112"/>
            <a:chExt cx="1800200" cy="129614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1115616" y="4437112"/>
              <a:ext cx="1800200" cy="129614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982" y="5204931"/>
              <a:ext cx="441468" cy="44146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409845" y="4558600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Middlebox</a:t>
              </a:r>
            </a:p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(mb.com)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3059832" y="3115304"/>
            <a:ext cx="29290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Information about </a:t>
            </a:r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iddlebox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 of Service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URL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Permission</a:t>
            </a:r>
          </a:p>
        </p:txBody>
      </p:sp>
    </p:spTree>
    <p:extLst>
      <p:ext uri="{BB962C8B-B14F-4D97-AF65-F5344CB8AC3E}">
        <p14:creationId xmlns:p14="http://schemas.microsoft.com/office/powerpoint/2010/main" val="380858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Auditable Middleboxes</a:t>
            </a:r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1115616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Authority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5292080" y="1412776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 Transparency Log 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아래쪽 화살표 7"/>
          <p:cNvSpPr/>
          <p:nvPr/>
        </p:nvSpPr>
        <p:spPr>
          <a:xfrm>
            <a:off x="1763688" y="2708920"/>
            <a:ext cx="504056" cy="1728192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2123728" y="2996952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Middlebox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ca.com</a:t>
            </a:r>
            <a:endParaRPr lang="ko-KR" altLang="en-US" sz="1200">
              <a:solidFill>
                <a:srgbClr val="0070C0"/>
              </a:solidFill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1115616" y="4437112"/>
            <a:ext cx="1800200" cy="1296144"/>
            <a:chOff x="1115616" y="4437112"/>
            <a:chExt cx="1800200" cy="1296144"/>
          </a:xfrm>
        </p:grpSpPr>
        <p:sp>
          <p:nvSpPr>
            <p:cNvPr id="15" name="모서리가 둥근 직사각형 14"/>
            <p:cNvSpPr/>
            <p:nvPr/>
          </p:nvSpPr>
          <p:spPr>
            <a:xfrm>
              <a:off x="1115616" y="4437112"/>
              <a:ext cx="1800200" cy="1296144"/>
            </a:xfrm>
            <a:prstGeom prst="roundRect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16" name="그림 1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94982" y="5204931"/>
              <a:ext cx="441468" cy="441468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409845" y="4558600"/>
              <a:ext cx="119776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Middlebox</a:t>
              </a:r>
            </a:p>
            <a:p>
              <a:pPr algn="ctr"/>
              <a:r>
                <a:rPr lang="en-US" altLang="ko-KR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(mb.com)</a:t>
              </a:r>
              <a:endParaRPr lang="ko-KR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8" name="직사각형 17"/>
          <p:cNvSpPr/>
          <p:nvPr/>
        </p:nvSpPr>
        <p:spPr>
          <a:xfrm>
            <a:off x="7236296" y="1620274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Middlebox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ca.com</a:t>
            </a:r>
            <a:endParaRPr lang="ko-KR" altLang="en-US" sz="12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67326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Advantages of Auditable Middleboxes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10527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3" y="1014449"/>
            <a:ext cx="566192" cy="566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4563" y="2276872"/>
            <a:ext cx="15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2238585"/>
            <a:ext cx="566192" cy="5661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4563" y="3540064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3501777"/>
            <a:ext cx="566192" cy="5661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563" y="480325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Revocability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4764969"/>
            <a:ext cx="566192" cy="5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461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Advantages </a:t>
            </a:r>
            <a:r>
              <a:rPr lang="en-US" altLang="ko-KR" smtClean="0"/>
              <a:t>of Auditable Middleboxes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10527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3" y="1014449"/>
            <a:ext cx="566192" cy="566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4563" y="2276872"/>
            <a:ext cx="15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ko-KR" altLang="en-US" sz="2400" dirty="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2238585"/>
            <a:ext cx="566192" cy="5661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4563" y="3540064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3501777"/>
            <a:ext cx="566192" cy="5661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563" y="480325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Revocability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4764969"/>
            <a:ext cx="566192" cy="5661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75656" y="150436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have their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key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do not need to impersonate others (in TLS)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383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Advantages </a:t>
            </a:r>
            <a:r>
              <a:rPr lang="en-US" altLang="ko-KR" smtClean="0"/>
              <a:t>of Auditable Middleboxes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10527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3" y="1014449"/>
            <a:ext cx="566192" cy="566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4563" y="2276872"/>
            <a:ext cx="15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2238585"/>
            <a:ext cx="566192" cy="5661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4563" y="3540064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3501777"/>
            <a:ext cx="566192" cy="5661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563" y="480325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Revocability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4764969"/>
            <a:ext cx="566192" cy="566192"/>
          </a:xfrm>
          <a:prstGeom prst="rect">
            <a:avLst/>
          </a:prstGeom>
        </p:spPr>
      </p:pic>
      <p:sp>
        <p:nvSpPr>
          <p:cNvPr id="12" name="직사각형 11"/>
          <p:cNvSpPr/>
          <p:nvPr/>
        </p:nvSpPr>
        <p:spPr>
          <a:xfrm>
            <a:off x="1475656" y="270921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know the name and properties of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</a:t>
            </a:r>
            <a:endParaRPr lang="en-US" altLang="ko-KR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475656" y="150436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have their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key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do not need to impersonate others (in TLS)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5039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Advantages </a:t>
            </a:r>
            <a:r>
              <a:rPr lang="en-US" altLang="ko-KR" smtClean="0"/>
              <a:t>of Auditable Middleboxes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10527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3" y="1014449"/>
            <a:ext cx="566192" cy="566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4563" y="2276872"/>
            <a:ext cx="15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2238585"/>
            <a:ext cx="566192" cy="5661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4563" y="3540064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3501777"/>
            <a:ext cx="566192" cy="5661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563" y="480325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Revocability</a:t>
            </a:r>
            <a:endParaRPr lang="ko-KR" altLang="en-US" sz="2400">
              <a:solidFill>
                <a:schemeClr val="bg1">
                  <a:lumMod val="6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-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4764969"/>
            <a:ext cx="566192" cy="566192"/>
          </a:xfrm>
          <a:prstGeom prst="rect">
            <a:avLst/>
          </a:prstGeom>
        </p:spPr>
      </p:pic>
      <p:sp>
        <p:nvSpPr>
          <p:cNvPr id="13" name="직사각형 12"/>
          <p:cNvSpPr/>
          <p:nvPr/>
        </p:nvSpPr>
        <p:spPr>
          <a:xfrm>
            <a:off x="1475656" y="39716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interested parties can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fraudulent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transparency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75656" y="270921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know the name and properties of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</a:t>
            </a:r>
            <a:endParaRPr lang="en-US" altLang="ko-KR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475656" y="150436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have their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key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do not need to impersonate others (in TLS)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820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Advantages </a:t>
            </a:r>
            <a:r>
              <a:rPr lang="en-US" altLang="ko-KR" smtClean="0"/>
              <a:t>of Auditable Middleboxes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1331640" y="1052736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133" y="1014449"/>
            <a:ext cx="566192" cy="566192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344563" y="2276872"/>
            <a:ext cx="15077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Awareness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2238585"/>
            <a:ext cx="566192" cy="566192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344563" y="3540064"/>
            <a:ext cx="1669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3501777"/>
            <a:ext cx="566192" cy="566192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344563" y="4803256"/>
            <a:ext cx="17540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Revocability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56" y="4764969"/>
            <a:ext cx="566192" cy="5661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475656" y="5288364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incorrect middleboxes can be blocked following the </a:t>
            </a:r>
            <a:r>
              <a:rPr lang="en-US" altLang="ko-KR" b="1" i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revocation mechanisms</a:t>
            </a:r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CRL or OCSP)</a:t>
            </a:r>
            <a:endParaRPr lang="en-US" altLang="ko-KR" b="1" i="1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475656" y="3971641"/>
            <a:ext cx="70567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 interested parties can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fraudulent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the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transparency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system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75656" y="2709218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Anyone can know the name and properties of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from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its </a:t>
            </a:r>
            <a:r>
              <a:rPr lang="en-US" altLang="ko-KR" b="1" i="1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</a:t>
            </a:r>
            <a:endParaRPr lang="en-US" altLang="ko-KR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75656" y="150436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now have their </a:t>
            </a:r>
            <a:r>
              <a:rPr lang="en-US" altLang="ko-KR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own key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do not need to impersonate others (in TLS)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3565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모서리가 둥근 직사각형 26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</a:t>
            </a:r>
            <a:endParaRPr lang="ko-KR" altLang="en-US"/>
          </a:p>
        </p:txBody>
      </p:sp>
      <p:grpSp>
        <p:nvGrpSpPr>
          <p:cNvPr id="20" name="그룹 19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22" name="직사각형 21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31" name="TextBox 30"/>
          <p:cNvSpPr txBox="1"/>
          <p:nvPr/>
        </p:nvSpPr>
        <p:spPr>
          <a:xfrm>
            <a:off x="1127774" y="3895474"/>
            <a:ext cx="287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3823787"/>
            <a:ext cx="362615" cy="336628"/>
          </a:xfrm>
          <a:prstGeom prst="rect">
            <a:avLst/>
          </a:prstGeom>
        </p:spPr>
      </p:pic>
      <p:grpSp>
        <p:nvGrpSpPr>
          <p:cNvPr id="18" name="그룹 17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19" name="직사각형 18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21" name="그림 20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1127774" y="4372172"/>
            <a:ext cx="342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300485"/>
            <a:ext cx="362615" cy="33662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127774" y="4848870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4777183"/>
            <a:ext cx="362615" cy="336628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1127774" y="5325568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5253881"/>
            <a:ext cx="362615" cy="336628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944198" y="3895474"/>
            <a:ext cx="358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823787"/>
            <a:ext cx="362615" cy="336628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4944198" y="4372172"/>
            <a:ext cx="367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Accountability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300485"/>
            <a:ext cx="362615" cy="336628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944198" y="4848870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4777183"/>
            <a:ext cx="362615" cy="336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3574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Middleboxes and Transport Layer Security</a:t>
            </a:r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3825974" y="4117954"/>
            <a:ext cx="29426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eb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pplication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Firewalls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Gateways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arental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ontrols</a:t>
            </a:r>
          </a:p>
        </p:txBody>
      </p:sp>
      <p:sp>
        <p:nvSpPr>
          <p:cNvPr id="14" name="TextBox 13"/>
          <p:cNvSpPr txBox="1"/>
          <p:nvPr/>
        </p:nvSpPr>
        <p:spPr>
          <a:xfrm rot="5400000">
            <a:off x="4385090" y="5135433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/>
              <a:t>…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3973118" y="31569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왼쪽/오른쪽 화살표 17"/>
          <p:cNvSpPr/>
          <p:nvPr/>
        </p:nvSpPr>
        <p:spPr>
          <a:xfrm>
            <a:off x="2484811" y="3084721"/>
            <a:ext cx="4157044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52" y="2992903"/>
            <a:ext cx="692696" cy="692696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 rot="20677951">
            <a:off x="4945814" y="4902356"/>
            <a:ext cx="1885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work!</a:t>
            </a:r>
            <a:endParaRPr lang="ko-KR" altLang="en-US" sz="240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041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Authentication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15806" y="3861048"/>
            <a:ext cx="287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22" idx="2"/>
          </p:cNvCxnSpPr>
          <p:nvPr/>
        </p:nvCxnSpPr>
        <p:spPr>
          <a:xfrm rot="5400000" flipH="1">
            <a:off x="4981363" y="116601"/>
            <a:ext cx="1025675" cy="4868738"/>
          </a:xfrm>
          <a:prstGeom prst="bentConnector4">
            <a:avLst>
              <a:gd name="adj1" fmla="val -35147"/>
              <a:gd name="adj2" fmla="val 99896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39" name="직사각형 38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2" name="직사각형 41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00716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Authentication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15806" y="3861048"/>
            <a:ext cx="287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1" name="꺾인 연결선 10"/>
          <p:cNvCxnSpPr>
            <a:stCxn id="28" idx="2"/>
          </p:cNvCxnSpPr>
          <p:nvPr/>
        </p:nvCxnSpPr>
        <p:spPr>
          <a:xfrm rot="5400000" flipH="1">
            <a:off x="3504838" y="1593128"/>
            <a:ext cx="1045182" cy="1935193"/>
          </a:xfrm>
          <a:prstGeom prst="bentConnector4">
            <a:avLst>
              <a:gd name="adj1" fmla="val -31967"/>
              <a:gd name="adj2" fmla="val 99734"/>
            </a:avLst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415806" y="4672881"/>
            <a:ext cx="342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67085"/>
            <a:ext cx="362615" cy="336628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그룹 40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2" name="직사각형 41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4" name="그룹 43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5" name="직사각형 44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0052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Authentication</a:t>
            </a:r>
            <a:endParaRPr lang="ko-KR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415806" y="3861048"/>
            <a:ext cx="2873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 화살표 23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415806" y="4672881"/>
            <a:ext cx="3420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오른쪽 화살표 26"/>
          <p:cNvSpPr/>
          <p:nvPr/>
        </p:nvSpPr>
        <p:spPr>
          <a:xfrm>
            <a:off x="4817295" y="4204273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5571832" y="4261472"/>
            <a:ext cx="304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67085"/>
            <a:ext cx="362615" cy="336628"/>
          </a:xfrm>
          <a:prstGeom prst="rect">
            <a:avLst/>
          </a:prstGeom>
        </p:spPr>
      </p:pic>
      <p:sp>
        <p:nvSpPr>
          <p:cNvPr id="40" name="모서리가 둥근 직사각형 3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4" name="직사각형 4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7" name="직사각형 46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16518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Explicit Authentication</a:t>
            </a:r>
            <a:endParaRPr lang="ko-KR" altLang="en-US" dirty="0"/>
          </a:p>
        </p:txBody>
      </p:sp>
      <p:sp>
        <p:nvSpPr>
          <p:cNvPr id="24" name="왼쪽 화살표 23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 화살표 24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605925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Certificate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267744" y="3632022"/>
            <a:ext cx="6615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sends its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 (with its signed certificate timestamp)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직사각형 48"/>
          <p:cNvSpPr/>
          <p:nvPr/>
        </p:nvSpPr>
        <p:spPr>
          <a:xfrm>
            <a:off x="4260141" y="2269217"/>
            <a:ext cx="147128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 err="1" smtClean="0">
                <a:solidFill>
                  <a:schemeClr val="tx1"/>
                </a:solidFill>
              </a:rPr>
              <a:t>Middlebox</a:t>
            </a:r>
            <a:r>
              <a:rPr lang="en-US" altLang="ko-KR" sz="1400" b="1" dirty="0" smtClean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altLang="ko-KR" sz="1400" b="1" dirty="0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dirty="0" smtClean="0">
                <a:solidFill>
                  <a:srgbClr val="0070C0"/>
                </a:solidFill>
              </a:rPr>
              <a:t>Issuer: ca1.com</a:t>
            </a:r>
            <a:endParaRPr lang="ko-KR" altLang="en-US" sz="1200" dirty="0">
              <a:solidFill>
                <a:srgbClr val="0070C0"/>
              </a:solidFill>
            </a:endParaRPr>
          </a:p>
        </p:txBody>
      </p:sp>
      <p:pic>
        <p:nvPicPr>
          <p:cNvPr id="50" name="그림 4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9480" y="2316710"/>
            <a:ext cx="381282" cy="412987"/>
          </a:xfrm>
          <a:prstGeom prst="rect">
            <a:avLst/>
          </a:prstGeom>
        </p:spPr>
      </p:pic>
      <p:sp>
        <p:nvSpPr>
          <p:cNvPr id="46" name="직사각형 45"/>
          <p:cNvSpPr/>
          <p:nvPr/>
        </p:nvSpPr>
        <p:spPr>
          <a:xfrm>
            <a:off x="7222895" y="2268025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alice.com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ca2.com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47" name="그림 4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2303354"/>
            <a:ext cx="405245" cy="405245"/>
          </a:xfrm>
          <a:prstGeom prst="rect">
            <a:avLst/>
          </a:prstGeom>
        </p:spPr>
      </p:pic>
      <p:pic>
        <p:nvPicPr>
          <p:cNvPr id="18" name="그림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4276659"/>
            <a:ext cx="566192" cy="566192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415806" y="4328922"/>
            <a:ext cx="2396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impersonation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56260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2.59259E-6 L -0.25798 -0.01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899" y="-53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2.59259E-6 L -0.50868 -0.0104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434" y="-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4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Confidentiality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86104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왼쪽/오른쪽 화살표 38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왼쪽/오른쪽 화살표 39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42" name="그림 4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" name="위쪽 화살표 2"/>
          <p:cNvSpPr/>
          <p:nvPr/>
        </p:nvSpPr>
        <p:spPr>
          <a:xfrm>
            <a:off x="2896580" y="2348508"/>
            <a:ext cx="362508" cy="734435"/>
          </a:xfrm>
          <a:prstGeom prst="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2535" y="3155968"/>
            <a:ext cx="230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TLS version </a:t>
            </a:r>
          </a:p>
          <a:p>
            <a:pPr algn="ctr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strong ciphersuite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위쪽 화살표 42"/>
          <p:cNvSpPr/>
          <p:nvPr/>
        </p:nvSpPr>
        <p:spPr>
          <a:xfrm>
            <a:off x="5929303" y="2348508"/>
            <a:ext cx="362508" cy="734435"/>
          </a:xfrm>
          <a:prstGeom prst="up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975258" y="3155968"/>
            <a:ext cx="23006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 TLS version </a:t>
            </a:r>
          </a:p>
          <a:p>
            <a:pPr algn="ctr"/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strong ciphersuite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sp>
        <p:nvSpPr>
          <p:cNvPr id="32" name="모서리가 둥근 직사각형 3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37" name="직사각형 36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38" name="그림 3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6" name="직사각형 45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7917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Confidentiality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86104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806" y="4672881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62639"/>
            <a:ext cx="541364" cy="541364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7" y="762639"/>
            <a:ext cx="541364" cy="541364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00" y="756659"/>
            <a:ext cx="541364" cy="54136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1" y="756659"/>
            <a:ext cx="541364" cy="54136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67085"/>
            <a:ext cx="362615" cy="336628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5" name="직사각형 44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8" name="직사각형 47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9377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Confidentiality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861048"/>
            <a:ext cx="23102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806" y="4672881"/>
            <a:ext cx="24978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4817295" y="4204273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5571833" y="4091880"/>
            <a:ext cx="252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Verification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789361"/>
            <a:ext cx="362615" cy="33662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67085"/>
            <a:ext cx="362615" cy="336628"/>
          </a:xfrm>
          <a:prstGeom prst="rect">
            <a:avLst/>
          </a:prstGeom>
        </p:spPr>
      </p:pic>
      <p:sp>
        <p:nvSpPr>
          <p:cNvPr id="39" name="모서리가 둥근 직사각형 38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3" name="직사각형 42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4" name="그림 43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5" name="그룹 44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6" name="직사각형 45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10492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모서리가 둥근 직사각형 1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Parameter Verification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6825671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4619127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314321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402556" y="3632022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related segment(s)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7293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Parameter Verification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ko-KR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Version: TLS 1.3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Ciphersuite: </a:t>
            </a:r>
          </a:p>
          <a:p>
            <a:r>
              <a:rPr lang="en-US" altLang="ko-KR" sz="1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AEAD-AES256-SHA256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of Handshake</a:t>
            </a:r>
          </a:p>
          <a:p>
            <a:r>
              <a:rPr lang="en-US" altLang="ko-KR" sz="10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of Master Secret</a:t>
            </a:r>
            <a:endParaRPr lang="ko-KR" altLang="en-US" sz="1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402556" y="3632022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related segment(s)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2555776" y="4098971"/>
            <a:ext cx="1883489" cy="5245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version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2555776" y="4623476"/>
            <a:ext cx="1883489" cy="5613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of Handshake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of Master Secret</a:t>
            </a:r>
          </a:p>
        </p:txBody>
      </p:sp>
      <p:sp>
        <p:nvSpPr>
          <p:cNvPr id="41" name="오른쪽 화살표 40"/>
          <p:cNvSpPr/>
          <p:nvPr/>
        </p:nvSpPr>
        <p:spPr>
          <a:xfrm>
            <a:off x="4860032" y="4191186"/>
            <a:ext cx="432048" cy="360040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오른쪽 화살표 41"/>
          <p:cNvSpPr/>
          <p:nvPr/>
        </p:nvSpPr>
        <p:spPr>
          <a:xfrm>
            <a:off x="4860032" y="4820154"/>
            <a:ext cx="432048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5483381" y="41965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5483381" y="481086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314321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4619127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825671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96965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2151 0.00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64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82 -0.00625 L -0.35295 0.0011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38" y="37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55382 0.0011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691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3" grpId="0" animBg="1"/>
      <p:bldP spid="22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Parameter Verification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556" y="3632022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related segment(s)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5776" y="4098971"/>
            <a:ext cx="1883489" cy="5245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version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55776" y="4623476"/>
            <a:ext cx="1883489" cy="5613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of Handshake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of Master Secret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860032" y="4191186"/>
            <a:ext cx="432048" cy="360040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860032" y="4820154"/>
            <a:ext cx="432048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3381" y="41965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3381" y="481086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1139593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29982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752122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219173"/>
            <a:ext cx="566192" cy="5661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15806" y="5271436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low TLS versions and weak ciphersuites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10005" y="4206427"/>
            <a:ext cx="488495" cy="986207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683" y="44370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7509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모서리가 둥근 직사각형 23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Motivation for </a:t>
            </a:r>
            <a:r>
              <a:rPr lang="en-US" altLang="ko-KR" dirty="0" err="1" smtClean="0"/>
              <a:t>SplitTLS</a:t>
            </a:r>
            <a:endParaRPr lang="ko-KR" alt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3973118" y="3156937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885160" y="1379045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their functions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TLS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root certificate</a:t>
            </a:r>
          </a:p>
        </p:txBody>
      </p:sp>
      <p:sp>
        <p:nvSpPr>
          <p:cNvPr id="21" name="왼쪽/오른쪽 화살표 20"/>
          <p:cNvSpPr/>
          <p:nvPr/>
        </p:nvSpPr>
        <p:spPr>
          <a:xfrm>
            <a:off x="2484811" y="3084721"/>
            <a:ext cx="4157044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2" name="그림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5652" y="2992903"/>
            <a:ext cx="692696" cy="692696"/>
          </a:xfrm>
          <a:prstGeom prst="rect">
            <a:avLst/>
          </a:prstGeom>
        </p:spPr>
      </p:pic>
      <p:sp>
        <p:nvSpPr>
          <p:cNvPr id="25" name="모서리가 둥근 직사각형 24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9108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모서리가 둥근 직사각형 4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Parameter Verification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7" name="모서리가 둥근 직사각형 6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02556" y="3632022"/>
            <a:ext cx="5897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related segment(s)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2555776" y="4098971"/>
            <a:ext cx="1883489" cy="52450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TLS version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</a:p>
        </p:txBody>
      </p:sp>
      <p:sp>
        <p:nvSpPr>
          <p:cNvPr id="31" name="직사각형 30"/>
          <p:cNvSpPr/>
          <p:nvPr/>
        </p:nvSpPr>
        <p:spPr>
          <a:xfrm>
            <a:off x="2555776" y="4623476"/>
            <a:ext cx="1883489" cy="561365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Transcript of Handshake</a:t>
            </a:r>
          </a:p>
          <a:p>
            <a:pPr algn="ctr"/>
            <a:r>
              <a:rPr lang="en-US" altLang="ko-KR" sz="12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Hash of Master Secret</a:t>
            </a:r>
          </a:p>
        </p:txBody>
      </p:sp>
      <p:sp>
        <p:nvSpPr>
          <p:cNvPr id="12" name="오른쪽 화살표 11"/>
          <p:cNvSpPr/>
          <p:nvPr/>
        </p:nvSpPr>
        <p:spPr>
          <a:xfrm>
            <a:off x="4860032" y="4191186"/>
            <a:ext cx="432048" cy="360040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4860032" y="4820154"/>
            <a:ext cx="432048" cy="360040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483381" y="4196516"/>
            <a:ext cx="1781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483381" y="4810862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219173"/>
            <a:ext cx="566192" cy="56619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1415806" y="5271436"/>
            <a:ext cx="5613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 low TLS versions and weak ciphersuites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아래쪽 화살표 2"/>
          <p:cNvSpPr/>
          <p:nvPr/>
        </p:nvSpPr>
        <p:spPr>
          <a:xfrm>
            <a:off x="1610005" y="4206427"/>
            <a:ext cx="488495" cy="986207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683" y="44370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832982"/>
            <a:ext cx="566192" cy="56619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15806" y="5885245"/>
            <a:ext cx="50458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of different segment keys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762639"/>
            <a:ext cx="541364" cy="541364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287" y="762639"/>
            <a:ext cx="541364" cy="54136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200" y="756659"/>
            <a:ext cx="541364" cy="541364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2791" y="756659"/>
            <a:ext cx="541364" cy="541364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1139593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직사각형 46"/>
          <p:cNvSpPr/>
          <p:nvPr/>
        </p:nvSpPr>
        <p:spPr>
          <a:xfrm>
            <a:off x="1429982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직사각형 47"/>
          <p:cNvSpPr/>
          <p:nvPr/>
        </p:nvSpPr>
        <p:spPr>
          <a:xfrm>
            <a:off x="1752122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827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Integrity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432216"/>
            <a:ext cx="358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8" y="840123"/>
            <a:ext cx="725044" cy="72504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sp>
        <p:nvSpPr>
          <p:cNvPr id="35" name="모서리가 둥근 직사각형 34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모서리가 둥근 직사각형 35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1" name="직사각형 4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3" name="그룹 42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4" name="직사각형 43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3" name="사각형 설명선 2"/>
          <p:cNvSpPr/>
          <p:nvPr/>
        </p:nvSpPr>
        <p:spPr>
          <a:xfrm>
            <a:off x="1691679" y="2479600"/>
            <a:ext cx="1857400" cy="952616"/>
          </a:xfrm>
          <a:prstGeom prst="wedgeRectCallout">
            <a:avLst>
              <a:gd name="adj1" fmla="val -33263"/>
              <a:gd name="adj2" fmla="val -734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is from 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795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Integrity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432216"/>
            <a:ext cx="358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806" y="4244049"/>
            <a:ext cx="367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Accountability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8" y="840123"/>
            <a:ext cx="725044" cy="72504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30" name="그림 2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pic>
        <p:nvPicPr>
          <p:cNvPr id="31" name="그림 3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78490"/>
            <a:ext cx="362615" cy="336628"/>
          </a:xfrm>
          <a:prstGeom prst="rect">
            <a:avLst/>
          </a:prstGeom>
        </p:spPr>
      </p:pic>
      <p:sp>
        <p:nvSpPr>
          <p:cNvPr id="38" name="모서리가 둥근 직사각형 37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3" name="그룹 42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4" name="직사각형 4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5" name="그림 44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6" name="그룹 45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7" name="직사각형 46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8" name="그림 47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39" name="사각형 설명선 38"/>
          <p:cNvSpPr/>
          <p:nvPr/>
        </p:nvSpPr>
        <p:spPr>
          <a:xfrm>
            <a:off x="1691678" y="2479600"/>
            <a:ext cx="2376937" cy="952616"/>
          </a:xfrm>
          <a:prstGeom prst="wedgeRectCallout">
            <a:avLst>
              <a:gd name="adj1" fmla="val -33263"/>
              <a:gd name="adj2" fmla="val -73483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message has been modified by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595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Integrity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432216"/>
            <a:ext cx="358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806" y="4244049"/>
            <a:ext cx="367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Accountability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5806" y="5061817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8118" y="840123"/>
            <a:ext cx="725044" cy="725044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5929" y="840123"/>
            <a:ext cx="725044" cy="725044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78490"/>
            <a:ext cx="362615" cy="336628"/>
          </a:xfrm>
          <a:prstGeom prst="rect">
            <a:avLst/>
          </a:prstGeom>
        </p:spPr>
      </p:pic>
      <p:pic>
        <p:nvPicPr>
          <p:cNvPr id="41" name="그림 4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77297"/>
            <a:ext cx="362615" cy="336628"/>
          </a:xfrm>
          <a:prstGeom prst="rect">
            <a:avLst/>
          </a:prstGeom>
        </p:spPr>
      </p:pic>
      <p:sp>
        <p:nvSpPr>
          <p:cNvPr id="42" name="모서리가 둥근 직사각형 4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6" name="직사각형 45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9" name="직사각형 48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39" name="사각형 설명선 38"/>
          <p:cNvSpPr/>
          <p:nvPr/>
        </p:nvSpPr>
        <p:spPr>
          <a:xfrm>
            <a:off x="1187208" y="2479600"/>
            <a:ext cx="2881408" cy="952616"/>
          </a:xfrm>
          <a:prstGeom prst="wedgeRectCallout">
            <a:avLst>
              <a:gd name="adj1" fmla="val -27313"/>
              <a:gd name="adj2" fmla="val -79482"/>
            </a:avLst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message has passed through the established order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5276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Security Goals of maTLS - Integrity</a:t>
            </a:r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1415806" y="3432216"/>
            <a:ext cx="3582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415806" y="4244049"/>
            <a:ext cx="3675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Accountability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5257622" y="4204273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012160" y="4091880"/>
            <a:ext cx="2528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Modification Checks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5806" y="5061817"/>
            <a:ext cx="18662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Path Integrity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pic>
        <p:nvPicPr>
          <p:cNvPr id="39" name="그림 3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178490"/>
            <a:ext cx="362615" cy="336628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977297"/>
            <a:ext cx="362615" cy="336628"/>
          </a:xfrm>
          <a:prstGeom prst="rect">
            <a:avLst/>
          </a:prstGeom>
        </p:spPr>
      </p:pic>
      <p:sp>
        <p:nvSpPr>
          <p:cNvPr id="41" name="모서리가 둥근 직사각형 40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4" name="그룹 43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5" name="직사각형 44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6" name="그림 45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7" name="그룹 46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8" name="직사각형 47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886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모서리가 둥근 직사각형 28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Valid Modification Checks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Log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2402556" y="3499006"/>
            <a:ext cx="6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modification by using HMAC (The HMAC key is called an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key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화살표 8"/>
          <p:cNvSpPr/>
          <p:nvPr/>
        </p:nvSpPr>
        <p:spPr>
          <a:xfrm>
            <a:off x="1583666" y="2926946"/>
            <a:ext cx="6012670" cy="432048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687872" y="2234473"/>
                <a:ext cx="1778777" cy="606487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Server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HMAC(none||H(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72" y="2234473"/>
                <a:ext cx="1778777" cy="606487"/>
              </a:xfrm>
              <a:prstGeom prst="rect">
                <a:avLst/>
              </a:prstGeom>
              <a:blipFill>
                <a:blip r:embed="rId9"/>
                <a:stretch>
                  <a:fillRect l="-338" t="-9709" b="-18447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3034003" y="4221088"/>
            <a:ext cx="4273758" cy="648072"/>
            <a:chOff x="3322578" y="4221088"/>
            <a:chExt cx="4273758" cy="648072"/>
          </a:xfrm>
        </p:grpSpPr>
        <p:sp>
          <p:nvSpPr>
            <p:cNvPr id="3" name="직사각형 2"/>
            <p:cNvSpPr/>
            <p:nvPr/>
          </p:nvSpPr>
          <p:spPr>
            <a:xfrm>
              <a:off x="3322578" y="4221088"/>
              <a:ext cx="650540" cy="64807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𝐻𝑀𝐴𝐶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TextBox 45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21236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모서리가 둥근 직사각형 30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Valid Modification Checks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Log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화살표 8"/>
          <p:cNvSpPr/>
          <p:nvPr/>
        </p:nvSpPr>
        <p:spPr>
          <a:xfrm>
            <a:off x="1583666" y="2926946"/>
            <a:ext cx="6012670" cy="432048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3034003" y="4221088"/>
            <a:ext cx="4273758" cy="648072"/>
            <a:chOff x="3322578" y="4221088"/>
            <a:chExt cx="4273758" cy="648072"/>
          </a:xfrm>
        </p:grpSpPr>
        <p:sp>
          <p:nvSpPr>
            <p:cNvPr id="3" name="직사각형 2"/>
            <p:cNvSpPr/>
            <p:nvPr/>
          </p:nvSpPr>
          <p:spPr>
            <a:xfrm>
              <a:off x="3322578" y="4221088"/>
              <a:ext cx="650540" cy="64807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𝐻𝑀𝐴𝐶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직사각형 27"/>
              <p:cNvSpPr/>
              <p:nvPr/>
            </p:nvSpPr>
            <p:spPr>
              <a:xfrm>
                <a:off x="3675698" y="2234473"/>
                <a:ext cx="1807683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Middlebox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98" y="2234473"/>
                <a:ext cx="1807683" cy="692473"/>
              </a:xfrm>
              <a:prstGeom prst="rect">
                <a:avLst/>
              </a:prstGeom>
              <a:blipFill>
                <a:blip r:embed="rId13"/>
                <a:stretch>
                  <a:fillRect l="-332" t="-2564" r="-2990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2402556" y="3499006"/>
            <a:ext cx="6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modification by using HMAC (The HMAC key is called an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key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직사각형 43"/>
              <p:cNvSpPr/>
              <p:nvPr/>
            </p:nvSpPr>
            <p:spPr>
              <a:xfrm>
                <a:off x="6687872" y="2234473"/>
                <a:ext cx="1778777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Server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)||none)</a:t>
                </a:r>
              </a:p>
            </p:txBody>
          </p:sp>
        </mc:Choice>
        <mc:Fallback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72" y="2234473"/>
                <a:ext cx="1778777" cy="692473"/>
              </a:xfrm>
              <a:prstGeom prst="rect">
                <a:avLst/>
              </a:prstGeom>
              <a:blipFill>
                <a:blip r:embed="rId14"/>
                <a:stretch>
                  <a:fillRect l="-338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0511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0.30277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139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1.11111E-6 L -0.61216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608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4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모서리가 둥근 직사각형 36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모서리가 둥근 직사각형 38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Valid Modification Checks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Log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화살표 8"/>
          <p:cNvSpPr/>
          <p:nvPr/>
        </p:nvSpPr>
        <p:spPr>
          <a:xfrm>
            <a:off x="1583666" y="2926946"/>
            <a:ext cx="6012670" cy="432048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3034003" y="4221088"/>
            <a:ext cx="4273758" cy="648072"/>
            <a:chOff x="3322578" y="4221088"/>
            <a:chExt cx="4273758" cy="648072"/>
          </a:xfrm>
        </p:grpSpPr>
        <p:sp>
          <p:nvSpPr>
            <p:cNvPr id="3" name="직사각형 2"/>
            <p:cNvSpPr/>
            <p:nvPr/>
          </p:nvSpPr>
          <p:spPr>
            <a:xfrm>
              <a:off x="3322578" y="4221088"/>
              <a:ext cx="650540" cy="64807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𝐻𝑀𝐴𝐶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849955" y="2234473"/>
                <a:ext cx="1807683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</a:t>
                </a:r>
                <a:r>
                  <a:rPr lang="en-US" altLang="ko-KR" sz="14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Middlebox</a:t>
                </a:r>
                <a:endParaRPr lang="en-US" altLang="ko-KR" sz="14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5" y="2234473"/>
                <a:ext cx="1807683" cy="692473"/>
              </a:xfrm>
              <a:prstGeom prst="rect">
                <a:avLst/>
              </a:prstGeom>
              <a:blipFill>
                <a:blip r:embed="rId12"/>
                <a:stretch>
                  <a:fillRect l="-332" t="-2564" r="-2990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그림 28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219173"/>
            <a:ext cx="566192" cy="5661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5806" y="5271436"/>
            <a:ext cx="739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of who sends and who modifies the message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1469633" y="4206427"/>
            <a:ext cx="488495" cy="986207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683" y="44370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1095764" y="2234473"/>
                <a:ext cx="1778777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Server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)||none)</a:t>
                </a: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64" y="2234473"/>
                <a:ext cx="1778777" cy="692473"/>
              </a:xfrm>
              <a:prstGeom prst="rect">
                <a:avLst/>
              </a:prstGeom>
              <a:blipFill>
                <a:blip r:embed="rId14"/>
                <a:stretch>
                  <a:fillRect l="-338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402556" y="3499006"/>
            <a:ext cx="6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modification by using HMAC (The HMAC key is called an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key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9201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모서리가 둥근 직사각형 45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/>
              <a:t>Valid Modification Checks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p:sp>
        <p:nvSpPr>
          <p:cNvPr id="30" name="모서리가 둥근 직사각형 29"/>
          <p:cNvSpPr/>
          <p:nvPr/>
        </p:nvSpPr>
        <p:spPr>
          <a:xfrm>
            <a:off x="740737" y="3528656"/>
            <a:ext cx="1587449" cy="576064"/>
          </a:xfrm>
          <a:prstGeom prst="round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Log Blocks</a:t>
            </a:r>
            <a:endParaRPr lang="ko-KR" alt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왼쪽 화살표 8"/>
          <p:cNvSpPr/>
          <p:nvPr/>
        </p:nvSpPr>
        <p:spPr>
          <a:xfrm>
            <a:off x="1583666" y="2926946"/>
            <a:ext cx="6012670" cy="432048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455" y="4360458"/>
                <a:ext cx="108151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그룹 12"/>
          <p:cNvGrpSpPr/>
          <p:nvPr/>
        </p:nvGrpSpPr>
        <p:grpSpPr>
          <a:xfrm>
            <a:off x="3034003" y="4221088"/>
            <a:ext cx="4273758" cy="648072"/>
            <a:chOff x="3322578" y="4221088"/>
            <a:chExt cx="4273758" cy="648072"/>
          </a:xfrm>
        </p:grpSpPr>
        <p:sp>
          <p:nvSpPr>
            <p:cNvPr id="3" name="직사각형 2"/>
            <p:cNvSpPr/>
            <p:nvPr/>
          </p:nvSpPr>
          <p:spPr>
            <a:xfrm>
              <a:off x="3322578" y="4221088"/>
              <a:ext cx="650540" cy="648072"/>
            </a:xfrm>
            <a:prstGeom prst="rect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ID</a:t>
              </a:r>
              <a:endParaRPr lang="ko-KR" alt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직사각형 34"/>
                <p:cNvSpPr/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직사각형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6566" y="4221088"/>
                  <a:ext cx="1002196" cy="64807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직사각형 44"/>
                <p:cNvSpPr/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ln/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𝐻𝑀𝐴𝐶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직사각형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1002" y="4221088"/>
                  <a:ext cx="2625334" cy="64807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29" name="그림 2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219173"/>
            <a:ext cx="566192" cy="566192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15806" y="5271436"/>
            <a:ext cx="73949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of who sends and who modifies the message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1469633" y="4206427"/>
            <a:ext cx="488495" cy="986207"/>
          </a:xfrm>
          <a:prstGeom prst="downArrow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802683" y="4437050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Report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68" y="5825009"/>
            <a:ext cx="566192" cy="566192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1415806" y="5877272"/>
            <a:ext cx="5333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Confirmation of the order of middleboxes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직사각형 37"/>
              <p:cNvSpPr/>
              <p:nvPr/>
            </p:nvSpPr>
            <p:spPr>
              <a:xfrm>
                <a:off x="849955" y="2234473"/>
                <a:ext cx="1807683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Middlebox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38" name="직사각형 3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955" y="2234473"/>
                <a:ext cx="1807683" cy="692473"/>
              </a:xfrm>
              <a:prstGeom prst="rect">
                <a:avLst/>
              </a:prstGeom>
              <a:blipFill>
                <a:blip r:embed="rId13"/>
                <a:stretch>
                  <a:fillRect l="-332" t="-2564" r="-2990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직사각형 38"/>
              <p:cNvSpPr/>
              <p:nvPr/>
            </p:nvSpPr>
            <p:spPr>
              <a:xfrm>
                <a:off x="1095764" y="2234473"/>
                <a:ext cx="1778777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Server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)||none)</a:t>
                </a:r>
              </a:p>
            </p:txBody>
          </p:sp>
        </mc:Choice>
        <mc:Fallback xmlns="">
          <p:sp>
            <p:nvSpPr>
              <p:cNvPr id="39" name="직사각형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764" y="2234473"/>
                <a:ext cx="1778777" cy="692473"/>
              </a:xfrm>
              <a:prstGeom prst="rect">
                <a:avLst/>
              </a:prstGeom>
              <a:blipFill>
                <a:blip r:embed="rId14"/>
                <a:stretch>
                  <a:fillRect l="-338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2402556" y="3499006"/>
            <a:ext cx="627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describes information about its modification by using HMAC (The HMAC key is called an </a:t>
            </a:r>
            <a:r>
              <a:rPr lang="en-US" altLang="ko-KR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accountability key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1538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Summary of Audit Mechanisms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0394" y="1196752"/>
            <a:ext cx="2664296" cy="11521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5845101" y="1628802"/>
            <a:ext cx="334117" cy="28803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300192" y="1196752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Certificate and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their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certificate timestamp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54389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Session and Segment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885160" y="1379045"/>
            <a:ext cx="33993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perform their functions</a:t>
            </a:r>
          </a:p>
          <a:p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the TLS session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Private key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Custom root certificate</a:t>
            </a:r>
          </a:p>
        </p:txBody>
      </p:sp>
      <p:sp>
        <p:nvSpPr>
          <p:cNvPr id="21" name="왼쪽/오른쪽 화살표 20"/>
          <p:cNvSpPr/>
          <p:nvPr/>
        </p:nvSpPr>
        <p:spPr>
          <a:xfrm>
            <a:off x="2484811" y="3084721"/>
            <a:ext cx="1187089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왼쪽/오른쪽 화살표 13"/>
          <p:cNvSpPr/>
          <p:nvPr/>
        </p:nvSpPr>
        <p:spPr>
          <a:xfrm>
            <a:off x="5472100" y="3084721"/>
            <a:ext cx="1187089" cy="537886"/>
          </a:xfrm>
          <a:prstGeom prst="leftRightArrow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1583668" y="4005064"/>
            <a:ext cx="0" cy="15841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4603093" y="4005064"/>
            <a:ext cx="0" cy="64807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직선 화살표 연결선 10"/>
          <p:cNvCxnSpPr/>
          <p:nvPr/>
        </p:nvCxnSpPr>
        <p:spPr>
          <a:xfrm>
            <a:off x="1583666" y="4483803"/>
            <a:ext cx="2988334" cy="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4607077" y="4483803"/>
            <a:ext cx="2988334" cy="0"/>
          </a:xfrm>
          <a:prstGeom prst="straightConnector1">
            <a:avLst/>
          </a:prstGeom>
          <a:ln>
            <a:prstDash val="dash"/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/>
          <p:nvPr/>
        </p:nvCxnSpPr>
        <p:spPr>
          <a:xfrm>
            <a:off x="1583666" y="5268299"/>
            <a:ext cx="6011745" cy="0"/>
          </a:xfrm>
          <a:prstGeom prst="straightConnector1">
            <a:avLst/>
          </a:prstGeom>
          <a:ln>
            <a:prstDash val="sysDot"/>
            <a:headEnd type="arrow" w="med" len="med"/>
            <a:tailEnd type="arrow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6" name="직사각형 25"/>
          <p:cNvSpPr/>
          <p:nvPr/>
        </p:nvSpPr>
        <p:spPr>
          <a:xfrm>
            <a:off x="2645891" y="408311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5569354" y="4083114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>
                <a:latin typeface="Times New Roman" panose="02020603050405020304" pitchFamily="18" charset="0"/>
                <a:cs typeface="Times New Roman" panose="02020603050405020304" pitchFamily="18" charset="0"/>
              </a:rPr>
              <a:t>Segment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4160545" y="4902260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Session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직선 연결선 29"/>
          <p:cNvCxnSpPr/>
          <p:nvPr/>
        </p:nvCxnSpPr>
        <p:spPr>
          <a:xfrm>
            <a:off x="7595411" y="4005064"/>
            <a:ext cx="0" cy="1584176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9" name="모서리가 둥근 직사각형 28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5824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Summary of Audit Mechanisms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2708548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Verification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3080394" y="1196752"/>
            <a:ext cx="2664296" cy="11521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</a:p>
          <a:p>
            <a:pPr algn="ctr"/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Authentication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3080394" y="2708548"/>
            <a:ext cx="2664296" cy="1152128"/>
          </a:xfrm>
          <a:prstGeom prst="round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 Secrecy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이등변 삼각형 13"/>
          <p:cNvSpPr/>
          <p:nvPr/>
        </p:nvSpPr>
        <p:spPr>
          <a:xfrm rot="5400000">
            <a:off x="5845101" y="1628802"/>
            <a:ext cx="334117" cy="28803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이등변 삼각형 15"/>
          <p:cNvSpPr/>
          <p:nvPr/>
        </p:nvSpPr>
        <p:spPr>
          <a:xfrm rot="5400000">
            <a:off x="5845101" y="3129560"/>
            <a:ext cx="334117" cy="288032"/>
          </a:xfrm>
          <a:prstGeom prst="triangle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20" name="직선 연결선 19"/>
          <p:cNvCxnSpPr/>
          <p:nvPr/>
        </p:nvCxnSpPr>
        <p:spPr>
          <a:xfrm>
            <a:off x="755576" y="2492896"/>
            <a:ext cx="7560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269692" y="2686100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 Blocks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00192" y="1196752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Certificate and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their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certificate timestamp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00182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Summary of Audit Mechanisms</a:t>
            </a:r>
            <a:endParaRPr lang="ko-KR" altLang="en-US"/>
          </a:p>
        </p:txBody>
      </p:sp>
      <p:sp>
        <p:nvSpPr>
          <p:cNvPr id="3" name="모서리가 둥근 직사각형 2"/>
          <p:cNvSpPr/>
          <p:nvPr/>
        </p:nvSpPr>
        <p:spPr>
          <a:xfrm>
            <a:off x="467544" y="1196752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467544" y="2708548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Verification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67544" y="4207004"/>
            <a:ext cx="2088232" cy="1152128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 Modification Checks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3080394" y="1196752"/>
            <a:ext cx="2664296" cy="4153644"/>
            <a:chOff x="6012160" y="1196752"/>
            <a:chExt cx="2664296" cy="4153644"/>
          </a:xfrm>
        </p:grpSpPr>
        <p:sp>
          <p:nvSpPr>
            <p:cNvPr id="10" name="모서리가 둥근 직사각형 9"/>
            <p:cNvSpPr/>
            <p:nvPr/>
          </p:nvSpPr>
          <p:spPr>
            <a:xfrm>
              <a:off x="6012160" y="1196752"/>
              <a:ext cx="2664296" cy="115212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Server Authentication</a:t>
              </a:r>
            </a:p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Middlebox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Authentication</a:t>
              </a:r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모서리가 둥근 직사각형 10"/>
            <p:cNvSpPr/>
            <p:nvPr/>
          </p:nvSpPr>
          <p:spPr>
            <a:xfrm>
              <a:off x="6012160" y="2708548"/>
              <a:ext cx="2664296" cy="115212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Segment Secrecy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Individual Secrecy</a:t>
              </a:r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모서리가 둥근 직사각형 11"/>
            <p:cNvSpPr/>
            <p:nvPr/>
          </p:nvSpPr>
          <p:spPr>
            <a:xfrm>
              <a:off x="6012160" y="4198268"/>
              <a:ext cx="2664296" cy="1152128"/>
            </a:xfrm>
            <a:prstGeom prst="roundRect">
              <a:avLst/>
            </a:prstGeom>
            <a:ln/>
          </p:spPr>
          <p:style>
            <a:lnRef idx="2">
              <a:schemeClr val="accent4"/>
            </a:lnRef>
            <a:fillRef idx="1">
              <a:schemeClr val="lt1"/>
            </a:fillRef>
            <a:effectRef idx="0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Source Authentication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Modification Accountability</a:t>
              </a:r>
            </a:p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Path Integrity</a:t>
              </a:r>
              <a:endParaRPr lang="ko-KR" alt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5868144" y="1605759"/>
            <a:ext cx="288032" cy="3335633"/>
            <a:chOff x="5888707" y="1605759"/>
            <a:chExt cx="288032" cy="3335633"/>
          </a:xfrm>
        </p:grpSpPr>
        <p:sp>
          <p:nvSpPr>
            <p:cNvPr id="14" name="이등변 삼각형 13"/>
            <p:cNvSpPr/>
            <p:nvPr/>
          </p:nvSpPr>
          <p:spPr>
            <a:xfrm rot="5400000">
              <a:off x="5865664" y="1628802"/>
              <a:ext cx="334117" cy="28803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이등변 삼각형 15"/>
            <p:cNvSpPr/>
            <p:nvPr/>
          </p:nvSpPr>
          <p:spPr>
            <a:xfrm rot="5400000">
              <a:off x="5865664" y="3129560"/>
              <a:ext cx="334117" cy="28803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8" name="이등변 삼각형 17"/>
            <p:cNvSpPr/>
            <p:nvPr/>
          </p:nvSpPr>
          <p:spPr>
            <a:xfrm rot="5400000">
              <a:off x="5865664" y="4630318"/>
              <a:ext cx="334117" cy="288032"/>
            </a:xfrm>
            <a:prstGeom prst="triangle">
              <a:avLst/>
            </a:prstGeom>
            <a:ln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9" name="직선 연결선 18"/>
          <p:cNvCxnSpPr/>
          <p:nvPr/>
        </p:nvCxnSpPr>
        <p:spPr>
          <a:xfrm>
            <a:off x="755576" y="4005064"/>
            <a:ext cx="7560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직선 연결선 19"/>
          <p:cNvCxnSpPr/>
          <p:nvPr/>
        </p:nvCxnSpPr>
        <p:spPr>
          <a:xfrm>
            <a:off x="755576" y="2492896"/>
            <a:ext cx="7560840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6269692" y="2686100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Information Blocks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269692" y="4198268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Modification Log Blocks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6300192" y="1196752"/>
            <a:ext cx="2448272" cy="1152128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 Certificate and </a:t>
            </a:r>
            <a:r>
              <a:rPr lang="en-US" altLang="ko-KR" sz="16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Certificates</a:t>
            </a:r>
          </a:p>
          <a:p>
            <a:pPr algn="ctr"/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(with their 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signed certificate timestamp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sz="16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47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그룹 26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30" name="직사각형 29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32" name="그룹 31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33" name="직사각형 32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511134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18" name="오른쪽 화살표 17"/>
          <p:cNvSpPr/>
          <p:nvPr/>
        </p:nvSpPr>
        <p:spPr>
          <a:xfrm>
            <a:off x="2483768" y="1844824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오른쪽 화살표 18"/>
          <p:cNvSpPr/>
          <p:nvPr/>
        </p:nvSpPr>
        <p:spPr>
          <a:xfrm>
            <a:off x="5486149" y="1844824"/>
            <a:ext cx="1188132" cy="288032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2539866" y="12518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alice.com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397212" y="3442685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ClientHello and ServerHello,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36" name="직사각형 35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39" name="직사각형 38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2607160" y="1531193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529730" y="1251810"/>
            <a:ext cx="1075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alice.com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7024" y="1531193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6372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97212" y="3442685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ClientHello and ServerHello,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5121" y="3850509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negotiates its TLS version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establishes HMAC keys (accountability keys)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36" name="직사각형 35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37" name="그림 3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38" name="그룹 37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39" name="직사각형 38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41" name="TextBox 40"/>
          <p:cNvSpPr txBox="1"/>
          <p:nvPr/>
        </p:nvSpPr>
        <p:spPr>
          <a:xfrm>
            <a:off x="2607160" y="1531193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5597024" y="1531193"/>
            <a:ext cx="941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7844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97212" y="3442685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ClientHello and ServerHello,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직사각형 23"/>
          <p:cNvSpPr/>
          <p:nvPr/>
        </p:nvSpPr>
        <p:spPr>
          <a:xfrm>
            <a:off x="1045082" y="2202167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Middlebox</a:t>
            </a:r>
          </a:p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mb.com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ca1.com</a:t>
            </a:r>
            <a:endParaRPr lang="ko-KR" altLang="en-US" sz="1200">
              <a:solidFill>
                <a:srgbClr val="0070C0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1476949" y="2182659"/>
            <a:ext cx="1411349" cy="8811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smtClean="0">
                <a:solidFill>
                  <a:schemeClr val="tx1"/>
                </a:solidFill>
              </a:rPr>
              <a:t>Certificate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CN: alice.com</a:t>
            </a:r>
          </a:p>
          <a:p>
            <a:pPr algn="ctr"/>
            <a:r>
              <a:rPr lang="en-US" altLang="ko-KR" sz="1200" smtClean="0">
                <a:solidFill>
                  <a:srgbClr val="0070C0"/>
                </a:solidFill>
              </a:rPr>
              <a:t>Issuer: ca2.com</a:t>
            </a:r>
            <a:endParaRPr lang="ko-KR" altLang="en-US" sz="1200">
              <a:solidFill>
                <a:srgbClr val="0070C0"/>
              </a:solidFill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32872"/>
            <a:ext cx="362615" cy="33662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97212" y="4592371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3223877" y="4541642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8414" y="4598841"/>
            <a:ext cx="304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945121" y="3850509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negotiates its TLS version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establishes HMAC keys (accountability keys)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5697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383186"/>
            <a:ext cx="362615" cy="3366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97212" y="3442685"/>
            <a:ext cx="37785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ClientHello and ServerHello,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그림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532872"/>
            <a:ext cx="362615" cy="336628"/>
          </a:xfrm>
          <a:prstGeom prst="rect">
            <a:avLst/>
          </a:prstGeom>
        </p:spPr>
      </p:pic>
      <p:sp>
        <p:nvSpPr>
          <p:cNvPr id="36" name="TextBox 35"/>
          <p:cNvSpPr txBox="1"/>
          <p:nvPr/>
        </p:nvSpPr>
        <p:spPr>
          <a:xfrm>
            <a:off x="1397212" y="4592371"/>
            <a:ext cx="15568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Certificate,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오른쪽 화살표 36"/>
          <p:cNvSpPr/>
          <p:nvPr/>
        </p:nvSpPr>
        <p:spPr>
          <a:xfrm>
            <a:off x="3223877" y="4541642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78414" y="4598841"/>
            <a:ext cx="304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그림 3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5181661"/>
            <a:ext cx="362615" cy="336628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1397212" y="5241160"/>
            <a:ext cx="58625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ServerKeyExchange and ClientKeyExchange,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1945121" y="5712915"/>
            <a:ext cx="4076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establishes its master secret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모서리가 둥근 직사각형 43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5" name="그룹 44"/>
          <p:cNvGrpSpPr/>
          <p:nvPr/>
        </p:nvGrpSpPr>
        <p:grpSpPr>
          <a:xfrm>
            <a:off x="7020272" y="2268025"/>
            <a:ext cx="1613972" cy="881148"/>
            <a:chOff x="6688757" y="4321120"/>
            <a:chExt cx="1613972" cy="881148"/>
          </a:xfrm>
        </p:grpSpPr>
        <p:sp>
          <p:nvSpPr>
            <p:cNvPr id="46" name="직사각형 45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ca2.com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47" name="그림 46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48" name="그룹 47"/>
          <p:cNvGrpSpPr/>
          <p:nvPr/>
        </p:nvGrpSpPr>
        <p:grpSpPr>
          <a:xfrm>
            <a:off x="3999480" y="2269217"/>
            <a:ext cx="1731950" cy="881148"/>
            <a:chOff x="1075829" y="1578992"/>
            <a:chExt cx="1875966" cy="881148"/>
          </a:xfrm>
        </p:grpSpPr>
        <p:sp>
          <p:nvSpPr>
            <p:cNvPr id="49" name="직사각형 48"/>
            <p:cNvSpPr/>
            <p:nvPr/>
          </p:nvSpPr>
          <p:spPr>
            <a:xfrm>
              <a:off x="1358165" y="1578992"/>
              <a:ext cx="1593630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err="1" smtClean="0">
                  <a:solidFill>
                    <a:schemeClr val="tx1"/>
                  </a:solidFill>
                </a:rPr>
                <a:t>Middlebox</a:t>
              </a:r>
              <a:r>
                <a:rPr lang="en-US" altLang="ko-KR" sz="1400" b="1" dirty="0" smtClean="0">
                  <a:solidFill>
                    <a:schemeClr val="tx1"/>
                  </a:solidFill>
                </a:rPr>
                <a:t> </a:t>
              </a:r>
            </a:p>
            <a:p>
              <a:pPr algn="ctr"/>
              <a:r>
                <a:rPr lang="en-US" altLang="ko-KR" sz="1400" b="1" dirty="0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CN: mb.com</a:t>
              </a:r>
            </a:p>
            <a:p>
              <a:pPr algn="ctr"/>
              <a:r>
                <a:rPr lang="en-US" altLang="ko-KR" sz="1200" dirty="0" smtClean="0">
                  <a:solidFill>
                    <a:srgbClr val="0070C0"/>
                  </a:solidFill>
                </a:rPr>
                <a:t>Issuer: ca1.com</a:t>
              </a:r>
              <a:endParaRPr lang="ko-KR" altLang="en-US" sz="1200" dirty="0">
                <a:solidFill>
                  <a:srgbClr val="0070C0"/>
                </a:solidFill>
              </a:endParaRPr>
            </a:p>
          </p:txBody>
        </p:sp>
        <p:pic>
          <p:nvPicPr>
            <p:cNvPr id="50" name="그림 49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5829" y="1626485"/>
              <a:ext cx="412987" cy="412987"/>
            </a:xfrm>
            <a:prstGeom prst="rect">
              <a:avLst/>
            </a:prstGeom>
          </p:spPr>
        </p:pic>
      </p:grpSp>
      <p:sp>
        <p:nvSpPr>
          <p:cNvPr id="51" name="TextBox 50"/>
          <p:cNvSpPr txBox="1"/>
          <p:nvPr/>
        </p:nvSpPr>
        <p:spPr>
          <a:xfrm>
            <a:off x="1945121" y="3850509"/>
            <a:ext cx="5480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negotiates its TLS version and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entity establishes HMAC keys (accountability keys)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541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모서리가 둥근 직사각형 18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직사각형 32"/>
          <p:cNvSpPr/>
          <p:nvPr/>
        </p:nvSpPr>
        <p:spPr>
          <a:xfrm>
            <a:off x="6825671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9127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321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3" name="그림 4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44851"/>
            <a:ext cx="362615" cy="336628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397212" y="390435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1945121" y="4312174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confirms the transcript of their handshake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46173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모서리가 둥근 직사각형 22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Handshake</a:t>
            </a:r>
            <a:endParaRPr lang="ko-KR" altLang="en-US"/>
          </a:p>
        </p:txBody>
      </p:sp>
      <p:sp>
        <p:nvSpPr>
          <p:cNvPr id="26" name="왼쪽 화살표 25"/>
          <p:cNvSpPr/>
          <p:nvPr/>
        </p:nvSpPr>
        <p:spPr>
          <a:xfrm>
            <a:off x="2483768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왼쪽 화살표 26"/>
          <p:cNvSpPr/>
          <p:nvPr/>
        </p:nvSpPr>
        <p:spPr>
          <a:xfrm>
            <a:off x="5472100" y="1816118"/>
            <a:ext cx="1188132" cy="288032"/>
          </a:xfrm>
          <a:prstGeom prst="lef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844851"/>
            <a:ext cx="362615" cy="336628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397212" y="3904350"/>
            <a:ext cx="12442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Finished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713750"/>
            <a:ext cx="362615" cy="336628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397212" y="4773249"/>
            <a:ext cx="240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ExtendedFinished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3976777" y="4727570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716016" y="4781661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Verification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5121" y="4312174"/>
            <a:ext cx="5384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Each segment confirms the transcript of their handshake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직사각형 41"/>
          <p:cNvSpPr/>
          <p:nvPr/>
        </p:nvSpPr>
        <p:spPr>
          <a:xfrm>
            <a:off x="86355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3143219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직사각형 39"/>
          <p:cNvSpPr/>
          <p:nvPr/>
        </p:nvSpPr>
        <p:spPr>
          <a:xfrm>
            <a:off x="4619127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직사각형 38"/>
          <p:cNvSpPr/>
          <p:nvPr/>
        </p:nvSpPr>
        <p:spPr>
          <a:xfrm>
            <a:off x="6825671" y="2180447"/>
            <a:ext cx="1464627" cy="998029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Version,</a:t>
            </a:r>
          </a:p>
          <a:p>
            <a:pPr algn="ctr"/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506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7.40741E-7 L -0.22309 0.00255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163" y="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-0.32934 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476" y="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7.40741E-7 L -0.53125 0.0004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563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0" grpId="0" animBg="1"/>
      <p:bldP spid="39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모서리가 둥근 직사각형 29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모서리가 둥근 직사각형 34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오른쪽 화살표 7"/>
          <p:cNvSpPr/>
          <p:nvPr/>
        </p:nvSpPr>
        <p:spPr>
          <a:xfrm>
            <a:off x="1736066" y="3289682"/>
            <a:ext cx="6012670" cy="396848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Record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558102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558102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552780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552780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83568" y="2234473"/>
                <a:ext cx="1778777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Client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)||none)</a:t>
                </a: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234473"/>
                <a:ext cx="1778777" cy="692473"/>
              </a:xfrm>
              <a:prstGeom prst="rect">
                <a:avLst/>
              </a:prstGeom>
              <a:blipFill>
                <a:blip r:embed="rId9"/>
                <a:stretch>
                  <a:fillRect l="-338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675698" y="2234473"/>
                <a:ext cx="1807683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Middlebox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98" y="2234473"/>
                <a:ext cx="1807683" cy="692473"/>
              </a:xfrm>
              <a:prstGeom prst="rect">
                <a:avLst/>
              </a:prstGeom>
              <a:blipFill>
                <a:blip r:embed="rId10"/>
                <a:stretch>
                  <a:fillRect l="-332" t="-2564" r="-2990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25549"/>
            <a:ext cx="362615" cy="33662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97212" y="42850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Exchange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3976777" y="4239369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6016" y="42934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Modification Checks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87660" y="30228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242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 smtClean="0"/>
              <a:t>SplitTLS</a:t>
            </a:r>
            <a:r>
              <a:rPr lang="en-US" altLang="ko-KR" dirty="0" smtClean="0"/>
              <a:t> </a:t>
            </a:r>
            <a:r>
              <a:rPr lang="en-US" altLang="ko-KR" dirty="0" smtClean="0"/>
              <a:t>(1) </a:t>
            </a:r>
            <a:r>
              <a:rPr lang="en-US" altLang="ko-KR" dirty="0" smtClean="0"/>
              <a:t>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18" name="모서리가 둥근 직사각형 17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565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모서리가 둥근 직사각형 34"/>
          <p:cNvSpPr/>
          <p:nvPr/>
        </p:nvSpPr>
        <p:spPr>
          <a:xfrm>
            <a:off x="3671900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83568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>
            <a:off x="6660232" y="134076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maTLS Record</a:t>
            </a:r>
            <a:endParaRPr lang="ko-KR" altLang="en-US"/>
          </a:p>
        </p:txBody>
      </p:sp>
      <p:sp>
        <p:nvSpPr>
          <p:cNvPr id="24" name="왼쪽/오른쪽 화살표 23"/>
          <p:cNvSpPr/>
          <p:nvPr/>
        </p:nvSpPr>
        <p:spPr>
          <a:xfrm>
            <a:off x="2483768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왼쪽/오른쪽 화살표 24"/>
          <p:cNvSpPr/>
          <p:nvPr/>
        </p:nvSpPr>
        <p:spPr>
          <a:xfrm>
            <a:off x="5483381" y="1834924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1717489"/>
            <a:ext cx="516984" cy="516984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1717489"/>
            <a:ext cx="524213" cy="5242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482419" y="1115120"/>
                <a:ext cx="617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2419" y="1115120"/>
                <a:ext cx="617413" cy="369332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3175661" y="1115120"/>
                <a:ext cx="6174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1" y="1115120"/>
                <a:ext cx="617413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>
                <a:off x="5498448" y="1115120"/>
                <a:ext cx="612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448" y="1115120"/>
                <a:ext cx="612091" cy="369332"/>
              </a:xfrm>
              <a:prstGeom prst="rect">
                <a:avLst/>
              </a:prstGeom>
              <a:blipFill>
                <a:blip r:embed="rId7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6097437" y="1115120"/>
                <a:ext cx="612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437" y="1115120"/>
                <a:ext cx="612091" cy="369332"/>
              </a:xfrm>
              <a:prstGeom prst="rect">
                <a:avLst/>
              </a:prstGeom>
              <a:blipFill>
                <a:blip r:embed="rId8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3835260" y="2679462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/>
              <p:cNvSpPr/>
              <p:nvPr/>
            </p:nvSpPr>
            <p:spPr>
              <a:xfrm>
                <a:off x="6687872" y="2234473"/>
                <a:ext cx="1778777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Server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none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)||none)</a:t>
                </a:r>
              </a:p>
            </p:txBody>
          </p:sp>
        </mc:Choice>
        <mc:Fallback xmlns="">
          <p:sp>
            <p:nvSpPr>
              <p:cNvPr id="44" name="직사각형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872" y="2234473"/>
                <a:ext cx="1778777" cy="692473"/>
              </a:xfrm>
              <a:prstGeom prst="rect">
                <a:avLst/>
              </a:prstGeom>
              <a:blipFill>
                <a:blip r:embed="rId9"/>
                <a:stretch>
                  <a:fillRect l="-338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직사각형 27"/>
              <p:cNvSpPr/>
              <p:nvPr/>
            </p:nvSpPr>
            <p:spPr>
              <a:xfrm>
                <a:off x="3675698" y="2234473"/>
                <a:ext cx="1976422" cy="692473"/>
              </a:xfrm>
              <a:prstGeom prst="rect">
                <a:avLst/>
              </a:prstGeom>
              <a:ln/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ID: Middlebox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Prior Hash: 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HMAC(H(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)||H(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ko-KR" sz="14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))</a:t>
                </a:r>
              </a:p>
            </p:txBody>
          </p:sp>
        </mc:Choice>
        <mc:Fallback xmlns="">
          <p:sp>
            <p:nvSpPr>
              <p:cNvPr id="28" name="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698" y="2234473"/>
                <a:ext cx="1976422" cy="692473"/>
              </a:xfrm>
              <a:prstGeom prst="rect">
                <a:avLst/>
              </a:prstGeom>
              <a:blipFill>
                <a:blip r:embed="rId10"/>
                <a:stretch>
                  <a:fillRect l="-305" t="-2564" b="-10256"/>
                </a:stretch>
              </a:blipFill>
              <a:ln/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2639239" y="6483108"/>
            <a:ext cx="40863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Optimization on a Modification Log is described in the paper</a:t>
            </a:r>
            <a:endParaRPr lang="ko-KR" altLang="en-US" sz="1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4225549"/>
            <a:ext cx="362615" cy="33662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397212" y="4285048"/>
            <a:ext cx="20537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Exchange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오른쪽 화살표 33"/>
          <p:cNvSpPr/>
          <p:nvPr/>
        </p:nvSpPr>
        <p:spPr>
          <a:xfrm>
            <a:off x="3976777" y="4239369"/>
            <a:ext cx="654805" cy="576064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716016" y="4293460"/>
            <a:ext cx="40324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Modification Checks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왼쪽 화살표 29"/>
          <p:cNvSpPr/>
          <p:nvPr/>
        </p:nvSpPr>
        <p:spPr>
          <a:xfrm>
            <a:off x="1736066" y="3270344"/>
            <a:ext cx="6012670" cy="432048"/>
          </a:xfrm>
          <a:prstGeom prst="lef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987660" y="3022860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66307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Security Verification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28433" y="6021288"/>
            <a:ext cx="7087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The implementation can be found at https://github.com/middlebox-aware-tls/matls-tamarin.git</a:t>
            </a:r>
            <a:endParaRPr lang="ko-KR" alt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755576" y="836712"/>
            <a:ext cx="6368193" cy="637691"/>
            <a:chOff x="755576" y="1052736"/>
            <a:chExt cx="6368193" cy="637691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052736"/>
              <a:ext cx="362615" cy="336628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936883" y="1228762"/>
              <a:ext cx="618688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Security verification of </a:t>
              </a:r>
              <a:r>
                <a:rPr lang="en-US" altLang="ko-KR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maTLS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through Tamarin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755576" y="1607346"/>
            <a:ext cx="2975342" cy="637691"/>
            <a:chOff x="755576" y="1855500"/>
            <a:chExt cx="2975342" cy="637691"/>
          </a:xfrm>
        </p:grpSpPr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855500"/>
              <a:ext cx="362615" cy="336628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936883" y="2031526"/>
              <a:ext cx="27940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err="1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Dolev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-Yao adversary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1331640" y="2235124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capture all the messages delivered on the air  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331640" y="2564727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insert/drop/alter/reorder messages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331640" y="2901399"/>
            <a:ext cx="2730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Can corrupt long-term keys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6" name="그룹 15"/>
          <p:cNvGrpSpPr/>
          <p:nvPr/>
        </p:nvGrpSpPr>
        <p:grpSpPr>
          <a:xfrm>
            <a:off x="755576" y="3333368"/>
            <a:ext cx="6564786" cy="637691"/>
            <a:chOff x="755576" y="1855500"/>
            <a:chExt cx="6564786" cy="637691"/>
          </a:xfrm>
        </p:grpSpPr>
        <p:pic>
          <p:nvPicPr>
            <p:cNvPr id="17" name="그림 1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855500"/>
              <a:ext cx="362615" cy="336628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936883" y="2031526"/>
              <a:ext cx="638347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Seven lemmas (</a:t>
              </a: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ecurity goals in first-order logic)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1331640" y="4397931"/>
            <a:ext cx="220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Authentication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6155" y="4096166"/>
            <a:ext cx="4276206" cy="1271682"/>
          </a:xfrm>
          <a:prstGeom prst="rect">
            <a:avLst/>
          </a:prstGeom>
        </p:spPr>
      </p:pic>
      <p:grpSp>
        <p:nvGrpSpPr>
          <p:cNvPr id="22" name="그룹 21"/>
          <p:cNvGrpSpPr/>
          <p:nvPr/>
        </p:nvGrpSpPr>
        <p:grpSpPr>
          <a:xfrm>
            <a:off x="755576" y="5273160"/>
            <a:ext cx="6685010" cy="637691"/>
            <a:chOff x="755576" y="1855500"/>
            <a:chExt cx="6685010" cy="637691"/>
          </a:xfrm>
        </p:grpSpPr>
        <p:pic>
          <p:nvPicPr>
            <p:cNvPr id="23" name="그림 2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5576" y="1855500"/>
              <a:ext cx="362615" cy="336628"/>
            </a:xfrm>
            <a:prstGeom prst="rect">
              <a:avLst/>
            </a:prstGeom>
          </p:spPr>
        </p:pic>
        <p:sp>
          <p:nvSpPr>
            <p:cNvPr id="24" name="TextBox 23"/>
            <p:cNvSpPr txBox="1"/>
            <p:nvPr/>
          </p:nvSpPr>
          <p:spPr>
            <a:xfrm>
              <a:off x="936883" y="2031526"/>
              <a:ext cx="65037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result shows that the </a:t>
              </a:r>
              <a:r>
                <a:rPr lang="en-US" altLang="ko-KR" sz="2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maTLS</a:t>
              </a:r>
              <a:r>
                <a:rPr lang="en-US" altLang="ko-KR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protocol is </a:t>
              </a:r>
              <a:r>
                <a:rPr lang="en-US" altLang="ko-KR" sz="2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secure</a:t>
              </a:r>
              <a:endParaRPr lang="ko-KR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18595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 Setting</a:t>
            </a:r>
            <a:endParaRPr lang="ko-KR" alt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871243" y="1196752"/>
            <a:ext cx="74015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All the applications are implemented in C</a:t>
            </a:r>
            <a:r>
              <a:rPr lang="ko-KR" alt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 OpenSSL (for </a:t>
            </a:r>
            <a:r>
              <a:rPr lang="en-US" altLang="ko-KR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0" name="모서리가 둥근 직사각형 39"/>
          <p:cNvSpPr/>
          <p:nvPr/>
        </p:nvSpPr>
        <p:spPr>
          <a:xfrm>
            <a:off x="683568" y="1916832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모서리가 둥근 직사각형 40"/>
          <p:cNvSpPr/>
          <p:nvPr/>
        </p:nvSpPr>
        <p:spPr>
          <a:xfrm>
            <a:off x="2757327" y="1916832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Client-side</a:t>
            </a: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4557527" y="4145934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Server-side</a:t>
            </a:r>
          </a:p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모서리가 둥근 직사각형 42"/>
          <p:cNvSpPr/>
          <p:nvPr/>
        </p:nvSpPr>
        <p:spPr>
          <a:xfrm>
            <a:off x="6631286" y="4145934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31086" y="2197333"/>
            <a:ext cx="2595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Seoul National University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83568" y="4169525"/>
            <a:ext cx="32171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Located in 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Seoul (Intra-Country)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Tokyo (Intra-Region)</a:t>
            </a:r>
          </a:p>
          <a:p>
            <a:pPr marL="342900" indent="-342900">
              <a:buAutoNum type="arabicParenR"/>
            </a:pP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AWS Virginia (Inter-Region)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957127" y="4001102"/>
            <a:ext cx="7200800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40084" y="6021288"/>
            <a:ext cx="76658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The implementation can be found at https://github.com/middlebox-aware-tls/matls-implementation.git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55831" y="5550425"/>
            <a:ext cx="78092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 Server-side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Intel Xeon CPU E5-3676 at 2.40GHz with 1GB Memory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755831" y="3321323"/>
            <a:ext cx="5803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Client: Intel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Broadwell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CPU at 3.30GHz with 1GB Memory</a:t>
            </a:r>
          </a:p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Client-side </a:t>
            </a:r>
            <a:r>
              <a:rPr lang="en-US" altLang="ko-KR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Intel Core i7 at 2.30GHz with 1GB Memory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2300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Evaluation – HTTP Load Time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15" y="1052736"/>
            <a:ext cx="4469986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04" y="1052736"/>
            <a:ext cx="4351879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72" y="86807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868070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5301208"/>
            <a:ext cx="8784976" cy="11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Time: The TLS handshake and the HTTP message exchange </a:t>
            </a:r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(GET and RESPONSE)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Time: Only the HTTP message exchange (GET and RESPONSE)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4113396"/>
            <a:ext cx="5542494" cy="10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355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13396"/>
            <a:ext cx="5542494" cy="1092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Evaluation – HTTP Load Time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915" y="1052736"/>
            <a:ext cx="4469986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04" y="1052736"/>
            <a:ext cx="4351879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72" y="86807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868070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5301208"/>
            <a:ext cx="8784976" cy="11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Time: The TLS handshake and the HTTP message exchange 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(GET and RESPONSE)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Time: Only the HTTP message exchange (GET and RESPONSE)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1316586" y="4101697"/>
            <a:ext cx="7071838" cy="1116124"/>
          </a:xfrm>
          <a:prstGeom prst="wedgeRectCallout">
            <a:avLst>
              <a:gd name="adj1" fmla="val -21182"/>
              <a:gd name="adj2" fmla="val -102567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ko-KR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protocol introduces a slight delay </a:t>
            </a:r>
            <a:br>
              <a:rPr lang="en-US" altLang="ko-K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(10.22ms – 32.52ms) compared to </a:t>
            </a:r>
            <a:r>
              <a:rPr lang="en-US" altLang="ko-KR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SplitTLS</a:t>
            </a:r>
            <a:r>
              <a:rPr lang="en-US" altLang="ko-KR" sz="24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ko-KR" sz="24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mcTLS</a:t>
            </a:r>
            <a:endParaRPr lang="ko-KR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8676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Evaluation – HTTP Load Time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3915" y="1052736"/>
            <a:ext cx="4469986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5004" y="1052736"/>
            <a:ext cx="4351879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72" y="86807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868070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5301208"/>
            <a:ext cx="8784976" cy="11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Time: The TLS handshake and the HTTP message exchange 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(GET and RESPONSE)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Time: Only the HTTP message exchange (GET and RESPONSE)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사각형 설명선 6"/>
          <p:cNvSpPr/>
          <p:nvPr/>
        </p:nvSpPr>
        <p:spPr>
          <a:xfrm>
            <a:off x="467545" y="2204864"/>
            <a:ext cx="5688632" cy="810090"/>
          </a:xfrm>
          <a:prstGeom prst="wedgeRectCallout">
            <a:avLst>
              <a:gd name="adj1" fmla="val 57151"/>
              <a:gd name="adj2" fmla="val 126651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Three schemes show similar delay time for data transfer.</a:t>
            </a:r>
            <a:endParaRPr lang="ko-KR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1720" y="4113396"/>
            <a:ext cx="5542494" cy="1092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2562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13396"/>
            <a:ext cx="5542494" cy="1092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Evaluation – HTTP Load Time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915" y="1052736"/>
            <a:ext cx="4469986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04" y="1052736"/>
            <a:ext cx="4351879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72" y="86807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868070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5301208"/>
            <a:ext cx="8784976" cy="11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Time: The TLS handshake and the HTTP message exchange 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(GET and RESPONSE)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Time: Only the HTTP message exchange (GET and RESPONSE)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475657" y="4077072"/>
            <a:ext cx="6264695" cy="8309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We conclude that the maTLS overhead is mainly due to the setup of an maTLS session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0423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1720" y="4113396"/>
            <a:ext cx="5542494" cy="1092727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Evaluation – HTTP Load Time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43915" y="1052736"/>
            <a:ext cx="4469986" cy="302433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5004" y="1052736"/>
            <a:ext cx="4351879" cy="302433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7172" y="868070"/>
            <a:ext cx="18629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40152" y="868070"/>
            <a:ext cx="1981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</a:t>
            </a:r>
            <a:endParaRPr lang="ko-KR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179512" y="5301208"/>
            <a:ext cx="8784976" cy="11916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Clr>
                <a:schemeClr val="accent1">
                  <a:lumMod val="75000"/>
                </a:schemeClr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HTTP Load Time: The TLS handshake and the HTTP message exchange </a:t>
            </a:r>
            <a:b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(GET and RESPONSE)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Transfer Time: Only the HTTP message exchange (GET and RESPONSE)</a:t>
            </a:r>
          </a:p>
          <a:p>
            <a:endParaRPr lang="en-US" altLang="ko-KR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6276" y="3068960"/>
            <a:ext cx="8712968" cy="13849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nce the session is established, </a:t>
            </a:r>
          </a:p>
          <a:p>
            <a:pPr algn="ctr"/>
            <a:r>
              <a:rPr lang="en-US" altLang="ko-KR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similar performance to the others </a:t>
            </a:r>
          </a:p>
          <a:p>
            <a:pPr algn="ctr"/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while preserving all security merits that we have discussed</a:t>
            </a:r>
            <a:endParaRPr lang="ko-KR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2033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smtClean="0"/>
              <a:t>Conclusion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75937" y="2543568"/>
            <a:ext cx="2823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Auditable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93907" y="3052302"/>
            <a:ext cx="29065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Certificate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777890" y="3016297"/>
            <a:ext cx="558091" cy="53367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93907" y="4778367"/>
            <a:ext cx="30418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Authentication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오른쪽 화살표 8"/>
          <p:cNvSpPr/>
          <p:nvPr/>
        </p:nvSpPr>
        <p:spPr>
          <a:xfrm>
            <a:off x="777890" y="4742362"/>
            <a:ext cx="558091" cy="53367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0" y="2505281"/>
            <a:ext cx="566192" cy="56619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493907" y="3507140"/>
            <a:ext cx="42511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Transparency System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777890" y="3471135"/>
            <a:ext cx="558091" cy="53367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75937" y="4269633"/>
            <a:ext cx="41930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Middlebox-aware TLS (maTLS)</a:t>
            </a:r>
            <a:endParaRPr lang="ko-KR" alt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그림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0" y="4217369"/>
            <a:ext cx="566192" cy="56619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93907" y="5250855"/>
            <a:ext cx="4053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Parameter Verification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777890" y="5214850"/>
            <a:ext cx="558091" cy="53367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93907" y="5748525"/>
            <a:ext cx="34976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Valid Modification Checks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오른쪽 화살표 17"/>
          <p:cNvSpPr/>
          <p:nvPr/>
        </p:nvSpPr>
        <p:spPr>
          <a:xfrm>
            <a:off x="777890" y="5712520"/>
            <a:ext cx="558091" cy="533673"/>
          </a:xfrm>
          <a:prstGeom prst="rightArrow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75937" y="854670"/>
            <a:ext cx="2286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SplitTLS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is risky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30" y="801574"/>
            <a:ext cx="567506" cy="567506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93907" y="1811179"/>
            <a:ext cx="6809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is forced to fully trust behavior of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493907" y="1338691"/>
            <a:ext cx="60837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Client is not aware of the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involved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오른쪽 화살표 23"/>
          <p:cNvSpPr/>
          <p:nvPr/>
        </p:nvSpPr>
        <p:spPr>
          <a:xfrm>
            <a:off x="777890" y="1293678"/>
            <a:ext cx="558091" cy="53367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오른쪽 화살표 24"/>
          <p:cNvSpPr/>
          <p:nvPr/>
        </p:nvSpPr>
        <p:spPr>
          <a:xfrm>
            <a:off x="777890" y="1748516"/>
            <a:ext cx="558091" cy="533673"/>
          </a:xfrm>
          <a:prstGeom prst="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5110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1988840"/>
            <a:ext cx="118814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60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fin.</a:t>
            </a:r>
            <a:endParaRPr lang="ko-KR" altLang="en-US" sz="6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22451" y="4077072"/>
            <a:ext cx="489909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email: hwlee2014@mmlab.snu.ac.kr</a:t>
            </a:r>
            <a:endParaRPr lang="ko-KR" altLang="en-US" sz="2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22142" y="4573577"/>
            <a:ext cx="7279750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webpage: https://middlebox-aware-tls.github.io</a:t>
            </a:r>
            <a:endParaRPr lang="ko-KR" alt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7026" y="5083149"/>
            <a:ext cx="7189982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500" i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codes: https://github.com/middlebox-aware-tls</a:t>
            </a:r>
            <a:endParaRPr lang="ko-KR" altLang="en-US" sz="25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1789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왼쪽 화살표 11"/>
          <p:cNvSpPr/>
          <p:nvPr/>
        </p:nvSpPr>
        <p:spPr>
          <a:xfrm>
            <a:off x="5370319" y="4782822"/>
            <a:ext cx="1519418" cy="288032"/>
          </a:xfrm>
          <a:prstGeom prst="lef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(1) 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756347" y="4317672"/>
            <a:ext cx="1613972" cy="881148"/>
            <a:chOff x="6688757" y="4321120"/>
            <a:chExt cx="1613972" cy="881148"/>
          </a:xfrm>
        </p:grpSpPr>
        <p:sp>
          <p:nvSpPr>
            <p:cNvPr id="21" name="직사각형 2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4699539" y="5511428"/>
            <a:ext cx="30700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erver </a:t>
            </a:r>
            <a:r>
              <a:rPr lang="en-US" altLang="ko-KR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transfers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private key and certificate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직선 연결선 23"/>
          <p:cNvCxnSpPr/>
          <p:nvPr/>
        </p:nvCxnSpPr>
        <p:spPr>
          <a:xfrm>
            <a:off x="6242436" y="5013176"/>
            <a:ext cx="0" cy="498252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999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mtClean="0"/>
              <a:t>Backup Slides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92105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</a:t>
            </a:r>
            <a:r>
              <a:rPr lang="en-US" altLang="ko-KR" dirty="0" err="1" smtClean="0"/>
              <a:t>Middleboxes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1017247" y="1052736"/>
            <a:ext cx="29851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 Use Policy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1000472"/>
            <a:ext cx="566192" cy="566192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017247" y="1787623"/>
            <a:ext cx="4029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Marware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Threat Protection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1735359"/>
            <a:ext cx="566192" cy="566192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1017247" y="2522511"/>
            <a:ext cx="3287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IoT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Endpoint Protection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2470247"/>
            <a:ext cx="566192" cy="566192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1017247" y="3260631"/>
            <a:ext cx="41809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Unpatched Endpoint Protection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3208367"/>
            <a:ext cx="566192" cy="566192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1017247" y="4008583"/>
            <a:ext cx="29007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Crypto Security Audit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3956319"/>
            <a:ext cx="566192" cy="56619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rot="5400000">
            <a:off x="2085688" y="470157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…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5805264"/>
            <a:ext cx="78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* I get the use cases from a draft of the RFC document titled “TLS 1.3 Impact on Network-Based Security”</a:t>
            </a:r>
          </a:p>
        </p:txBody>
      </p:sp>
    </p:spTree>
    <p:extLst>
      <p:ext uri="{BB962C8B-B14F-4D97-AF65-F5344CB8AC3E}">
        <p14:creationId xmlns:p14="http://schemas.microsoft.com/office/powerpoint/2010/main" val="1892943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Individual Secrecy?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13203" y="905642"/>
            <a:ext cx="7192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known that initialization vector should not be reused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6" y="852546"/>
            <a:ext cx="567506" cy="56750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13203" y="1723918"/>
            <a:ext cx="7320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Individual Secrecy, confidentiality is undermined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696" y="1670822"/>
            <a:ext cx="567506" cy="56750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8064" y="3017182"/>
            <a:ext cx="3514725" cy="122872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7151" y="4952594"/>
            <a:ext cx="2876550" cy="590550"/>
          </a:xfrm>
          <a:prstGeom prst="rect">
            <a:avLst/>
          </a:prstGeom>
        </p:spPr>
      </p:pic>
      <p:sp>
        <p:nvSpPr>
          <p:cNvPr id="11" name="아래쪽 화살표 10"/>
          <p:cNvSpPr/>
          <p:nvPr/>
        </p:nvSpPr>
        <p:spPr>
          <a:xfrm>
            <a:off x="6617394" y="4304647"/>
            <a:ext cx="576064" cy="594928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403648" y="229957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happened when the same keystream is used across the session and the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modified the message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1907704" y="3326115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오른쪽 화살표 14"/>
          <p:cNvSpPr/>
          <p:nvPr/>
        </p:nvSpPr>
        <p:spPr>
          <a:xfrm>
            <a:off x="1259632" y="3721782"/>
            <a:ext cx="648072" cy="50480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오른쪽 화살표 15"/>
          <p:cNvSpPr/>
          <p:nvPr/>
        </p:nvSpPr>
        <p:spPr>
          <a:xfrm>
            <a:off x="3707904" y="3721782"/>
            <a:ext cx="648072" cy="504809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/>
              <p:cNvSpPr txBox="1"/>
              <p:nvPr/>
            </p:nvSpPr>
            <p:spPr>
              <a:xfrm>
                <a:off x="551687" y="3643190"/>
                <a:ext cx="64953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687" y="3643190"/>
                <a:ext cx="64953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/>
              <p:cNvSpPr txBox="1"/>
              <p:nvPr/>
            </p:nvSpPr>
            <p:spPr>
              <a:xfrm>
                <a:off x="4353701" y="3643190"/>
                <a:ext cx="65780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2800" dirty="0"/>
              </a:p>
            </p:txBody>
          </p:sp>
        </mc:Choice>
        <mc:Fallback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701" y="3643190"/>
                <a:ext cx="65780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1439652" y="4800067"/>
            <a:ext cx="2736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keystream with the different message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17247" y="5643454"/>
            <a:ext cx="77805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is desirable to use different segment keys across the session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40" y="5591190"/>
            <a:ext cx="566192" cy="56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725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Why Path Integrity?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627784" y="170080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Anonymizer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모서리가 둥근 직사각형 4"/>
          <p:cNvSpPr/>
          <p:nvPr/>
        </p:nvSpPr>
        <p:spPr>
          <a:xfrm>
            <a:off x="683568" y="170080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6516216" y="170080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4572000" y="170080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2627784" y="405996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Firewall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683568" y="405996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6516216" y="405996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572000" y="405996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Anonymizer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1331640" y="1197042"/>
            <a:ext cx="6336704" cy="360040"/>
          </a:xfrm>
          <a:prstGeom prst="right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737604" y="827710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Message Flow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015716" y="3117266"/>
            <a:ext cx="49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data is anonymized and then</a:t>
            </a:r>
            <a:r>
              <a:rPr lang="ko-KR" alt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firewall read it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15715" y="5445224"/>
            <a:ext cx="49685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firewall read the data and then it is anonymized</a:t>
            </a:r>
          </a:p>
        </p:txBody>
      </p:sp>
    </p:spTree>
    <p:extLst>
      <p:ext uri="{BB962C8B-B14F-4D97-AF65-F5344CB8AC3E}">
        <p14:creationId xmlns:p14="http://schemas.microsoft.com/office/powerpoint/2010/main" val="113118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Session Establishment Approach (1)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905642"/>
            <a:ext cx="2649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Top-down approach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852546"/>
            <a:ext cx="567506" cy="567506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3671900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683568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모서리가 둥근 직사각형 7"/>
          <p:cNvSpPr/>
          <p:nvPr/>
        </p:nvSpPr>
        <p:spPr>
          <a:xfrm>
            <a:off x="6660232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왼쪽/오른쪽 화살표 8"/>
          <p:cNvSpPr/>
          <p:nvPr/>
        </p:nvSpPr>
        <p:spPr>
          <a:xfrm>
            <a:off x="2483768" y="2537615"/>
            <a:ext cx="4176464" cy="504048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416" y="2524679"/>
            <a:ext cx="516984" cy="516984"/>
          </a:xfrm>
          <a:prstGeom prst="rect">
            <a:avLst/>
          </a:prstGeom>
        </p:spPr>
      </p:pic>
      <p:sp>
        <p:nvSpPr>
          <p:cNvPr id="13" name="모서리가 둥근 직사각형 12"/>
          <p:cNvSpPr/>
          <p:nvPr/>
        </p:nvSpPr>
        <p:spPr>
          <a:xfrm>
            <a:off x="3671900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0232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2483768" y="4803933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4686498"/>
            <a:ext cx="516984" cy="516984"/>
          </a:xfrm>
          <a:prstGeom prst="rect">
            <a:avLst/>
          </a:prstGeom>
        </p:spPr>
      </p:pic>
      <p:sp>
        <p:nvSpPr>
          <p:cNvPr id="20" name="왼쪽/오른쪽 화살표 19"/>
          <p:cNvSpPr/>
          <p:nvPr/>
        </p:nvSpPr>
        <p:spPr>
          <a:xfrm>
            <a:off x="5473940" y="4803933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4686498"/>
            <a:ext cx="516984" cy="516984"/>
          </a:xfrm>
          <a:prstGeom prst="rect">
            <a:avLst/>
          </a:prstGeom>
        </p:spPr>
      </p:pic>
      <p:sp>
        <p:nvSpPr>
          <p:cNvPr id="22" name="아래쪽 화살표 21"/>
          <p:cNvSpPr/>
          <p:nvPr/>
        </p:nvSpPr>
        <p:spPr>
          <a:xfrm>
            <a:off x="4283968" y="3645024"/>
            <a:ext cx="576064" cy="46838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1403648" y="1366822"/>
            <a:ext cx="69127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Server determines a TLS version,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extensions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22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Session Establishment Approach (2)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891833"/>
            <a:ext cx="27206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Bottom-up approach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3671900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모서리가 둥근 직사각형 13"/>
          <p:cNvSpPr/>
          <p:nvPr/>
        </p:nvSpPr>
        <p:spPr>
          <a:xfrm>
            <a:off x="683568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6660232" y="4309777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왼쪽/오른쪽 화살표 15"/>
          <p:cNvSpPr/>
          <p:nvPr/>
        </p:nvSpPr>
        <p:spPr>
          <a:xfrm>
            <a:off x="2483768" y="4803933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18" name="그림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4686498"/>
            <a:ext cx="516984" cy="516984"/>
          </a:xfrm>
          <a:prstGeom prst="rect">
            <a:avLst/>
          </a:prstGeom>
        </p:spPr>
      </p:pic>
      <p:pic>
        <p:nvPicPr>
          <p:cNvPr id="24" name="그림 2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839569"/>
            <a:ext cx="566192" cy="566192"/>
          </a:xfrm>
          <a:prstGeom prst="rect">
            <a:avLst/>
          </a:prstGeom>
        </p:spPr>
      </p:pic>
      <p:sp>
        <p:nvSpPr>
          <p:cNvPr id="25" name="왼쪽/오른쪽 화살표 24"/>
          <p:cNvSpPr/>
          <p:nvPr/>
        </p:nvSpPr>
        <p:spPr>
          <a:xfrm>
            <a:off x="5483381" y="4803933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520" y="4686498"/>
            <a:ext cx="524213" cy="524213"/>
          </a:xfrm>
          <a:prstGeom prst="rect">
            <a:avLst/>
          </a:prstGeom>
        </p:spPr>
      </p:pic>
      <p:sp>
        <p:nvSpPr>
          <p:cNvPr id="27" name="모서리가 둥근 직사각형 26"/>
          <p:cNvSpPr/>
          <p:nvPr/>
        </p:nvSpPr>
        <p:spPr>
          <a:xfrm>
            <a:off x="3671900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>
            <a:off x="683568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6660232" y="2147958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아래쪽 화살표 31"/>
          <p:cNvSpPr/>
          <p:nvPr/>
        </p:nvSpPr>
        <p:spPr>
          <a:xfrm>
            <a:off x="4283968" y="3645024"/>
            <a:ext cx="576064" cy="468384"/>
          </a:xfrm>
          <a:prstGeom prst="downArrow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3" name="왼쪽/오른쪽 화살표 32"/>
          <p:cNvSpPr/>
          <p:nvPr/>
        </p:nvSpPr>
        <p:spPr>
          <a:xfrm>
            <a:off x="2483768" y="2684651"/>
            <a:ext cx="1188132" cy="288032"/>
          </a:xfrm>
          <a:prstGeom prst="left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3348" y="2567216"/>
            <a:ext cx="516984" cy="516984"/>
          </a:xfrm>
          <a:prstGeom prst="rect">
            <a:avLst/>
          </a:prstGeom>
        </p:spPr>
      </p:pic>
      <p:sp>
        <p:nvSpPr>
          <p:cNvPr id="37" name="직사각형 36"/>
          <p:cNvSpPr/>
          <p:nvPr/>
        </p:nvSpPr>
        <p:spPr>
          <a:xfrm>
            <a:off x="1403648" y="1366822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TLS version, a </a:t>
            </a:r>
            <a:r>
              <a:rPr lang="en-US" altLang="ko-KR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and extensions are selected on a segment basis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177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Difference from </a:t>
            </a:r>
            <a:r>
              <a:rPr lang="en-US" altLang="ko-KR" dirty="0" err="1" smtClean="0"/>
              <a:t>mcTLS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59633" y="2590066"/>
            <a:ext cx="68407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establishes different segment keys in different segments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2551779"/>
            <a:ext cx="566192" cy="56619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403648" y="1658417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same keystream is used across the session, which might undermine the confidentiality of the session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196752"/>
            <a:ext cx="57422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does not achieves 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Individual Secrecy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1143656"/>
            <a:ext cx="567506" cy="5675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259633" y="5174519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allows a partial </a:t>
            </a:r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session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5136232"/>
            <a:ext cx="566192" cy="566192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1403648" y="4242870"/>
            <a:ext cx="6912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Since the server determines the extensions among the “intersection” of the supported extensions by all the entities</a:t>
            </a:r>
            <a:endParaRPr lang="en-US" altLang="ko-K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259632" y="3781205"/>
            <a:ext cx="6526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mcTLS</a:t>
            </a:r>
            <a:r>
              <a:rPr lang="en-US" altLang="ko-KR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all the entities support the protocol</a:t>
            </a:r>
            <a:endParaRPr lang="ko-KR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25" y="3728109"/>
            <a:ext cx="567506" cy="56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1541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 – Scalability of Three Audit Mechanisms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908720"/>
            <a:ext cx="6408712" cy="480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439" y="5927748"/>
            <a:ext cx="83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SPV: Security Parameter Verification / EA: Explicit Authentication / VMC: Valid Modification Checks</a:t>
            </a:r>
          </a:p>
        </p:txBody>
      </p:sp>
    </p:spTree>
    <p:extLst>
      <p:ext uri="{BB962C8B-B14F-4D97-AF65-F5344CB8AC3E}">
        <p14:creationId xmlns:p14="http://schemas.microsoft.com/office/powerpoint/2010/main" val="22734856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 – Scalability of Three Audit Mechanisms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908720"/>
            <a:ext cx="6408712" cy="480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439" y="5927748"/>
            <a:ext cx="83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SPV: Security Parameter Verification / EA: Explicit Authentication / VMC: Valid Modification Checks</a:t>
            </a:r>
          </a:p>
        </p:txBody>
      </p:sp>
      <p:cxnSp>
        <p:nvCxnSpPr>
          <p:cNvPr id="5" name="직선 연결선 4"/>
          <p:cNvCxnSpPr/>
          <p:nvPr/>
        </p:nvCxnSpPr>
        <p:spPr>
          <a:xfrm flipV="1">
            <a:off x="3075856" y="1947500"/>
            <a:ext cx="3600400" cy="1656184"/>
          </a:xfrm>
          <a:prstGeom prst="line">
            <a:avLst/>
          </a:prstGeom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 flipV="1">
            <a:off x="2843808" y="1340768"/>
            <a:ext cx="3600400" cy="226291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8" name="사각형 설명선 7"/>
          <p:cNvSpPr/>
          <p:nvPr/>
        </p:nvSpPr>
        <p:spPr>
          <a:xfrm>
            <a:off x="6799448" y="1031518"/>
            <a:ext cx="1528192" cy="527164"/>
          </a:xfrm>
          <a:prstGeom prst="wedgeRectCallout">
            <a:avLst>
              <a:gd name="adj1" fmla="val -79833"/>
              <a:gd name="adj2" fmla="val 21545"/>
            </a:avLst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0.063ms per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사각형 설명선 8"/>
          <p:cNvSpPr/>
          <p:nvPr/>
        </p:nvSpPr>
        <p:spPr>
          <a:xfrm>
            <a:off x="6848264" y="2208644"/>
            <a:ext cx="1528192" cy="527164"/>
          </a:xfrm>
          <a:prstGeom prst="wedgeRectCallout">
            <a:avLst>
              <a:gd name="adj1" fmla="val -68454"/>
              <a:gd name="adj2" fmla="val -84456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0.045ms per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사각형 설명선 9"/>
          <p:cNvSpPr/>
          <p:nvPr/>
        </p:nvSpPr>
        <p:spPr>
          <a:xfrm>
            <a:off x="6799448" y="3837940"/>
            <a:ext cx="1460984" cy="527164"/>
          </a:xfrm>
          <a:prstGeom prst="wedgeRectCallout">
            <a:avLst>
              <a:gd name="adj1" fmla="val -39367"/>
              <a:gd name="adj2" fmla="val 96228"/>
            </a:avLst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0.026ms for 8 </a:t>
            </a:r>
            <a:r>
              <a:rPr lang="en-US" altLang="ko-KR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middleboxes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57020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Evaluation – Scalability of Three Audit Mechanisms</a:t>
            </a:r>
            <a:endParaRPr lang="ko-KR" altLang="en-US" dirty="0"/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87624" y="908720"/>
            <a:ext cx="6408712" cy="480653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0439" y="5927748"/>
            <a:ext cx="8348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SPV: Security Parameter Verification / EA: Explicit Authentication / VMC: Valid Modification Checks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3347" y="2862071"/>
            <a:ext cx="7717305" cy="95410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conclude that the audit mechanisms can achieve </a:t>
            </a:r>
            <a:endParaRPr lang="en-US" altLang="ko-KR" sz="2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goals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without </a:t>
            </a:r>
            <a:r>
              <a:rPr lang="en-US" altLang="ko-KR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incurring a substantial </a:t>
            </a:r>
            <a:r>
              <a:rPr lang="en-US" altLang="ko-KR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delay</a:t>
            </a:r>
            <a:endParaRPr lang="en-US" altLang="ko-KR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5817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오른쪽 화살표 7"/>
          <p:cNvSpPr/>
          <p:nvPr/>
        </p:nvSpPr>
        <p:spPr>
          <a:xfrm>
            <a:off x="2483768" y="3238237"/>
            <a:ext cx="1188132" cy="288032"/>
          </a:xfrm>
          <a:prstGeom prst="rightArrow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SplitTLS</a:t>
            </a:r>
            <a:r>
              <a:rPr lang="en-US" altLang="ko-KR" dirty="0"/>
              <a:t> (1) Private Key Sharing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6687115" y="4317672"/>
            <a:ext cx="1613972" cy="881148"/>
            <a:chOff x="6688757" y="4321120"/>
            <a:chExt cx="1613972" cy="881148"/>
          </a:xfrm>
        </p:grpSpPr>
        <p:sp>
          <p:nvSpPr>
            <p:cNvPr id="14" name="직사각형 13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0" name="그림 19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grpSp>
        <p:nvGrpSpPr>
          <p:cNvPr id="19" name="그룹 18"/>
          <p:cNvGrpSpPr/>
          <p:nvPr/>
        </p:nvGrpSpPr>
        <p:grpSpPr>
          <a:xfrm>
            <a:off x="3756347" y="4317672"/>
            <a:ext cx="1613972" cy="881148"/>
            <a:chOff x="6688757" y="4321120"/>
            <a:chExt cx="1613972" cy="881148"/>
          </a:xfrm>
        </p:grpSpPr>
        <p:sp>
          <p:nvSpPr>
            <p:cNvPr id="21" name="직사각형 20"/>
            <p:cNvSpPr/>
            <p:nvPr/>
          </p:nvSpPr>
          <p:spPr>
            <a:xfrm>
              <a:off x="6891380" y="4321120"/>
              <a:ext cx="1411349" cy="88114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smtClean="0">
                  <a:solidFill>
                    <a:schemeClr val="tx1"/>
                  </a:solidFill>
                </a:rPr>
                <a:t>Certificate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CN: alice.com</a:t>
              </a:r>
            </a:p>
            <a:p>
              <a:pPr algn="ctr"/>
              <a:r>
                <a:rPr lang="en-US" altLang="ko-KR" sz="1200" smtClean="0">
                  <a:solidFill>
                    <a:srgbClr val="0070C0"/>
                  </a:solidFill>
                </a:rPr>
                <a:t>Issuer: ca.com</a:t>
              </a:r>
              <a:endParaRPr lang="ko-KR" altLang="en-US" sz="1200">
                <a:solidFill>
                  <a:srgbClr val="0070C0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8757" y="4356449"/>
              <a:ext cx="405245" cy="405245"/>
            </a:xfrm>
            <a:prstGeom prst="rect">
              <a:avLst/>
            </a:prstGeom>
          </p:spPr>
        </p:pic>
      </p:grpSp>
      <p:sp>
        <p:nvSpPr>
          <p:cNvPr id="11" name="TextBox 10"/>
          <p:cNvSpPr txBox="1"/>
          <p:nvPr/>
        </p:nvSpPr>
        <p:spPr>
          <a:xfrm>
            <a:off x="2195736" y="1945180"/>
            <a:ext cx="17835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lient initiates</a:t>
            </a:r>
          </a:p>
          <a:p>
            <a:r>
              <a:rPr lang="en-US" altLang="ko-KR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TLS handshake</a:t>
            </a:r>
            <a:endParaRPr lang="ko-KR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671900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Middlebox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683568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endParaRPr lang="ko-KR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6660232" y="2708920"/>
            <a:ext cx="1800200" cy="1296144"/>
          </a:xfrm>
          <a:prstGeom prst="roundRect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000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endParaRPr lang="ko-KR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3059082" y="2591511"/>
            <a:ext cx="0" cy="646726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5453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</a:t>
            </a:r>
            <a:r>
              <a:rPr lang="en-US" altLang="ko-KR" dirty="0" smtClean="0"/>
              <a:t>Log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8640" y="2473459"/>
            <a:ext cx="7775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End point: Server, Client, or a valid end-point </a:t>
            </a:r>
            <a:r>
              <a:rPr lang="en-US" altLang="ko-KR" dirty="0" err="1" smtClean="0"/>
              <a:t>middlebox</a:t>
            </a:r>
            <a:r>
              <a:rPr lang="en-US" altLang="ko-KR" dirty="0" smtClean="0"/>
              <a:t> such as a cache proxy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48640" y="4064223"/>
                <a:ext cx="73682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 smtClean="0"/>
                  <a:t>Writer: HTTP Header Enrichment, Optimizer (adding JavaScript) (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ko-KR" dirty="0" smtClean="0"/>
                  <a:t>)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4064223"/>
                <a:ext cx="7368236" cy="369332"/>
              </a:xfrm>
              <a:prstGeom prst="rect">
                <a:avLst/>
              </a:prstGeom>
              <a:blipFill>
                <a:blip r:embed="rId2"/>
                <a:stretch>
                  <a:fillRect l="-496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모서리가 둥근 직사각형 5"/>
              <p:cNvSpPr/>
              <p:nvPr/>
            </p:nvSpPr>
            <p:spPr>
              <a:xfrm>
                <a:off x="2391486" y="2907084"/>
                <a:ext cx="1861050" cy="562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모서리가 둥근 직사각형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86" y="2907084"/>
                <a:ext cx="1861050" cy="5628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915815" y="1364335"/>
                <a:ext cx="5840441" cy="646331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 algn="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keyed hash function with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applying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altLang="ko-KR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r"/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The hash function, applying to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5815" y="1364335"/>
                <a:ext cx="5840441" cy="646331"/>
              </a:xfrm>
              <a:prstGeom prst="rect">
                <a:avLst/>
              </a:prstGeom>
              <a:blipFill>
                <a:blip r:embed="rId4"/>
                <a:stretch>
                  <a:fillRect t="-3636" b="-11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모서리가 둥근 직사각형 11"/>
              <p:cNvSpPr/>
              <p:nvPr/>
            </p:nvSpPr>
            <p:spPr>
              <a:xfrm>
                <a:off x="633845" y="2907084"/>
                <a:ext cx="562033" cy="562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12" name="모서리가 둥근 직사각형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5" y="2907084"/>
                <a:ext cx="562033" cy="562812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모서리가 둥근 직사각형 14"/>
          <p:cNvSpPr/>
          <p:nvPr/>
        </p:nvSpPr>
        <p:spPr>
          <a:xfrm>
            <a:off x="1236762" y="2907084"/>
            <a:ext cx="238578" cy="562812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8640" y="2121766"/>
            <a:ext cx="4985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smtClean="0"/>
              <a:t>A series of global message authentication codes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771788" y="3495967"/>
            <a:ext cx="11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MAC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71788" y="5037065"/>
            <a:ext cx="1168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Local MAC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3717915" y="5421584"/>
            <a:ext cx="2085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Modification Record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965583" y="5052252"/>
                <a:ext cx="2501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𝑚𝑏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modifies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83" y="5052252"/>
                <a:ext cx="2501967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548640" y="5840429"/>
                <a:ext cx="797897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𝑚𝑜𝑑𝑖𝑓𝑖𝑐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𝑎𝑡𝑖𝑜𝑛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𝑟𝑒𝑐𝑜𝑟𝑑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sz="1500" b="0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 =</m:t>
                    </m:r>
                  </m:oMath>
                </a14:m>
                <a:r>
                  <a:rPr lang="en-US" altLang="ko-KR" sz="1500" dirty="0" smtClean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(1 + 3 ∗ (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𝑛𝑢𝑚𝑏𝑒𝑟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𝑜𝑓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𝑚𝑖𝑑𝑑𝑙𝑒𝑏𝑜𝑥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𝑤𝑟𝑖𝑡𝑒𝑟𝑠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)) ∗ (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𝑆𝑒𝑐𝑢𝑟𝑖𝑡𝑦𝑃𝑎𝑟𝑎𝑚𝑒𝑡𝑒𝑟𝑠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𝑚𝑎𝑐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altLang="ko-KR" sz="1500" i="1" dirty="0" err="1" smtClean="0">
                        <a:latin typeface="Cambria Math" panose="02040503050406030204" pitchFamily="18" charset="0"/>
                      </a:rPr>
                      <m:t>𝑙𝑒𝑛𝑔𝑡h</m:t>
                    </m:r>
                    <m:r>
                      <a:rPr lang="en-US" altLang="ko-KR" sz="15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500" dirty="0" smtClean="0"/>
                  <a:t> </a:t>
                </a:r>
                <a:endParaRPr lang="ko-KR" altLang="en-US" sz="1500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5840429"/>
                <a:ext cx="7978979" cy="553998"/>
              </a:xfrm>
              <a:prstGeom prst="rect">
                <a:avLst/>
              </a:prstGeom>
              <a:blipFill>
                <a:blip r:embed="rId12"/>
                <a:stretch>
                  <a:fillRect l="-229" t="-1099" b="-6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/>
              <p:cNvSpPr txBox="1"/>
              <p:nvPr/>
            </p:nvSpPr>
            <p:spPr>
              <a:xfrm>
                <a:off x="4538129" y="536331"/>
                <a:ext cx="4319003" cy="670696"/>
              </a:xfrm>
              <a:prstGeom prst="rect">
                <a:avLst/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Server’s accountability key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MB’s accountability key (with client)</a:t>
                </a:r>
                <a:endParaRPr lang="ko-KR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8129" y="536331"/>
                <a:ext cx="4319003" cy="670696"/>
              </a:xfrm>
              <a:prstGeom prst="rect">
                <a:avLst/>
              </a:prstGeom>
              <a:blipFill>
                <a:blip r:embed="rId13"/>
                <a:stretch>
                  <a:fillRect t="-3509" r="-140" b="-964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슬라이드 번호 개체 틀 22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r>
              <a:rPr lang="en-US" altLang="ko-KR" dirty="0" smtClean="0"/>
              <a:t> 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모서리가 둥근 직사각형 23"/>
              <p:cNvSpPr/>
              <p:nvPr/>
            </p:nvSpPr>
            <p:spPr>
              <a:xfrm>
                <a:off x="1705186" y="2915120"/>
                <a:ext cx="647053" cy="55477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4" name="모서리가 둥근 직사각형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86" y="2915120"/>
                <a:ext cx="647053" cy="554775"/>
              </a:xfrm>
              <a:prstGeom prst="round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모서리가 둥근 직사각형 24"/>
              <p:cNvSpPr/>
              <p:nvPr/>
            </p:nvSpPr>
            <p:spPr>
              <a:xfrm>
                <a:off x="4292921" y="2907084"/>
                <a:ext cx="632277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5" name="모서리가 둥근 직사각형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921" y="2907084"/>
                <a:ext cx="632277" cy="562811"/>
              </a:xfrm>
              <a:prstGeom prst="roundRect">
                <a:avLst/>
              </a:prstGeom>
              <a:blipFill>
                <a:blip r:embed="rId15"/>
                <a:stretch>
                  <a:fillRect l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모서리가 둥근 직사각형 25"/>
              <p:cNvSpPr/>
              <p:nvPr/>
            </p:nvSpPr>
            <p:spPr>
              <a:xfrm>
                <a:off x="4965583" y="2907084"/>
                <a:ext cx="599695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6" name="모서리가 둥근 직사각형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83" y="2907084"/>
                <a:ext cx="599695" cy="562811"/>
              </a:xfrm>
              <a:prstGeom prst="roundRect">
                <a:avLst/>
              </a:prstGeom>
              <a:blipFill>
                <a:blip r:embed="rId16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모서리가 둥근 직사각형 26"/>
              <p:cNvSpPr/>
              <p:nvPr/>
            </p:nvSpPr>
            <p:spPr>
              <a:xfrm>
                <a:off x="5605663" y="2907084"/>
                <a:ext cx="2621295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모서리가 둥근 직사각형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63" y="2907084"/>
                <a:ext cx="2621295" cy="562811"/>
              </a:xfrm>
              <a:prstGeom prst="round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모서리가 둥근 직사각형 27"/>
              <p:cNvSpPr/>
              <p:nvPr/>
            </p:nvSpPr>
            <p:spPr>
              <a:xfrm>
                <a:off x="2391486" y="4474254"/>
                <a:ext cx="1861050" cy="562812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8" name="모서리가 둥근 직사각형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1486" y="4474254"/>
                <a:ext cx="1861050" cy="562812"/>
              </a:xfrm>
              <a:prstGeom prst="round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모서리가 둥근 직사각형 28"/>
              <p:cNvSpPr/>
              <p:nvPr/>
            </p:nvSpPr>
            <p:spPr>
              <a:xfrm>
                <a:off x="633845" y="4474254"/>
                <a:ext cx="562033" cy="562812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29" name="모서리가 둥근 직사각형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45" y="4474254"/>
                <a:ext cx="562033" cy="562812"/>
              </a:xfrm>
              <a:prstGeom prst="round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모서리가 둥근 직사각형 29"/>
          <p:cNvSpPr/>
          <p:nvPr/>
        </p:nvSpPr>
        <p:spPr>
          <a:xfrm>
            <a:off x="1236762" y="4474254"/>
            <a:ext cx="238578" cy="56281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모서리가 둥근 직사각형 30"/>
              <p:cNvSpPr/>
              <p:nvPr/>
            </p:nvSpPr>
            <p:spPr>
              <a:xfrm>
                <a:off x="1705186" y="4482290"/>
                <a:ext cx="647053" cy="554775"/>
              </a:xfrm>
              <a:prstGeom prst="round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모서리가 둥근 직사각형 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186" y="4482290"/>
                <a:ext cx="647053" cy="554775"/>
              </a:xfrm>
              <a:prstGeom prst="round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모서리가 둥근 직사각형 31"/>
              <p:cNvSpPr/>
              <p:nvPr/>
            </p:nvSpPr>
            <p:spPr>
              <a:xfrm>
                <a:off x="4292921" y="4474254"/>
                <a:ext cx="632277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𝐼𝐷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𝑚𝑏</m:t>
                          </m:r>
                        </m:sub>
                      </m:sSub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2" name="모서리가 둥근 직사각형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2921" y="4474254"/>
                <a:ext cx="632277" cy="562811"/>
              </a:xfrm>
              <a:prstGeom prst="roundRect">
                <a:avLst/>
              </a:prstGeom>
              <a:blipFill>
                <a:blip r:embed="rId21"/>
                <a:stretch>
                  <a:fillRect l="-56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모서리가 둥근 직사각형 32"/>
              <p:cNvSpPr/>
              <p:nvPr/>
            </p:nvSpPr>
            <p:spPr>
              <a:xfrm>
                <a:off x="4965583" y="4474254"/>
                <a:ext cx="599695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3" name="모서리가 둥근 직사각형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83" y="4474254"/>
                <a:ext cx="599695" cy="562811"/>
              </a:xfrm>
              <a:prstGeom prst="roundRect">
                <a:avLst/>
              </a:prstGeom>
              <a:blipFill>
                <a:blip r:embed="rId22"/>
                <a:stretch>
                  <a:fillRect l="-14000" r="-1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모서리가 둥근 직사각형 33"/>
              <p:cNvSpPr/>
              <p:nvPr/>
            </p:nvSpPr>
            <p:spPr>
              <a:xfrm>
                <a:off x="5605663" y="4474254"/>
                <a:ext cx="2621295" cy="562811"/>
              </a:xfrm>
              <a:prstGeom prst="round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𝑎𝑘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m:rPr>
                          <m:lit/>
                        </m:rPr>
                        <a:rPr lang="en-US" altLang="ko-KR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4" name="모서리가 둥근 직사각형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5663" y="4474254"/>
                <a:ext cx="2621295" cy="562811"/>
              </a:xfrm>
              <a:prstGeom prst="round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482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94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947695"/>
              </a:xfrm>
              <a:prstGeom prst="rect">
                <a:avLst/>
              </a:prstGeom>
              <a:blipFill>
                <a:blip r:embed="rId7"/>
                <a:stretch>
                  <a:fillRect l="-1197" t="-3205" r="-39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연결선 13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슬라이드 번호 개체 틀 9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91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  <p:grpSp>
        <p:nvGrpSpPr>
          <p:cNvPr id="3" name="그룹 2"/>
          <p:cNvGrpSpPr/>
          <p:nvPr/>
        </p:nvGrpSpPr>
        <p:grpSpPr>
          <a:xfrm>
            <a:off x="912185" y="2037158"/>
            <a:ext cx="7404151" cy="562812"/>
            <a:chOff x="1066565" y="1755752"/>
            <a:chExt cx="7404151" cy="5628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635244" y="1755752"/>
                  <a:ext cx="1861050" cy="562812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35244" y="1755752"/>
                  <a:ext cx="1861050" cy="562812"/>
                </a:xfrm>
                <a:prstGeom prst="roundRect">
                  <a:avLst/>
                </a:prstGeom>
                <a:blipFill>
                  <a:blip r:embed="rId8"/>
                  <a:stretch>
                    <a:fillRect l="-65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1066565" y="1755752"/>
                  <a:ext cx="562033" cy="562812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565" y="1755752"/>
                  <a:ext cx="562033" cy="562812"/>
                </a:xfrm>
                <a:prstGeom prst="round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모서리가 둥근 직사각형 15"/>
            <p:cNvSpPr/>
            <p:nvPr/>
          </p:nvSpPr>
          <p:spPr>
            <a:xfrm>
              <a:off x="1669482" y="1755752"/>
              <a:ext cx="238578" cy="562812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948944" y="1763788"/>
                  <a:ext cx="647053" cy="554775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944" y="1763788"/>
                  <a:ext cx="647053" cy="554775"/>
                </a:xfrm>
                <a:prstGeom prst="round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모서리가 둥근 직사각형 17"/>
                <p:cNvSpPr/>
                <p:nvPr/>
              </p:nvSpPr>
              <p:spPr>
                <a:xfrm>
                  <a:off x="4536679" y="1755752"/>
                  <a:ext cx="632277" cy="5628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8" name="모서리가 둥근 직사각형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6679" y="1755752"/>
                  <a:ext cx="632277" cy="562811"/>
                </a:xfrm>
                <a:prstGeom prst="roundRect">
                  <a:avLst/>
                </a:prstGeom>
                <a:blipFill>
                  <a:blip r:embed="rId11"/>
                  <a:stretch>
                    <a:fillRect l="-566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모서리가 둥근 직사각형 18"/>
                <p:cNvSpPr/>
                <p:nvPr/>
              </p:nvSpPr>
              <p:spPr>
                <a:xfrm>
                  <a:off x="5209341" y="1755752"/>
                  <a:ext cx="599695" cy="5628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9" name="모서리가 둥근 직사각형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9341" y="1755752"/>
                  <a:ext cx="599695" cy="562811"/>
                </a:xfrm>
                <a:prstGeom prst="roundRect">
                  <a:avLst/>
                </a:prstGeom>
                <a:blipFill>
                  <a:blip r:embed="rId12"/>
                  <a:stretch>
                    <a:fillRect l="-12871" r="-891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모서리가 둥근 직사각형 19"/>
                <p:cNvSpPr/>
                <p:nvPr/>
              </p:nvSpPr>
              <p:spPr>
                <a:xfrm>
                  <a:off x="5849421" y="1755752"/>
                  <a:ext cx="2621295" cy="562811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d>
                          <m:d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모서리가 둥근 직사각형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9421" y="1755752"/>
                  <a:ext cx="2621295" cy="562811"/>
                </a:xfrm>
                <a:prstGeom prst="roundRect">
                  <a:avLst/>
                </a:prstGeom>
                <a:blipFill>
                  <a:blip r:embed="rId13"/>
                  <a:stretch>
                    <a:fillRect l="-2083" r="-138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모서리가 둥근 직사각형 21"/>
          <p:cNvSpPr/>
          <p:nvPr/>
        </p:nvSpPr>
        <p:spPr>
          <a:xfrm>
            <a:off x="5690307" y="1294957"/>
            <a:ext cx="843497" cy="565265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Server</a:t>
            </a:r>
            <a:endParaRPr lang="ko-KR" altLang="en-US"/>
          </a:p>
        </p:txBody>
      </p:sp>
      <p:sp>
        <p:nvSpPr>
          <p:cNvPr id="24" name="모서리가 둥근 직사각형 23"/>
          <p:cNvSpPr/>
          <p:nvPr/>
        </p:nvSpPr>
        <p:spPr>
          <a:xfrm>
            <a:off x="3753565" y="1294957"/>
            <a:ext cx="843497" cy="565265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MB</a:t>
            </a:r>
            <a:endParaRPr lang="ko-KR" altLang="en-US"/>
          </a:p>
        </p:txBody>
      </p:sp>
      <p:sp>
        <p:nvSpPr>
          <p:cNvPr id="25" name="모서리가 둥근 직사각형 24"/>
          <p:cNvSpPr/>
          <p:nvPr/>
        </p:nvSpPr>
        <p:spPr>
          <a:xfrm>
            <a:off x="1982831" y="1294957"/>
            <a:ext cx="843497" cy="5652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mtClean="0"/>
              <a:t>Client</a:t>
            </a:r>
            <a:endParaRPr lang="ko-KR" altLang="en-US"/>
          </a:p>
        </p:txBody>
      </p:sp>
      <p:cxnSp>
        <p:nvCxnSpPr>
          <p:cNvPr id="27" name="직선 화살표 연결선 26"/>
          <p:cNvCxnSpPr>
            <a:stCxn id="22" idx="1"/>
            <a:endCxn id="24" idx="3"/>
          </p:cNvCxnSpPr>
          <p:nvPr/>
        </p:nvCxnSpPr>
        <p:spPr>
          <a:xfrm flipH="1">
            <a:off x="4597062" y="1577590"/>
            <a:ext cx="10932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>
            <a:stCxn id="24" idx="1"/>
            <a:endCxn id="25" idx="3"/>
          </p:cNvCxnSpPr>
          <p:nvPr/>
        </p:nvCxnSpPr>
        <p:spPr>
          <a:xfrm flipH="1">
            <a:off x="2826328" y="1577590"/>
            <a:ext cx="92723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4925932" y="1287291"/>
                <a:ext cx="435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932" y="1287291"/>
                <a:ext cx="435504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3088819" y="1287291"/>
                <a:ext cx="4908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ko-KR" altLang="en-US"/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8819" y="1287291"/>
                <a:ext cx="49084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2079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 설명선 9"/>
              <p:cNvSpPr/>
              <p:nvPr/>
            </p:nvSpPr>
            <p:spPr>
              <a:xfrm>
                <a:off x="1178169" y="3094893"/>
                <a:ext cx="3358662" cy="1494692"/>
              </a:xfrm>
              <a:prstGeom prst="wedgeRectCallout">
                <a:avLst>
                  <a:gd name="adj1" fmla="val -25283"/>
                  <a:gd name="adj2" fmla="val -74844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Verifying local MAC,</a:t>
                </a:r>
              </a:p>
              <a:p>
                <a:pPr algn="ctr"/>
                <a:r>
                  <a:rPr lang="en-US" altLang="ko-KR" dirty="0"/>
                  <a:t>t</a:t>
                </a:r>
                <a:r>
                  <a:rPr lang="en-US" altLang="ko-KR" dirty="0" smtClean="0"/>
                  <a:t>he client can confirm no tampering with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 smtClean="0"/>
                  <a:t> between the next </a:t>
                </a:r>
                <a:r>
                  <a:rPr lang="en-US" altLang="ko-KR" dirty="0" err="1" smtClean="0"/>
                  <a:t>middlebox</a:t>
                </a:r>
                <a:r>
                  <a:rPr lang="en-US" altLang="ko-KR" dirty="0" smtClean="0"/>
                  <a:t> and the client</a:t>
                </a:r>
              </a:p>
              <a:p>
                <a:pPr algn="ctr"/>
                <a:r>
                  <a:rPr lang="en-US" altLang="ko-KR" dirty="0" smtClean="0"/>
                  <a:t>Now, the client knows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사각형 설명선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169" y="3094893"/>
                <a:ext cx="3358662" cy="1494692"/>
              </a:xfrm>
              <a:prstGeom prst="wedgeRectCallout">
                <a:avLst>
                  <a:gd name="adj1" fmla="val -25283"/>
                  <a:gd name="adj2" fmla="val -74844"/>
                </a:avLst>
              </a:prstGeom>
              <a:blipFill>
                <a:blip r:embed="rId2"/>
                <a:stretch>
                  <a:fillRect b="-38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9476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947695"/>
              </a:xfrm>
              <a:prstGeom prst="rect">
                <a:avLst/>
              </a:prstGeom>
              <a:blipFill>
                <a:blip r:embed="rId3"/>
                <a:stretch>
                  <a:fillRect l="-1197" t="-3205" r="-399" b="-8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74536" y="1782088"/>
            <a:ext cx="7405317" cy="729147"/>
            <a:chOff x="1307859" y="1782088"/>
            <a:chExt cx="7405317" cy="729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  <a:blipFill>
                  <a:blip r:embed="rId4"/>
                  <a:stretch>
                    <a:fillRect l="-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모서리가 둥근 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  <a:blipFill>
                  <a:blip r:embed="rId6"/>
                  <a:stretch>
                    <a:fillRect l="-4237" r="-8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mtClean="0"/>
                    <a:t>’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모서리가 둥근 직사각형 17"/>
            <p:cNvSpPr/>
            <p:nvPr/>
          </p:nvSpPr>
          <p:spPr>
            <a:xfrm>
              <a:off x="2072630" y="1788028"/>
              <a:ext cx="306570" cy="7232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720969" y="1691322"/>
            <a:ext cx="1389185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92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040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 설명선 9"/>
              <p:cNvSpPr/>
              <p:nvPr/>
            </p:nvSpPr>
            <p:spPr>
              <a:xfrm>
                <a:off x="3859822" y="3094893"/>
                <a:ext cx="3358662" cy="1494692"/>
              </a:xfrm>
              <a:prstGeom prst="wedgeRectCallout">
                <a:avLst>
                  <a:gd name="adj1" fmla="val -35754"/>
                  <a:gd name="adj2" fmla="val -74256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From the ID, a hash value of the </a:t>
                </a:r>
                <a:r>
                  <a:rPr lang="en-US" altLang="ko-KR" dirty="0" err="1" smtClean="0"/>
                  <a:t>mb’s</a:t>
                </a:r>
                <a:r>
                  <a:rPr lang="en-US" altLang="ko-KR" dirty="0" smtClean="0"/>
                  <a:t> certificate, the client can find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from ID-global MAC table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사각형 설명선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22" y="3094893"/>
                <a:ext cx="3358662" cy="1494692"/>
              </a:xfrm>
              <a:prstGeom prst="wedgeRectCallout">
                <a:avLst>
                  <a:gd name="adj1" fmla="val -35754"/>
                  <a:gd name="adj2" fmla="val -74256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The hash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blipFill>
                <a:blip r:embed="rId3"/>
                <a:stretch>
                  <a:fillRect l="-1197" t="-2488" r="-399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74536" y="1782088"/>
            <a:ext cx="7405317" cy="729147"/>
            <a:chOff x="1307859" y="1782088"/>
            <a:chExt cx="7405317" cy="729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  <a:blipFill>
                  <a:blip r:embed="rId4"/>
                  <a:stretch>
                    <a:fillRect l="-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모서리가 둥근 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  <a:blipFill>
                  <a:blip r:embed="rId6"/>
                  <a:stretch>
                    <a:fillRect l="-4237" r="-8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mtClean="0"/>
                    <a:t>’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모서리가 둥근 직사각형 17"/>
            <p:cNvSpPr/>
            <p:nvPr/>
          </p:nvSpPr>
          <p:spPr>
            <a:xfrm>
              <a:off x="2072630" y="1788028"/>
              <a:ext cx="306570" cy="7232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3857804" y="1691322"/>
            <a:ext cx="807335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93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9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 설명선 9"/>
              <p:cNvSpPr/>
              <p:nvPr/>
            </p:nvSpPr>
            <p:spPr>
              <a:xfrm>
                <a:off x="3859821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From these hashes, the client can confirm the </a:t>
                </a:r>
                <a:r>
                  <a:rPr lang="en-US" altLang="ko-KR" dirty="0" err="1" smtClean="0"/>
                  <a:t>mb</a:t>
                </a:r>
                <a:r>
                  <a:rPr lang="en-US" altLang="ko-KR" dirty="0" smtClean="0"/>
                  <a:t> modifies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into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 smtClean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사각형 설명선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9821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  <a:blipFill>
                <a:blip r:embed="rId2"/>
                <a:stretch>
                  <a:fillRect l="-1237" r="-7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The hash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blipFill>
                <a:blip r:embed="rId3"/>
                <a:stretch>
                  <a:fillRect l="-1197" t="-2488" r="-399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74536" y="1782088"/>
            <a:ext cx="7405317" cy="729147"/>
            <a:chOff x="1307859" y="1782088"/>
            <a:chExt cx="7405317" cy="729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  <a:blipFill>
                  <a:blip r:embed="rId4"/>
                  <a:stretch>
                    <a:fillRect l="-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모서리가 둥근 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  <a:blipFill>
                  <a:blip r:embed="rId6"/>
                  <a:stretch>
                    <a:fillRect l="-4237" r="-8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mtClean="0"/>
                    <a:t>’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모서리가 둥근 직사각형 17"/>
            <p:cNvSpPr/>
            <p:nvPr/>
          </p:nvSpPr>
          <p:spPr>
            <a:xfrm>
              <a:off x="2072630" y="1788028"/>
              <a:ext cx="306570" cy="7232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4605470" y="1691322"/>
            <a:ext cx="3747222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94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2999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 설명선 9"/>
              <p:cNvSpPr/>
              <p:nvPr/>
            </p:nvSpPr>
            <p:spPr>
              <a:xfrm>
                <a:off x="1792592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From this hash, the client can confirm the server generates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,</a:t>
                </a:r>
              </a:p>
              <a:p>
                <a:pPr algn="ctr"/>
                <a:r>
                  <a:rPr lang="en-US" altLang="ko-KR" dirty="0"/>
                  <a:t>e</a:t>
                </a:r>
                <a:r>
                  <a:rPr lang="en-US" altLang="ko-KR" dirty="0" smtClean="0"/>
                  <a:t>ven though the client cannot confirm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itself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사각형 설명선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2592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The hash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blipFill>
                <a:blip r:embed="rId3"/>
                <a:stretch>
                  <a:fillRect l="-1197" t="-2488" r="-399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74536" y="1782088"/>
            <a:ext cx="7405317" cy="729147"/>
            <a:chOff x="1307859" y="1782088"/>
            <a:chExt cx="7405317" cy="729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  <a:blipFill>
                  <a:blip r:embed="rId4"/>
                  <a:stretch>
                    <a:fillRect l="-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모서리가 둥근 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  <a:blipFill>
                  <a:blip r:embed="rId6"/>
                  <a:stretch>
                    <a:fillRect l="-4237" r="-8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mtClean="0"/>
                    <a:t>’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모서리가 둥근 직사각형 17"/>
            <p:cNvSpPr/>
            <p:nvPr/>
          </p:nvSpPr>
          <p:spPr>
            <a:xfrm>
              <a:off x="2072630" y="1788028"/>
              <a:ext cx="306570" cy="7232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70555" y="1691322"/>
            <a:ext cx="2112360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직선 연결선 18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95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2688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smtClean="0"/>
              <a:t>Modification Record Verification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사각형 설명선 9"/>
              <p:cNvSpPr/>
              <p:nvPr/>
            </p:nvSpPr>
            <p:spPr>
              <a:xfrm>
                <a:off x="3539752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 smtClean="0"/>
                  <a:t>From two verifications, the client can confirm the server generates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ko-KR" dirty="0" smtClean="0"/>
                  <a:t> and </a:t>
                </a:r>
                <a:r>
                  <a:rPr lang="en-US" altLang="ko-KR" dirty="0" err="1" smtClean="0"/>
                  <a:t>mb</a:t>
                </a:r>
                <a:r>
                  <a:rPr lang="en-US" altLang="ko-KR" dirty="0" smtClean="0"/>
                  <a:t> changes it into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r>
                  <a:rPr lang="en-US" altLang="ko-KR" dirty="0" smtClean="0"/>
                  <a:t>, without any invalid modification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10" name="사각형 설명선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9752" y="3094893"/>
                <a:ext cx="3437793" cy="1371599"/>
              </a:xfrm>
              <a:prstGeom prst="wedgeRectCallout">
                <a:avLst>
                  <a:gd name="adj1" fmla="val -16382"/>
                  <a:gd name="adj2" fmla="val -78962"/>
                </a:avLst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 smtClean="0"/>
                  <a:t>Client knows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server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𝑔𝑚𝑘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altLang="ko-KR" dirty="0" smtClean="0"/>
                  <a:t>: The global MAC key with the MB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 smtClean="0"/>
                  <a:t>: The hash value of </a:t>
                </a:r>
                <a14:m>
                  <m:oMath xmlns:m="http://schemas.openxmlformats.org/officeDocument/2006/math"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ko-KR" i="1" dirty="0" smtClean="0">
                        <a:latin typeface="Cambria Math" panose="02040503050406030204" pitchFamily="18" charset="0"/>
                      </a:rPr>
                      <m:t>’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859" y="5011615"/>
                <a:ext cx="4589333" cy="1224694"/>
              </a:xfrm>
              <a:prstGeom prst="rect">
                <a:avLst/>
              </a:prstGeom>
              <a:blipFill>
                <a:blip r:embed="rId3"/>
                <a:stretch>
                  <a:fillRect l="-1197" t="-2488" r="-399" b="-69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그룹 11"/>
          <p:cNvGrpSpPr/>
          <p:nvPr/>
        </p:nvGrpSpPr>
        <p:grpSpPr>
          <a:xfrm>
            <a:off x="874536" y="1782088"/>
            <a:ext cx="7405317" cy="729147"/>
            <a:chOff x="1307859" y="1782088"/>
            <a:chExt cx="7405317" cy="7291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모서리가 둥근 직사각형 12"/>
                <p:cNvSpPr/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3" name="모서리가 둥근 직사각형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0077" y="1782088"/>
                  <a:ext cx="1861050" cy="723207"/>
                </a:xfrm>
                <a:prstGeom prst="roundRect">
                  <a:avLst/>
                </a:prstGeom>
                <a:blipFill>
                  <a:blip r:embed="rId4"/>
                  <a:stretch>
                    <a:fillRect l="-97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모서리가 둥근 직사각형 13"/>
                <p:cNvSpPr/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𝑚𝑏</m:t>
                            </m:r>
                          </m:sub>
                        </m:sSub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4" name="모서리가 둥근 직사각형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004" y="1782088"/>
                  <a:ext cx="705581" cy="723207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모서리가 둥근 직사각형 14"/>
                <p:cNvSpPr/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5" name="모서리가 둥근 직사각형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8462" y="1782088"/>
                  <a:ext cx="705581" cy="723207"/>
                </a:xfrm>
                <a:prstGeom prst="roundRect">
                  <a:avLst/>
                </a:prstGeom>
                <a:blipFill>
                  <a:blip r:embed="rId6"/>
                  <a:stretch>
                    <a:fillRect l="-4237" r="-8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모서리가 둥근 직사각형 15"/>
                <p:cNvSpPr/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𝑔𝑚𝑘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lit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6" name="모서리가 둥근 직사각형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4919" y="1782088"/>
                  <a:ext cx="2858257" cy="723207"/>
                </a:xfrm>
                <a:prstGeom prst="round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모서리가 둥근 직사각형 16"/>
                <p:cNvSpPr/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altLang="ko-KR" smtClean="0"/>
                    <a:t>’</a:t>
                  </a:r>
                  <a:endParaRPr lang="ko-KR" altLang="en-US"/>
                </a:p>
              </p:txBody>
            </p:sp>
          </mc:Choice>
          <mc:Fallback xmlns="">
            <p:sp>
              <p:nvSpPr>
                <p:cNvPr id="17" name="모서리가 둥근 직사각형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7859" y="1782088"/>
                  <a:ext cx="722206" cy="723207"/>
                </a:xfrm>
                <a:prstGeom prst="round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모서리가 둥근 직사각형 17"/>
            <p:cNvSpPr/>
            <p:nvPr/>
          </p:nvSpPr>
          <p:spPr>
            <a:xfrm>
              <a:off x="2072630" y="1788028"/>
              <a:ext cx="306570" cy="723207"/>
            </a:xfrm>
            <a:prstGeom prst="round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1870555" y="1691322"/>
            <a:ext cx="2112360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/>
          <p:cNvSpPr/>
          <p:nvPr/>
        </p:nvSpPr>
        <p:spPr>
          <a:xfrm>
            <a:off x="5369893" y="1691322"/>
            <a:ext cx="2960835" cy="9287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연결선 19"/>
          <p:cNvCxnSpPr/>
          <p:nvPr/>
        </p:nvCxnSpPr>
        <p:spPr>
          <a:xfrm>
            <a:off x="1066565" y="4932484"/>
            <a:ext cx="7095393" cy="0"/>
          </a:xfrm>
          <a:prstGeom prst="line">
            <a:avLst/>
          </a:prstGeom>
          <a:ln w="28575"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/>
        <p:txBody>
          <a:bodyPr/>
          <a:lstStyle/>
          <a:p>
            <a:fld id="{AAE11355-20E4-4A61-A3E6-783C6A8DAA39}" type="slidenum">
              <a:rPr lang="ko-KR" altLang="en-US" smtClean="0"/>
              <a:pPr/>
              <a:t>96</a:t>
            </a:fld>
            <a:r>
              <a:rPr lang="ko-KR" altLang="en-US" smtClean="0"/>
              <a:t> </a:t>
            </a:r>
            <a:r>
              <a:rPr lang="en-US" altLang="ko-KR" smtClean="0"/>
              <a:t>/ 50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60027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테마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C Theme">
      <a:majorFont>
        <a:latin typeface="Tahoma"/>
        <a:ea typeface="맑은 고딕"/>
        <a:cs typeface=""/>
      </a:majorFont>
      <a:minorFont>
        <a:latin typeface="Tahoma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>
          <a:solidFill>
            <a:schemeClr val="tx1"/>
          </a:solidFill>
        </a:ln>
      </a:spPr>
      <a:bodyPr rtlCol="0" anchor="ctr"/>
      <a:lstStyle>
        <a:defPPr>
          <a:defRPr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44847</TotalTime>
  <Words>5857</Words>
  <Application>Microsoft Office PowerPoint</Application>
  <PresentationFormat>화면 슬라이드 쇼(4:3)</PresentationFormat>
  <Paragraphs>1420</Paragraphs>
  <Slides>96</Slides>
  <Notes>84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96</vt:i4>
      </vt:variant>
    </vt:vector>
  </HeadingPairs>
  <TitlesOfParts>
    <vt:vector size="104" baseType="lpstr">
      <vt:lpstr>나눔고딕</vt:lpstr>
      <vt:lpstr>맑은 고딕</vt:lpstr>
      <vt:lpstr>Arial</vt:lpstr>
      <vt:lpstr>Cambria Math</vt:lpstr>
      <vt:lpstr>Tahoma</vt:lpstr>
      <vt:lpstr>Times New Roman</vt:lpstr>
      <vt:lpstr>Wingdings</vt:lpstr>
      <vt:lpstr>테마2</vt:lpstr>
      <vt:lpstr>maTLS: How to Make TLS middlebox-aware?</vt:lpstr>
      <vt:lpstr>Middleboxes</vt:lpstr>
      <vt:lpstr>Middleboxes</vt:lpstr>
      <vt:lpstr>Middleboxes and Transport Layer Security</vt:lpstr>
      <vt:lpstr>Motivation for SplitTLS</vt:lpstr>
      <vt:lpstr>Session and Segment</vt:lpstr>
      <vt:lpstr>SplitTLS (1) Private Key Sharing</vt:lpstr>
      <vt:lpstr>SplitTLS (1) Private Key Sharing</vt:lpstr>
      <vt:lpstr>SplitTLS (1) Private Key Sharing</vt:lpstr>
      <vt:lpstr>SplitTLS (1) Private Key Sharing</vt:lpstr>
      <vt:lpstr>SplitTLS (1) Private Key Sharing</vt:lpstr>
      <vt:lpstr>SplitTLS (1) Private Key Sharing</vt:lpstr>
      <vt:lpstr>SplitTLS (2) Custom Root Certificate</vt:lpstr>
      <vt:lpstr>SplitTLS (2) Custom Root Certificate</vt:lpstr>
      <vt:lpstr>SplitTLS (2) Custom Root Certificate</vt:lpstr>
      <vt:lpstr>SplitTLS (2) Custom Root Certificate</vt:lpstr>
      <vt:lpstr>SplitTLS (2) Custom Root Certificate</vt:lpstr>
      <vt:lpstr>SplitTLS (2) Custom Root Certificate</vt:lpstr>
      <vt:lpstr>SplitTLS (2) Custom Root Certificate</vt:lpstr>
      <vt:lpstr>Problems in SplitTLS</vt:lpstr>
      <vt:lpstr>Problems in SplitTLS - Authentication</vt:lpstr>
      <vt:lpstr>Problems in SplitTLS - Authentication</vt:lpstr>
      <vt:lpstr>Problems in SplitTLS - Authentication</vt:lpstr>
      <vt:lpstr>Problems in SplitTLS - Confidentiality</vt:lpstr>
      <vt:lpstr>Problems in SplitTLS - Confidentiality</vt:lpstr>
      <vt:lpstr>Problems in SplitTLS - Confidentiality</vt:lpstr>
      <vt:lpstr>Problems in SplitTLS - Integrity</vt:lpstr>
      <vt:lpstr>Problems in SplitTLS - Integrity</vt:lpstr>
      <vt:lpstr>Problems in SplitTLS - Integrity</vt:lpstr>
      <vt:lpstr>Middlebox-aware TLS Overview</vt:lpstr>
      <vt:lpstr>Auditable Middleboxes</vt:lpstr>
      <vt:lpstr>Auditable Middleboxes</vt:lpstr>
      <vt:lpstr>Auditable Middleboxes</vt:lpstr>
      <vt:lpstr>Advantages of Auditable Middleboxes</vt:lpstr>
      <vt:lpstr>Advantages of Auditable Middleboxes</vt:lpstr>
      <vt:lpstr>Advantages of Auditable Middleboxes</vt:lpstr>
      <vt:lpstr>Advantages of Auditable Middleboxes</vt:lpstr>
      <vt:lpstr>Advantages of Auditable Middleboxes</vt:lpstr>
      <vt:lpstr>Security Goals of maTLS</vt:lpstr>
      <vt:lpstr>Security Goals of maTLS - Authentication</vt:lpstr>
      <vt:lpstr>Security Goals of maTLS - Authentication</vt:lpstr>
      <vt:lpstr>Security Goals of maTLS - Authentication</vt:lpstr>
      <vt:lpstr>Explicit Authentication</vt:lpstr>
      <vt:lpstr>Security Goals of maTLS - Confidentiality</vt:lpstr>
      <vt:lpstr>Security Goals of maTLS - Confidentiality</vt:lpstr>
      <vt:lpstr>Security Goals of maTLS - Confidentiality</vt:lpstr>
      <vt:lpstr>Security Parameter Verification</vt:lpstr>
      <vt:lpstr>Security Parameter Verification</vt:lpstr>
      <vt:lpstr>Security Parameter Verification</vt:lpstr>
      <vt:lpstr>Security Parameter Verification</vt:lpstr>
      <vt:lpstr>Security Goals of maTLS - Integrity</vt:lpstr>
      <vt:lpstr>Security Goals of maTLS - Integrity</vt:lpstr>
      <vt:lpstr>Security Goals of maTLS - Integrity</vt:lpstr>
      <vt:lpstr>Security Goals of maTLS - Integrity</vt:lpstr>
      <vt:lpstr>Valid Modification Checks</vt:lpstr>
      <vt:lpstr>Valid Modification Checks</vt:lpstr>
      <vt:lpstr>Valid Modification Checks</vt:lpstr>
      <vt:lpstr>Valid Modification Checks</vt:lpstr>
      <vt:lpstr>Summary of Audit Mechanisms</vt:lpstr>
      <vt:lpstr>Summary of Audit Mechanisms</vt:lpstr>
      <vt:lpstr>Summary of Audit Mechanisms</vt:lpstr>
      <vt:lpstr>maTLS Handshake</vt:lpstr>
      <vt:lpstr>maTLS Handshake</vt:lpstr>
      <vt:lpstr>maTLS Handshake</vt:lpstr>
      <vt:lpstr>maTLS Handshake</vt:lpstr>
      <vt:lpstr>maTLS Handshake</vt:lpstr>
      <vt:lpstr>maTLS Handshake</vt:lpstr>
      <vt:lpstr>maTLS Handshake</vt:lpstr>
      <vt:lpstr>maTLS Record</vt:lpstr>
      <vt:lpstr>maTLS Record</vt:lpstr>
      <vt:lpstr>Security Verification</vt:lpstr>
      <vt:lpstr>Evaluation Setting</vt:lpstr>
      <vt:lpstr>Evaluation – HTTP Load Time</vt:lpstr>
      <vt:lpstr>Evaluation – HTTP Load Time</vt:lpstr>
      <vt:lpstr>Evaluation – HTTP Load Time</vt:lpstr>
      <vt:lpstr>Evaluation – HTTP Load Time</vt:lpstr>
      <vt:lpstr>Evaluation – HTTP Load Time</vt:lpstr>
      <vt:lpstr>Conclusion</vt:lpstr>
      <vt:lpstr>PowerPoint 프레젠테이션</vt:lpstr>
      <vt:lpstr>Backup Slides</vt:lpstr>
      <vt:lpstr>Why Middleboxes?</vt:lpstr>
      <vt:lpstr>Why Individual Secrecy?</vt:lpstr>
      <vt:lpstr>Why Path Integrity?</vt:lpstr>
      <vt:lpstr>Session Establishment Approach (1)</vt:lpstr>
      <vt:lpstr>Session Establishment Approach (2)</vt:lpstr>
      <vt:lpstr>Difference from mcTLS</vt:lpstr>
      <vt:lpstr>Evaluation – Scalability of Three Audit Mechanisms</vt:lpstr>
      <vt:lpstr>Evaluation – Scalability of Three Audit Mechanisms</vt:lpstr>
      <vt:lpstr>Evaluation – Scalability of Three Audit Mechanisms</vt:lpstr>
      <vt:lpstr>Modification Log</vt:lpstr>
      <vt:lpstr>Modification Record Verification</vt:lpstr>
      <vt:lpstr>Modification Record Verification</vt:lpstr>
      <vt:lpstr>Modification Record Verification</vt:lpstr>
      <vt:lpstr>Modification Record Verification</vt:lpstr>
      <vt:lpstr>Modification Record Verification</vt:lpstr>
      <vt:lpstr>Modification Record Verification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Understanding Online Conversation Pattern on Reddit</dc:title>
  <dc:creator>Microsoft Corporation</dc:creator>
  <cp:lastModifiedBy>이 현우</cp:lastModifiedBy>
  <cp:revision>2046</cp:revision>
  <cp:lastPrinted>2019-02-23T05:22:17Z</cp:lastPrinted>
  <dcterms:created xsi:type="dcterms:W3CDTF">2006-10-05T04:04:58Z</dcterms:created>
  <dcterms:modified xsi:type="dcterms:W3CDTF">2019-02-25T15:15:56Z</dcterms:modified>
</cp:coreProperties>
</file>