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time, show correlation between lookup speed and maximum line rate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6" name="Shape 5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Internet Corporation for Assigned Names and Numbers </a:t>
            </a:r>
          </a:p>
          <a:p>
            <a:pPr/>
            <a:r>
              <a:t>Arin ripe apnic lacnic afrinic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0" name="Shape 5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inefficient, routing tables are too large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8" name="Shape 6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128.42.222.198:    10000000.00101010.11011110.11000110</a:t>
            </a:r>
          </a:p>
          <a:p>
            <a:pPr>
              <a:defRPr sz="2200"/>
            </a:pPr>
          </a:p>
          <a:p>
            <a:pPr>
              <a:defRPr sz="2200"/>
            </a:pPr>
          </a:p>
          <a:p>
            <a:pPr>
              <a:defRPr sz="2200"/>
            </a:pPr>
            <a:r>
              <a:t>4/3/5/1</a:t>
            </a:r>
          </a:p>
          <a:p>
            <a:pPr>
              <a:defRPr sz="2200"/>
            </a:pPr>
            <a:r>
              <a:t>Subnet mask: 255.255.192.0 </a:t>
            </a:r>
          </a:p>
          <a:p>
            <a:pPr>
              <a:defRPr sz="2200"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2" name="Shape 7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11001111.00101110.000XXXXX.0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6" name="Shape 8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Differentiated Services Code Point (DSCP)</a:t>
            </a:r>
          </a:p>
          <a:p>
            <a:pPr/>
            <a:r>
              <a:t>Explicit Congestion Notification (ECN)</a:t>
            </a:r>
          </a:p>
          <a:p>
            <a:pPr/>
          </a:p>
          <a:p>
            <a:pPr/>
            <a:r>
              <a:t>PROTOCOL: UDP/TCP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6" name="Shape 1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three-bit field follows and is used to control or identify fragments. They are (in order, from most significant to least significant):</a:t>
            </a:r>
          </a:p>
          <a:p>
            <a:pPr/>
            <a:r>
              <a:t>bit 0: Reserved; must be zero.[note 1]</a:t>
            </a:r>
          </a:p>
          <a:p>
            <a:pPr/>
            <a:r>
              <a:t>bit 1: Don't Fragment (DF)</a:t>
            </a:r>
          </a:p>
          <a:p>
            <a:pPr/>
            <a:r>
              <a:t>bit 2: More Fragments (MF)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4" name="Shape 13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Differentiated Services Code Point (DSCP)</a:t>
            </a:r>
          </a:p>
          <a:p>
            <a:pPr/>
            <a:r>
              <a:t>Next Header specifies the transport layer protocol used by a packet’s payload. TCP (6), UDP (17)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dr-report.org/" TargetMode="External"/><Relationship Id="rId3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Relationship Id="rId4" Type="http://schemas.openxmlformats.org/officeDocument/2006/relationships/image" Target="../media/image1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6662785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8: Network Layer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(Putting the Net in Internet)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The slide is built with the help of Prof. Alan Mislove, Christo Wilson, and David Choffnes's class"/>
          <p:cNvSpPr txBox="1"/>
          <p:nvPr/>
        </p:nvSpPr>
        <p:spPr>
          <a:xfrm>
            <a:off x="2387002" y="6292595"/>
            <a:ext cx="62749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1300">
                <a:solidFill>
                  <a:srgbClr val="FFFFFF"/>
                </a:solidFill>
              </a:defRPr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Hierarchy Example</a:t>
            </a:r>
          </a:p>
        </p:txBody>
      </p:sp>
      <p:sp>
        <p:nvSpPr>
          <p:cNvPr id="31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1" name="Cloud 4"/>
          <p:cNvGrpSpPr/>
          <p:nvPr/>
        </p:nvGrpSpPr>
        <p:grpSpPr>
          <a:xfrm>
            <a:off x="-243608" y="1197348"/>
            <a:ext cx="5091255" cy="4673391"/>
            <a:chOff x="0" y="0"/>
            <a:chExt cx="5091254" cy="4673390"/>
          </a:xfrm>
        </p:grpSpPr>
        <p:sp>
          <p:nvSpPr>
            <p:cNvPr id="319" name="Shape"/>
            <p:cNvSpPr/>
            <p:nvPr/>
          </p:nvSpPr>
          <p:spPr>
            <a:xfrm rot="1048251">
              <a:off x="439248" y="549955"/>
              <a:ext cx="4212759" cy="357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Shape"/>
            <p:cNvSpPr/>
            <p:nvPr/>
          </p:nvSpPr>
          <p:spPr>
            <a:xfrm rot="1048251">
              <a:off x="677853" y="747038"/>
              <a:ext cx="3860293" cy="303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4" name="Cloud 6"/>
          <p:cNvGrpSpPr/>
          <p:nvPr/>
        </p:nvGrpSpPr>
        <p:grpSpPr>
          <a:xfrm>
            <a:off x="743813" y="2285343"/>
            <a:ext cx="1698748" cy="1365054"/>
            <a:chOff x="0" y="0"/>
            <a:chExt cx="1698746" cy="1365052"/>
          </a:xfrm>
        </p:grpSpPr>
        <p:sp>
          <p:nvSpPr>
            <p:cNvPr id="322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7" name="Cloud 7"/>
          <p:cNvGrpSpPr/>
          <p:nvPr/>
        </p:nvGrpSpPr>
        <p:grpSpPr>
          <a:xfrm>
            <a:off x="1672447" y="3398624"/>
            <a:ext cx="1698748" cy="1365054"/>
            <a:chOff x="0" y="0"/>
            <a:chExt cx="1698746" cy="1365052"/>
          </a:xfrm>
        </p:grpSpPr>
        <p:sp>
          <p:nvSpPr>
            <p:cNvPr id="325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8" name="TextBox 12"/>
          <p:cNvSpPr txBox="1"/>
          <p:nvPr/>
        </p:nvSpPr>
        <p:spPr>
          <a:xfrm>
            <a:off x="3731073" y="1738645"/>
            <a:ext cx="53931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1**</a:t>
            </a:r>
          </a:p>
        </p:txBody>
      </p:sp>
      <p:sp>
        <p:nvSpPr>
          <p:cNvPr id="329" name="TextBox 13"/>
          <p:cNvSpPr txBox="1"/>
          <p:nvPr/>
        </p:nvSpPr>
        <p:spPr>
          <a:xfrm>
            <a:off x="2258142" y="2141398"/>
            <a:ext cx="5739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10*</a:t>
            </a:r>
          </a:p>
        </p:txBody>
      </p:sp>
      <p:sp>
        <p:nvSpPr>
          <p:cNvPr id="330" name="TextBox 14"/>
          <p:cNvSpPr txBox="1"/>
          <p:nvPr/>
        </p:nvSpPr>
        <p:spPr>
          <a:xfrm>
            <a:off x="2964385" y="3016025"/>
            <a:ext cx="5739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11*</a:t>
            </a:r>
          </a:p>
        </p:txBody>
      </p:sp>
      <p:sp>
        <p:nvSpPr>
          <p:cNvPr id="331" name="TextBox 15"/>
          <p:cNvSpPr txBox="1"/>
          <p:nvPr/>
        </p:nvSpPr>
        <p:spPr>
          <a:xfrm>
            <a:off x="1361332" y="2483862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100</a:t>
            </a:r>
          </a:p>
        </p:txBody>
      </p:sp>
      <p:sp>
        <p:nvSpPr>
          <p:cNvPr id="332" name="TextBox 16"/>
          <p:cNvSpPr txBox="1"/>
          <p:nvPr/>
        </p:nvSpPr>
        <p:spPr>
          <a:xfrm>
            <a:off x="1361332" y="2980122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101</a:t>
            </a:r>
          </a:p>
        </p:txBody>
      </p:sp>
      <p:sp>
        <p:nvSpPr>
          <p:cNvPr id="333" name="TextBox 19"/>
          <p:cNvSpPr txBox="1"/>
          <p:nvPr/>
        </p:nvSpPr>
        <p:spPr>
          <a:xfrm>
            <a:off x="2275948" y="3579167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110</a:t>
            </a:r>
          </a:p>
        </p:txBody>
      </p:sp>
      <p:sp>
        <p:nvSpPr>
          <p:cNvPr id="334" name="TextBox 20"/>
          <p:cNvSpPr txBox="1"/>
          <p:nvPr/>
        </p:nvSpPr>
        <p:spPr>
          <a:xfrm>
            <a:off x="2275948" y="4075426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111</a:t>
            </a:r>
          </a:p>
        </p:txBody>
      </p:sp>
      <p:grpSp>
        <p:nvGrpSpPr>
          <p:cNvPr id="337" name="Cloud 34"/>
          <p:cNvGrpSpPr/>
          <p:nvPr/>
        </p:nvGrpSpPr>
        <p:grpSpPr>
          <a:xfrm>
            <a:off x="4169723" y="2709797"/>
            <a:ext cx="5091256" cy="4673392"/>
            <a:chOff x="0" y="0"/>
            <a:chExt cx="5091254" cy="4673390"/>
          </a:xfrm>
        </p:grpSpPr>
        <p:sp>
          <p:nvSpPr>
            <p:cNvPr id="335" name="Shape"/>
            <p:cNvSpPr/>
            <p:nvPr/>
          </p:nvSpPr>
          <p:spPr>
            <a:xfrm rot="1048251">
              <a:off x="439248" y="549955"/>
              <a:ext cx="4212759" cy="357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"/>
            <p:cNvSpPr/>
            <p:nvPr/>
          </p:nvSpPr>
          <p:spPr>
            <a:xfrm rot="1048251">
              <a:off x="677853" y="747038"/>
              <a:ext cx="3860293" cy="303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0" name="Cloud 35"/>
          <p:cNvGrpSpPr/>
          <p:nvPr/>
        </p:nvGrpSpPr>
        <p:grpSpPr>
          <a:xfrm>
            <a:off x="5157145" y="3797793"/>
            <a:ext cx="1698748" cy="1365054"/>
            <a:chOff x="0" y="0"/>
            <a:chExt cx="1698746" cy="1365052"/>
          </a:xfrm>
        </p:grpSpPr>
        <p:sp>
          <p:nvSpPr>
            <p:cNvPr id="338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3" name="Cloud 36"/>
          <p:cNvGrpSpPr/>
          <p:nvPr/>
        </p:nvGrpSpPr>
        <p:grpSpPr>
          <a:xfrm>
            <a:off x="6085779" y="4911074"/>
            <a:ext cx="1698748" cy="1365054"/>
            <a:chOff x="0" y="0"/>
            <a:chExt cx="1698746" cy="1365052"/>
          </a:xfrm>
        </p:grpSpPr>
        <p:sp>
          <p:nvSpPr>
            <p:cNvPr id="341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4" name="TextBox 39"/>
          <p:cNvSpPr txBox="1"/>
          <p:nvPr/>
        </p:nvSpPr>
        <p:spPr>
          <a:xfrm>
            <a:off x="8144405" y="3251094"/>
            <a:ext cx="53931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0**</a:t>
            </a:r>
          </a:p>
        </p:txBody>
      </p:sp>
      <p:sp>
        <p:nvSpPr>
          <p:cNvPr id="345" name="TextBox 40"/>
          <p:cNvSpPr txBox="1"/>
          <p:nvPr/>
        </p:nvSpPr>
        <p:spPr>
          <a:xfrm>
            <a:off x="6608895" y="3653849"/>
            <a:ext cx="5739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00*</a:t>
            </a:r>
          </a:p>
        </p:txBody>
      </p:sp>
      <p:sp>
        <p:nvSpPr>
          <p:cNvPr id="346" name="TextBox 41"/>
          <p:cNvSpPr txBox="1"/>
          <p:nvPr/>
        </p:nvSpPr>
        <p:spPr>
          <a:xfrm>
            <a:off x="7331574" y="4474595"/>
            <a:ext cx="57399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01*</a:t>
            </a:r>
          </a:p>
        </p:txBody>
      </p:sp>
      <p:sp>
        <p:nvSpPr>
          <p:cNvPr id="347" name="TextBox 42"/>
          <p:cNvSpPr txBox="1"/>
          <p:nvPr/>
        </p:nvSpPr>
        <p:spPr>
          <a:xfrm>
            <a:off x="5774664" y="3996313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000</a:t>
            </a:r>
          </a:p>
        </p:txBody>
      </p:sp>
      <p:sp>
        <p:nvSpPr>
          <p:cNvPr id="348" name="TextBox 43"/>
          <p:cNvSpPr txBox="1"/>
          <p:nvPr/>
        </p:nvSpPr>
        <p:spPr>
          <a:xfrm>
            <a:off x="5774664" y="4492573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001</a:t>
            </a:r>
          </a:p>
        </p:txBody>
      </p:sp>
      <p:sp>
        <p:nvSpPr>
          <p:cNvPr id="349" name="TextBox 46"/>
          <p:cNvSpPr txBox="1"/>
          <p:nvPr/>
        </p:nvSpPr>
        <p:spPr>
          <a:xfrm>
            <a:off x="6608895" y="5091617"/>
            <a:ext cx="60866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010</a:t>
            </a:r>
          </a:p>
        </p:txBody>
      </p:sp>
      <p:sp>
        <p:nvSpPr>
          <p:cNvPr id="350" name="TextBox 47"/>
          <p:cNvSpPr txBox="1"/>
          <p:nvPr/>
        </p:nvSpPr>
        <p:spPr>
          <a:xfrm>
            <a:off x="6608895" y="5587877"/>
            <a:ext cx="60866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011</a:t>
            </a:r>
          </a:p>
        </p:txBody>
      </p:sp>
      <p:pic>
        <p:nvPicPr>
          <p:cNvPr id="3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1073" y="2135207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6515" y="5099206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6515" y="5625500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079" y="4003902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079" y="4530195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7349" y="3594780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7349" y="4121074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430" y="2502517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430" y="3028811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694" y="2524699"/>
            <a:ext cx="694832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525" y="3374311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5309" y="3616962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1586" y="4032124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126" y="4906674"/>
            <a:ext cx="694831" cy="4097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48"/>
          <p:cNvGrpSpPr/>
          <p:nvPr/>
        </p:nvGrpSpPr>
        <p:grpSpPr>
          <a:xfrm>
            <a:off x="5868156" y="1752778"/>
            <a:ext cx="2936727" cy="777241"/>
            <a:chOff x="0" y="0"/>
            <a:chExt cx="2936725" cy="777240"/>
          </a:xfrm>
        </p:grpSpPr>
        <p:sp>
          <p:nvSpPr>
            <p:cNvPr id="365" name="Rectangle"/>
            <p:cNvSpPr/>
            <p:nvPr/>
          </p:nvSpPr>
          <p:spPr>
            <a:xfrm>
              <a:off x="0" y="14939"/>
              <a:ext cx="2936726" cy="74736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Datagram, Destination = 101"/>
            <p:cNvSpPr txBox="1"/>
            <p:nvPr/>
          </p:nvSpPr>
          <p:spPr>
            <a:xfrm>
              <a:off x="0" y="-1"/>
              <a:ext cx="2936726" cy="77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Datagram, Destination = 101</a:t>
              </a:r>
            </a:p>
          </p:txBody>
        </p:sp>
      </p:grpSp>
      <p:sp>
        <p:nvSpPr>
          <p:cNvPr id="371" name="Straight Arrow Connector 62"/>
          <p:cNvSpPr/>
          <p:nvPr/>
        </p:nvSpPr>
        <p:spPr>
          <a:xfrm>
            <a:off x="4415006" y="2230408"/>
            <a:ext cx="1443626" cy="86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2" name="Straight Arrow Connector 65"/>
          <p:cNvSpPr/>
          <p:nvPr/>
        </p:nvSpPr>
        <p:spPr>
          <a:xfrm>
            <a:off x="2920142" y="2426247"/>
            <a:ext cx="816090" cy="21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3" name="Straight Arrow Connector 68"/>
          <p:cNvSpPr/>
          <p:nvPr/>
        </p:nvSpPr>
        <p:spPr>
          <a:xfrm>
            <a:off x="1383994" y="2849883"/>
            <a:ext cx="878782" cy="33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2"/>
      <p:bldP build="whole" bldLvl="1" animBg="1" rev="0" advAuto="0" spid="372" grpId="3"/>
      <p:bldP build="whole" bldLvl="1" animBg="1" rev="0" advAuto="0" spid="373" grpId="4"/>
      <p:bldP build="whole" bldLvl="1" animBg="1" rev="0" advAuto="0" spid="3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Addressing</a:t>
            </a:r>
          </a:p>
        </p:txBody>
      </p:sp>
      <p:sp>
        <p:nvSpPr>
          <p:cNvPr id="37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7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2127738"/>
          </a:xfrm>
          <a:prstGeom prst="rect">
            <a:avLst/>
          </a:prstGeom>
        </p:spPr>
        <p:txBody>
          <a:bodyPr/>
          <a:lstStyle/>
          <a:p>
            <a:pPr/>
            <a:r>
              <a:t>IPv4: 32-bit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written in dotted notation, e.g. 192.168.21.76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number is a byte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Stored in Big Endian order</a:t>
            </a:r>
          </a:p>
        </p:txBody>
      </p:sp>
      <p:grpSp>
        <p:nvGrpSpPr>
          <p:cNvPr id="380" name="Rectangle 4"/>
          <p:cNvGrpSpPr/>
          <p:nvPr/>
        </p:nvGrpSpPr>
        <p:grpSpPr>
          <a:xfrm>
            <a:off x="1487272" y="5711280"/>
            <a:ext cx="1714919" cy="602902"/>
            <a:chOff x="0" y="0"/>
            <a:chExt cx="1714917" cy="602900"/>
          </a:xfrm>
        </p:grpSpPr>
        <p:sp>
          <p:nvSpPr>
            <p:cNvPr id="378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1100000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11000000</a:t>
              </a:r>
            </a:p>
          </p:txBody>
        </p:sp>
      </p:grpSp>
      <p:grpSp>
        <p:nvGrpSpPr>
          <p:cNvPr id="383" name="Rectangle 5"/>
          <p:cNvGrpSpPr/>
          <p:nvPr/>
        </p:nvGrpSpPr>
        <p:grpSpPr>
          <a:xfrm>
            <a:off x="1487272" y="4908250"/>
            <a:ext cx="1714919" cy="602902"/>
            <a:chOff x="0" y="0"/>
            <a:chExt cx="1714917" cy="602900"/>
          </a:xfrm>
        </p:grpSpPr>
        <p:sp>
          <p:nvSpPr>
            <p:cNvPr id="381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C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C0</a:t>
              </a:r>
            </a:p>
          </p:txBody>
        </p:sp>
      </p:grpSp>
      <p:grpSp>
        <p:nvGrpSpPr>
          <p:cNvPr id="386" name="Rectangle 6"/>
          <p:cNvGrpSpPr/>
          <p:nvPr/>
        </p:nvGrpSpPr>
        <p:grpSpPr>
          <a:xfrm>
            <a:off x="1487272" y="4105219"/>
            <a:ext cx="1714919" cy="602902"/>
            <a:chOff x="0" y="0"/>
            <a:chExt cx="1714917" cy="602900"/>
          </a:xfrm>
        </p:grpSpPr>
        <p:sp>
          <p:nvSpPr>
            <p:cNvPr id="384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192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192</a:t>
              </a:r>
            </a:p>
          </p:txBody>
        </p:sp>
      </p:grpSp>
      <p:grpSp>
        <p:nvGrpSpPr>
          <p:cNvPr id="389" name="Rectangle 7"/>
          <p:cNvGrpSpPr/>
          <p:nvPr/>
        </p:nvGrpSpPr>
        <p:grpSpPr>
          <a:xfrm>
            <a:off x="3347892" y="5711278"/>
            <a:ext cx="1714919" cy="602902"/>
            <a:chOff x="0" y="0"/>
            <a:chExt cx="1714917" cy="602900"/>
          </a:xfrm>
        </p:grpSpPr>
        <p:sp>
          <p:nvSpPr>
            <p:cNvPr id="387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1010100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10101000</a:t>
              </a:r>
            </a:p>
          </p:txBody>
        </p:sp>
      </p:grpSp>
      <p:grpSp>
        <p:nvGrpSpPr>
          <p:cNvPr id="392" name="Rectangle 8"/>
          <p:cNvGrpSpPr/>
          <p:nvPr/>
        </p:nvGrpSpPr>
        <p:grpSpPr>
          <a:xfrm>
            <a:off x="3347892" y="4908248"/>
            <a:ext cx="1714919" cy="602902"/>
            <a:chOff x="0" y="0"/>
            <a:chExt cx="1714917" cy="602900"/>
          </a:xfrm>
        </p:grpSpPr>
        <p:sp>
          <p:nvSpPr>
            <p:cNvPr id="390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A8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A8</a:t>
              </a:r>
            </a:p>
          </p:txBody>
        </p:sp>
      </p:grpSp>
      <p:grpSp>
        <p:nvGrpSpPr>
          <p:cNvPr id="395" name="Rectangle 9"/>
          <p:cNvGrpSpPr/>
          <p:nvPr/>
        </p:nvGrpSpPr>
        <p:grpSpPr>
          <a:xfrm>
            <a:off x="3347892" y="4105218"/>
            <a:ext cx="1714919" cy="602902"/>
            <a:chOff x="0" y="0"/>
            <a:chExt cx="1714917" cy="602900"/>
          </a:xfrm>
        </p:grpSpPr>
        <p:sp>
          <p:nvSpPr>
            <p:cNvPr id="393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168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168</a:t>
              </a:r>
            </a:p>
          </p:txBody>
        </p:sp>
      </p:grpSp>
      <p:grpSp>
        <p:nvGrpSpPr>
          <p:cNvPr id="398" name="Rectangle 10"/>
          <p:cNvGrpSpPr/>
          <p:nvPr/>
        </p:nvGrpSpPr>
        <p:grpSpPr>
          <a:xfrm>
            <a:off x="5228607" y="5711280"/>
            <a:ext cx="1714919" cy="602902"/>
            <a:chOff x="0" y="0"/>
            <a:chExt cx="1714917" cy="602900"/>
          </a:xfrm>
        </p:grpSpPr>
        <p:sp>
          <p:nvSpPr>
            <p:cNvPr id="396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00010101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00010101</a:t>
              </a:r>
            </a:p>
          </p:txBody>
        </p:sp>
      </p:grpSp>
      <p:grpSp>
        <p:nvGrpSpPr>
          <p:cNvPr id="401" name="Rectangle 11"/>
          <p:cNvGrpSpPr/>
          <p:nvPr/>
        </p:nvGrpSpPr>
        <p:grpSpPr>
          <a:xfrm>
            <a:off x="5228607" y="4908250"/>
            <a:ext cx="1714919" cy="602902"/>
            <a:chOff x="0" y="0"/>
            <a:chExt cx="1714917" cy="602900"/>
          </a:xfrm>
        </p:grpSpPr>
        <p:sp>
          <p:nvSpPr>
            <p:cNvPr id="399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15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</p:grpSp>
      <p:grpSp>
        <p:nvGrpSpPr>
          <p:cNvPr id="404" name="Rectangle 12"/>
          <p:cNvGrpSpPr/>
          <p:nvPr/>
        </p:nvGrpSpPr>
        <p:grpSpPr>
          <a:xfrm>
            <a:off x="5228607" y="4105219"/>
            <a:ext cx="1714919" cy="602902"/>
            <a:chOff x="0" y="0"/>
            <a:chExt cx="1714917" cy="602900"/>
          </a:xfrm>
        </p:grpSpPr>
        <p:sp>
          <p:nvSpPr>
            <p:cNvPr id="402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21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407" name="Rectangle 13"/>
          <p:cNvGrpSpPr/>
          <p:nvPr/>
        </p:nvGrpSpPr>
        <p:grpSpPr>
          <a:xfrm>
            <a:off x="7095925" y="5711278"/>
            <a:ext cx="1714919" cy="602902"/>
            <a:chOff x="0" y="0"/>
            <a:chExt cx="1714917" cy="602900"/>
          </a:xfrm>
        </p:grpSpPr>
        <p:sp>
          <p:nvSpPr>
            <p:cNvPr id="405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0100110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01001100</a:t>
              </a:r>
            </a:p>
          </p:txBody>
        </p:sp>
      </p:grpSp>
      <p:grpSp>
        <p:nvGrpSpPr>
          <p:cNvPr id="410" name="Rectangle 14"/>
          <p:cNvGrpSpPr/>
          <p:nvPr/>
        </p:nvGrpSpPr>
        <p:grpSpPr>
          <a:xfrm>
            <a:off x="7095925" y="4908246"/>
            <a:ext cx="1714919" cy="602902"/>
            <a:chOff x="0" y="0"/>
            <a:chExt cx="1714917" cy="602900"/>
          </a:xfrm>
        </p:grpSpPr>
        <p:sp>
          <p:nvSpPr>
            <p:cNvPr id="408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4C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4C</a:t>
              </a:r>
            </a:p>
          </p:txBody>
        </p:sp>
      </p:grpSp>
      <p:grpSp>
        <p:nvGrpSpPr>
          <p:cNvPr id="413" name="Rectangle 15"/>
          <p:cNvGrpSpPr/>
          <p:nvPr/>
        </p:nvGrpSpPr>
        <p:grpSpPr>
          <a:xfrm>
            <a:off x="7095925" y="4105216"/>
            <a:ext cx="1714919" cy="602902"/>
            <a:chOff x="0" y="0"/>
            <a:chExt cx="1714917" cy="602900"/>
          </a:xfrm>
        </p:grpSpPr>
        <p:sp>
          <p:nvSpPr>
            <p:cNvPr id="411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76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76</a:t>
              </a:r>
            </a:p>
          </p:txBody>
        </p:sp>
      </p:grpSp>
      <p:sp>
        <p:nvSpPr>
          <p:cNvPr id="414" name="Rectangle 16"/>
          <p:cNvSpPr txBox="1"/>
          <p:nvPr/>
        </p:nvSpPr>
        <p:spPr>
          <a:xfrm>
            <a:off x="51371" y="4189500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Decimal</a:t>
            </a:r>
          </a:p>
        </p:txBody>
      </p:sp>
      <p:sp>
        <p:nvSpPr>
          <p:cNvPr id="415" name="Rectangle 17"/>
          <p:cNvSpPr txBox="1"/>
          <p:nvPr/>
        </p:nvSpPr>
        <p:spPr>
          <a:xfrm>
            <a:off x="51370" y="4993375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Hex</a:t>
            </a:r>
          </a:p>
        </p:txBody>
      </p:sp>
      <p:sp>
        <p:nvSpPr>
          <p:cNvPr id="416" name="Rectangle 18"/>
          <p:cNvSpPr txBox="1"/>
          <p:nvPr/>
        </p:nvSpPr>
        <p:spPr>
          <a:xfrm>
            <a:off x="51371" y="5795561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Binary</a:t>
            </a:r>
          </a:p>
        </p:txBody>
      </p:sp>
      <p:sp>
        <p:nvSpPr>
          <p:cNvPr id="417" name="Rectangle 19"/>
          <p:cNvSpPr txBox="1"/>
          <p:nvPr/>
        </p:nvSpPr>
        <p:spPr>
          <a:xfrm>
            <a:off x="1187826" y="369961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18" name="Rectangle 20"/>
          <p:cNvSpPr txBox="1"/>
          <p:nvPr/>
        </p:nvSpPr>
        <p:spPr>
          <a:xfrm>
            <a:off x="2995210" y="369961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19" name="Rectangle 21"/>
          <p:cNvSpPr txBox="1"/>
          <p:nvPr/>
        </p:nvSpPr>
        <p:spPr>
          <a:xfrm>
            <a:off x="4853120" y="369961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420" name="Rectangle 22"/>
          <p:cNvSpPr txBox="1"/>
          <p:nvPr/>
        </p:nvSpPr>
        <p:spPr>
          <a:xfrm>
            <a:off x="6721305" y="369961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421" name="Rectangle 23"/>
          <p:cNvSpPr txBox="1"/>
          <p:nvPr/>
        </p:nvSpPr>
        <p:spPr>
          <a:xfrm>
            <a:off x="8511396" y="36996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Addressing and Forwarding</a:t>
            </a:r>
          </a:p>
        </p:txBody>
      </p:sp>
      <p:sp>
        <p:nvSpPr>
          <p:cNvPr id="42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5" name="Content Placeholder 3"/>
          <p:cNvSpPr txBox="1"/>
          <p:nvPr>
            <p:ph type="body" idx="1"/>
          </p:nvPr>
        </p:nvSpPr>
        <p:spPr>
          <a:xfrm>
            <a:off x="152400" y="1600197"/>
            <a:ext cx="8839200" cy="30395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Routing Table Requirements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For every possible IP, give the next hop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But for 32-bit addresses, 2</a:t>
            </a:r>
            <a:r>
              <a:rPr baseline="30000"/>
              <a:t>32</a:t>
            </a:r>
            <a:r>
              <a:t> possibilities!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b="1" sz="2400"/>
            </a:pPr>
            <a:r>
              <a:t>Too slow</a:t>
            </a:r>
            <a:r>
              <a:rPr b="0"/>
              <a:t>: 48GE ports and 4x10GE needs 176Gbps bandwidth</a:t>
            </a:r>
            <a:br>
              <a:rPr b="0"/>
            </a:br>
            <a:r>
              <a:t>DRAM</a:t>
            </a:r>
            <a:r>
              <a:rPr b="0"/>
              <a:t>: ~1-6 Gbps; </a:t>
            </a:r>
            <a:r>
              <a:t>TCAM</a:t>
            </a:r>
            <a:r>
              <a:rPr b="0"/>
              <a:t> is fast, but 400x cost of DRAM</a:t>
            </a:r>
          </a:p>
          <a:p>
            <a:pPr>
              <a:lnSpc>
                <a:spcPct val="90000"/>
              </a:lnSpc>
              <a:defRPr sz="2600"/>
            </a:pPr>
            <a:r>
              <a:t>Hierarchical address scheme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Separate the address into a network and a host</a:t>
            </a:r>
          </a:p>
        </p:txBody>
      </p:sp>
      <p:grpSp>
        <p:nvGrpSpPr>
          <p:cNvPr id="428" name="Rectangle 4"/>
          <p:cNvGrpSpPr/>
          <p:nvPr/>
        </p:nvGrpSpPr>
        <p:grpSpPr>
          <a:xfrm>
            <a:off x="4726190" y="4903272"/>
            <a:ext cx="1714919" cy="602902"/>
            <a:chOff x="0" y="0"/>
            <a:chExt cx="1714917" cy="602900"/>
          </a:xfrm>
        </p:grpSpPr>
        <p:sp>
          <p:nvSpPr>
            <p:cNvPr id="426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Host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31" name="Rectangle 5"/>
          <p:cNvGrpSpPr/>
          <p:nvPr/>
        </p:nvGrpSpPr>
        <p:grpSpPr>
          <a:xfrm>
            <a:off x="3011272" y="4903272"/>
            <a:ext cx="1714919" cy="602902"/>
            <a:chOff x="0" y="0"/>
            <a:chExt cx="1714917" cy="602900"/>
          </a:xfrm>
        </p:grpSpPr>
        <p:sp>
          <p:nvSpPr>
            <p:cNvPr id="429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Network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434" name="Rectangle 6"/>
          <p:cNvGrpSpPr/>
          <p:nvPr/>
        </p:nvGrpSpPr>
        <p:grpSpPr>
          <a:xfrm>
            <a:off x="2295673" y="4903272"/>
            <a:ext cx="715601" cy="602902"/>
            <a:chOff x="0" y="0"/>
            <a:chExt cx="715600" cy="602900"/>
          </a:xfrm>
        </p:grpSpPr>
        <p:sp>
          <p:nvSpPr>
            <p:cNvPr id="432" name="Rectangle"/>
            <p:cNvSpPr/>
            <p:nvPr/>
          </p:nvSpPr>
          <p:spPr>
            <a:xfrm>
              <a:off x="-1" y="0"/>
              <a:ext cx="71560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Pfx"/>
            <p:cNvSpPr txBox="1"/>
            <p:nvPr/>
          </p:nvSpPr>
          <p:spPr>
            <a:xfrm>
              <a:off x="-1" y="84280"/>
              <a:ext cx="7156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  <p:sp>
        <p:nvSpPr>
          <p:cNvPr id="435" name="Rectangle 7"/>
          <p:cNvSpPr txBox="1"/>
          <p:nvPr/>
        </p:nvSpPr>
        <p:spPr>
          <a:xfrm>
            <a:off x="1996226" y="44906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36" name="Rectangle 8"/>
          <p:cNvSpPr txBox="1"/>
          <p:nvPr/>
        </p:nvSpPr>
        <p:spPr>
          <a:xfrm>
            <a:off x="6141661" y="44906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439" name="Group 9"/>
          <p:cNvGrpSpPr/>
          <p:nvPr/>
        </p:nvGrpSpPr>
        <p:grpSpPr>
          <a:xfrm>
            <a:off x="1375664" y="5444046"/>
            <a:ext cx="2178028" cy="1330207"/>
            <a:chOff x="0" y="0"/>
            <a:chExt cx="2178027" cy="1330206"/>
          </a:xfrm>
        </p:grpSpPr>
        <p:sp>
          <p:nvSpPr>
            <p:cNvPr id="437" name="Rectangular Callout 10"/>
            <p:cNvSpPr/>
            <p:nvPr/>
          </p:nvSpPr>
          <p:spPr>
            <a:xfrm flipH="1">
              <a:off x="0" y="0"/>
              <a:ext cx="2158782" cy="133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107"/>
                  </a:moveTo>
                  <a:lnTo>
                    <a:pt x="3600" y="6107"/>
                  </a:lnTo>
                  <a:lnTo>
                    <a:pt x="1761" y="0"/>
                  </a:lnTo>
                  <a:lnTo>
                    <a:pt x="9000" y="6107"/>
                  </a:lnTo>
                  <a:lnTo>
                    <a:pt x="21600" y="61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689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TextBox 11"/>
            <p:cNvSpPr txBox="1"/>
            <p:nvPr/>
          </p:nvSpPr>
          <p:spPr>
            <a:xfrm>
              <a:off x="19247" y="376099"/>
              <a:ext cx="215878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Known by </a:t>
              </a:r>
              <a:r>
                <a:rPr b="1"/>
                <a:t>all</a:t>
              </a:r>
              <a:r>
                <a:t> routers</a:t>
              </a:r>
            </a:p>
          </p:txBody>
        </p:sp>
      </p:grpSp>
      <p:grpSp>
        <p:nvGrpSpPr>
          <p:cNvPr id="442" name="Group 12"/>
          <p:cNvGrpSpPr/>
          <p:nvPr/>
        </p:nvGrpSpPr>
        <p:grpSpPr>
          <a:xfrm>
            <a:off x="5265346" y="5412875"/>
            <a:ext cx="2735654" cy="1361378"/>
            <a:chOff x="0" y="0"/>
            <a:chExt cx="2735653" cy="1361376"/>
          </a:xfrm>
        </p:grpSpPr>
        <p:sp>
          <p:nvSpPr>
            <p:cNvPr id="440" name="Rectangular Callout 13"/>
            <p:cNvSpPr/>
            <p:nvPr/>
          </p:nvSpPr>
          <p:spPr>
            <a:xfrm flipH="1">
              <a:off x="-1" y="0"/>
              <a:ext cx="2711481" cy="1361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62"/>
                  </a:moveTo>
                  <a:lnTo>
                    <a:pt x="12600" y="6462"/>
                  </a:lnTo>
                  <a:lnTo>
                    <a:pt x="19475" y="0"/>
                  </a:lnTo>
                  <a:lnTo>
                    <a:pt x="18000" y="6462"/>
                  </a:lnTo>
                  <a:lnTo>
                    <a:pt x="21600" y="646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98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TextBox 14"/>
            <p:cNvSpPr txBox="1"/>
            <p:nvPr/>
          </p:nvSpPr>
          <p:spPr>
            <a:xfrm>
              <a:off x="24174" y="407270"/>
              <a:ext cx="271148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Known by edge (LAN) routers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9" grpId="7"/>
      <p:bldP build="whole" bldLvl="1" animBg="1" rev="0" advAuto="0" spid="435" grpId="5"/>
      <p:bldP build="whole" bldLvl="1" animBg="1" rev="0" advAuto="0" spid="442" grpId="8"/>
      <p:bldP build="whole" bldLvl="1" animBg="1" rev="0" advAuto="0" spid="428" grpId="2"/>
      <p:bldP build="whole" bldLvl="1" animBg="1" rev="0" advAuto="0" spid="431" grpId="3"/>
      <p:bldP build="p" bldLvl="5" animBg="1" rev="0" advAuto="0" spid="425" grpId="1"/>
      <p:bldP build="whole" bldLvl="1" animBg="1" rev="0" advAuto="0" spid="434" grpId="4"/>
      <p:bldP build="whole" bldLvl="1" animBg="1" rev="0" advAuto="0" spid="436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44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IP add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address</a:t>
            </a:r>
          </a:p>
        </p:txBody>
      </p:sp>
      <p:sp>
        <p:nvSpPr>
          <p:cNvPr id="4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9" name="IPv4: 32-bit addresses…"/>
          <p:cNvSpPr txBox="1"/>
          <p:nvPr>
            <p:ph type="body" idx="1"/>
          </p:nvPr>
        </p:nvSpPr>
        <p:spPr>
          <a:xfrm>
            <a:off x="152400" y="1600200"/>
            <a:ext cx="8839200" cy="4796719"/>
          </a:xfrm>
          <a:prstGeom prst="rect">
            <a:avLst/>
          </a:prstGeom>
        </p:spPr>
        <p:txBody>
          <a:bodyPr/>
          <a:lstStyle/>
          <a:p>
            <a:pPr/>
            <a:r>
              <a:t>IPv4: 32-bit addresses</a:t>
            </a:r>
          </a:p>
          <a:p>
            <a:pPr lvl="1" marL="685800" indent="-320039">
              <a:buSzPct val="60000"/>
              <a:buChar char="◻"/>
            </a:pPr>
            <a:r>
              <a:t>Too big to fit into a routing table (2^32)</a:t>
            </a:r>
          </a:p>
          <a:p>
            <a:pPr lvl="1" marL="685800" indent="-320039">
              <a:buSzPct val="60000"/>
              <a:buChar char="◻"/>
            </a:pPr>
            <a:r>
              <a:t>Let’s make a hierarchy! </a:t>
            </a:r>
          </a:p>
          <a:p>
            <a:pPr lvl="2" marL="1005839" indent="-320039">
              <a:buSzPct val="60000"/>
              <a:buChar char="◻"/>
              <a:defRPr>
                <a:solidFill>
                  <a:schemeClr val="accent2"/>
                </a:solidFill>
              </a:defRPr>
            </a:pPr>
            <a:r>
              <a:t>Class-based IP address </a:t>
            </a:r>
          </a:p>
          <a:p>
            <a:pPr lvl="3" marL="1463039" indent="-320039">
              <a:buSzPct val="60000"/>
              <a:buChar char="◻"/>
            </a:pPr>
            <a:r>
              <a:t>Some address spaces are wasted</a:t>
            </a:r>
          </a:p>
          <a:p>
            <a:pPr lvl="3" marL="1463039" indent="-320039">
              <a:buSzPct val="60000"/>
              <a:buChar char="◻"/>
            </a:pPr>
            <a:r>
              <a:t>Still too many hosts in one network </a:t>
            </a:r>
          </a:p>
          <a:p>
            <a:pPr lvl="1" marL="685800" indent="-320039">
              <a:buSzPct val="60000"/>
              <a:buChar char="◻"/>
            </a:pPr>
            <a:r>
              <a:t>Let’s make another hierarchy! </a:t>
            </a:r>
          </a:p>
          <a:p>
            <a:pPr lvl="2" marL="1005839" indent="-320039">
              <a:buSzPct val="60000"/>
              <a:buChar char="◻"/>
              <a:defRPr>
                <a:solidFill>
                  <a:schemeClr val="accent2"/>
                </a:solidFill>
              </a:defRPr>
            </a:pPr>
            <a:r>
              <a:t>Subnet Mask</a:t>
            </a:r>
          </a:p>
          <a:p>
            <a:pPr lvl="1" marL="685800" indent="-320039">
              <a:buSzPct val="60000"/>
              <a:buChar char="◻"/>
              <a:defRPr>
                <a:solidFill>
                  <a:schemeClr val="accent2"/>
                </a:solidFill>
              </a:defRPr>
            </a:pPr>
            <a:r>
              <a:t>Classless 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of IP Addresses</a:t>
            </a:r>
          </a:p>
        </p:txBody>
      </p:sp>
      <p:sp>
        <p:nvSpPr>
          <p:cNvPr id="45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53" name="Content Placeholder 3"/>
          <p:cNvSpPr txBox="1"/>
          <p:nvPr>
            <p:ph type="body" sz="quarter" idx="1"/>
          </p:nvPr>
        </p:nvSpPr>
        <p:spPr>
          <a:xfrm>
            <a:off x="6925" y="1942699"/>
            <a:ext cx="1842980" cy="540328"/>
          </a:xfrm>
          <a:prstGeom prst="rect">
            <a:avLst/>
          </a:prstGeom>
        </p:spPr>
        <p:txBody>
          <a:bodyPr/>
          <a:lstStyle/>
          <a:p>
            <a:pPr/>
            <a:r>
              <a:t>Class A</a:t>
            </a:r>
          </a:p>
        </p:txBody>
      </p:sp>
      <p:grpSp>
        <p:nvGrpSpPr>
          <p:cNvPr id="456" name="Rectangle 4"/>
          <p:cNvGrpSpPr/>
          <p:nvPr/>
        </p:nvGrpSpPr>
        <p:grpSpPr>
          <a:xfrm>
            <a:off x="3321497" y="1961571"/>
            <a:ext cx="3463768" cy="602902"/>
            <a:chOff x="0" y="0"/>
            <a:chExt cx="3463766" cy="602900"/>
          </a:xfrm>
        </p:grpSpPr>
        <p:sp>
          <p:nvSpPr>
            <p:cNvPr id="454" name="Rectangle"/>
            <p:cNvSpPr/>
            <p:nvPr/>
          </p:nvSpPr>
          <p:spPr>
            <a:xfrm>
              <a:off x="-1" y="0"/>
              <a:ext cx="346376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Host"/>
            <p:cNvSpPr txBox="1"/>
            <p:nvPr/>
          </p:nvSpPr>
          <p:spPr>
            <a:xfrm>
              <a:off x="-1" y="84280"/>
              <a:ext cx="346376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59" name="Rectangle 5"/>
          <p:cNvGrpSpPr/>
          <p:nvPr/>
        </p:nvGrpSpPr>
        <p:grpSpPr>
          <a:xfrm>
            <a:off x="2278548" y="1961571"/>
            <a:ext cx="1024906" cy="602902"/>
            <a:chOff x="0" y="0"/>
            <a:chExt cx="1024904" cy="602900"/>
          </a:xfrm>
        </p:grpSpPr>
        <p:sp>
          <p:nvSpPr>
            <p:cNvPr id="457" name="Rectangle"/>
            <p:cNvSpPr/>
            <p:nvPr/>
          </p:nvSpPr>
          <p:spPr>
            <a:xfrm>
              <a:off x="0" y="0"/>
              <a:ext cx="1024905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Ntwk"/>
            <p:cNvSpPr txBox="1"/>
            <p:nvPr/>
          </p:nvSpPr>
          <p:spPr>
            <a:xfrm>
              <a:off x="0" y="84280"/>
              <a:ext cx="102490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Ntwk</a:t>
              </a:r>
            </a:p>
          </p:txBody>
        </p:sp>
      </p:grpSp>
      <p:grpSp>
        <p:nvGrpSpPr>
          <p:cNvPr id="462" name="Rectangle 6"/>
          <p:cNvGrpSpPr/>
          <p:nvPr/>
        </p:nvGrpSpPr>
        <p:grpSpPr>
          <a:xfrm>
            <a:off x="1920749" y="1961571"/>
            <a:ext cx="357801" cy="602902"/>
            <a:chOff x="0" y="0"/>
            <a:chExt cx="357800" cy="602900"/>
          </a:xfrm>
        </p:grpSpPr>
        <p:sp>
          <p:nvSpPr>
            <p:cNvPr id="460" name="Rectangle"/>
            <p:cNvSpPr/>
            <p:nvPr/>
          </p:nvSpPr>
          <p:spPr>
            <a:xfrm>
              <a:off x="-1" y="0"/>
              <a:ext cx="35780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0"/>
            <p:cNvSpPr txBox="1"/>
            <p:nvPr/>
          </p:nvSpPr>
          <p:spPr>
            <a:xfrm>
              <a:off x="-1" y="84280"/>
              <a:ext cx="3578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63" name="Rectangle 7"/>
          <p:cNvSpPr txBox="1"/>
          <p:nvPr/>
        </p:nvSpPr>
        <p:spPr>
          <a:xfrm>
            <a:off x="1621302" y="15489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64" name="Rectangle 8"/>
          <p:cNvSpPr txBox="1"/>
          <p:nvPr/>
        </p:nvSpPr>
        <p:spPr>
          <a:xfrm>
            <a:off x="6481822" y="154890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465" name="Rectangle 9"/>
          <p:cNvSpPr txBox="1"/>
          <p:nvPr/>
        </p:nvSpPr>
        <p:spPr>
          <a:xfrm>
            <a:off x="1962312" y="15489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466" name="Rectangle 10"/>
          <p:cNvSpPr txBox="1"/>
          <p:nvPr/>
        </p:nvSpPr>
        <p:spPr>
          <a:xfrm>
            <a:off x="3004007" y="154890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67" name="TextBox 11"/>
          <p:cNvSpPr txBox="1"/>
          <p:nvPr/>
        </p:nvSpPr>
        <p:spPr>
          <a:xfrm>
            <a:off x="7125095" y="1847523"/>
            <a:ext cx="181923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Example: MIT</a:t>
            </a:r>
          </a:p>
          <a:p>
            <a:pPr algn="ctr">
              <a:defRPr sz="2400"/>
            </a:pPr>
            <a:r>
              <a:t>18.*.*.*</a:t>
            </a:r>
          </a:p>
        </p:txBody>
      </p:sp>
      <p:sp>
        <p:nvSpPr>
          <p:cNvPr id="468" name="Left Brace 12"/>
          <p:cNvSpPr/>
          <p:nvPr/>
        </p:nvSpPr>
        <p:spPr>
          <a:xfrm rot="16200000">
            <a:off x="2467760" y="2080298"/>
            <a:ext cx="282659" cy="1388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36"/>
                  <a:pt x="10800" y="21234"/>
                </a:cubicBezTo>
                <a:lnTo>
                  <a:pt x="10800" y="11166"/>
                </a:lnTo>
                <a:cubicBezTo>
                  <a:pt x="10800" y="10964"/>
                  <a:pt x="5965" y="10800"/>
                  <a:pt x="0" y="10800"/>
                </a:cubicBezTo>
                <a:cubicBezTo>
                  <a:pt x="5965" y="10800"/>
                  <a:pt x="10800" y="10636"/>
                  <a:pt x="10800" y="10434"/>
                </a:cubicBezTo>
                <a:lnTo>
                  <a:pt x="10800" y="366"/>
                </a:lnTo>
                <a:cubicBezTo>
                  <a:pt x="10800" y="164"/>
                  <a:pt x="15635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9" name="TextBox 13"/>
          <p:cNvSpPr txBox="1"/>
          <p:nvPr/>
        </p:nvSpPr>
        <p:spPr>
          <a:xfrm>
            <a:off x="2178940" y="2832865"/>
            <a:ext cx="878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1-126</a:t>
            </a:r>
          </a:p>
        </p:txBody>
      </p:sp>
      <p:sp>
        <p:nvSpPr>
          <p:cNvPr id="470" name="Content Placeholder 3"/>
          <p:cNvSpPr txBox="1"/>
          <p:nvPr/>
        </p:nvSpPr>
        <p:spPr>
          <a:xfrm>
            <a:off x="6925" y="3617648"/>
            <a:ext cx="1842980" cy="54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Class B</a:t>
            </a:r>
          </a:p>
        </p:txBody>
      </p:sp>
      <p:grpSp>
        <p:nvGrpSpPr>
          <p:cNvPr id="473" name="Rectangle 15"/>
          <p:cNvGrpSpPr/>
          <p:nvPr/>
        </p:nvGrpSpPr>
        <p:grpSpPr>
          <a:xfrm>
            <a:off x="4392612" y="3636521"/>
            <a:ext cx="2392652" cy="602902"/>
            <a:chOff x="0" y="0"/>
            <a:chExt cx="2392651" cy="602900"/>
          </a:xfrm>
        </p:grpSpPr>
        <p:sp>
          <p:nvSpPr>
            <p:cNvPr id="471" name="Rectangle"/>
            <p:cNvSpPr/>
            <p:nvPr/>
          </p:nvSpPr>
          <p:spPr>
            <a:xfrm>
              <a:off x="-1" y="0"/>
              <a:ext cx="2392653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Host"/>
            <p:cNvSpPr txBox="1"/>
            <p:nvPr/>
          </p:nvSpPr>
          <p:spPr>
            <a:xfrm>
              <a:off x="-1" y="84280"/>
              <a:ext cx="239265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76" name="Rectangle 16"/>
          <p:cNvGrpSpPr/>
          <p:nvPr/>
        </p:nvGrpSpPr>
        <p:grpSpPr>
          <a:xfrm>
            <a:off x="2483422" y="3636521"/>
            <a:ext cx="1909191" cy="602902"/>
            <a:chOff x="0" y="0"/>
            <a:chExt cx="1909189" cy="602900"/>
          </a:xfrm>
        </p:grpSpPr>
        <p:sp>
          <p:nvSpPr>
            <p:cNvPr id="474" name="Rectangle"/>
            <p:cNvSpPr/>
            <p:nvPr/>
          </p:nvSpPr>
          <p:spPr>
            <a:xfrm>
              <a:off x="-1" y="0"/>
              <a:ext cx="1909191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5" name="Network"/>
            <p:cNvSpPr txBox="1"/>
            <p:nvPr/>
          </p:nvSpPr>
          <p:spPr>
            <a:xfrm>
              <a:off x="-1" y="84280"/>
              <a:ext cx="1909191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479" name="Rectangle 17"/>
          <p:cNvGrpSpPr/>
          <p:nvPr/>
        </p:nvGrpSpPr>
        <p:grpSpPr>
          <a:xfrm>
            <a:off x="1920748" y="3636521"/>
            <a:ext cx="562676" cy="602902"/>
            <a:chOff x="0" y="0"/>
            <a:chExt cx="562675" cy="602900"/>
          </a:xfrm>
        </p:grpSpPr>
        <p:sp>
          <p:nvSpPr>
            <p:cNvPr id="477" name="Rectangle"/>
            <p:cNvSpPr/>
            <p:nvPr/>
          </p:nvSpPr>
          <p:spPr>
            <a:xfrm>
              <a:off x="-1" y="0"/>
              <a:ext cx="562677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10"/>
            <p:cNvSpPr txBox="1"/>
            <p:nvPr/>
          </p:nvSpPr>
          <p:spPr>
            <a:xfrm>
              <a:off x="-1" y="84280"/>
              <a:ext cx="56267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480" name="Rectangle 18"/>
          <p:cNvSpPr txBox="1"/>
          <p:nvPr/>
        </p:nvSpPr>
        <p:spPr>
          <a:xfrm>
            <a:off x="1621302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81" name="Rectangle 19"/>
          <p:cNvSpPr txBox="1"/>
          <p:nvPr/>
        </p:nvSpPr>
        <p:spPr>
          <a:xfrm>
            <a:off x="6485816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482" name="Rectangle 20"/>
          <p:cNvSpPr txBox="1"/>
          <p:nvPr/>
        </p:nvSpPr>
        <p:spPr>
          <a:xfrm>
            <a:off x="2177050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483" name="Rectangle 21"/>
          <p:cNvSpPr txBox="1"/>
          <p:nvPr/>
        </p:nvSpPr>
        <p:spPr>
          <a:xfrm>
            <a:off x="4084668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484" name="TextBox 22"/>
          <p:cNvSpPr txBox="1"/>
          <p:nvPr/>
        </p:nvSpPr>
        <p:spPr>
          <a:xfrm>
            <a:off x="7166393" y="3522471"/>
            <a:ext cx="173663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Example: RIT</a:t>
            </a:r>
          </a:p>
          <a:p>
            <a:pPr algn="ctr">
              <a:defRPr sz="2400"/>
            </a:pPr>
            <a:r>
              <a:t>172.31.*.*</a:t>
            </a:r>
          </a:p>
        </p:txBody>
      </p:sp>
      <p:sp>
        <p:nvSpPr>
          <p:cNvPr id="485" name="Left Brace 23"/>
          <p:cNvSpPr/>
          <p:nvPr/>
        </p:nvSpPr>
        <p:spPr>
          <a:xfrm rot="16200000">
            <a:off x="2476784" y="3746223"/>
            <a:ext cx="282659" cy="1406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38"/>
                  <a:pt x="10800" y="21238"/>
                </a:cubicBezTo>
                <a:lnTo>
                  <a:pt x="10800" y="11162"/>
                </a:lnTo>
                <a:cubicBezTo>
                  <a:pt x="10800" y="10962"/>
                  <a:pt x="5965" y="10800"/>
                  <a:pt x="0" y="10800"/>
                </a:cubicBezTo>
                <a:cubicBezTo>
                  <a:pt x="5965" y="10800"/>
                  <a:pt x="10800" y="10638"/>
                  <a:pt x="10800" y="10438"/>
                </a:cubicBezTo>
                <a:lnTo>
                  <a:pt x="10800" y="362"/>
                </a:lnTo>
                <a:cubicBezTo>
                  <a:pt x="10800" y="162"/>
                  <a:pt x="15635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86" name="TextBox 24"/>
          <p:cNvSpPr txBox="1"/>
          <p:nvPr/>
        </p:nvSpPr>
        <p:spPr>
          <a:xfrm>
            <a:off x="2010764" y="4497421"/>
            <a:ext cx="121469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128-191</a:t>
            </a:r>
          </a:p>
        </p:txBody>
      </p:sp>
      <p:sp>
        <p:nvSpPr>
          <p:cNvPr id="487" name="Rectangle 25"/>
          <p:cNvSpPr txBox="1"/>
          <p:nvPr/>
        </p:nvSpPr>
        <p:spPr>
          <a:xfrm>
            <a:off x="3022051" y="322385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88" name="Content Placeholder 3"/>
          <p:cNvSpPr txBox="1"/>
          <p:nvPr/>
        </p:nvSpPr>
        <p:spPr>
          <a:xfrm>
            <a:off x="-1" y="5305138"/>
            <a:ext cx="1842980" cy="54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Class C</a:t>
            </a:r>
          </a:p>
        </p:txBody>
      </p:sp>
      <p:grpSp>
        <p:nvGrpSpPr>
          <p:cNvPr id="491" name="Rectangle 27"/>
          <p:cNvGrpSpPr/>
          <p:nvPr/>
        </p:nvGrpSpPr>
        <p:grpSpPr>
          <a:xfrm>
            <a:off x="5582010" y="5324011"/>
            <a:ext cx="1196327" cy="602902"/>
            <a:chOff x="0" y="0"/>
            <a:chExt cx="1196326" cy="602900"/>
          </a:xfrm>
        </p:grpSpPr>
        <p:sp>
          <p:nvSpPr>
            <p:cNvPr id="489" name="Rectangle"/>
            <p:cNvSpPr/>
            <p:nvPr/>
          </p:nvSpPr>
          <p:spPr>
            <a:xfrm>
              <a:off x="-1" y="0"/>
              <a:ext cx="119632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Host"/>
            <p:cNvSpPr txBox="1"/>
            <p:nvPr/>
          </p:nvSpPr>
          <p:spPr>
            <a:xfrm>
              <a:off x="-1" y="84280"/>
              <a:ext cx="119632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94" name="Rectangle 28"/>
          <p:cNvGrpSpPr/>
          <p:nvPr/>
        </p:nvGrpSpPr>
        <p:grpSpPr>
          <a:xfrm>
            <a:off x="2618113" y="5324011"/>
            <a:ext cx="2963899" cy="602902"/>
            <a:chOff x="0" y="0"/>
            <a:chExt cx="2963897" cy="602900"/>
          </a:xfrm>
        </p:grpSpPr>
        <p:sp>
          <p:nvSpPr>
            <p:cNvPr id="492" name="Rectangle"/>
            <p:cNvSpPr/>
            <p:nvPr/>
          </p:nvSpPr>
          <p:spPr>
            <a:xfrm>
              <a:off x="0" y="0"/>
              <a:ext cx="296389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Network"/>
            <p:cNvSpPr txBox="1"/>
            <p:nvPr/>
          </p:nvSpPr>
          <p:spPr>
            <a:xfrm>
              <a:off x="0" y="84280"/>
              <a:ext cx="296389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497" name="Rectangle 29"/>
          <p:cNvGrpSpPr/>
          <p:nvPr/>
        </p:nvGrpSpPr>
        <p:grpSpPr>
          <a:xfrm>
            <a:off x="1913820" y="5324011"/>
            <a:ext cx="695268" cy="602902"/>
            <a:chOff x="0" y="0"/>
            <a:chExt cx="695267" cy="602900"/>
          </a:xfrm>
        </p:grpSpPr>
        <p:sp>
          <p:nvSpPr>
            <p:cNvPr id="495" name="Rectangle"/>
            <p:cNvSpPr/>
            <p:nvPr/>
          </p:nvSpPr>
          <p:spPr>
            <a:xfrm>
              <a:off x="-1" y="0"/>
              <a:ext cx="695269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110"/>
            <p:cNvSpPr txBox="1"/>
            <p:nvPr/>
          </p:nvSpPr>
          <p:spPr>
            <a:xfrm>
              <a:off x="-1" y="84280"/>
              <a:ext cx="6952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110</a:t>
              </a:r>
            </a:p>
          </p:txBody>
        </p:sp>
      </p:grpSp>
      <p:sp>
        <p:nvSpPr>
          <p:cNvPr id="498" name="Rectangle 30"/>
          <p:cNvSpPr txBox="1"/>
          <p:nvPr/>
        </p:nvSpPr>
        <p:spPr>
          <a:xfrm>
            <a:off x="1614375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99" name="Rectangle 31"/>
          <p:cNvSpPr txBox="1"/>
          <p:nvPr/>
        </p:nvSpPr>
        <p:spPr>
          <a:xfrm>
            <a:off x="6478890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500" name="Rectangle 32"/>
          <p:cNvSpPr txBox="1"/>
          <p:nvPr/>
        </p:nvSpPr>
        <p:spPr>
          <a:xfrm>
            <a:off x="2309640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501" name="Rectangle 33"/>
          <p:cNvSpPr txBox="1"/>
          <p:nvPr/>
        </p:nvSpPr>
        <p:spPr>
          <a:xfrm>
            <a:off x="5282563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502" name="TextBox 34"/>
          <p:cNvSpPr txBox="1"/>
          <p:nvPr/>
        </p:nvSpPr>
        <p:spPr>
          <a:xfrm>
            <a:off x="7220117" y="5209962"/>
            <a:ext cx="161534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Example:</a:t>
            </a:r>
          </a:p>
          <a:p>
            <a:pPr algn="ctr">
              <a:defRPr sz="2400"/>
            </a:pPr>
            <a:r>
              <a:t>216.63.78.*</a:t>
            </a:r>
          </a:p>
        </p:txBody>
      </p:sp>
      <p:sp>
        <p:nvSpPr>
          <p:cNvPr id="503" name="Left Brace 35"/>
          <p:cNvSpPr/>
          <p:nvPr/>
        </p:nvSpPr>
        <p:spPr>
          <a:xfrm rot="16200000">
            <a:off x="2469857" y="5464888"/>
            <a:ext cx="282659" cy="140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38"/>
                  <a:pt x="10800" y="21238"/>
                </a:cubicBezTo>
                <a:lnTo>
                  <a:pt x="10800" y="11162"/>
                </a:lnTo>
                <a:cubicBezTo>
                  <a:pt x="10800" y="10962"/>
                  <a:pt x="5965" y="10800"/>
                  <a:pt x="0" y="10800"/>
                </a:cubicBezTo>
                <a:cubicBezTo>
                  <a:pt x="5965" y="10800"/>
                  <a:pt x="10800" y="10638"/>
                  <a:pt x="10800" y="10438"/>
                </a:cubicBezTo>
                <a:lnTo>
                  <a:pt x="10800" y="362"/>
                </a:lnTo>
                <a:cubicBezTo>
                  <a:pt x="10800" y="162"/>
                  <a:pt x="15635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4" name="TextBox 36"/>
          <p:cNvSpPr txBox="1"/>
          <p:nvPr/>
        </p:nvSpPr>
        <p:spPr>
          <a:xfrm>
            <a:off x="2003840" y="6257649"/>
            <a:ext cx="121469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192-223</a:t>
            </a:r>
          </a:p>
        </p:txBody>
      </p:sp>
      <p:sp>
        <p:nvSpPr>
          <p:cNvPr id="505" name="Rectangle 37"/>
          <p:cNvSpPr txBox="1"/>
          <p:nvPr/>
        </p:nvSpPr>
        <p:spPr>
          <a:xfrm>
            <a:off x="3015126" y="491134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506" name="Rectangle 38"/>
          <p:cNvSpPr txBox="1"/>
          <p:nvPr/>
        </p:nvSpPr>
        <p:spPr>
          <a:xfrm>
            <a:off x="4084668" y="154890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507" name="Rectangle 39"/>
          <p:cNvSpPr txBox="1"/>
          <p:nvPr/>
        </p:nvSpPr>
        <p:spPr>
          <a:xfrm>
            <a:off x="4084668" y="491134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508" name="Rectangle 40"/>
          <p:cNvSpPr txBox="1"/>
          <p:nvPr/>
        </p:nvSpPr>
        <p:spPr>
          <a:xfrm>
            <a:off x="5282563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509" name="Rectangle 41"/>
          <p:cNvSpPr txBox="1"/>
          <p:nvPr/>
        </p:nvSpPr>
        <p:spPr>
          <a:xfrm>
            <a:off x="5282562" y="154890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Class="entr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Class="entr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Class="entr" nodeType="afterEffect" presetSubtype="4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Class="entr" nodeType="after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4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Class="entr" nodeType="afterEffect" presetSubtype="4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0" grpId="22"/>
      <p:bldP build="whole" bldLvl="1" animBg="1" rev="0" advAuto="0" spid="494" grpId="18"/>
      <p:bldP build="whole" bldLvl="1" animBg="1" rev="0" advAuto="0" spid="485" grpId="14"/>
      <p:bldP build="whole" bldLvl="1" animBg="1" rev="0" advAuto="0" spid="483" grpId="10"/>
      <p:bldP build="whole" bldLvl="1" animBg="1" rev="0" advAuto="0" spid="473" grpId="4"/>
      <p:bldP build="whole" bldLvl="1" animBg="1" rev="0" advAuto="0" spid="470" grpId="3"/>
      <p:bldP build="whole" bldLvl="1" animBg="1" rev="0" advAuto="0" spid="476" grpId="5"/>
      <p:bldP build="whole" bldLvl="1" animBg="1" rev="0" advAuto="0" spid="498" grpId="20"/>
      <p:bldP build="whole" bldLvl="1" animBg="1" rev="0" advAuto="0" spid="469" grpId="2"/>
      <p:bldP build="whole" bldLvl="1" animBg="1" rev="0" advAuto="0" spid="487" grpId="12"/>
      <p:bldP build="whole" bldLvl="1" animBg="1" rev="0" advAuto="0" spid="501" grpId="23"/>
      <p:bldP build="whole" bldLvl="1" animBg="1" rev="0" advAuto="0" spid="488" grpId="16"/>
      <p:bldP build="whole" bldLvl="1" animBg="1" rev="0" advAuto="0" spid="491" grpId="17"/>
      <p:bldP build="whole" bldLvl="1" animBg="1" rev="0" advAuto="0" spid="502" grpId="24"/>
      <p:bldP build="whole" bldLvl="1" animBg="1" rev="0" advAuto="0" spid="482" grpId="9"/>
      <p:bldP build="whole" bldLvl="1" animBg="1" rev="0" advAuto="0" spid="479" grpId="6"/>
      <p:bldP build="whole" bldLvl="1" animBg="1" rev="0" advAuto="0" spid="484" grpId="11"/>
      <p:bldP build="whole" bldLvl="1" animBg="1" rev="0" advAuto="0" spid="505" grpId="25"/>
      <p:bldP build="whole" bldLvl="1" animBg="1" rev="0" advAuto="0" spid="499" grpId="21"/>
      <p:bldP build="whole" bldLvl="1" animBg="1" rev="0" advAuto="0" spid="481" grpId="8"/>
      <p:bldP build="whole" bldLvl="1" animBg="1" rev="0" advAuto="0" spid="486" grpId="15"/>
      <p:bldP build="whole" bldLvl="1" animBg="1" rev="0" advAuto="0" spid="504" grpId="28"/>
      <p:bldP build="whole" bldLvl="1" animBg="1" rev="0" advAuto="0" spid="468" grpId="1"/>
      <p:bldP build="whole" bldLvl="1" animBg="1" rev="0" advAuto="0" spid="497" grpId="19"/>
      <p:bldP build="whole" bldLvl="1" animBg="1" rev="0" advAuto="0" spid="508" grpId="13"/>
      <p:bldP build="whole" bldLvl="1" animBg="1" rev="0" advAuto="0" spid="503" grpId="27"/>
      <p:bldP build="whole" bldLvl="1" animBg="1" rev="0" advAuto="0" spid="480" grpId="7"/>
      <p:bldP build="whole" bldLvl="1" animBg="1" rev="0" advAuto="0" spid="507" grpId="2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You Get IPs?</a:t>
            </a:r>
          </a:p>
        </p:txBody>
      </p:sp>
      <p:sp>
        <p:nvSpPr>
          <p:cNvPr id="51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IP address ranges controlled by IANA</a:t>
            </a:r>
          </a:p>
          <a:p>
            <a:pPr>
              <a:lnSpc>
                <a:spcPct val="90000"/>
              </a:lnSpc>
              <a:defRPr sz="2600"/>
            </a:pP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600"/>
            </a:pP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600"/>
            </a:pP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Internet Assigned Number Authority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Roots go back to 1972, ARPANET, UCLA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Today, part of ICANN</a:t>
            </a:r>
          </a:p>
          <a:p>
            <a:pPr>
              <a:lnSpc>
                <a:spcPct val="90000"/>
              </a:lnSpc>
              <a:defRPr sz="2600"/>
            </a:pPr>
            <a:r>
              <a:t>IANA grants IPs to regional authorities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ARIN (American Registry of Internet Numbers) may grant you a range of IPs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You may then advertise routes to your new IP range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There are now secondary markets, auctions, …</a:t>
            </a:r>
          </a:p>
        </p:txBody>
      </p:sp>
      <p:pic>
        <p:nvPicPr>
          <p:cNvPr id="5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711" y="2146412"/>
            <a:ext cx="3561824" cy="1354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Level Hierarchy</a:t>
            </a:r>
          </a:p>
        </p:txBody>
      </p:sp>
      <p:sp>
        <p:nvSpPr>
          <p:cNvPr id="51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325" y="2085339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84" y="3731259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725" y="3731259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5725" y="3731259"/>
            <a:ext cx="920751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TextBox 4"/>
          <p:cNvSpPr txBox="1"/>
          <p:nvPr/>
        </p:nvSpPr>
        <p:spPr>
          <a:xfrm>
            <a:off x="3886234" y="3179929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555" name="Straight Arrow Connector 9"/>
          <p:cNvSpPr/>
          <p:nvPr/>
        </p:nvSpPr>
        <p:spPr>
          <a:xfrm>
            <a:off x="2150096" y="2589798"/>
            <a:ext cx="1263025" cy="1175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6" name="Straight Arrow Connector 11"/>
          <p:cNvSpPr/>
          <p:nvPr/>
        </p:nvSpPr>
        <p:spPr>
          <a:xfrm>
            <a:off x="3366349" y="2612430"/>
            <a:ext cx="244415" cy="1131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7" name="Straight Arrow Connector 12"/>
          <p:cNvSpPr/>
          <p:nvPr/>
        </p:nvSpPr>
        <p:spPr>
          <a:xfrm>
            <a:off x="3908610" y="2591312"/>
            <a:ext cx="1195540" cy="117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2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8240" y="5366546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5901" y="5366544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5028" y="5366544"/>
            <a:ext cx="739646" cy="739646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TextBox 20"/>
          <p:cNvSpPr txBox="1"/>
          <p:nvPr/>
        </p:nvSpPr>
        <p:spPr>
          <a:xfrm>
            <a:off x="5341656" y="5000954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558" name="Straight Arrow Connector 21"/>
          <p:cNvSpPr/>
          <p:nvPr/>
        </p:nvSpPr>
        <p:spPr>
          <a:xfrm>
            <a:off x="4245235" y="4254364"/>
            <a:ext cx="903927" cy="118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9" name="Straight Arrow Connector 24"/>
          <p:cNvSpPr/>
          <p:nvPr/>
        </p:nvSpPr>
        <p:spPr>
          <a:xfrm>
            <a:off x="4974242" y="4258133"/>
            <a:ext cx="301179" cy="115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0" name="Straight Arrow Connector 27"/>
          <p:cNvSpPr/>
          <p:nvPr/>
        </p:nvSpPr>
        <p:spPr>
          <a:xfrm>
            <a:off x="5546951" y="4246494"/>
            <a:ext cx="947463" cy="1146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37" name="Rectangle 30"/>
          <p:cNvGrpSpPr/>
          <p:nvPr/>
        </p:nvGrpSpPr>
        <p:grpSpPr>
          <a:xfrm>
            <a:off x="7566432" y="2234191"/>
            <a:ext cx="1498863" cy="602902"/>
            <a:chOff x="0" y="0"/>
            <a:chExt cx="1498861" cy="602900"/>
          </a:xfrm>
        </p:grpSpPr>
        <p:sp>
          <p:nvSpPr>
            <p:cNvPr id="535" name="Rectangle"/>
            <p:cNvSpPr/>
            <p:nvPr/>
          </p:nvSpPr>
          <p:spPr>
            <a:xfrm>
              <a:off x="0" y="0"/>
              <a:ext cx="1498862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6" name="Host"/>
            <p:cNvSpPr txBox="1"/>
            <p:nvPr/>
          </p:nvSpPr>
          <p:spPr>
            <a:xfrm>
              <a:off x="0" y="84280"/>
              <a:ext cx="149886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540" name="Rectangle 31"/>
          <p:cNvGrpSpPr/>
          <p:nvPr/>
        </p:nvGrpSpPr>
        <p:grpSpPr>
          <a:xfrm>
            <a:off x="6261134" y="2234191"/>
            <a:ext cx="1305299" cy="602902"/>
            <a:chOff x="0" y="0"/>
            <a:chExt cx="1305298" cy="602900"/>
          </a:xfrm>
        </p:grpSpPr>
        <p:sp>
          <p:nvSpPr>
            <p:cNvPr id="538" name="Rectangle"/>
            <p:cNvSpPr/>
            <p:nvPr/>
          </p:nvSpPr>
          <p:spPr>
            <a:xfrm>
              <a:off x="-1" y="0"/>
              <a:ext cx="1305300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Network"/>
            <p:cNvSpPr txBox="1"/>
            <p:nvPr/>
          </p:nvSpPr>
          <p:spPr>
            <a:xfrm>
              <a:off x="-1" y="84280"/>
              <a:ext cx="130530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544" name="Curved Up Arrow 36"/>
          <p:cNvGrpSpPr/>
          <p:nvPr/>
        </p:nvGrpSpPr>
        <p:grpSpPr>
          <a:xfrm>
            <a:off x="2891531" y="853107"/>
            <a:ext cx="4405924" cy="1239854"/>
            <a:chOff x="0" y="0"/>
            <a:chExt cx="4405922" cy="1239852"/>
          </a:xfrm>
        </p:grpSpPr>
        <p:sp>
          <p:nvSpPr>
            <p:cNvPr id="541" name="Shape"/>
            <p:cNvSpPr/>
            <p:nvPr/>
          </p:nvSpPr>
          <p:spPr>
            <a:xfrm rot="10800000">
              <a:off x="-1" y="0"/>
              <a:ext cx="4405924" cy="123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77" fill="norm" stroke="1" extrusionOk="0">
                  <a:moveTo>
                    <a:pt x="17929" y="0"/>
                  </a:moveTo>
                  <a:lnTo>
                    <a:pt x="21600" y="6957"/>
                  </a:lnTo>
                  <a:lnTo>
                    <a:pt x="20290" y="6957"/>
                  </a:lnTo>
                  <a:cubicBezTo>
                    <a:pt x="18774" y="16764"/>
                    <a:pt x="14408" y="21600"/>
                    <a:pt x="10538" y="17758"/>
                  </a:cubicBezTo>
                  <a:cubicBezTo>
                    <a:pt x="10493" y="17713"/>
                    <a:pt x="10449" y="17668"/>
                    <a:pt x="10404" y="17621"/>
                  </a:cubicBezTo>
                  <a:lnTo>
                    <a:pt x="10404" y="17621"/>
                  </a:lnTo>
                  <a:cubicBezTo>
                    <a:pt x="12295" y="15636"/>
                    <a:pt x="13785" y="11786"/>
                    <a:pt x="14531" y="6957"/>
                  </a:cubicBezTo>
                  <a:lnTo>
                    <a:pt x="13221" y="6957"/>
                  </a:lnTo>
                  <a:close/>
                  <a:moveTo>
                    <a:pt x="7525" y="19072"/>
                  </a:moveTo>
                  <a:cubicBezTo>
                    <a:pt x="3369" y="19072"/>
                    <a:pt x="0" y="10533"/>
                    <a:pt x="0" y="0"/>
                  </a:cubicBezTo>
                  <a:lnTo>
                    <a:pt x="5758" y="0"/>
                  </a:lnTo>
                  <a:cubicBezTo>
                    <a:pt x="5758" y="10533"/>
                    <a:pt x="9127" y="19072"/>
                    <a:pt x="13283" y="1907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42" name="Shape"/>
            <p:cNvSpPr/>
            <p:nvPr/>
          </p:nvSpPr>
          <p:spPr>
            <a:xfrm rot="10800000">
              <a:off x="1696466" y="331"/>
              <a:ext cx="2709456" cy="123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6" y="21600"/>
                  </a:moveTo>
                  <a:cubicBezTo>
                    <a:pt x="5478" y="21600"/>
                    <a:pt x="0" y="11929"/>
                    <a:pt x="0" y="0"/>
                  </a:cubicBezTo>
                  <a:lnTo>
                    <a:pt x="9364" y="0"/>
                  </a:lnTo>
                  <a:cubicBezTo>
                    <a:pt x="9364" y="11929"/>
                    <a:pt x="14842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43" name="Line"/>
            <p:cNvSpPr/>
            <p:nvPr/>
          </p:nvSpPr>
          <p:spPr>
            <a:xfrm rot="10800000">
              <a:off x="-1" y="331"/>
              <a:ext cx="4405924" cy="123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04" y="19956"/>
                  </a:moveTo>
                  <a:lnTo>
                    <a:pt x="10404" y="19956"/>
                  </a:lnTo>
                  <a:cubicBezTo>
                    <a:pt x="12295" y="17709"/>
                    <a:pt x="13785" y="13348"/>
                    <a:pt x="14531" y="7879"/>
                  </a:cubicBezTo>
                  <a:lnTo>
                    <a:pt x="13221" y="7879"/>
                  </a:lnTo>
                  <a:lnTo>
                    <a:pt x="17929" y="0"/>
                  </a:lnTo>
                  <a:lnTo>
                    <a:pt x="21600" y="7879"/>
                  </a:lnTo>
                  <a:lnTo>
                    <a:pt x="20290" y="7879"/>
                  </a:lnTo>
                  <a:cubicBezTo>
                    <a:pt x="19160" y="16155"/>
                    <a:pt x="16380" y="21600"/>
                    <a:pt x="13283" y="21600"/>
                  </a:cubicBezTo>
                  <a:lnTo>
                    <a:pt x="7525" y="21600"/>
                  </a:lnTo>
                  <a:cubicBezTo>
                    <a:pt x="3369" y="21600"/>
                    <a:pt x="0" y="11929"/>
                    <a:pt x="0" y="0"/>
                  </a:cubicBezTo>
                  <a:lnTo>
                    <a:pt x="5758" y="0"/>
                  </a:lnTo>
                  <a:cubicBezTo>
                    <a:pt x="5758" y="11929"/>
                    <a:pt x="9127" y="21600"/>
                    <a:pt x="13283" y="21600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561" name="Straight Arrow Connector 38"/>
          <p:cNvSpPr/>
          <p:nvPr/>
        </p:nvSpPr>
        <p:spPr>
          <a:xfrm>
            <a:off x="3908610" y="2591312"/>
            <a:ext cx="1195540" cy="117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6" name="Bent Arrow 40"/>
          <p:cNvSpPr/>
          <p:nvPr/>
        </p:nvSpPr>
        <p:spPr>
          <a:xfrm rot="10800000">
            <a:off x="5906804" y="2966718"/>
            <a:ext cx="2782572" cy="15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3073"/>
                </a:lnTo>
                <a:cubicBezTo>
                  <a:pt x="0" y="7854"/>
                  <a:pt x="2348" y="3623"/>
                  <a:pt x="5245" y="3623"/>
                </a:cubicBezTo>
                <a:lnTo>
                  <a:pt x="17019" y="3623"/>
                </a:lnTo>
                <a:lnTo>
                  <a:pt x="17019" y="0"/>
                </a:lnTo>
                <a:lnTo>
                  <a:pt x="21600" y="8086"/>
                </a:lnTo>
                <a:lnTo>
                  <a:pt x="17019" y="16171"/>
                </a:lnTo>
                <a:lnTo>
                  <a:pt x="17019" y="12548"/>
                </a:lnTo>
                <a:lnTo>
                  <a:pt x="5245" y="12548"/>
                </a:lnTo>
                <a:cubicBezTo>
                  <a:pt x="5084" y="12548"/>
                  <a:pt x="4953" y="12783"/>
                  <a:pt x="4953" y="13073"/>
                </a:cubicBezTo>
                <a:lnTo>
                  <a:pt x="4953" y="2160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2" name="Straight Arrow Connector 42"/>
          <p:cNvSpPr/>
          <p:nvPr/>
        </p:nvSpPr>
        <p:spPr>
          <a:xfrm>
            <a:off x="4974242" y="4258133"/>
            <a:ext cx="301179" cy="115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8" name="Left Brace 44"/>
          <p:cNvSpPr/>
          <p:nvPr/>
        </p:nvSpPr>
        <p:spPr>
          <a:xfrm rot="16200000">
            <a:off x="5177509" y="4790135"/>
            <a:ext cx="368301" cy="338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2"/>
                  <a:pt x="10800" y="21404"/>
                </a:cubicBezTo>
                <a:lnTo>
                  <a:pt x="10800" y="10996"/>
                </a:lnTo>
                <a:cubicBezTo>
                  <a:pt x="10800" y="10888"/>
                  <a:pt x="5965" y="10800"/>
                  <a:pt x="0" y="10800"/>
                </a:cubicBezTo>
                <a:cubicBezTo>
                  <a:pt x="5965" y="10800"/>
                  <a:pt x="10800" y="10712"/>
                  <a:pt x="10800" y="10604"/>
                </a:cubicBezTo>
                <a:lnTo>
                  <a:pt x="10800" y="196"/>
                </a:lnTo>
                <a:cubicBezTo>
                  <a:pt x="10800" y="8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551" name="Group 46"/>
          <p:cNvGrpSpPr/>
          <p:nvPr/>
        </p:nvGrpSpPr>
        <p:grpSpPr>
          <a:xfrm>
            <a:off x="544009" y="5127583"/>
            <a:ext cx="3290034" cy="1456096"/>
            <a:chOff x="0" y="0"/>
            <a:chExt cx="3290033" cy="1456095"/>
          </a:xfrm>
        </p:grpSpPr>
        <p:sp>
          <p:nvSpPr>
            <p:cNvPr id="549" name="Rectangular Callout 47"/>
            <p:cNvSpPr/>
            <p:nvPr/>
          </p:nvSpPr>
          <p:spPr>
            <a:xfrm flipH="1">
              <a:off x="2" y="0"/>
              <a:ext cx="3290032" cy="145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1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414" y="21600"/>
                  </a:lnTo>
                  <a:lnTo>
                    <a:pt x="3414" y="18000"/>
                  </a:lnTo>
                  <a:lnTo>
                    <a:pt x="0" y="14683"/>
                  </a:lnTo>
                  <a:lnTo>
                    <a:pt x="3414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TextBox 48"/>
            <p:cNvSpPr txBox="1"/>
            <p:nvPr/>
          </p:nvSpPr>
          <p:spPr>
            <a:xfrm>
              <a:off x="0" y="0"/>
              <a:ext cx="2770088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Subtree size determined by network class</a:t>
              </a:r>
            </a:p>
          </p:txBody>
        </p:sp>
      </p:grpSp>
      <p:grpSp>
        <p:nvGrpSpPr>
          <p:cNvPr id="554" name="Rectangle 29"/>
          <p:cNvGrpSpPr/>
          <p:nvPr/>
        </p:nvGrpSpPr>
        <p:grpSpPr>
          <a:xfrm>
            <a:off x="5562634" y="2234191"/>
            <a:ext cx="688341" cy="602902"/>
            <a:chOff x="0" y="0"/>
            <a:chExt cx="688340" cy="602900"/>
          </a:xfrm>
        </p:grpSpPr>
        <p:sp>
          <p:nvSpPr>
            <p:cNvPr id="552" name="Rectangle"/>
            <p:cNvSpPr/>
            <p:nvPr/>
          </p:nvSpPr>
          <p:spPr>
            <a:xfrm>
              <a:off x="-1" y="0"/>
              <a:ext cx="68834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Pfx"/>
            <p:cNvSpPr txBox="1"/>
            <p:nvPr/>
          </p:nvSpPr>
          <p:spPr>
            <a:xfrm>
              <a:off x="-1" y="84280"/>
              <a:ext cx="68834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1" grpId="2"/>
      <p:bldP build="whole" bldLvl="1" animBg="1" rev="0" advAuto="0" spid="548" grpId="6"/>
      <p:bldP build="whole" bldLvl="1" animBg="1" rev="0" advAuto="0" spid="544" grpId="1"/>
      <p:bldP build="whole" bldLvl="1" animBg="1" rev="0" advAuto="0" spid="546" grpId="3"/>
      <p:bldP build="whole" bldLvl="1" animBg="1" rev="0" advAuto="0" spid="551" grpId="5"/>
      <p:bldP build="whole" bldLvl="1" animBg="1" rev="0" advAuto="0" spid="562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Sizes</a:t>
            </a:r>
          </a:p>
        </p:txBody>
      </p:sp>
      <p:sp>
        <p:nvSpPr>
          <p:cNvPr id="56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66" name="Content Placeholder 4"/>
          <p:cNvGraphicFramePr/>
          <p:nvPr/>
        </p:nvGraphicFramePr>
        <p:xfrm>
          <a:off x="187125" y="2396663"/>
          <a:ext cx="8783257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6724"/>
                <a:gridCol w="891251"/>
                <a:gridCol w="1122744"/>
                <a:gridCol w="2777924"/>
                <a:gridCol w="3194613"/>
              </a:tblGrid>
              <a:tr h="37084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Prefix Bits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Network Bits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Number of Classes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Hosts per Class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7</a:t>
                      </a:r>
                      <a:r>
                        <a:t> – 2 = 126</a:t>
                      </a:r>
                    </a:p>
                    <a:p>
                      <a:pPr algn="l"/>
                      <a:r>
                        <a:t>(0 and 127 are reserved)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24</a:t>
                      </a:r>
                      <a:r>
                        <a:t> – 2 = 16,777,214</a:t>
                      </a:r>
                    </a:p>
                    <a:p>
                      <a:pPr algn="l"/>
                      <a:r>
                        <a:t>(All 0 and all 1 are reserved)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14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14</a:t>
                      </a:r>
                      <a:r>
                        <a:t> = 16,398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16</a:t>
                      </a:r>
                      <a:r>
                        <a:t> – 2 = 65,534</a:t>
                      </a:r>
                    </a:p>
                    <a:p>
                      <a:pPr algn="l"/>
                      <a:r>
                        <a:t>(All 0 and all 1 are reserved)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21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21</a:t>
                      </a:r>
                      <a:r>
                        <a:t> = 2,097,512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8</a:t>
                      </a:r>
                      <a:r>
                        <a:t> – 2 = 254</a:t>
                      </a:r>
                    </a:p>
                    <a:p>
                      <a:pPr algn="l"/>
                      <a:r>
                        <a:t>(All 0 and all 1 are reserved)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Total: 2,114,036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569" name="Group 5"/>
          <p:cNvGrpSpPr/>
          <p:nvPr/>
        </p:nvGrpSpPr>
        <p:grpSpPr>
          <a:xfrm>
            <a:off x="2098952" y="5260906"/>
            <a:ext cx="2330742" cy="1284830"/>
            <a:chOff x="0" y="0"/>
            <a:chExt cx="2330740" cy="1284829"/>
          </a:xfrm>
        </p:grpSpPr>
        <p:sp>
          <p:nvSpPr>
            <p:cNvPr id="567" name="Rectangular Callout 6"/>
            <p:cNvSpPr/>
            <p:nvPr/>
          </p:nvSpPr>
          <p:spPr>
            <a:xfrm flipH="1">
              <a:off x="1" y="0"/>
              <a:ext cx="2330740" cy="128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560"/>
                  </a:moveTo>
                  <a:lnTo>
                    <a:pt x="3600" y="5560"/>
                  </a:lnTo>
                  <a:lnTo>
                    <a:pt x="3602" y="0"/>
                  </a:lnTo>
                  <a:lnTo>
                    <a:pt x="9000" y="5560"/>
                  </a:lnTo>
                  <a:lnTo>
                    <a:pt x="21600" y="556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23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TextBox 7"/>
            <p:cNvSpPr txBox="1"/>
            <p:nvPr/>
          </p:nvSpPr>
          <p:spPr>
            <a:xfrm>
              <a:off x="0" y="330722"/>
              <a:ext cx="233074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Too many network IDs</a:t>
              </a:r>
            </a:p>
          </p:txBody>
        </p:sp>
      </p:grpSp>
      <p:grpSp>
        <p:nvGrpSpPr>
          <p:cNvPr id="572" name="Group 8"/>
          <p:cNvGrpSpPr/>
          <p:nvPr/>
        </p:nvGrpSpPr>
        <p:grpSpPr>
          <a:xfrm>
            <a:off x="5006126" y="4647442"/>
            <a:ext cx="2330742" cy="1898292"/>
            <a:chOff x="0" y="0"/>
            <a:chExt cx="2330740" cy="1898291"/>
          </a:xfrm>
        </p:grpSpPr>
        <p:sp>
          <p:nvSpPr>
            <p:cNvPr id="570" name="Rectangular Callout 9"/>
            <p:cNvSpPr/>
            <p:nvPr/>
          </p:nvSpPr>
          <p:spPr>
            <a:xfrm flipH="1">
              <a:off x="1" y="0"/>
              <a:ext cx="2330740" cy="189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44"/>
                  </a:moveTo>
                  <a:lnTo>
                    <a:pt x="3600" y="10744"/>
                  </a:lnTo>
                  <a:lnTo>
                    <a:pt x="3816" y="0"/>
                  </a:lnTo>
                  <a:lnTo>
                    <a:pt x="9000" y="10744"/>
                  </a:lnTo>
                  <a:lnTo>
                    <a:pt x="21600" y="107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255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TextBox 10"/>
            <p:cNvSpPr txBox="1"/>
            <p:nvPr/>
          </p:nvSpPr>
          <p:spPr>
            <a:xfrm>
              <a:off x="0" y="944184"/>
              <a:ext cx="233074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Too small to be useful</a:t>
              </a:r>
            </a:p>
          </p:txBody>
        </p:sp>
      </p:grpSp>
      <p:grpSp>
        <p:nvGrpSpPr>
          <p:cNvPr id="575" name="Group 11"/>
          <p:cNvGrpSpPr/>
          <p:nvPr/>
        </p:nvGrpSpPr>
        <p:grpSpPr>
          <a:xfrm>
            <a:off x="5214911" y="1736195"/>
            <a:ext cx="2330742" cy="1308428"/>
            <a:chOff x="0" y="0"/>
            <a:chExt cx="2330740" cy="1308427"/>
          </a:xfrm>
        </p:grpSpPr>
        <p:sp>
          <p:nvSpPr>
            <p:cNvPr id="573" name="Rectangular Callout 12"/>
            <p:cNvSpPr/>
            <p:nvPr/>
          </p:nvSpPr>
          <p:spPr>
            <a:xfrm flipH="1">
              <a:off x="1" y="0"/>
              <a:ext cx="2330740" cy="130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9686"/>
                  </a:lnTo>
                  <a:lnTo>
                    <a:pt x="9000" y="9686"/>
                  </a:lnTo>
                  <a:lnTo>
                    <a:pt x="5211" y="21600"/>
                  </a:lnTo>
                  <a:lnTo>
                    <a:pt x="3600" y="9686"/>
                  </a:lnTo>
                  <a:lnTo>
                    <a:pt x="0" y="9686"/>
                  </a:lnTo>
                  <a:lnTo>
                    <a:pt x="0" y="565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TextBox 13"/>
            <p:cNvSpPr txBox="1"/>
            <p:nvPr/>
          </p:nvSpPr>
          <p:spPr>
            <a:xfrm>
              <a:off x="0" y="0"/>
              <a:ext cx="233074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Way too big</a:t>
              </a:r>
            </a:p>
          </p:txBody>
        </p:sp>
      </p:grpSp>
      <p:sp>
        <p:nvSpPr>
          <p:cNvPr id="576" name="Rectangle 14"/>
          <p:cNvSpPr/>
          <p:nvPr/>
        </p:nvSpPr>
        <p:spPr>
          <a:xfrm>
            <a:off x="196771" y="3020991"/>
            <a:ext cx="8750458" cy="533902"/>
          </a:xfrm>
          <a:prstGeom prst="rect">
            <a:avLst/>
          </a:pr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7" name="Rectangle 15"/>
          <p:cNvSpPr/>
          <p:nvPr/>
        </p:nvSpPr>
        <p:spPr>
          <a:xfrm>
            <a:off x="198696" y="3567507"/>
            <a:ext cx="8746609" cy="557052"/>
          </a:xfrm>
          <a:prstGeom prst="rect">
            <a:avLst/>
          </a:pr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8" name="Rectangle 16"/>
          <p:cNvSpPr/>
          <p:nvPr/>
        </p:nvSpPr>
        <p:spPr>
          <a:xfrm>
            <a:off x="196770" y="4102857"/>
            <a:ext cx="8750460" cy="648184"/>
          </a:xfrm>
          <a:prstGeom prst="rect">
            <a:avLst/>
          </a:pr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500" fill="hold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0" dur="500" fill="hold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9" dur="500" fill="hold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8" grpId="5"/>
      <p:bldP build="whole" bldLvl="1" animBg="1" rev="0" advAuto="0" spid="578" grpId="6"/>
      <p:bldP build="whole" bldLvl="1" animBg="1" rev="0" advAuto="0" spid="577" grpId="3"/>
      <p:bldP build="whole" bldLvl="1" animBg="1" rev="0" advAuto="0" spid="577" grpId="4"/>
      <p:bldP build="whole" bldLvl="1" animBg="1" rev="0" advAuto="0" spid="569" grpId="7"/>
      <p:bldP build="whole" bldLvl="1" animBg="1" rev="0" advAuto="0" spid="572" grpId="9"/>
      <p:bldP build="whole" bldLvl="1" animBg="1" rev="0" advAuto="0" spid="576" grpId="1"/>
      <p:bldP build="whole" bldLvl="1" animBg="1" rev="0" advAuto="0" spid="576" grpId="2"/>
      <p:bldP build="whole" bldLvl="1" animBg="1" rev="0" advAuto="0" spid="575" grpId="8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Subnets</a:t>
            </a:r>
          </a:p>
        </p:txBody>
      </p:sp>
      <p:sp>
        <p:nvSpPr>
          <p:cNvPr id="58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84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2970976"/>
          </a:xfrm>
          <a:prstGeom prst="rect">
            <a:avLst/>
          </a:prstGeom>
        </p:spPr>
        <p:txBody>
          <a:bodyPr/>
          <a:lstStyle/>
          <a:p>
            <a:pPr/>
            <a:r>
              <a:t>Problem: need to break up large A and B classes</a:t>
            </a:r>
          </a:p>
          <a:p>
            <a:pPr/>
            <a:r>
              <a:t>Solution: add another layer to the hierarchy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From the outside, appears to be a single network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Only 1 entry in routing tables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Internally, manage multiple subnetworks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Split the address range using a </a:t>
            </a:r>
            <a:r>
              <a:rPr>
                <a:solidFill>
                  <a:schemeClr val="accent1"/>
                </a:solidFill>
              </a:rPr>
              <a:t>subnet mask</a:t>
            </a:r>
          </a:p>
        </p:txBody>
      </p:sp>
      <p:grpSp>
        <p:nvGrpSpPr>
          <p:cNvPr id="587" name="Rectangle 4"/>
          <p:cNvGrpSpPr/>
          <p:nvPr/>
        </p:nvGrpSpPr>
        <p:grpSpPr>
          <a:xfrm>
            <a:off x="5671615" y="4766948"/>
            <a:ext cx="2963099" cy="602902"/>
            <a:chOff x="0" y="0"/>
            <a:chExt cx="2963098" cy="602900"/>
          </a:xfrm>
        </p:grpSpPr>
        <p:sp>
          <p:nvSpPr>
            <p:cNvPr id="585" name="Rectangle"/>
            <p:cNvSpPr/>
            <p:nvPr/>
          </p:nvSpPr>
          <p:spPr>
            <a:xfrm>
              <a:off x="-1" y="0"/>
              <a:ext cx="2963100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6" name="Host"/>
            <p:cNvSpPr txBox="1"/>
            <p:nvPr/>
          </p:nvSpPr>
          <p:spPr>
            <a:xfrm>
              <a:off x="-1" y="84280"/>
              <a:ext cx="296310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590" name="Rectangle 5"/>
          <p:cNvGrpSpPr/>
          <p:nvPr/>
        </p:nvGrpSpPr>
        <p:grpSpPr>
          <a:xfrm>
            <a:off x="2955463" y="4766948"/>
            <a:ext cx="910502" cy="602902"/>
            <a:chOff x="0" y="0"/>
            <a:chExt cx="910500" cy="602900"/>
          </a:xfrm>
        </p:grpSpPr>
        <p:sp>
          <p:nvSpPr>
            <p:cNvPr id="588" name="Rectangle"/>
            <p:cNvSpPr/>
            <p:nvPr/>
          </p:nvSpPr>
          <p:spPr>
            <a:xfrm>
              <a:off x="-1" y="0"/>
              <a:ext cx="910502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9" name="Ntwk"/>
            <p:cNvSpPr txBox="1"/>
            <p:nvPr/>
          </p:nvSpPr>
          <p:spPr>
            <a:xfrm>
              <a:off x="-1" y="84280"/>
              <a:ext cx="9105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Ntwk</a:t>
              </a:r>
            </a:p>
          </p:txBody>
        </p:sp>
      </p:grpSp>
      <p:grpSp>
        <p:nvGrpSpPr>
          <p:cNvPr id="593" name="Rectangle 6"/>
          <p:cNvGrpSpPr/>
          <p:nvPr/>
        </p:nvGrpSpPr>
        <p:grpSpPr>
          <a:xfrm>
            <a:off x="2256963" y="4766948"/>
            <a:ext cx="688341" cy="602902"/>
            <a:chOff x="0" y="0"/>
            <a:chExt cx="688340" cy="602900"/>
          </a:xfrm>
        </p:grpSpPr>
        <p:sp>
          <p:nvSpPr>
            <p:cNvPr id="591" name="Rectangle"/>
            <p:cNvSpPr/>
            <p:nvPr/>
          </p:nvSpPr>
          <p:spPr>
            <a:xfrm>
              <a:off x="-1" y="0"/>
              <a:ext cx="68834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2" name="Pfx"/>
            <p:cNvSpPr txBox="1"/>
            <p:nvPr/>
          </p:nvSpPr>
          <p:spPr>
            <a:xfrm>
              <a:off x="-1" y="84280"/>
              <a:ext cx="68834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  <p:grpSp>
        <p:nvGrpSpPr>
          <p:cNvPr id="596" name="Rectangle 7"/>
          <p:cNvGrpSpPr/>
          <p:nvPr/>
        </p:nvGrpSpPr>
        <p:grpSpPr>
          <a:xfrm>
            <a:off x="3865964" y="4766948"/>
            <a:ext cx="1805653" cy="602902"/>
            <a:chOff x="0" y="0"/>
            <a:chExt cx="1805651" cy="602900"/>
          </a:xfrm>
        </p:grpSpPr>
        <p:sp>
          <p:nvSpPr>
            <p:cNvPr id="594" name="Rectangle"/>
            <p:cNvSpPr/>
            <p:nvPr/>
          </p:nvSpPr>
          <p:spPr>
            <a:xfrm>
              <a:off x="0" y="0"/>
              <a:ext cx="1805652" cy="602901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5" name="Subnet"/>
            <p:cNvSpPr txBox="1"/>
            <p:nvPr/>
          </p:nvSpPr>
          <p:spPr>
            <a:xfrm>
              <a:off x="0" y="84280"/>
              <a:ext cx="180565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Subnet</a:t>
              </a:r>
            </a:p>
          </p:txBody>
        </p:sp>
      </p:grpSp>
      <p:sp>
        <p:nvSpPr>
          <p:cNvPr id="597" name="TextBox 9"/>
          <p:cNvSpPr txBox="1"/>
          <p:nvPr/>
        </p:nvSpPr>
        <p:spPr>
          <a:xfrm>
            <a:off x="205750" y="5330971"/>
            <a:ext cx="17158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Subnet Mask: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153963" y="1242300"/>
            <a:ext cx="22547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Subnet Example</a:t>
            </a:r>
          </a:p>
        </p:txBody>
      </p:sp>
      <p:sp>
        <p:nvSpPr>
          <p:cNvPr id="60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01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598990"/>
          </a:xfrm>
          <a:prstGeom prst="rect">
            <a:avLst/>
          </a:prstGeom>
        </p:spPr>
        <p:txBody>
          <a:bodyPr/>
          <a:lstStyle/>
          <a:p>
            <a:pPr/>
            <a:r>
              <a:t>Extract network:</a:t>
            </a:r>
          </a:p>
        </p:txBody>
      </p:sp>
      <p:sp>
        <p:nvSpPr>
          <p:cNvPr id="602" name="Content Placeholder 3"/>
          <p:cNvSpPr txBox="1"/>
          <p:nvPr/>
        </p:nvSpPr>
        <p:spPr>
          <a:xfrm>
            <a:off x="154325" y="4021299"/>
            <a:ext cx="8839201" cy="598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Extract host:</a:t>
            </a:r>
          </a:p>
        </p:txBody>
      </p:sp>
      <p:sp>
        <p:nvSpPr>
          <p:cNvPr id="603" name="TextBox 5"/>
          <p:cNvSpPr txBox="1"/>
          <p:nvPr/>
        </p:nvSpPr>
        <p:spPr>
          <a:xfrm>
            <a:off x="2951526" y="2290629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rPr>
                <a:solidFill>
                  <a:schemeClr val="accent2">
                    <a:lumOff val="-9764"/>
                  </a:schemeClr>
                </a:solidFill>
              </a:rPr>
              <a:t>10</a:t>
            </a:r>
            <a:r>
              <a:t>110101 11011101 01010100 01110010</a:t>
            </a:r>
          </a:p>
        </p:txBody>
      </p:sp>
      <p:sp>
        <p:nvSpPr>
          <p:cNvPr id="604" name="TextBox 6"/>
          <p:cNvSpPr txBox="1"/>
          <p:nvPr/>
        </p:nvSpPr>
        <p:spPr>
          <a:xfrm>
            <a:off x="507008" y="2203682"/>
            <a:ext cx="145163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IP Address:</a:t>
            </a:r>
          </a:p>
        </p:txBody>
      </p:sp>
      <p:sp>
        <p:nvSpPr>
          <p:cNvPr id="605" name="TextBox 7"/>
          <p:cNvSpPr txBox="1"/>
          <p:nvPr/>
        </p:nvSpPr>
        <p:spPr>
          <a:xfrm>
            <a:off x="1084857" y="2696085"/>
            <a:ext cx="707588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&amp; 11111111 11111111 11000000 00000000</a:t>
            </a:r>
          </a:p>
        </p:txBody>
      </p:sp>
      <p:sp>
        <p:nvSpPr>
          <p:cNvPr id="606" name="TextBox 8"/>
          <p:cNvSpPr txBox="1"/>
          <p:nvPr/>
        </p:nvSpPr>
        <p:spPr>
          <a:xfrm>
            <a:off x="242837" y="2670711"/>
            <a:ext cx="17158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Subnet Mask:</a:t>
            </a:r>
          </a:p>
        </p:txBody>
      </p:sp>
      <p:sp>
        <p:nvSpPr>
          <p:cNvPr id="607" name="TextBox 9"/>
          <p:cNvSpPr txBox="1"/>
          <p:nvPr/>
        </p:nvSpPr>
        <p:spPr>
          <a:xfrm>
            <a:off x="2951526" y="3164288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t>10110101 11011101 </a:t>
            </a:r>
            <a:r>
              <a:rPr>
                <a:solidFill>
                  <a:schemeClr val="accent3"/>
                </a:solidFill>
              </a:rPr>
              <a:t>01</a:t>
            </a:r>
            <a:r>
              <a:t>000000 00000000</a:t>
            </a:r>
          </a:p>
        </p:txBody>
      </p:sp>
      <p:sp>
        <p:nvSpPr>
          <p:cNvPr id="608" name="TextBox 10"/>
          <p:cNvSpPr txBox="1"/>
          <p:nvPr/>
        </p:nvSpPr>
        <p:spPr>
          <a:xfrm>
            <a:off x="1107529" y="3148129"/>
            <a:ext cx="85110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Result:</a:t>
            </a:r>
          </a:p>
        </p:txBody>
      </p:sp>
      <p:sp>
        <p:nvSpPr>
          <p:cNvPr id="609" name="Straight Connector 12"/>
          <p:cNvSpPr/>
          <p:nvPr/>
        </p:nvSpPr>
        <p:spPr>
          <a:xfrm>
            <a:off x="2223654" y="3111593"/>
            <a:ext cx="6691746" cy="1"/>
          </a:xfrm>
          <a:prstGeom prst="line">
            <a:avLst/>
          </a:prstGeom>
          <a:ln w="38100">
            <a:solidFill>
              <a:srgbClr val="1C324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0" name="TextBox 13"/>
          <p:cNvSpPr txBox="1"/>
          <p:nvPr/>
        </p:nvSpPr>
        <p:spPr>
          <a:xfrm>
            <a:off x="2972308" y="4637135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10110101 11011101 01010100 01110010</a:t>
            </a:r>
          </a:p>
        </p:txBody>
      </p:sp>
      <p:sp>
        <p:nvSpPr>
          <p:cNvPr id="611" name="TextBox 14"/>
          <p:cNvSpPr txBox="1"/>
          <p:nvPr/>
        </p:nvSpPr>
        <p:spPr>
          <a:xfrm>
            <a:off x="507008" y="4620976"/>
            <a:ext cx="145163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IP Address:</a:t>
            </a:r>
          </a:p>
        </p:txBody>
      </p:sp>
      <p:sp>
        <p:nvSpPr>
          <p:cNvPr id="612" name="TextBox 15"/>
          <p:cNvSpPr txBox="1"/>
          <p:nvPr/>
        </p:nvSpPr>
        <p:spPr>
          <a:xfrm>
            <a:off x="854836" y="5020147"/>
            <a:ext cx="7434328" cy="47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&amp; ~(11111111 11111111 11000000 00000000)</a:t>
            </a:r>
          </a:p>
        </p:txBody>
      </p:sp>
      <p:sp>
        <p:nvSpPr>
          <p:cNvPr id="613" name="TextBox 16"/>
          <p:cNvSpPr txBox="1"/>
          <p:nvPr/>
        </p:nvSpPr>
        <p:spPr>
          <a:xfrm>
            <a:off x="99098" y="5088004"/>
            <a:ext cx="17158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Subnet Mask:</a:t>
            </a:r>
          </a:p>
        </p:txBody>
      </p:sp>
      <p:sp>
        <p:nvSpPr>
          <p:cNvPr id="614" name="TextBox 17"/>
          <p:cNvSpPr txBox="1"/>
          <p:nvPr/>
        </p:nvSpPr>
        <p:spPr>
          <a:xfrm>
            <a:off x="2972308" y="5581582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t>00000000 00000000 00</a:t>
            </a:r>
            <a:r>
              <a:rPr>
                <a:solidFill>
                  <a:schemeClr val="accent3">
                    <a:lumOff val="12156"/>
                  </a:schemeClr>
                </a:solidFill>
              </a:rPr>
              <a:t>010100 01110010</a:t>
            </a:r>
          </a:p>
        </p:txBody>
      </p:sp>
      <p:sp>
        <p:nvSpPr>
          <p:cNvPr id="615" name="TextBox 18"/>
          <p:cNvSpPr txBox="1"/>
          <p:nvPr/>
        </p:nvSpPr>
        <p:spPr>
          <a:xfrm>
            <a:off x="1107529" y="5565423"/>
            <a:ext cx="85110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Result:</a:t>
            </a:r>
          </a:p>
        </p:txBody>
      </p:sp>
      <p:sp>
        <p:nvSpPr>
          <p:cNvPr id="616" name="Straight Connector 19"/>
          <p:cNvSpPr/>
          <p:nvPr/>
        </p:nvSpPr>
        <p:spPr>
          <a:xfrm>
            <a:off x="2244437" y="5528886"/>
            <a:ext cx="6691746" cy="1"/>
          </a:xfrm>
          <a:prstGeom prst="line">
            <a:avLst/>
          </a:prstGeom>
          <a:ln w="38100">
            <a:solidFill>
              <a:srgbClr val="1C324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0" grpId="2"/>
      <p:bldP build="whole" bldLvl="1" animBg="1" rev="0" advAuto="0" spid="614" grpId="6"/>
      <p:bldP build="whole" bldLvl="1" animBg="1" rev="0" advAuto="0" spid="615" grpId="7"/>
      <p:bldP build="whole" bldLvl="1" animBg="1" rev="0" advAuto="0" spid="612" grpId="4"/>
      <p:bldP build="whole" bldLvl="1" animBg="1" rev="0" advAuto="0" spid="613" grpId="5"/>
      <p:bldP build="whole" bldLvl="1" animBg="1" rev="0" advAuto="0" spid="602" grpId="1"/>
      <p:bldP build="whole" bldLvl="1" animBg="1" rev="0" advAuto="0" spid="616" grpId="8"/>
      <p:bldP build="whole" bldLvl="1" animBg="1" rev="0" advAuto="0" spid="611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N-Level Subnet Hierarchy</a:t>
            </a:r>
          </a:p>
        </p:txBody>
      </p:sp>
      <p:sp>
        <p:nvSpPr>
          <p:cNvPr id="61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325" y="1750060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84" y="3045460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725" y="3045460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5725" y="3045460"/>
            <a:ext cx="920751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TextBox 8"/>
          <p:cNvSpPr txBox="1"/>
          <p:nvPr/>
        </p:nvSpPr>
        <p:spPr>
          <a:xfrm>
            <a:off x="3886234" y="2494129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670" name="Straight Arrow Connector 9"/>
          <p:cNvSpPr/>
          <p:nvPr/>
        </p:nvSpPr>
        <p:spPr>
          <a:xfrm>
            <a:off x="2197301" y="2239485"/>
            <a:ext cx="1167733" cy="855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1" name="Straight Arrow Connector 10"/>
          <p:cNvSpPr/>
          <p:nvPr/>
        </p:nvSpPr>
        <p:spPr>
          <a:xfrm>
            <a:off x="3381149" y="2276872"/>
            <a:ext cx="214569" cy="78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2" name="Straight Arrow Connector 11"/>
          <p:cNvSpPr/>
          <p:nvPr/>
        </p:nvSpPr>
        <p:spPr>
          <a:xfrm>
            <a:off x="3958402" y="2243916"/>
            <a:ext cx="1094669" cy="845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2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1281" y="5694205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8942" y="5694205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8069" y="5694203"/>
            <a:ext cx="739646" cy="739647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TextBox 15"/>
          <p:cNvSpPr txBox="1"/>
          <p:nvPr/>
        </p:nvSpPr>
        <p:spPr>
          <a:xfrm>
            <a:off x="6869118" y="5292525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673" name="Straight Arrow Connector 16"/>
          <p:cNvSpPr/>
          <p:nvPr/>
        </p:nvSpPr>
        <p:spPr>
          <a:xfrm>
            <a:off x="5779782" y="4818823"/>
            <a:ext cx="1111925" cy="98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4" name="Straight Arrow Connector 17"/>
          <p:cNvSpPr/>
          <p:nvPr/>
        </p:nvSpPr>
        <p:spPr>
          <a:xfrm>
            <a:off x="6519059" y="4842978"/>
            <a:ext cx="496267" cy="91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5" name="Straight Arrow Connector 18"/>
          <p:cNvSpPr/>
          <p:nvPr/>
        </p:nvSpPr>
        <p:spPr>
          <a:xfrm>
            <a:off x="7339796" y="4837344"/>
            <a:ext cx="646096" cy="879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637" name="Rectangle 19"/>
          <p:cNvGrpSpPr/>
          <p:nvPr/>
        </p:nvGrpSpPr>
        <p:grpSpPr>
          <a:xfrm>
            <a:off x="8000999" y="1792232"/>
            <a:ext cx="1064296" cy="602902"/>
            <a:chOff x="0" y="0"/>
            <a:chExt cx="1064295" cy="602900"/>
          </a:xfrm>
        </p:grpSpPr>
        <p:sp>
          <p:nvSpPr>
            <p:cNvPr id="635" name="Rectangle"/>
            <p:cNvSpPr/>
            <p:nvPr/>
          </p:nvSpPr>
          <p:spPr>
            <a:xfrm>
              <a:off x="-1" y="0"/>
              <a:ext cx="1064297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Host"/>
            <p:cNvSpPr txBox="1"/>
            <p:nvPr/>
          </p:nvSpPr>
          <p:spPr>
            <a:xfrm>
              <a:off x="-1" y="84280"/>
              <a:ext cx="106429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640" name="Rectangle 20"/>
          <p:cNvGrpSpPr/>
          <p:nvPr/>
        </p:nvGrpSpPr>
        <p:grpSpPr>
          <a:xfrm>
            <a:off x="5392454" y="1792232"/>
            <a:ext cx="1305299" cy="602902"/>
            <a:chOff x="0" y="0"/>
            <a:chExt cx="1305298" cy="602900"/>
          </a:xfrm>
        </p:grpSpPr>
        <p:sp>
          <p:nvSpPr>
            <p:cNvPr id="638" name="Rectangle"/>
            <p:cNvSpPr/>
            <p:nvPr/>
          </p:nvSpPr>
          <p:spPr>
            <a:xfrm>
              <a:off x="-1" y="0"/>
              <a:ext cx="1305300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Network"/>
            <p:cNvSpPr txBox="1"/>
            <p:nvPr/>
          </p:nvSpPr>
          <p:spPr>
            <a:xfrm>
              <a:off x="-1" y="84280"/>
              <a:ext cx="130530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643" name="Rectangle 21"/>
          <p:cNvGrpSpPr/>
          <p:nvPr/>
        </p:nvGrpSpPr>
        <p:grpSpPr>
          <a:xfrm>
            <a:off x="4693954" y="1792232"/>
            <a:ext cx="688341" cy="602902"/>
            <a:chOff x="0" y="0"/>
            <a:chExt cx="688340" cy="602900"/>
          </a:xfrm>
        </p:grpSpPr>
        <p:sp>
          <p:nvSpPr>
            <p:cNvPr id="641" name="Rectangle"/>
            <p:cNvSpPr/>
            <p:nvPr/>
          </p:nvSpPr>
          <p:spPr>
            <a:xfrm>
              <a:off x="-1" y="0"/>
              <a:ext cx="68834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2" name="Pfx"/>
            <p:cNvSpPr txBox="1"/>
            <p:nvPr/>
          </p:nvSpPr>
          <p:spPr>
            <a:xfrm>
              <a:off x="-1" y="84280"/>
              <a:ext cx="68834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  <p:grpSp>
        <p:nvGrpSpPr>
          <p:cNvPr id="647" name="Curved Up Arrow 22"/>
          <p:cNvGrpSpPr/>
          <p:nvPr/>
        </p:nvGrpSpPr>
        <p:grpSpPr>
          <a:xfrm>
            <a:off x="3124872" y="831583"/>
            <a:ext cx="2698115" cy="834656"/>
            <a:chOff x="0" y="0"/>
            <a:chExt cx="2698114" cy="834654"/>
          </a:xfrm>
        </p:grpSpPr>
        <p:sp>
          <p:nvSpPr>
            <p:cNvPr id="644" name="Shape"/>
            <p:cNvSpPr/>
            <p:nvPr/>
          </p:nvSpPr>
          <p:spPr>
            <a:xfrm rot="10800000">
              <a:off x="0" y="0"/>
              <a:ext cx="2698115" cy="834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77" fill="norm" stroke="1" extrusionOk="0">
                  <a:moveTo>
                    <a:pt x="17488" y="0"/>
                  </a:moveTo>
                  <a:lnTo>
                    <a:pt x="21600" y="6957"/>
                  </a:lnTo>
                  <a:lnTo>
                    <a:pt x="20159" y="6957"/>
                  </a:lnTo>
                  <a:cubicBezTo>
                    <a:pt x="18717" y="16764"/>
                    <a:pt x="14562" y="21600"/>
                    <a:pt x="10879" y="17758"/>
                  </a:cubicBezTo>
                  <a:cubicBezTo>
                    <a:pt x="10692" y="17562"/>
                    <a:pt x="10507" y="17345"/>
                    <a:pt x="10326" y="17108"/>
                  </a:cubicBezTo>
                  <a:lnTo>
                    <a:pt x="10326" y="17108"/>
                  </a:lnTo>
                  <a:cubicBezTo>
                    <a:pt x="11929" y="15006"/>
                    <a:pt x="13178" y="11386"/>
                    <a:pt x="13829" y="6957"/>
                  </a:cubicBezTo>
                  <a:lnTo>
                    <a:pt x="12389" y="6957"/>
                  </a:lnTo>
                  <a:close/>
                  <a:moveTo>
                    <a:pt x="7161" y="19072"/>
                  </a:moveTo>
                  <a:cubicBezTo>
                    <a:pt x="3206" y="19072"/>
                    <a:pt x="0" y="10533"/>
                    <a:pt x="0" y="0"/>
                  </a:cubicBezTo>
                  <a:lnTo>
                    <a:pt x="6330" y="0"/>
                  </a:lnTo>
                  <a:cubicBezTo>
                    <a:pt x="6330" y="10533"/>
                    <a:pt x="9536" y="19072"/>
                    <a:pt x="13491" y="1907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5" name="Shape"/>
            <p:cNvSpPr/>
            <p:nvPr/>
          </p:nvSpPr>
          <p:spPr>
            <a:xfrm rot="10800000">
              <a:off x="1012870" y="223"/>
              <a:ext cx="1685245" cy="83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66" y="21600"/>
                  </a:moveTo>
                  <a:cubicBezTo>
                    <a:pt x="5133" y="21600"/>
                    <a:pt x="0" y="11929"/>
                    <a:pt x="0" y="0"/>
                  </a:cubicBezTo>
                  <a:lnTo>
                    <a:pt x="10134" y="0"/>
                  </a:lnTo>
                  <a:cubicBezTo>
                    <a:pt x="10134" y="11929"/>
                    <a:pt x="15268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6" name="Line"/>
            <p:cNvSpPr/>
            <p:nvPr/>
          </p:nvSpPr>
          <p:spPr>
            <a:xfrm rot="10800000">
              <a:off x="0" y="223"/>
              <a:ext cx="2698115" cy="83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26" y="19376"/>
                  </a:moveTo>
                  <a:lnTo>
                    <a:pt x="10326" y="19376"/>
                  </a:lnTo>
                  <a:cubicBezTo>
                    <a:pt x="11929" y="16995"/>
                    <a:pt x="13178" y="12895"/>
                    <a:pt x="13829" y="7879"/>
                  </a:cubicBezTo>
                  <a:lnTo>
                    <a:pt x="12389" y="7879"/>
                  </a:lnTo>
                  <a:lnTo>
                    <a:pt x="17488" y="0"/>
                  </a:lnTo>
                  <a:lnTo>
                    <a:pt x="21600" y="7879"/>
                  </a:lnTo>
                  <a:lnTo>
                    <a:pt x="20159" y="7879"/>
                  </a:lnTo>
                  <a:cubicBezTo>
                    <a:pt x="19084" y="16155"/>
                    <a:pt x="16438" y="21600"/>
                    <a:pt x="13491" y="21600"/>
                  </a:cubicBezTo>
                  <a:lnTo>
                    <a:pt x="7161" y="21600"/>
                  </a:lnTo>
                  <a:cubicBezTo>
                    <a:pt x="3206" y="21600"/>
                    <a:pt x="0" y="11929"/>
                    <a:pt x="0" y="0"/>
                  </a:cubicBezTo>
                  <a:lnTo>
                    <a:pt x="6330" y="0"/>
                  </a:lnTo>
                  <a:cubicBezTo>
                    <a:pt x="6330" y="11929"/>
                    <a:pt x="9536" y="21600"/>
                    <a:pt x="13491" y="21600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676" name="Straight Arrow Connector 23"/>
          <p:cNvSpPr/>
          <p:nvPr/>
        </p:nvSpPr>
        <p:spPr>
          <a:xfrm>
            <a:off x="3958402" y="2243916"/>
            <a:ext cx="1094669" cy="845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9" name="Bent Arrow 24"/>
          <p:cNvSpPr/>
          <p:nvPr/>
        </p:nvSpPr>
        <p:spPr>
          <a:xfrm rot="10800000">
            <a:off x="5896414" y="2504520"/>
            <a:ext cx="1740905" cy="1232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3073"/>
                </a:lnTo>
                <a:cubicBezTo>
                  <a:pt x="0" y="7854"/>
                  <a:pt x="2995" y="3623"/>
                  <a:pt x="6690" y="3623"/>
                </a:cubicBezTo>
                <a:lnTo>
                  <a:pt x="15757" y="3623"/>
                </a:lnTo>
                <a:lnTo>
                  <a:pt x="15757" y="0"/>
                </a:lnTo>
                <a:lnTo>
                  <a:pt x="21600" y="8086"/>
                </a:lnTo>
                <a:lnTo>
                  <a:pt x="15757" y="16171"/>
                </a:lnTo>
                <a:lnTo>
                  <a:pt x="15757" y="12548"/>
                </a:lnTo>
                <a:lnTo>
                  <a:pt x="6690" y="12548"/>
                </a:lnTo>
                <a:cubicBezTo>
                  <a:pt x="6484" y="12548"/>
                  <a:pt x="6318" y="12783"/>
                  <a:pt x="6318" y="13073"/>
                </a:cubicBezTo>
                <a:lnTo>
                  <a:pt x="6318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77" name="Straight Arrow Connector 25"/>
          <p:cNvSpPr/>
          <p:nvPr/>
        </p:nvSpPr>
        <p:spPr>
          <a:xfrm>
            <a:off x="6519059" y="4842978"/>
            <a:ext cx="496267" cy="91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51" name="Left Brace 26"/>
          <p:cNvSpPr/>
          <p:nvPr/>
        </p:nvSpPr>
        <p:spPr>
          <a:xfrm rot="16200000">
            <a:off x="6640549" y="4897870"/>
            <a:ext cx="368301" cy="338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2"/>
                  <a:pt x="10800" y="21404"/>
                </a:cubicBezTo>
                <a:lnTo>
                  <a:pt x="10800" y="10996"/>
                </a:lnTo>
                <a:cubicBezTo>
                  <a:pt x="10800" y="10888"/>
                  <a:pt x="5965" y="10800"/>
                  <a:pt x="0" y="10800"/>
                </a:cubicBezTo>
                <a:cubicBezTo>
                  <a:pt x="5965" y="10800"/>
                  <a:pt x="10800" y="10712"/>
                  <a:pt x="10800" y="10604"/>
                </a:cubicBezTo>
                <a:lnTo>
                  <a:pt x="10800" y="196"/>
                </a:lnTo>
                <a:cubicBezTo>
                  <a:pt x="10800" y="8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54" name="Group 27"/>
          <p:cNvGrpSpPr/>
          <p:nvPr/>
        </p:nvGrpSpPr>
        <p:grpSpPr>
          <a:xfrm>
            <a:off x="975360" y="5253749"/>
            <a:ext cx="4198389" cy="1456096"/>
            <a:chOff x="0" y="0"/>
            <a:chExt cx="4198387" cy="1456095"/>
          </a:xfrm>
        </p:grpSpPr>
        <p:sp>
          <p:nvSpPr>
            <p:cNvPr id="652" name="Rectangular Callout 28"/>
            <p:cNvSpPr/>
            <p:nvPr/>
          </p:nvSpPr>
          <p:spPr>
            <a:xfrm flipH="1">
              <a:off x="2" y="0"/>
              <a:ext cx="4198386" cy="145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5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753" y="21600"/>
                  </a:lnTo>
                  <a:lnTo>
                    <a:pt x="2753" y="18000"/>
                  </a:lnTo>
                  <a:lnTo>
                    <a:pt x="0" y="14796"/>
                  </a:lnTo>
                  <a:lnTo>
                    <a:pt x="2753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3" name="TextBox 29"/>
            <p:cNvSpPr txBox="1"/>
            <p:nvPr/>
          </p:nvSpPr>
          <p:spPr>
            <a:xfrm>
              <a:off x="0" y="0"/>
              <a:ext cx="366319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Subtree size determined by length of subnet mask</a:t>
              </a:r>
            </a:p>
          </p:txBody>
        </p:sp>
      </p:grpSp>
      <p:grpSp>
        <p:nvGrpSpPr>
          <p:cNvPr id="657" name="Rectangle 42"/>
          <p:cNvGrpSpPr/>
          <p:nvPr/>
        </p:nvGrpSpPr>
        <p:grpSpPr>
          <a:xfrm>
            <a:off x="6684660" y="1792232"/>
            <a:ext cx="1316340" cy="602902"/>
            <a:chOff x="0" y="0"/>
            <a:chExt cx="1316339" cy="602900"/>
          </a:xfrm>
        </p:grpSpPr>
        <p:sp>
          <p:nvSpPr>
            <p:cNvPr id="655" name="Rectangle"/>
            <p:cNvSpPr/>
            <p:nvPr/>
          </p:nvSpPr>
          <p:spPr>
            <a:xfrm>
              <a:off x="-1" y="0"/>
              <a:ext cx="1316341" cy="602901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6" name="Subnet"/>
            <p:cNvSpPr txBox="1"/>
            <p:nvPr/>
          </p:nvSpPr>
          <p:spPr>
            <a:xfrm>
              <a:off x="-1" y="84280"/>
              <a:ext cx="1316341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Subnet</a:t>
              </a:r>
            </a:p>
          </p:txBody>
        </p:sp>
      </p:grpSp>
      <p:pic>
        <p:nvPicPr>
          <p:cNvPr id="6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513" y="4317441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753" y="4317441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7753" y="4317441"/>
            <a:ext cx="920751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TextBox 46"/>
          <p:cNvSpPr txBox="1"/>
          <p:nvPr/>
        </p:nvSpPr>
        <p:spPr>
          <a:xfrm>
            <a:off x="5698263" y="3766111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678" name="Straight Arrow Connector 47"/>
          <p:cNvSpPr/>
          <p:nvPr/>
        </p:nvSpPr>
        <p:spPr>
          <a:xfrm>
            <a:off x="3996723" y="3538904"/>
            <a:ext cx="1057567" cy="824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9" name="Straight Arrow Connector 48"/>
          <p:cNvSpPr/>
          <p:nvPr/>
        </p:nvSpPr>
        <p:spPr>
          <a:xfrm>
            <a:off x="5167418" y="3572756"/>
            <a:ext cx="130863" cy="75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0" name="Straight Arrow Connector 49"/>
          <p:cNvSpPr/>
          <p:nvPr/>
        </p:nvSpPr>
        <p:spPr>
          <a:xfrm>
            <a:off x="5656641" y="3534001"/>
            <a:ext cx="1185839" cy="83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1" name="Straight Arrow Connector 50"/>
          <p:cNvSpPr/>
          <p:nvPr/>
        </p:nvSpPr>
        <p:spPr>
          <a:xfrm>
            <a:off x="5656641" y="3534001"/>
            <a:ext cx="1185839" cy="83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6" name="Bent Arrow 64"/>
          <p:cNvSpPr/>
          <p:nvPr/>
        </p:nvSpPr>
        <p:spPr>
          <a:xfrm rot="10800000">
            <a:off x="7698009" y="2494128"/>
            <a:ext cx="1173442" cy="254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6033"/>
                </a:lnTo>
                <a:cubicBezTo>
                  <a:pt x="0" y="3625"/>
                  <a:pt x="4231" y="1672"/>
                  <a:pt x="9450" y="1672"/>
                </a:cubicBezTo>
                <a:lnTo>
                  <a:pt x="13347" y="1672"/>
                </a:lnTo>
                <a:lnTo>
                  <a:pt x="13347" y="0"/>
                </a:lnTo>
                <a:lnTo>
                  <a:pt x="21600" y="3731"/>
                </a:lnTo>
                <a:lnTo>
                  <a:pt x="13347" y="7463"/>
                </a:lnTo>
                <a:lnTo>
                  <a:pt x="13347" y="5791"/>
                </a:lnTo>
                <a:lnTo>
                  <a:pt x="9450" y="5791"/>
                </a:lnTo>
                <a:cubicBezTo>
                  <a:pt x="9160" y="5791"/>
                  <a:pt x="8925" y="5899"/>
                  <a:pt x="8925" y="6033"/>
                </a:cubicBezTo>
                <a:lnTo>
                  <a:pt x="8925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69" name="Group 65"/>
          <p:cNvGrpSpPr/>
          <p:nvPr/>
        </p:nvGrpSpPr>
        <p:grpSpPr>
          <a:xfrm>
            <a:off x="1082918" y="3097567"/>
            <a:ext cx="7129472" cy="1531092"/>
            <a:chOff x="0" y="0"/>
            <a:chExt cx="7129471" cy="1531091"/>
          </a:xfrm>
        </p:grpSpPr>
        <p:sp>
          <p:nvSpPr>
            <p:cNvPr id="667" name="Rectangle 66"/>
            <p:cNvSpPr/>
            <p:nvPr/>
          </p:nvSpPr>
          <p:spPr>
            <a:xfrm>
              <a:off x="-1" y="0"/>
              <a:ext cx="7129473" cy="153109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Content Placeholder 2"/>
            <p:cNvSpPr txBox="1"/>
            <p:nvPr/>
          </p:nvSpPr>
          <p:spPr>
            <a:xfrm>
              <a:off x="85756" y="163429"/>
              <a:ext cx="7004645" cy="1214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Tree does not have a fixed depth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Increasingly specific subnet masks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9" grpId="9"/>
      <p:bldP build="whole" bldLvl="1" animBg="1" rev="0" advAuto="0" spid="677" grpId="6"/>
      <p:bldP build="whole" bldLvl="1" animBg="1" rev="0" advAuto="0" spid="647" grpId="1"/>
      <p:bldP build="whole" bldLvl="1" animBg="1" rev="0" advAuto="0" spid="651" grpId="8"/>
      <p:bldP build="whole" bldLvl="1" animBg="1" rev="0" advAuto="0" spid="666" grpId="5"/>
      <p:bldP build="whole" bldLvl="1" animBg="1" rev="0" advAuto="0" spid="649" grpId="3"/>
      <p:bldP build="whole" bldLvl="1" animBg="1" rev="0" advAuto="0" spid="654" grpId="7"/>
      <p:bldP build="whole" bldLvl="1" animBg="1" rev="0" advAuto="0" spid="676" grpId="2"/>
      <p:bldP build="whole" bldLvl="1" animBg="1" rev="0" advAuto="0" spid="681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Routing Table</a:t>
            </a:r>
          </a:p>
        </p:txBody>
      </p:sp>
      <p:sp>
        <p:nvSpPr>
          <p:cNvPr id="68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85" name="Content Placeholder 4"/>
          <p:cNvGraphicFramePr/>
          <p:nvPr/>
        </p:nvGraphicFramePr>
        <p:xfrm>
          <a:off x="700934" y="1735397"/>
          <a:ext cx="8003542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22868"/>
                <a:gridCol w="2387918"/>
                <a:gridCol w="299275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Address Pattern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Subnet Mask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Destination Router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18.0.0.0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128.42.0.0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255.255.0.0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128.42.128.0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255.255.128.0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128.42.222.0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255.255.255.0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86" name="Content Placeholder 3"/>
          <p:cNvSpPr txBox="1"/>
          <p:nvPr/>
        </p:nvSpPr>
        <p:spPr>
          <a:xfrm>
            <a:off x="152400" y="4623954"/>
            <a:ext cx="8991600" cy="223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600"/>
            </a:pPr>
            <a:r>
              <a:t>Question: 128.42.222.198 matches four rows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Which router do we forward to?</a:t>
            </a:r>
          </a:p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600"/>
            </a:pPr>
            <a:r>
              <a:t>Longest prefix matching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Use the row with the longest number of 1’s in the mask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This is the </a:t>
            </a:r>
            <a:r>
              <a:rPr>
                <a:solidFill>
                  <a:schemeClr val="accent1"/>
                </a:solidFill>
              </a:rPr>
              <a:t>most specific match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Subnetting Revisited</a:t>
            </a:r>
          </a:p>
        </p:txBody>
      </p:sp>
      <p:sp>
        <p:nvSpPr>
          <p:cNvPr id="69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9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Question: does subnetting solve all the problems of class-based routing?</a:t>
            </a:r>
          </a:p>
          <a:p>
            <a:pPr marL="0" indent="0">
              <a:buSzTx/>
              <a:buFont typeface="Wingdings"/>
              <a:buNone/>
              <a:defRPr sz="800"/>
            </a:pPr>
          </a:p>
          <a:p>
            <a:pPr marL="0" indent="0" algn="ctr">
              <a:buSzTx/>
              <a:buFont typeface="Wingdings"/>
              <a:buNone/>
              <a:defRPr>
                <a:solidFill>
                  <a:schemeClr val="accent2"/>
                </a:solidFill>
              </a:defRPr>
            </a:pPr>
            <a:r>
              <a:t>NO</a:t>
            </a:r>
          </a:p>
          <a:p>
            <a:pPr marL="0" indent="0" algn="ctr">
              <a:buSzTx/>
              <a:buFont typeface="Wingdings"/>
              <a:buNone/>
              <a:defRPr sz="800">
                <a:solidFill>
                  <a:schemeClr val="accent2"/>
                </a:solidFill>
              </a:defRPr>
            </a:pPr>
          </a:p>
          <a:p>
            <a:pPr/>
            <a:r>
              <a:t>Classes are still too coarse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 A can be subnetted, but only 126 available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What if MIT does not use all IPs?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 C is too small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 B is nice, but there are only 16,398 available</a:t>
            </a:r>
          </a:p>
          <a:p>
            <a:pPr/>
            <a:r>
              <a:t>Routing tables are still too big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2.1 million entries per 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Classless Inter Domain Routing</a:t>
            </a:r>
          </a:p>
        </p:txBody>
      </p:sp>
      <p:sp>
        <p:nvSpPr>
          <p:cNvPr id="69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9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CIDR, pronounced ‘cider’</a:t>
            </a:r>
          </a:p>
          <a:p>
            <a:pPr/>
            <a:r>
              <a:t>Key ideas: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Get rid of IP classes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bitmasks for all levels of routing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b="1" sz="2600"/>
            </a:pPr>
            <a:r>
              <a:t>Aggregation</a:t>
            </a:r>
            <a:r>
              <a:rPr b="0"/>
              <a:t> to minimize FIB (forwarding information base)</a:t>
            </a:r>
          </a:p>
          <a:p>
            <a:pPr/>
            <a:r>
              <a:t>Arbitrary split between network and host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Specified as a bitmask or prefix length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Example: Rochester Institute of Technology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172.31.0.0 with </a:t>
            </a:r>
            <a:r>
              <a:rPr>
                <a:solidFill>
                  <a:schemeClr val="accent1"/>
                </a:solidFill>
              </a:rPr>
              <a:t>netmask </a:t>
            </a:r>
            <a:r>
              <a:t>255.255.0.0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172.31.0.0 /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 with CIDR</a:t>
            </a:r>
          </a:p>
        </p:txBody>
      </p:sp>
      <p:sp>
        <p:nvSpPr>
          <p:cNvPr id="69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00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254577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Original use: aggregating class C ranges</a:t>
            </a:r>
          </a:p>
          <a:p>
            <a:pPr>
              <a:defRPr sz="2800"/>
            </a:pPr>
            <a:r>
              <a:t>One organization given contiguous class C ranges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Example: Microsoft, 207.46.192.* – 207.46.255.*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Represents 2</a:t>
            </a:r>
            <a:r>
              <a:rPr baseline="30000"/>
              <a:t>6</a:t>
            </a:r>
            <a:r>
              <a:t> = 64 class C ranges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Specified as CIDR address 207.46.192.0/18</a:t>
            </a:r>
          </a:p>
        </p:txBody>
      </p:sp>
      <p:grpSp>
        <p:nvGrpSpPr>
          <p:cNvPr id="703" name="Rectangle 4"/>
          <p:cNvGrpSpPr/>
          <p:nvPr/>
        </p:nvGrpSpPr>
        <p:grpSpPr>
          <a:xfrm>
            <a:off x="1434036" y="5438815"/>
            <a:ext cx="1714919" cy="434341"/>
            <a:chOff x="0" y="0"/>
            <a:chExt cx="1714917" cy="434340"/>
          </a:xfrm>
        </p:grpSpPr>
        <p:sp>
          <p:nvSpPr>
            <p:cNvPr id="701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2" name="11001111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11001111</a:t>
              </a:r>
            </a:p>
          </p:txBody>
        </p:sp>
      </p:grpSp>
      <p:grpSp>
        <p:nvGrpSpPr>
          <p:cNvPr id="706" name="Rectangle 5"/>
          <p:cNvGrpSpPr/>
          <p:nvPr/>
        </p:nvGrpSpPr>
        <p:grpSpPr>
          <a:xfrm>
            <a:off x="1434036" y="4943785"/>
            <a:ext cx="1714919" cy="434341"/>
            <a:chOff x="0" y="0"/>
            <a:chExt cx="1714917" cy="434340"/>
          </a:xfrm>
        </p:grpSpPr>
        <p:sp>
          <p:nvSpPr>
            <p:cNvPr id="704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CF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CF</a:t>
              </a:r>
            </a:p>
          </p:txBody>
        </p:sp>
      </p:grpSp>
      <p:grpSp>
        <p:nvGrpSpPr>
          <p:cNvPr id="709" name="Rectangle 6"/>
          <p:cNvGrpSpPr/>
          <p:nvPr/>
        </p:nvGrpSpPr>
        <p:grpSpPr>
          <a:xfrm>
            <a:off x="1434036" y="4464340"/>
            <a:ext cx="1714919" cy="434341"/>
            <a:chOff x="0" y="0"/>
            <a:chExt cx="1714917" cy="434340"/>
          </a:xfrm>
        </p:grpSpPr>
        <p:sp>
          <p:nvSpPr>
            <p:cNvPr id="707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207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207</a:t>
              </a:r>
            </a:p>
          </p:txBody>
        </p:sp>
      </p:grpSp>
      <p:grpSp>
        <p:nvGrpSpPr>
          <p:cNvPr id="712" name="Rectangle 7"/>
          <p:cNvGrpSpPr/>
          <p:nvPr/>
        </p:nvGrpSpPr>
        <p:grpSpPr>
          <a:xfrm>
            <a:off x="3294655" y="5438813"/>
            <a:ext cx="1714919" cy="434341"/>
            <a:chOff x="0" y="0"/>
            <a:chExt cx="1714917" cy="434340"/>
          </a:xfrm>
        </p:grpSpPr>
        <p:sp>
          <p:nvSpPr>
            <p:cNvPr id="710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00101110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00101110</a:t>
              </a:r>
            </a:p>
          </p:txBody>
        </p:sp>
      </p:grpSp>
      <p:grpSp>
        <p:nvGrpSpPr>
          <p:cNvPr id="715" name="Rectangle 8"/>
          <p:cNvGrpSpPr/>
          <p:nvPr/>
        </p:nvGrpSpPr>
        <p:grpSpPr>
          <a:xfrm>
            <a:off x="3294655" y="4943783"/>
            <a:ext cx="1714919" cy="434341"/>
            <a:chOff x="0" y="0"/>
            <a:chExt cx="1714917" cy="434340"/>
          </a:xfrm>
        </p:grpSpPr>
        <p:sp>
          <p:nvSpPr>
            <p:cNvPr id="713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2E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2E</a:t>
              </a:r>
            </a:p>
          </p:txBody>
        </p:sp>
      </p:grpSp>
      <p:grpSp>
        <p:nvGrpSpPr>
          <p:cNvPr id="718" name="Rectangle 9"/>
          <p:cNvGrpSpPr/>
          <p:nvPr/>
        </p:nvGrpSpPr>
        <p:grpSpPr>
          <a:xfrm>
            <a:off x="3294655" y="4464338"/>
            <a:ext cx="1714919" cy="434341"/>
            <a:chOff x="0" y="0"/>
            <a:chExt cx="1714917" cy="434340"/>
          </a:xfrm>
        </p:grpSpPr>
        <p:sp>
          <p:nvSpPr>
            <p:cNvPr id="716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46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46</a:t>
              </a:r>
            </a:p>
          </p:txBody>
        </p:sp>
      </p:grpSp>
      <p:grpSp>
        <p:nvGrpSpPr>
          <p:cNvPr id="721" name="Rectangle 10"/>
          <p:cNvGrpSpPr/>
          <p:nvPr/>
        </p:nvGrpSpPr>
        <p:grpSpPr>
          <a:xfrm>
            <a:off x="5175372" y="5438815"/>
            <a:ext cx="1714919" cy="434341"/>
            <a:chOff x="0" y="0"/>
            <a:chExt cx="1714917" cy="434340"/>
          </a:xfrm>
        </p:grpSpPr>
        <p:sp>
          <p:nvSpPr>
            <p:cNvPr id="719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11xxxxxx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11xxxxxx</a:t>
              </a:r>
            </a:p>
          </p:txBody>
        </p:sp>
      </p:grpSp>
      <p:grpSp>
        <p:nvGrpSpPr>
          <p:cNvPr id="724" name="Rectangle 11"/>
          <p:cNvGrpSpPr/>
          <p:nvPr/>
        </p:nvGrpSpPr>
        <p:grpSpPr>
          <a:xfrm>
            <a:off x="5175372" y="4943785"/>
            <a:ext cx="1714919" cy="434341"/>
            <a:chOff x="0" y="0"/>
            <a:chExt cx="1714917" cy="434340"/>
          </a:xfrm>
        </p:grpSpPr>
        <p:sp>
          <p:nvSpPr>
            <p:cNvPr id="722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C0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C0</a:t>
              </a:r>
            </a:p>
          </p:txBody>
        </p:sp>
      </p:grpSp>
      <p:grpSp>
        <p:nvGrpSpPr>
          <p:cNvPr id="727" name="Rectangle 12"/>
          <p:cNvGrpSpPr/>
          <p:nvPr/>
        </p:nvGrpSpPr>
        <p:grpSpPr>
          <a:xfrm>
            <a:off x="5175372" y="4464340"/>
            <a:ext cx="1714919" cy="434341"/>
            <a:chOff x="0" y="0"/>
            <a:chExt cx="1714917" cy="434340"/>
          </a:xfrm>
        </p:grpSpPr>
        <p:sp>
          <p:nvSpPr>
            <p:cNvPr id="725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192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192</a:t>
              </a:r>
            </a:p>
          </p:txBody>
        </p:sp>
      </p:grpSp>
      <p:grpSp>
        <p:nvGrpSpPr>
          <p:cNvPr id="730" name="Rectangle 13"/>
          <p:cNvGrpSpPr/>
          <p:nvPr/>
        </p:nvGrpSpPr>
        <p:grpSpPr>
          <a:xfrm>
            <a:off x="7042690" y="5438812"/>
            <a:ext cx="1714919" cy="434341"/>
            <a:chOff x="0" y="0"/>
            <a:chExt cx="1714917" cy="434340"/>
          </a:xfrm>
        </p:grpSpPr>
        <p:sp>
          <p:nvSpPr>
            <p:cNvPr id="728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xxxxxxxx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xxxxxxxx</a:t>
              </a:r>
            </a:p>
          </p:txBody>
        </p:sp>
      </p:grpSp>
      <p:grpSp>
        <p:nvGrpSpPr>
          <p:cNvPr id="733" name="Rectangle 14"/>
          <p:cNvGrpSpPr/>
          <p:nvPr/>
        </p:nvGrpSpPr>
        <p:grpSpPr>
          <a:xfrm>
            <a:off x="7042690" y="4943782"/>
            <a:ext cx="1714919" cy="434341"/>
            <a:chOff x="0" y="0"/>
            <a:chExt cx="1714917" cy="434340"/>
          </a:xfrm>
        </p:grpSpPr>
        <p:sp>
          <p:nvSpPr>
            <p:cNvPr id="731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00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</a:t>
              </a:r>
            </a:p>
          </p:txBody>
        </p:sp>
      </p:grpSp>
      <p:grpSp>
        <p:nvGrpSpPr>
          <p:cNvPr id="736" name="Rectangle 15"/>
          <p:cNvGrpSpPr/>
          <p:nvPr/>
        </p:nvGrpSpPr>
        <p:grpSpPr>
          <a:xfrm>
            <a:off x="7042690" y="4464337"/>
            <a:ext cx="1714919" cy="434341"/>
            <a:chOff x="0" y="0"/>
            <a:chExt cx="1714917" cy="434340"/>
          </a:xfrm>
        </p:grpSpPr>
        <p:sp>
          <p:nvSpPr>
            <p:cNvPr id="734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0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737" name="Rectangle 16"/>
          <p:cNvSpPr txBox="1"/>
          <p:nvPr/>
        </p:nvSpPr>
        <p:spPr>
          <a:xfrm>
            <a:off x="-1865" y="4464340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Decimal</a:t>
            </a:r>
          </a:p>
        </p:txBody>
      </p:sp>
      <p:sp>
        <p:nvSpPr>
          <p:cNvPr id="738" name="Rectangle 17"/>
          <p:cNvSpPr txBox="1"/>
          <p:nvPr/>
        </p:nvSpPr>
        <p:spPr>
          <a:xfrm>
            <a:off x="-1866" y="4944630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Hex</a:t>
            </a:r>
          </a:p>
        </p:txBody>
      </p:sp>
      <p:sp>
        <p:nvSpPr>
          <p:cNvPr id="739" name="Rectangle 18"/>
          <p:cNvSpPr txBox="1"/>
          <p:nvPr/>
        </p:nvSpPr>
        <p:spPr>
          <a:xfrm>
            <a:off x="-1865" y="5438815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Binary</a:t>
            </a:r>
          </a:p>
        </p:txBody>
      </p:sp>
      <p:sp>
        <p:nvSpPr>
          <p:cNvPr id="740" name="Rectangle 19"/>
          <p:cNvSpPr txBox="1"/>
          <p:nvPr/>
        </p:nvSpPr>
        <p:spPr>
          <a:xfrm>
            <a:off x="1134590" y="408407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741" name="Rectangle 20"/>
          <p:cNvSpPr txBox="1"/>
          <p:nvPr/>
        </p:nvSpPr>
        <p:spPr>
          <a:xfrm>
            <a:off x="2941973" y="408407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742" name="Rectangle 21"/>
          <p:cNvSpPr txBox="1"/>
          <p:nvPr/>
        </p:nvSpPr>
        <p:spPr>
          <a:xfrm>
            <a:off x="4799884" y="408407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743" name="Rectangle 22"/>
          <p:cNvSpPr txBox="1"/>
          <p:nvPr/>
        </p:nvSpPr>
        <p:spPr>
          <a:xfrm>
            <a:off x="6668068" y="40840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744" name="Rectangle 23"/>
          <p:cNvSpPr txBox="1"/>
          <p:nvPr/>
        </p:nvSpPr>
        <p:spPr>
          <a:xfrm>
            <a:off x="8458161" y="408407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745" name="Left Brace 24"/>
          <p:cNvSpPr/>
          <p:nvPr/>
        </p:nvSpPr>
        <p:spPr>
          <a:xfrm rot="16200000">
            <a:off x="3400762" y="3947059"/>
            <a:ext cx="368301" cy="4301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1"/>
                  <a:pt x="10800" y="21446"/>
                </a:cubicBezTo>
                <a:lnTo>
                  <a:pt x="10800" y="10954"/>
                </a:lnTo>
                <a:cubicBezTo>
                  <a:pt x="10800" y="10869"/>
                  <a:pt x="5965" y="10800"/>
                  <a:pt x="0" y="10800"/>
                </a:cubicBezTo>
                <a:cubicBezTo>
                  <a:pt x="5965" y="10800"/>
                  <a:pt x="10800" y="10731"/>
                  <a:pt x="10800" y="10646"/>
                </a:cubicBezTo>
                <a:lnTo>
                  <a:pt x="10800" y="154"/>
                </a:lnTo>
                <a:cubicBezTo>
                  <a:pt x="10800" y="69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46" name="Left Brace 25"/>
          <p:cNvSpPr/>
          <p:nvPr/>
        </p:nvSpPr>
        <p:spPr>
          <a:xfrm rot="16200000">
            <a:off x="7106101" y="4638975"/>
            <a:ext cx="385099" cy="2917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4"/>
                  <a:pt x="10800" y="21362"/>
                </a:cubicBezTo>
                <a:lnTo>
                  <a:pt x="10800" y="11038"/>
                </a:lnTo>
                <a:cubicBezTo>
                  <a:pt x="10800" y="10906"/>
                  <a:pt x="5965" y="10800"/>
                  <a:pt x="0" y="10800"/>
                </a:cubicBezTo>
                <a:cubicBezTo>
                  <a:pt x="5965" y="10800"/>
                  <a:pt x="10800" y="10694"/>
                  <a:pt x="10800" y="10562"/>
                </a:cubicBezTo>
                <a:lnTo>
                  <a:pt x="10800" y="238"/>
                </a:lnTo>
                <a:cubicBezTo>
                  <a:pt x="10800" y="106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47" name="TextBox 26"/>
          <p:cNvSpPr txBox="1"/>
          <p:nvPr/>
        </p:nvSpPr>
        <p:spPr>
          <a:xfrm>
            <a:off x="1921181" y="6242703"/>
            <a:ext cx="332746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18 Bits Frozen By Netmask</a:t>
            </a:r>
          </a:p>
        </p:txBody>
      </p:sp>
      <p:sp>
        <p:nvSpPr>
          <p:cNvPr id="748" name="TextBox 27"/>
          <p:cNvSpPr txBox="1"/>
          <p:nvPr/>
        </p:nvSpPr>
        <p:spPr>
          <a:xfrm>
            <a:off x="6230755" y="6242701"/>
            <a:ext cx="21357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14 Arbitrary Bits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Class="entr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Class="entr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0" grpId="16"/>
      <p:bldP build="whole" bldLvl="1" animBg="1" rev="0" advAuto="0" spid="745" grpId="21"/>
      <p:bldP build="whole" bldLvl="1" animBg="1" rev="0" advAuto="0" spid="738" grpId="14"/>
      <p:bldP build="whole" bldLvl="1" animBg="1" rev="0" advAuto="0" spid="748" grpId="24"/>
      <p:bldP build="whole" bldLvl="1" animBg="1" rev="0" advAuto="0" spid="724" grpId="8"/>
      <p:bldP build="whole" bldLvl="1" animBg="1" rev="0" advAuto="0" spid="721" grpId="7"/>
      <p:bldP build="whole" bldLvl="1" animBg="1" rev="0" advAuto="0" spid="737" grpId="13"/>
      <p:bldP build="whole" bldLvl="1" animBg="1" rev="0" advAuto="0" spid="712" grpId="4"/>
      <p:bldP build="whole" bldLvl="1" animBg="1" rev="0" advAuto="0" spid="744" grpId="20"/>
      <p:bldP build="whole" bldLvl="1" animBg="1" rev="0" advAuto="0" spid="746" grpId="23"/>
      <p:bldP build="whole" bldLvl="1" animBg="1" rev="0" advAuto="0" spid="730" grpId="10"/>
      <p:bldP build="whole" bldLvl="1" animBg="1" rev="0" advAuto="0" spid="742" grpId="18"/>
      <p:bldP build="whole" bldLvl="1" animBg="1" rev="0" advAuto="0" spid="743" grpId="19"/>
      <p:bldP build="whole" bldLvl="1" animBg="1" rev="0" advAuto="0" spid="736" grpId="12"/>
      <p:bldP build="whole" bldLvl="1" animBg="1" rev="0" advAuto="0" spid="715" grpId="5"/>
      <p:bldP build="whole" bldLvl="1" animBg="1" rev="0" advAuto="0" spid="709" grpId="3"/>
      <p:bldP build="whole" bldLvl="1" animBg="1" rev="0" advAuto="0" spid="733" grpId="11"/>
      <p:bldP build="whole" bldLvl="1" animBg="1" rev="0" advAuto="0" spid="739" grpId="15"/>
      <p:bldP build="whole" bldLvl="1" animBg="1" rev="0" advAuto="0" spid="718" grpId="6"/>
      <p:bldP build="whole" bldLvl="1" animBg="1" rev="0" advAuto="0" spid="747" grpId="22"/>
      <p:bldP build="whole" bldLvl="1" animBg="1" rev="0" advAuto="0" spid="703" grpId="1"/>
      <p:bldP build="whole" bldLvl="1" animBg="1" rev="0" advAuto="0" spid="706" grpId="2"/>
      <p:bldP build="whole" bldLvl="1" animBg="1" rev="0" advAuto="0" spid="727" grpId="9"/>
      <p:bldP build="whole" bldLvl="1" animBg="1" rev="0" advAuto="0" spid="741" grpId="17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0351">
              <a:defRPr sz="2551"/>
            </a:pPr>
            <a:r>
              <a:t>Example CIDR Routing </a:t>
            </a:r>
          </a:p>
          <a:p>
            <a:pPr defTabSz="530351">
              <a:defRPr sz="2551"/>
            </a:pPr>
            <a:r>
              <a:t>Insert an routing entry to cover all addresses under 207.46.0.0/16</a:t>
            </a:r>
          </a:p>
        </p:txBody>
      </p:sp>
      <p:sp>
        <p:nvSpPr>
          <p:cNvPr id="75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752" name="Content Placeholder 4"/>
          <p:cNvGraphicFramePr/>
          <p:nvPr/>
        </p:nvGraphicFramePr>
        <p:xfrm>
          <a:off x="921326" y="2421665"/>
          <a:ext cx="7306947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48193"/>
                <a:gridCol w="1540193"/>
                <a:gridCol w="1773554"/>
                <a:gridCol w="1945004"/>
              </a:tblGrid>
              <a:tr h="37084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Netmask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Third Byte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Byte Range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000xxxxx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 – 31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207.46.32.0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001xxxxx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32 – 63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207.46.64.0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010xxxxx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64 – 95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207.46.128.0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10xxxxxx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 – 191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207.46.192.0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11xxxxxx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192 – 255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753" name="Up Arrow 5"/>
          <p:cNvSpPr/>
          <p:nvPr/>
        </p:nvSpPr>
        <p:spPr>
          <a:xfrm rot="10800000">
            <a:off x="4949995" y="1805546"/>
            <a:ext cx="846248" cy="71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4" name="Straight Arrow Connector 7"/>
          <p:cNvSpPr/>
          <p:nvPr/>
        </p:nvSpPr>
        <p:spPr>
          <a:xfrm flipH="1">
            <a:off x="2078181" y="1631369"/>
            <a:ext cx="1" cy="1330041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5" name="TextBox 10"/>
          <p:cNvSpPr txBox="1"/>
          <p:nvPr/>
        </p:nvSpPr>
        <p:spPr>
          <a:xfrm>
            <a:off x="1587131" y="5755320"/>
            <a:ext cx="6594387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400"/>
            </a:pPr>
            <a:r>
              <a:t>Hole in the Routing Table: No coverage for 96 – 127</a:t>
            </a:r>
          </a:p>
          <a:p>
            <a:pPr algn="r">
              <a:defRPr sz="2400"/>
            </a:pPr>
            <a:r>
              <a:t>207.46.96.0/19</a:t>
            </a:r>
          </a:p>
        </p:txBody>
      </p:sp>
      <p:grpSp>
        <p:nvGrpSpPr>
          <p:cNvPr id="759" name="Curved Up Arrow 17"/>
          <p:cNvGrpSpPr/>
          <p:nvPr/>
        </p:nvGrpSpPr>
        <p:grpSpPr>
          <a:xfrm>
            <a:off x="8262259" y="3916521"/>
            <a:ext cx="740294" cy="2429849"/>
            <a:chOff x="0" y="0"/>
            <a:chExt cx="740292" cy="2429848"/>
          </a:xfrm>
        </p:grpSpPr>
        <p:sp>
          <p:nvSpPr>
            <p:cNvPr id="756" name="Shape"/>
            <p:cNvSpPr/>
            <p:nvPr/>
          </p:nvSpPr>
          <p:spPr>
            <a:xfrm rot="16200000">
              <a:off x="-844778" y="844777"/>
              <a:ext cx="2429849" cy="74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69" fill="norm" stroke="1" extrusionOk="0">
                  <a:moveTo>
                    <a:pt x="18630" y="0"/>
                  </a:moveTo>
                  <a:lnTo>
                    <a:pt x="21600" y="8304"/>
                  </a:lnTo>
                  <a:lnTo>
                    <a:pt x="19522" y="8304"/>
                  </a:lnTo>
                  <a:cubicBezTo>
                    <a:pt x="17897" y="16844"/>
                    <a:pt x="14009" y="21600"/>
                    <a:pt x="10138" y="19785"/>
                  </a:cubicBezTo>
                  <a:lnTo>
                    <a:pt x="10138" y="19785"/>
                  </a:lnTo>
                  <a:cubicBezTo>
                    <a:pt x="12831" y="18522"/>
                    <a:pt x="15101" y="14245"/>
                    <a:pt x="16232" y="8304"/>
                  </a:cubicBezTo>
                  <a:lnTo>
                    <a:pt x="14153" y="8304"/>
                  </a:lnTo>
                  <a:close/>
                  <a:moveTo>
                    <a:pt x="8493" y="20167"/>
                  </a:moveTo>
                  <a:cubicBezTo>
                    <a:pt x="3802" y="20167"/>
                    <a:pt x="0" y="11138"/>
                    <a:pt x="0" y="0"/>
                  </a:cubicBezTo>
                  <a:lnTo>
                    <a:pt x="3290" y="0"/>
                  </a:lnTo>
                  <a:cubicBezTo>
                    <a:pt x="3290" y="11138"/>
                    <a:pt x="7092" y="20167"/>
                    <a:pt x="11783" y="2016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7" name="Shape"/>
            <p:cNvSpPr/>
            <p:nvPr/>
          </p:nvSpPr>
          <p:spPr>
            <a:xfrm rot="16200000">
              <a:off x="-292618" y="1397002"/>
              <a:ext cx="1325464" cy="7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69" y="21600"/>
                  </a:moveTo>
                  <a:cubicBezTo>
                    <a:pt x="6970" y="21600"/>
                    <a:pt x="0" y="11929"/>
                    <a:pt x="0" y="0"/>
                  </a:cubicBezTo>
                  <a:lnTo>
                    <a:pt x="6031" y="0"/>
                  </a:lnTo>
                  <a:cubicBezTo>
                    <a:pt x="6031" y="11929"/>
                    <a:pt x="13002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8" name="Line"/>
            <p:cNvSpPr/>
            <p:nvPr/>
          </p:nvSpPr>
          <p:spPr>
            <a:xfrm rot="16200000">
              <a:off x="-844810" y="844809"/>
              <a:ext cx="2429849" cy="740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38" y="21191"/>
                  </a:moveTo>
                  <a:lnTo>
                    <a:pt x="10138" y="21191"/>
                  </a:lnTo>
                  <a:cubicBezTo>
                    <a:pt x="12831" y="19838"/>
                    <a:pt x="15101" y="15258"/>
                    <a:pt x="16232" y="8894"/>
                  </a:cubicBezTo>
                  <a:lnTo>
                    <a:pt x="14153" y="8894"/>
                  </a:lnTo>
                  <a:lnTo>
                    <a:pt x="18630" y="0"/>
                  </a:lnTo>
                  <a:lnTo>
                    <a:pt x="21600" y="8894"/>
                  </a:lnTo>
                  <a:lnTo>
                    <a:pt x="19522" y="8894"/>
                  </a:lnTo>
                  <a:cubicBezTo>
                    <a:pt x="18148" y="16629"/>
                    <a:pt x="15120" y="21600"/>
                    <a:pt x="11783" y="21600"/>
                  </a:cubicBezTo>
                  <a:lnTo>
                    <a:pt x="8493" y="21600"/>
                  </a:lnTo>
                  <a:cubicBezTo>
                    <a:pt x="3802" y="21600"/>
                    <a:pt x="0" y="11929"/>
                    <a:pt x="0" y="0"/>
                  </a:cubicBezTo>
                  <a:lnTo>
                    <a:pt x="3290" y="0"/>
                  </a:lnTo>
                  <a:cubicBezTo>
                    <a:pt x="3290" y="11929"/>
                    <a:pt x="7092" y="21600"/>
                    <a:pt x="11783" y="21600"/>
                  </a:cubicBezTo>
                </a:path>
              </a:pathLst>
            </a:custGeom>
            <a:noFill/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760" name="Straight Connector 19"/>
          <p:cNvSpPr/>
          <p:nvPr/>
        </p:nvSpPr>
        <p:spPr>
          <a:xfrm>
            <a:off x="914400" y="4234543"/>
            <a:ext cx="7267117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xit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4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8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3" grpId="1"/>
      <p:bldP build="whole" bldLvl="1" animBg="1" rev="0" advAuto="0" spid="754" grpId="4"/>
      <p:bldP build="whole" bldLvl="1" animBg="1" rev="0" advAuto="0" spid="753" grpId="3"/>
      <p:bldP build="whole" bldLvl="1" animBg="1" rev="0" advAuto="0" spid="760" grpId="7"/>
      <p:bldP build="whole" bldLvl="1" animBg="1" rev="0" advAuto="0" spid="755" grpId="5"/>
      <p:bldP build="whole" bldLvl="1" animBg="1" rev="0" advAuto="0" spid="759" grpId="6"/>
      <p:bldP build="whole" bldLvl="1" animBg="1" rev="0" advAuto="0" spid="754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Example CIDR Rou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0351">
              <a:defRPr sz="2551"/>
            </a:pPr>
            <a:r>
              <a:t>Example CIDR Routing </a:t>
            </a:r>
          </a:p>
          <a:p>
            <a:pPr defTabSz="530351">
              <a:defRPr sz="2551"/>
            </a:pPr>
            <a:r>
              <a:t>Insert an routing entry to cover all addresses under 207.46.0.0/16</a:t>
            </a:r>
          </a:p>
        </p:txBody>
      </p:sp>
      <p:sp>
        <p:nvSpPr>
          <p:cNvPr id="7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766" name="Table"/>
          <p:cNvGraphicFramePr/>
          <p:nvPr/>
        </p:nvGraphicFramePr>
        <p:xfrm>
          <a:off x="685935" y="2747988"/>
          <a:ext cx="8206795" cy="26902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47620"/>
                <a:gridCol w="5254176"/>
                <a:gridCol w="792298"/>
              </a:tblGrid>
              <a:tr h="396805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Bit-represented Address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434596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207.46.0.0/19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11001111.00101110.000</a:t>
                      </a:r>
                      <a:r>
                        <a:t>00000.00000000/19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207.46.32.0/19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11001111.00101110.001</a:t>
                      </a:r>
                      <a:r>
                        <a:t>00000.00000000/19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207.46.64.0/19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11001111.00101110.010</a:t>
                      </a:r>
                      <a:r>
                        <a:t>00000.00000000/19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207.46.128.0/18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11001111.00101110.10</a:t>
                      </a:r>
                      <a:r>
                        <a:t>0</a:t>
                      </a:r>
                      <a:r>
                        <a:t>00000.00000000/18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207.46.192.0/18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11001111.00101110.11</a:t>
                      </a:r>
                      <a:r>
                        <a:t>0</a:t>
                      </a:r>
                      <a:r>
                        <a:t>00000.00000000/18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Example CIDR Rout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0351">
              <a:defRPr sz="2551"/>
            </a:pPr>
            <a:r>
              <a:t>Example CIDR Routing </a:t>
            </a:r>
          </a:p>
          <a:p>
            <a:pPr defTabSz="530351">
              <a:defRPr sz="2551"/>
            </a:pPr>
            <a:r>
              <a:t>Insert an routing entry to cover all addresses under 207.46.0.0/16</a:t>
            </a:r>
          </a:p>
        </p:txBody>
      </p:sp>
      <p:sp>
        <p:nvSpPr>
          <p:cNvPr id="7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770" name="Table"/>
          <p:cNvGraphicFramePr/>
          <p:nvPr/>
        </p:nvGraphicFramePr>
        <p:xfrm>
          <a:off x="685935" y="2747988"/>
          <a:ext cx="8206795" cy="26902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47620"/>
                <a:gridCol w="5254176"/>
                <a:gridCol w="792298"/>
              </a:tblGrid>
              <a:tr h="396805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Bit-represented Address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434596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207.46.0.0/19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11001111.00101110.000</a:t>
                      </a:r>
                      <a:r>
                        <a:t>00000.00000000/19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207.46.32.0/19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11001111.00101110.001</a:t>
                      </a:r>
                      <a:r>
                        <a:t>00000.00000000/19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207.46.64.0/19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11001111.00101110.010</a:t>
                      </a:r>
                      <a:r>
                        <a:t>00000.00000000/19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>
                          <a:solidFill>
                            <a:schemeClr val="accent4">
                              <a:lumOff val="-8392"/>
                            </a:schemeClr>
                          </a:solidFill>
                        </a:rPr>
                        <a:t>207.46.96.0/19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4"/>
                          </a:solidFill>
                        </a:rPr>
                        <a:t>11001111.00101110.011</a:t>
                      </a:r>
                      <a:r>
                        <a:t>00000.00000000/19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207.46.128.0/18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11001111.00101110.10</a:t>
                      </a:r>
                      <a:r>
                        <a:t>0</a:t>
                      </a:r>
                      <a:r>
                        <a:t>00000.00000000/18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  <a:tr h="377909">
                <a:tc>
                  <a:txBody>
                    <a:bodyPr/>
                    <a:lstStyle/>
                    <a:p>
                      <a:pPr/>
                      <a:r>
                        <a:rPr sz="2000"/>
                        <a:t>207.46.192.0/18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  <a:r>
                        <a:rPr>
                          <a:solidFill>
                            <a:schemeClr val="accent2"/>
                          </a:solidFill>
                        </a:rPr>
                        <a:t>11001111.00101110.11</a:t>
                      </a:r>
                      <a:r>
                        <a:t>0</a:t>
                      </a:r>
                      <a:r>
                        <a:t>00000.00000000/18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Size of CIDR Routing Tables</a:t>
            </a:r>
          </a:p>
        </p:txBody>
      </p:sp>
      <p:sp>
        <p:nvSpPr>
          <p:cNvPr id="77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74" name="Content Placeholder 3"/>
          <p:cNvSpPr txBox="1"/>
          <p:nvPr>
            <p:ph type="body" sz="half" idx="1"/>
          </p:nvPr>
        </p:nvSpPr>
        <p:spPr>
          <a:xfrm>
            <a:off x="152400" y="5394959"/>
            <a:ext cx="8839200" cy="1463041"/>
          </a:xfrm>
          <a:prstGeom prst="rect">
            <a:avLst/>
          </a:prstGeom>
        </p:spPr>
        <p:txBody>
          <a:bodyPr/>
          <a:lstStyle/>
          <a:p>
            <a:pPr marL="320039" indent="-320039">
              <a:lnSpc>
                <a:spcPct val="80000"/>
              </a:lnSpc>
              <a:defRPr sz="2200"/>
            </a:pPr>
            <a:r>
              <a:t>From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www.cidr-report.org</a:t>
            </a:r>
          </a:p>
          <a:p>
            <a:pPr marL="320039" indent="-320039">
              <a:lnSpc>
                <a:spcPct val="80000"/>
              </a:lnSpc>
              <a:defRPr sz="2200"/>
            </a:pPr>
            <a:r>
              <a:t>CIDR has kept IP routing table sizes in check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000"/>
            </a:pPr>
            <a:r>
              <a:t>Currently ~450,000 entries for a complete IP routing table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000"/>
            </a:pPr>
            <a:r>
              <a:t>Only required by backbone routers</a:t>
            </a:r>
          </a:p>
        </p:txBody>
      </p:sp>
      <p:pic>
        <p:nvPicPr>
          <p:cNvPr id="77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1566" y="1586939"/>
            <a:ext cx="5109634" cy="3852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Layer</a:t>
            </a:r>
          </a:p>
        </p:txBody>
      </p:sp>
      <p:sp>
        <p:nvSpPr>
          <p:cNvPr id="152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Content Placeholder 3"/>
          <p:cNvSpPr txBox="1"/>
          <p:nvPr>
            <p:ph type="body" idx="1"/>
          </p:nvPr>
        </p:nvSpPr>
        <p:spPr>
          <a:xfrm>
            <a:off x="3452883" y="1600200"/>
            <a:ext cx="5538717" cy="5105400"/>
          </a:xfrm>
          <a:prstGeom prst="rect">
            <a:avLst/>
          </a:prstGeom>
        </p:spPr>
        <p:txBody>
          <a:bodyPr/>
          <a:lstStyle/>
          <a:p>
            <a:pPr/>
            <a:r>
              <a:t>Function: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 packets end-to-end on a network, through multiple hops</a:t>
            </a:r>
          </a:p>
          <a:p>
            <a:pPr/>
            <a:r>
              <a:t>Key challenge: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represent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route packets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Scalability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Convergence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270798" y="2238269"/>
            <a:ext cx="2242663" cy="583566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55" name="Content Placeholder 2"/>
          <p:cNvSpPr txBox="1"/>
          <p:nvPr/>
        </p:nvSpPr>
        <p:spPr>
          <a:xfrm>
            <a:off x="270536" y="2813758"/>
            <a:ext cx="2242655" cy="573178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spcBef>
                <a:spcPts val="60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56" name="Content Placeholder 2"/>
          <p:cNvSpPr txBox="1"/>
          <p:nvPr/>
        </p:nvSpPr>
        <p:spPr>
          <a:xfrm>
            <a:off x="270667" y="3386935"/>
            <a:ext cx="2242655" cy="583566"/>
          </a:xfrm>
          <a:prstGeom prst="rect">
            <a:avLst/>
          </a:prstGeom>
          <a:solidFill>
            <a:srgbClr val="0070C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270667" y="3960112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58" name="Content Placeholder 2"/>
          <p:cNvSpPr txBox="1"/>
          <p:nvPr/>
        </p:nvSpPr>
        <p:spPr>
          <a:xfrm>
            <a:off x="270667" y="4533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59" name="Content Placeholder 2"/>
          <p:cNvSpPr txBox="1"/>
          <p:nvPr/>
        </p:nvSpPr>
        <p:spPr>
          <a:xfrm>
            <a:off x="270667" y="5111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60" name="Content Placeholder 2"/>
          <p:cNvSpPr txBox="1"/>
          <p:nvPr/>
        </p:nvSpPr>
        <p:spPr>
          <a:xfrm>
            <a:off x="270798" y="5684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161" name="Left Brace 19"/>
          <p:cNvSpPr/>
          <p:nvPr/>
        </p:nvSpPr>
        <p:spPr>
          <a:xfrm>
            <a:off x="2647664" y="1869744"/>
            <a:ext cx="559561" cy="4653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3883"/>
                </a:lnTo>
                <a:cubicBezTo>
                  <a:pt x="10800" y="13763"/>
                  <a:pt x="5965" y="13667"/>
                  <a:pt x="0" y="13667"/>
                </a:cubicBezTo>
                <a:cubicBezTo>
                  <a:pt x="5965" y="13667"/>
                  <a:pt x="10800" y="13570"/>
                  <a:pt x="10800" y="13450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Takeaways</a:t>
            </a:r>
          </a:p>
        </p:txBody>
      </p:sp>
      <p:sp>
        <p:nvSpPr>
          <p:cNvPr id="77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79" name="Content Placeholder 3"/>
          <p:cNvSpPr txBox="1"/>
          <p:nvPr>
            <p:ph type="body" idx="1"/>
          </p:nvPr>
        </p:nvSpPr>
        <p:spPr>
          <a:xfrm>
            <a:off x="90053" y="1600200"/>
            <a:ext cx="8991601" cy="5105400"/>
          </a:xfrm>
          <a:prstGeom prst="rect">
            <a:avLst/>
          </a:prstGeom>
        </p:spPr>
        <p:txBody>
          <a:bodyPr/>
          <a:lstStyle/>
          <a:p>
            <a:pPr/>
            <a:r>
              <a:t>Hierarchical addressing is critical for scalability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 all routers need all information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Limited number of routers need to know about changes</a:t>
            </a:r>
          </a:p>
          <a:p>
            <a:pPr/>
            <a:r>
              <a:t>Non-uniform hierarchy useful for heterogeneous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Class-based addressing is too course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CIDR improves scalability and granularity</a:t>
            </a:r>
          </a:p>
          <a:p>
            <a:pPr/>
            <a:r>
              <a:t>Implementation challenges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Longest prefix matching is more difficult than schemes with no ambiguity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Text Placeholder 5"/>
          <p:cNvSpPr txBox="1"/>
          <p:nvPr>
            <p:ph type="body" idx="1"/>
          </p:nvPr>
        </p:nvSpPr>
        <p:spPr>
          <a:xfrm>
            <a:off x="450376" y="1416819"/>
            <a:ext cx="8338781" cy="4779267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Addressing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Class-based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CIDR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IPv4 Protocol Details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Packed Header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Fragmentation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200"/>
            </a:pPr>
            <a:r>
              <a:t>IPv6</a:t>
            </a:r>
          </a:p>
        </p:txBody>
      </p:sp>
      <p:sp>
        <p:nvSpPr>
          <p:cNvPr id="78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783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Datagrams</a:t>
            </a:r>
          </a:p>
        </p:txBody>
      </p:sp>
      <p:sp>
        <p:nvSpPr>
          <p:cNvPr id="786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87" name="Content Placeholder 5"/>
          <p:cNvSpPr txBox="1"/>
          <p:nvPr>
            <p:ph type="body" sz="half" idx="1"/>
          </p:nvPr>
        </p:nvSpPr>
        <p:spPr>
          <a:xfrm>
            <a:off x="152400" y="1518919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IP Datagrams are like a letter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Totally self-contained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Include all necessary addressing information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No advanced setup of connections or circuits</a:t>
            </a:r>
          </a:p>
        </p:txBody>
      </p:sp>
      <p:grpSp>
        <p:nvGrpSpPr>
          <p:cNvPr id="790" name="Rectangle 6"/>
          <p:cNvGrpSpPr/>
          <p:nvPr/>
        </p:nvGrpSpPr>
        <p:grpSpPr>
          <a:xfrm>
            <a:off x="914486" y="3814269"/>
            <a:ext cx="857460" cy="383653"/>
            <a:chOff x="0" y="0"/>
            <a:chExt cx="857458" cy="383651"/>
          </a:xfrm>
        </p:grpSpPr>
        <p:sp>
          <p:nvSpPr>
            <p:cNvPr id="788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9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793" name="Rectangle 7"/>
          <p:cNvGrpSpPr/>
          <p:nvPr/>
        </p:nvGrpSpPr>
        <p:grpSpPr>
          <a:xfrm>
            <a:off x="1771944" y="3788923"/>
            <a:ext cx="949925" cy="434341"/>
            <a:chOff x="0" y="0"/>
            <a:chExt cx="949923" cy="434340"/>
          </a:xfrm>
        </p:grpSpPr>
        <p:sp>
          <p:nvSpPr>
            <p:cNvPr id="791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2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796" name="Rectangle 8"/>
          <p:cNvGrpSpPr/>
          <p:nvPr/>
        </p:nvGrpSpPr>
        <p:grpSpPr>
          <a:xfrm>
            <a:off x="2721869" y="3814269"/>
            <a:ext cx="1857911" cy="383653"/>
            <a:chOff x="0" y="0"/>
            <a:chExt cx="1857910" cy="383651"/>
          </a:xfrm>
        </p:grpSpPr>
        <p:sp>
          <p:nvSpPr>
            <p:cNvPr id="794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5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799" name="Rectangle 9"/>
          <p:cNvGrpSpPr/>
          <p:nvPr/>
        </p:nvGrpSpPr>
        <p:grpSpPr>
          <a:xfrm>
            <a:off x="4579780" y="3788922"/>
            <a:ext cx="3658278" cy="434341"/>
            <a:chOff x="0" y="0"/>
            <a:chExt cx="3658277" cy="434340"/>
          </a:xfrm>
        </p:grpSpPr>
        <p:sp>
          <p:nvSpPr>
            <p:cNvPr id="797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8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800" name="Rectangle 10"/>
          <p:cNvSpPr txBox="1"/>
          <p:nvPr/>
        </p:nvSpPr>
        <p:spPr>
          <a:xfrm>
            <a:off x="615039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801" name="Rectangle 11"/>
          <p:cNvSpPr txBox="1"/>
          <p:nvPr/>
        </p:nvSpPr>
        <p:spPr>
          <a:xfrm>
            <a:off x="2422424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802" name="Rectangle 12"/>
          <p:cNvSpPr txBox="1"/>
          <p:nvPr/>
        </p:nvSpPr>
        <p:spPr>
          <a:xfrm>
            <a:off x="4280334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803" name="Rectangle 13"/>
          <p:cNvSpPr txBox="1"/>
          <p:nvPr/>
        </p:nvSpPr>
        <p:spPr>
          <a:xfrm>
            <a:off x="6148518" y="340866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804" name="Rectangle 14"/>
          <p:cNvSpPr txBox="1"/>
          <p:nvPr/>
        </p:nvSpPr>
        <p:spPr>
          <a:xfrm>
            <a:off x="7938610" y="340866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805" name="Rectangle 15"/>
          <p:cNvSpPr txBox="1"/>
          <p:nvPr/>
        </p:nvSpPr>
        <p:spPr>
          <a:xfrm>
            <a:off x="1472498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806" name="Rectangle 16"/>
          <p:cNvSpPr txBox="1"/>
          <p:nvPr/>
        </p:nvSpPr>
        <p:spPr>
          <a:xfrm>
            <a:off x="3333117" y="340865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807" name="Rectangle 17"/>
          <p:cNvSpPr txBox="1"/>
          <p:nvPr/>
        </p:nvSpPr>
        <p:spPr>
          <a:xfrm>
            <a:off x="5016405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810" name="Rectangle 18"/>
          <p:cNvGrpSpPr/>
          <p:nvPr/>
        </p:nvGrpSpPr>
        <p:grpSpPr>
          <a:xfrm>
            <a:off x="914487" y="4172577"/>
            <a:ext cx="3665293" cy="434341"/>
            <a:chOff x="0" y="0"/>
            <a:chExt cx="3665292" cy="434340"/>
          </a:xfrm>
        </p:grpSpPr>
        <p:sp>
          <p:nvSpPr>
            <p:cNvPr id="808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9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813" name="Rectangle 19"/>
          <p:cNvGrpSpPr/>
          <p:nvPr/>
        </p:nvGrpSpPr>
        <p:grpSpPr>
          <a:xfrm>
            <a:off x="4579780" y="4197923"/>
            <a:ext cx="729975" cy="383653"/>
            <a:chOff x="0" y="0"/>
            <a:chExt cx="729973" cy="383651"/>
          </a:xfrm>
        </p:grpSpPr>
        <p:sp>
          <p:nvSpPr>
            <p:cNvPr id="811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2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816" name="Rectangle 20"/>
          <p:cNvGrpSpPr/>
          <p:nvPr/>
        </p:nvGrpSpPr>
        <p:grpSpPr>
          <a:xfrm>
            <a:off x="5315849" y="4172576"/>
            <a:ext cx="2922209" cy="434341"/>
            <a:chOff x="0" y="0"/>
            <a:chExt cx="2922207" cy="434340"/>
          </a:xfrm>
        </p:grpSpPr>
        <p:sp>
          <p:nvSpPr>
            <p:cNvPr id="814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5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819" name="Rectangle 21"/>
          <p:cNvGrpSpPr/>
          <p:nvPr/>
        </p:nvGrpSpPr>
        <p:grpSpPr>
          <a:xfrm>
            <a:off x="914486" y="4556228"/>
            <a:ext cx="1807385" cy="434341"/>
            <a:chOff x="0" y="0"/>
            <a:chExt cx="1807384" cy="434340"/>
          </a:xfrm>
        </p:grpSpPr>
        <p:sp>
          <p:nvSpPr>
            <p:cNvPr id="817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822" name="Rectangle 23"/>
          <p:cNvGrpSpPr/>
          <p:nvPr/>
        </p:nvGrpSpPr>
        <p:grpSpPr>
          <a:xfrm>
            <a:off x="2721868" y="4556228"/>
            <a:ext cx="1857911" cy="434341"/>
            <a:chOff x="0" y="0"/>
            <a:chExt cx="1857910" cy="434340"/>
          </a:xfrm>
        </p:grpSpPr>
        <p:sp>
          <p:nvSpPr>
            <p:cNvPr id="820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825" name="Rectangle 24"/>
          <p:cNvGrpSpPr/>
          <p:nvPr/>
        </p:nvGrpSpPr>
        <p:grpSpPr>
          <a:xfrm>
            <a:off x="4579778" y="4556225"/>
            <a:ext cx="3658279" cy="434341"/>
            <a:chOff x="0" y="0"/>
            <a:chExt cx="3658277" cy="434340"/>
          </a:xfrm>
        </p:grpSpPr>
        <p:sp>
          <p:nvSpPr>
            <p:cNvPr id="823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828" name="Rectangle 25"/>
          <p:cNvGrpSpPr/>
          <p:nvPr/>
        </p:nvGrpSpPr>
        <p:grpSpPr>
          <a:xfrm>
            <a:off x="911111" y="4939880"/>
            <a:ext cx="7326946" cy="434341"/>
            <a:chOff x="0" y="0"/>
            <a:chExt cx="7326945" cy="434340"/>
          </a:xfrm>
        </p:grpSpPr>
        <p:sp>
          <p:nvSpPr>
            <p:cNvPr id="826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7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831" name="Rectangle 26"/>
          <p:cNvGrpSpPr/>
          <p:nvPr/>
        </p:nvGrpSpPr>
        <p:grpSpPr>
          <a:xfrm>
            <a:off x="916307" y="5323532"/>
            <a:ext cx="7326946" cy="434341"/>
            <a:chOff x="0" y="0"/>
            <a:chExt cx="7326945" cy="434340"/>
          </a:xfrm>
        </p:grpSpPr>
        <p:sp>
          <p:nvSpPr>
            <p:cNvPr id="829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0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834" name="Rectangle 27"/>
          <p:cNvGrpSpPr/>
          <p:nvPr/>
        </p:nvGrpSpPr>
        <p:grpSpPr>
          <a:xfrm>
            <a:off x="916307" y="5707184"/>
            <a:ext cx="7326946" cy="434341"/>
            <a:chOff x="0" y="0"/>
            <a:chExt cx="7326945" cy="434340"/>
          </a:xfrm>
        </p:grpSpPr>
        <p:sp>
          <p:nvSpPr>
            <p:cNvPr id="832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3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837" name="Rectangle 28"/>
          <p:cNvGrpSpPr/>
          <p:nvPr/>
        </p:nvGrpSpPr>
        <p:grpSpPr>
          <a:xfrm>
            <a:off x="916307" y="6112929"/>
            <a:ext cx="7326946" cy="578814"/>
            <a:chOff x="0" y="0"/>
            <a:chExt cx="7326945" cy="578813"/>
          </a:xfrm>
        </p:grpSpPr>
        <p:sp>
          <p:nvSpPr>
            <p:cNvPr id="835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6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1</a:t>
            </a:r>
          </a:p>
        </p:txBody>
      </p:sp>
      <p:sp>
        <p:nvSpPr>
          <p:cNvPr id="840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41" name="Content Placeholder 5"/>
          <p:cNvSpPr txBox="1"/>
          <p:nvPr>
            <p:ph type="body" sz="half" idx="1"/>
          </p:nvPr>
        </p:nvSpPr>
        <p:spPr>
          <a:xfrm>
            <a:off x="152400" y="1517072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800"/>
            </a:pPr>
            <a:r>
              <a:t>Version: 4 for IPv4</a:t>
            </a:r>
          </a:p>
          <a:p>
            <a:pPr>
              <a:lnSpc>
                <a:spcPct val="90000"/>
              </a:lnSpc>
              <a:defRPr sz="2800"/>
            </a:pPr>
            <a:r>
              <a:t>Header Length: Number of 32-bit words (usually 5)</a:t>
            </a:r>
          </a:p>
          <a:p>
            <a:pPr>
              <a:lnSpc>
                <a:spcPct val="90000"/>
              </a:lnSpc>
              <a:defRPr sz="2800"/>
            </a:pPr>
            <a:r>
              <a:t>Type of Service: Priority information (unused)</a:t>
            </a:r>
          </a:p>
          <a:p>
            <a:pPr>
              <a:lnSpc>
                <a:spcPct val="90000"/>
              </a:lnSpc>
              <a:defRPr sz="2800"/>
            </a:pPr>
            <a:r>
              <a:t>Datagram Length: Length of header + data in bytes</a:t>
            </a:r>
          </a:p>
        </p:txBody>
      </p:sp>
      <p:grpSp>
        <p:nvGrpSpPr>
          <p:cNvPr id="844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842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3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847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845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6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850" name="Rectangle 8"/>
          <p:cNvGrpSpPr/>
          <p:nvPr/>
        </p:nvGrpSpPr>
        <p:grpSpPr>
          <a:xfrm>
            <a:off x="2721869" y="3918179"/>
            <a:ext cx="1857911" cy="383653"/>
            <a:chOff x="0" y="0"/>
            <a:chExt cx="1857910" cy="383651"/>
          </a:xfrm>
        </p:grpSpPr>
        <p:sp>
          <p:nvSpPr>
            <p:cNvPr id="848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9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853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851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2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854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855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856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857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858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859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860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861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864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862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3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867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865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870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868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9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873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871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2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876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874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5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879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877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8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882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880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1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885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883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4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888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886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7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891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889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0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894" name="Group 29"/>
          <p:cNvGrpSpPr/>
          <p:nvPr/>
        </p:nvGrpSpPr>
        <p:grpSpPr>
          <a:xfrm>
            <a:off x="4642071" y="4228060"/>
            <a:ext cx="2330739" cy="1881486"/>
            <a:chOff x="0" y="0"/>
            <a:chExt cx="2330737" cy="1881484"/>
          </a:xfrm>
        </p:grpSpPr>
        <p:sp>
          <p:nvSpPr>
            <p:cNvPr id="892" name="Rectangular Callout 30"/>
            <p:cNvSpPr/>
            <p:nvPr/>
          </p:nvSpPr>
          <p:spPr>
            <a:xfrm flipH="1">
              <a:off x="0" y="0"/>
              <a:ext cx="2330739" cy="1881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560"/>
                  </a:moveTo>
                  <a:lnTo>
                    <a:pt x="3600" y="5560"/>
                  </a:lnTo>
                  <a:lnTo>
                    <a:pt x="3602" y="0"/>
                  </a:lnTo>
                  <a:lnTo>
                    <a:pt x="9000" y="5560"/>
                  </a:lnTo>
                  <a:lnTo>
                    <a:pt x="21600" y="556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23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3" name="TextBox 31"/>
            <p:cNvSpPr txBox="1"/>
            <p:nvPr/>
          </p:nvSpPr>
          <p:spPr>
            <a:xfrm>
              <a:off x="0" y="484304"/>
              <a:ext cx="2330739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Limits packets to 65,535 bytes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3</a:t>
            </a:r>
          </a:p>
        </p:txBody>
      </p:sp>
      <p:sp>
        <p:nvSpPr>
          <p:cNvPr id="899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00" name="Content Placeholder 5"/>
          <p:cNvSpPr txBox="1"/>
          <p:nvPr>
            <p:ph type="body" sz="half" idx="1"/>
          </p:nvPr>
        </p:nvSpPr>
        <p:spPr>
          <a:xfrm>
            <a:off x="152400" y="1517072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500"/>
            </a:pPr>
            <a:r>
              <a:t>Time to Live: decremented by each router</a:t>
            </a:r>
            <a:endParaRPr sz="2600"/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300"/>
            </a:pPr>
            <a:r>
              <a:t>Used to kill looping packets</a:t>
            </a:r>
            <a:endParaRPr sz="2400"/>
          </a:p>
          <a:p>
            <a:pPr>
              <a:lnSpc>
                <a:spcPct val="80000"/>
              </a:lnSpc>
              <a:defRPr sz="2500"/>
            </a:pPr>
            <a:r>
              <a:t>Protocol: ID of encapsulated protocol</a:t>
            </a:r>
            <a:endParaRPr sz="2600"/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300"/>
            </a:pPr>
            <a:r>
              <a:t>6 = TCP, 17 = UDP</a:t>
            </a:r>
            <a:endParaRPr sz="2400"/>
          </a:p>
          <a:p>
            <a:pPr>
              <a:lnSpc>
                <a:spcPct val="80000"/>
              </a:lnSpc>
              <a:defRPr sz="2500"/>
            </a:pPr>
            <a:r>
              <a:t>Checksum</a:t>
            </a:r>
          </a:p>
        </p:txBody>
      </p:sp>
      <p:grpSp>
        <p:nvGrpSpPr>
          <p:cNvPr id="903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901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2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906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904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5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909" name="Rectangle 8"/>
          <p:cNvGrpSpPr/>
          <p:nvPr/>
        </p:nvGrpSpPr>
        <p:grpSpPr>
          <a:xfrm>
            <a:off x="2721869" y="3918179"/>
            <a:ext cx="1857911" cy="383653"/>
            <a:chOff x="0" y="0"/>
            <a:chExt cx="1857910" cy="383651"/>
          </a:xfrm>
        </p:grpSpPr>
        <p:sp>
          <p:nvSpPr>
            <p:cNvPr id="907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8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912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910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1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913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914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915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916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917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918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919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920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923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921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2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926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924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5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929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927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8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932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930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1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935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933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4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938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936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7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941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939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0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944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942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3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947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945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6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950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948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9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953" name="Group 29"/>
          <p:cNvGrpSpPr/>
          <p:nvPr/>
        </p:nvGrpSpPr>
        <p:grpSpPr>
          <a:xfrm>
            <a:off x="367628" y="4964969"/>
            <a:ext cx="2330739" cy="1830684"/>
            <a:chOff x="0" y="0"/>
            <a:chExt cx="2330737" cy="1830682"/>
          </a:xfrm>
        </p:grpSpPr>
        <p:sp>
          <p:nvSpPr>
            <p:cNvPr id="951" name="Rectangular Callout 30"/>
            <p:cNvSpPr/>
            <p:nvPr/>
          </p:nvSpPr>
          <p:spPr>
            <a:xfrm flipH="1">
              <a:off x="0" y="0"/>
              <a:ext cx="2330739" cy="183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15"/>
                  </a:moveTo>
                  <a:lnTo>
                    <a:pt x="3600" y="5115"/>
                  </a:lnTo>
                  <a:lnTo>
                    <a:pt x="8969" y="0"/>
                  </a:lnTo>
                  <a:lnTo>
                    <a:pt x="9000" y="5115"/>
                  </a:lnTo>
                  <a:lnTo>
                    <a:pt x="21600" y="511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2" name="TextBox 31"/>
            <p:cNvSpPr txBox="1"/>
            <p:nvPr/>
          </p:nvSpPr>
          <p:spPr>
            <a:xfrm>
              <a:off x="0" y="433502"/>
              <a:ext cx="2330739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Used to implement trace route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4 and 5</a:t>
            </a:r>
          </a:p>
        </p:txBody>
      </p:sp>
      <p:sp>
        <p:nvSpPr>
          <p:cNvPr id="956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57" name="Content Placeholder 5"/>
          <p:cNvSpPr txBox="1"/>
          <p:nvPr>
            <p:ph type="body" sz="half" idx="1"/>
          </p:nvPr>
        </p:nvSpPr>
        <p:spPr>
          <a:xfrm>
            <a:off x="152400" y="1517072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Source and destination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In theory, must be globally unique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In practice, this is often violated</a:t>
            </a:r>
          </a:p>
        </p:txBody>
      </p:sp>
      <p:grpSp>
        <p:nvGrpSpPr>
          <p:cNvPr id="960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958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9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963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961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2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966" name="Rectangle 8"/>
          <p:cNvGrpSpPr/>
          <p:nvPr/>
        </p:nvGrpSpPr>
        <p:grpSpPr>
          <a:xfrm>
            <a:off x="2721869" y="3918179"/>
            <a:ext cx="1857911" cy="383653"/>
            <a:chOff x="0" y="0"/>
            <a:chExt cx="1857910" cy="383651"/>
          </a:xfrm>
        </p:grpSpPr>
        <p:sp>
          <p:nvSpPr>
            <p:cNvPr id="964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5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969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967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8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970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971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972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973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974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975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976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977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980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978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9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983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981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2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986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984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5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989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987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992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990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995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993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4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998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996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7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1001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999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0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1004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1002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3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1007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1005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6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Fragmentation</a:t>
            </a:r>
          </a:p>
        </p:txBody>
      </p:sp>
      <p:sp>
        <p:nvSpPr>
          <p:cNvPr id="101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11" name="Content Placeholder 3"/>
          <p:cNvSpPr txBox="1"/>
          <p:nvPr>
            <p:ph type="body" idx="1"/>
          </p:nvPr>
        </p:nvSpPr>
        <p:spPr>
          <a:xfrm>
            <a:off x="152400" y="3799840"/>
            <a:ext cx="8839200" cy="290576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Problem: each network has its own MTU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DARPA principles: networks allowed to be heterogeneous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Minimum MTU may not be known for a given path</a:t>
            </a:r>
            <a:endParaRPr sz="2600"/>
          </a:p>
          <a:p>
            <a:pPr>
              <a:defRPr sz="2700"/>
            </a:pPr>
            <a:r>
              <a:t>IP Solution: fragmentation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Split datagrams into pieces when MTU is reduced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Reassemble original datagram at the receiver</a:t>
            </a:r>
          </a:p>
        </p:txBody>
      </p:sp>
      <p:grpSp>
        <p:nvGrpSpPr>
          <p:cNvPr id="1014" name="Cloud 4"/>
          <p:cNvGrpSpPr/>
          <p:nvPr/>
        </p:nvGrpSpPr>
        <p:grpSpPr>
          <a:xfrm>
            <a:off x="442353" y="1675490"/>
            <a:ext cx="2165724" cy="1080513"/>
            <a:chOff x="0" y="0"/>
            <a:chExt cx="2165723" cy="1080511"/>
          </a:xfrm>
        </p:grpSpPr>
        <p:sp>
          <p:nvSpPr>
            <p:cNvPr id="1012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3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17" name="Cloud 5"/>
          <p:cNvGrpSpPr/>
          <p:nvPr/>
        </p:nvGrpSpPr>
        <p:grpSpPr>
          <a:xfrm>
            <a:off x="6473188" y="1675490"/>
            <a:ext cx="2165724" cy="1080513"/>
            <a:chOff x="0" y="0"/>
            <a:chExt cx="2165723" cy="1080511"/>
          </a:xfrm>
        </p:grpSpPr>
        <p:sp>
          <p:nvSpPr>
            <p:cNvPr id="1015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6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20" name="Cloud 6"/>
          <p:cNvGrpSpPr/>
          <p:nvPr/>
        </p:nvGrpSpPr>
        <p:grpSpPr>
          <a:xfrm>
            <a:off x="3442530" y="1675490"/>
            <a:ext cx="2165724" cy="1080513"/>
            <a:chOff x="0" y="0"/>
            <a:chExt cx="2165723" cy="1080511"/>
          </a:xfrm>
        </p:grpSpPr>
        <p:sp>
          <p:nvSpPr>
            <p:cNvPr id="1018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9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56" name="Straight Connector 7"/>
          <p:cNvSpPr/>
          <p:nvPr/>
        </p:nvSpPr>
        <p:spPr>
          <a:xfrm>
            <a:off x="2854058" y="2102245"/>
            <a:ext cx="419037" cy="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57" name="Straight Connector 8"/>
          <p:cNvSpPr/>
          <p:nvPr/>
        </p:nvSpPr>
        <p:spPr>
          <a:xfrm>
            <a:off x="5926912" y="2105268"/>
            <a:ext cx="424438" cy="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pic>
        <p:nvPicPr>
          <p:cNvPr id="10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894" y="1887851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6254" y="188798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168" y="1899843"/>
            <a:ext cx="722612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1700" y="1909193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1027" name="TextBox 18"/>
          <p:cNvSpPr txBox="1"/>
          <p:nvPr/>
        </p:nvSpPr>
        <p:spPr>
          <a:xfrm>
            <a:off x="3736339" y="2236665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2000</a:t>
            </a:r>
          </a:p>
        </p:txBody>
      </p:sp>
      <p:sp>
        <p:nvSpPr>
          <p:cNvPr id="1028" name="TextBox 19"/>
          <p:cNvSpPr txBox="1"/>
          <p:nvPr/>
        </p:nvSpPr>
        <p:spPr>
          <a:xfrm>
            <a:off x="687663" y="220666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4000</a:t>
            </a:r>
          </a:p>
        </p:txBody>
      </p:sp>
      <p:sp>
        <p:nvSpPr>
          <p:cNvPr id="1029" name="TextBox 20"/>
          <p:cNvSpPr txBox="1"/>
          <p:nvPr/>
        </p:nvSpPr>
        <p:spPr>
          <a:xfrm>
            <a:off x="6824021" y="226029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1500</a:t>
            </a:r>
          </a:p>
        </p:txBody>
      </p:sp>
      <p:pic>
        <p:nvPicPr>
          <p:cNvPr id="103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80" y="1818739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9753" y="1827028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8" name="Straight Arrow Connector 28"/>
          <p:cNvSpPr/>
          <p:nvPr/>
        </p:nvSpPr>
        <p:spPr>
          <a:xfrm>
            <a:off x="552028" y="2112389"/>
            <a:ext cx="1600422" cy="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59" name="Straight Arrow Connector 29"/>
          <p:cNvSpPr/>
          <p:nvPr/>
        </p:nvSpPr>
        <p:spPr>
          <a:xfrm>
            <a:off x="3974699" y="2098527"/>
            <a:ext cx="1250920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0" name="Straight Arrow Connector 32"/>
          <p:cNvSpPr/>
          <p:nvPr/>
        </p:nvSpPr>
        <p:spPr>
          <a:xfrm>
            <a:off x="7052467" y="2121631"/>
            <a:ext cx="1521410" cy="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037" name="Rectangle 37"/>
          <p:cNvGrpSpPr/>
          <p:nvPr/>
        </p:nvGrpSpPr>
        <p:grpSpPr>
          <a:xfrm>
            <a:off x="602833" y="2955687"/>
            <a:ext cx="1832648" cy="434342"/>
            <a:chOff x="0" y="0"/>
            <a:chExt cx="1832646" cy="434340"/>
          </a:xfrm>
        </p:grpSpPr>
        <p:sp>
          <p:nvSpPr>
            <p:cNvPr id="1035" name="Rectangle"/>
            <p:cNvSpPr/>
            <p:nvPr/>
          </p:nvSpPr>
          <p:spPr>
            <a:xfrm>
              <a:off x="0" y="25344"/>
              <a:ext cx="183264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Datagram"/>
            <p:cNvSpPr txBox="1"/>
            <p:nvPr/>
          </p:nvSpPr>
          <p:spPr>
            <a:xfrm>
              <a:off x="0" y="0"/>
              <a:ext cx="183264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</a:t>
              </a:r>
            </a:p>
          </p:txBody>
        </p:sp>
      </p:grpSp>
      <p:grpSp>
        <p:nvGrpSpPr>
          <p:cNvPr id="1040" name="Rectangle 38"/>
          <p:cNvGrpSpPr/>
          <p:nvPr/>
        </p:nvGrpSpPr>
        <p:grpSpPr>
          <a:xfrm>
            <a:off x="3116096" y="2955687"/>
            <a:ext cx="1374625" cy="434342"/>
            <a:chOff x="0" y="0"/>
            <a:chExt cx="1374624" cy="434340"/>
          </a:xfrm>
        </p:grpSpPr>
        <p:sp>
          <p:nvSpPr>
            <p:cNvPr id="1038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Dgram1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Dgram1</a:t>
              </a:r>
            </a:p>
          </p:txBody>
        </p:sp>
      </p:grpSp>
      <p:grpSp>
        <p:nvGrpSpPr>
          <p:cNvPr id="1043" name="Rectangle 39"/>
          <p:cNvGrpSpPr/>
          <p:nvPr/>
        </p:nvGrpSpPr>
        <p:grpSpPr>
          <a:xfrm>
            <a:off x="4643120" y="2955687"/>
            <a:ext cx="1374625" cy="434342"/>
            <a:chOff x="0" y="0"/>
            <a:chExt cx="1374624" cy="434340"/>
          </a:xfrm>
        </p:grpSpPr>
        <p:sp>
          <p:nvSpPr>
            <p:cNvPr id="1041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2" name="Dgram2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Dgram2</a:t>
              </a:r>
            </a:p>
          </p:txBody>
        </p:sp>
      </p:grpSp>
      <p:grpSp>
        <p:nvGrpSpPr>
          <p:cNvPr id="1046" name="Rectangle 40"/>
          <p:cNvGrpSpPr/>
          <p:nvPr/>
        </p:nvGrpSpPr>
        <p:grpSpPr>
          <a:xfrm>
            <a:off x="6458735" y="2955687"/>
            <a:ext cx="503977" cy="434342"/>
            <a:chOff x="0" y="0"/>
            <a:chExt cx="503975" cy="434340"/>
          </a:xfrm>
        </p:grpSpPr>
        <p:sp>
          <p:nvSpPr>
            <p:cNvPr id="1044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5" name="1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49" name="Rectangle 42"/>
          <p:cNvGrpSpPr/>
          <p:nvPr/>
        </p:nvGrpSpPr>
        <p:grpSpPr>
          <a:xfrm>
            <a:off x="7108062" y="2955687"/>
            <a:ext cx="503976" cy="434342"/>
            <a:chOff x="0" y="0"/>
            <a:chExt cx="503975" cy="434340"/>
          </a:xfrm>
        </p:grpSpPr>
        <p:sp>
          <p:nvSpPr>
            <p:cNvPr id="1047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8" name="2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52" name="Rectangle 43"/>
          <p:cNvGrpSpPr/>
          <p:nvPr/>
        </p:nvGrpSpPr>
        <p:grpSpPr>
          <a:xfrm>
            <a:off x="7749240" y="2938305"/>
            <a:ext cx="503976" cy="434341"/>
            <a:chOff x="0" y="0"/>
            <a:chExt cx="503975" cy="434340"/>
          </a:xfrm>
        </p:grpSpPr>
        <p:sp>
          <p:nvSpPr>
            <p:cNvPr id="1050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1" name="3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55" name="Rectangle 44"/>
          <p:cNvGrpSpPr/>
          <p:nvPr/>
        </p:nvGrpSpPr>
        <p:grpSpPr>
          <a:xfrm>
            <a:off x="8398565" y="2938305"/>
            <a:ext cx="503976" cy="434341"/>
            <a:chOff x="0" y="0"/>
            <a:chExt cx="503975" cy="434340"/>
          </a:xfrm>
        </p:grpSpPr>
        <p:sp>
          <p:nvSpPr>
            <p:cNvPr id="1053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4" name="4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8" grpId="1"/>
      <p:bldP build="whole" bldLvl="1" animBg="1" rev="0" advAuto="0" spid="1059" grpId="2"/>
      <p:bldP build="whole" bldLvl="1" animBg="1" rev="0" advAuto="0" spid="1037" grpId="5"/>
      <p:bldP build="p" bldLvl="5" animBg="1" rev="0" advAuto="0" spid="1011" grpId="4"/>
      <p:bldP build="whole" bldLvl="1" animBg="1" rev="0" advAuto="0" spid="1060" grpId="3"/>
      <p:bldP build="whole" bldLvl="1" animBg="1" rev="0" advAuto="0" spid="1043" grpId="7"/>
      <p:bldP build="whole" bldLvl="1" animBg="1" rev="0" advAuto="0" spid="1049" grpId="9"/>
      <p:bldP build="whole" bldLvl="1" animBg="1" rev="0" advAuto="0" spid="1040" grpId="6"/>
      <p:bldP build="whole" bldLvl="1" animBg="1" rev="0" advAuto="0" spid="1052" grpId="10"/>
      <p:bldP build="whole" bldLvl="1" animBg="1" rev="0" advAuto="0" spid="1055" grpId="11"/>
      <p:bldP build="whole" bldLvl="1" animBg="1" rev="0" advAuto="0" spid="1046" grpId="8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2</a:t>
            </a:r>
          </a:p>
        </p:txBody>
      </p:sp>
      <p:sp>
        <p:nvSpPr>
          <p:cNvPr id="1063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64" name="Content Placeholder 5"/>
          <p:cNvSpPr txBox="1"/>
          <p:nvPr>
            <p:ph type="body" sz="half" idx="1"/>
          </p:nvPr>
        </p:nvSpPr>
        <p:spPr>
          <a:xfrm>
            <a:off x="0" y="1517072"/>
            <a:ext cx="9144000" cy="20574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Identifier: a unique number for the original datagram</a:t>
            </a:r>
          </a:p>
          <a:p>
            <a:pPr>
              <a:defRPr sz="2800"/>
            </a:pPr>
            <a:r>
              <a:t>Flags: M flag (3 bits)</a:t>
            </a:r>
          </a:p>
          <a:p>
            <a:pPr>
              <a:defRPr sz="2800"/>
            </a:pPr>
            <a:r>
              <a:t>Offset: byte position of the first byte in the fragment</a:t>
            </a:r>
            <a:endParaRPr sz="25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Divided by 8</a:t>
            </a:r>
          </a:p>
        </p:txBody>
      </p:sp>
      <p:grpSp>
        <p:nvGrpSpPr>
          <p:cNvPr id="1067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1065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6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1070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1068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9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1073" name="Rectangle 8"/>
          <p:cNvGrpSpPr/>
          <p:nvPr/>
        </p:nvGrpSpPr>
        <p:grpSpPr>
          <a:xfrm>
            <a:off x="2721869" y="3892835"/>
            <a:ext cx="1857911" cy="434341"/>
            <a:chOff x="0" y="0"/>
            <a:chExt cx="1857910" cy="434340"/>
          </a:xfrm>
        </p:grpSpPr>
        <p:sp>
          <p:nvSpPr>
            <p:cNvPr id="1071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2" name="TOS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TOS</a:t>
              </a:r>
            </a:p>
          </p:txBody>
        </p:sp>
      </p:grpSp>
      <p:grpSp>
        <p:nvGrpSpPr>
          <p:cNvPr id="1076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1074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5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1077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078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1079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1080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1081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1082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083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1084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1087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1085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6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1090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1088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9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1093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1091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2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1096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1094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5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1099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1097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8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1102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1100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1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1105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1103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4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1108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1106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7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1111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1109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1114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1112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Example</a:t>
            </a:r>
          </a:p>
        </p:txBody>
      </p:sp>
      <p:sp>
        <p:nvSpPr>
          <p:cNvPr id="111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22" name="Cloud 4"/>
          <p:cNvGrpSpPr/>
          <p:nvPr/>
        </p:nvGrpSpPr>
        <p:grpSpPr>
          <a:xfrm>
            <a:off x="442353" y="1675490"/>
            <a:ext cx="2165724" cy="1080513"/>
            <a:chOff x="0" y="0"/>
            <a:chExt cx="2165723" cy="1080511"/>
          </a:xfrm>
        </p:grpSpPr>
        <p:sp>
          <p:nvSpPr>
            <p:cNvPr id="1120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1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25" name="Cloud 5"/>
          <p:cNvGrpSpPr/>
          <p:nvPr/>
        </p:nvGrpSpPr>
        <p:grpSpPr>
          <a:xfrm>
            <a:off x="6473188" y="1675490"/>
            <a:ext cx="2165724" cy="1080513"/>
            <a:chOff x="0" y="0"/>
            <a:chExt cx="2165723" cy="1080511"/>
          </a:xfrm>
        </p:grpSpPr>
        <p:sp>
          <p:nvSpPr>
            <p:cNvPr id="1123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4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28" name="Cloud 6"/>
          <p:cNvGrpSpPr/>
          <p:nvPr/>
        </p:nvGrpSpPr>
        <p:grpSpPr>
          <a:xfrm>
            <a:off x="3442530" y="1675490"/>
            <a:ext cx="2165724" cy="1080513"/>
            <a:chOff x="0" y="0"/>
            <a:chExt cx="2165723" cy="1080511"/>
          </a:xfrm>
        </p:grpSpPr>
        <p:sp>
          <p:nvSpPr>
            <p:cNvPr id="1126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7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7" name="Straight Connector 7"/>
          <p:cNvSpPr/>
          <p:nvPr/>
        </p:nvSpPr>
        <p:spPr>
          <a:xfrm>
            <a:off x="2854058" y="2102245"/>
            <a:ext cx="419037" cy="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178" name="Straight Connector 8"/>
          <p:cNvSpPr/>
          <p:nvPr/>
        </p:nvSpPr>
        <p:spPr>
          <a:xfrm>
            <a:off x="5926912" y="2105268"/>
            <a:ext cx="424438" cy="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pic>
        <p:nvPicPr>
          <p:cNvPr id="11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894" y="1887851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6254" y="188798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168" y="1899843"/>
            <a:ext cx="722612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1700" y="1909193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35" name="TextBox 13"/>
          <p:cNvSpPr txBox="1"/>
          <p:nvPr/>
        </p:nvSpPr>
        <p:spPr>
          <a:xfrm>
            <a:off x="3736339" y="2236665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2000</a:t>
            </a:r>
          </a:p>
        </p:txBody>
      </p:sp>
      <p:sp>
        <p:nvSpPr>
          <p:cNvPr id="1136" name="TextBox 14"/>
          <p:cNvSpPr txBox="1"/>
          <p:nvPr/>
        </p:nvSpPr>
        <p:spPr>
          <a:xfrm>
            <a:off x="687663" y="220666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4000</a:t>
            </a:r>
          </a:p>
        </p:txBody>
      </p:sp>
      <p:sp>
        <p:nvSpPr>
          <p:cNvPr id="1137" name="TextBox 15"/>
          <p:cNvSpPr txBox="1"/>
          <p:nvPr/>
        </p:nvSpPr>
        <p:spPr>
          <a:xfrm>
            <a:off x="6824021" y="226029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1500</a:t>
            </a:r>
          </a:p>
        </p:txBody>
      </p:sp>
      <p:pic>
        <p:nvPicPr>
          <p:cNvPr id="113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80" y="1818739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9753" y="1827028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9" name="Straight Arrow Connector 18"/>
          <p:cNvSpPr/>
          <p:nvPr/>
        </p:nvSpPr>
        <p:spPr>
          <a:xfrm>
            <a:off x="552028" y="2112389"/>
            <a:ext cx="1600422" cy="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0" name="Straight Arrow Connector 19"/>
          <p:cNvSpPr/>
          <p:nvPr/>
        </p:nvSpPr>
        <p:spPr>
          <a:xfrm>
            <a:off x="3974699" y="2098527"/>
            <a:ext cx="1250920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1" name="Straight Arrow Connector 20"/>
          <p:cNvSpPr/>
          <p:nvPr/>
        </p:nvSpPr>
        <p:spPr>
          <a:xfrm>
            <a:off x="7052467" y="2121631"/>
            <a:ext cx="1521410" cy="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145" name="Rectangle 21"/>
          <p:cNvGrpSpPr/>
          <p:nvPr/>
        </p:nvGrpSpPr>
        <p:grpSpPr>
          <a:xfrm>
            <a:off x="1329171" y="4422879"/>
            <a:ext cx="1735665" cy="434341"/>
            <a:chOff x="0" y="0"/>
            <a:chExt cx="1735664" cy="434340"/>
          </a:xfrm>
        </p:grpSpPr>
        <p:sp>
          <p:nvSpPr>
            <p:cNvPr id="1143" name="Rectangle"/>
            <p:cNvSpPr/>
            <p:nvPr/>
          </p:nvSpPr>
          <p:spPr>
            <a:xfrm>
              <a:off x="0" y="25344"/>
              <a:ext cx="173566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4" name="Data"/>
            <p:cNvSpPr txBox="1"/>
            <p:nvPr/>
          </p:nvSpPr>
          <p:spPr>
            <a:xfrm>
              <a:off x="0" y="0"/>
              <a:ext cx="173566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48" name="Rectangle 22"/>
          <p:cNvGrpSpPr/>
          <p:nvPr/>
        </p:nvGrpSpPr>
        <p:grpSpPr>
          <a:xfrm>
            <a:off x="4748503" y="3751061"/>
            <a:ext cx="1374625" cy="434341"/>
            <a:chOff x="0" y="0"/>
            <a:chExt cx="1374624" cy="434340"/>
          </a:xfrm>
        </p:grpSpPr>
        <p:sp>
          <p:nvSpPr>
            <p:cNvPr id="1146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7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51" name="Rectangle 23"/>
          <p:cNvGrpSpPr/>
          <p:nvPr/>
        </p:nvGrpSpPr>
        <p:grpSpPr>
          <a:xfrm>
            <a:off x="4748503" y="5740609"/>
            <a:ext cx="1374625" cy="434341"/>
            <a:chOff x="0" y="0"/>
            <a:chExt cx="1374624" cy="434340"/>
          </a:xfrm>
        </p:grpSpPr>
        <p:sp>
          <p:nvSpPr>
            <p:cNvPr id="1149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0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54" name="Rectangle 28"/>
          <p:cNvGrpSpPr/>
          <p:nvPr/>
        </p:nvGrpSpPr>
        <p:grpSpPr>
          <a:xfrm>
            <a:off x="126716" y="4422879"/>
            <a:ext cx="1202456" cy="434341"/>
            <a:chOff x="0" y="0"/>
            <a:chExt cx="1202454" cy="434340"/>
          </a:xfrm>
        </p:grpSpPr>
        <p:sp>
          <p:nvSpPr>
            <p:cNvPr id="1152" name="Rectangle"/>
            <p:cNvSpPr/>
            <p:nvPr/>
          </p:nvSpPr>
          <p:spPr>
            <a:xfrm>
              <a:off x="0" y="25344"/>
              <a:ext cx="1202455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3" name="IP Hdr"/>
            <p:cNvSpPr txBox="1"/>
            <p:nvPr/>
          </p:nvSpPr>
          <p:spPr>
            <a:xfrm>
              <a:off x="0" y="0"/>
              <a:ext cx="120245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 Hdr</a:t>
              </a:r>
            </a:p>
          </p:txBody>
        </p:sp>
      </p:grpSp>
      <p:grpSp>
        <p:nvGrpSpPr>
          <p:cNvPr id="1157" name="Rectangle 29"/>
          <p:cNvGrpSpPr/>
          <p:nvPr/>
        </p:nvGrpSpPr>
        <p:grpSpPr>
          <a:xfrm>
            <a:off x="4147277" y="3751061"/>
            <a:ext cx="601228" cy="434341"/>
            <a:chOff x="0" y="0"/>
            <a:chExt cx="601227" cy="434340"/>
          </a:xfrm>
        </p:grpSpPr>
        <p:sp>
          <p:nvSpPr>
            <p:cNvPr id="1155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6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160" name="Rectangle 30"/>
          <p:cNvGrpSpPr/>
          <p:nvPr/>
        </p:nvGrpSpPr>
        <p:grpSpPr>
          <a:xfrm>
            <a:off x="4147277" y="5740609"/>
            <a:ext cx="601228" cy="434341"/>
            <a:chOff x="0" y="0"/>
            <a:chExt cx="601227" cy="434340"/>
          </a:xfrm>
        </p:grpSpPr>
        <p:sp>
          <p:nvSpPr>
            <p:cNvPr id="1158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9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161" name="TextBox 43"/>
          <p:cNvSpPr txBox="1"/>
          <p:nvPr/>
        </p:nvSpPr>
        <p:spPr>
          <a:xfrm>
            <a:off x="389506" y="4030450"/>
            <a:ext cx="24018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Length = 3820, M = 0</a:t>
            </a:r>
          </a:p>
        </p:txBody>
      </p:sp>
      <p:sp>
        <p:nvSpPr>
          <p:cNvPr id="1162" name="TextBox 44"/>
          <p:cNvSpPr txBox="1"/>
          <p:nvPr/>
        </p:nvSpPr>
        <p:spPr>
          <a:xfrm>
            <a:off x="1864640" y="4811217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3800</a:t>
            </a:r>
          </a:p>
        </p:txBody>
      </p:sp>
      <p:sp>
        <p:nvSpPr>
          <p:cNvPr id="1163" name="TextBox 45"/>
          <p:cNvSpPr txBox="1"/>
          <p:nvPr/>
        </p:nvSpPr>
        <p:spPr>
          <a:xfrm>
            <a:off x="535727" y="4831875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164" name="TextBox 46"/>
          <p:cNvSpPr txBox="1"/>
          <p:nvPr/>
        </p:nvSpPr>
        <p:spPr>
          <a:xfrm>
            <a:off x="3892559" y="3102775"/>
            <a:ext cx="247187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2000, M = 1</a:t>
            </a:r>
          </a:p>
          <a:p>
            <a:pPr algn="ctr">
              <a:defRPr sz="2000"/>
            </a:pPr>
            <a:r>
              <a:t>Offset = 0</a:t>
            </a:r>
          </a:p>
        </p:txBody>
      </p:sp>
      <p:sp>
        <p:nvSpPr>
          <p:cNvPr id="1165" name="TextBox 47"/>
          <p:cNvSpPr txBox="1"/>
          <p:nvPr/>
        </p:nvSpPr>
        <p:spPr>
          <a:xfrm>
            <a:off x="3892560" y="5058068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1840, M = 0</a:t>
            </a:r>
          </a:p>
          <a:p>
            <a:pPr algn="ctr">
              <a:defRPr sz="2000"/>
            </a:pPr>
            <a:r>
              <a:t>Offset = 1980</a:t>
            </a:r>
          </a:p>
        </p:txBody>
      </p:sp>
      <p:sp>
        <p:nvSpPr>
          <p:cNvPr id="1166" name="TextBox 48"/>
          <p:cNvSpPr txBox="1"/>
          <p:nvPr/>
        </p:nvSpPr>
        <p:spPr>
          <a:xfrm>
            <a:off x="5103452" y="4165424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1980</a:t>
            </a:r>
          </a:p>
        </p:txBody>
      </p:sp>
      <p:sp>
        <p:nvSpPr>
          <p:cNvPr id="1167" name="TextBox 49"/>
          <p:cNvSpPr txBox="1"/>
          <p:nvPr/>
        </p:nvSpPr>
        <p:spPr>
          <a:xfrm>
            <a:off x="4255673" y="4165467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168" name="TextBox 50"/>
          <p:cNvSpPr txBox="1"/>
          <p:nvPr/>
        </p:nvSpPr>
        <p:spPr>
          <a:xfrm>
            <a:off x="5103452" y="6149606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1820</a:t>
            </a:r>
          </a:p>
        </p:txBody>
      </p:sp>
      <p:sp>
        <p:nvSpPr>
          <p:cNvPr id="1169" name="TextBox 51"/>
          <p:cNvSpPr txBox="1"/>
          <p:nvPr/>
        </p:nvSpPr>
        <p:spPr>
          <a:xfrm>
            <a:off x="4255673" y="6149649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170" name="Up Arrow 59"/>
          <p:cNvSpPr/>
          <p:nvPr/>
        </p:nvSpPr>
        <p:spPr>
          <a:xfrm rot="10345480">
            <a:off x="5122364" y="4533696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1" name="Up Arrow 61"/>
          <p:cNvSpPr/>
          <p:nvPr/>
        </p:nvSpPr>
        <p:spPr>
          <a:xfrm rot="16200000">
            <a:off x="6389049" y="2846714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2" name="Up Arrow 62"/>
          <p:cNvSpPr/>
          <p:nvPr/>
        </p:nvSpPr>
        <p:spPr>
          <a:xfrm rot="16200000">
            <a:off x="6389049" y="4806698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3" name="Up Arrow 63"/>
          <p:cNvSpPr/>
          <p:nvPr/>
        </p:nvSpPr>
        <p:spPr>
          <a:xfrm rot="16200000">
            <a:off x="2888263" y="3798820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4" name="Straight Arrow Connector 64"/>
          <p:cNvSpPr/>
          <p:nvPr/>
        </p:nvSpPr>
        <p:spPr>
          <a:xfrm>
            <a:off x="5813483" y="4365478"/>
            <a:ext cx="1588538" cy="886827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5" name="Straight Arrow Connector 67"/>
          <p:cNvSpPr/>
          <p:nvPr/>
        </p:nvSpPr>
        <p:spPr>
          <a:xfrm flipV="1">
            <a:off x="5813483" y="5404705"/>
            <a:ext cx="1588539" cy="944957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6" name="TextBox 70"/>
          <p:cNvSpPr txBox="1"/>
          <p:nvPr/>
        </p:nvSpPr>
        <p:spPr>
          <a:xfrm>
            <a:off x="7304529" y="4676854"/>
            <a:ext cx="1148319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400"/>
            </a:pPr>
            <a:r>
              <a:t>1980</a:t>
            </a:r>
          </a:p>
          <a:p>
            <a:pPr algn="r">
              <a:defRPr sz="2400"/>
            </a:pPr>
            <a:r>
              <a:t>+ 1820</a:t>
            </a:r>
          </a:p>
          <a:p>
            <a:pPr algn="r">
              <a:defRPr sz="2400"/>
            </a:pPr>
            <a:r>
              <a:t>= 3800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xit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Class="exit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4" grpId="15"/>
      <p:bldP build="whole" bldLvl="1" animBg="1" rev="0" advAuto="0" spid="1169" grpId="10"/>
      <p:bldP build="whole" bldLvl="1" animBg="1" rev="0" advAuto="0" spid="1168" grpId="9"/>
      <p:bldP build="whole" bldLvl="1" animBg="1" rev="0" advAuto="0" spid="1173" grpId="21"/>
      <p:bldP build="whole" bldLvl="1" animBg="1" rev="0" advAuto="0" spid="1160" grpId="4"/>
      <p:bldP build="whole" bldLvl="1" animBg="1" rev="0" advAuto="0" spid="1175" grpId="12"/>
      <p:bldP build="whole" bldLvl="1" animBg="1" rev="0" advAuto="0" spid="1176" grpId="13"/>
      <p:bldP build="whole" bldLvl="1" animBg="1" rev="0" advAuto="0" spid="1176" grpId="14"/>
      <p:bldP build="whole" bldLvl="1" animBg="1" rev="0" advAuto="0" spid="1166" grpId="7"/>
      <p:bldP build="whole" bldLvl="1" animBg="1" rev="0" advAuto="0" spid="1175" grpId="16"/>
      <p:bldP build="whole" bldLvl="1" animBg="1" rev="0" advAuto="0" spid="1170" grpId="17"/>
      <p:bldP build="whole" bldLvl="1" animBg="1" rev="0" advAuto="0" spid="1170" grpId="18"/>
      <p:bldP build="whole" bldLvl="1" animBg="1" rev="0" advAuto="0" spid="1157" grpId="3"/>
      <p:bldP build="whole" bldLvl="1" animBg="1" rev="0" advAuto="0" spid="1151" grpId="2"/>
      <p:bldP build="whole" bldLvl="1" animBg="1" rev="0" advAuto="0" spid="1167" grpId="8"/>
      <p:bldP build="whole" bldLvl="1" animBg="1" rev="0" advAuto="0" spid="1165" grpId="6"/>
      <p:bldP build="whole" bldLvl="1" animBg="1" rev="0" advAuto="0" spid="1148" grpId="1"/>
      <p:bldP build="whole" bldLvl="1" animBg="1" rev="0" advAuto="0" spid="1171" grpId="19"/>
      <p:bldP build="whole" bldLvl="1" animBg="1" rev="0" advAuto="0" spid="1172" grpId="20"/>
      <p:bldP build="whole" bldLvl="1" animBg="1" rev="0" advAuto="0" spid="1174" grpId="11"/>
      <p:bldP build="whole" bldLvl="1" animBg="1" rev="0" advAuto="0" spid="1164" grpId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Example</a:t>
            </a:r>
          </a:p>
        </p:txBody>
      </p:sp>
      <p:sp>
        <p:nvSpPr>
          <p:cNvPr id="118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87" name="Cloud 5"/>
          <p:cNvGrpSpPr/>
          <p:nvPr/>
        </p:nvGrpSpPr>
        <p:grpSpPr>
          <a:xfrm>
            <a:off x="4973185" y="1675490"/>
            <a:ext cx="2165724" cy="1080513"/>
            <a:chOff x="0" y="0"/>
            <a:chExt cx="2165723" cy="1080511"/>
          </a:xfrm>
        </p:grpSpPr>
        <p:sp>
          <p:nvSpPr>
            <p:cNvPr id="1185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90" name="Cloud 6"/>
          <p:cNvGrpSpPr/>
          <p:nvPr/>
        </p:nvGrpSpPr>
        <p:grpSpPr>
          <a:xfrm>
            <a:off x="588347" y="1675490"/>
            <a:ext cx="2165724" cy="1080513"/>
            <a:chOff x="0" y="0"/>
            <a:chExt cx="2165723" cy="1080511"/>
          </a:xfrm>
        </p:grpSpPr>
        <p:sp>
          <p:nvSpPr>
            <p:cNvPr id="1188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9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91" name="Straight Connector 7"/>
          <p:cNvSpPr/>
          <p:nvPr/>
        </p:nvSpPr>
        <p:spPr>
          <a:xfrm flipV="1">
            <a:off x="11595" y="2100896"/>
            <a:ext cx="398116" cy="11994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5" name="Straight Connector 8"/>
          <p:cNvSpPr/>
          <p:nvPr/>
        </p:nvSpPr>
        <p:spPr>
          <a:xfrm>
            <a:off x="3072809" y="2101649"/>
            <a:ext cx="1778382" cy="15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pic>
        <p:nvPicPr>
          <p:cNvPr id="1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710" y="1887851"/>
            <a:ext cx="722612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070" y="188798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697" y="1909193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96" name="TextBox 13"/>
          <p:cNvSpPr txBox="1"/>
          <p:nvPr/>
        </p:nvSpPr>
        <p:spPr>
          <a:xfrm>
            <a:off x="882156" y="2236665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2000</a:t>
            </a:r>
          </a:p>
        </p:txBody>
      </p:sp>
      <p:sp>
        <p:nvSpPr>
          <p:cNvPr id="1197" name="TextBox 15"/>
          <p:cNvSpPr txBox="1"/>
          <p:nvPr/>
        </p:nvSpPr>
        <p:spPr>
          <a:xfrm>
            <a:off x="5324018" y="226029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1500</a:t>
            </a:r>
          </a:p>
        </p:txBody>
      </p:sp>
      <p:pic>
        <p:nvPicPr>
          <p:cNvPr id="119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750" y="1827028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6" name="Straight Arrow Connector 19"/>
          <p:cNvSpPr/>
          <p:nvPr/>
        </p:nvSpPr>
        <p:spPr>
          <a:xfrm>
            <a:off x="1120516" y="2098527"/>
            <a:ext cx="1250919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67" name="Straight Arrow Connector 20"/>
          <p:cNvSpPr/>
          <p:nvPr/>
        </p:nvSpPr>
        <p:spPr>
          <a:xfrm>
            <a:off x="5552463" y="2121631"/>
            <a:ext cx="1521411" cy="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203" name="Rectangle 22"/>
          <p:cNvGrpSpPr/>
          <p:nvPr/>
        </p:nvGrpSpPr>
        <p:grpSpPr>
          <a:xfrm>
            <a:off x="1138871" y="3630759"/>
            <a:ext cx="1374625" cy="434341"/>
            <a:chOff x="0" y="0"/>
            <a:chExt cx="1374624" cy="434340"/>
          </a:xfrm>
        </p:grpSpPr>
        <p:sp>
          <p:nvSpPr>
            <p:cNvPr id="1201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2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06" name="Rectangle 23"/>
          <p:cNvGrpSpPr/>
          <p:nvPr/>
        </p:nvGrpSpPr>
        <p:grpSpPr>
          <a:xfrm>
            <a:off x="1138871" y="5663841"/>
            <a:ext cx="1374625" cy="434341"/>
            <a:chOff x="0" y="0"/>
            <a:chExt cx="1374624" cy="434340"/>
          </a:xfrm>
        </p:grpSpPr>
        <p:sp>
          <p:nvSpPr>
            <p:cNvPr id="1204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09" name="Rectangle 29"/>
          <p:cNvGrpSpPr/>
          <p:nvPr/>
        </p:nvGrpSpPr>
        <p:grpSpPr>
          <a:xfrm>
            <a:off x="537644" y="3630759"/>
            <a:ext cx="601229" cy="434341"/>
            <a:chOff x="0" y="0"/>
            <a:chExt cx="601227" cy="434340"/>
          </a:xfrm>
        </p:grpSpPr>
        <p:sp>
          <p:nvSpPr>
            <p:cNvPr id="1207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8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12" name="Rectangle 30"/>
          <p:cNvGrpSpPr/>
          <p:nvPr/>
        </p:nvGrpSpPr>
        <p:grpSpPr>
          <a:xfrm>
            <a:off x="537644" y="5663841"/>
            <a:ext cx="601229" cy="434341"/>
            <a:chOff x="0" y="0"/>
            <a:chExt cx="601227" cy="434340"/>
          </a:xfrm>
        </p:grpSpPr>
        <p:sp>
          <p:nvSpPr>
            <p:cNvPr id="1210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1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15" name="Rectangle 31"/>
          <p:cNvGrpSpPr/>
          <p:nvPr/>
        </p:nvGrpSpPr>
        <p:grpSpPr>
          <a:xfrm>
            <a:off x="4486235" y="3630759"/>
            <a:ext cx="1110330" cy="434341"/>
            <a:chOff x="0" y="0"/>
            <a:chExt cx="1110329" cy="434340"/>
          </a:xfrm>
        </p:grpSpPr>
        <p:sp>
          <p:nvSpPr>
            <p:cNvPr id="1213" name="Rectangle"/>
            <p:cNvSpPr/>
            <p:nvPr/>
          </p:nvSpPr>
          <p:spPr>
            <a:xfrm>
              <a:off x="0" y="25344"/>
              <a:ext cx="1110330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4" name="Data"/>
            <p:cNvSpPr txBox="1"/>
            <p:nvPr/>
          </p:nvSpPr>
          <p:spPr>
            <a:xfrm>
              <a:off x="0" y="0"/>
              <a:ext cx="111033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18" name="Rectangle 32"/>
          <p:cNvGrpSpPr/>
          <p:nvPr/>
        </p:nvGrpSpPr>
        <p:grpSpPr>
          <a:xfrm>
            <a:off x="4548573" y="5239661"/>
            <a:ext cx="887258" cy="434341"/>
            <a:chOff x="0" y="0"/>
            <a:chExt cx="887256" cy="434340"/>
          </a:xfrm>
        </p:grpSpPr>
        <p:sp>
          <p:nvSpPr>
            <p:cNvPr id="1216" name="Rectangle"/>
            <p:cNvSpPr/>
            <p:nvPr/>
          </p:nvSpPr>
          <p:spPr>
            <a:xfrm>
              <a:off x="0" y="25344"/>
              <a:ext cx="8872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7" name="Data"/>
            <p:cNvSpPr txBox="1"/>
            <p:nvPr/>
          </p:nvSpPr>
          <p:spPr>
            <a:xfrm>
              <a:off x="0" y="0"/>
              <a:ext cx="8872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21" name="Rectangle 33"/>
          <p:cNvGrpSpPr/>
          <p:nvPr/>
        </p:nvGrpSpPr>
        <p:grpSpPr>
          <a:xfrm>
            <a:off x="3885007" y="3630759"/>
            <a:ext cx="601228" cy="434341"/>
            <a:chOff x="0" y="0"/>
            <a:chExt cx="601227" cy="434340"/>
          </a:xfrm>
        </p:grpSpPr>
        <p:sp>
          <p:nvSpPr>
            <p:cNvPr id="1219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0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24" name="Rectangle 34"/>
          <p:cNvGrpSpPr/>
          <p:nvPr/>
        </p:nvGrpSpPr>
        <p:grpSpPr>
          <a:xfrm>
            <a:off x="3947345" y="5239661"/>
            <a:ext cx="601228" cy="434341"/>
            <a:chOff x="0" y="0"/>
            <a:chExt cx="601227" cy="434340"/>
          </a:xfrm>
        </p:grpSpPr>
        <p:sp>
          <p:nvSpPr>
            <p:cNvPr id="1222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3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225" name="TextBox 46"/>
          <p:cNvSpPr txBox="1"/>
          <p:nvPr/>
        </p:nvSpPr>
        <p:spPr>
          <a:xfrm>
            <a:off x="282927" y="2982473"/>
            <a:ext cx="247187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2000, M = 1</a:t>
            </a:r>
          </a:p>
          <a:p>
            <a:pPr algn="ctr">
              <a:defRPr sz="2000"/>
            </a:pPr>
            <a:r>
              <a:t>Offset = 0</a:t>
            </a:r>
          </a:p>
        </p:txBody>
      </p:sp>
      <p:sp>
        <p:nvSpPr>
          <p:cNvPr id="1226" name="TextBox 47"/>
          <p:cNvSpPr txBox="1"/>
          <p:nvPr/>
        </p:nvSpPr>
        <p:spPr>
          <a:xfrm>
            <a:off x="282928" y="4981299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1840, M = 0</a:t>
            </a:r>
          </a:p>
          <a:p>
            <a:pPr algn="ctr">
              <a:defRPr sz="2000"/>
            </a:pPr>
            <a:r>
              <a:t>Offset = 1980</a:t>
            </a:r>
          </a:p>
        </p:txBody>
      </p:sp>
      <p:sp>
        <p:nvSpPr>
          <p:cNvPr id="1227" name="TextBox 48"/>
          <p:cNvSpPr txBox="1"/>
          <p:nvPr/>
        </p:nvSpPr>
        <p:spPr>
          <a:xfrm>
            <a:off x="1493821" y="4045122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1980</a:t>
            </a:r>
          </a:p>
        </p:txBody>
      </p:sp>
      <p:sp>
        <p:nvSpPr>
          <p:cNvPr id="1228" name="TextBox 49"/>
          <p:cNvSpPr txBox="1"/>
          <p:nvPr/>
        </p:nvSpPr>
        <p:spPr>
          <a:xfrm>
            <a:off x="646041" y="4045165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29" name="TextBox 50"/>
          <p:cNvSpPr txBox="1"/>
          <p:nvPr/>
        </p:nvSpPr>
        <p:spPr>
          <a:xfrm>
            <a:off x="1493821" y="6072837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1820</a:t>
            </a:r>
          </a:p>
        </p:txBody>
      </p:sp>
      <p:sp>
        <p:nvSpPr>
          <p:cNvPr id="1230" name="TextBox 51"/>
          <p:cNvSpPr txBox="1"/>
          <p:nvPr/>
        </p:nvSpPr>
        <p:spPr>
          <a:xfrm>
            <a:off x="646041" y="6072882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31" name="TextBox 54"/>
          <p:cNvSpPr txBox="1"/>
          <p:nvPr/>
        </p:nvSpPr>
        <p:spPr>
          <a:xfrm>
            <a:off x="4052749" y="5652311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32" name="TextBox 55"/>
          <p:cNvSpPr txBox="1"/>
          <p:nvPr/>
        </p:nvSpPr>
        <p:spPr>
          <a:xfrm>
            <a:off x="4001441" y="4039756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33" name="TextBox 56"/>
          <p:cNvSpPr txBox="1"/>
          <p:nvPr/>
        </p:nvSpPr>
        <p:spPr>
          <a:xfrm>
            <a:off x="4705321" y="4039756"/>
            <a:ext cx="6647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1480</a:t>
            </a:r>
          </a:p>
        </p:txBody>
      </p:sp>
      <p:sp>
        <p:nvSpPr>
          <p:cNvPr id="1234" name="TextBox 57"/>
          <p:cNvSpPr txBox="1"/>
          <p:nvPr/>
        </p:nvSpPr>
        <p:spPr>
          <a:xfrm>
            <a:off x="4729911" y="5648657"/>
            <a:ext cx="5245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500</a:t>
            </a:r>
          </a:p>
        </p:txBody>
      </p:sp>
      <p:sp>
        <p:nvSpPr>
          <p:cNvPr id="1235" name="TextBox 58"/>
          <p:cNvSpPr txBox="1"/>
          <p:nvPr/>
        </p:nvSpPr>
        <p:spPr>
          <a:xfrm>
            <a:off x="3520004" y="4557119"/>
            <a:ext cx="233172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520, M = 1</a:t>
            </a:r>
          </a:p>
          <a:p>
            <a:pPr algn="ctr">
              <a:defRPr sz="2000"/>
            </a:pPr>
            <a:r>
              <a:t>Offset = 1480</a:t>
            </a:r>
          </a:p>
        </p:txBody>
      </p:sp>
      <p:sp>
        <p:nvSpPr>
          <p:cNvPr id="1236" name="TextBox 52"/>
          <p:cNvSpPr txBox="1"/>
          <p:nvPr/>
        </p:nvSpPr>
        <p:spPr>
          <a:xfrm>
            <a:off x="3449932" y="2982473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1500, M = 1</a:t>
            </a:r>
          </a:p>
          <a:p>
            <a:pPr algn="ctr">
              <a:defRPr sz="2000"/>
            </a:pPr>
            <a:r>
              <a:t>Offset = 0</a:t>
            </a:r>
          </a:p>
        </p:txBody>
      </p:sp>
      <p:grpSp>
        <p:nvGrpSpPr>
          <p:cNvPr id="1239" name="Rectangle 53"/>
          <p:cNvGrpSpPr/>
          <p:nvPr/>
        </p:nvGrpSpPr>
        <p:grpSpPr>
          <a:xfrm>
            <a:off x="7430451" y="4275152"/>
            <a:ext cx="1110330" cy="434342"/>
            <a:chOff x="0" y="0"/>
            <a:chExt cx="1110329" cy="434340"/>
          </a:xfrm>
        </p:grpSpPr>
        <p:sp>
          <p:nvSpPr>
            <p:cNvPr id="1237" name="Rectangle"/>
            <p:cNvSpPr/>
            <p:nvPr/>
          </p:nvSpPr>
          <p:spPr>
            <a:xfrm>
              <a:off x="0" y="25344"/>
              <a:ext cx="1110330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8" name="Data"/>
            <p:cNvSpPr txBox="1"/>
            <p:nvPr/>
          </p:nvSpPr>
          <p:spPr>
            <a:xfrm>
              <a:off x="0" y="0"/>
              <a:ext cx="111033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42" name="Rectangle 59"/>
          <p:cNvGrpSpPr/>
          <p:nvPr/>
        </p:nvGrpSpPr>
        <p:grpSpPr>
          <a:xfrm>
            <a:off x="7492789" y="5884054"/>
            <a:ext cx="887258" cy="434341"/>
            <a:chOff x="0" y="0"/>
            <a:chExt cx="887256" cy="434340"/>
          </a:xfrm>
        </p:grpSpPr>
        <p:sp>
          <p:nvSpPr>
            <p:cNvPr id="1240" name="Rectangle"/>
            <p:cNvSpPr/>
            <p:nvPr/>
          </p:nvSpPr>
          <p:spPr>
            <a:xfrm>
              <a:off x="0" y="25344"/>
              <a:ext cx="8872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1" name="Data"/>
            <p:cNvSpPr txBox="1"/>
            <p:nvPr/>
          </p:nvSpPr>
          <p:spPr>
            <a:xfrm>
              <a:off x="0" y="0"/>
              <a:ext cx="8872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45" name="Rectangle 60"/>
          <p:cNvGrpSpPr/>
          <p:nvPr/>
        </p:nvGrpSpPr>
        <p:grpSpPr>
          <a:xfrm>
            <a:off x="6829224" y="4275152"/>
            <a:ext cx="601228" cy="434342"/>
            <a:chOff x="0" y="0"/>
            <a:chExt cx="601227" cy="434340"/>
          </a:xfrm>
        </p:grpSpPr>
        <p:sp>
          <p:nvSpPr>
            <p:cNvPr id="1243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4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48" name="Rectangle 61"/>
          <p:cNvGrpSpPr/>
          <p:nvPr/>
        </p:nvGrpSpPr>
        <p:grpSpPr>
          <a:xfrm>
            <a:off x="6891562" y="5884054"/>
            <a:ext cx="601228" cy="434341"/>
            <a:chOff x="0" y="0"/>
            <a:chExt cx="601227" cy="434340"/>
          </a:xfrm>
        </p:grpSpPr>
        <p:sp>
          <p:nvSpPr>
            <p:cNvPr id="1246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7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249" name="TextBox 62"/>
          <p:cNvSpPr txBox="1"/>
          <p:nvPr/>
        </p:nvSpPr>
        <p:spPr>
          <a:xfrm>
            <a:off x="6996965" y="6296704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50" name="TextBox 63"/>
          <p:cNvSpPr txBox="1"/>
          <p:nvPr/>
        </p:nvSpPr>
        <p:spPr>
          <a:xfrm>
            <a:off x="6945657" y="4684148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51" name="TextBox 64"/>
          <p:cNvSpPr txBox="1"/>
          <p:nvPr/>
        </p:nvSpPr>
        <p:spPr>
          <a:xfrm>
            <a:off x="7649536" y="4684148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1480</a:t>
            </a:r>
          </a:p>
        </p:txBody>
      </p:sp>
      <p:sp>
        <p:nvSpPr>
          <p:cNvPr id="1252" name="TextBox 65"/>
          <p:cNvSpPr txBox="1"/>
          <p:nvPr/>
        </p:nvSpPr>
        <p:spPr>
          <a:xfrm>
            <a:off x="7674127" y="6293051"/>
            <a:ext cx="5245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340</a:t>
            </a:r>
          </a:p>
        </p:txBody>
      </p:sp>
      <p:sp>
        <p:nvSpPr>
          <p:cNvPr id="1253" name="TextBox 66"/>
          <p:cNvSpPr txBox="1"/>
          <p:nvPr/>
        </p:nvSpPr>
        <p:spPr>
          <a:xfrm>
            <a:off x="6464220" y="5201513"/>
            <a:ext cx="233172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360, M = 0</a:t>
            </a:r>
          </a:p>
          <a:p>
            <a:pPr algn="ctr">
              <a:defRPr sz="2000"/>
            </a:pPr>
            <a:r>
              <a:t>Offset = 3460</a:t>
            </a:r>
          </a:p>
        </p:txBody>
      </p:sp>
      <p:sp>
        <p:nvSpPr>
          <p:cNvPr id="1254" name="TextBox 67"/>
          <p:cNvSpPr txBox="1"/>
          <p:nvPr/>
        </p:nvSpPr>
        <p:spPr>
          <a:xfrm>
            <a:off x="6394148" y="3626866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1500, M = 1</a:t>
            </a:r>
          </a:p>
          <a:p>
            <a:pPr algn="ctr">
              <a:defRPr sz="2000"/>
            </a:pPr>
            <a:r>
              <a:t>Offset = 1980</a:t>
            </a:r>
          </a:p>
        </p:txBody>
      </p:sp>
      <p:sp>
        <p:nvSpPr>
          <p:cNvPr id="1255" name="Straight Arrow Connector 68"/>
          <p:cNvSpPr/>
          <p:nvPr/>
        </p:nvSpPr>
        <p:spPr>
          <a:xfrm>
            <a:off x="5415352" y="4239811"/>
            <a:ext cx="1622167" cy="880456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6" name="Straight Arrow Connector 69"/>
          <p:cNvSpPr/>
          <p:nvPr/>
        </p:nvSpPr>
        <p:spPr>
          <a:xfrm flipV="1">
            <a:off x="5298535" y="5272667"/>
            <a:ext cx="1738984" cy="576047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7" name="TextBox 70"/>
          <p:cNvSpPr txBox="1"/>
          <p:nvPr/>
        </p:nvSpPr>
        <p:spPr>
          <a:xfrm>
            <a:off x="7024114" y="4544816"/>
            <a:ext cx="1064232" cy="112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400"/>
            </a:pPr>
            <a:r>
              <a:t>1480</a:t>
            </a:r>
          </a:p>
          <a:p>
            <a:pPr algn="r">
              <a:defRPr sz="2400"/>
            </a:pPr>
            <a:r>
              <a:t>+ 500</a:t>
            </a:r>
          </a:p>
          <a:p>
            <a:pPr algn="r">
              <a:defRPr sz="2400"/>
            </a:pPr>
            <a:r>
              <a:t>= 1980</a:t>
            </a:r>
          </a:p>
        </p:txBody>
      </p:sp>
      <p:sp>
        <p:nvSpPr>
          <p:cNvPr id="1258" name="Up Arrow 71"/>
          <p:cNvSpPr/>
          <p:nvPr/>
        </p:nvSpPr>
        <p:spPr>
          <a:xfrm rot="10345480">
            <a:off x="4708361" y="4400696"/>
            <a:ext cx="846248" cy="51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9" name="Up Arrow 72"/>
          <p:cNvSpPr/>
          <p:nvPr/>
        </p:nvSpPr>
        <p:spPr>
          <a:xfrm rot="16200000">
            <a:off x="5972178" y="2732431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0" name="Up Arrow 73"/>
          <p:cNvSpPr/>
          <p:nvPr/>
        </p:nvSpPr>
        <p:spPr>
          <a:xfrm rot="16200000">
            <a:off x="5898748" y="4312268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1" name="Up Arrow 74"/>
          <p:cNvSpPr/>
          <p:nvPr/>
        </p:nvSpPr>
        <p:spPr>
          <a:xfrm rot="16200000">
            <a:off x="2775519" y="2727940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2" name="Up Arrow 75"/>
          <p:cNvSpPr/>
          <p:nvPr/>
        </p:nvSpPr>
        <p:spPr>
          <a:xfrm rot="10800000">
            <a:off x="8255048" y="4351932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3" name="Up Arrow 76"/>
          <p:cNvSpPr/>
          <p:nvPr/>
        </p:nvSpPr>
        <p:spPr>
          <a:xfrm rot="10800000">
            <a:off x="8246953" y="2799145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4" name="Up Arrow 77"/>
          <p:cNvSpPr/>
          <p:nvPr/>
        </p:nvSpPr>
        <p:spPr>
          <a:xfrm rot="16200000">
            <a:off x="2819077" y="4735391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xit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Class="exit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xit" nodeType="click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Class="exit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Class="exit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Class="entr" nodeType="afterEffect" presetSubtype="4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Class="entr" nodeType="after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Class="entr" nodeType="afterEffect" presetSubtype="4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Class="entr" nodeType="afterEffect" presetSubtype="4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Class="entr" nodeType="afterEffect" presetSubtype="4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4" presetClass="entr" nodeType="afterEffect" presetSubtype="4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9" presetClass="entr" nodeType="afterEffect" presetSubtype="4" presetID="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Class="entr" nodeType="afterEffect" presetSubtype="4" presetID="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Class="entr" nodeType="afterEffect" presetSubtype="4" presetID="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Class="entr" nodeType="afterEffect" presetSubtype="4" presetID="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Class="entr" nodeType="clickEffect" presetSubtype="4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Class="entr" nodeType="afterEffect" presetSubtype="4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Class="entr" nodeType="afterEffect" presetSubtype="4" presetID="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8" grpId="31"/>
      <p:bldP build="whole" bldLvl="1" animBg="1" rev="0" advAuto="0" spid="1233" grpId="7"/>
      <p:bldP build="whole" bldLvl="1" animBg="1" rev="0" advAuto="0" spid="1256" grpId="12"/>
      <p:bldP build="whole" bldLvl="1" animBg="1" rev="0" advAuto="0" spid="1251" grpId="28"/>
      <p:bldP build="whole" bldLvl="1" animBg="1" rev="0" advAuto="0" spid="1242" grpId="30"/>
      <p:bldP build="whole" bldLvl="1" animBg="1" rev="0" advAuto="0" spid="1256" grpId="16"/>
      <p:bldP build="whole" bldLvl="1" animBg="1" rev="0" advAuto="0" spid="1249" grpId="32"/>
      <p:bldP build="whole" bldLvl="1" animBg="1" rev="0" advAuto="0" spid="1262" grpId="35"/>
      <p:bldP build="whole" bldLvl="1" animBg="1" rev="0" advAuto="0" spid="1231" grpId="5"/>
      <p:bldP build="whole" bldLvl="1" animBg="1" rev="0" advAuto="0" spid="1260" grpId="20"/>
      <p:bldP build="whole" bldLvl="1" animBg="1" rev="0" advAuto="0" spid="1224" grpId="4"/>
      <p:bldP build="whole" bldLvl="1" animBg="1" rev="0" advAuto="0" spid="1253" grpId="34"/>
      <p:bldP build="whole" bldLvl="1" animBg="1" rev="0" advAuto="0" spid="1232" grpId="6"/>
      <p:bldP build="whole" bldLvl="1" animBg="1" rev="0" advAuto="0" spid="1260" grpId="23"/>
      <p:bldP build="whole" bldLvl="1" animBg="1" rev="0" advAuto="0" spid="1218" grpId="2"/>
      <p:bldP build="whole" bldLvl="1" animBg="1" rev="0" advAuto="0" spid="1255" grpId="11"/>
      <p:bldP build="whole" bldLvl="1" animBg="1" rev="0" advAuto="0" spid="1255" grpId="15"/>
      <p:bldP build="whole" bldLvl="1" animBg="1" rev="0" advAuto="0" spid="1221" grpId="3"/>
      <p:bldP build="whole" bldLvl="1" animBg="1" rev="0" advAuto="0" spid="1245" grpId="26"/>
      <p:bldP build="whole" bldLvl="1" animBg="1" rev="0" advAuto="0" spid="1257" grpId="13"/>
      <p:bldP build="whole" bldLvl="1" animBg="1" rev="0" advAuto="0" spid="1257" grpId="14"/>
      <p:bldP build="whole" bldLvl="1" animBg="1" rev="0" advAuto="0" spid="1239" grpId="25"/>
      <p:bldP build="whole" bldLvl="1" animBg="1" rev="0" advAuto="0" spid="1263" grpId="36"/>
      <p:bldP build="whole" bldLvl="1" animBg="1" rev="0" advAuto="0" spid="1261" grpId="21"/>
      <p:bldP build="whole" bldLvl="1" animBg="1" rev="0" advAuto="0" spid="1236" grpId="10"/>
      <p:bldP build="whole" bldLvl="1" animBg="1" rev="0" advAuto="0" spid="1261" grpId="24"/>
      <p:bldP build="whole" bldLvl="1" animBg="1" rev="0" advAuto="0" spid="1252" grpId="33"/>
      <p:bldP build="whole" bldLvl="1" animBg="1" rev="0" advAuto="0" spid="1215" grpId="1"/>
      <p:bldP build="whole" bldLvl="1" animBg="1" rev="0" advAuto="0" spid="1259" grpId="19"/>
      <p:bldP build="whole" bldLvl="1" animBg="1" rev="0" advAuto="0" spid="1235" grpId="9"/>
      <p:bldP build="whole" bldLvl="1" animBg="1" rev="0" advAuto="0" spid="1254" grpId="29"/>
      <p:bldP build="whole" bldLvl="1" animBg="1" rev="0" advAuto="0" spid="1234" grpId="8"/>
      <p:bldP build="whole" bldLvl="1" animBg="1" rev="0" advAuto="0" spid="1258" grpId="17"/>
      <p:bldP build="whole" bldLvl="1" animBg="1" rev="0" advAuto="0" spid="1258" grpId="18"/>
      <p:bldP build="whole" bldLvl="1" animBg="1" rev="0" advAuto="0" spid="1250" grpId="27"/>
      <p:bldP build="whole" bldLvl="1" animBg="1" rev="0" advAuto="0" spid="1259" grpId="22"/>
      <p:bldP build="whole" bldLvl="1" animBg="1" rev="0" advAuto="0" spid="1264" grpId="3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Routers, Revisited</a:t>
            </a:r>
          </a:p>
        </p:txBody>
      </p:sp>
      <p:sp>
        <p:nvSpPr>
          <p:cNvPr id="16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5" name="Content Placeholder 3"/>
          <p:cNvSpPr txBox="1"/>
          <p:nvPr>
            <p:ph type="body" sz="half" idx="1"/>
          </p:nvPr>
        </p:nvSpPr>
        <p:spPr>
          <a:xfrm>
            <a:off x="-2" y="1600200"/>
            <a:ext cx="3949007" cy="510540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How to connect multiple LANs?</a:t>
            </a:r>
          </a:p>
          <a:p>
            <a:pPr>
              <a:defRPr sz="2800"/>
            </a:pPr>
            <a:r>
              <a:t>LANs may be incompatible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Ethernet, Wifi, etc…</a:t>
            </a:r>
            <a:endParaRPr sz="2600"/>
          </a:p>
          <a:p>
            <a:pPr>
              <a:defRPr sz="2800"/>
            </a:pPr>
            <a:r>
              <a:t>Connected networks form an </a:t>
            </a:r>
            <a:r>
              <a:rPr>
                <a:solidFill>
                  <a:schemeClr val="accent1"/>
                </a:solidFill>
              </a:rPr>
              <a:t>internetwork</a:t>
            </a:r>
            <a:endParaRPr>
              <a:solidFill>
                <a:schemeClr val="accent1"/>
              </a:solidFill>
            </a:endParaRP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The Internet is the best known example</a:t>
            </a:r>
          </a:p>
        </p:txBody>
      </p:sp>
      <p:grpSp>
        <p:nvGrpSpPr>
          <p:cNvPr id="168" name="Cloud 4"/>
          <p:cNvGrpSpPr/>
          <p:nvPr/>
        </p:nvGrpSpPr>
        <p:grpSpPr>
          <a:xfrm>
            <a:off x="4728669" y="1842237"/>
            <a:ext cx="2532329" cy="1595413"/>
            <a:chOff x="0" y="0"/>
            <a:chExt cx="2532327" cy="1595411"/>
          </a:xfrm>
        </p:grpSpPr>
        <p:sp>
          <p:nvSpPr>
            <p:cNvPr id="166" name="Shape"/>
            <p:cNvSpPr/>
            <p:nvPr/>
          </p:nvSpPr>
          <p:spPr>
            <a:xfrm>
              <a:off x="-1" y="-1"/>
              <a:ext cx="2532329" cy="159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"/>
            <p:cNvSpPr/>
            <p:nvPr/>
          </p:nvSpPr>
          <p:spPr>
            <a:xfrm>
              <a:off x="128586" y="81125"/>
              <a:ext cx="2320458" cy="13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1" name="Cloud 5"/>
          <p:cNvGrpSpPr/>
          <p:nvPr/>
        </p:nvGrpSpPr>
        <p:grpSpPr>
          <a:xfrm>
            <a:off x="6534061" y="3413194"/>
            <a:ext cx="2532329" cy="1595413"/>
            <a:chOff x="0" y="0"/>
            <a:chExt cx="2532327" cy="1595411"/>
          </a:xfrm>
        </p:grpSpPr>
        <p:sp>
          <p:nvSpPr>
            <p:cNvPr id="169" name="Shape"/>
            <p:cNvSpPr/>
            <p:nvPr/>
          </p:nvSpPr>
          <p:spPr>
            <a:xfrm>
              <a:off x="-1" y="-1"/>
              <a:ext cx="2532329" cy="159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"/>
            <p:cNvSpPr/>
            <p:nvPr/>
          </p:nvSpPr>
          <p:spPr>
            <a:xfrm>
              <a:off x="128586" y="81125"/>
              <a:ext cx="2320458" cy="13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4" name="Cloud 6"/>
          <p:cNvGrpSpPr/>
          <p:nvPr/>
        </p:nvGrpSpPr>
        <p:grpSpPr>
          <a:xfrm>
            <a:off x="3944397" y="5156848"/>
            <a:ext cx="2532329" cy="1595412"/>
            <a:chOff x="0" y="0"/>
            <a:chExt cx="2532327" cy="1595411"/>
          </a:xfrm>
        </p:grpSpPr>
        <p:sp>
          <p:nvSpPr>
            <p:cNvPr id="172" name="Shape"/>
            <p:cNvSpPr/>
            <p:nvPr/>
          </p:nvSpPr>
          <p:spPr>
            <a:xfrm>
              <a:off x="-1" y="-1"/>
              <a:ext cx="2532329" cy="159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"/>
            <p:cNvSpPr/>
            <p:nvPr/>
          </p:nvSpPr>
          <p:spPr>
            <a:xfrm>
              <a:off x="128586" y="81125"/>
              <a:ext cx="2320458" cy="13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5" name="Straight Connector 7"/>
          <p:cNvSpPr/>
          <p:nvPr/>
        </p:nvSpPr>
        <p:spPr>
          <a:xfrm flipV="1">
            <a:off x="4320911" y="2411003"/>
            <a:ext cx="977463" cy="105762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8"/>
          <p:cNvSpPr/>
          <p:nvPr/>
        </p:nvSpPr>
        <p:spPr>
          <a:xfrm flipV="1">
            <a:off x="4320911" y="3014253"/>
            <a:ext cx="1150542" cy="651643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Straight Connector 9"/>
          <p:cNvSpPr/>
          <p:nvPr/>
        </p:nvSpPr>
        <p:spPr>
          <a:xfrm flipH="1" flipV="1">
            <a:off x="5298373" y="2411004"/>
            <a:ext cx="140325" cy="468483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traight Connector 10"/>
          <p:cNvSpPr/>
          <p:nvPr/>
        </p:nvSpPr>
        <p:spPr>
          <a:xfrm flipH="1" flipV="1">
            <a:off x="5298373" y="2411004"/>
            <a:ext cx="1165447" cy="276446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traight Connector 11"/>
          <p:cNvSpPr/>
          <p:nvPr/>
        </p:nvSpPr>
        <p:spPr>
          <a:xfrm flipV="1">
            <a:off x="5916349" y="2633255"/>
            <a:ext cx="547471" cy="246232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traight Connector 12"/>
          <p:cNvSpPr/>
          <p:nvPr/>
        </p:nvSpPr>
        <p:spPr>
          <a:xfrm flipV="1">
            <a:off x="6643696" y="2142115"/>
            <a:ext cx="843761" cy="54533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traight Connector 13"/>
          <p:cNvSpPr/>
          <p:nvPr/>
        </p:nvSpPr>
        <p:spPr>
          <a:xfrm flipH="1" flipV="1">
            <a:off x="4320910" y="4724322"/>
            <a:ext cx="241726" cy="964508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traight Connector 14"/>
          <p:cNvSpPr/>
          <p:nvPr/>
        </p:nvSpPr>
        <p:spPr>
          <a:xfrm flipH="1" flipV="1">
            <a:off x="4562633" y="5640984"/>
            <a:ext cx="173080" cy="60324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traight Connector 15"/>
          <p:cNvSpPr/>
          <p:nvPr/>
        </p:nvSpPr>
        <p:spPr>
          <a:xfrm flipH="1" flipV="1">
            <a:off x="7026730" y="3941615"/>
            <a:ext cx="173080" cy="60324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traight Connector 16"/>
          <p:cNvSpPr/>
          <p:nvPr/>
        </p:nvSpPr>
        <p:spPr>
          <a:xfrm flipH="1" flipV="1">
            <a:off x="4617222" y="5683571"/>
            <a:ext cx="1165447" cy="27644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Straight Connector 17"/>
          <p:cNvSpPr/>
          <p:nvPr/>
        </p:nvSpPr>
        <p:spPr>
          <a:xfrm flipV="1">
            <a:off x="4790302" y="5905820"/>
            <a:ext cx="992368" cy="38099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traight Connector 18"/>
          <p:cNvSpPr/>
          <p:nvPr/>
        </p:nvSpPr>
        <p:spPr>
          <a:xfrm flipH="1" flipV="1">
            <a:off x="7052478" y="4005061"/>
            <a:ext cx="1165447" cy="27644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traight Connector 19"/>
          <p:cNvSpPr/>
          <p:nvPr/>
        </p:nvSpPr>
        <p:spPr>
          <a:xfrm flipV="1">
            <a:off x="7225556" y="4227310"/>
            <a:ext cx="992368" cy="38099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Straight Connector 20"/>
          <p:cNvSpPr/>
          <p:nvPr/>
        </p:nvSpPr>
        <p:spPr>
          <a:xfrm flipV="1">
            <a:off x="8472106" y="3014252"/>
            <a:ext cx="83949" cy="1228988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Straight Connector 21"/>
          <p:cNvSpPr/>
          <p:nvPr/>
        </p:nvSpPr>
        <p:spPr>
          <a:xfrm>
            <a:off x="8489106" y="4241680"/>
            <a:ext cx="66948" cy="96528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Straight Connector 22"/>
          <p:cNvSpPr/>
          <p:nvPr/>
        </p:nvSpPr>
        <p:spPr>
          <a:xfrm>
            <a:off x="5844222" y="5937351"/>
            <a:ext cx="866324" cy="244790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337" y="1837096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337" y="3014253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996" y="4281504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4558" y="5825626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0878" y="2454311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7923" y="4971439"/>
            <a:ext cx="850355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9787" y="1613530"/>
            <a:ext cx="850354" cy="85035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traight Connector 35"/>
          <p:cNvSpPr/>
          <p:nvPr/>
        </p:nvSpPr>
        <p:spPr>
          <a:xfrm flipH="1">
            <a:off x="6198799" y="4608309"/>
            <a:ext cx="1001011" cy="26958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traight Connector 36"/>
          <p:cNvSpPr/>
          <p:nvPr/>
        </p:nvSpPr>
        <p:spPr>
          <a:xfrm flipV="1">
            <a:off x="5883595" y="4877892"/>
            <a:ext cx="154939" cy="810936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traight Connector 37"/>
          <p:cNvSpPr/>
          <p:nvPr/>
        </p:nvSpPr>
        <p:spPr>
          <a:xfrm flipV="1">
            <a:off x="4735712" y="3981961"/>
            <a:ext cx="735741" cy="1659024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traight Connector 38"/>
          <p:cNvSpPr/>
          <p:nvPr/>
        </p:nvSpPr>
        <p:spPr>
          <a:xfrm flipV="1">
            <a:off x="5617900" y="2820578"/>
            <a:ext cx="1025798" cy="85756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0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7782" y="3593143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7900" y="4486469"/>
            <a:ext cx="920751" cy="5429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6" name="Group 71"/>
          <p:cNvGrpSpPr/>
          <p:nvPr/>
        </p:nvGrpSpPr>
        <p:grpSpPr>
          <a:xfrm>
            <a:off x="5026554" y="2142114"/>
            <a:ext cx="889795" cy="374651"/>
            <a:chOff x="0" y="0"/>
            <a:chExt cx="889794" cy="374650"/>
          </a:xfrm>
        </p:grpSpPr>
        <p:sp>
          <p:nvSpPr>
            <p:cNvPr id="204" name="Parallelogram 70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5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9" name="Group 73"/>
          <p:cNvGrpSpPr/>
          <p:nvPr/>
        </p:nvGrpSpPr>
        <p:grpSpPr>
          <a:xfrm>
            <a:off x="6093712" y="2516764"/>
            <a:ext cx="889795" cy="374651"/>
            <a:chOff x="0" y="0"/>
            <a:chExt cx="889794" cy="374650"/>
          </a:xfrm>
        </p:grpSpPr>
        <p:sp>
          <p:nvSpPr>
            <p:cNvPr id="207" name="Parallelogram 74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8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2" name="Group 76"/>
          <p:cNvGrpSpPr/>
          <p:nvPr/>
        </p:nvGrpSpPr>
        <p:grpSpPr>
          <a:xfrm>
            <a:off x="5148738" y="2751981"/>
            <a:ext cx="889795" cy="374651"/>
            <a:chOff x="0" y="0"/>
            <a:chExt cx="889794" cy="374650"/>
          </a:xfrm>
        </p:grpSpPr>
        <p:sp>
          <p:nvSpPr>
            <p:cNvPr id="210" name="Parallelogram 77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1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5" name="Group 79"/>
          <p:cNvGrpSpPr/>
          <p:nvPr/>
        </p:nvGrpSpPr>
        <p:grpSpPr>
          <a:xfrm>
            <a:off x="6778105" y="3754290"/>
            <a:ext cx="889795" cy="374651"/>
            <a:chOff x="0" y="0"/>
            <a:chExt cx="889794" cy="374650"/>
          </a:xfrm>
        </p:grpSpPr>
        <p:sp>
          <p:nvSpPr>
            <p:cNvPr id="213" name="Parallelogram 80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4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8" name="Group 82"/>
          <p:cNvGrpSpPr/>
          <p:nvPr/>
        </p:nvGrpSpPr>
        <p:grpSpPr>
          <a:xfrm>
            <a:off x="7904091" y="4043160"/>
            <a:ext cx="889795" cy="374651"/>
            <a:chOff x="0" y="0"/>
            <a:chExt cx="889794" cy="374650"/>
          </a:xfrm>
        </p:grpSpPr>
        <p:sp>
          <p:nvSpPr>
            <p:cNvPr id="216" name="Parallelogram 83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7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1" name="Group 85"/>
          <p:cNvGrpSpPr/>
          <p:nvPr/>
        </p:nvGrpSpPr>
        <p:grpSpPr>
          <a:xfrm>
            <a:off x="6938151" y="4332030"/>
            <a:ext cx="889795" cy="374651"/>
            <a:chOff x="0" y="0"/>
            <a:chExt cx="889794" cy="374650"/>
          </a:xfrm>
        </p:grpSpPr>
        <p:sp>
          <p:nvSpPr>
            <p:cNvPr id="219" name="Parallelogram 86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0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4" name="Group 88"/>
          <p:cNvGrpSpPr/>
          <p:nvPr/>
        </p:nvGrpSpPr>
        <p:grpSpPr>
          <a:xfrm>
            <a:off x="5438697" y="5683570"/>
            <a:ext cx="889795" cy="374651"/>
            <a:chOff x="0" y="0"/>
            <a:chExt cx="889794" cy="374650"/>
          </a:xfrm>
        </p:grpSpPr>
        <p:sp>
          <p:nvSpPr>
            <p:cNvPr id="222" name="Parallelogram 89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3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7" name="Group 91"/>
          <p:cNvGrpSpPr/>
          <p:nvPr/>
        </p:nvGrpSpPr>
        <p:grpSpPr>
          <a:xfrm>
            <a:off x="4364744" y="6099493"/>
            <a:ext cx="889795" cy="374651"/>
            <a:chOff x="0" y="0"/>
            <a:chExt cx="889794" cy="374650"/>
          </a:xfrm>
        </p:grpSpPr>
        <p:sp>
          <p:nvSpPr>
            <p:cNvPr id="225" name="Parallelogram 92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6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0" name="Group 94"/>
          <p:cNvGrpSpPr/>
          <p:nvPr/>
        </p:nvGrpSpPr>
        <p:grpSpPr>
          <a:xfrm>
            <a:off x="4286172" y="5496245"/>
            <a:ext cx="889795" cy="374651"/>
            <a:chOff x="0" y="0"/>
            <a:chExt cx="889794" cy="374650"/>
          </a:xfrm>
        </p:grpSpPr>
        <p:sp>
          <p:nvSpPr>
            <p:cNvPr id="228" name="Parallelogram 95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9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3" name="Group 98"/>
          <p:cNvGrpSpPr/>
          <p:nvPr/>
        </p:nvGrpSpPr>
        <p:grpSpPr>
          <a:xfrm>
            <a:off x="4093054" y="2775808"/>
            <a:ext cx="1492853" cy="763418"/>
            <a:chOff x="0" y="0"/>
            <a:chExt cx="1492851" cy="763417"/>
          </a:xfrm>
        </p:grpSpPr>
        <p:sp>
          <p:nvSpPr>
            <p:cNvPr id="231" name="Rectangular Callout 99"/>
            <p:cNvSpPr/>
            <p:nvPr/>
          </p:nvSpPr>
          <p:spPr>
            <a:xfrm flipH="1">
              <a:off x="1" y="0"/>
              <a:ext cx="1492851" cy="76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163"/>
                  </a:lnTo>
                  <a:lnTo>
                    <a:pt x="9000" y="15163"/>
                  </a:lnTo>
                  <a:lnTo>
                    <a:pt x="3494" y="21600"/>
                  </a:lnTo>
                  <a:lnTo>
                    <a:pt x="3600" y="15163"/>
                  </a:lnTo>
                  <a:lnTo>
                    <a:pt x="0" y="15163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TextBox 100"/>
            <p:cNvSpPr txBox="1"/>
            <p:nvPr/>
          </p:nvSpPr>
          <p:spPr>
            <a:xfrm>
              <a:off x="0" y="0"/>
              <a:ext cx="1492852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Routers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8"/>
      <p:bldP build="whole" bldLvl="1" animBg="1" rev="0" advAuto="0" spid="201" grpId="3"/>
      <p:bldP build="whole" bldLvl="1" animBg="1" rev="0" advAuto="0" spid="198" grpId="5"/>
      <p:bldP build="whole" bldLvl="1" animBg="1" rev="0" advAuto="0" spid="200" grpId="4"/>
      <p:bldP build="whole" bldLvl="1" animBg="1" rev="0" advAuto="0" spid="203" grpId="2"/>
      <p:bldP build="whole" bldLvl="1" animBg="1" rev="0" advAuto="0" spid="199" grpId="6"/>
      <p:bldP build="whole" bldLvl="1" animBg="1" rev="0" advAuto="0" spid="233" grpId="7"/>
      <p:bldP build="whole" bldLvl="1" animBg="1" rev="0" advAuto="0" spid="20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Fragment Reassembly</a:t>
            </a:r>
          </a:p>
        </p:txBody>
      </p:sp>
      <p:sp>
        <p:nvSpPr>
          <p:cNvPr id="127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71" name="Content Placeholder 3"/>
          <p:cNvSpPr txBox="1"/>
          <p:nvPr>
            <p:ph type="body" sz="half" idx="1"/>
          </p:nvPr>
        </p:nvSpPr>
        <p:spPr>
          <a:xfrm>
            <a:off x="4366290" y="1580394"/>
            <a:ext cx="4625310" cy="5125206"/>
          </a:xfrm>
          <a:prstGeom prst="rect">
            <a:avLst/>
          </a:prstGeom>
        </p:spPr>
        <p:txBody>
          <a:bodyPr/>
          <a:lstStyle/>
          <a:p>
            <a:pPr/>
            <a:r>
              <a:t>Performed at destination</a:t>
            </a:r>
          </a:p>
          <a:p>
            <a:pPr/>
            <a:r>
              <a:t>M = 0 fragment gives us total data size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360 – 20 + 3460 = 3800</a:t>
            </a:r>
          </a:p>
          <a:p>
            <a:pPr/>
            <a:r>
              <a:t>Challenges: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Out-of-order fragments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Duplicate fragments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Missing fragments</a:t>
            </a:r>
          </a:p>
          <a:p>
            <a:pPr/>
            <a:r>
              <a:t>Basically, memory management nightmare</a:t>
            </a:r>
          </a:p>
        </p:txBody>
      </p:sp>
      <p:grpSp>
        <p:nvGrpSpPr>
          <p:cNvPr id="1280" name="Group 30"/>
          <p:cNvGrpSpPr/>
          <p:nvPr/>
        </p:nvGrpSpPr>
        <p:grpSpPr>
          <a:xfrm>
            <a:off x="71332" y="1944199"/>
            <a:ext cx="1711558" cy="779837"/>
            <a:chOff x="0" y="0"/>
            <a:chExt cx="1711556" cy="779836"/>
          </a:xfrm>
        </p:grpSpPr>
        <p:grpSp>
          <p:nvGrpSpPr>
            <p:cNvPr id="1274" name="Rectangle 4"/>
            <p:cNvGrpSpPr/>
            <p:nvPr/>
          </p:nvGrpSpPr>
          <p:grpSpPr>
            <a:xfrm>
              <a:off x="601227" y="-1"/>
              <a:ext cx="1110330" cy="434342"/>
              <a:chOff x="0" y="0"/>
              <a:chExt cx="1110329" cy="434340"/>
            </a:xfrm>
          </p:grpSpPr>
          <p:sp>
            <p:nvSpPr>
              <p:cNvPr id="1272" name="Rectangle"/>
              <p:cNvSpPr/>
              <p:nvPr/>
            </p:nvSpPr>
            <p:spPr>
              <a:xfrm>
                <a:off x="0" y="25344"/>
                <a:ext cx="1110330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3" name="Data"/>
              <p:cNvSpPr txBox="1"/>
              <p:nvPr/>
            </p:nvSpPr>
            <p:spPr>
              <a:xfrm>
                <a:off x="0" y="0"/>
                <a:ext cx="1110330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277" name="Rectangle 6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275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6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278" name="TextBox 9"/>
            <p:cNvSpPr txBox="1"/>
            <p:nvPr/>
          </p:nvSpPr>
          <p:spPr>
            <a:xfrm>
              <a:off x="116433" y="408996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279" name="TextBox 10"/>
            <p:cNvSpPr txBox="1"/>
            <p:nvPr/>
          </p:nvSpPr>
          <p:spPr>
            <a:xfrm>
              <a:off x="820313" y="408996"/>
              <a:ext cx="6647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1480</a:t>
              </a:r>
            </a:p>
          </p:txBody>
        </p:sp>
      </p:grpSp>
      <p:grpSp>
        <p:nvGrpSpPr>
          <p:cNvPr id="1289" name="Group 31"/>
          <p:cNvGrpSpPr/>
          <p:nvPr/>
        </p:nvGrpSpPr>
        <p:grpSpPr>
          <a:xfrm>
            <a:off x="71333" y="3227981"/>
            <a:ext cx="1488485" cy="783490"/>
            <a:chOff x="0" y="0"/>
            <a:chExt cx="1488484" cy="783488"/>
          </a:xfrm>
        </p:grpSpPr>
        <p:grpSp>
          <p:nvGrpSpPr>
            <p:cNvPr id="1283" name="Rectangle 5"/>
            <p:cNvGrpSpPr/>
            <p:nvPr/>
          </p:nvGrpSpPr>
          <p:grpSpPr>
            <a:xfrm>
              <a:off x="601227" y="-1"/>
              <a:ext cx="887258" cy="434342"/>
              <a:chOff x="0" y="0"/>
              <a:chExt cx="887256" cy="434340"/>
            </a:xfrm>
          </p:grpSpPr>
          <p:sp>
            <p:nvSpPr>
              <p:cNvPr id="1281" name="Rectangle"/>
              <p:cNvSpPr/>
              <p:nvPr/>
            </p:nvSpPr>
            <p:spPr>
              <a:xfrm>
                <a:off x="0" y="25344"/>
                <a:ext cx="887257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2" name="Data"/>
              <p:cNvSpPr txBox="1"/>
              <p:nvPr/>
            </p:nvSpPr>
            <p:spPr>
              <a:xfrm>
                <a:off x="0" y="0"/>
                <a:ext cx="887257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286" name="Rectangle 7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284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5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287" name="TextBox 8"/>
            <p:cNvSpPr txBox="1"/>
            <p:nvPr/>
          </p:nvSpPr>
          <p:spPr>
            <a:xfrm>
              <a:off x="105403" y="412648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288" name="TextBox 11"/>
            <p:cNvSpPr txBox="1"/>
            <p:nvPr/>
          </p:nvSpPr>
          <p:spPr>
            <a:xfrm>
              <a:off x="782565" y="408996"/>
              <a:ext cx="52458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500</a:t>
              </a:r>
            </a:p>
          </p:txBody>
        </p:sp>
      </p:grpSp>
      <p:sp>
        <p:nvSpPr>
          <p:cNvPr id="1290" name="TextBox 12"/>
          <p:cNvSpPr txBox="1"/>
          <p:nvPr/>
        </p:nvSpPr>
        <p:spPr>
          <a:xfrm>
            <a:off x="71332" y="2840079"/>
            <a:ext cx="3902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520, M = 1, Offset = 1480</a:t>
            </a:r>
          </a:p>
        </p:txBody>
      </p:sp>
      <p:sp>
        <p:nvSpPr>
          <p:cNvPr id="1291" name="TextBox 13"/>
          <p:cNvSpPr txBox="1"/>
          <p:nvPr/>
        </p:nvSpPr>
        <p:spPr>
          <a:xfrm>
            <a:off x="71332" y="1580394"/>
            <a:ext cx="36226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1500, M = 1, Offset = 0</a:t>
            </a:r>
          </a:p>
        </p:txBody>
      </p:sp>
      <p:grpSp>
        <p:nvGrpSpPr>
          <p:cNvPr id="1300" name="Group 32"/>
          <p:cNvGrpSpPr/>
          <p:nvPr/>
        </p:nvGrpSpPr>
        <p:grpSpPr>
          <a:xfrm>
            <a:off x="71332" y="4534646"/>
            <a:ext cx="1711558" cy="779837"/>
            <a:chOff x="0" y="0"/>
            <a:chExt cx="1711556" cy="779836"/>
          </a:xfrm>
        </p:grpSpPr>
        <p:grpSp>
          <p:nvGrpSpPr>
            <p:cNvPr id="1294" name="Rectangle 14"/>
            <p:cNvGrpSpPr/>
            <p:nvPr/>
          </p:nvGrpSpPr>
          <p:grpSpPr>
            <a:xfrm>
              <a:off x="601227" y="-1"/>
              <a:ext cx="1110330" cy="434342"/>
              <a:chOff x="0" y="0"/>
              <a:chExt cx="1110329" cy="434340"/>
            </a:xfrm>
          </p:grpSpPr>
          <p:sp>
            <p:nvSpPr>
              <p:cNvPr id="1292" name="Rectangle"/>
              <p:cNvSpPr/>
              <p:nvPr/>
            </p:nvSpPr>
            <p:spPr>
              <a:xfrm>
                <a:off x="0" y="25344"/>
                <a:ext cx="1110330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3" name="Data"/>
              <p:cNvSpPr txBox="1"/>
              <p:nvPr/>
            </p:nvSpPr>
            <p:spPr>
              <a:xfrm>
                <a:off x="0" y="0"/>
                <a:ext cx="1110330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297" name="Rectangle 16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295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6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298" name="TextBox 19"/>
            <p:cNvSpPr txBox="1"/>
            <p:nvPr/>
          </p:nvSpPr>
          <p:spPr>
            <a:xfrm>
              <a:off x="116433" y="408996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299" name="TextBox 20"/>
            <p:cNvSpPr txBox="1"/>
            <p:nvPr/>
          </p:nvSpPr>
          <p:spPr>
            <a:xfrm>
              <a:off x="820313" y="408996"/>
              <a:ext cx="6647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1480</a:t>
              </a:r>
            </a:p>
          </p:txBody>
        </p:sp>
      </p:grpSp>
      <p:grpSp>
        <p:nvGrpSpPr>
          <p:cNvPr id="1309" name="Group 33"/>
          <p:cNvGrpSpPr/>
          <p:nvPr/>
        </p:nvGrpSpPr>
        <p:grpSpPr>
          <a:xfrm>
            <a:off x="71333" y="5863735"/>
            <a:ext cx="1488485" cy="783490"/>
            <a:chOff x="0" y="0"/>
            <a:chExt cx="1488484" cy="783488"/>
          </a:xfrm>
        </p:grpSpPr>
        <p:grpSp>
          <p:nvGrpSpPr>
            <p:cNvPr id="1303" name="Rectangle 15"/>
            <p:cNvGrpSpPr/>
            <p:nvPr/>
          </p:nvGrpSpPr>
          <p:grpSpPr>
            <a:xfrm>
              <a:off x="601227" y="-1"/>
              <a:ext cx="887258" cy="434342"/>
              <a:chOff x="0" y="0"/>
              <a:chExt cx="887256" cy="434340"/>
            </a:xfrm>
          </p:grpSpPr>
          <p:sp>
            <p:nvSpPr>
              <p:cNvPr id="1301" name="Rectangle"/>
              <p:cNvSpPr/>
              <p:nvPr/>
            </p:nvSpPr>
            <p:spPr>
              <a:xfrm>
                <a:off x="0" y="25344"/>
                <a:ext cx="887257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2" name="Data"/>
              <p:cNvSpPr txBox="1"/>
              <p:nvPr/>
            </p:nvSpPr>
            <p:spPr>
              <a:xfrm>
                <a:off x="0" y="0"/>
                <a:ext cx="887257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306" name="Rectangle 17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304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5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307" name="TextBox 18"/>
            <p:cNvSpPr txBox="1"/>
            <p:nvPr/>
          </p:nvSpPr>
          <p:spPr>
            <a:xfrm>
              <a:off x="105403" y="412648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308" name="TextBox 21"/>
            <p:cNvSpPr txBox="1"/>
            <p:nvPr/>
          </p:nvSpPr>
          <p:spPr>
            <a:xfrm>
              <a:off x="782565" y="408996"/>
              <a:ext cx="52458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340</a:t>
              </a:r>
            </a:p>
          </p:txBody>
        </p:sp>
      </p:grpSp>
      <p:sp>
        <p:nvSpPr>
          <p:cNvPr id="1310" name="TextBox 22"/>
          <p:cNvSpPr txBox="1"/>
          <p:nvPr/>
        </p:nvSpPr>
        <p:spPr>
          <a:xfrm>
            <a:off x="71332" y="5475832"/>
            <a:ext cx="3902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360, M = 0, Offset = 3460</a:t>
            </a:r>
          </a:p>
        </p:txBody>
      </p:sp>
      <p:sp>
        <p:nvSpPr>
          <p:cNvPr id="1311" name="TextBox 23"/>
          <p:cNvSpPr txBox="1"/>
          <p:nvPr/>
        </p:nvSpPr>
        <p:spPr>
          <a:xfrm>
            <a:off x="71333" y="4159451"/>
            <a:ext cx="40431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1500, M = 1, Offset = 1980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Concepts</a:t>
            </a:r>
          </a:p>
        </p:txBody>
      </p:sp>
      <p:sp>
        <p:nvSpPr>
          <p:cNvPr id="131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1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many key Internet characteristics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Decentralized and heterogeneous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Each network may choose its own MTU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Connectionless datagram protocol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Each fragment contains full routing information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Fragments can travel independently, on different paths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Best effort network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Routers/receiver may silently drop fragments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No requirement to alert the sender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Most work is done at the endpoints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i.e. reassembly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in Reality</a:t>
            </a:r>
          </a:p>
        </p:txBody>
      </p:sp>
      <p:sp>
        <p:nvSpPr>
          <p:cNvPr id="131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19" name="Content Placeholder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 marL="307238" indent="-307238" defTabSz="877823">
              <a:lnSpc>
                <a:spcPct val="90000"/>
              </a:lnSpc>
              <a:spcBef>
                <a:spcPts val="600"/>
              </a:spcBef>
              <a:defRPr sz="2784"/>
            </a:pPr>
            <a:r>
              <a:t>Fragmentation is expensive</a:t>
            </a:r>
          </a:p>
          <a:p>
            <a:pPr lvl="1" marL="614476" indent="-263347" defTabSz="877823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496"/>
            </a:pPr>
            <a:r>
              <a:t>Memory and CPU overhead for datagram reconstruction</a:t>
            </a:r>
          </a:p>
          <a:p>
            <a:pPr lvl="1" marL="614476" indent="-263347" defTabSz="877823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496"/>
            </a:pPr>
            <a:r>
              <a:t>Want to avoid fragmentation if possible</a:t>
            </a:r>
          </a:p>
          <a:p>
            <a:pPr marL="307238" indent="-307238" defTabSz="877823">
              <a:lnSpc>
                <a:spcPct val="90000"/>
              </a:lnSpc>
              <a:spcBef>
                <a:spcPts val="600"/>
              </a:spcBef>
              <a:defRPr sz="2784"/>
            </a:pPr>
            <a:r>
              <a:t>MTU discovery protocol</a:t>
            </a:r>
          </a:p>
          <a:p>
            <a:pPr lvl="1" marL="614476" indent="-263347" defTabSz="877823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496"/>
            </a:pPr>
            <a:r>
              <a:t>Send a packet with “don’t fragment” bit set</a:t>
            </a:r>
          </a:p>
          <a:p>
            <a:pPr lvl="1" marL="614476" indent="-263347" defTabSz="877823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496"/>
            </a:pPr>
            <a:r>
              <a:t>Keep decreasing message length until one arrives</a:t>
            </a:r>
          </a:p>
          <a:p>
            <a:pPr lvl="1" marL="614476" indent="-263347" defTabSz="877823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496"/>
            </a:pPr>
            <a:r>
              <a:t>May get “can’t fragment” error from a router, which will explicitly state the supported MTU</a:t>
            </a:r>
          </a:p>
          <a:p>
            <a:pPr marL="307238" indent="-307238" defTabSz="877823">
              <a:lnSpc>
                <a:spcPct val="90000"/>
              </a:lnSpc>
              <a:spcBef>
                <a:spcPts val="600"/>
              </a:spcBef>
              <a:defRPr sz="2784"/>
            </a:pPr>
            <a:r>
              <a:t>Router handling of fragments</a:t>
            </a:r>
          </a:p>
          <a:p>
            <a:pPr lvl="1" marL="614476" indent="-263347" defTabSz="877823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496"/>
            </a:pPr>
            <a:r>
              <a:t>Fast, specialized hardware handles the common case</a:t>
            </a:r>
          </a:p>
          <a:p>
            <a:pPr lvl="1" marL="614476" indent="-263347" defTabSz="877823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defRPr sz="2496"/>
            </a:pPr>
            <a:r>
              <a:t>Dedicated, general purpose CPU just for handling fragments</a:t>
            </a:r>
          </a:p>
          <a:p>
            <a:pPr marL="307238" indent="-307238" defTabSz="877823">
              <a:lnSpc>
                <a:spcPct val="90000"/>
              </a:lnSpc>
              <a:spcBef>
                <a:spcPts val="600"/>
              </a:spcBef>
              <a:defRPr sz="2784"/>
            </a:pPr>
            <a:r>
              <a:t>Examples </a:t>
            </a:r>
          </a:p>
          <a:p>
            <a:pPr lvl="1" marL="658368" indent="-307238" defTabSz="877823">
              <a:lnSpc>
                <a:spcPct val="90000"/>
              </a:lnSpc>
              <a:spcBef>
                <a:spcPts val="600"/>
              </a:spcBef>
              <a:buSzPct val="60000"/>
              <a:buChar char="◻"/>
              <a:defRPr sz="2784"/>
            </a:pPr>
            <a:r>
              <a:t>Censorship?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Text Placeholder 5"/>
          <p:cNvSpPr txBox="1"/>
          <p:nvPr>
            <p:ph type="body" idx="1"/>
          </p:nvPr>
        </p:nvSpPr>
        <p:spPr>
          <a:xfrm>
            <a:off x="450376" y="1416819"/>
            <a:ext cx="8338781" cy="4779267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Addressing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Class-based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CIDR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IPv4 Protocol Details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Packed Header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Fragmentation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200"/>
            </a:pPr>
            <a:r>
              <a:t>IPv6</a:t>
            </a:r>
          </a:p>
        </p:txBody>
      </p:sp>
      <p:sp>
        <p:nvSpPr>
          <p:cNvPr id="132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323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IPv4 Address Space Crisis</a:t>
            </a:r>
          </a:p>
        </p:txBody>
      </p:sp>
      <p:sp>
        <p:nvSpPr>
          <p:cNvPr id="1326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27" name="Content Placeholder 5"/>
          <p:cNvSpPr txBox="1"/>
          <p:nvPr>
            <p:ph type="body" sz="half" idx="1"/>
          </p:nvPr>
        </p:nvSpPr>
        <p:spPr>
          <a:xfrm>
            <a:off x="0" y="1600200"/>
            <a:ext cx="9144000" cy="2585721"/>
          </a:xfrm>
          <a:prstGeom prst="rect">
            <a:avLst/>
          </a:prstGeom>
        </p:spPr>
        <p:txBody>
          <a:bodyPr/>
          <a:lstStyle/>
          <a:p>
            <a:pPr/>
            <a:r>
              <a:t>Problem: the IPv4 address space is too small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2</a:t>
            </a:r>
            <a:r>
              <a:rPr baseline="30000"/>
              <a:t>32</a:t>
            </a:r>
            <a:r>
              <a:t> = 4,294,967,296 possible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Less than one IP per person</a:t>
            </a:r>
          </a:p>
          <a:p>
            <a:pPr/>
            <a:r>
              <a:t>Parts of the world have already run out of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IANA assigned the last /8 block of addresses in 2011</a:t>
            </a:r>
          </a:p>
        </p:txBody>
      </p:sp>
      <p:graphicFrame>
        <p:nvGraphicFramePr>
          <p:cNvPr id="1328" name="Table 1"/>
          <p:cNvGraphicFramePr/>
          <p:nvPr/>
        </p:nvGraphicFramePr>
        <p:xfrm>
          <a:off x="304797" y="4221479"/>
          <a:ext cx="8422644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29842"/>
                <a:gridCol w="2858390"/>
                <a:gridCol w="303441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Region</a:t>
                      </a:r>
                    </a:p>
                  </a:txBody>
                  <a:tcPr marL="45720" marR="45720" marT="45720" marB="4572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Regional  Internet Registry (RIR)</a:t>
                      </a:r>
                    </a:p>
                  </a:txBody>
                  <a:tcPr marL="45720" marR="45720" marT="45720" marB="4572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Exhaustion Date</a:t>
                      </a:r>
                    </a:p>
                  </a:txBody>
                  <a:tcPr marL="45720" marR="45720" marT="45720" marB="45720" anchor="b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Asia/Pacific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APNIC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April 19, 2011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Europe/Middle East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RIPE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September 14, 2012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North America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ARIN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September 24, 2015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South America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LACNIC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June 10, 2014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Africa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AFRINIC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2019 (Projected)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IPv6</a:t>
            </a:r>
          </a:p>
        </p:txBody>
      </p:sp>
      <p:sp>
        <p:nvSpPr>
          <p:cNvPr id="133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32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/>
          <a:lstStyle/>
          <a:p>
            <a:pPr/>
            <a:r>
              <a:t>IPv6, first introduced in 1998(!)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128-bit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4.8 * 10</a:t>
            </a:r>
            <a:r>
              <a:rPr baseline="30000"/>
              <a:t>28</a:t>
            </a:r>
            <a:r>
              <a:t> addresses per person</a:t>
            </a:r>
          </a:p>
          <a:p>
            <a:pPr/>
            <a:r>
              <a:t>Address format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8 groups of 16-bit values, separated by ‘:’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Leading zeroes in each group may be omitted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Groups of zeroes can be omitted using ‘::’</a:t>
            </a:r>
          </a:p>
          <a:p>
            <a:pPr marL="0" indent="45719">
              <a:buSzTx/>
              <a:buFont typeface="Wingdings"/>
              <a:buNone/>
              <a:defRPr sz="1000"/>
            </a:pPr>
          </a:p>
          <a:p>
            <a:pPr lvl="1" marL="0" indent="45719" algn="ctr">
              <a:buSzTx/>
              <a:buFont typeface="Wingdings"/>
              <a:buNone/>
              <a:defRPr sz="2600"/>
            </a:pPr>
            <a:r>
              <a:t>2001:0db8:0000:0000:0000:ff00:0042:8329</a:t>
            </a:r>
          </a:p>
          <a:p>
            <a:pPr lvl="1" marL="0" indent="45719" algn="ctr">
              <a:buSzTx/>
              <a:buFont typeface="Wingdings"/>
              <a:buNone/>
              <a:defRPr sz="2600"/>
            </a:pPr>
            <a:r>
              <a:t>2001:0db8:0:0:0:ff00:42:8329</a:t>
            </a:r>
          </a:p>
          <a:p>
            <a:pPr lvl="1" marL="0" indent="45719" algn="ctr">
              <a:buSzTx/>
              <a:buFont typeface="Wingdings"/>
              <a:buNone/>
              <a:defRPr sz="2600"/>
            </a:pPr>
            <a:r>
              <a:t>2001:0db8::ff00:42:8329</a:t>
            </a:r>
          </a:p>
        </p:txBody>
      </p:sp>
      <p:sp>
        <p:nvSpPr>
          <p:cNvPr id="1333" name="Straight Connector 7"/>
          <p:cNvSpPr/>
          <p:nvPr/>
        </p:nvSpPr>
        <p:spPr>
          <a:xfrm>
            <a:off x="3058160" y="5728063"/>
            <a:ext cx="241808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4" name="Straight Connector 9"/>
          <p:cNvSpPr/>
          <p:nvPr/>
        </p:nvSpPr>
        <p:spPr>
          <a:xfrm>
            <a:off x="4084320" y="6215743"/>
            <a:ext cx="72136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3" grpId="2"/>
      <p:bldP build="p" bldLvl="5" animBg="1" rev="0" advAuto="0" spid="1332" grpId="1"/>
      <p:bldP build="whole" bldLvl="1" animBg="1" rev="0" advAuto="0" spid="1334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IPv6 Trivia</a:t>
            </a:r>
          </a:p>
        </p:txBody>
      </p:sp>
      <p:sp>
        <p:nvSpPr>
          <p:cNvPr id="133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3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knows the IP for localhost?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127.0.0.1</a:t>
            </a:r>
          </a:p>
          <a:p>
            <a:pPr lvl="1" marL="0" indent="365759">
              <a:spcBef>
                <a:spcPts val="500"/>
              </a:spcBef>
              <a:buSzTx/>
              <a:buFont typeface="Wingdings"/>
              <a:buNone/>
              <a:defRPr sz="2600"/>
            </a:pPr>
          </a:p>
          <a:p>
            <a:pPr/>
            <a:r>
              <a:t>What is localhost in IPv6?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::1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IPv6 Header</a:t>
            </a:r>
          </a:p>
        </p:txBody>
      </p:sp>
      <p:sp>
        <p:nvSpPr>
          <p:cNvPr id="134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42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655321"/>
          </a:xfrm>
          <a:prstGeom prst="rect">
            <a:avLst/>
          </a:prstGeom>
        </p:spPr>
        <p:txBody>
          <a:bodyPr/>
          <a:lstStyle/>
          <a:p>
            <a:pPr/>
            <a:r>
              <a:t>Double the size of IPv4 (320 bits vs. 160 bits)</a:t>
            </a:r>
          </a:p>
        </p:txBody>
      </p:sp>
      <p:grpSp>
        <p:nvGrpSpPr>
          <p:cNvPr id="1345" name="Rectangle 4"/>
          <p:cNvGrpSpPr/>
          <p:nvPr/>
        </p:nvGrpSpPr>
        <p:grpSpPr>
          <a:xfrm>
            <a:off x="995490" y="2751208"/>
            <a:ext cx="857459" cy="383653"/>
            <a:chOff x="0" y="0"/>
            <a:chExt cx="857458" cy="383651"/>
          </a:xfrm>
        </p:grpSpPr>
        <p:sp>
          <p:nvSpPr>
            <p:cNvPr id="1343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4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1348" name="Rectangle 5"/>
          <p:cNvGrpSpPr/>
          <p:nvPr/>
        </p:nvGrpSpPr>
        <p:grpSpPr>
          <a:xfrm>
            <a:off x="1852947" y="2751205"/>
            <a:ext cx="1879774" cy="383653"/>
            <a:chOff x="0" y="0"/>
            <a:chExt cx="1879773" cy="383651"/>
          </a:xfrm>
        </p:grpSpPr>
        <p:sp>
          <p:nvSpPr>
            <p:cNvPr id="1346" name="Rectangle"/>
            <p:cNvSpPr/>
            <p:nvPr/>
          </p:nvSpPr>
          <p:spPr>
            <a:xfrm>
              <a:off x="-1" y="0"/>
              <a:ext cx="18797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7" name="DSCP/ECN"/>
            <p:cNvSpPr txBox="1"/>
            <p:nvPr/>
          </p:nvSpPr>
          <p:spPr>
            <a:xfrm>
              <a:off x="-1" y="6405"/>
              <a:ext cx="18797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1351" name="Rectangle 7"/>
          <p:cNvGrpSpPr/>
          <p:nvPr/>
        </p:nvGrpSpPr>
        <p:grpSpPr>
          <a:xfrm>
            <a:off x="3732722" y="2725860"/>
            <a:ext cx="4586340" cy="434341"/>
            <a:chOff x="0" y="0"/>
            <a:chExt cx="4586339" cy="434340"/>
          </a:xfrm>
        </p:grpSpPr>
        <p:sp>
          <p:nvSpPr>
            <p:cNvPr id="1349" name="Rectangle"/>
            <p:cNvSpPr/>
            <p:nvPr/>
          </p:nvSpPr>
          <p:spPr>
            <a:xfrm>
              <a:off x="0" y="25344"/>
              <a:ext cx="4586340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0" name="Flow Label"/>
            <p:cNvSpPr txBox="1"/>
            <p:nvPr/>
          </p:nvSpPr>
          <p:spPr>
            <a:xfrm>
              <a:off x="0" y="0"/>
              <a:ext cx="458634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Flow Label</a:t>
              </a:r>
            </a:p>
          </p:txBody>
        </p:sp>
      </p:grpSp>
      <p:sp>
        <p:nvSpPr>
          <p:cNvPr id="1352" name="Rectangle 8"/>
          <p:cNvSpPr txBox="1"/>
          <p:nvPr/>
        </p:nvSpPr>
        <p:spPr>
          <a:xfrm>
            <a:off x="696043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353" name="Rectangle 9"/>
          <p:cNvSpPr txBox="1"/>
          <p:nvPr/>
        </p:nvSpPr>
        <p:spPr>
          <a:xfrm>
            <a:off x="2513950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1354" name="Rectangle 10"/>
          <p:cNvSpPr txBox="1"/>
          <p:nvPr/>
        </p:nvSpPr>
        <p:spPr>
          <a:xfrm>
            <a:off x="4361338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1355" name="Rectangle 11"/>
          <p:cNvSpPr txBox="1"/>
          <p:nvPr/>
        </p:nvSpPr>
        <p:spPr>
          <a:xfrm>
            <a:off x="6229522" y="234559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1356" name="Rectangle 12"/>
          <p:cNvSpPr txBox="1"/>
          <p:nvPr/>
        </p:nvSpPr>
        <p:spPr>
          <a:xfrm>
            <a:off x="8019615" y="2345598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1357" name="Rectangle 13"/>
          <p:cNvSpPr txBox="1"/>
          <p:nvPr/>
        </p:nvSpPr>
        <p:spPr>
          <a:xfrm>
            <a:off x="1553503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58" name="Rectangle 14"/>
          <p:cNvSpPr txBox="1"/>
          <p:nvPr/>
        </p:nvSpPr>
        <p:spPr>
          <a:xfrm>
            <a:off x="3414121" y="234559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1359" name="Rectangle 15"/>
          <p:cNvSpPr txBox="1"/>
          <p:nvPr/>
        </p:nvSpPr>
        <p:spPr>
          <a:xfrm>
            <a:off x="5097409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1362" name="Rectangle 16"/>
          <p:cNvGrpSpPr/>
          <p:nvPr/>
        </p:nvGrpSpPr>
        <p:grpSpPr>
          <a:xfrm>
            <a:off x="995490" y="3109516"/>
            <a:ext cx="3665294" cy="434341"/>
            <a:chOff x="0" y="0"/>
            <a:chExt cx="3665292" cy="434340"/>
          </a:xfrm>
        </p:grpSpPr>
        <p:sp>
          <p:nvSpPr>
            <p:cNvPr id="1360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1" name="Datagram Length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grpSp>
        <p:nvGrpSpPr>
          <p:cNvPr id="1365" name="Rectangle 17"/>
          <p:cNvGrpSpPr/>
          <p:nvPr/>
        </p:nvGrpSpPr>
        <p:grpSpPr>
          <a:xfrm>
            <a:off x="4660784" y="3134861"/>
            <a:ext cx="1872097" cy="383653"/>
            <a:chOff x="0" y="0"/>
            <a:chExt cx="1872096" cy="383651"/>
          </a:xfrm>
        </p:grpSpPr>
        <p:sp>
          <p:nvSpPr>
            <p:cNvPr id="1363" name="Rectangle"/>
            <p:cNvSpPr/>
            <p:nvPr/>
          </p:nvSpPr>
          <p:spPr>
            <a:xfrm>
              <a:off x="-1" y="0"/>
              <a:ext cx="18720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4" name="Next Header"/>
            <p:cNvSpPr txBox="1"/>
            <p:nvPr/>
          </p:nvSpPr>
          <p:spPr>
            <a:xfrm>
              <a:off x="-1" y="6405"/>
              <a:ext cx="18720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Next Header</a:t>
              </a:r>
            </a:p>
          </p:txBody>
        </p:sp>
      </p:grpSp>
      <p:grpSp>
        <p:nvGrpSpPr>
          <p:cNvPr id="1368" name="Rectangle 18"/>
          <p:cNvGrpSpPr/>
          <p:nvPr/>
        </p:nvGrpSpPr>
        <p:grpSpPr>
          <a:xfrm>
            <a:off x="6528968" y="3109515"/>
            <a:ext cx="1790094" cy="434341"/>
            <a:chOff x="0" y="0"/>
            <a:chExt cx="1790092" cy="434340"/>
          </a:xfrm>
        </p:grpSpPr>
        <p:sp>
          <p:nvSpPr>
            <p:cNvPr id="1366" name="Rectangle"/>
            <p:cNvSpPr/>
            <p:nvPr/>
          </p:nvSpPr>
          <p:spPr>
            <a:xfrm>
              <a:off x="0" y="25344"/>
              <a:ext cx="17900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7" name="Hop Limit"/>
            <p:cNvSpPr txBox="1"/>
            <p:nvPr/>
          </p:nvSpPr>
          <p:spPr>
            <a:xfrm>
              <a:off x="0" y="0"/>
              <a:ext cx="17900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Hop Limit</a:t>
              </a:r>
            </a:p>
          </p:txBody>
        </p:sp>
      </p:grpSp>
      <p:grpSp>
        <p:nvGrpSpPr>
          <p:cNvPr id="1371" name="Rectangle 22"/>
          <p:cNvGrpSpPr/>
          <p:nvPr/>
        </p:nvGrpSpPr>
        <p:grpSpPr>
          <a:xfrm>
            <a:off x="992115" y="3518513"/>
            <a:ext cx="7326946" cy="1522274"/>
            <a:chOff x="0" y="0"/>
            <a:chExt cx="7326945" cy="1522273"/>
          </a:xfrm>
        </p:grpSpPr>
        <p:sp>
          <p:nvSpPr>
            <p:cNvPr id="1369" name="Rectangle"/>
            <p:cNvSpPr/>
            <p:nvPr/>
          </p:nvSpPr>
          <p:spPr>
            <a:xfrm>
              <a:off x="0" y="-1"/>
              <a:ext cx="7326946" cy="152227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0" name="Source IP Address"/>
            <p:cNvSpPr txBox="1"/>
            <p:nvPr/>
          </p:nvSpPr>
          <p:spPr>
            <a:xfrm>
              <a:off x="0" y="54396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1374" name="Rectangle 23"/>
          <p:cNvGrpSpPr/>
          <p:nvPr/>
        </p:nvGrpSpPr>
        <p:grpSpPr>
          <a:xfrm>
            <a:off x="997311" y="5042298"/>
            <a:ext cx="7326946" cy="1522274"/>
            <a:chOff x="0" y="0"/>
            <a:chExt cx="7326945" cy="1522273"/>
          </a:xfrm>
        </p:grpSpPr>
        <p:sp>
          <p:nvSpPr>
            <p:cNvPr id="1372" name="Rectangle"/>
            <p:cNvSpPr/>
            <p:nvPr/>
          </p:nvSpPr>
          <p:spPr>
            <a:xfrm>
              <a:off x="0" y="-1"/>
              <a:ext cx="7326946" cy="152227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3" name="Destination IP Address"/>
            <p:cNvSpPr txBox="1"/>
            <p:nvPr/>
          </p:nvSpPr>
          <p:spPr>
            <a:xfrm>
              <a:off x="0" y="54396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1377" name="Group 26"/>
          <p:cNvGrpSpPr/>
          <p:nvPr/>
        </p:nvGrpSpPr>
        <p:grpSpPr>
          <a:xfrm>
            <a:off x="129567" y="3083324"/>
            <a:ext cx="2330739" cy="858280"/>
            <a:chOff x="0" y="0"/>
            <a:chExt cx="2330737" cy="858279"/>
          </a:xfrm>
        </p:grpSpPr>
        <p:sp>
          <p:nvSpPr>
            <p:cNvPr id="1375" name="Rectangular Callout 27"/>
            <p:cNvSpPr/>
            <p:nvPr/>
          </p:nvSpPr>
          <p:spPr>
            <a:xfrm flipH="1">
              <a:off x="0" y="0"/>
              <a:ext cx="2330739" cy="85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432"/>
                  </a:moveTo>
                  <a:lnTo>
                    <a:pt x="3600" y="8432"/>
                  </a:lnTo>
                  <a:lnTo>
                    <a:pt x="8969" y="0"/>
                  </a:lnTo>
                  <a:lnTo>
                    <a:pt x="9000" y="8432"/>
                  </a:lnTo>
                  <a:lnTo>
                    <a:pt x="21600" y="843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62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6" name="TextBox 28"/>
            <p:cNvSpPr txBox="1"/>
            <p:nvPr/>
          </p:nvSpPr>
          <p:spPr>
            <a:xfrm>
              <a:off x="0" y="335059"/>
              <a:ext cx="2330739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 = 6</a:t>
              </a:r>
            </a:p>
          </p:txBody>
        </p:sp>
      </p:grpSp>
      <p:grpSp>
        <p:nvGrpSpPr>
          <p:cNvPr id="1380" name="Group 40"/>
          <p:cNvGrpSpPr/>
          <p:nvPr/>
        </p:nvGrpSpPr>
        <p:grpSpPr>
          <a:xfrm>
            <a:off x="4580758" y="3072499"/>
            <a:ext cx="2330740" cy="2164991"/>
            <a:chOff x="0" y="0"/>
            <a:chExt cx="2330739" cy="2164989"/>
          </a:xfrm>
        </p:grpSpPr>
        <p:sp>
          <p:nvSpPr>
            <p:cNvPr id="1378" name="Rectangular Callout 41"/>
            <p:cNvSpPr/>
            <p:nvPr/>
          </p:nvSpPr>
          <p:spPr>
            <a:xfrm flipH="1">
              <a:off x="0" y="0"/>
              <a:ext cx="2330739" cy="216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51"/>
                  </a:moveTo>
                  <a:lnTo>
                    <a:pt x="3600" y="3451"/>
                  </a:lnTo>
                  <a:lnTo>
                    <a:pt x="8969" y="0"/>
                  </a:lnTo>
                  <a:lnTo>
                    <a:pt x="9000" y="3451"/>
                  </a:lnTo>
                  <a:lnTo>
                    <a:pt x="21600" y="3451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647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9" name="TextBox 42"/>
            <p:cNvSpPr txBox="1"/>
            <p:nvPr/>
          </p:nvSpPr>
          <p:spPr>
            <a:xfrm>
              <a:off x="0" y="345886"/>
              <a:ext cx="2330740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Groups packets into flows, used for QoS</a:t>
              </a:r>
            </a:p>
          </p:txBody>
        </p:sp>
      </p:grpSp>
      <p:grpSp>
        <p:nvGrpSpPr>
          <p:cNvPr id="1383" name="Group 43"/>
          <p:cNvGrpSpPr/>
          <p:nvPr/>
        </p:nvGrpSpPr>
        <p:grpSpPr>
          <a:xfrm>
            <a:off x="1210791" y="3421369"/>
            <a:ext cx="2499030" cy="858281"/>
            <a:chOff x="0" y="0"/>
            <a:chExt cx="2499029" cy="858279"/>
          </a:xfrm>
        </p:grpSpPr>
        <p:sp>
          <p:nvSpPr>
            <p:cNvPr id="1381" name="Rectangular Callout 44"/>
            <p:cNvSpPr/>
            <p:nvPr/>
          </p:nvSpPr>
          <p:spPr>
            <a:xfrm flipH="1">
              <a:off x="0" y="0"/>
              <a:ext cx="2499030" cy="85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432"/>
                  </a:moveTo>
                  <a:lnTo>
                    <a:pt x="3600" y="8432"/>
                  </a:lnTo>
                  <a:lnTo>
                    <a:pt x="8969" y="0"/>
                  </a:lnTo>
                  <a:lnTo>
                    <a:pt x="9000" y="8432"/>
                  </a:lnTo>
                  <a:lnTo>
                    <a:pt x="21600" y="843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62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2" name="TextBox 45"/>
            <p:cNvSpPr txBox="1"/>
            <p:nvPr/>
          </p:nvSpPr>
          <p:spPr>
            <a:xfrm>
              <a:off x="0" y="335059"/>
              <a:ext cx="249903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IPv4</a:t>
              </a:r>
            </a:p>
          </p:txBody>
        </p:sp>
      </p:grpSp>
      <p:grpSp>
        <p:nvGrpSpPr>
          <p:cNvPr id="1386" name="Group 46"/>
          <p:cNvGrpSpPr/>
          <p:nvPr/>
        </p:nvGrpSpPr>
        <p:grpSpPr>
          <a:xfrm>
            <a:off x="4173014" y="3418144"/>
            <a:ext cx="2177999" cy="1723280"/>
            <a:chOff x="0" y="0"/>
            <a:chExt cx="2177997" cy="1723279"/>
          </a:xfrm>
        </p:grpSpPr>
        <p:sp>
          <p:nvSpPr>
            <p:cNvPr id="1384" name="Rectangular Callout 47"/>
            <p:cNvSpPr/>
            <p:nvPr/>
          </p:nvSpPr>
          <p:spPr>
            <a:xfrm flipH="1">
              <a:off x="-1" y="0"/>
              <a:ext cx="2177999" cy="172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40"/>
                  </a:moveTo>
                  <a:lnTo>
                    <a:pt x="3600" y="4240"/>
                  </a:lnTo>
                  <a:lnTo>
                    <a:pt x="8969" y="0"/>
                  </a:lnTo>
                  <a:lnTo>
                    <a:pt x="9000" y="4240"/>
                  </a:lnTo>
                  <a:lnTo>
                    <a:pt x="21600" y="42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13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5" name="TextBox 48"/>
            <p:cNvSpPr txBox="1"/>
            <p:nvPr/>
          </p:nvSpPr>
          <p:spPr>
            <a:xfrm>
              <a:off x="0" y="338286"/>
              <a:ext cx="2177998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Protocol in IPv4</a:t>
              </a:r>
            </a:p>
          </p:txBody>
        </p:sp>
      </p:grpSp>
      <p:grpSp>
        <p:nvGrpSpPr>
          <p:cNvPr id="1389" name="Group 49"/>
          <p:cNvGrpSpPr/>
          <p:nvPr/>
        </p:nvGrpSpPr>
        <p:grpSpPr>
          <a:xfrm>
            <a:off x="6528968" y="3473205"/>
            <a:ext cx="2499031" cy="1190235"/>
            <a:chOff x="0" y="0"/>
            <a:chExt cx="2499030" cy="1190234"/>
          </a:xfrm>
        </p:grpSpPr>
        <p:sp>
          <p:nvSpPr>
            <p:cNvPr id="1387" name="Rectangular Callout 50"/>
            <p:cNvSpPr/>
            <p:nvPr/>
          </p:nvSpPr>
          <p:spPr>
            <a:xfrm flipH="1">
              <a:off x="-1" y="0"/>
              <a:ext cx="2499031" cy="119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0"/>
                  </a:moveTo>
                  <a:lnTo>
                    <a:pt x="12600" y="5140"/>
                  </a:lnTo>
                  <a:lnTo>
                    <a:pt x="12657" y="0"/>
                  </a:lnTo>
                  <a:lnTo>
                    <a:pt x="18000" y="5140"/>
                  </a:lnTo>
                  <a:lnTo>
                    <a:pt x="21600" y="51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88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8" name="TextBox 51"/>
            <p:cNvSpPr txBox="1"/>
            <p:nvPr/>
          </p:nvSpPr>
          <p:spPr>
            <a:xfrm>
              <a:off x="0" y="283223"/>
              <a:ext cx="249903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TTL in IPv4</a:t>
              </a:r>
            </a:p>
          </p:txBody>
        </p:sp>
      </p:grpSp>
      <p:grpSp>
        <p:nvGrpSpPr>
          <p:cNvPr id="1392" name="Group 52"/>
          <p:cNvGrpSpPr/>
          <p:nvPr/>
        </p:nvGrpSpPr>
        <p:grpSpPr>
          <a:xfrm>
            <a:off x="1294935" y="3083325"/>
            <a:ext cx="2499031" cy="858281"/>
            <a:chOff x="0" y="0"/>
            <a:chExt cx="2499029" cy="858279"/>
          </a:xfrm>
        </p:grpSpPr>
        <p:sp>
          <p:nvSpPr>
            <p:cNvPr id="1390" name="Rectangular Callout 53"/>
            <p:cNvSpPr/>
            <p:nvPr/>
          </p:nvSpPr>
          <p:spPr>
            <a:xfrm flipH="1">
              <a:off x="0" y="0"/>
              <a:ext cx="2499030" cy="85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432"/>
                  </a:moveTo>
                  <a:lnTo>
                    <a:pt x="3600" y="8432"/>
                  </a:lnTo>
                  <a:lnTo>
                    <a:pt x="8969" y="0"/>
                  </a:lnTo>
                  <a:lnTo>
                    <a:pt x="9000" y="8432"/>
                  </a:lnTo>
                  <a:lnTo>
                    <a:pt x="21600" y="843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62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1" name="TextBox 54"/>
            <p:cNvSpPr txBox="1"/>
            <p:nvPr/>
          </p:nvSpPr>
          <p:spPr>
            <a:xfrm>
              <a:off x="0" y="335059"/>
              <a:ext cx="249903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IPv4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2" grpId="4"/>
      <p:bldP build="whole" bldLvl="1" animBg="1" rev="0" advAuto="0" spid="1377" grpId="2"/>
      <p:bldP build="whole" bldLvl="1" animBg="1" rev="0" advAuto="0" spid="1380" grpId="5"/>
      <p:bldP build="whole" bldLvl="1" animBg="1" rev="0" advAuto="0" spid="1380" grpId="6"/>
      <p:bldP build="whole" bldLvl="1" animBg="1" rev="0" advAuto="0" spid="1377" grpId="1"/>
      <p:bldP build="whole" bldLvl="1" animBg="1" rev="0" advAuto="0" spid="1383" grpId="7"/>
      <p:bldP build="whole" bldLvl="1" animBg="1" rev="0" advAuto="0" spid="1386" grpId="8"/>
      <p:bldP build="whole" bldLvl="1" animBg="1" rev="0" advAuto="0" spid="1389" grpId="9"/>
      <p:bldP build="whole" bldLvl="1" animBg="1" rev="0" advAuto="0" spid="1392" grpId="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 from IPv4 Header</a:t>
            </a:r>
          </a:p>
        </p:txBody>
      </p:sp>
      <p:sp>
        <p:nvSpPr>
          <p:cNvPr id="139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9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Several header fields are missing in IPv6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Header length – rolled into Next Header field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Checksum – was useless, so why keep it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Identifier, Flags, Offset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IPv6 routers do not support fragmentation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Hosts are expected to use path MTU discovery</a:t>
            </a:r>
          </a:p>
          <a:p>
            <a:pPr/>
            <a:r>
              <a:t>Reflects changing Internet priorities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Today’s networks are more homogeneous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Instead, routing cost and complexity dominate</a:t>
            </a:r>
          </a:p>
          <a:p>
            <a:pPr/>
            <a:r>
              <a:t>No security vulnerabilities due to IP fragments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8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Improvements</a:t>
            </a:r>
          </a:p>
        </p:txBody>
      </p:sp>
      <p:sp>
        <p:nvSpPr>
          <p:cNvPr id="140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0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checksums to verify</a:t>
            </a:r>
          </a:p>
          <a:p>
            <a:pPr/>
            <a:r>
              <a:t>No need for routers to handle fragmentation</a:t>
            </a:r>
          </a:p>
          <a:p>
            <a:pPr/>
            <a:r>
              <a:t>Simplified routing table design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Address space is huge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need for CIDR (but need for aggregation)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Standard subnet size is 2</a:t>
            </a:r>
            <a:r>
              <a:rPr baseline="30000"/>
              <a:t>64</a:t>
            </a:r>
            <a:r>
              <a:t> addresses</a:t>
            </a:r>
          </a:p>
          <a:p>
            <a:pPr/>
            <a:r>
              <a:t>Simplified auto-configuration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Neighbor Discovery Protocol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Used by hosts to determine network ID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Host ID can be random!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of the Internet</a:t>
            </a:r>
          </a:p>
        </p:txBody>
      </p:sp>
      <p:sp>
        <p:nvSpPr>
          <p:cNvPr id="236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Content Placeholder 3"/>
          <p:cNvSpPr txBox="1"/>
          <p:nvPr>
            <p:ph type="body" sz="half" idx="1"/>
          </p:nvPr>
        </p:nvSpPr>
        <p:spPr>
          <a:xfrm>
            <a:off x="152400" y="4211041"/>
            <a:ext cx="8839200" cy="256567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Ad-hoc interconnection of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No organized topology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Vastly different technologies, link capacities</a:t>
            </a:r>
            <a:endParaRPr sz="2600"/>
          </a:p>
          <a:p>
            <a:pPr>
              <a:defRPr sz="2400"/>
            </a:pPr>
            <a:r>
              <a:t>Packets travel end-to-end by hopping through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100"/>
            </a:pPr>
            <a:r>
              <a:t>Routers “peer” (connect) different networks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100"/>
            </a:pPr>
            <a:r>
              <a:t>Different packets may take different routes</a:t>
            </a:r>
          </a:p>
        </p:txBody>
      </p:sp>
      <p:grpSp>
        <p:nvGrpSpPr>
          <p:cNvPr id="240" name="Cloud 4"/>
          <p:cNvGrpSpPr/>
          <p:nvPr/>
        </p:nvGrpSpPr>
        <p:grpSpPr>
          <a:xfrm>
            <a:off x="990993" y="1639880"/>
            <a:ext cx="2165724" cy="1080513"/>
            <a:chOff x="0" y="0"/>
            <a:chExt cx="2165723" cy="1080511"/>
          </a:xfrm>
        </p:grpSpPr>
        <p:sp>
          <p:nvSpPr>
            <p:cNvPr id="238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3" name="Cloud 5"/>
          <p:cNvGrpSpPr/>
          <p:nvPr/>
        </p:nvGrpSpPr>
        <p:grpSpPr>
          <a:xfrm>
            <a:off x="3801108" y="1639880"/>
            <a:ext cx="2165724" cy="1080513"/>
            <a:chOff x="0" y="0"/>
            <a:chExt cx="2165723" cy="1080511"/>
          </a:xfrm>
        </p:grpSpPr>
        <p:sp>
          <p:nvSpPr>
            <p:cNvPr id="241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6" name="Cloud 6"/>
          <p:cNvGrpSpPr/>
          <p:nvPr/>
        </p:nvGrpSpPr>
        <p:grpSpPr>
          <a:xfrm>
            <a:off x="2072420" y="2889946"/>
            <a:ext cx="2165724" cy="1080513"/>
            <a:chOff x="0" y="0"/>
            <a:chExt cx="2165723" cy="1080511"/>
          </a:xfrm>
        </p:grpSpPr>
        <p:sp>
          <p:nvSpPr>
            <p:cNvPr id="244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9" name="Cloud 14"/>
          <p:cNvGrpSpPr/>
          <p:nvPr/>
        </p:nvGrpSpPr>
        <p:grpSpPr>
          <a:xfrm>
            <a:off x="5749675" y="2718296"/>
            <a:ext cx="2165724" cy="1080513"/>
            <a:chOff x="0" y="0"/>
            <a:chExt cx="2165723" cy="1080511"/>
          </a:xfrm>
        </p:grpSpPr>
        <p:sp>
          <p:nvSpPr>
            <p:cNvPr id="247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>
              <a:solidFill>
                <a:srgbClr val="2425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425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50" name="Straight Connector 17"/>
          <p:cNvSpPr/>
          <p:nvPr/>
        </p:nvSpPr>
        <p:spPr>
          <a:xfrm>
            <a:off x="1850202" y="2552963"/>
            <a:ext cx="611645" cy="70105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Straight Connector 21"/>
          <p:cNvSpPr/>
          <p:nvPr/>
        </p:nvSpPr>
        <p:spPr>
          <a:xfrm flipV="1">
            <a:off x="3155681" y="1983837"/>
            <a:ext cx="851556" cy="481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Straight Connector 23"/>
          <p:cNvSpPr/>
          <p:nvPr/>
        </p:nvSpPr>
        <p:spPr>
          <a:xfrm flipV="1">
            <a:off x="3792893" y="2552963"/>
            <a:ext cx="648478" cy="45237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Straight Connector 25"/>
          <p:cNvSpPr/>
          <p:nvPr/>
        </p:nvSpPr>
        <p:spPr>
          <a:xfrm>
            <a:off x="5751509" y="2432482"/>
            <a:ext cx="446605" cy="57285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897" y="2339918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1411" y="3056537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4627" y="2843490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2717" y="1770791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2894" y="171495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199" y="229344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4502" y="2122597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808" y="2792296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Box 26"/>
          <p:cNvSpPr txBox="1"/>
          <p:nvPr/>
        </p:nvSpPr>
        <p:spPr>
          <a:xfrm>
            <a:off x="2563481" y="3425671"/>
            <a:ext cx="12060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2</a:t>
            </a:r>
          </a:p>
        </p:txBody>
      </p:sp>
      <p:sp>
        <p:nvSpPr>
          <p:cNvPr id="263" name="TextBox 27"/>
          <p:cNvSpPr txBox="1"/>
          <p:nvPr/>
        </p:nvSpPr>
        <p:spPr>
          <a:xfrm>
            <a:off x="1244992" y="1881545"/>
            <a:ext cx="12060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1</a:t>
            </a:r>
          </a:p>
        </p:txBody>
      </p:sp>
      <p:sp>
        <p:nvSpPr>
          <p:cNvPr id="264" name="TextBox 28"/>
          <p:cNvSpPr txBox="1"/>
          <p:nvPr/>
        </p:nvSpPr>
        <p:spPr>
          <a:xfrm>
            <a:off x="4617140" y="1740940"/>
            <a:ext cx="12060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3</a:t>
            </a:r>
          </a:p>
        </p:txBody>
      </p:sp>
      <p:sp>
        <p:nvSpPr>
          <p:cNvPr id="265" name="TextBox 30"/>
          <p:cNvSpPr txBox="1"/>
          <p:nvPr/>
        </p:nvSpPr>
        <p:spPr>
          <a:xfrm>
            <a:off x="6232771" y="3233237"/>
            <a:ext cx="12060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4</a:t>
            </a:r>
          </a:p>
        </p:txBody>
      </p:sp>
      <p:pic>
        <p:nvPicPr>
          <p:cNvPr id="26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000" y="1626337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0864" y="3269581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Freeform 33"/>
          <p:cNvSpPr/>
          <p:nvPr/>
        </p:nvSpPr>
        <p:spPr>
          <a:xfrm>
            <a:off x="1004834" y="1920016"/>
            <a:ext cx="6672107" cy="142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0" y="1825"/>
                </a:moveTo>
                <a:cubicBezTo>
                  <a:pt x="130" y="1876"/>
                  <a:pt x="261" y="1897"/>
                  <a:pt x="390" y="1977"/>
                </a:cubicBezTo>
                <a:cubicBezTo>
                  <a:pt x="424" y="1999"/>
                  <a:pt x="454" y="2115"/>
                  <a:pt x="488" y="2130"/>
                </a:cubicBezTo>
                <a:cubicBezTo>
                  <a:pt x="708" y="2223"/>
                  <a:pt x="1778" y="2408"/>
                  <a:pt x="1919" y="2434"/>
                </a:cubicBezTo>
                <a:lnTo>
                  <a:pt x="3187" y="2282"/>
                </a:lnTo>
                <a:cubicBezTo>
                  <a:pt x="3242" y="2270"/>
                  <a:pt x="3295" y="2172"/>
                  <a:pt x="3350" y="2130"/>
                </a:cubicBezTo>
                <a:cubicBezTo>
                  <a:pt x="3425" y="2071"/>
                  <a:pt x="3501" y="2009"/>
                  <a:pt x="3577" y="1977"/>
                </a:cubicBezTo>
                <a:cubicBezTo>
                  <a:pt x="3751" y="1907"/>
                  <a:pt x="3924" y="1876"/>
                  <a:pt x="4098" y="1825"/>
                </a:cubicBezTo>
                <a:cubicBezTo>
                  <a:pt x="5350" y="1950"/>
                  <a:pt x="5583" y="2094"/>
                  <a:pt x="6732" y="1825"/>
                </a:cubicBezTo>
                <a:cubicBezTo>
                  <a:pt x="6798" y="1810"/>
                  <a:pt x="6862" y="1700"/>
                  <a:pt x="6927" y="1673"/>
                </a:cubicBezTo>
                <a:cubicBezTo>
                  <a:pt x="7182" y="1570"/>
                  <a:pt x="7989" y="1413"/>
                  <a:pt x="8196" y="1369"/>
                </a:cubicBezTo>
                <a:cubicBezTo>
                  <a:pt x="8250" y="1318"/>
                  <a:pt x="8304" y="1275"/>
                  <a:pt x="8358" y="1217"/>
                </a:cubicBezTo>
                <a:cubicBezTo>
                  <a:pt x="8445" y="1123"/>
                  <a:pt x="8618" y="913"/>
                  <a:pt x="8618" y="913"/>
                </a:cubicBezTo>
                <a:cubicBezTo>
                  <a:pt x="8651" y="811"/>
                  <a:pt x="8681" y="690"/>
                  <a:pt x="8716" y="608"/>
                </a:cubicBezTo>
                <a:cubicBezTo>
                  <a:pt x="8747" y="537"/>
                  <a:pt x="8780" y="499"/>
                  <a:pt x="8814" y="456"/>
                </a:cubicBezTo>
                <a:cubicBezTo>
                  <a:pt x="9131" y="51"/>
                  <a:pt x="9043" y="166"/>
                  <a:pt x="9399" y="0"/>
                </a:cubicBezTo>
                <a:lnTo>
                  <a:pt x="11415" y="152"/>
                </a:lnTo>
                <a:lnTo>
                  <a:pt x="12846" y="304"/>
                </a:lnTo>
                <a:cubicBezTo>
                  <a:pt x="12891" y="313"/>
                  <a:pt x="12933" y="415"/>
                  <a:pt x="12976" y="456"/>
                </a:cubicBezTo>
                <a:cubicBezTo>
                  <a:pt x="13041" y="517"/>
                  <a:pt x="13107" y="548"/>
                  <a:pt x="13172" y="608"/>
                </a:cubicBezTo>
                <a:cubicBezTo>
                  <a:pt x="13215" y="649"/>
                  <a:pt x="13258" y="726"/>
                  <a:pt x="13302" y="761"/>
                </a:cubicBezTo>
                <a:cubicBezTo>
                  <a:pt x="13539" y="945"/>
                  <a:pt x="13526" y="832"/>
                  <a:pt x="13724" y="1065"/>
                </a:cubicBezTo>
                <a:cubicBezTo>
                  <a:pt x="13846" y="1207"/>
                  <a:pt x="13822" y="1260"/>
                  <a:pt x="13952" y="1521"/>
                </a:cubicBezTo>
                <a:cubicBezTo>
                  <a:pt x="13984" y="1584"/>
                  <a:pt x="14019" y="1602"/>
                  <a:pt x="14050" y="1673"/>
                </a:cubicBezTo>
                <a:cubicBezTo>
                  <a:pt x="14302" y="2263"/>
                  <a:pt x="14000" y="1747"/>
                  <a:pt x="14245" y="2130"/>
                </a:cubicBezTo>
                <a:cubicBezTo>
                  <a:pt x="14613" y="3422"/>
                  <a:pt x="14148" y="1846"/>
                  <a:pt x="14505" y="2890"/>
                </a:cubicBezTo>
                <a:cubicBezTo>
                  <a:pt x="14551" y="3024"/>
                  <a:pt x="14590" y="3206"/>
                  <a:pt x="14635" y="3346"/>
                </a:cubicBezTo>
                <a:cubicBezTo>
                  <a:pt x="14879" y="4107"/>
                  <a:pt x="14711" y="3527"/>
                  <a:pt x="14928" y="4107"/>
                </a:cubicBezTo>
                <a:cubicBezTo>
                  <a:pt x="14962" y="4198"/>
                  <a:pt x="14989" y="4341"/>
                  <a:pt x="15025" y="4411"/>
                </a:cubicBezTo>
                <a:cubicBezTo>
                  <a:pt x="15120" y="4596"/>
                  <a:pt x="15232" y="4601"/>
                  <a:pt x="15318" y="4868"/>
                </a:cubicBezTo>
                <a:cubicBezTo>
                  <a:pt x="15444" y="5261"/>
                  <a:pt x="15379" y="5114"/>
                  <a:pt x="15513" y="5324"/>
                </a:cubicBezTo>
                <a:cubicBezTo>
                  <a:pt x="15546" y="5425"/>
                  <a:pt x="15583" y="5499"/>
                  <a:pt x="15611" y="5628"/>
                </a:cubicBezTo>
                <a:cubicBezTo>
                  <a:pt x="15649" y="5807"/>
                  <a:pt x="15677" y="6030"/>
                  <a:pt x="15708" y="6237"/>
                </a:cubicBezTo>
                <a:cubicBezTo>
                  <a:pt x="15776" y="6678"/>
                  <a:pt x="15788" y="6860"/>
                  <a:pt x="15871" y="7301"/>
                </a:cubicBezTo>
                <a:cubicBezTo>
                  <a:pt x="15911" y="7517"/>
                  <a:pt x="15962" y="7690"/>
                  <a:pt x="16001" y="7910"/>
                </a:cubicBezTo>
                <a:cubicBezTo>
                  <a:pt x="16070" y="8299"/>
                  <a:pt x="16196" y="9127"/>
                  <a:pt x="16196" y="9127"/>
                </a:cubicBezTo>
                <a:cubicBezTo>
                  <a:pt x="16207" y="9279"/>
                  <a:pt x="16213" y="9440"/>
                  <a:pt x="16229" y="9583"/>
                </a:cubicBezTo>
                <a:cubicBezTo>
                  <a:pt x="16263" y="9905"/>
                  <a:pt x="16354" y="10372"/>
                  <a:pt x="16391" y="10648"/>
                </a:cubicBezTo>
                <a:cubicBezTo>
                  <a:pt x="16417" y="10840"/>
                  <a:pt x="16432" y="11059"/>
                  <a:pt x="16456" y="11256"/>
                </a:cubicBezTo>
                <a:cubicBezTo>
                  <a:pt x="16476" y="11415"/>
                  <a:pt x="16500" y="11561"/>
                  <a:pt x="16521" y="11713"/>
                </a:cubicBezTo>
                <a:cubicBezTo>
                  <a:pt x="16543" y="12017"/>
                  <a:pt x="16570" y="12314"/>
                  <a:pt x="16586" y="12625"/>
                </a:cubicBezTo>
                <a:cubicBezTo>
                  <a:pt x="16597" y="12828"/>
                  <a:pt x="16606" y="13034"/>
                  <a:pt x="16619" y="13234"/>
                </a:cubicBezTo>
                <a:cubicBezTo>
                  <a:pt x="16639" y="13541"/>
                  <a:pt x="16643" y="13890"/>
                  <a:pt x="16684" y="14146"/>
                </a:cubicBezTo>
                <a:cubicBezTo>
                  <a:pt x="16837" y="15099"/>
                  <a:pt x="16743" y="14576"/>
                  <a:pt x="16977" y="15668"/>
                </a:cubicBezTo>
                <a:cubicBezTo>
                  <a:pt x="17009" y="15820"/>
                  <a:pt x="17033" y="16028"/>
                  <a:pt x="17074" y="16124"/>
                </a:cubicBezTo>
                <a:cubicBezTo>
                  <a:pt x="17201" y="16421"/>
                  <a:pt x="17195" y="16374"/>
                  <a:pt x="17302" y="16732"/>
                </a:cubicBezTo>
                <a:cubicBezTo>
                  <a:pt x="17346" y="16880"/>
                  <a:pt x="17383" y="17075"/>
                  <a:pt x="17432" y="17189"/>
                </a:cubicBezTo>
                <a:cubicBezTo>
                  <a:pt x="17472" y="17282"/>
                  <a:pt x="17519" y="17281"/>
                  <a:pt x="17562" y="17341"/>
                </a:cubicBezTo>
                <a:cubicBezTo>
                  <a:pt x="17628" y="17433"/>
                  <a:pt x="17692" y="17544"/>
                  <a:pt x="17757" y="17645"/>
                </a:cubicBezTo>
                <a:cubicBezTo>
                  <a:pt x="17790" y="17696"/>
                  <a:pt x="17821" y="17775"/>
                  <a:pt x="17855" y="17797"/>
                </a:cubicBezTo>
                <a:lnTo>
                  <a:pt x="18082" y="17949"/>
                </a:lnTo>
                <a:cubicBezTo>
                  <a:pt x="18115" y="18000"/>
                  <a:pt x="18147" y="18057"/>
                  <a:pt x="18180" y="18101"/>
                </a:cubicBezTo>
                <a:cubicBezTo>
                  <a:pt x="18271" y="18223"/>
                  <a:pt x="18380" y="18327"/>
                  <a:pt x="18473" y="18406"/>
                </a:cubicBezTo>
                <a:cubicBezTo>
                  <a:pt x="18538" y="18461"/>
                  <a:pt x="18604" y="18483"/>
                  <a:pt x="18668" y="18558"/>
                </a:cubicBezTo>
                <a:cubicBezTo>
                  <a:pt x="18734" y="18636"/>
                  <a:pt x="18797" y="18770"/>
                  <a:pt x="18863" y="18862"/>
                </a:cubicBezTo>
                <a:cubicBezTo>
                  <a:pt x="18906" y="18922"/>
                  <a:pt x="18951" y="18948"/>
                  <a:pt x="18993" y="19014"/>
                </a:cubicBezTo>
                <a:cubicBezTo>
                  <a:pt x="19048" y="19100"/>
                  <a:pt x="19098" y="19265"/>
                  <a:pt x="19156" y="19318"/>
                </a:cubicBezTo>
                <a:cubicBezTo>
                  <a:pt x="19262" y="19418"/>
                  <a:pt x="19372" y="19420"/>
                  <a:pt x="19481" y="19470"/>
                </a:cubicBezTo>
                <a:cubicBezTo>
                  <a:pt x="19784" y="19944"/>
                  <a:pt x="19482" y="19518"/>
                  <a:pt x="20196" y="19775"/>
                </a:cubicBezTo>
                <a:cubicBezTo>
                  <a:pt x="20273" y="19802"/>
                  <a:pt x="20348" y="19876"/>
                  <a:pt x="20424" y="19927"/>
                </a:cubicBezTo>
                <a:cubicBezTo>
                  <a:pt x="20494" y="20035"/>
                  <a:pt x="20580" y="20183"/>
                  <a:pt x="20652" y="20231"/>
                </a:cubicBezTo>
                <a:cubicBezTo>
                  <a:pt x="20760" y="20303"/>
                  <a:pt x="20869" y="20316"/>
                  <a:pt x="20977" y="20383"/>
                </a:cubicBezTo>
                <a:cubicBezTo>
                  <a:pt x="21032" y="20417"/>
                  <a:pt x="21086" y="20467"/>
                  <a:pt x="21140" y="20535"/>
                </a:cubicBezTo>
                <a:cubicBezTo>
                  <a:pt x="21206" y="20620"/>
                  <a:pt x="21335" y="20839"/>
                  <a:pt x="21335" y="20839"/>
                </a:cubicBezTo>
                <a:cubicBezTo>
                  <a:pt x="21367" y="20941"/>
                  <a:pt x="21398" y="21053"/>
                  <a:pt x="21432" y="21144"/>
                </a:cubicBezTo>
                <a:cubicBezTo>
                  <a:pt x="21600" y="21592"/>
                  <a:pt x="21520" y="21252"/>
                  <a:pt x="21595" y="2160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Freeform 34"/>
          <p:cNvSpPr/>
          <p:nvPr/>
        </p:nvSpPr>
        <p:spPr>
          <a:xfrm>
            <a:off x="994786" y="2120983"/>
            <a:ext cx="6782639" cy="1417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0" y="0"/>
                </a:moveTo>
                <a:cubicBezTo>
                  <a:pt x="53" y="102"/>
                  <a:pt x="109" y="183"/>
                  <a:pt x="160" y="306"/>
                </a:cubicBezTo>
                <a:cubicBezTo>
                  <a:pt x="194" y="388"/>
                  <a:pt x="221" y="539"/>
                  <a:pt x="256" y="612"/>
                </a:cubicBezTo>
                <a:cubicBezTo>
                  <a:pt x="296" y="694"/>
                  <a:pt x="342" y="704"/>
                  <a:pt x="384" y="765"/>
                </a:cubicBezTo>
                <a:cubicBezTo>
                  <a:pt x="449" y="857"/>
                  <a:pt x="576" y="1070"/>
                  <a:pt x="576" y="1070"/>
                </a:cubicBezTo>
                <a:cubicBezTo>
                  <a:pt x="743" y="1603"/>
                  <a:pt x="598" y="1224"/>
                  <a:pt x="832" y="1529"/>
                </a:cubicBezTo>
                <a:cubicBezTo>
                  <a:pt x="897" y="1614"/>
                  <a:pt x="957" y="1789"/>
                  <a:pt x="1024" y="1835"/>
                </a:cubicBezTo>
                <a:cubicBezTo>
                  <a:pt x="1312" y="2032"/>
                  <a:pt x="1174" y="1929"/>
                  <a:pt x="1440" y="2141"/>
                </a:cubicBezTo>
                <a:cubicBezTo>
                  <a:pt x="1472" y="2243"/>
                  <a:pt x="1501" y="2372"/>
                  <a:pt x="1536" y="2447"/>
                </a:cubicBezTo>
                <a:cubicBezTo>
                  <a:pt x="1598" y="2578"/>
                  <a:pt x="1728" y="2753"/>
                  <a:pt x="1728" y="2753"/>
                </a:cubicBezTo>
                <a:cubicBezTo>
                  <a:pt x="1962" y="3498"/>
                  <a:pt x="1668" y="2588"/>
                  <a:pt x="1952" y="3364"/>
                </a:cubicBezTo>
                <a:cubicBezTo>
                  <a:pt x="1985" y="3456"/>
                  <a:pt x="2013" y="3598"/>
                  <a:pt x="2048" y="3670"/>
                </a:cubicBezTo>
                <a:cubicBezTo>
                  <a:pt x="2088" y="3753"/>
                  <a:pt x="2133" y="3772"/>
                  <a:pt x="2176" y="3823"/>
                </a:cubicBezTo>
                <a:cubicBezTo>
                  <a:pt x="2208" y="3976"/>
                  <a:pt x="2235" y="4156"/>
                  <a:pt x="2272" y="4282"/>
                </a:cubicBezTo>
                <a:cubicBezTo>
                  <a:pt x="2420" y="4785"/>
                  <a:pt x="2372" y="4368"/>
                  <a:pt x="2496" y="4894"/>
                </a:cubicBezTo>
                <a:cubicBezTo>
                  <a:pt x="2786" y="6126"/>
                  <a:pt x="2573" y="5536"/>
                  <a:pt x="2816" y="6117"/>
                </a:cubicBezTo>
                <a:cubicBezTo>
                  <a:pt x="3122" y="8067"/>
                  <a:pt x="2631" y="5081"/>
                  <a:pt x="3104" y="7340"/>
                </a:cubicBezTo>
                <a:cubicBezTo>
                  <a:pt x="3320" y="8372"/>
                  <a:pt x="3210" y="8121"/>
                  <a:pt x="3392" y="8411"/>
                </a:cubicBezTo>
                <a:lnTo>
                  <a:pt x="3584" y="9787"/>
                </a:lnTo>
                <a:lnTo>
                  <a:pt x="3648" y="10246"/>
                </a:lnTo>
                <a:cubicBezTo>
                  <a:pt x="3669" y="10399"/>
                  <a:pt x="3695" y="10540"/>
                  <a:pt x="3712" y="10705"/>
                </a:cubicBezTo>
                <a:cubicBezTo>
                  <a:pt x="3796" y="11510"/>
                  <a:pt x="3742" y="11155"/>
                  <a:pt x="3872" y="11775"/>
                </a:cubicBezTo>
                <a:cubicBezTo>
                  <a:pt x="3930" y="12601"/>
                  <a:pt x="3868" y="11952"/>
                  <a:pt x="4032" y="12846"/>
                </a:cubicBezTo>
                <a:cubicBezTo>
                  <a:pt x="4067" y="13037"/>
                  <a:pt x="4093" y="13264"/>
                  <a:pt x="4128" y="13457"/>
                </a:cubicBezTo>
                <a:cubicBezTo>
                  <a:pt x="4157" y="13622"/>
                  <a:pt x="4195" y="13750"/>
                  <a:pt x="4224" y="13916"/>
                </a:cubicBezTo>
                <a:cubicBezTo>
                  <a:pt x="4249" y="14057"/>
                  <a:pt x="4259" y="14255"/>
                  <a:pt x="4288" y="14375"/>
                </a:cubicBezTo>
                <a:cubicBezTo>
                  <a:pt x="4335" y="14568"/>
                  <a:pt x="4395" y="14681"/>
                  <a:pt x="4448" y="14834"/>
                </a:cubicBezTo>
                <a:cubicBezTo>
                  <a:pt x="4469" y="15038"/>
                  <a:pt x="4482" y="15267"/>
                  <a:pt x="4512" y="15445"/>
                </a:cubicBezTo>
                <a:cubicBezTo>
                  <a:pt x="4569" y="15783"/>
                  <a:pt x="4704" y="16363"/>
                  <a:pt x="4704" y="16363"/>
                </a:cubicBezTo>
                <a:cubicBezTo>
                  <a:pt x="4715" y="16567"/>
                  <a:pt x="4705" y="16826"/>
                  <a:pt x="4736" y="16975"/>
                </a:cubicBezTo>
                <a:cubicBezTo>
                  <a:pt x="4767" y="17123"/>
                  <a:pt x="4825" y="17034"/>
                  <a:pt x="4864" y="17128"/>
                </a:cubicBezTo>
                <a:cubicBezTo>
                  <a:pt x="4912" y="17242"/>
                  <a:pt x="4949" y="17438"/>
                  <a:pt x="4992" y="17586"/>
                </a:cubicBezTo>
                <a:cubicBezTo>
                  <a:pt x="5023" y="17693"/>
                  <a:pt x="5054" y="17810"/>
                  <a:pt x="5088" y="17892"/>
                </a:cubicBezTo>
                <a:cubicBezTo>
                  <a:pt x="5118" y="17964"/>
                  <a:pt x="5152" y="17994"/>
                  <a:pt x="5184" y="18045"/>
                </a:cubicBezTo>
                <a:cubicBezTo>
                  <a:pt x="5216" y="18198"/>
                  <a:pt x="5242" y="18384"/>
                  <a:pt x="5280" y="18504"/>
                </a:cubicBezTo>
                <a:cubicBezTo>
                  <a:pt x="5308" y="18593"/>
                  <a:pt x="5346" y="18585"/>
                  <a:pt x="5376" y="18657"/>
                </a:cubicBezTo>
                <a:cubicBezTo>
                  <a:pt x="5410" y="18739"/>
                  <a:pt x="5440" y="18861"/>
                  <a:pt x="5472" y="18963"/>
                </a:cubicBezTo>
                <a:cubicBezTo>
                  <a:pt x="5728" y="18912"/>
                  <a:pt x="5985" y="18932"/>
                  <a:pt x="6240" y="18810"/>
                </a:cubicBezTo>
                <a:cubicBezTo>
                  <a:pt x="6307" y="18778"/>
                  <a:pt x="6368" y="18606"/>
                  <a:pt x="6432" y="18504"/>
                </a:cubicBezTo>
                <a:lnTo>
                  <a:pt x="6528" y="18351"/>
                </a:lnTo>
                <a:cubicBezTo>
                  <a:pt x="6560" y="18300"/>
                  <a:pt x="6591" y="18237"/>
                  <a:pt x="6624" y="18198"/>
                </a:cubicBezTo>
                <a:cubicBezTo>
                  <a:pt x="7021" y="17724"/>
                  <a:pt x="6399" y="18484"/>
                  <a:pt x="6944" y="17739"/>
                </a:cubicBezTo>
                <a:cubicBezTo>
                  <a:pt x="7019" y="17637"/>
                  <a:pt x="7094" y="17551"/>
                  <a:pt x="7168" y="17433"/>
                </a:cubicBezTo>
                <a:cubicBezTo>
                  <a:pt x="7222" y="17347"/>
                  <a:pt x="7272" y="17189"/>
                  <a:pt x="7328" y="17128"/>
                </a:cubicBezTo>
                <a:cubicBezTo>
                  <a:pt x="7412" y="17035"/>
                  <a:pt x="7499" y="17026"/>
                  <a:pt x="7584" y="16975"/>
                </a:cubicBezTo>
                <a:cubicBezTo>
                  <a:pt x="7627" y="16924"/>
                  <a:pt x="7669" y="16867"/>
                  <a:pt x="7712" y="16822"/>
                </a:cubicBezTo>
                <a:cubicBezTo>
                  <a:pt x="7765" y="16765"/>
                  <a:pt x="7821" y="16760"/>
                  <a:pt x="7872" y="16669"/>
                </a:cubicBezTo>
                <a:cubicBezTo>
                  <a:pt x="7908" y="16604"/>
                  <a:pt x="7935" y="16454"/>
                  <a:pt x="7968" y="16363"/>
                </a:cubicBezTo>
                <a:cubicBezTo>
                  <a:pt x="8156" y="15851"/>
                  <a:pt x="8036" y="16284"/>
                  <a:pt x="8192" y="15751"/>
                </a:cubicBezTo>
                <a:cubicBezTo>
                  <a:pt x="8208" y="15695"/>
                  <a:pt x="8378" y="15064"/>
                  <a:pt x="8416" y="14987"/>
                </a:cubicBezTo>
                <a:cubicBezTo>
                  <a:pt x="8456" y="14904"/>
                  <a:pt x="8501" y="14885"/>
                  <a:pt x="8544" y="14834"/>
                </a:cubicBezTo>
                <a:cubicBezTo>
                  <a:pt x="8773" y="14105"/>
                  <a:pt x="8661" y="14311"/>
                  <a:pt x="8864" y="14069"/>
                </a:cubicBezTo>
                <a:cubicBezTo>
                  <a:pt x="9013" y="13355"/>
                  <a:pt x="8900" y="13837"/>
                  <a:pt x="9056" y="13304"/>
                </a:cubicBezTo>
                <a:cubicBezTo>
                  <a:pt x="9099" y="13156"/>
                  <a:pt x="9139" y="12981"/>
                  <a:pt x="9184" y="12846"/>
                </a:cubicBezTo>
                <a:cubicBezTo>
                  <a:pt x="9309" y="12472"/>
                  <a:pt x="9302" y="12655"/>
                  <a:pt x="9408" y="12234"/>
                </a:cubicBezTo>
                <a:cubicBezTo>
                  <a:pt x="9443" y="12096"/>
                  <a:pt x="9470" y="11916"/>
                  <a:pt x="9504" y="11775"/>
                </a:cubicBezTo>
                <a:cubicBezTo>
                  <a:pt x="9544" y="11609"/>
                  <a:pt x="9588" y="11463"/>
                  <a:pt x="9632" y="11316"/>
                </a:cubicBezTo>
                <a:cubicBezTo>
                  <a:pt x="9632" y="11316"/>
                  <a:pt x="9872" y="10552"/>
                  <a:pt x="9920" y="10399"/>
                </a:cubicBezTo>
                <a:lnTo>
                  <a:pt x="10016" y="10093"/>
                </a:lnTo>
                <a:cubicBezTo>
                  <a:pt x="10048" y="9991"/>
                  <a:pt x="10076" y="9845"/>
                  <a:pt x="10112" y="9787"/>
                </a:cubicBezTo>
                <a:lnTo>
                  <a:pt x="10208" y="9634"/>
                </a:lnTo>
                <a:cubicBezTo>
                  <a:pt x="10440" y="8155"/>
                  <a:pt x="10180" y="9570"/>
                  <a:pt x="10400" y="8870"/>
                </a:cubicBezTo>
                <a:cubicBezTo>
                  <a:pt x="10716" y="7863"/>
                  <a:pt x="10177" y="9021"/>
                  <a:pt x="10688" y="7799"/>
                </a:cubicBezTo>
                <a:cubicBezTo>
                  <a:pt x="10731" y="7697"/>
                  <a:pt x="10779" y="7636"/>
                  <a:pt x="10816" y="7493"/>
                </a:cubicBezTo>
                <a:cubicBezTo>
                  <a:pt x="10895" y="7192"/>
                  <a:pt x="10992" y="6499"/>
                  <a:pt x="11104" y="6270"/>
                </a:cubicBezTo>
                <a:cubicBezTo>
                  <a:pt x="11144" y="6187"/>
                  <a:pt x="11189" y="6168"/>
                  <a:pt x="11232" y="6117"/>
                </a:cubicBezTo>
                <a:cubicBezTo>
                  <a:pt x="11253" y="5964"/>
                  <a:pt x="11266" y="5776"/>
                  <a:pt x="11296" y="5658"/>
                </a:cubicBezTo>
                <a:cubicBezTo>
                  <a:pt x="11333" y="5512"/>
                  <a:pt x="11383" y="5465"/>
                  <a:pt x="11424" y="5352"/>
                </a:cubicBezTo>
                <a:cubicBezTo>
                  <a:pt x="11457" y="5261"/>
                  <a:pt x="11487" y="5138"/>
                  <a:pt x="11520" y="5047"/>
                </a:cubicBezTo>
                <a:cubicBezTo>
                  <a:pt x="11582" y="4877"/>
                  <a:pt x="11671" y="4666"/>
                  <a:pt x="11744" y="4588"/>
                </a:cubicBezTo>
                <a:cubicBezTo>
                  <a:pt x="11807" y="4520"/>
                  <a:pt x="11873" y="4510"/>
                  <a:pt x="11936" y="4435"/>
                </a:cubicBezTo>
                <a:cubicBezTo>
                  <a:pt x="12001" y="4357"/>
                  <a:pt x="12061" y="4175"/>
                  <a:pt x="12128" y="4129"/>
                </a:cubicBezTo>
                <a:cubicBezTo>
                  <a:pt x="12247" y="4047"/>
                  <a:pt x="12679" y="3761"/>
                  <a:pt x="12736" y="3670"/>
                </a:cubicBezTo>
                <a:cubicBezTo>
                  <a:pt x="12908" y="3397"/>
                  <a:pt x="12760" y="3610"/>
                  <a:pt x="12992" y="3364"/>
                </a:cubicBezTo>
                <a:cubicBezTo>
                  <a:pt x="13035" y="3319"/>
                  <a:pt x="13076" y="3237"/>
                  <a:pt x="13120" y="3211"/>
                </a:cubicBezTo>
                <a:cubicBezTo>
                  <a:pt x="13247" y="3135"/>
                  <a:pt x="13376" y="3109"/>
                  <a:pt x="13504" y="3058"/>
                </a:cubicBezTo>
                <a:cubicBezTo>
                  <a:pt x="13547" y="3008"/>
                  <a:pt x="13589" y="2951"/>
                  <a:pt x="13632" y="2906"/>
                </a:cubicBezTo>
                <a:cubicBezTo>
                  <a:pt x="13685" y="2849"/>
                  <a:pt x="13739" y="2816"/>
                  <a:pt x="13792" y="2753"/>
                </a:cubicBezTo>
                <a:cubicBezTo>
                  <a:pt x="13825" y="2714"/>
                  <a:pt x="13856" y="2651"/>
                  <a:pt x="13888" y="2600"/>
                </a:cubicBezTo>
                <a:cubicBezTo>
                  <a:pt x="14112" y="2651"/>
                  <a:pt x="14336" y="2667"/>
                  <a:pt x="14560" y="2753"/>
                </a:cubicBezTo>
                <a:cubicBezTo>
                  <a:pt x="14604" y="2769"/>
                  <a:pt x="14646" y="2845"/>
                  <a:pt x="14688" y="2906"/>
                </a:cubicBezTo>
                <a:cubicBezTo>
                  <a:pt x="14798" y="3064"/>
                  <a:pt x="14909" y="3222"/>
                  <a:pt x="15008" y="3517"/>
                </a:cubicBezTo>
                <a:cubicBezTo>
                  <a:pt x="15229" y="4179"/>
                  <a:pt x="15043" y="3829"/>
                  <a:pt x="15232" y="4129"/>
                </a:cubicBezTo>
                <a:cubicBezTo>
                  <a:pt x="15264" y="4333"/>
                  <a:pt x="15288" y="4575"/>
                  <a:pt x="15328" y="4741"/>
                </a:cubicBezTo>
                <a:cubicBezTo>
                  <a:pt x="15364" y="4889"/>
                  <a:pt x="15422" y="4885"/>
                  <a:pt x="15456" y="5047"/>
                </a:cubicBezTo>
                <a:cubicBezTo>
                  <a:pt x="15480" y="5160"/>
                  <a:pt x="15469" y="5371"/>
                  <a:pt x="15488" y="5505"/>
                </a:cubicBezTo>
                <a:cubicBezTo>
                  <a:pt x="15513" y="5685"/>
                  <a:pt x="15552" y="5811"/>
                  <a:pt x="15584" y="5964"/>
                </a:cubicBezTo>
                <a:cubicBezTo>
                  <a:pt x="15616" y="6570"/>
                  <a:pt x="15615" y="6811"/>
                  <a:pt x="15712" y="7340"/>
                </a:cubicBezTo>
                <a:cubicBezTo>
                  <a:pt x="15747" y="7532"/>
                  <a:pt x="15802" y="7619"/>
                  <a:pt x="15840" y="7799"/>
                </a:cubicBezTo>
                <a:cubicBezTo>
                  <a:pt x="15867" y="7929"/>
                  <a:pt x="15882" y="8108"/>
                  <a:pt x="15904" y="8258"/>
                </a:cubicBezTo>
                <a:cubicBezTo>
                  <a:pt x="15935" y="8465"/>
                  <a:pt x="15968" y="8666"/>
                  <a:pt x="16000" y="8870"/>
                </a:cubicBezTo>
                <a:cubicBezTo>
                  <a:pt x="16098" y="10273"/>
                  <a:pt x="15934" y="8088"/>
                  <a:pt x="16128" y="9940"/>
                </a:cubicBezTo>
                <a:cubicBezTo>
                  <a:pt x="16257" y="11172"/>
                  <a:pt x="16040" y="9981"/>
                  <a:pt x="16256" y="11011"/>
                </a:cubicBezTo>
                <a:cubicBezTo>
                  <a:pt x="16312" y="12081"/>
                  <a:pt x="16244" y="11218"/>
                  <a:pt x="16384" y="12081"/>
                </a:cubicBezTo>
                <a:cubicBezTo>
                  <a:pt x="16467" y="12589"/>
                  <a:pt x="16499" y="13085"/>
                  <a:pt x="16608" y="13457"/>
                </a:cubicBezTo>
                <a:cubicBezTo>
                  <a:pt x="16647" y="13590"/>
                  <a:pt x="16693" y="13661"/>
                  <a:pt x="16736" y="13763"/>
                </a:cubicBezTo>
                <a:cubicBezTo>
                  <a:pt x="16747" y="13916"/>
                  <a:pt x="16744" y="14108"/>
                  <a:pt x="16768" y="14222"/>
                </a:cubicBezTo>
                <a:cubicBezTo>
                  <a:pt x="16808" y="14411"/>
                  <a:pt x="16935" y="14589"/>
                  <a:pt x="16992" y="14681"/>
                </a:cubicBezTo>
                <a:cubicBezTo>
                  <a:pt x="17003" y="14834"/>
                  <a:pt x="16998" y="15039"/>
                  <a:pt x="17024" y="15140"/>
                </a:cubicBezTo>
                <a:cubicBezTo>
                  <a:pt x="17058" y="15271"/>
                  <a:pt x="17110" y="15235"/>
                  <a:pt x="17152" y="15292"/>
                </a:cubicBezTo>
                <a:cubicBezTo>
                  <a:pt x="17184" y="15337"/>
                  <a:pt x="17217" y="15382"/>
                  <a:pt x="17248" y="15445"/>
                </a:cubicBezTo>
                <a:cubicBezTo>
                  <a:pt x="17292" y="15535"/>
                  <a:pt x="17335" y="15638"/>
                  <a:pt x="17376" y="15751"/>
                </a:cubicBezTo>
                <a:cubicBezTo>
                  <a:pt x="17409" y="15842"/>
                  <a:pt x="17437" y="15985"/>
                  <a:pt x="17472" y="16057"/>
                </a:cubicBezTo>
                <a:cubicBezTo>
                  <a:pt x="17512" y="16140"/>
                  <a:pt x="17558" y="16150"/>
                  <a:pt x="17600" y="16210"/>
                </a:cubicBezTo>
                <a:cubicBezTo>
                  <a:pt x="17665" y="16303"/>
                  <a:pt x="17728" y="16414"/>
                  <a:pt x="17792" y="16516"/>
                </a:cubicBezTo>
                <a:lnTo>
                  <a:pt x="17984" y="16822"/>
                </a:lnTo>
                <a:cubicBezTo>
                  <a:pt x="18016" y="16873"/>
                  <a:pt x="18047" y="16936"/>
                  <a:pt x="18080" y="16975"/>
                </a:cubicBezTo>
                <a:lnTo>
                  <a:pt x="18208" y="17128"/>
                </a:lnTo>
                <a:cubicBezTo>
                  <a:pt x="18470" y="17753"/>
                  <a:pt x="18203" y="17170"/>
                  <a:pt x="18464" y="17586"/>
                </a:cubicBezTo>
                <a:cubicBezTo>
                  <a:pt x="18826" y="18162"/>
                  <a:pt x="18445" y="17679"/>
                  <a:pt x="18752" y="18045"/>
                </a:cubicBezTo>
                <a:cubicBezTo>
                  <a:pt x="18940" y="18495"/>
                  <a:pt x="18835" y="18279"/>
                  <a:pt x="19072" y="18657"/>
                </a:cubicBezTo>
                <a:lnTo>
                  <a:pt x="19168" y="18810"/>
                </a:lnTo>
                <a:cubicBezTo>
                  <a:pt x="19369" y="19451"/>
                  <a:pt x="19153" y="18837"/>
                  <a:pt x="19520" y="19421"/>
                </a:cubicBezTo>
                <a:cubicBezTo>
                  <a:pt x="19552" y="19472"/>
                  <a:pt x="19586" y="19502"/>
                  <a:pt x="19616" y="19574"/>
                </a:cubicBezTo>
                <a:cubicBezTo>
                  <a:pt x="19650" y="19657"/>
                  <a:pt x="19676" y="19822"/>
                  <a:pt x="19712" y="19880"/>
                </a:cubicBezTo>
                <a:cubicBezTo>
                  <a:pt x="19774" y="19978"/>
                  <a:pt x="19840" y="19982"/>
                  <a:pt x="19904" y="20033"/>
                </a:cubicBezTo>
                <a:cubicBezTo>
                  <a:pt x="20009" y="20284"/>
                  <a:pt x="20024" y="20357"/>
                  <a:pt x="20128" y="20492"/>
                </a:cubicBezTo>
                <a:cubicBezTo>
                  <a:pt x="20213" y="20602"/>
                  <a:pt x="20301" y="20665"/>
                  <a:pt x="20384" y="20798"/>
                </a:cubicBezTo>
                <a:cubicBezTo>
                  <a:pt x="20448" y="20900"/>
                  <a:pt x="20509" y="21051"/>
                  <a:pt x="20576" y="21104"/>
                </a:cubicBezTo>
                <a:cubicBezTo>
                  <a:pt x="20640" y="21155"/>
                  <a:pt x="20705" y="21189"/>
                  <a:pt x="20768" y="21257"/>
                </a:cubicBezTo>
                <a:cubicBezTo>
                  <a:pt x="20943" y="21442"/>
                  <a:pt x="20798" y="21509"/>
                  <a:pt x="21056" y="21562"/>
                </a:cubicBezTo>
                <a:cubicBezTo>
                  <a:pt x="21237" y="21600"/>
                  <a:pt x="21419" y="21562"/>
                  <a:pt x="21600" y="21562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Freeform 36"/>
          <p:cNvSpPr/>
          <p:nvPr/>
        </p:nvSpPr>
        <p:spPr>
          <a:xfrm>
            <a:off x="954593" y="2151128"/>
            <a:ext cx="6852976" cy="1462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1" fill="norm" stroke="1" extrusionOk="0">
                <a:moveTo>
                  <a:pt x="21600" y="21290"/>
                </a:moveTo>
                <a:cubicBezTo>
                  <a:pt x="21300" y="21570"/>
                  <a:pt x="21337" y="21600"/>
                  <a:pt x="20872" y="21290"/>
                </a:cubicBezTo>
                <a:cubicBezTo>
                  <a:pt x="20834" y="21265"/>
                  <a:pt x="20813" y="21050"/>
                  <a:pt x="20777" y="20994"/>
                </a:cubicBezTo>
                <a:cubicBezTo>
                  <a:pt x="20716" y="20899"/>
                  <a:pt x="20649" y="20905"/>
                  <a:pt x="20587" y="20846"/>
                </a:cubicBezTo>
                <a:cubicBezTo>
                  <a:pt x="20544" y="20807"/>
                  <a:pt x="20502" y="20754"/>
                  <a:pt x="20460" y="20699"/>
                </a:cubicBezTo>
                <a:cubicBezTo>
                  <a:pt x="20428" y="20656"/>
                  <a:pt x="20397" y="20584"/>
                  <a:pt x="20365" y="20551"/>
                </a:cubicBezTo>
                <a:cubicBezTo>
                  <a:pt x="20185" y="20365"/>
                  <a:pt x="20113" y="20404"/>
                  <a:pt x="19921" y="20255"/>
                </a:cubicBezTo>
                <a:cubicBezTo>
                  <a:pt x="19786" y="20149"/>
                  <a:pt x="19818" y="20110"/>
                  <a:pt x="19700" y="19959"/>
                </a:cubicBezTo>
                <a:cubicBezTo>
                  <a:pt x="19616" y="19852"/>
                  <a:pt x="19531" y="19762"/>
                  <a:pt x="19446" y="19664"/>
                </a:cubicBezTo>
                <a:cubicBezTo>
                  <a:pt x="19404" y="19565"/>
                  <a:pt x="19361" y="19475"/>
                  <a:pt x="19320" y="19368"/>
                </a:cubicBezTo>
                <a:cubicBezTo>
                  <a:pt x="19266" y="19228"/>
                  <a:pt x="19218" y="19041"/>
                  <a:pt x="19161" y="18924"/>
                </a:cubicBezTo>
                <a:cubicBezTo>
                  <a:pt x="18812" y="18200"/>
                  <a:pt x="19324" y="19675"/>
                  <a:pt x="18845" y="18333"/>
                </a:cubicBezTo>
                <a:cubicBezTo>
                  <a:pt x="18605" y="17662"/>
                  <a:pt x="18823" y="18052"/>
                  <a:pt x="18623" y="17742"/>
                </a:cubicBezTo>
                <a:cubicBezTo>
                  <a:pt x="18527" y="17445"/>
                  <a:pt x="18514" y="17375"/>
                  <a:pt x="18401" y="17150"/>
                </a:cubicBezTo>
                <a:cubicBezTo>
                  <a:pt x="18370" y="17089"/>
                  <a:pt x="18337" y="17064"/>
                  <a:pt x="18306" y="17002"/>
                </a:cubicBezTo>
                <a:cubicBezTo>
                  <a:pt x="18263" y="16916"/>
                  <a:pt x="18223" y="16793"/>
                  <a:pt x="18179" y="16707"/>
                </a:cubicBezTo>
                <a:cubicBezTo>
                  <a:pt x="18149" y="16645"/>
                  <a:pt x="18116" y="16614"/>
                  <a:pt x="18084" y="16559"/>
                </a:cubicBezTo>
                <a:cubicBezTo>
                  <a:pt x="17732" y="15942"/>
                  <a:pt x="18135" y="16589"/>
                  <a:pt x="17736" y="15967"/>
                </a:cubicBezTo>
                <a:lnTo>
                  <a:pt x="17546" y="15672"/>
                </a:lnTo>
                <a:cubicBezTo>
                  <a:pt x="17514" y="15622"/>
                  <a:pt x="17483" y="15567"/>
                  <a:pt x="17451" y="15524"/>
                </a:cubicBezTo>
                <a:cubicBezTo>
                  <a:pt x="17377" y="15425"/>
                  <a:pt x="17302" y="15351"/>
                  <a:pt x="17229" y="15228"/>
                </a:cubicBezTo>
                <a:cubicBezTo>
                  <a:pt x="17185" y="15153"/>
                  <a:pt x="17146" y="15019"/>
                  <a:pt x="17103" y="14932"/>
                </a:cubicBezTo>
                <a:cubicBezTo>
                  <a:pt x="17072" y="14871"/>
                  <a:pt x="17039" y="14834"/>
                  <a:pt x="17008" y="14785"/>
                </a:cubicBezTo>
                <a:cubicBezTo>
                  <a:pt x="16976" y="14637"/>
                  <a:pt x="16947" y="14475"/>
                  <a:pt x="16913" y="14341"/>
                </a:cubicBezTo>
                <a:cubicBezTo>
                  <a:pt x="16883" y="14227"/>
                  <a:pt x="16845" y="14171"/>
                  <a:pt x="16818" y="14045"/>
                </a:cubicBezTo>
                <a:cubicBezTo>
                  <a:pt x="16645" y="13240"/>
                  <a:pt x="16809" y="13589"/>
                  <a:pt x="16628" y="13306"/>
                </a:cubicBezTo>
                <a:cubicBezTo>
                  <a:pt x="16554" y="12961"/>
                  <a:pt x="16489" y="12564"/>
                  <a:pt x="16406" y="12271"/>
                </a:cubicBezTo>
                <a:cubicBezTo>
                  <a:pt x="16289" y="11863"/>
                  <a:pt x="16251" y="11772"/>
                  <a:pt x="16152" y="11236"/>
                </a:cubicBezTo>
                <a:cubicBezTo>
                  <a:pt x="16128" y="11101"/>
                  <a:pt x="16112" y="10935"/>
                  <a:pt x="16089" y="10793"/>
                </a:cubicBezTo>
                <a:cubicBezTo>
                  <a:pt x="16049" y="10540"/>
                  <a:pt x="16007" y="10291"/>
                  <a:pt x="15962" y="10054"/>
                </a:cubicBezTo>
                <a:cubicBezTo>
                  <a:pt x="15933" y="9896"/>
                  <a:pt x="15896" y="9771"/>
                  <a:pt x="15867" y="9610"/>
                </a:cubicBezTo>
                <a:cubicBezTo>
                  <a:pt x="15828" y="9389"/>
                  <a:pt x="15730" y="8572"/>
                  <a:pt x="15709" y="8427"/>
                </a:cubicBezTo>
                <a:cubicBezTo>
                  <a:pt x="15680" y="8222"/>
                  <a:pt x="15648" y="8023"/>
                  <a:pt x="15614" y="7836"/>
                </a:cubicBezTo>
                <a:cubicBezTo>
                  <a:pt x="15585" y="7677"/>
                  <a:pt x="15545" y="7562"/>
                  <a:pt x="15519" y="7392"/>
                </a:cubicBezTo>
                <a:cubicBezTo>
                  <a:pt x="15378" y="6472"/>
                  <a:pt x="15554" y="7031"/>
                  <a:pt x="15329" y="6505"/>
                </a:cubicBezTo>
                <a:cubicBezTo>
                  <a:pt x="15178" y="5449"/>
                  <a:pt x="15276" y="5704"/>
                  <a:pt x="15076" y="5470"/>
                </a:cubicBezTo>
                <a:cubicBezTo>
                  <a:pt x="15012" y="5273"/>
                  <a:pt x="14939" y="5130"/>
                  <a:pt x="14886" y="4879"/>
                </a:cubicBezTo>
                <a:cubicBezTo>
                  <a:pt x="14854" y="4731"/>
                  <a:pt x="14830" y="4539"/>
                  <a:pt x="14791" y="4435"/>
                </a:cubicBezTo>
                <a:cubicBezTo>
                  <a:pt x="14753" y="4335"/>
                  <a:pt x="14706" y="4337"/>
                  <a:pt x="14664" y="4288"/>
                </a:cubicBezTo>
                <a:cubicBezTo>
                  <a:pt x="14622" y="4189"/>
                  <a:pt x="14581" y="4069"/>
                  <a:pt x="14537" y="3992"/>
                </a:cubicBezTo>
                <a:cubicBezTo>
                  <a:pt x="14496" y="3921"/>
                  <a:pt x="14451" y="3924"/>
                  <a:pt x="14411" y="3844"/>
                </a:cubicBezTo>
                <a:cubicBezTo>
                  <a:pt x="14376" y="3774"/>
                  <a:pt x="14352" y="3599"/>
                  <a:pt x="14316" y="3548"/>
                </a:cubicBezTo>
                <a:cubicBezTo>
                  <a:pt x="14244" y="3448"/>
                  <a:pt x="14168" y="3453"/>
                  <a:pt x="14094" y="3400"/>
                </a:cubicBezTo>
                <a:cubicBezTo>
                  <a:pt x="13696" y="3115"/>
                  <a:pt x="14094" y="3312"/>
                  <a:pt x="13429" y="3105"/>
                </a:cubicBezTo>
                <a:cubicBezTo>
                  <a:pt x="12890" y="3154"/>
                  <a:pt x="12351" y="3116"/>
                  <a:pt x="11813" y="3253"/>
                </a:cubicBezTo>
                <a:cubicBezTo>
                  <a:pt x="11766" y="3265"/>
                  <a:pt x="11728" y="3439"/>
                  <a:pt x="11687" y="3548"/>
                </a:cubicBezTo>
                <a:cubicBezTo>
                  <a:pt x="11612" y="3747"/>
                  <a:pt x="11533" y="4061"/>
                  <a:pt x="11465" y="4288"/>
                </a:cubicBezTo>
                <a:cubicBezTo>
                  <a:pt x="11434" y="4391"/>
                  <a:pt x="11399" y="4469"/>
                  <a:pt x="11370" y="4583"/>
                </a:cubicBezTo>
                <a:cubicBezTo>
                  <a:pt x="11265" y="4992"/>
                  <a:pt x="11298" y="5047"/>
                  <a:pt x="11180" y="5322"/>
                </a:cubicBezTo>
                <a:cubicBezTo>
                  <a:pt x="11150" y="5392"/>
                  <a:pt x="11115" y="5401"/>
                  <a:pt x="11085" y="5470"/>
                </a:cubicBezTo>
                <a:cubicBezTo>
                  <a:pt x="11051" y="5550"/>
                  <a:pt x="11019" y="5652"/>
                  <a:pt x="10990" y="5766"/>
                </a:cubicBezTo>
                <a:cubicBezTo>
                  <a:pt x="10956" y="5900"/>
                  <a:pt x="10935" y="6116"/>
                  <a:pt x="10895" y="6210"/>
                </a:cubicBezTo>
                <a:cubicBezTo>
                  <a:pt x="10847" y="6322"/>
                  <a:pt x="10789" y="6308"/>
                  <a:pt x="10737" y="6357"/>
                </a:cubicBezTo>
                <a:cubicBezTo>
                  <a:pt x="10684" y="6456"/>
                  <a:pt x="10630" y="6545"/>
                  <a:pt x="10578" y="6653"/>
                </a:cubicBezTo>
                <a:cubicBezTo>
                  <a:pt x="10535" y="6743"/>
                  <a:pt x="10496" y="6870"/>
                  <a:pt x="10452" y="6949"/>
                </a:cubicBezTo>
                <a:cubicBezTo>
                  <a:pt x="10358" y="7117"/>
                  <a:pt x="10262" y="7244"/>
                  <a:pt x="10167" y="7392"/>
                </a:cubicBezTo>
                <a:cubicBezTo>
                  <a:pt x="10135" y="7442"/>
                  <a:pt x="10101" y="7470"/>
                  <a:pt x="10072" y="7540"/>
                </a:cubicBezTo>
                <a:cubicBezTo>
                  <a:pt x="9987" y="7737"/>
                  <a:pt x="9910" y="8025"/>
                  <a:pt x="9818" y="8132"/>
                </a:cubicBezTo>
                <a:cubicBezTo>
                  <a:pt x="9639" y="8340"/>
                  <a:pt x="9734" y="8240"/>
                  <a:pt x="9533" y="8427"/>
                </a:cubicBezTo>
                <a:cubicBezTo>
                  <a:pt x="9116" y="9725"/>
                  <a:pt x="9509" y="8420"/>
                  <a:pt x="9248" y="9462"/>
                </a:cubicBezTo>
                <a:cubicBezTo>
                  <a:pt x="9208" y="9623"/>
                  <a:pt x="9159" y="9731"/>
                  <a:pt x="9121" y="9906"/>
                </a:cubicBezTo>
                <a:cubicBezTo>
                  <a:pt x="9094" y="10031"/>
                  <a:pt x="9085" y="10224"/>
                  <a:pt x="9058" y="10349"/>
                </a:cubicBezTo>
                <a:cubicBezTo>
                  <a:pt x="9021" y="10523"/>
                  <a:pt x="8971" y="10631"/>
                  <a:pt x="8931" y="10793"/>
                </a:cubicBezTo>
                <a:cubicBezTo>
                  <a:pt x="8886" y="10976"/>
                  <a:pt x="8847" y="11187"/>
                  <a:pt x="8805" y="11384"/>
                </a:cubicBezTo>
                <a:cubicBezTo>
                  <a:pt x="8743" y="12248"/>
                  <a:pt x="8821" y="11455"/>
                  <a:pt x="8678" y="12123"/>
                </a:cubicBezTo>
                <a:cubicBezTo>
                  <a:pt x="8651" y="12249"/>
                  <a:pt x="8639" y="12432"/>
                  <a:pt x="8615" y="12567"/>
                </a:cubicBezTo>
                <a:cubicBezTo>
                  <a:pt x="8576" y="12779"/>
                  <a:pt x="8533" y="12977"/>
                  <a:pt x="8488" y="13158"/>
                </a:cubicBezTo>
                <a:cubicBezTo>
                  <a:pt x="8459" y="13274"/>
                  <a:pt x="8422" y="13340"/>
                  <a:pt x="8393" y="13454"/>
                </a:cubicBezTo>
                <a:cubicBezTo>
                  <a:pt x="8359" y="13588"/>
                  <a:pt x="8334" y="13776"/>
                  <a:pt x="8298" y="13898"/>
                </a:cubicBezTo>
                <a:cubicBezTo>
                  <a:pt x="8260" y="14026"/>
                  <a:pt x="8209" y="14061"/>
                  <a:pt x="8171" y="14193"/>
                </a:cubicBezTo>
                <a:cubicBezTo>
                  <a:pt x="8123" y="14361"/>
                  <a:pt x="8092" y="14617"/>
                  <a:pt x="8045" y="14785"/>
                </a:cubicBezTo>
                <a:cubicBezTo>
                  <a:pt x="8007" y="14917"/>
                  <a:pt x="7962" y="14999"/>
                  <a:pt x="7918" y="15080"/>
                </a:cubicBezTo>
                <a:cubicBezTo>
                  <a:pt x="7856" y="15196"/>
                  <a:pt x="7728" y="15376"/>
                  <a:pt x="7728" y="15376"/>
                </a:cubicBezTo>
                <a:cubicBezTo>
                  <a:pt x="7476" y="16161"/>
                  <a:pt x="7613" y="15917"/>
                  <a:pt x="7316" y="16115"/>
                </a:cubicBezTo>
                <a:cubicBezTo>
                  <a:pt x="6577" y="17265"/>
                  <a:pt x="7111" y="16489"/>
                  <a:pt x="5162" y="16115"/>
                </a:cubicBezTo>
                <a:cubicBezTo>
                  <a:pt x="5031" y="16090"/>
                  <a:pt x="4933" y="15830"/>
                  <a:pt x="4814" y="15672"/>
                </a:cubicBezTo>
                <a:cubicBezTo>
                  <a:pt x="4772" y="15616"/>
                  <a:pt x="4730" y="15573"/>
                  <a:pt x="4687" y="15524"/>
                </a:cubicBezTo>
                <a:cubicBezTo>
                  <a:pt x="4656" y="15425"/>
                  <a:pt x="4626" y="15308"/>
                  <a:pt x="4592" y="15228"/>
                </a:cubicBezTo>
                <a:cubicBezTo>
                  <a:pt x="4516" y="15050"/>
                  <a:pt x="4452" y="15075"/>
                  <a:pt x="4371" y="14932"/>
                </a:cubicBezTo>
                <a:cubicBezTo>
                  <a:pt x="4326" y="14855"/>
                  <a:pt x="4287" y="14724"/>
                  <a:pt x="4244" y="14637"/>
                </a:cubicBezTo>
                <a:cubicBezTo>
                  <a:pt x="4180" y="14510"/>
                  <a:pt x="4087" y="14416"/>
                  <a:pt x="4022" y="14341"/>
                </a:cubicBezTo>
                <a:cubicBezTo>
                  <a:pt x="3808" y="13675"/>
                  <a:pt x="4073" y="14474"/>
                  <a:pt x="3737" y="13602"/>
                </a:cubicBezTo>
                <a:cubicBezTo>
                  <a:pt x="3617" y="13289"/>
                  <a:pt x="3647" y="13247"/>
                  <a:pt x="3516" y="12863"/>
                </a:cubicBezTo>
                <a:cubicBezTo>
                  <a:pt x="3476" y="12746"/>
                  <a:pt x="3430" y="12676"/>
                  <a:pt x="3389" y="12567"/>
                </a:cubicBezTo>
                <a:cubicBezTo>
                  <a:pt x="3306" y="12347"/>
                  <a:pt x="3046" y="11410"/>
                  <a:pt x="3040" y="11384"/>
                </a:cubicBezTo>
                <a:cubicBezTo>
                  <a:pt x="2931" y="10874"/>
                  <a:pt x="2954" y="10940"/>
                  <a:pt x="2819" y="10497"/>
                </a:cubicBezTo>
                <a:cubicBezTo>
                  <a:pt x="2756" y="10293"/>
                  <a:pt x="2688" y="10128"/>
                  <a:pt x="2629" y="9906"/>
                </a:cubicBezTo>
                <a:cubicBezTo>
                  <a:pt x="2291" y="8646"/>
                  <a:pt x="2611" y="9803"/>
                  <a:pt x="2375" y="9019"/>
                </a:cubicBezTo>
                <a:cubicBezTo>
                  <a:pt x="2208" y="8459"/>
                  <a:pt x="2308" y="8667"/>
                  <a:pt x="2154" y="8427"/>
                </a:cubicBezTo>
                <a:cubicBezTo>
                  <a:pt x="2122" y="8279"/>
                  <a:pt x="2094" y="8109"/>
                  <a:pt x="2059" y="7984"/>
                </a:cubicBezTo>
                <a:cubicBezTo>
                  <a:pt x="1961" y="7642"/>
                  <a:pt x="1796" y="7348"/>
                  <a:pt x="1710" y="6949"/>
                </a:cubicBezTo>
                <a:cubicBezTo>
                  <a:pt x="1560" y="6247"/>
                  <a:pt x="1640" y="6446"/>
                  <a:pt x="1489" y="6210"/>
                </a:cubicBezTo>
                <a:cubicBezTo>
                  <a:pt x="1183" y="5140"/>
                  <a:pt x="1581" y="6577"/>
                  <a:pt x="1172" y="4879"/>
                </a:cubicBezTo>
                <a:cubicBezTo>
                  <a:pt x="1143" y="4761"/>
                  <a:pt x="1108" y="4687"/>
                  <a:pt x="1077" y="4583"/>
                </a:cubicBezTo>
                <a:cubicBezTo>
                  <a:pt x="1034" y="4440"/>
                  <a:pt x="989" y="4305"/>
                  <a:pt x="950" y="4140"/>
                </a:cubicBezTo>
                <a:cubicBezTo>
                  <a:pt x="873" y="3812"/>
                  <a:pt x="812" y="3397"/>
                  <a:pt x="728" y="3105"/>
                </a:cubicBezTo>
                <a:cubicBezTo>
                  <a:pt x="644" y="2809"/>
                  <a:pt x="538" y="2612"/>
                  <a:pt x="475" y="2218"/>
                </a:cubicBezTo>
                <a:cubicBezTo>
                  <a:pt x="360" y="1502"/>
                  <a:pt x="430" y="1704"/>
                  <a:pt x="285" y="1478"/>
                </a:cubicBezTo>
                <a:cubicBezTo>
                  <a:pt x="222" y="1183"/>
                  <a:pt x="145" y="939"/>
                  <a:pt x="95" y="591"/>
                </a:cubicBezTo>
                <a:cubicBezTo>
                  <a:pt x="23" y="90"/>
                  <a:pt x="59" y="273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xit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0" dur="500" fill="hold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5"/>
      <p:bldP build="whole" bldLvl="1" animBg="1" rev="0" advAuto="0" spid="268" grpId="1"/>
      <p:bldP build="whole" bldLvl="1" animBg="1" rev="0" advAuto="0" spid="269" grpId="2"/>
      <p:bldP build="whole" bldLvl="1" animBg="1" rev="0" advAuto="0" spid="268" grpId="3"/>
      <p:bldP build="whole" bldLvl="1" animBg="1" rev="0" advAuto="0" spid="269" grpId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IPv6 Features</a:t>
            </a:r>
          </a:p>
        </p:txBody>
      </p:sp>
      <p:sp>
        <p:nvSpPr>
          <p:cNvPr id="140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0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Routing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Host specifies the route to wants packet to take</a:t>
            </a:r>
          </a:p>
          <a:p>
            <a:pPr/>
            <a:r>
              <a:t>Mobile IP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Hosts can take their IP with them to other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source routing to direct packets</a:t>
            </a:r>
          </a:p>
          <a:p>
            <a:pPr/>
            <a:r>
              <a:t>Privacy Extensions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Randomly generate host identifiers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Make it difficult to associate one IP to a host</a:t>
            </a:r>
          </a:p>
          <a:p>
            <a:pPr/>
            <a:r>
              <a:t>Jumbograms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Support for 4Gb datagrams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Deployment Challenges</a:t>
            </a:r>
          </a:p>
        </p:txBody>
      </p:sp>
      <p:sp>
        <p:nvSpPr>
          <p:cNvPr id="140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10" name="Content Placeholder 3"/>
          <p:cNvSpPr txBox="1"/>
          <p:nvPr>
            <p:ph type="body" sz="half" idx="1"/>
          </p:nvPr>
        </p:nvSpPr>
        <p:spPr>
          <a:xfrm>
            <a:off x="152400" y="4602479"/>
            <a:ext cx="8839200" cy="2103121"/>
          </a:xfrm>
          <a:prstGeom prst="rect">
            <a:avLst/>
          </a:prstGeom>
        </p:spPr>
        <p:txBody>
          <a:bodyPr/>
          <a:lstStyle/>
          <a:p>
            <a:pPr/>
            <a:r>
              <a:t>Switching to IPv6 is a whole-Internet upgrade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All routers, all hosts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ICMPv6, DHCPv6, DNSv6</a:t>
            </a:r>
          </a:p>
          <a:p>
            <a:pPr/>
            <a:r>
              <a:t>2013: 0.94% of Google traffic was IPv6</a:t>
            </a:r>
          </a:p>
        </p:txBody>
      </p:sp>
      <p:sp>
        <p:nvSpPr>
          <p:cNvPr id="1411" name="Left Brace 4"/>
          <p:cNvSpPr/>
          <p:nvPr/>
        </p:nvSpPr>
        <p:spPr>
          <a:xfrm>
            <a:off x="5822520" y="1848471"/>
            <a:ext cx="2019871" cy="241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lnTo>
                  <a:pt x="10800" y="5400"/>
                </a:ln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12" name="Left Brace 5"/>
          <p:cNvSpPr/>
          <p:nvPr/>
        </p:nvSpPr>
        <p:spPr>
          <a:xfrm rot="10800000">
            <a:off x="1367046" y="1848469"/>
            <a:ext cx="2019872" cy="241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lnTo>
                  <a:pt x="10800" y="5400"/>
                </a:ln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13" name="Rectangle 6"/>
          <p:cNvSpPr/>
          <p:nvPr/>
        </p:nvSpPr>
        <p:spPr>
          <a:xfrm>
            <a:off x="1208957" y="4265524"/>
            <a:ext cx="6755642" cy="170598"/>
          </a:xfrm>
          <a:prstGeom prst="rect">
            <a:avLst/>
          </a:prstGeom>
          <a:solidFill>
            <a:srgbClr val="464646"/>
          </a:solidFill>
          <a:ln w="19050">
            <a:solidFill>
              <a:srgbClr val="46464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4" name="Rectangle 7"/>
          <p:cNvSpPr/>
          <p:nvPr/>
        </p:nvSpPr>
        <p:spPr>
          <a:xfrm>
            <a:off x="1214649" y="1677872"/>
            <a:ext cx="6755643" cy="170598"/>
          </a:xfrm>
          <a:prstGeom prst="rect">
            <a:avLst/>
          </a:prstGeom>
          <a:solidFill>
            <a:srgbClr val="464646"/>
          </a:solidFill>
          <a:ln w="19050">
            <a:solidFill>
              <a:srgbClr val="46464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5" name="Straight Connector 8"/>
          <p:cNvSpPr/>
          <p:nvPr/>
        </p:nvSpPr>
        <p:spPr>
          <a:xfrm>
            <a:off x="2356662" y="2310439"/>
            <a:ext cx="4496416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6" name="Straight Connector 10"/>
          <p:cNvSpPr/>
          <p:nvPr/>
        </p:nvSpPr>
        <p:spPr>
          <a:xfrm>
            <a:off x="2589134" y="3294881"/>
            <a:ext cx="4036295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7" name="Straight Connector 11"/>
          <p:cNvSpPr/>
          <p:nvPr/>
        </p:nvSpPr>
        <p:spPr>
          <a:xfrm>
            <a:off x="2376983" y="3784448"/>
            <a:ext cx="445547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8" name="TextBox 12"/>
          <p:cNvSpPr txBox="1"/>
          <p:nvPr/>
        </p:nvSpPr>
        <p:spPr>
          <a:xfrm>
            <a:off x="4274258" y="2823056"/>
            <a:ext cx="6250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IPv4</a:t>
            </a:r>
          </a:p>
        </p:txBody>
      </p:sp>
      <p:sp>
        <p:nvSpPr>
          <p:cNvPr id="1419" name="TextBox 13"/>
          <p:cNvSpPr txBox="1"/>
          <p:nvPr/>
        </p:nvSpPr>
        <p:spPr>
          <a:xfrm>
            <a:off x="3643162" y="2345316"/>
            <a:ext cx="192817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TCP, UDP, ICMP</a:t>
            </a:r>
          </a:p>
        </p:txBody>
      </p:sp>
      <p:sp>
        <p:nvSpPr>
          <p:cNvPr id="1420" name="TextBox 14"/>
          <p:cNvSpPr txBox="1"/>
          <p:nvPr/>
        </p:nvSpPr>
        <p:spPr>
          <a:xfrm>
            <a:off x="2740660" y="1848471"/>
            <a:ext cx="369223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HTTP, FTP, SMTP, RTP, IMAP, …</a:t>
            </a:r>
          </a:p>
        </p:txBody>
      </p:sp>
      <p:sp>
        <p:nvSpPr>
          <p:cNvPr id="1421" name="TextBox 15"/>
          <p:cNvSpPr txBox="1"/>
          <p:nvPr/>
        </p:nvSpPr>
        <p:spPr>
          <a:xfrm>
            <a:off x="2688087" y="3298976"/>
            <a:ext cx="386562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Ethernet, 802.11x, DOCSIS, …</a:t>
            </a:r>
          </a:p>
        </p:txBody>
      </p:sp>
      <p:sp>
        <p:nvSpPr>
          <p:cNvPr id="1422" name="TextBox 16"/>
          <p:cNvSpPr txBox="1"/>
          <p:nvPr/>
        </p:nvSpPr>
        <p:spPr>
          <a:xfrm>
            <a:off x="2512246" y="3803858"/>
            <a:ext cx="438399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Fiber, Coax, Twisted Pair, Radio, …</a:t>
            </a:r>
          </a:p>
        </p:txBody>
      </p:sp>
      <p:sp>
        <p:nvSpPr>
          <p:cNvPr id="1423" name="Straight Connector 32"/>
          <p:cNvSpPr/>
          <p:nvPr/>
        </p:nvSpPr>
        <p:spPr>
          <a:xfrm>
            <a:off x="2589134" y="2817141"/>
            <a:ext cx="4036295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https://www.google.com/intl/en/ipv6/statistics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800">
              <a:defRPr sz="3300"/>
            </a:lvl1pPr>
          </a:lstStyle>
          <a:p>
            <a:pPr/>
            <a:r>
              <a:t>https://www.google.com/intl/en/ipv6/statistics.html</a:t>
            </a:r>
          </a:p>
        </p:txBody>
      </p:sp>
      <p:sp>
        <p:nvSpPr>
          <p:cNvPr id="14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95" y="1577339"/>
            <a:ext cx="9144001" cy="5429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erver-side reach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Server-side reachability</a:t>
            </a:r>
          </a:p>
        </p:txBody>
      </p:sp>
      <p:sp>
        <p:nvSpPr>
          <p:cNvPr id="14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" y="2286253"/>
            <a:ext cx="9004300" cy="407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traight Connector 29"/>
          <p:cNvSpPr/>
          <p:nvPr/>
        </p:nvSpPr>
        <p:spPr>
          <a:xfrm>
            <a:off x="2099161" y="5982440"/>
            <a:ext cx="1757018" cy="2120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6" name="Straight Connector 30"/>
          <p:cNvSpPr/>
          <p:nvPr/>
        </p:nvSpPr>
        <p:spPr>
          <a:xfrm>
            <a:off x="5097705" y="6003645"/>
            <a:ext cx="1757019" cy="2120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Transitioning to IPv6</a:t>
            </a:r>
          </a:p>
        </p:txBody>
      </p:sp>
      <p:sp>
        <p:nvSpPr>
          <p:cNvPr id="143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39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2910840"/>
          </a:xfrm>
          <a:prstGeom prst="rect">
            <a:avLst/>
          </a:prstGeom>
        </p:spPr>
        <p:txBody>
          <a:bodyPr/>
          <a:lstStyle/>
          <a:p>
            <a:pPr/>
            <a:r>
              <a:t>How do we ease the transition from IPv4 to IPv6?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Today, most network edges are IPv6 ready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Windows/OSX/iOS/Android all support IPv6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Your wireless access point probably supports IPv6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 Internet core is hard to upgrade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… but a IPv4 core cannot route IPv6 traffic</a:t>
            </a:r>
          </a:p>
        </p:txBody>
      </p:sp>
      <p:grpSp>
        <p:nvGrpSpPr>
          <p:cNvPr id="1443" name="Cloud 4"/>
          <p:cNvGrpSpPr/>
          <p:nvPr/>
        </p:nvGrpSpPr>
        <p:grpSpPr>
          <a:xfrm>
            <a:off x="3594552" y="5550464"/>
            <a:ext cx="2165724" cy="1080513"/>
            <a:chOff x="0" y="0"/>
            <a:chExt cx="2165723" cy="1080511"/>
          </a:xfrm>
        </p:grpSpPr>
        <p:sp>
          <p:nvSpPr>
            <p:cNvPr id="1440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1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2" name="Core…"/>
            <p:cNvSpPr txBox="1"/>
            <p:nvPr/>
          </p:nvSpPr>
          <p:spPr>
            <a:xfrm>
              <a:off x="299926" y="223717"/>
              <a:ext cx="141286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Core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447" name="Cloud 6"/>
          <p:cNvGrpSpPr/>
          <p:nvPr/>
        </p:nvGrpSpPr>
        <p:grpSpPr>
          <a:xfrm>
            <a:off x="6249778" y="5473093"/>
            <a:ext cx="2165724" cy="1080513"/>
            <a:chOff x="0" y="0"/>
            <a:chExt cx="2165723" cy="1080511"/>
          </a:xfrm>
        </p:grpSpPr>
        <p:sp>
          <p:nvSpPr>
            <p:cNvPr id="1444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5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6" name="Business…"/>
            <p:cNvSpPr txBox="1"/>
            <p:nvPr/>
          </p:nvSpPr>
          <p:spPr>
            <a:xfrm>
              <a:off x="299926" y="223717"/>
              <a:ext cx="141286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Business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Network</a:t>
              </a:r>
            </a:p>
          </p:txBody>
        </p:sp>
      </p:grpSp>
      <p:grpSp>
        <p:nvGrpSpPr>
          <p:cNvPr id="1451" name="Cloud 7"/>
          <p:cNvGrpSpPr/>
          <p:nvPr/>
        </p:nvGrpSpPr>
        <p:grpSpPr>
          <a:xfrm>
            <a:off x="333570" y="5540782"/>
            <a:ext cx="2165724" cy="1080513"/>
            <a:chOff x="0" y="0"/>
            <a:chExt cx="2165723" cy="1080511"/>
          </a:xfrm>
        </p:grpSpPr>
        <p:sp>
          <p:nvSpPr>
            <p:cNvPr id="1448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9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0" name="Home…"/>
            <p:cNvSpPr txBox="1"/>
            <p:nvPr/>
          </p:nvSpPr>
          <p:spPr>
            <a:xfrm>
              <a:off x="299926" y="223717"/>
              <a:ext cx="141286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Home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Network</a:t>
              </a:r>
            </a:p>
          </p:txBody>
        </p:sp>
      </p:grpSp>
      <p:pic>
        <p:nvPicPr>
          <p:cNvPr id="14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84" y="6008818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2241" y="5701941"/>
            <a:ext cx="1312037" cy="923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4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083" y="4785659"/>
            <a:ext cx="1036638" cy="1036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1136" y="4906014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7610" y="5397544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1260" y="6003645"/>
            <a:ext cx="795928" cy="795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60" name="Group 14"/>
          <p:cNvGrpSpPr/>
          <p:nvPr/>
        </p:nvGrpSpPr>
        <p:grpSpPr>
          <a:xfrm>
            <a:off x="1294935" y="4500879"/>
            <a:ext cx="1356825" cy="1251458"/>
            <a:chOff x="0" y="0"/>
            <a:chExt cx="1356824" cy="1251457"/>
          </a:xfrm>
        </p:grpSpPr>
        <p:sp>
          <p:nvSpPr>
            <p:cNvPr id="1458" name="Rectangular Callout 15"/>
            <p:cNvSpPr/>
            <p:nvPr/>
          </p:nvSpPr>
          <p:spPr>
            <a:xfrm flipH="1">
              <a:off x="0" y="0"/>
              <a:ext cx="1356825" cy="125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930"/>
                  </a:lnTo>
                  <a:lnTo>
                    <a:pt x="18000" y="16930"/>
                  </a:lnTo>
                  <a:lnTo>
                    <a:pt x="18188" y="21600"/>
                  </a:lnTo>
                  <a:lnTo>
                    <a:pt x="12600" y="16930"/>
                  </a:lnTo>
                  <a:lnTo>
                    <a:pt x="0" y="16930"/>
                  </a:lnTo>
                  <a:lnTo>
                    <a:pt x="0" y="9876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9" name="TextBox 16"/>
            <p:cNvSpPr txBox="1"/>
            <p:nvPr/>
          </p:nvSpPr>
          <p:spPr>
            <a:xfrm>
              <a:off x="0" y="0"/>
              <a:ext cx="1356825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IPv6 Ready</a:t>
              </a:r>
            </a:p>
          </p:txBody>
        </p:sp>
      </p:grpSp>
      <p:grpSp>
        <p:nvGrpSpPr>
          <p:cNvPr id="1463" name="Group 17"/>
          <p:cNvGrpSpPr/>
          <p:nvPr/>
        </p:nvGrpSpPr>
        <p:grpSpPr>
          <a:xfrm>
            <a:off x="5976215" y="4433277"/>
            <a:ext cx="1356825" cy="1261620"/>
            <a:chOff x="0" y="0"/>
            <a:chExt cx="1356824" cy="1261619"/>
          </a:xfrm>
        </p:grpSpPr>
        <p:sp>
          <p:nvSpPr>
            <p:cNvPr id="1461" name="Rectangular Callout 18"/>
            <p:cNvSpPr/>
            <p:nvPr/>
          </p:nvSpPr>
          <p:spPr>
            <a:xfrm flipH="1">
              <a:off x="0" y="0"/>
              <a:ext cx="1356825" cy="126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794"/>
                  </a:lnTo>
                  <a:lnTo>
                    <a:pt x="9000" y="16794"/>
                  </a:lnTo>
                  <a:lnTo>
                    <a:pt x="3308" y="21600"/>
                  </a:lnTo>
                  <a:lnTo>
                    <a:pt x="3600" y="16794"/>
                  </a:lnTo>
                  <a:lnTo>
                    <a:pt x="0" y="16794"/>
                  </a:lnTo>
                  <a:lnTo>
                    <a:pt x="0" y="9796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B050"/>
                  </a:solidFill>
                </a:defRPr>
              </a:pPr>
            </a:p>
          </p:txBody>
        </p:sp>
        <p:sp>
          <p:nvSpPr>
            <p:cNvPr id="1462" name="TextBox 19"/>
            <p:cNvSpPr txBox="1"/>
            <p:nvPr/>
          </p:nvSpPr>
          <p:spPr>
            <a:xfrm>
              <a:off x="0" y="0"/>
              <a:ext cx="1356825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IPv6 Ready</a:t>
              </a:r>
            </a:p>
          </p:txBody>
        </p:sp>
      </p:grpSp>
      <p:grpSp>
        <p:nvGrpSpPr>
          <p:cNvPr id="1466" name="Group 20"/>
          <p:cNvGrpSpPr/>
          <p:nvPr/>
        </p:nvGrpSpPr>
        <p:grpSpPr>
          <a:xfrm>
            <a:off x="3761335" y="4443438"/>
            <a:ext cx="1356825" cy="1261620"/>
            <a:chOff x="0" y="0"/>
            <a:chExt cx="1356824" cy="1261619"/>
          </a:xfrm>
        </p:grpSpPr>
        <p:sp>
          <p:nvSpPr>
            <p:cNvPr id="1464" name="Rectangular Callout 21"/>
            <p:cNvSpPr/>
            <p:nvPr/>
          </p:nvSpPr>
          <p:spPr>
            <a:xfrm flipH="1">
              <a:off x="0" y="0"/>
              <a:ext cx="1356825" cy="126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794"/>
                  </a:lnTo>
                  <a:lnTo>
                    <a:pt x="9000" y="16794"/>
                  </a:lnTo>
                  <a:lnTo>
                    <a:pt x="3308" y="21600"/>
                  </a:lnTo>
                  <a:lnTo>
                    <a:pt x="3600" y="16794"/>
                  </a:lnTo>
                  <a:lnTo>
                    <a:pt x="0" y="16794"/>
                  </a:lnTo>
                  <a:lnTo>
                    <a:pt x="0" y="979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5" name="TextBox 22"/>
            <p:cNvSpPr txBox="1"/>
            <p:nvPr/>
          </p:nvSpPr>
          <p:spPr>
            <a:xfrm>
              <a:off x="0" y="0"/>
              <a:ext cx="1356825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IPv4 Only :(</a:t>
              </a:r>
            </a:p>
          </p:txBody>
        </p:sp>
      </p:grpSp>
      <p:grpSp>
        <p:nvGrpSpPr>
          <p:cNvPr id="1469" name="Right Arrow 24"/>
          <p:cNvGrpSpPr/>
          <p:nvPr/>
        </p:nvGrpSpPr>
        <p:grpSpPr>
          <a:xfrm>
            <a:off x="1995801" y="5181992"/>
            <a:ext cx="4902839" cy="710615"/>
            <a:chOff x="0" y="0"/>
            <a:chExt cx="4902837" cy="710613"/>
          </a:xfrm>
        </p:grpSpPr>
        <p:sp>
          <p:nvSpPr>
            <p:cNvPr id="1467" name="Arrow"/>
            <p:cNvSpPr/>
            <p:nvPr/>
          </p:nvSpPr>
          <p:spPr>
            <a:xfrm>
              <a:off x="0" y="0"/>
              <a:ext cx="4902838" cy="7106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8" name="IPv6 Packets"/>
            <p:cNvSpPr txBox="1"/>
            <p:nvPr/>
          </p:nvSpPr>
          <p:spPr>
            <a:xfrm>
              <a:off x="-1" y="188937"/>
              <a:ext cx="472518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IPv6 Packets</a:t>
              </a:r>
            </a:p>
          </p:txBody>
        </p:sp>
      </p:grpSp>
      <p:sp>
        <p:nvSpPr>
          <p:cNvPr id="1470" name="Multiply 25"/>
          <p:cNvSpPr/>
          <p:nvPr/>
        </p:nvSpPr>
        <p:spPr>
          <a:xfrm>
            <a:off x="3978697" y="4953087"/>
            <a:ext cx="937047" cy="93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xit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xit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6" grpId="6"/>
      <p:bldP build="whole" bldLvl="1" animBg="1" rev="0" advAuto="0" spid="1460" grpId="1"/>
      <p:bldP build="whole" bldLvl="1" animBg="1" rev="0" advAuto="0" spid="1469" grpId="8"/>
      <p:bldP build="whole" bldLvl="1" animBg="1" rev="0" advAuto="0" spid="1460" grpId="4"/>
      <p:bldP build="whole" bldLvl="1" animBg="1" rev="0" advAuto="0" spid="1470" grpId="9"/>
      <p:bldP build="whole" bldLvl="1" animBg="1" rev="0" advAuto="0" spid="1463" grpId="2"/>
      <p:bldP build="whole" bldLvl="1" animBg="1" rev="0" advAuto="0" spid="1466" grpId="3"/>
      <p:bldP build="whole" bldLvl="1" animBg="1" rev="0" advAuto="0" spid="1463" grpId="5"/>
      <p:bldP build="whole" bldLvl="1" animBg="1" rev="0" advAuto="0" spid="1439" grpId="7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Technologies</a:t>
            </a:r>
          </a:p>
        </p:txBody>
      </p:sp>
      <p:sp>
        <p:nvSpPr>
          <p:cNvPr id="147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you route IPv6 packets over an IPv4 Internet?</a:t>
            </a:r>
          </a:p>
          <a:p>
            <a:pPr/>
            <a:r>
              <a:t>Transition Technologies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</a:t>
            </a:r>
            <a:r>
              <a:rPr>
                <a:solidFill>
                  <a:schemeClr val="accent1"/>
                </a:solidFill>
              </a:rPr>
              <a:t>tunnels</a:t>
            </a:r>
            <a:r>
              <a:t> to </a:t>
            </a:r>
            <a:r>
              <a:rPr>
                <a:solidFill>
                  <a:schemeClr val="accent1"/>
                </a:solidFill>
              </a:rPr>
              <a:t>encapsulate</a:t>
            </a:r>
            <a:r>
              <a:t> and route IPv6 packets over the IPv4 Internet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Several different implementations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6to4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IPv6 Rapid Deployment (6rd)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Teredo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…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6to4 Basics</a:t>
            </a:r>
          </a:p>
        </p:txBody>
      </p:sp>
      <p:sp>
        <p:nvSpPr>
          <p:cNvPr id="147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8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3398521"/>
          </a:xfrm>
          <a:prstGeom prst="rect">
            <a:avLst/>
          </a:prstGeom>
        </p:spPr>
        <p:txBody>
          <a:bodyPr/>
          <a:lstStyle/>
          <a:p>
            <a:pPr/>
            <a:r>
              <a:t>Problem: you’ve been assigned an IPv4 address, but you want an IPv6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Your ISP can’t or won’t give you an IPv6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You can’t just arbitrarily choose an IPv6 address</a:t>
            </a:r>
          </a:p>
          <a:p>
            <a:pPr/>
            <a:r>
              <a:t>Solution: construct a 6to4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6to4 addresses always start with 2002::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Embed the 32-bit IPv4 inside the 128-bit IPv6 address </a:t>
            </a:r>
          </a:p>
        </p:txBody>
      </p:sp>
      <p:grpSp>
        <p:nvGrpSpPr>
          <p:cNvPr id="1481" name="Rectangle 4"/>
          <p:cNvGrpSpPr/>
          <p:nvPr/>
        </p:nvGrpSpPr>
        <p:grpSpPr>
          <a:xfrm>
            <a:off x="1258834" y="6286689"/>
            <a:ext cx="1575807" cy="434341"/>
            <a:chOff x="0" y="0"/>
            <a:chExt cx="1575806" cy="434340"/>
          </a:xfrm>
        </p:grpSpPr>
        <p:sp>
          <p:nvSpPr>
            <p:cNvPr id="1479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0" name="20 02: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 02:</a:t>
              </a:r>
            </a:p>
          </p:txBody>
        </p:sp>
      </p:grpSp>
      <p:grpSp>
        <p:nvGrpSpPr>
          <p:cNvPr id="1484" name="Rectangle 5"/>
          <p:cNvGrpSpPr/>
          <p:nvPr/>
        </p:nvGrpSpPr>
        <p:grpSpPr>
          <a:xfrm>
            <a:off x="3210560" y="5174326"/>
            <a:ext cx="834127" cy="434341"/>
            <a:chOff x="0" y="0"/>
            <a:chExt cx="834126" cy="434340"/>
          </a:xfrm>
        </p:grpSpPr>
        <p:sp>
          <p:nvSpPr>
            <p:cNvPr id="1482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3" name="207.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207.</a:t>
              </a:r>
            </a:p>
          </p:txBody>
        </p:sp>
      </p:grpSp>
      <p:grpSp>
        <p:nvGrpSpPr>
          <p:cNvPr id="1487" name="Rectangle 6"/>
          <p:cNvGrpSpPr/>
          <p:nvPr/>
        </p:nvGrpSpPr>
        <p:grpSpPr>
          <a:xfrm>
            <a:off x="3210560" y="6286686"/>
            <a:ext cx="1575807" cy="434341"/>
            <a:chOff x="0" y="0"/>
            <a:chExt cx="1575806" cy="434340"/>
          </a:xfrm>
        </p:grpSpPr>
        <p:sp>
          <p:nvSpPr>
            <p:cNvPr id="1485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6" name="CF 2E: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CF 2E:</a:t>
              </a:r>
            </a:p>
          </p:txBody>
        </p:sp>
      </p:grpSp>
      <p:grpSp>
        <p:nvGrpSpPr>
          <p:cNvPr id="1490" name="Rectangle 7"/>
          <p:cNvGrpSpPr/>
          <p:nvPr/>
        </p:nvGrpSpPr>
        <p:grpSpPr>
          <a:xfrm>
            <a:off x="4268539" y="5174324"/>
            <a:ext cx="834127" cy="434341"/>
            <a:chOff x="0" y="0"/>
            <a:chExt cx="834126" cy="434340"/>
          </a:xfrm>
        </p:grpSpPr>
        <p:sp>
          <p:nvSpPr>
            <p:cNvPr id="1488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9" name="46.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46.</a:t>
              </a:r>
            </a:p>
          </p:txBody>
        </p:sp>
      </p:grpSp>
      <p:grpSp>
        <p:nvGrpSpPr>
          <p:cNvPr id="1493" name="Rectangle 8"/>
          <p:cNvGrpSpPr/>
          <p:nvPr/>
        </p:nvGrpSpPr>
        <p:grpSpPr>
          <a:xfrm>
            <a:off x="5336454" y="6286685"/>
            <a:ext cx="1575807" cy="434341"/>
            <a:chOff x="0" y="0"/>
            <a:chExt cx="1575806" cy="434340"/>
          </a:xfrm>
        </p:grpSpPr>
        <p:sp>
          <p:nvSpPr>
            <p:cNvPr id="1491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2" name="C0 00: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C0 00:</a:t>
              </a:r>
            </a:p>
          </p:txBody>
        </p:sp>
      </p:grpSp>
      <p:grpSp>
        <p:nvGrpSpPr>
          <p:cNvPr id="1496" name="Rectangle 9"/>
          <p:cNvGrpSpPr/>
          <p:nvPr/>
        </p:nvGrpSpPr>
        <p:grpSpPr>
          <a:xfrm>
            <a:off x="5336454" y="5174326"/>
            <a:ext cx="834127" cy="434341"/>
            <a:chOff x="0" y="0"/>
            <a:chExt cx="834126" cy="434340"/>
          </a:xfrm>
        </p:grpSpPr>
        <p:sp>
          <p:nvSpPr>
            <p:cNvPr id="1494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5" name="192.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192.</a:t>
              </a:r>
            </a:p>
          </p:txBody>
        </p:sp>
      </p:grpSp>
      <p:grpSp>
        <p:nvGrpSpPr>
          <p:cNvPr id="1499" name="Rectangle 10"/>
          <p:cNvGrpSpPr/>
          <p:nvPr/>
        </p:nvGrpSpPr>
        <p:grpSpPr>
          <a:xfrm>
            <a:off x="7354834" y="6286689"/>
            <a:ext cx="1575807" cy="434341"/>
            <a:chOff x="0" y="0"/>
            <a:chExt cx="1575806" cy="434340"/>
          </a:xfrm>
        </p:grpSpPr>
        <p:sp>
          <p:nvSpPr>
            <p:cNvPr id="1497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8" name="0000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0000</a:t>
              </a:r>
            </a:p>
          </p:txBody>
        </p:sp>
      </p:grpSp>
      <p:grpSp>
        <p:nvGrpSpPr>
          <p:cNvPr id="1502" name="Rectangle 11"/>
          <p:cNvGrpSpPr/>
          <p:nvPr/>
        </p:nvGrpSpPr>
        <p:grpSpPr>
          <a:xfrm>
            <a:off x="6390973" y="5174323"/>
            <a:ext cx="834127" cy="434341"/>
            <a:chOff x="0" y="0"/>
            <a:chExt cx="834126" cy="434340"/>
          </a:xfrm>
        </p:grpSpPr>
        <p:sp>
          <p:nvSpPr>
            <p:cNvPr id="1500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1" name="0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503" name="TextBox 12"/>
          <p:cNvSpPr txBox="1"/>
          <p:nvPr/>
        </p:nvSpPr>
        <p:spPr>
          <a:xfrm>
            <a:off x="2046737" y="5160660"/>
            <a:ext cx="6918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IPv4:</a:t>
            </a:r>
          </a:p>
        </p:txBody>
      </p:sp>
      <p:sp>
        <p:nvSpPr>
          <p:cNvPr id="1504" name="TextBox 13"/>
          <p:cNvSpPr txBox="1"/>
          <p:nvPr/>
        </p:nvSpPr>
        <p:spPr>
          <a:xfrm>
            <a:off x="167136" y="6273026"/>
            <a:ext cx="69186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IPv6:</a:t>
            </a:r>
          </a:p>
        </p:txBody>
      </p:sp>
      <p:sp>
        <p:nvSpPr>
          <p:cNvPr id="1505" name="Up Arrow 14"/>
          <p:cNvSpPr/>
          <p:nvPr/>
        </p:nvSpPr>
        <p:spPr>
          <a:xfrm rot="10800000">
            <a:off x="3357843" y="5583321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6" name="Up Arrow 15"/>
          <p:cNvSpPr/>
          <p:nvPr/>
        </p:nvSpPr>
        <p:spPr>
          <a:xfrm rot="10800000">
            <a:off x="5401621" y="5583323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7" name="Up Arrow 16"/>
          <p:cNvSpPr/>
          <p:nvPr/>
        </p:nvSpPr>
        <p:spPr>
          <a:xfrm rot="12324058">
            <a:off x="4140413" y="5583323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8" name="Up Arrow 17"/>
          <p:cNvSpPr/>
          <p:nvPr/>
        </p:nvSpPr>
        <p:spPr>
          <a:xfrm rot="12324058">
            <a:off x="6289940" y="5603644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9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3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3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1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7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8" grpId="1"/>
      <p:bldP build="whole" bldLvl="1" animBg="1" rev="0" advAuto="0" spid="1505" grpId="9"/>
      <p:bldP build="whole" bldLvl="1" animBg="1" rev="0" advAuto="0" spid="1481" grpId="7"/>
      <p:bldP build="whole" bldLvl="1" animBg="1" rev="0" advAuto="0" spid="1484" grpId="2"/>
      <p:bldP build="whole" bldLvl="1" animBg="1" rev="0" advAuto="0" spid="1503" grpId="6"/>
      <p:bldP build="whole" bldLvl="1" animBg="1" rev="0" advAuto="0" spid="1502" grpId="5"/>
      <p:bldP build="whole" bldLvl="1" animBg="1" rev="0" advAuto="0" spid="1506" grpId="12"/>
      <p:bldP build="whole" bldLvl="1" animBg="1" rev="0" advAuto="0" spid="1496" grpId="4"/>
      <p:bldP build="whole" bldLvl="1" animBg="1" rev="0" advAuto="0" spid="1508" grpId="13"/>
      <p:bldP build="whole" bldLvl="1" animBg="1" rev="0" advAuto="0" spid="1504" grpId="8"/>
      <p:bldP build="whole" bldLvl="1" animBg="1" rev="0" advAuto="0" spid="1490" grpId="3"/>
      <p:bldP build="whole" bldLvl="1" animBg="1" rev="0" advAuto="0" spid="1493" grpId="14"/>
      <p:bldP build="whole" bldLvl="1" animBg="1" rev="0" advAuto="0" spid="1499" grpId="15"/>
      <p:bldP build="whole" bldLvl="1" animBg="1" rev="0" advAuto="0" spid="1487" grpId="11"/>
      <p:bldP build="whole" bldLvl="1" animBg="1" rev="0" advAuto="0" spid="1507" grpId="1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traight Connector 12"/>
          <p:cNvSpPr/>
          <p:nvPr/>
        </p:nvSpPr>
        <p:spPr>
          <a:xfrm>
            <a:off x="1159599" y="5377305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1" name="Straight Connector 13"/>
          <p:cNvSpPr/>
          <p:nvPr/>
        </p:nvSpPr>
        <p:spPr>
          <a:xfrm>
            <a:off x="6259919" y="5350374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15" name="Cloud 6"/>
          <p:cNvGrpSpPr/>
          <p:nvPr/>
        </p:nvGrpSpPr>
        <p:grpSpPr>
          <a:xfrm>
            <a:off x="2694577" y="4425141"/>
            <a:ext cx="3849222" cy="1920435"/>
            <a:chOff x="0" y="0"/>
            <a:chExt cx="3849220" cy="1920433"/>
          </a:xfrm>
        </p:grpSpPr>
        <p:sp>
          <p:nvSpPr>
            <p:cNvPr id="1512" name="Shape"/>
            <p:cNvSpPr/>
            <p:nvPr/>
          </p:nvSpPr>
          <p:spPr>
            <a:xfrm>
              <a:off x="-1" y="-1"/>
              <a:ext cx="3849222" cy="192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3" name="Shape"/>
            <p:cNvSpPr/>
            <p:nvPr/>
          </p:nvSpPr>
          <p:spPr>
            <a:xfrm>
              <a:off x="195455" y="97652"/>
              <a:ext cx="3527172" cy="163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4" name="IPv4…"/>
            <p:cNvSpPr txBox="1"/>
            <p:nvPr/>
          </p:nvSpPr>
          <p:spPr>
            <a:xfrm>
              <a:off x="533072" y="620732"/>
              <a:ext cx="2511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IPv4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518" name="Rectangle 10"/>
          <p:cNvGrpSpPr/>
          <p:nvPr/>
        </p:nvGrpSpPr>
        <p:grpSpPr>
          <a:xfrm>
            <a:off x="142239" y="3058160"/>
            <a:ext cx="3129282" cy="1503681"/>
            <a:chOff x="0" y="0"/>
            <a:chExt cx="3129280" cy="1503680"/>
          </a:xfrm>
        </p:grpSpPr>
        <p:sp>
          <p:nvSpPr>
            <p:cNvPr id="1516" name="Rectangle"/>
            <p:cNvSpPr/>
            <p:nvPr/>
          </p:nvSpPr>
          <p:spPr>
            <a:xfrm>
              <a:off x="-1" y="-1"/>
              <a:ext cx="3129282" cy="150368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7" name="Dest: 16.79.8.0"/>
            <p:cNvSpPr txBox="1"/>
            <p:nvPr/>
          </p:nvSpPr>
          <p:spPr>
            <a:xfrm>
              <a:off x="-1" y="223520"/>
              <a:ext cx="3129282" cy="105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Dest: 16.79.8.0</a:t>
              </a:r>
            </a:p>
          </p:txBody>
        </p:sp>
      </p:grpSp>
      <p:sp>
        <p:nvSpPr>
          <p:cNvPr id="15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from 6to4 to 6to4</a:t>
            </a:r>
          </a:p>
        </p:txBody>
      </p:sp>
      <p:sp>
        <p:nvSpPr>
          <p:cNvPr id="152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455" y="4979342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3625" y="4979341"/>
            <a:ext cx="795928" cy="7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3" name="TextBox 7"/>
          <p:cNvSpPr txBox="1"/>
          <p:nvPr/>
        </p:nvSpPr>
        <p:spPr>
          <a:xfrm>
            <a:off x="66396" y="5822160"/>
            <a:ext cx="24211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207.46.192.0</a:t>
            </a:r>
          </a:p>
          <a:p>
            <a:pPr/>
            <a:r>
              <a:t>IPv6 – 2002:CF2E:C000::</a:t>
            </a:r>
          </a:p>
        </p:txBody>
      </p:sp>
      <p:sp>
        <p:nvSpPr>
          <p:cNvPr id="1524" name="TextBox 8"/>
          <p:cNvSpPr txBox="1"/>
          <p:nvPr/>
        </p:nvSpPr>
        <p:spPr>
          <a:xfrm>
            <a:off x="6434490" y="5775268"/>
            <a:ext cx="242329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16.79.8.0</a:t>
            </a:r>
          </a:p>
          <a:p>
            <a:pPr/>
            <a:r>
              <a:t>IPv6 – 2002:104F:0800::</a:t>
            </a:r>
          </a:p>
        </p:txBody>
      </p:sp>
      <p:grpSp>
        <p:nvGrpSpPr>
          <p:cNvPr id="1527" name="Rectangle 9"/>
          <p:cNvGrpSpPr/>
          <p:nvPr/>
        </p:nvGrpSpPr>
        <p:grpSpPr>
          <a:xfrm>
            <a:off x="311902" y="3210560"/>
            <a:ext cx="2756419" cy="690881"/>
            <a:chOff x="0" y="0"/>
            <a:chExt cx="2756417" cy="690880"/>
          </a:xfrm>
        </p:grpSpPr>
        <p:sp>
          <p:nvSpPr>
            <p:cNvPr id="1525" name="Rectangle"/>
            <p:cNvSpPr/>
            <p:nvPr/>
          </p:nvSpPr>
          <p:spPr>
            <a:xfrm>
              <a:off x="-1" y="-1"/>
              <a:ext cx="2756419" cy="6908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6" name="Dest: 2002:104F:0800::"/>
            <p:cNvSpPr txBox="1"/>
            <p:nvPr/>
          </p:nvSpPr>
          <p:spPr>
            <a:xfrm>
              <a:off x="-1" y="179070"/>
              <a:ext cx="27564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Dest: 2002:104F:0800::</a:t>
              </a:r>
            </a:p>
          </p:txBody>
        </p:sp>
      </p:grpSp>
      <p:sp>
        <p:nvSpPr>
          <p:cNvPr id="1528" name="Up Arrow 11"/>
          <p:cNvSpPr/>
          <p:nvPr/>
        </p:nvSpPr>
        <p:spPr>
          <a:xfrm rot="10800000">
            <a:off x="1812030" y="3700905"/>
            <a:ext cx="452158" cy="393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9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1143000"/>
          </a:xfrm>
          <a:prstGeom prst="rect">
            <a:avLst/>
          </a:prstGeom>
        </p:spPr>
        <p:txBody>
          <a:bodyPr/>
          <a:lstStyle/>
          <a:p>
            <a:pPr/>
            <a:r>
              <a:t>How does a host using 6to4 send a packet to another host using 6to4?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8064 0.138190 C 0.203484 0.169680 0.256254 0.187270 0.311114 0.187270 C 0.373794 0.187270 0.423964 0.169680 0.459384 0.138190 L 0.627784 0.000000" origin="layout" pathEditMode="relative">
                                      <p:cBhvr>
                                        <p:cTn id="25" dur="125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8048 0.138200 C 0.203467 0.169680 0.256247 0.187270 0.311108 0.187270 C 0.373778 0.187270 0.423957 0.169680 0.459367 0.138200 L 0.627777 0.000000" origin="layout" pathEditMode="relative">
                                      <p:cBhvr>
                                        <p:cTn id="28" dur="125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2" dur="500" fill="hold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8" grpId="3"/>
      <p:bldP build="whole" bldLvl="1" animBg="1" rev="0" advAuto="0" spid="1528" grpId="4"/>
      <p:bldP build="whole" bldLvl="1" animBg="1" rev="0" advAuto="0" spid="1518" grpId="7"/>
      <p:bldP build="whole" bldLvl="1" animBg="1" rev="0" advAuto="0" spid="1518" grpId="2"/>
      <p:bldP build="whole" bldLvl="1" animBg="1" rev="0" advAuto="0" spid="152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traight Connector 19"/>
          <p:cNvSpPr/>
          <p:nvPr/>
        </p:nvSpPr>
        <p:spPr>
          <a:xfrm>
            <a:off x="1046478" y="3711066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2" name="Straight Connector 20"/>
          <p:cNvSpPr/>
          <p:nvPr/>
        </p:nvSpPr>
        <p:spPr>
          <a:xfrm>
            <a:off x="7101837" y="5611503"/>
            <a:ext cx="995682" cy="419168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3" name="Straight Connector 21"/>
          <p:cNvSpPr/>
          <p:nvPr/>
        </p:nvSpPr>
        <p:spPr>
          <a:xfrm>
            <a:off x="4523789" y="3982837"/>
            <a:ext cx="1379739" cy="650124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4" name="TextBox 14"/>
          <p:cNvSpPr txBox="1"/>
          <p:nvPr/>
        </p:nvSpPr>
        <p:spPr>
          <a:xfrm>
            <a:off x="5604285" y="3680585"/>
            <a:ext cx="19577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192.88.99.1</a:t>
            </a:r>
          </a:p>
          <a:p>
            <a:pPr/>
            <a:r>
              <a:t>IPv6 – 2002:: /16</a:t>
            </a:r>
          </a:p>
        </p:txBody>
      </p:sp>
      <p:grpSp>
        <p:nvGrpSpPr>
          <p:cNvPr id="1538" name="Cloud 6"/>
          <p:cNvGrpSpPr/>
          <p:nvPr/>
        </p:nvGrpSpPr>
        <p:grpSpPr>
          <a:xfrm>
            <a:off x="1922200" y="2705139"/>
            <a:ext cx="3290762" cy="1641811"/>
            <a:chOff x="0" y="0"/>
            <a:chExt cx="3290761" cy="1641810"/>
          </a:xfrm>
        </p:grpSpPr>
        <p:sp>
          <p:nvSpPr>
            <p:cNvPr id="1535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6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7" name="IPv4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IPv4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542" name="Cloud 12"/>
          <p:cNvGrpSpPr/>
          <p:nvPr/>
        </p:nvGrpSpPr>
        <p:grpSpPr>
          <a:xfrm>
            <a:off x="5018843" y="4332207"/>
            <a:ext cx="3290762" cy="1641812"/>
            <a:chOff x="0" y="0"/>
            <a:chExt cx="3290761" cy="1641810"/>
          </a:xfrm>
        </p:grpSpPr>
        <p:sp>
          <p:nvSpPr>
            <p:cNvPr id="1539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0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1" name="IPv6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IPv6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pic>
        <p:nvPicPr>
          <p:cNvPr id="15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0917" y="4013748"/>
            <a:ext cx="983369" cy="5798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6" name="Rectangle 10"/>
          <p:cNvGrpSpPr/>
          <p:nvPr/>
        </p:nvGrpSpPr>
        <p:grpSpPr>
          <a:xfrm>
            <a:off x="742278" y="1645921"/>
            <a:ext cx="3129282" cy="1503681"/>
            <a:chOff x="0" y="0"/>
            <a:chExt cx="3129280" cy="1503680"/>
          </a:xfrm>
        </p:grpSpPr>
        <p:sp>
          <p:nvSpPr>
            <p:cNvPr id="1544" name="Rectangle"/>
            <p:cNvSpPr/>
            <p:nvPr/>
          </p:nvSpPr>
          <p:spPr>
            <a:xfrm>
              <a:off x="-1" y="-1"/>
              <a:ext cx="3129282" cy="150368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5" name="Dest: 192. 88.99.1"/>
            <p:cNvSpPr txBox="1"/>
            <p:nvPr/>
          </p:nvSpPr>
          <p:spPr>
            <a:xfrm>
              <a:off x="-1" y="223520"/>
              <a:ext cx="3129282" cy="105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Dest: 192. 88.99.1</a:t>
              </a:r>
            </a:p>
          </p:txBody>
        </p:sp>
      </p:grpSp>
      <p:sp>
        <p:nvSpPr>
          <p:cNvPr id="15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from 6to4 to Native IPv6</a:t>
            </a:r>
          </a:p>
        </p:txBody>
      </p:sp>
      <p:sp>
        <p:nvSpPr>
          <p:cNvPr id="154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4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16" y="3282622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8454" y="5632708"/>
            <a:ext cx="795928" cy="7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51" name="TextBox 7"/>
          <p:cNvSpPr txBox="1"/>
          <p:nvPr/>
        </p:nvSpPr>
        <p:spPr>
          <a:xfrm>
            <a:off x="76556" y="4125440"/>
            <a:ext cx="24211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207.46.192.0</a:t>
            </a:r>
          </a:p>
          <a:p>
            <a:pPr/>
            <a:r>
              <a:t>IPv6 – 2002:CF2E:C000::</a:t>
            </a:r>
          </a:p>
        </p:txBody>
      </p:sp>
      <p:sp>
        <p:nvSpPr>
          <p:cNvPr id="1552" name="TextBox 8"/>
          <p:cNvSpPr txBox="1"/>
          <p:nvPr/>
        </p:nvSpPr>
        <p:spPr>
          <a:xfrm>
            <a:off x="6575548" y="6428635"/>
            <a:ext cx="22471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IPv6 – 1893:92:13:99::</a:t>
            </a:r>
          </a:p>
        </p:txBody>
      </p:sp>
      <p:grpSp>
        <p:nvGrpSpPr>
          <p:cNvPr id="1555" name="Rectangle 9"/>
          <p:cNvGrpSpPr/>
          <p:nvPr/>
        </p:nvGrpSpPr>
        <p:grpSpPr>
          <a:xfrm>
            <a:off x="911941" y="1798321"/>
            <a:ext cx="2756419" cy="690881"/>
            <a:chOff x="0" y="0"/>
            <a:chExt cx="2756417" cy="690880"/>
          </a:xfrm>
        </p:grpSpPr>
        <p:sp>
          <p:nvSpPr>
            <p:cNvPr id="1553" name="Rectangle"/>
            <p:cNvSpPr/>
            <p:nvPr/>
          </p:nvSpPr>
          <p:spPr>
            <a:xfrm>
              <a:off x="-1" y="-1"/>
              <a:ext cx="2756419" cy="6908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4" name="Dest: 1893:92:13:99::"/>
            <p:cNvSpPr txBox="1"/>
            <p:nvPr/>
          </p:nvSpPr>
          <p:spPr>
            <a:xfrm>
              <a:off x="-1" y="179070"/>
              <a:ext cx="27564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Dest: 1893:92:13:99::</a:t>
              </a:r>
            </a:p>
          </p:txBody>
        </p:sp>
      </p:grpSp>
      <p:grpSp>
        <p:nvGrpSpPr>
          <p:cNvPr id="1558" name="Group 15"/>
          <p:cNvGrpSpPr/>
          <p:nvPr/>
        </p:nvGrpSpPr>
        <p:grpSpPr>
          <a:xfrm>
            <a:off x="3317614" y="1097804"/>
            <a:ext cx="4112877" cy="1668770"/>
            <a:chOff x="0" y="0"/>
            <a:chExt cx="4112876" cy="1668769"/>
          </a:xfrm>
        </p:grpSpPr>
        <p:sp>
          <p:nvSpPr>
            <p:cNvPr id="1556" name="Rectangular Callout 16"/>
            <p:cNvSpPr/>
            <p:nvPr/>
          </p:nvSpPr>
          <p:spPr>
            <a:xfrm flipH="1">
              <a:off x="0" y="0"/>
              <a:ext cx="4112876" cy="166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039" y="0"/>
                  </a:lnTo>
                  <a:lnTo>
                    <a:pt x="16039" y="9658"/>
                  </a:lnTo>
                  <a:lnTo>
                    <a:pt x="21600" y="21600"/>
                  </a:lnTo>
                  <a:lnTo>
                    <a:pt x="16039" y="13797"/>
                  </a:lnTo>
                  <a:lnTo>
                    <a:pt x="16039" y="16556"/>
                  </a:lnTo>
                  <a:lnTo>
                    <a:pt x="0" y="16556"/>
                  </a:lnTo>
                  <a:lnTo>
                    <a:pt x="0" y="965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7" name="TextBox 17"/>
            <p:cNvSpPr txBox="1"/>
            <p:nvPr/>
          </p:nvSpPr>
          <p:spPr>
            <a:xfrm>
              <a:off x="1058949" y="0"/>
              <a:ext cx="3053928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Special, anycasted IPv4 address for</a:t>
              </a:r>
            </a:p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6to4 Relay Routers </a:t>
              </a:r>
            </a:p>
          </p:txBody>
        </p:sp>
      </p:grpSp>
      <p:grpSp>
        <p:nvGrpSpPr>
          <p:cNvPr id="1561" name="Group 23"/>
          <p:cNvGrpSpPr/>
          <p:nvPr/>
        </p:nvGrpSpPr>
        <p:grpSpPr>
          <a:xfrm>
            <a:off x="2424447" y="4486791"/>
            <a:ext cx="2309885" cy="1764269"/>
            <a:chOff x="0" y="0"/>
            <a:chExt cx="2309884" cy="1764268"/>
          </a:xfrm>
        </p:grpSpPr>
        <p:sp>
          <p:nvSpPr>
            <p:cNvPr id="1559" name="Rectangular Callout 24"/>
            <p:cNvSpPr/>
            <p:nvPr/>
          </p:nvSpPr>
          <p:spPr>
            <a:xfrm flipH="1">
              <a:off x="0" y="0"/>
              <a:ext cx="2309885" cy="1764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" y="5940"/>
                  </a:moveTo>
                  <a:lnTo>
                    <a:pt x="5241" y="5940"/>
                  </a:lnTo>
                  <a:lnTo>
                    <a:pt x="0" y="0"/>
                  </a:lnTo>
                  <a:lnTo>
                    <a:pt x="10148" y="5940"/>
                  </a:lnTo>
                  <a:lnTo>
                    <a:pt x="21600" y="5940"/>
                  </a:lnTo>
                  <a:lnTo>
                    <a:pt x="21600" y="21600"/>
                  </a:lnTo>
                  <a:lnTo>
                    <a:pt x="1969" y="21600"/>
                  </a:lnTo>
                  <a:lnTo>
                    <a:pt x="1969" y="855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0" name="TextBox 25"/>
            <p:cNvSpPr txBox="1"/>
            <p:nvPr/>
          </p:nvSpPr>
          <p:spPr>
            <a:xfrm>
              <a:off x="0" y="485155"/>
              <a:ext cx="2099342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Many ISPs provide 6to4 relay routers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500" fill="hold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3427 0.217360" origin="layout" pathEditMode="relative">
                                      <p:cBhvr>
                                        <p:cTn id="32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2217 0.220367" origin="layout" pathEditMode="relative">
                                      <p:cBhvr>
                                        <p:cTn id="35" dur="1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9" dur="500" fill="hold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23427 0.217360 L 0.553457 0.433340" origin="layout" pathEditMode="relative">
                                      <p:cBhvr>
                                        <p:cTn id="44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6" grpId="8"/>
      <p:bldP build="whole" bldLvl="1" animBg="1" rev="0" advAuto="0" spid="1546" grpId="2"/>
      <p:bldP build="whole" bldLvl="1" animBg="1" rev="0" advAuto="0" spid="1561" grpId="5"/>
      <p:bldP build="whole" bldLvl="1" animBg="1" rev="0" advAuto="0" spid="1558" grpId="3"/>
      <p:bldP build="whole" bldLvl="1" animBg="1" rev="0" advAuto="0" spid="1558" grpId="4"/>
      <p:bldP build="whole" bldLvl="1" animBg="1" rev="0" advAuto="0" spid="155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from Native IPv6 to 6to4</a:t>
            </a:r>
          </a:p>
        </p:txBody>
      </p:sp>
      <p:sp>
        <p:nvSpPr>
          <p:cNvPr id="156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6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6" name="Straight Connector 4"/>
          <p:cNvSpPr/>
          <p:nvPr/>
        </p:nvSpPr>
        <p:spPr>
          <a:xfrm>
            <a:off x="1046478" y="3711066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7" name="Straight Connector 5"/>
          <p:cNvSpPr/>
          <p:nvPr/>
        </p:nvSpPr>
        <p:spPr>
          <a:xfrm>
            <a:off x="7101837" y="5611503"/>
            <a:ext cx="995682" cy="419168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8" name="Straight Connector 6"/>
          <p:cNvSpPr/>
          <p:nvPr/>
        </p:nvSpPr>
        <p:spPr>
          <a:xfrm>
            <a:off x="4523789" y="3982837"/>
            <a:ext cx="1379739" cy="650124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9" name="TextBox 7"/>
          <p:cNvSpPr txBox="1"/>
          <p:nvPr/>
        </p:nvSpPr>
        <p:spPr>
          <a:xfrm>
            <a:off x="5604285" y="3680585"/>
            <a:ext cx="19577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192.88.99.1</a:t>
            </a:r>
          </a:p>
          <a:p>
            <a:pPr/>
            <a:r>
              <a:t>IPv6 – 2002:: /16</a:t>
            </a:r>
          </a:p>
        </p:txBody>
      </p:sp>
      <p:grpSp>
        <p:nvGrpSpPr>
          <p:cNvPr id="1573" name="Cloud 8"/>
          <p:cNvGrpSpPr/>
          <p:nvPr/>
        </p:nvGrpSpPr>
        <p:grpSpPr>
          <a:xfrm>
            <a:off x="1922200" y="2705139"/>
            <a:ext cx="3290762" cy="1641811"/>
            <a:chOff x="0" y="0"/>
            <a:chExt cx="3290761" cy="1641810"/>
          </a:xfrm>
        </p:grpSpPr>
        <p:sp>
          <p:nvSpPr>
            <p:cNvPr id="1570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1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2" name="IPv4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IPv4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577" name="Cloud 9"/>
          <p:cNvGrpSpPr/>
          <p:nvPr/>
        </p:nvGrpSpPr>
        <p:grpSpPr>
          <a:xfrm>
            <a:off x="5018843" y="4332207"/>
            <a:ext cx="3290762" cy="1641812"/>
            <a:chOff x="0" y="0"/>
            <a:chExt cx="3290761" cy="1641810"/>
          </a:xfrm>
        </p:grpSpPr>
        <p:sp>
          <p:nvSpPr>
            <p:cNvPr id="1574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5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6" name="IPv6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IPv6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pic>
        <p:nvPicPr>
          <p:cNvPr id="15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0917" y="4013748"/>
            <a:ext cx="983369" cy="5798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1" name="Rectangle 11"/>
          <p:cNvGrpSpPr/>
          <p:nvPr/>
        </p:nvGrpSpPr>
        <p:grpSpPr>
          <a:xfrm>
            <a:off x="4816438" y="3575075"/>
            <a:ext cx="3129282" cy="1503681"/>
            <a:chOff x="0" y="0"/>
            <a:chExt cx="3129280" cy="1503680"/>
          </a:xfrm>
        </p:grpSpPr>
        <p:sp>
          <p:nvSpPr>
            <p:cNvPr id="1579" name="Rectangle"/>
            <p:cNvSpPr/>
            <p:nvPr/>
          </p:nvSpPr>
          <p:spPr>
            <a:xfrm>
              <a:off x="-1" y="-1"/>
              <a:ext cx="3129282" cy="150368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0" name="Dest: 207.46.192.0"/>
            <p:cNvSpPr txBox="1"/>
            <p:nvPr/>
          </p:nvSpPr>
          <p:spPr>
            <a:xfrm>
              <a:off x="-1" y="223520"/>
              <a:ext cx="3129282" cy="105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Dest: 207.46.192.0</a:t>
              </a:r>
            </a:p>
          </p:txBody>
        </p:sp>
      </p:grpSp>
      <p:pic>
        <p:nvPicPr>
          <p:cNvPr id="158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16" y="3282622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8454" y="5632708"/>
            <a:ext cx="795928" cy="7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84" name="TextBox 14"/>
          <p:cNvSpPr txBox="1"/>
          <p:nvPr/>
        </p:nvSpPr>
        <p:spPr>
          <a:xfrm>
            <a:off x="76556" y="4125440"/>
            <a:ext cx="24211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207.46.192.0</a:t>
            </a:r>
          </a:p>
          <a:p>
            <a:pPr/>
            <a:r>
              <a:t>IPv6 – 2002:CF2E:C000::</a:t>
            </a:r>
          </a:p>
        </p:txBody>
      </p:sp>
      <p:sp>
        <p:nvSpPr>
          <p:cNvPr id="1585" name="TextBox 15"/>
          <p:cNvSpPr txBox="1"/>
          <p:nvPr/>
        </p:nvSpPr>
        <p:spPr>
          <a:xfrm>
            <a:off x="6575548" y="6428635"/>
            <a:ext cx="22471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IPv6 – 1893:92:13:99::</a:t>
            </a:r>
          </a:p>
        </p:txBody>
      </p:sp>
      <p:grpSp>
        <p:nvGrpSpPr>
          <p:cNvPr id="1588" name="Rectangle 16"/>
          <p:cNvGrpSpPr/>
          <p:nvPr/>
        </p:nvGrpSpPr>
        <p:grpSpPr>
          <a:xfrm>
            <a:off x="6282430" y="4771771"/>
            <a:ext cx="2756418" cy="690881"/>
            <a:chOff x="0" y="0"/>
            <a:chExt cx="2756417" cy="690880"/>
          </a:xfrm>
        </p:grpSpPr>
        <p:sp>
          <p:nvSpPr>
            <p:cNvPr id="1586" name="Rectangle"/>
            <p:cNvSpPr/>
            <p:nvPr/>
          </p:nvSpPr>
          <p:spPr>
            <a:xfrm>
              <a:off x="-1" y="-1"/>
              <a:ext cx="2756419" cy="6908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7" name="Dest: 2002:CF2E:C000::"/>
            <p:cNvSpPr txBox="1"/>
            <p:nvPr/>
          </p:nvSpPr>
          <p:spPr>
            <a:xfrm>
              <a:off x="-1" y="179070"/>
              <a:ext cx="27564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Dest: 2002:CF2E:C000::</a:t>
              </a:r>
            </a:p>
          </p:txBody>
        </p:sp>
      </p:grpSp>
      <p:grpSp>
        <p:nvGrpSpPr>
          <p:cNvPr id="1591" name="Group 17"/>
          <p:cNvGrpSpPr/>
          <p:nvPr/>
        </p:nvGrpSpPr>
        <p:grpSpPr>
          <a:xfrm>
            <a:off x="2141280" y="4070235"/>
            <a:ext cx="3002677" cy="2180825"/>
            <a:chOff x="0" y="0"/>
            <a:chExt cx="3002676" cy="2180824"/>
          </a:xfrm>
        </p:grpSpPr>
        <p:sp>
          <p:nvSpPr>
            <p:cNvPr id="1589" name="Rectangular Callout 18"/>
            <p:cNvSpPr/>
            <p:nvPr/>
          </p:nvSpPr>
          <p:spPr>
            <a:xfrm flipH="1">
              <a:off x="0" y="0"/>
              <a:ext cx="3002677" cy="218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32" y="8931"/>
                  </a:moveTo>
                  <a:lnTo>
                    <a:pt x="6126" y="8931"/>
                  </a:lnTo>
                  <a:lnTo>
                    <a:pt x="0" y="0"/>
                  </a:lnTo>
                  <a:lnTo>
                    <a:pt x="10768" y="8931"/>
                  </a:lnTo>
                  <a:lnTo>
                    <a:pt x="21600" y="8931"/>
                  </a:lnTo>
                  <a:lnTo>
                    <a:pt x="21600" y="21600"/>
                  </a:lnTo>
                  <a:lnTo>
                    <a:pt x="3032" y="21600"/>
                  </a:lnTo>
                  <a:lnTo>
                    <a:pt x="3032" y="1104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0" name="TextBox 19"/>
            <p:cNvSpPr txBox="1"/>
            <p:nvPr/>
          </p:nvSpPr>
          <p:spPr>
            <a:xfrm>
              <a:off x="1" y="901712"/>
              <a:ext cx="2581238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 normal IPv6 routing to reach a 6to4 relay router</a:t>
              </a:r>
            </a:p>
          </p:txBody>
        </p:sp>
      </p:grpSp>
      <p:sp>
        <p:nvSpPr>
          <p:cNvPr id="1592" name="Up Arrow 20"/>
          <p:cNvSpPr/>
          <p:nvPr/>
        </p:nvSpPr>
        <p:spPr>
          <a:xfrm rot="10800000">
            <a:off x="6543639" y="4239385"/>
            <a:ext cx="452158" cy="393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4273 -0.156020" origin="layout" pathEditMode="relative">
                                      <p:cBhvr>
                                        <p:cTn id="12" dur="10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0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500" fill="hold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97910 -0.281940" origin="layout" pathEditMode="relative">
                                      <p:cBhvr>
                                        <p:cTn id="38" dur="1000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44273 -0.156020 L -0.636283 -0.441440" origin="layout" pathEditMode="relative">
                                      <p:cBhvr>
                                        <p:cTn id="41" dur="10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5" dur="500" fill="hold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1" grpId="3"/>
      <p:bldP build="whole" bldLvl="1" animBg="1" rev="0" advAuto="0" spid="1591" grpId="4"/>
      <p:bldP build="whole" bldLvl="1" animBg="1" rev="0" advAuto="0" spid="1592" grpId="7"/>
      <p:bldP build="whole" bldLvl="1" animBg="1" rev="0" advAuto="0" spid="1588" grpId="1"/>
      <p:bldP build="whole" bldLvl="1" animBg="1" rev="0" advAuto="0" spid="1581" grpId="5"/>
      <p:bldP build="whole" bldLvl="1" animBg="1" rev="0" advAuto="0" spid="1592" grpId="6"/>
      <p:bldP build="whole" bldLvl="1" animBg="1" rev="0" advAuto="0" spid="1581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Internetworking Issues</a:t>
            </a:r>
          </a:p>
        </p:txBody>
      </p:sp>
      <p:sp>
        <p:nvSpPr>
          <p:cNvPr id="273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/ Addressing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you designate hosts?</a:t>
            </a:r>
          </a:p>
          <a:p>
            <a:pPr/>
            <a:r>
              <a:t>Routing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Must be </a:t>
            </a:r>
            <a:r>
              <a:rPr>
                <a:solidFill>
                  <a:schemeClr val="accent1"/>
                </a:solidFill>
              </a:rPr>
              <a:t>scalable</a:t>
            </a:r>
            <a:r>
              <a:t> (i.e. a switched Internet won’t work)</a:t>
            </a:r>
          </a:p>
          <a:p>
            <a:pPr/>
            <a:r>
              <a:t>Service Model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gets sent?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fast will it go?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happens if there are failures?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Must deal with </a:t>
            </a:r>
            <a:r>
              <a:rPr>
                <a:solidFill>
                  <a:schemeClr val="accent1"/>
                </a:solidFill>
              </a:rPr>
              <a:t>heterogeneity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Remember, every network is different</a:t>
            </a:r>
          </a:p>
        </p:txBody>
      </p:sp>
      <p:grpSp>
        <p:nvGrpSpPr>
          <p:cNvPr id="277" name="Group 4"/>
          <p:cNvGrpSpPr/>
          <p:nvPr/>
        </p:nvGrpSpPr>
        <p:grpSpPr>
          <a:xfrm>
            <a:off x="1072895" y="2911017"/>
            <a:ext cx="7360160" cy="2983175"/>
            <a:chOff x="-114299" y="2654300"/>
            <a:chExt cx="7360158" cy="2983174"/>
          </a:xfrm>
        </p:grpSpPr>
        <p:sp>
          <p:nvSpPr>
            <p:cNvPr id="275" name="Rectangle 5"/>
            <p:cNvSpPr/>
            <p:nvPr/>
          </p:nvSpPr>
          <p:spPr>
            <a:xfrm>
              <a:off x="-114300" y="2654300"/>
              <a:ext cx="7360159" cy="1997748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Content Placeholder 2"/>
            <p:cNvSpPr txBox="1"/>
            <p:nvPr/>
          </p:nvSpPr>
          <p:spPr>
            <a:xfrm>
              <a:off x="-49868" y="2822488"/>
              <a:ext cx="7231294" cy="2814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indent="114300" algn="ctr">
                <a:spcBef>
                  <a:spcPts val="700"/>
                </a:spcBef>
                <a:defRPr sz="3200" u="sng">
                  <a:solidFill>
                    <a:srgbClr val="FFFFFF"/>
                  </a:solidFill>
                </a:defRPr>
              </a:pPr>
              <a:r>
                <a:t>Internet Service Model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Best-effort (i.e. things may break)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Store-and-forward datagram network</a:t>
              </a:r>
              <a:endParaRPr sz="2400"/>
            </a:p>
            <a:p>
              <a:pPr indent="114300">
                <a:spcBef>
                  <a:spcPts val="500"/>
                </a:spcBef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p" bldLvl="5" animBg="1" rev="0" advAuto="0" spid="27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with 6to4</a:t>
            </a:r>
          </a:p>
        </p:txBody>
      </p:sp>
      <p:sp>
        <p:nvSpPr>
          <p:cNvPr id="159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96" name="Content Placeholder 3"/>
          <p:cNvSpPr txBox="1"/>
          <p:nvPr>
            <p:ph type="body" idx="1"/>
          </p:nvPr>
        </p:nvSpPr>
        <p:spPr>
          <a:xfrm>
            <a:off x="101600" y="1615439"/>
            <a:ext cx="8991600" cy="53644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600"/>
            </a:pPr>
            <a:r>
              <a:t>Uniformity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Not all ISPs have deployed 6to4 relays</a:t>
            </a:r>
          </a:p>
          <a:p>
            <a:pPr>
              <a:lnSpc>
                <a:spcPct val="80000"/>
              </a:lnSpc>
              <a:defRPr sz="2600"/>
            </a:pPr>
            <a:r>
              <a:t>Quality of service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Third-party 6to4 relays are available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…but, they may be overloaded or unreliable</a:t>
            </a:r>
          </a:p>
          <a:p>
            <a:pPr>
              <a:lnSpc>
                <a:spcPct val="80000"/>
              </a:lnSpc>
              <a:defRPr sz="2600"/>
            </a:pPr>
            <a:r>
              <a:t>Reachability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6to4 doesn’t work if you are behind a NAT</a:t>
            </a:r>
          </a:p>
          <a:p>
            <a:pPr>
              <a:lnSpc>
                <a:spcPct val="80000"/>
              </a:lnSpc>
              <a:defRPr sz="2600"/>
            </a:pPr>
            <a:r>
              <a:t>Possible solutions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IPv6 Rapid Deployment (6rd)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Each ISP sets up relays for its customers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Does not leverage the 2002:: address space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Teredo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Tunnels IPv6 packets through UDP/IPv4 tunnels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Can tunnel through NATs, but requires special relays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Consequences of IPv6</a:t>
            </a:r>
          </a:p>
        </p:txBody>
      </p:sp>
      <p:sp>
        <p:nvSpPr>
          <p:cNvPr id="159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0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Beware unintended consequences of IPv6</a:t>
            </a:r>
          </a:p>
          <a:p>
            <a:pPr/>
            <a:r>
              <a:t>Example: IP blacklists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Currently, blacklists track IPs of spammers/bots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Few IPv4 addresses mean list sizes are reasonable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Hard for spammers/bots to acquire new IPs</a:t>
            </a:r>
          </a:p>
          <a:p>
            <a:pPr/>
            <a:r>
              <a:t>Blacklists will not work with IPv6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Address space is enormous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Acquiring new IP addresses is trivial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 Placeholder 5"/>
          <p:cNvSpPr txBox="1"/>
          <p:nvPr>
            <p:ph type="body" idx="1"/>
          </p:nvPr>
        </p:nvSpPr>
        <p:spPr>
          <a:xfrm>
            <a:off x="450376" y="1416819"/>
            <a:ext cx="8338781" cy="4779267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Addressing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Class-based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CIDR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IPv4 Protocol Details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Packed Header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Fragmentation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200"/>
            </a:pPr>
            <a:r>
              <a:t>IPv6</a:t>
            </a:r>
          </a:p>
        </p:txBody>
      </p:sp>
      <p:sp>
        <p:nvSpPr>
          <p:cNvPr id="28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81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Addressing Schemes</a:t>
            </a:r>
          </a:p>
        </p:txBody>
      </p:sp>
      <p:sp>
        <p:nvSpPr>
          <p:cNvPr id="28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e.g. each host is identified by a 48-bit MAC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 needs an entry for every host in the world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Too big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Too hard to maintain (hosts come and go all the time)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Too slow (more later)</a:t>
            </a:r>
          </a:p>
          <a:p>
            <a:pPr/>
            <a:r>
              <a:t>Hierarchy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Addresses broken down into segments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segment has a different level of specificity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003" y="4007649"/>
            <a:ext cx="2844801" cy="284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1424" t="15244" r="0" b="9833"/>
          <a:stretch>
            <a:fillRect/>
          </a:stretch>
        </p:blipFill>
        <p:spPr>
          <a:xfrm>
            <a:off x="91250" y="2315525"/>
            <a:ext cx="4228154" cy="2693576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Telephone Numbers</a:t>
            </a:r>
          </a:p>
        </p:txBody>
      </p:sp>
      <p:sp>
        <p:nvSpPr>
          <p:cNvPr id="292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93" name="Content Placeholder 3"/>
          <p:cNvSpPr txBox="1"/>
          <p:nvPr>
            <p:ph type="body" sz="quarter" idx="1"/>
          </p:nvPr>
        </p:nvSpPr>
        <p:spPr>
          <a:xfrm>
            <a:off x="2823587" y="1507251"/>
            <a:ext cx="3143460" cy="73688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 typeface="Wingdings"/>
              <a:buNone/>
            </a:lvl1pPr>
          </a:lstStyle>
          <a:p>
            <a:pPr/>
            <a:r>
              <a:t>1-585-475-1234</a:t>
            </a:r>
          </a:p>
        </p:txBody>
      </p:sp>
      <p:sp>
        <p:nvSpPr>
          <p:cNvPr id="294" name="Straight Connector 7"/>
          <p:cNvSpPr/>
          <p:nvPr/>
        </p:nvSpPr>
        <p:spPr>
          <a:xfrm flipH="1">
            <a:off x="3066713" y="2006923"/>
            <a:ext cx="188954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Straight Connector 8"/>
          <p:cNvSpPr/>
          <p:nvPr/>
        </p:nvSpPr>
        <p:spPr>
          <a:xfrm flipH="1">
            <a:off x="3313589" y="2006923"/>
            <a:ext cx="71580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traight Connector 10"/>
          <p:cNvSpPr/>
          <p:nvPr/>
        </p:nvSpPr>
        <p:spPr>
          <a:xfrm flipH="1">
            <a:off x="4109084" y="2006923"/>
            <a:ext cx="71580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Straight Connector 11"/>
          <p:cNvSpPr/>
          <p:nvPr/>
        </p:nvSpPr>
        <p:spPr>
          <a:xfrm flipH="1">
            <a:off x="4912952" y="2006923"/>
            <a:ext cx="71580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TextBox 9"/>
          <p:cNvSpPr txBox="1"/>
          <p:nvPr/>
        </p:nvSpPr>
        <p:spPr>
          <a:xfrm>
            <a:off x="7104747" y="4884089"/>
            <a:ext cx="174358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RIT GCCIS Room 1234</a:t>
            </a:r>
          </a:p>
        </p:txBody>
      </p:sp>
      <p:grpSp>
        <p:nvGrpSpPr>
          <p:cNvPr id="301" name="Group 16"/>
          <p:cNvGrpSpPr/>
          <p:nvPr/>
        </p:nvGrpSpPr>
        <p:grpSpPr>
          <a:xfrm>
            <a:off x="670560" y="3130167"/>
            <a:ext cx="2799963" cy="724742"/>
            <a:chOff x="0" y="0"/>
            <a:chExt cx="2799961" cy="724741"/>
          </a:xfrm>
        </p:grpSpPr>
        <p:sp>
          <p:nvSpPr>
            <p:cNvPr id="299" name="Rectangle 17"/>
            <p:cNvSpPr/>
            <p:nvPr/>
          </p:nvSpPr>
          <p:spPr>
            <a:xfrm>
              <a:off x="-1" y="0"/>
              <a:ext cx="2799963" cy="72474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Content Placeholder 2"/>
            <p:cNvSpPr txBox="1"/>
            <p:nvPr/>
          </p:nvSpPr>
          <p:spPr>
            <a:xfrm>
              <a:off x="33679" y="77359"/>
              <a:ext cx="2766283" cy="6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Very General</a:t>
              </a:r>
            </a:p>
          </p:txBody>
        </p:sp>
      </p:grpSp>
      <p:grpSp>
        <p:nvGrpSpPr>
          <p:cNvPr id="304" name="Group 19"/>
          <p:cNvGrpSpPr/>
          <p:nvPr/>
        </p:nvGrpSpPr>
        <p:grpSpPr>
          <a:xfrm>
            <a:off x="6217058" y="5904105"/>
            <a:ext cx="2799962" cy="724743"/>
            <a:chOff x="0" y="0"/>
            <a:chExt cx="2799961" cy="724741"/>
          </a:xfrm>
        </p:grpSpPr>
        <p:sp>
          <p:nvSpPr>
            <p:cNvPr id="302" name="Rectangle 20"/>
            <p:cNvSpPr/>
            <p:nvPr/>
          </p:nvSpPr>
          <p:spPr>
            <a:xfrm>
              <a:off x="-1" y="0"/>
              <a:ext cx="2799963" cy="72474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Content Placeholder 2"/>
            <p:cNvSpPr txBox="1"/>
            <p:nvPr/>
          </p:nvSpPr>
          <p:spPr>
            <a:xfrm>
              <a:off x="33679" y="77359"/>
              <a:ext cx="2766283" cy="6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Very Specific</a:t>
              </a:r>
            </a:p>
          </p:txBody>
        </p:sp>
      </p:grpSp>
      <p:sp>
        <p:nvSpPr>
          <p:cNvPr id="305" name="TextBox 22"/>
          <p:cNvSpPr txBox="1"/>
          <p:nvPr/>
        </p:nvSpPr>
        <p:spPr>
          <a:xfrm>
            <a:off x="5553754" y="4886831"/>
            <a:ext cx="174358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RIT GCCIS Room 4567</a:t>
            </a:r>
          </a:p>
        </p:txBody>
      </p:sp>
      <p:grpSp>
        <p:nvGrpSpPr>
          <p:cNvPr id="309" name="Curved Down Arrow 12"/>
          <p:cNvGrpSpPr/>
          <p:nvPr/>
        </p:nvGrpSpPr>
        <p:grpSpPr>
          <a:xfrm>
            <a:off x="5003328" y="5816811"/>
            <a:ext cx="2844435" cy="899327"/>
            <a:chOff x="0" y="0"/>
            <a:chExt cx="2844434" cy="899325"/>
          </a:xfrm>
        </p:grpSpPr>
        <p:sp>
          <p:nvSpPr>
            <p:cNvPr id="306" name="Shape"/>
            <p:cNvSpPr/>
            <p:nvPr/>
          </p:nvSpPr>
          <p:spPr>
            <a:xfrm rot="10800000">
              <a:off x="-1" y="0"/>
              <a:ext cx="2844436" cy="89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25" y="21600"/>
                  </a:moveTo>
                  <a:lnTo>
                    <a:pt x="15878" y="13304"/>
                  </a:lnTo>
                  <a:lnTo>
                    <a:pt x="17209" y="13304"/>
                  </a:lnTo>
                  <a:lnTo>
                    <a:pt x="17209" y="13304"/>
                  </a:lnTo>
                  <a:cubicBezTo>
                    <a:pt x="15821" y="5249"/>
                    <a:pt x="12562" y="0"/>
                    <a:pt x="8948" y="0"/>
                  </a:cubicBezTo>
                  <a:lnTo>
                    <a:pt x="12007" y="0"/>
                  </a:lnTo>
                  <a:cubicBezTo>
                    <a:pt x="15621" y="0"/>
                    <a:pt x="18880" y="5249"/>
                    <a:pt x="20269" y="13304"/>
                  </a:cubicBezTo>
                  <a:lnTo>
                    <a:pt x="21600" y="13304"/>
                  </a:lnTo>
                  <a:close/>
                  <a:moveTo>
                    <a:pt x="10477" y="318"/>
                  </a:moveTo>
                  <a:lnTo>
                    <a:pt x="10477" y="318"/>
                  </a:lnTo>
                  <a:cubicBezTo>
                    <a:pt x="6190" y="2114"/>
                    <a:pt x="3059" y="11095"/>
                    <a:pt x="3059" y="21600"/>
                  </a:cubicBezTo>
                  <a:lnTo>
                    <a:pt x="0" y="21600"/>
                  </a:lnTo>
                  <a:cubicBezTo>
                    <a:pt x="0" y="9671"/>
                    <a:pt x="4006" y="0"/>
                    <a:pt x="8948" y="0"/>
                  </a:cubicBezTo>
                  <a:cubicBezTo>
                    <a:pt x="9461" y="0"/>
                    <a:pt x="9972" y="106"/>
                    <a:pt x="10477" y="3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7" name="Shape"/>
            <p:cNvSpPr/>
            <p:nvPr/>
          </p:nvSpPr>
          <p:spPr>
            <a:xfrm rot="10800000">
              <a:off x="1464692" y="0"/>
              <a:ext cx="1379742" cy="89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18"/>
                  </a:moveTo>
                  <a:lnTo>
                    <a:pt x="21600" y="318"/>
                  </a:lnTo>
                  <a:cubicBezTo>
                    <a:pt x="12761" y="2114"/>
                    <a:pt x="6307" y="11095"/>
                    <a:pt x="6307" y="21600"/>
                  </a:cubicBezTo>
                  <a:lnTo>
                    <a:pt x="0" y="21600"/>
                  </a:lnTo>
                  <a:cubicBezTo>
                    <a:pt x="0" y="9671"/>
                    <a:pt x="8259" y="0"/>
                    <a:pt x="18447" y="0"/>
                  </a:cubicBezTo>
                  <a:cubicBezTo>
                    <a:pt x="19504" y="0"/>
                    <a:pt x="20559" y="106"/>
                    <a:pt x="21600" y="3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-1" y="0"/>
              <a:ext cx="2844436" cy="89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77" y="318"/>
                  </a:moveTo>
                  <a:lnTo>
                    <a:pt x="10477" y="318"/>
                  </a:lnTo>
                  <a:cubicBezTo>
                    <a:pt x="6190" y="2114"/>
                    <a:pt x="3059" y="11095"/>
                    <a:pt x="3059" y="21600"/>
                  </a:cubicBezTo>
                  <a:lnTo>
                    <a:pt x="0" y="21600"/>
                  </a:lnTo>
                  <a:cubicBezTo>
                    <a:pt x="0" y="9671"/>
                    <a:pt x="4006" y="0"/>
                    <a:pt x="8948" y="0"/>
                  </a:cubicBezTo>
                  <a:lnTo>
                    <a:pt x="12007" y="0"/>
                  </a:lnTo>
                  <a:cubicBezTo>
                    <a:pt x="15621" y="0"/>
                    <a:pt x="18880" y="5249"/>
                    <a:pt x="20269" y="13304"/>
                  </a:cubicBezTo>
                  <a:lnTo>
                    <a:pt x="21600" y="13304"/>
                  </a:lnTo>
                  <a:lnTo>
                    <a:pt x="19425" y="21600"/>
                  </a:lnTo>
                  <a:lnTo>
                    <a:pt x="15878" y="13304"/>
                  </a:lnTo>
                  <a:lnTo>
                    <a:pt x="17209" y="13304"/>
                  </a:lnTo>
                  <a:lnTo>
                    <a:pt x="17209" y="13304"/>
                  </a:lnTo>
                  <a:cubicBezTo>
                    <a:pt x="15821" y="5249"/>
                    <a:pt x="12562" y="0"/>
                    <a:pt x="8948" y="0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310" name="Content Placeholder 3"/>
          <p:cNvSpPr txBox="1"/>
          <p:nvPr/>
        </p:nvSpPr>
        <p:spPr>
          <a:xfrm>
            <a:off x="4882808" y="1517906"/>
            <a:ext cx="1015574" cy="5520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defRPr sz="2900"/>
            </a:lvl1pPr>
          </a:lstStyle>
          <a:p>
            <a:pPr/>
            <a:r>
              <a:t>3278</a:t>
            </a:r>
          </a:p>
        </p:txBody>
      </p:sp>
      <p:grpSp>
        <p:nvGrpSpPr>
          <p:cNvPr id="313" name="Group 25"/>
          <p:cNvGrpSpPr/>
          <p:nvPr/>
        </p:nvGrpSpPr>
        <p:grpSpPr>
          <a:xfrm>
            <a:off x="1041464" y="5904105"/>
            <a:ext cx="3769329" cy="724743"/>
            <a:chOff x="0" y="0"/>
            <a:chExt cx="3769328" cy="724741"/>
          </a:xfrm>
        </p:grpSpPr>
        <p:sp>
          <p:nvSpPr>
            <p:cNvPr id="311" name="Rectangle 26"/>
            <p:cNvSpPr/>
            <p:nvPr/>
          </p:nvSpPr>
          <p:spPr>
            <a:xfrm>
              <a:off x="-1" y="0"/>
              <a:ext cx="3769330" cy="72474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Content Placeholder 2"/>
            <p:cNvSpPr txBox="1"/>
            <p:nvPr/>
          </p:nvSpPr>
          <p:spPr>
            <a:xfrm>
              <a:off x="45339" y="77359"/>
              <a:ext cx="3723990" cy="6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Updates are Local</a:t>
              </a:r>
            </a:p>
          </p:txBody>
        </p:sp>
      </p:grpSp>
      <p:pic>
        <p:nvPicPr>
          <p:cNvPr id="3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4100" y="2394698"/>
            <a:ext cx="3848318" cy="2246615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Up Arrow 13"/>
          <p:cNvSpPr/>
          <p:nvPr/>
        </p:nvSpPr>
        <p:spPr>
          <a:xfrm rot="12646508">
            <a:off x="6567476" y="2196108"/>
            <a:ext cx="846248" cy="1003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12"/>
                </a:moveTo>
                <a:lnTo>
                  <a:pt x="10800" y="0"/>
                </a:lnTo>
                <a:lnTo>
                  <a:pt x="21600" y="9112"/>
                </a:lnTo>
                <a:lnTo>
                  <a:pt x="16200" y="911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12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xit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xit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xit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4" dur="500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Class="exit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8" dur="500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Class="exit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2" dur="500" fill="hold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xit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6" dur="5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15"/>
      <p:bldP build="whole" bldLvl="1" animBg="1" rev="0" advAuto="0" spid="298" grpId="9"/>
      <p:bldP build="whole" bldLvl="1" animBg="1" rev="0" advAuto="0" spid="315" grpId="5"/>
      <p:bldP build="whole" bldLvl="1" animBg="1" rev="0" advAuto="0" spid="305" grpId="19"/>
      <p:bldP build="whole" bldLvl="1" animBg="1" rev="0" advAuto="0" spid="309" grpId="21"/>
      <p:bldP build="whole" bldLvl="1" animBg="1" rev="0" advAuto="0" spid="298" grpId="14"/>
      <p:bldP build="whole" bldLvl="1" animBg="1" rev="0" advAuto="0" spid="297" grpId="18"/>
      <p:bldP build="whole" bldLvl="1" animBg="1" rev="0" advAuto="0" spid="314" grpId="4"/>
      <p:bldP build="whole" bldLvl="1" animBg="1" rev="0" advAuto="0" spid="289" grpId="7"/>
      <p:bldP build="whole" bldLvl="1" animBg="1" rev="0" advAuto="0" spid="310" grpId="20"/>
      <p:bldP build="whole" bldLvl="1" animBg="1" rev="0" advAuto="0" spid="295" grpId="3"/>
      <p:bldP build="whole" bldLvl="1" animBg="1" rev="0" advAuto="0" spid="301" grpId="10"/>
      <p:bldP build="whole" bldLvl="1" animBg="1" rev="0" advAuto="0" spid="301" grpId="12"/>
      <p:bldP build="whole" bldLvl="1" animBg="1" rev="0" advAuto="0" spid="294" grpId="1"/>
      <p:bldP build="whole" bldLvl="1" animBg="1" rev="0" advAuto="0" spid="296" grpId="6"/>
      <p:bldP build="whole" bldLvl="1" animBg="1" rev="0" advAuto="0" spid="290" grpId="2"/>
      <p:bldP build="whole" bldLvl="1" animBg="1" rev="0" advAuto="0" spid="304" grpId="11"/>
      <p:bldP build="whole" bldLvl="1" animBg="1" rev="0" advAuto="0" spid="295" grpId="16"/>
      <p:bldP build="whole" bldLvl="1" animBg="1" rev="0" advAuto="0" spid="304" grpId="13"/>
      <p:bldP build="whole" bldLvl="1" animBg="1" rev="0" advAuto="0" spid="313" grpId="22"/>
      <p:bldP build="whole" bldLvl="1" animBg="1" rev="0" advAuto="0" spid="296" grpId="17"/>
      <p:bldP build="whole" bldLvl="1" animBg="1" rev="0" advAuto="0" spid="297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