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40205"/>
          <c:y val="0.0782802"/>
          <c:w val="0.854795"/>
          <c:h val="0.78854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Cwnd</c:v>
                </c:pt>
              </c:strCache>
            </c:strRef>
          </c:tx>
          <c:spPr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diamond"/>
            <c:size val="4"/>
            <c:spPr>
              <a:solidFill>
                <a:srgbClr val="FF0000"/>
              </a:solidFill>
              <a:ln w="12700" cap="flat">
                <a:solidFill>
                  <a:srgbClr val="FF0000"/>
                </a:solidFill>
                <a:prstDash val="solid"/>
                <a:round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1" i="0" strike="noStrike" sz="1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Sheet1!$B$1:$I$1</c:f>
              <c:strCache>
                <c:ptCount val="8"/>
                <c:pt idx="0">
                  <c:v>t=0</c:v>
                </c:pt>
                <c:pt idx="1">
                  <c:v>t=1</c:v>
                </c:pt>
                <c:pt idx="2">
                  <c:v>t=2</c:v>
                </c:pt>
                <c:pt idx="3">
                  <c:v>t=3</c:v>
                </c:pt>
                <c:pt idx="4">
                  <c:v>t=4</c:v>
                </c:pt>
                <c:pt idx="5">
                  <c:v>t=5</c:v>
                </c:pt>
                <c:pt idx="6">
                  <c:v>t=6</c:v>
                </c:pt>
                <c:pt idx="7">
                  <c:v>t=7</c:v>
                </c:pt>
              </c:strCache>
            </c:strRef>
          </c:cat>
          <c:val>
            <c:numRef>
              <c:f>Sheet1!$B$2:$I$2</c:f>
              <c:numCache>
                <c:ptCount val="8"/>
                <c:pt idx="0">
                  <c:v>1.000000</c:v>
                </c:pt>
                <c:pt idx="1">
                  <c:v>2.000000</c:v>
                </c:pt>
                <c:pt idx="2">
                  <c:v>4.000000</c:v>
                </c:pt>
                <c:pt idx="3">
                  <c:v>8.000000</c:v>
                </c:pt>
                <c:pt idx="4">
                  <c:v>9.000000</c:v>
                </c:pt>
                <c:pt idx="5">
                  <c:v>10.000000</c:v>
                </c:pt>
                <c:pt idx="6">
                  <c:v>11.000000</c:v>
                </c:pt>
                <c:pt idx="7">
                  <c:v>12.000000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round/>
            </a:ln>
          </c:spPr>
        </c:majorGridlines>
        <c:numFmt formatCode="0" sourceLinked="0"/>
        <c:majorTickMark val="out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round/>
          </a:ln>
        </c:spPr>
        <c:txPr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plotVisOnly val="0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vs. congestion</a:t>
            </a:r>
          </a:p>
          <a:p>
            <a:pPr/>
            <a:r>
              <a:t>(receiver vs. sender)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2" name="Shape 8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to be useful. When the bandwidth resource is very scarce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4" name="Shape 1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Without FRR, the TCP uses a timer that requires a retransmission timeout if a packet is lost. No new or duplicate packets can be sent during the timeout period.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Shape 14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0" name="Shape 15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 t be a slowly incrementing timestamp (typically time() logically right-shifted 6 positions, which gives a resolution of 64 seconds)</a:t>
            </a:r>
          </a:p>
          <a:p>
            <a:pPr/>
            <a:r>
              <a:t>let m be the maximum segment size (MSS) value that the server would have stored in the SYN queue entry</a:t>
            </a:r>
          </a:p>
          <a:p>
            <a:pPr/>
            <a:r>
              <a:t>let s be the result of a cryptographic hash function computed over the server IP address and port number, the client IP address and port number, and the value t. The returned value s must be a 24-bit value.</a:t>
            </a:r>
          </a:p>
          <a:p>
            <a:pPr/>
          </a:p>
          <a:p>
            <a:pPr/>
          </a:p>
          <a:p>
            <a:pPr/>
            <a:r>
              <a:t>&gt; Firstly, the server is limited to only 8 unique MSS values, as that is all that can be encoded in 3 bits. Secondly, the server must reject all TCP options (such as large windows or timestamps), because the server discards the SYN queue entry where that information would otherwise be stored.[1]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protocol field has only 8 bits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UDP checksum is a the complement of a 16-bit one's complement sum 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7" name="Shape 4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possible that two communicating hosts are using the same port number that is used in the past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9" name="Shape 4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211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5" name="Shape 4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Spoofing + sequence prediction to hijack connections</a:t>
            </a:r>
          </a:p>
          <a:p>
            <a:pPr/>
          </a:p>
          <a:p>
            <a:pPr/>
          </a:p>
          <a:p>
            <a:pPr/>
            <a:r>
              <a:t>32bits: timestamp, MSS,  4 tuples</a:t>
            </a:r>
          </a:p>
          <a:p>
            <a:pPr/>
            <a:r>
              <a:t>Top 5bits: t mod 32 </a:t>
            </a:r>
          </a:p>
          <a:p>
            <a:pPr/>
            <a:r>
              <a:t>Middle 3 bits: MSS (maximum segment size)</a:t>
            </a:r>
          </a:p>
          <a:p>
            <a:pPr/>
            <a:r>
              <a:t>Bottom 24 bits: hash functions of (ip, port, ip, port)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9" name="Shape 5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MSS: 1500 where MTU size, but it’s not practical here</a:t>
            </a:r>
          </a:p>
          <a:p>
            <a:pPr/>
            <a:r>
              <a:t>Min IP header: 20 bytes</a:t>
            </a:r>
          </a:p>
          <a:p>
            <a:pPr/>
            <a:r>
              <a:t>Min tcp header: 20 bytes</a:t>
            </a:r>
          </a:p>
          <a:p>
            <a:pPr/>
            <a:r>
              <a:t>so, MSS: 1500 - 20 - 20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0" name="Shape 6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side acts and sender and receiver</a:t>
            </a:r>
          </a:p>
          <a:p>
            <a:pPr/>
            <a:r>
              <a:t>Every message contains sequence number, even if payload length is zero</a:t>
            </a:r>
          </a:p>
          <a:p>
            <a:pPr/>
            <a:r>
              <a:t>Every message contains acknowledgements, even if no data was received</a:t>
            </a:r>
          </a:p>
          <a:p>
            <a:pPr/>
            <a:r>
              <a:t>Every message advertises the window size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0" name="Shape 7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vs. UDP </a:t>
            </a:r>
          </a:p>
          <a:p>
            <a:pPr/>
          </a:p>
          <a:p>
            <a:pPr/>
            <a:r>
              <a:t>Widow size vs. data size.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bmp"/><Relationship Id="rId3" Type="http://schemas.openxmlformats.org/officeDocument/2006/relationships/image" Target="../media/image2.bmp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6662785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11: Transport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(UDP, but mostly TCP)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</a:t>
            </a:r>
          </a:p>
        </p:txBody>
      </p:sp>
      <p:sp>
        <p:nvSpPr>
          <p:cNvPr id="353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54" name="Content Placeholder 5"/>
          <p:cNvSpPr txBox="1"/>
          <p:nvPr>
            <p:ph type="body" sz="half" idx="1"/>
          </p:nvPr>
        </p:nvSpPr>
        <p:spPr>
          <a:xfrm>
            <a:off x="152400" y="1545114"/>
            <a:ext cx="8839200" cy="249807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4" y="1154446"/>
            <a:ext cx="9144001" cy="480767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Class"/>
          <p:cNvSpPr/>
          <p:nvPr/>
        </p:nvSpPr>
        <p:spPr>
          <a:xfrm>
            <a:off x="2616104" y="1743600"/>
            <a:ext cx="1311335" cy="76009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357" name="Class by Prof. Kwon"/>
          <p:cNvSpPr/>
          <p:nvPr/>
        </p:nvSpPr>
        <p:spPr>
          <a:xfrm>
            <a:off x="5230891" y="1743600"/>
            <a:ext cx="1311335" cy="76009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Class by </a:t>
            </a:r>
            <a:r>
              <a:rPr sz="2200"/>
              <a:t>Prof. Kwon </a:t>
            </a:r>
          </a:p>
        </p:txBody>
      </p:sp>
      <p:sp>
        <p:nvSpPr>
          <p:cNvPr id="358" name="No Class"/>
          <p:cNvSpPr/>
          <p:nvPr/>
        </p:nvSpPr>
        <p:spPr>
          <a:xfrm>
            <a:off x="2616104" y="4258876"/>
            <a:ext cx="1311335" cy="760091"/>
          </a:xfrm>
          <a:prstGeom prst="rect">
            <a:avLst/>
          </a:prstGeom>
          <a:solidFill>
            <a:schemeClr val="accent2">
              <a:lumOff val="-976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No Class</a:t>
            </a:r>
          </a:p>
        </p:txBody>
      </p:sp>
      <p:sp>
        <p:nvSpPr>
          <p:cNvPr id="359" name="Class"/>
          <p:cNvSpPr/>
          <p:nvPr/>
        </p:nvSpPr>
        <p:spPr>
          <a:xfrm>
            <a:off x="5230891" y="4258876"/>
            <a:ext cx="1311335" cy="76009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TCP (High-level concept)</a:t>
            </a:r>
          </a:p>
        </p:txBody>
      </p:sp>
      <p:sp>
        <p:nvSpPr>
          <p:cNvPr id="362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63" name="Content Placeholder 5"/>
          <p:cNvSpPr txBox="1"/>
          <p:nvPr>
            <p:ph type="body" sz="half" idx="1"/>
          </p:nvPr>
        </p:nvSpPr>
        <p:spPr>
          <a:xfrm>
            <a:off x="152400" y="1545114"/>
            <a:ext cx="8839200" cy="2498076"/>
          </a:xfrm>
          <a:prstGeom prst="rect">
            <a:avLst/>
          </a:prstGeom>
        </p:spPr>
        <p:txBody>
          <a:bodyPr/>
          <a:lstStyle/>
          <a:p>
            <a:pPr marL="262432" indent="-262432" defTabSz="749808">
              <a:spcBef>
                <a:spcPts val="500"/>
              </a:spcBef>
              <a:defRPr sz="2378"/>
            </a:pPr>
            <a:r>
              <a:t>Reliable Transmission</a:t>
            </a:r>
          </a:p>
          <a:p>
            <a:pPr lvl="1" marL="562355" indent="-262432" defTabSz="749808">
              <a:spcBef>
                <a:spcPts val="500"/>
              </a:spcBef>
              <a:buSzPct val="60000"/>
              <a:buChar char="◻"/>
              <a:defRPr sz="2378"/>
            </a:pPr>
            <a:r>
              <a:t>3-ways handshake</a:t>
            </a:r>
          </a:p>
          <a:p>
            <a:pPr lvl="1" marL="562355" indent="-262432" defTabSz="749808">
              <a:spcBef>
                <a:spcPts val="500"/>
              </a:spcBef>
              <a:buSzPct val="60000"/>
              <a:buChar char="◻"/>
              <a:defRPr sz="2378"/>
            </a:pPr>
            <a:r>
              <a:t>Sequence and acknowledgement number</a:t>
            </a:r>
          </a:p>
          <a:p>
            <a:pPr lvl="2" marL="824788" indent="-262432" defTabSz="749808">
              <a:spcBef>
                <a:spcPts val="500"/>
              </a:spcBef>
              <a:buSzPct val="60000"/>
              <a:buChar char="◻"/>
              <a:defRPr sz="2378"/>
            </a:pPr>
            <a:r>
              <a:t>To make sure the receiver has received the packet </a:t>
            </a:r>
          </a:p>
          <a:p>
            <a:pPr marL="262432" indent="-262432" defTabSz="749808">
              <a:spcBef>
                <a:spcPts val="500"/>
              </a:spcBef>
              <a:defRPr sz="2378"/>
            </a:pPr>
            <a:r>
              <a:t>Flow control (Receiver-side)</a:t>
            </a:r>
          </a:p>
          <a:p>
            <a:pPr marL="262432" indent="-262432" defTabSz="749808">
              <a:spcBef>
                <a:spcPts val="500"/>
              </a:spcBef>
              <a:defRPr sz="2378"/>
            </a:pPr>
            <a:r>
              <a:t>Congestion control (Sender-side)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Rectangle 18"/>
          <p:cNvGrpSpPr/>
          <p:nvPr/>
        </p:nvGrpSpPr>
        <p:grpSpPr>
          <a:xfrm>
            <a:off x="889223" y="6273226"/>
            <a:ext cx="7323574" cy="434341"/>
            <a:chOff x="0" y="0"/>
            <a:chExt cx="7323572" cy="434340"/>
          </a:xfrm>
        </p:grpSpPr>
        <p:sp>
          <p:nvSpPr>
            <p:cNvPr id="365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Options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</a:t>
              </a:r>
            </a:p>
          </p:txBody>
        </p:sp>
      </p:grpSp>
      <p:sp>
        <p:nvSpPr>
          <p:cNvPr id="36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Transmission Control Protocol</a:t>
            </a:r>
          </a:p>
        </p:txBody>
      </p:sp>
      <p:sp>
        <p:nvSpPr>
          <p:cNvPr id="369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0" name="Content Placeholder 5"/>
          <p:cNvSpPr txBox="1"/>
          <p:nvPr>
            <p:ph type="body" sz="half" idx="1"/>
          </p:nvPr>
        </p:nvSpPr>
        <p:spPr>
          <a:xfrm>
            <a:off x="152400" y="1545114"/>
            <a:ext cx="8839200" cy="2498076"/>
          </a:xfrm>
          <a:prstGeom prst="rect">
            <a:avLst/>
          </a:prstGeom>
        </p:spPr>
        <p:txBody>
          <a:bodyPr/>
          <a:lstStyle/>
          <a:p>
            <a:pPr/>
            <a:r>
              <a:t>Reliable, in-order, bi-directional byte streams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Port numbers for demultiplexing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Virtual circuits (connections)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Flow control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Congestion control, approximate fairness</a:t>
            </a:r>
          </a:p>
        </p:txBody>
      </p:sp>
      <p:grpSp>
        <p:nvGrpSpPr>
          <p:cNvPr id="373" name="Rectangle 6"/>
          <p:cNvGrpSpPr/>
          <p:nvPr/>
        </p:nvGrpSpPr>
        <p:grpSpPr>
          <a:xfrm>
            <a:off x="4554516" y="4361786"/>
            <a:ext cx="3658278" cy="434341"/>
            <a:chOff x="0" y="0"/>
            <a:chExt cx="3658277" cy="434340"/>
          </a:xfrm>
        </p:grpSpPr>
        <p:sp>
          <p:nvSpPr>
            <p:cNvPr id="371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374" name="Rectangle 7"/>
          <p:cNvSpPr txBox="1"/>
          <p:nvPr/>
        </p:nvSpPr>
        <p:spPr>
          <a:xfrm>
            <a:off x="589776" y="398152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75" name="Rectangle 8"/>
          <p:cNvSpPr txBox="1"/>
          <p:nvPr/>
        </p:nvSpPr>
        <p:spPr>
          <a:xfrm>
            <a:off x="4255070" y="398152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376" name="Rectangle 9"/>
          <p:cNvSpPr txBox="1"/>
          <p:nvPr/>
        </p:nvSpPr>
        <p:spPr>
          <a:xfrm>
            <a:off x="7913347" y="398152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379" name="Rectangle 10"/>
          <p:cNvGrpSpPr/>
          <p:nvPr/>
        </p:nvGrpSpPr>
        <p:grpSpPr>
          <a:xfrm>
            <a:off x="889222" y="4745441"/>
            <a:ext cx="7323574" cy="434341"/>
            <a:chOff x="0" y="0"/>
            <a:chExt cx="7323572" cy="434340"/>
          </a:xfrm>
        </p:grpSpPr>
        <p:sp>
          <p:nvSpPr>
            <p:cNvPr id="377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382" name="Rectangle 11"/>
          <p:cNvGrpSpPr/>
          <p:nvPr/>
        </p:nvGrpSpPr>
        <p:grpSpPr>
          <a:xfrm>
            <a:off x="889221" y="4355807"/>
            <a:ext cx="3665294" cy="434341"/>
            <a:chOff x="0" y="0"/>
            <a:chExt cx="3665292" cy="434340"/>
          </a:xfrm>
        </p:grpSpPr>
        <p:sp>
          <p:nvSpPr>
            <p:cNvPr id="380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Source Port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385" name="Rectangle 15"/>
          <p:cNvGrpSpPr/>
          <p:nvPr/>
        </p:nvGrpSpPr>
        <p:grpSpPr>
          <a:xfrm>
            <a:off x="889219" y="5125801"/>
            <a:ext cx="7323574" cy="434341"/>
            <a:chOff x="0" y="0"/>
            <a:chExt cx="7323572" cy="434340"/>
          </a:xfrm>
        </p:grpSpPr>
        <p:sp>
          <p:nvSpPr>
            <p:cNvPr id="383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Acknowledgement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388" name="Rectangle 16"/>
          <p:cNvGrpSpPr/>
          <p:nvPr/>
        </p:nvGrpSpPr>
        <p:grpSpPr>
          <a:xfrm>
            <a:off x="4554513" y="5503570"/>
            <a:ext cx="3658278" cy="434341"/>
            <a:chOff x="0" y="0"/>
            <a:chExt cx="3658277" cy="434340"/>
          </a:xfrm>
        </p:grpSpPr>
        <p:sp>
          <p:nvSpPr>
            <p:cNvPr id="386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Advertised Window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Advertised Window</a:t>
              </a:r>
            </a:p>
          </p:txBody>
        </p:sp>
      </p:grpSp>
      <p:grpSp>
        <p:nvGrpSpPr>
          <p:cNvPr id="391" name="Rectangle 17"/>
          <p:cNvGrpSpPr/>
          <p:nvPr/>
        </p:nvGrpSpPr>
        <p:grpSpPr>
          <a:xfrm>
            <a:off x="4554516" y="5889571"/>
            <a:ext cx="3658279" cy="434341"/>
            <a:chOff x="0" y="0"/>
            <a:chExt cx="3658277" cy="434340"/>
          </a:xfrm>
        </p:grpSpPr>
        <p:sp>
          <p:nvSpPr>
            <p:cNvPr id="389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Urgent Pointer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394" name="Rectangle 21"/>
          <p:cNvGrpSpPr/>
          <p:nvPr/>
        </p:nvGrpSpPr>
        <p:grpSpPr>
          <a:xfrm>
            <a:off x="1820496" y="5509453"/>
            <a:ext cx="2730511" cy="434341"/>
            <a:chOff x="0" y="0"/>
            <a:chExt cx="2730510" cy="434340"/>
          </a:xfrm>
        </p:grpSpPr>
        <p:sp>
          <p:nvSpPr>
            <p:cNvPr id="392" name="Rectangle"/>
            <p:cNvSpPr/>
            <p:nvPr/>
          </p:nvSpPr>
          <p:spPr>
            <a:xfrm>
              <a:off x="0" y="25344"/>
              <a:ext cx="27305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Flags"/>
            <p:cNvSpPr txBox="1"/>
            <p:nvPr/>
          </p:nvSpPr>
          <p:spPr>
            <a:xfrm>
              <a:off x="0" y="0"/>
              <a:ext cx="27305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397" name="Rectangle 22"/>
          <p:cNvGrpSpPr/>
          <p:nvPr/>
        </p:nvGrpSpPr>
        <p:grpSpPr>
          <a:xfrm>
            <a:off x="892733" y="5893763"/>
            <a:ext cx="3661785" cy="434341"/>
            <a:chOff x="0" y="0"/>
            <a:chExt cx="3661783" cy="434340"/>
          </a:xfrm>
        </p:grpSpPr>
        <p:sp>
          <p:nvSpPr>
            <p:cNvPr id="395" name="Rectangle"/>
            <p:cNvSpPr/>
            <p:nvPr/>
          </p:nvSpPr>
          <p:spPr>
            <a:xfrm>
              <a:off x="0" y="25344"/>
              <a:ext cx="366178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Checksum"/>
            <p:cNvSpPr txBox="1"/>
            <p:nvPr/>
          </p:nvSpPr>
          <p:spPr>
            <a:xfrm>
              <a:off x="0" y="0"/>
              <a:ext cx="366178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sp>
        <p:nvSpPr>
          <p:cNvPr id="398" name="Rectangle 26"/>
          <p:cNvSpPr txBox="1"/>
          <p:nvPr/>
        </p:nvSpPr>
        <p:spPr>
          <a:xfrm>
            <a:off x="1521049" y="398152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grpSp>
        <p:nvGrpSpPr>
          <p:cNvPr id="401" name="Rectangle 27"/>
          <p:cNvGrpSpPr/>
          <p:nvPr/>
        </p:nvGrpSpPr>
        <p:grpSpPr>
          <a:xfrm>
            <a:off x="892733" y="5503570"/>
            <a:ext cx="938158" cy="434341"/>
            <a:chOff x="0" y="0"/>
            <a:chExt cx="938156" cy="434340"/>
          </a:xfrm>
        </p:grpSpPr>
        <p:sp>
          <p:nvSpPr>
            <p:cNvPr id="399" name="Rectangle"/>
            <p:cNvSpPr/>
            <p:nvPr/>
          </p:nvSpPr>
          <p:spPr>
            <a:xfrm>
              <a:off x="0" y="25344"/>
              <a:ext cx="9381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HLen"/>
            <p:cNvSpPr txBox="1"/>
            <p:nvPr/>
          </p:nvSpPr>
          <p:spPr>
            <a:xfrm>
              <a:off x="0" y="0"/>
              <a:ext cx="9381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sp>
        <p:nvSpPr>
          <p:cNvPr id="402" name="Rectangle"/>
          <p:cNvSpPr/>
          <p:nvPr/>
        </p:nvSpPr>
        <p:spPr>
          <a:xfrm>
            <a:off x="874257" y="4376639"/>
            <a:ext cx="7353506" cy="1171947"/>
          </a:xfrm>
          <a:prstGeom prst="rect">
            <a:avLst/>
          </a:prstGeom>
          <a:ln w="50800">
            <a:solidFill>
              <a:schemeClr val="accent2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TCP Options</a:t>
            </a:r>
          </a:p>
        </p:txBody>
      </p:sp>
      <p:sp>
        <p:nvSpPr>
          <p:cNvPr id="40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06" name="Content Placeholder 3"/>
          <p:cNvSpPr txBox="1"/>
          <p:nvPr>
            <p:ph type="body" sz="half" idx="1"/>
          </p:nvPr>
        </p:nvSpPr>
        <p:spPr>
          <a:xfrm>
            <a:off x="152400" y="4646428"/>
            <a:ext cx="8839200" cy="20591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Window scaling</a:t>
            </a:r>
          </a:p>
          <a:p>
            <a:pPr>
              <a:lnSpc>
                <a:spcPct val="90000"/>
              </a:lnSpc>
            </a:pPr>
            <a:r>
              <a:t>SACK: selective acknowledgement</a:t>
            </a:r>
          </a:p>
          <a:p>
            <a:pPr>
              <a:lnSpc>
                <a:spcPct val="90000"/>
              </a:lnSpc>
            </a:pPr>
            <a:r>
              <a:t>Maximum segment size (MSS)</a:t>
            </a:r>
          </a:p>
          <a:p>
            <a:pPr>
              <a:lnSpc>
                <a:spcPct val="90000"/>
              </a:lnSpc>
            </a:pPr>
            <a:r>
              <a:t>Timestamp</a:t>
            </a:r>
          </a:p>
        </p:txBody>
      </p:sp>
      <p:grpSp>
        <p:nvGrpSpPr>
          <p:cNvPr id="409" name="Rectangle 4"/>
          <p:cNvGrpSpPr/>
          <p:nvPr/>
        </p:nvGrpSpPr>
        <p:grpSpPr>
          <a:xfrm>
            <a:off x="1027449" y="3884576"/>
            <a:ext cx="7323574" cy="434341"/>
            <a:chOff x="0" y="0"/>
            <a:chExt cx="7323572" cy="434340"/>
          </a:xfrm>
        </p:grpSpPr>
        <p:sp>
          <p:nvSpPr>
            <p:cNvPr id="407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Options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</a:t>
              </a:r>
            </a:p>
          </p:txBody>
        </p:sp>
      </p:grpSp>
      <p:grpSp>
        <p:nvGrpSpPr>
          <p:cNvPr id="412" name="Rectangle 5"/>
          <p:cNvGrpSpPr/>
          <p:nvPr/>
        </p:nvGrpSpPr>
        <p:grpSpPr>
          <a:xfrm>
            <a:off x="4692741" y="1973136"/>
            <a:ext cx="3658278" cy="434341"/>
            <a:chOff x="0" y="0"/>
            <a:chExt cx="3658277" cy="434340"/>
          </a:xfrm>
        </p:grpSpPr>
        <p:sp>
          <p:nvSpPr>
            <p:cNvPr id="410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413" name="Rectangle 6"/>
          <p:cNvSpPr txBox="1"/>
          <p:nvPr/>
        </p:nvSpPr>
        <p:spPr>
          <a:xfrm>
            <a:off x="728001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14" name="Rectangle 7"/>
          <p:cNvSpPr txBox="1"/>
          <p:nvPr/>
        </p:nvSpPr>
        <p:spPr>
          <a:xfrm>
            <a:off x="4393296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415" name="Rectangle 8"/>
          <p:cNvSpPr txBox="1"/>
          <p:nvPr/>
        </p:nvSpPr>
        <p:spPr>
          <a:xfrm>
            <a:off x="8051572" y="159287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418" name="Rectangle 9"/>
          <p:cNvGrpSpPr/>
          <p:nvPr/>
        </p:nvGrpSpPr>
        <p:grpSpPr>
          <a:xfrm>
            <a:off x="1027448" y="2356791"/>
            <a:ext cx="7323574" cy="434342"/>
            <a:chOff x="0" y="0"/>
            <a:chExt cx="7323572" cy="434340"/>
          </a:xfrm>
        </p:grpSpPr>
        <p:sp>
          <p:nvSpPr>
            <p:cNvPr id="416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421" name="Rectangle 10"/>
          <p:cNvGrpSpPr/>
          <p:nvPr/>
        </p:nvGrpSpPr>
        <p:grpSpPr>
          <a:xfrm>
            <a:off x="1027448" y="1967158"/>
            <a:ext cx="3665293" cy="434341"/>
            <a:chOff x="0" y="0"/>
            <a:chExt cx="3665292" cy="434340"/>
          </a:xfrm>
        </p:grpSpPr>
        <p:sp>
          <p:nvSpPr>
            <p:cNvPr id="419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0" name="Source Port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424" name="Rectangle 11"/>
          <p:cNvGrpSpPr/>
          <p:nvPr/>
        </p:nvGrpSpPr>
        <p:grpSpPr>
          <a:xfrm>
            <a:off x="1027445" y="2737151"/>
            <a:ext cx="7323574" cy="434341"/>
            <a:chOff x="0" y="0"/>
            <a:chExt cx="7323572" cy="434340"/>
          </a:xfrm>
        </p:grpSpPr>
        <p:sp>
          <p:nvSpPr>
            <p:cNvPr id="422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Acknowledgement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427" name="Rectangle 12"/>
          <p:cNvGrpSpPr/>
          <p:nvPr/>
        </p:nvGrpSpPr>
        <p:grpSpPr>
          <a:xfrm>
            <a:off x="4692739" y="3114920"/>
            <a:ext cx="3658279" cy="434341"/>
            <a:chOff x="0" y="0"/>
            <a:chExt cx="3658277" cy="434340"/>
          </a:xfrm>
        </p:grpSpPr>
        <p:sp>
          <p:nvSpPr>
            <p:cNvPr id="425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Advertised Window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Advertised Window</a:t>
              </a:r>
            </a:p>
          </p:txBody>
        </p:sp>
      </p:grpSp>
      <p:grpSp>
        <p:nvGrpSpPr>
          <p:cNvPr id="430" name="Rectangle 13"/>
          <p:cNvGrpSpPr/>
          <p:nvPr/>
        </p:nvGrpSpPr>
        <p:grpSpPr>
          <a:xfrm>
            <a:off x="4692743" y="3500921"/>
            <a:ext cx="3658278" cy="434341"/>
            <a:chOff x="0" y="0"/>
            <a:chExt cx="3658277" cy="434340"/>
          </a:xfrm>
        </p:grpSpPr>
        <p:sp>
          <p:nvSpPr>
            <p:cNvPr id="42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Urgent Pointer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433" name="Rectangle 14"/>
          <p:cNvGrpSpPr/>
          <p:nvPr/>
        </p:nvGrpSpPr>
        <p:grpSpPr>
          <a:xfrm>
            <a:off x="1958721" y="3120804"/>
            <a:ext cx="2730511" cy="434341"/>
            <a:chOff x="0" y="0"/>
            <a:chExt cx="2730510" cy="434340"/>
          </a:xfrm>
        </p:grpSpPr>
        <p:sp>
          <p:nvSpPr>
            <p:cNvPr id="431" name="Rectangle"/>
            <p:cNvSpPr/>
            <p:nvPr/>
          </p:nvSpPr>
          <p:spPr>
            <a:xfrm>
              <a:off x="0" y="25344"/>
              <a:ext cx="27305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Flags"/>
            <p:cNvSpPr txBox="1"/>
            <p:nvPr/>
          </p:nvSpPr>
          <p:spPr>
            <a:xfrm>
              <a:off x="0" y="0"/>
              <a:ext cx="27305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436" name="Rectangle 15"/>
          <p:cNvGrpSpPr/>
          <p:nvPr/>
        </p:nvGrpSpPr>
        <p:grpSpPr>
          <a:xfrm>
            <a:off x="1030960" y="3505113"/>
            <a:ext cx="3661784" cy="434341"/>
            <a:chOff x="0" y="0"/>
            <a:chExt cx="3661783" cy="434340"/>
          </a:xfrm>
        </p:grpSpPr>
        <p:sp>
          <p:nvSpPr>
            <p:cNvPr id="434" name="Rectangle"/>
            <p:cNvSpPr/>
            <p:nvPr/>
          </p:nvSpPr>
          <p:spPr>
            <a:xfrm>
              <a:off x="0" y="25344"/>
              <a:ext cx="366178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Checksum"/>
            <p:cNvSpPr txBox="1"/>
            <p:nvPr/>
          </p:nvSpPr>
          <p:spPr>
            <a:xfrm>
              <a:off x="0" y="0"/>
              <a:ext cx="366178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sp>
        <p:nvSpPr>
          <p:cNvPr id="437" name="Rectangle 16"/>
          <p:cNvSpPr txBox="1"/>
          <p:nvPr/>
        </p:nvSpPr>
        <p:spPr>
          <a:xfrm>
            <a:off x="1659276" y="159287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grpSp>
        <p:nvGrpSpPr>
          <p:cNvPr id="440" name="Rectangle 17"/>
          <p:cNvGrpSpPr/>
          <p:nvPr/>
        </p:nvGrpSpPr>
        <p:grpSpPr>
          <a:xfrm>
            <a:off x="1030960" y="3114920"/>
            <a:ext cx="938158" cy="434341"/>
            <a:chOff x="0" y="0"/>
            <a:chExt cx="938156" cy="434340"/>
          </a:xfrm>
        </p:grpSpPr>
        <p:sp>
          <p:nvSpPr>
            <p:cNvPr id="438" name="Rectangle"/>
            <p:cNvSpPr/>
            <p:nvPr/>
          </p:nvSpPr>
          <p:spPr>
            <a:xfrm>
              <a:off x="0" y="25344"/>
              <a:ext cx="9381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HLen"/>
            <p:cNvSpPr txBox="1"/>
            <p:nvPr/>
          </p:nvSpPr>
          <p:spPr>
            <a:xfrm>
              <a:off x="0" y="0"/>
              <a:ext cx="9381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sp>
        <p:nvSpPr>
          <p:cNvPr id="441" name="Rounded Rectangle 18"/>
          <p:cNvSpPr/>
          <p:nvPr/>
        </p:nvSpPr>
        <p:spPr>
          <a:xfrm>
            <a:off x="728001" y="3806454"/>
            <a:ext cx="7922465" cy="606058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 Setup</a:t>
            </a:r>
          </a:p>
        </p:txBody>
      </p:sp>
      <p:sp>
        <p:nvSpPr>
          <p:cNvPr id="44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4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connection setup?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 establish state on both hosts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Most important state: </a:t>
            </a:r>
            <a:r>
              <a:rPr>
                <a:solidFill>
                  <a:schemeClr val="accent2"/>
                </a:solidFill>
              </a:rPr>
              <a:t>sequence numbers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Count the number of bytes that have been sent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Initial value chosen at random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Why?</a:t>
            </a:r>
          </a:p>
          <a:p>
            <a:pPr/>
            <a:r>
              <a:t>Important TCP flags (1 bit each)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SYN – synchronization, used for connection setup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ACK – acknowledge received data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FIN – finish, used to tear down connection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Three Way Handshake</a:t>
            </a:r>
          </a:p>
        </p:txBody>
      </p:sp>
      <p:sp>
        <p:nvSpPr>
          <p:cNvPr id="45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51" name="Content Placeholder 3"/>
          <p:cNvSpPr txBox="1"/>
          <p:nvPr>
            <p:ph type="body" sz="half" idx="1"/>
          </p:nvPr>
        </p:nvSpPr>
        <p:spPr>
          <a:xfrm>
            <a:off x="152400" y="4990641"/>
            <a:ext cx="8839200" cy="1714958"/>
          </a:xfrm>
          <a:prstGeom prst="rect">
            <a:avLst/>
          </a:prstGeom>
        </p:spPr>
        <p:txBody>
          <a:bodyPr/>
          <a:lstStyle/>
          <a:p>
            <a:pPr/>
            <a:r>
              <a:t>Each side: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Notifies the other of starting sequence number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ACKs the other side’s starting sequence number</a:t>
            </a:r>
          </a:p>
        </p:txBody>
      </p:sp>
      <p:sp>
        <p:nvSpPr>
          <p:cNvPr id="452" name="Straight Arrow Connector 4"/>
          <p:cNvSpPr/>
          <p:nvPr/>
        </p:nvSpPr>
        <p:spPr>
          <a:xfrm flipH="1">
            <a:off x="550750" y="2132275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3" name="Straight Arrow Connector 5"/>
          <p:cNvSpPr/>
          <p:nvPr/>
        </p:nvSpPr>
        <p:spPr>
          <a:xfrm>
            <a:off x="5571747" y="2132275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TextBox 6"/>
          <p:cNvSpPr txBox="1"/>
          <p:nvPr/>
        </p:nvSpPr>
        <p:spPr>
          <a:xfrm>
            <a:off x="137176" y="1670610"/>
            <a:ext cx="8271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Client</a:t>
            </a:r>
          </a:p>
        </p:txBody>
      </p:sp>
      <p:sp>
        <p:nvSpPr>
          <p:cNvPr id="455" name="TextBox 7"/>
          <p:cNvSpPr txBox="1"/>
          <p:nvPr/>
        </p:nvSpPr>
        <p:spPr>
          <a:xfrm>
            <a:off x="5123273" y="1670610"/>
            <a:ext cx="8969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Server</a:t>
            </a:r>
          </a:p>
        </p:txBody>
      </p:sp>
      <p:grpSp>
        <p:nvGrpSpPr>
          <p:cNvPr id="458" name="Group 43"/>
          <p:cNvGrpSpPr/>
          <p:nvPr/>
        </p:nvGrpSpPr>
        <p:grpSpPr>
          <a:xfrm>
            <a:off x="646176" y="1935358"/>
            <a:ext cx="4836690" cy="926245"/>
            <a:chOff x="0" y="0"/>
            <a:chExt cx="4836688" cy="926244"/>
          </a:xfrm>
        </p:grpSpPr>
        <p:sp>
          <p:nvSpPr>
            <p:cNvPr id="456" name="Straight Arrow Connector 9"/>
            <p:cNvSpPr/>
            <p:nvPr/>
          </p:nvSpPr>
          <p:spPr>
            <a:xfrm>
              <a:off x="-1" y="273252"/>
              <a:ext cx="4836690" cy="65299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7" name="TextBox 10"/>
            <p:cNvSpPr txBox="1"/>
            <p:nvPr/>
          </p:nvSpPr>
          <p:spPr>
            <a:xfrm rot="455739">
              <a:off x="1273870" y="136545"/>
              <a:ext cx="209486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SYN &lt;SeqC, 0&gt;</a:t>
              </a:r>
            </a:p>
          </p:txBody>
        </p:sp>
      </p:grpSp>
      <p:grpSp>
        <p:nvGrpSpPr>
          <p:cNvPr id="461" name="Group 44"/>
          <p:cNvGrpSpPr/>
          <p:nvPr/>
        </p:nvGrpSpPr>
        <p:grpSpPr>
          <a:xfrm>
            <a:off x="646176" y="2721310"/>
            <a:ext cx="4836690" cy="862095"/>
            <a:chOff x="0" y="0"/>
            <a:chExt cx="4836688" cy="862094"/>
          </a:xfrm>
        </p:grpSpPr>
        <p:sp>
          <p:nvSpPr>
            <p:cNvPr id="459" name="Straight Arrow Connector 12"/>
            <p:cNvSpPr/>
            <p:nvPr/>
          </p:nvSpPr>
          <p:spPr>
            <a:xfrm flipH="1">
              <a:off x="-1" y="308940"/>
              <a:ext cx="4836690" cy="55010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TextBox 13"/>
            <p:cNvSpPr txBox="1"/>
            <p:nvPr/>
          </p:nvSpPr>
          <p:spPr>
            <a:xfrm rot="21186504">
              <a:off x="112977" y="213877"/>
              <a:ext cx="359103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SYN/ACK &lt;SeqS, SeqC+1&gt;</a:t>
              </a:r>
            </a:p>
          </p:txBody>
        </p:sp>
      </p:grpSp>
      <p:grpSp>
        <p:nvGrpSpPr>
          <p:cNvPr id="464" name="Group 45"/>
          <p:cNvGrpSpPr/>
          <p:nvPr/>
        </p:nvGrpSpPr>
        <p:grpSpPr>
          <a:xfrm>
            <a:off x="672619" y="3400805"/>
            <a:ext cx="4810246" cy="839806"/>
            <a:chOff x="0" y="0"/>
            <a:chExt cx="4810244" cy="839804"/>
          </a:xfrm>
        </p:grpSpPr>
        <p:sp>
          <p:nvSpPr>
            <p:cNvPr id="462" name="Straight Arrow Connector 32"/>
            <p:cNvSpPr/>
            <p:nvPr/>
          </p:nvSpPr>
          <p:spPr>
            <a:xfrm>
              <a:off x="0" y="287473"/>
              <a:ext cx="4810245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TextBox 33"/>
            <p:cNvSpPr txBox="1"/>
            <p:nvPr/>
          </p:nvSpPr>
          <p:spPr>
            <a:xfrm rot="397222">
              <a:off x="1148424" y="188510"/>
              <a:ext cx="3295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 &lt;SeqC+1, SeqS+1&gt;</a:t>
              </a:r>
            </a:p>
          </p:txBody>
        </p:sp>
      </p:grpSp>
      <p:grpSp>
        <p:nvGrpSpPr>
          <p:cNvPr id="467" name="Group 17"/>
          <p:cNvGrpSpPr/>
          <p:nvPr/>
        </p:nvGrpSpPr>
        <p:grpSpPr>
          <a:xfrm>
            <a:off x="4674419" y="2239211"/>
            <a:ext cx="4120789" cy="945942"/>
            <a:chOff x="0" y="0"/>
            <a:chExt cx="4120787" cy="945941"/>
          </a:xfrm>
        </p:grpSpPr>
        <p:sp>
          <p:nvSpPr>
            <p:cNvPr id="465" name="Rectangular Callout 18"/>
            <p:cNvSpPr/>
            <p:nvPr/>
          </p:nvSpPr>
          <p:spPr>
            <a:xfrm flipH="1">
              <a:off x="0" y="0"/>
              <a:ext cx="4120788" cy="94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988" y="0"/>
                  </a:lnTo>
                  <a:lnTo>
                    <a:pt x="15988" y="12600"/>
                  </a:lnTo>
                  <a:lnTo>
                    <a:pt x="21600" y="15991"/>
                  </a:lnTo>
                  <a:lnTo>
                    <a:pt x="15988" y="18000"/>
                  </a:lnTo>
                  <a:lnTo>
                    <a:pt x="15988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TextBox 19"/>
            <p:cNvSpPr txBox="1"/>
            <p:nvPr/>
          </p:nvSpPr>
          <p:spPr>
            <a:xfrm>
              <a:off x="1070584" y="0"/>
              <a:ext cx="305020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Why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Sequence # +1?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8" grpId="1"/>
      <p:bldP build="whole" bldLvl="1" animBg="1" rev="0" advAuto="0" spid="461" grpId="2"/>
      <p:bldP build="whole" bldLvl="1" animBg="1" rev="0" advAuto="0" spid="464" grpId="3"/>
      <p:bldP build="whole" bldLvl="1" animBg="1" rev="0" advAuto="0" spid="467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 Setup Issues</a:t>
            </a:r>
          </a:p>
        </p:txBody>
      </p:sp>
      <p:sp>
        <p:nvSpPr>
          <p:cNvPr id="47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73" name="Content Placeholder 3"/>
          <p:cNvSpPr txBox="1"/>
          <p:nvPr>
            <p:ph type="body" idx="1"/>
          </p:nvPr>
        </p:nvSpPr>
        <p:spPr>
          <a:xfrm>
            <a:off x="76200" y="1598140"/>
            <a:ext cx="8991600" cy="5105401"/>
          </a:xfrm>
          <a:prstGeom prst="rect">
            <a:avLst/>
          </a:prstGeom>
        </p:spPr>
        <p:txBody>
          <a:bodyPr/>
          <a:lstStyle/>
          <a:p>
            <a:pPr/>
            <a:r>
              <a:t>Connection confusion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disambiguate connections from the same host?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Random sequence numbers</a:t>
            </a:r>
          </a:p>
          <a:p>
            <a:pPr/>
            <a:r>
              <a:t>Source spoofing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Need good random number generators!</a:t>
            </a:r>
          </a:p>
          <a:p>
            <a:pPr/>
            <a:r>
              <a:t>Connection state management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SYN allocates state on the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SYN flood = denial of service attack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Solution: SYN cookies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Connection Tear Down</a:t>
            </a:r>
          </a:p>
        </p:txBody>
      </p:sp>
      <p:sp>
        <p:nvSpPr>
          <p:cNvPr id="47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79" name="Content Placeholder 3"/>
          <p:cNvSpPr txBox="1"/>
          <p:nvPr>
            <p:ph type="body" sz="half" idx="1"/>
          </p:nvPr>
        </p:nvSpPr>
        <p:spPr>
          <a:xfrm>
            <a:off x="-1" y="1600200"/>
            <a:ext cx="4201056" cy="5105400"/>
          </a:xfrm>
          <a:prstGeom prst="rect">
            <a:avLst/>
          </a:prstGeom>
        </p:spPr>
        <p:txBody>
          <a:bodyPr/>
          <a:lstStyle/>
          <a:p>
            <a:pPr/>
            <a:r>
              <a:t>Either side can initiate tear down</a:t>
            </a:r>
          </a:p>
          <a:p>
            <a:pPr/>
            <a:r>
              <a:t>Other side may continue sending data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Half open connection</a:t>
            </a:r>
          </a:p>
          <a:p>
            <a:pPr/>
            <a:r>
              <a:t>Acknowledge the last FIN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Sequence number + 1</a:t>
            </a:r>
          </a:p>
        </p:txBody>
      </p:sp>
      <p:sp>
        <p:nvSpPr>
          <p:cNvPr id="480" name="Straight Arrow Connector 4"/>
          <p:cNvSpPr/>
          <p:nvPr/>
        </p:nvSpPr>
        <p:spPr>
          <a:xfrm flipH="1">
            <a:off x="4544317" y="2062370"/>
            <a:ext cx="1" cy="458080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Straight Arrow Connector 5"/>
          <p:cNvSpPr/>
          <p:nvPr/>
        </p:nvSpPr>
        <p:spPr>
          <a:xfrm>
            <a:off x="8825527" y="2062368"/>
            <a:ext cx="12808" cy="458080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TextBox 6"/>
          <p:cNvSpPr txBox="1"/>
          <p:nvPr/>
        </p:nvSpPr>
        <p:spPr>
          <a:xfrm>
            <a:off x="4307013" y="1600704"/>
            <a:ext cx="82714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Client</a:t>
            </a:r>
          </a:p>
        </p:txBody>
      </p:sp>
      <p:sp>
        <p:nvSpPr>
          <p:cNvPr id="483" name="TextBox 7"/>
          <p:cNvSpPr txBox="1"/>
          <p:nvPr/>
        </p:nvSpPr>
        <p:spPr>
          <a:xfrm>
            <a:off x="8081256" y="1600705"/>
            <a:ext cx="89694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Server</a:t>
            </a:r>
          </a:p>
        </p:txBody>
      </p:sp>
      <p:grpSp>
        <p:nvGrpSpPr>
          <p:cNvPr id="486" name="Group 8"/>
          <p:cNvGrpSpPr/>
          <p:nvPr/>
        </p:nvGrpSpPr>
        <p:grpSpPr>
          <a:xfrm>
            <a:off x="4627083" y="2010359"/>
            <a:ext cx="4127096" cy="939484"/>
            <a:chOff x="0" y="0"/>
            <a:chExt cx="4127094" cy="939482"/>
          </a:xfrm>
        </p:grpSpPr>
        <p:sp>
          <p:nvSpPr>
            <p:cNvPr id="484" name="Straight Arrow Connector 9"/>
            <p:cNvSpPr/>
            <p:nvPr/>
          </p:nvSpPr>
          <p:spPr>
            <a:xfrm>
              <a:off x="0" y="286489"/>
              <a:ext cx="4127096" cy="652994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TextBox 10"/>
            <p:cNvSpPr txBox="1"/>
            <p:nvPr/>
          </p:nvSpPr>
          <p:spPr>
            <a:xfrm rot="563463">
              <a:off x="1053299" y="155360"/>
              <a:ext cx="193993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FIN &lt;SeqA, *&gt;</a:t>
              </a:r>
            </a:p>
          </p:txBody>
        </p:sp>
      </p:grpSp>
      <p:grpSp>
        <p:nvGrpSpPr>
          <p:cNvPr id="489" name="Group 11"/>
          <p:cNvGrpSpPr/>
          <p:nvPr/>
        </p:nvGrpSpPr>
        <p:grpSpPr>
          <a:xfrm>
            <a:off x="4627083" y="2819073"/>
            <a:ext cx="4152521" cy="802100"/>
            <a:chOff x="0" y="0"/>
            <a:chExt cx="4152520" cy="802098"/>
          </a:xfrm>
        </p:grpSpPr>
        <p:sp>
          <p:nvSpPr>
            <p:cNvPr id="487" name="Straight Arrow Connector 12"/>
            <p:cNvSpPr/>
            <p:nvPr/>
          </p:nvSpPr>
          <p:spPr>
            <a:xfrm flipH="1">
              <a:off x="-1" y="251993"/>
              <a:ext cx="4152522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TextBox 13"/>
            <p:cNvSpPr txBox="1"/>
            <p:nvPr/>
          </p:nvSpPr>
          <p:spPr>
            <a:xfrm rot="21186504">
              <a:off x="495999" y="144338"/>
              <a:ext cx="2431961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 &lt;*, SeqA+1&gt;</a:t>
              </a:r>
            </a:p>
          </p:txBody>
        </p:sp>
      </p:grpSp>
      <p:grpSp>
        <p:nvGrpSpPr>
          <p:cNvPr id="492" name="Group 14"/>
          <p:cNvGrpSpPr/>
          <p:nvPr/>
        </p:nvGrpSpPr>
        <p:grpSpPr>
          <a:xfrm>
            <a:off x="4627083" y="4023459"/>
            <a:ext cx="4127096" cy="783496"/>
            <a:chOff x="0" y="0"/>
            <a:chExt cx="4127094" cy="783494"/>
          </a:xfrm>
        </p:grpSpPr>
        <p:sp>
          <p:nvSpPr>
            <p:cNvPr id="490" name="Straight Arrow Connector 15"/>
            <p:cNvSpPr/>
            <p:nvPr/>
          </p:nvSpPr>
          <p:spPr>
            <a:xfrm>
              <a:off x="0" y="231164"/>
              <a:ext cx="4127096" cy="55233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TextBox 16"/>
            <p:cNvSpPr txBox="1"/>
            <p:nvPr/>
          </p:nvSpPr>
          <p:spPr>
            <a:xfrm rot="478195">
              <a:off x="1657429" y="41461"/>
              <a:ext cx="628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495" name="Group 24"/>
          <p:cNvGrpSpPr/>
          <p:nvPr/>
        </p:nvGrpSpPr>
        <p:grpSpPr>
          <a:xfrm>
            <a:off x="4627083" y="3389803"/>
            <a:ext cx="4152521" cy="704396"/>
            <a:chOff x="0" y="0"/>
            <a:chExt cx="4152520" cy="704394"/>
          </a:xfrm>
        </p:grpSpPr>
        <p:sp>
          <p:nvSpPr>
            <p:cNvPr id="493" name="Straight Arrow Connector 25"/>
            <p:cNvSpPr/>
            <p:nvPr/>
          </p:nvSpPr>
          <p:spPr>
            <a:xfrm flipH="1">
              <a:off x="-1" y="154288"/>
              <a:ext cx="4152522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TextBox 26"/>
            <p:cNvSpPr txBox="1"/>
            <p:nvPr/>
          </p:nvSpPr>
          <p:spPr>
            <a:xfrm rot="21186504">
              <a:off x="1406158" y="40859"/>
              <a:ext cx="70719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498" name="Group 27"/>
          <p:cNvGrpSpPr/>
          <p:nvPr/>
        </p:nvGrpSpPr>
        <p:grpSpPr>
          <a:xfrm>
            <a:off x="4601658" y="4802554"/>
            <a:ext cx="4152521" cy="766768"/>
            <a:chOff x="0" y="0"/>
            <a:chExt cx="4152520" cy="766767"/>
          </a:xfrm>
        </p:grpSpPr>
        <p:sp>
          <p:nvSpPr>
            <p:cNvPr id="496" name="Straight Arrow Connector 28"/>
            <p:cNvSpPr/>
            <p:nvPr/>
          </p:nvSpPr>
          <p:spPr>
            <a:xfrm flipH="1">
              <a:off x="-1" y="216661"/>
              <a:ext cx="4152522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TextBox 29"/>
            <p:cNvSpPr txBox="1"/>
            <p:nvPr/>
          </p:nvSpPr>
          <p:spPr>
            <a:xfrm rot="21186504">
              <a:off x="740637" y="112005"/>
              <a:ext cx="189305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FIN &lt;SeqB, *&gt;</a:t>
              </a:r>
            </a:p>
          </p:txBody>
        </p:sp>
      </p:grpSp>
      <p:grpSp>
        <p:nvGrpSpPr>
          <p:cNvPr id="501" name="Group 30"/>
          <p:cNvGrpSpPr/>
          <p:nvPr/>
        </p:nvGrpSpPr>
        <p:grpSpPr>
          <a:xfrm>
            <a:off x="4627081" y="5386715"/>
            <a:ext cx="4127096" cy="910963"/>
            <a:chOff x="0" y="0"/>
            <a:chExt cx="4127094" cy="910961"/>
          </a:xfrm>
        </p:grpSpPr>
        <p:sp>
          <p:nvSpPr>
            <p:cNvPr id="499" name="Straight Arrow Connector 31"/>
            <p:cNvSpPr/>
            <p:nvPr/>
          </p:nvSpPr>
          <p:spPr>
            <a:xfrm>
              <a:off x="0" y="358630"/>
              <a:ext cx="4127096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TextBox 32"/>
            <p:cNvSpPr txBox="1"/>
            <p:nvPr/>
          </p:nvSpPr>
          <p:spPr>
            <a:xfrm rot="478195">
              <a:off x="738434" y="164304"/>
              <a:ext cx="240026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 &lt;*, SeqB+1&gt;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5"/>
      <p:bldP build="whole" bldLvl="1" animBg="1" rev="0" advAuto="0" spid="486" grpId="1"/>
      <p:bldP build="whole" bldLvl="1" animBg="1" rev="0" advAuto="0" spid="501" grpId="7"/>
      <p:bldP build="whole" bldLvl="1" animBg="1" rev="0" advAuto="0" spid="495" grpId="4"/>
      <p:bldP build="p" bldLvl="5" animBg="1" rev="0" advAuto="0" spid="479" grpId="3"/>
      <p:bldP build="whole" bldLvl="1" animBg="1" rev="0" advAuto="0" spid="489" grpId="2"/>
      <p:bldP build="whole" bldLvl="1" animBg="1" rev="0" advAuto="0" spid="498" grpId="6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Number Space</a:t>
            </a:r>
          </a:p>
        </p:txBody>
      </p:sp>
      <p:sp>
        <p:nvSpPr>
          <p:cNvPr id="50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5" name="Content Placeholder 3"/>
          <p:cNvSpPr txBox="1"/>
          <p:nvPr>
            <p:ph type="body" idx="1"/>
          </p:nvPr>
        </p:nvSpPr>
        <p:spPr>
          <a:xfrm>
            <a:off x="152400" y="1600199"/>
            <a:ext cx="8839200" cy="4095522"/>
          </a:xfrm>
          <a:prstGeom prst="rect">
            <a:avLst/>
          </a:prstGeom>
        </p:spPr>
        <p:txBody>
          <a:bodyPr/>
          <a:lstStyle/>
          <a:p>
            <a:pPr/>
            <a:r>
              <a:t>TCP uses a byte stream abstraction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byte in each stream is numbered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32-bit value, wraps around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Initial, random values selected during setup</a:t>
            </a:r>
          </a:p>
          <a:p>
            <a:pPr/>
            <a:r>
              <a:t>Byte stream broken down into segments (packets)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Size limited by the Maximum Segment Size (MSS)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Set to limit fragmentation</a:t>
            </a:r>
          </a:p>
          <a:p>
            <a:pPr/>
            <a:r>
              <a:t>Each segment has a sequence number</a:t>
            </a:r>
          </a:p>
        </p:txBody>
      </p:sp>
      <p:sp>
        <p:nvSpPr>
          <p:cNvPr id="506" name="Straight Arrow Connector 4"/>
          <p:cNvSpPr/>
          <p:nvPr/>
        </p:nvSpPr>
        <p:spPr>
          <a:xfrm flipV="1">
            <a:off x="517793" y="6246562"/>
            <a:ext cx="8031296" cy="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TextBox 7"/>
          <p:cNvSpPr txBox="1"/>
          <p:nvPr/>
        </p:nvSpPr>
        <p:spPr>
          <a:xfrm>
            <a:off x="1410159" y="6266753"/>
            <a:ext cx="140117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Segment 8</a:t>
            </a:r>
          </a:p>
        </p:txBody>
      </p:sp>
      <p:sp>
        <p:nvSpPr>
          <p:cNvPr id="508" name="TextBox 8"/>
          <p:cNvSpPr txBox="1"/>
          <p:nvPr/>
        </p:nvSpPr>
        <p:spPr>
          <a:xfrm>
            <a:off x="3523562" y="6266753"/>
            <a:ext cx="140117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Segment 9</a:t>
            </a:r>
          </a:p>
        </p:txBody>
      </p:sp>
      <p:sp>
        <p:nvSpPr>
          <p:cNvPr id="509" name="TextBox 9"/>
          <p:cNvSpPr txBox="1"/>
          <p:nvPr/>
        </p:nvSpPr>
        <p:spPr>
          <a:xfrm>
            <a:off x="5937094" y="6266753"/>
            <a:ext cx="156935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Segment 10</a:t>
            </a:r>
          </a:p>
        </p:txBody>
      </p:sp>
      <p:sp>
        <p:nvSpPr>
          <p:cNvPr id="510" name="Oval 10"/>
          <p:cNvSpPr/>
          <p:nvPr/>
        </p:nvSpPr>
        <p:spPr>
          <a:xfrm>
            <a:off x="1189822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1" name="Oval 11"/>
          <p:cNvSpPr/>
          <p:nvPr/>
        </p:nvSpPr>
        <p:spPr>
          <a:xfrm>
            <a:off x="3304354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2" name="Oval 12"/>
          <p:cNvSpPr/>
          <p:nvPr/>
        </p:nvSpPr>
        <p:spPr>
          <a:xfrm>
            <a:off x="5578418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3" name="Oval 13"/>
          <p:cNvSpPr/>
          <p:nvPr/>
        </p:nvSpPr>
        <p:spPr>
          <a:xfrm>
            <a:off x="7852484" y="614098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4" name="TextBox 14"/>
          <p:cNvSpPr txBox="1"/>
          <p:nvPr/>
        </p:nvSpPr>
        <p:spPr>
          <a:xfrm>
            <a:off x="827481" y="5636955"/>
            <a:ext cx="9450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13450</a:t>
            </a:r>
          </a:p>
        </p:txBody>
      </p:sp>
      <p:sp>
        <p:nvSpPr>
          <p:cNvPr id="515" name="TextBox 15"/>
          <p:cNvSpPr txBox="1"/>
          <p:nvPr/>
        </p:nvSpPr>
        <p:spPr>
          <a:xfrm>
            <a:off x="2942013" y="5636955"/>
            <a:ext cx="94502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14950</a:t>
            </a:r>
          </a:p>
        </p:txBody>
      </p:sp>
      <p:sp>
        <p:nvSpPr>
          <p:cNvPr id="516" name="TextBox 16"/>
          <p:cNvSpPr txBox="1"/>
          <p:nvPr/>
        </p:nvSpPr>
        <p:spPr>
          <a:xfrm>
            <a:off x="5216078" y="5636953"/>
            <a:ext cx="94502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16050</a:t>
            </a:r>
          </a:p>
        </p:txBody>
      </p:sp>
      <p:sp>
        <p:nvSpPr>
          <p:cNvPr id="517" name="TextBox 17"/>
          <p:cNvSpPr txBox="1"/>
          <p:nvPr/>
        </p:nvSpPr>
        <p:spPr>
          <a:xfrm>
            <a:off x="7490144" y="5636952"/>
            <a:ext cx="9450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17550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6" grpId="2"/>
      <p:bldP build="whole" bldLvl="1" animBg="1" rev="0" advAuto="0" spid="511" grpId="7"/>
      <p:bldP build="whole" bldLvl="1" animBg="1" rev="0" advAuto="0" spid="512" grpId="8"/>
      <p:bldP build="whole" bldLvl="1" animBg="1" rev="0" advAuto="0" spid="509" grpId="5"/>
      <p:bldP build="whole" bldLvl="1" animBg="1" rev="0" advAuto="0" spid="510" grpId="6"/>
      <p:bldP build="whole" bldLvl="1" animBg="1" rev="0" advAuto="0" spid="508" grpId="4"/>
      <p:bldP build="whole" bldLvl="1" animBg="1" rev="0" advAuto="0" spid="513" grpId="9"/>
      <p:bldP build="whole" bldLvl="1" animBg="1" rev="0" advAuto="0" spid="514" grpId="10"/>
      <p:bldP build="whole" bldLvl="1" animBg="1" rev="0" advAuto="0" spid="516" grpId="12"/>
      <p:bldP build="whole" bldLvl="1" animBg="1" rev="0" advAuto="0" spid="507" grpId="3"/>
      <p:bldP build="p" bldLvl="5" animBg="1" rev="0" advAuto="0" spid="505" grpId="1"/>
      <p:bldP build="whole" bldLvl="1" animBg="1" rev="0" advAuto="0" spid="517" grpId="13"/>
      <p:bldP build="whole" bldLvl="1" animBg="1" rev="0" advAuto="0" spid="515" grpId="1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Bidirectional Communication</a:t>
            </a:r>
          </a:p>
        </p:txBody>
      </p:sp>
      <p:sp>
        <p:nvSpPr>
          <p:cNvPr id="52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23" name="Content Placeholder 3"/>
          <p:cNvSpPr txBox="1"/>
          <p:nvPr>
            <p:ph type="body" sz="quarter" idx="1"/>
          </p:nvPr>
        </p:nvSpPr>
        <p:spPr>
          <a:xfrm>
            <a:off x="152400" y="5420298"/>
            <a:ext cx="8839200" cy="1285302"/>
          </a:xfrm>
          <a:prstGeom prst="rect">
            <a:avLst/>
          </a:prstGeom>
        </p:spPr>
        <p:txBody>
          <a:bodyPr/>
          <a:lstStyle>
            <a:lvl2pPr marL="640080" indent="-274320">
              <a:spcBef>
                <a:spcPts val="500"/>
              </a:spcBef>
              <a:buClr>
                <a:schemeClr val="accent1"/>
              </a:buClr>
              <a:defRPr sz="2600"/>
            </a:lvl2pPr>
          </a:lstStyle>
          <a:p>
            <a:pPr/>
            <a:r>
              <a:t>Each side of the connection can send and receive</a:t>
            </a:r>
          </a:p>
          <a:p>
            <a:pPr lvl="1"/>
            <a:r>
              <a:t>Different sequence numbers for each direction</a:t>
            </a:r>
          </a:p>
        </p:txBody>
      </p:sp>
      <p:sp>
        <p:nvSpPr>
          <p:cNvPr id="524" name="Straight Arrow Connector 4"/>
          <p:cNvSpPr/>
          <p:nvPr/>
        </p:nvSpPr>
        <p:spPr>
          <a:xfrm flipH="1">
            <a:off x="2366464" y="2153976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5" name="Straight Arrow Connector 5"/>
          <p:cNvSpPr/>
          <p:nvPr/>
        </p:nvSpPr>
        <p:spPr>
          <a:xfrm>
            <a:off x="6682372" y="2153976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6" name="TextBox 6"/>
          <p:cNvSpPr txBox="1"/>
          <p:nvPr/>
        </p:nvSpPr>
        <p:spPr>
          <a:xfrm>
            <a:off x="2272382" y="1593157"/>
            <a:ext cx="82714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Client</a:t>
            </a:r>
          </a:p>
        </p:txBody>
      </p:sp>
      <p:sp>
        <p:nvSpPr>
          <p:cNvPr id="527" name="TextBox 7"/>
          <p:cNvSpPr txBox="1"/>
          <p:nvPr/>
        </p:nvSpPr>
        <p:spPr>
          <a:xfrm>
            <a:off x="5870337" y="1593157"/>
            <a:ext cx="89694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Server</a:t>
            </a:r>
          </a:p>
        </p:txBody>
      </p:sp>
      <p:grpSp>
        <p:nvGrpSpPr>
          <p:cNvPr id="530" name="Group 8"/>
          <p:cNvGrpSpPr/>
          <p:nvPr/>
        </p:nvGrpSpPr>
        <p:grpSpPr>
          <a:xfrm>
            <a:off x="2467772" y="1958731"/>
            <a:ext cx="4125718" cy="924573"/>
            <a:chOff x="0" y="0"/>
            <a:chExt cx="4125717" cy="924572"/>
          </a:xfrm>
        </p:grpSpPr>
        <p:sp>
          <p:nvSpPr>
            <p:cNvPr id="528" name="Straight Arrow Connector 9"/>
            <p:cNvSpPr/>
            <p:nvPr/>
          </p:nvSpPr>
          <p:spPr>
            <a:xfrm>
              <a:off x="-1" y="271580"/>
              <a:ext cx="4125719" cy="65299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TextBox 10"/>
            <p:cNvSpPr txBox="1"/>
            <p:nvPr/>
          </p:nvSpPr>
          <p:spPr>
            <a:xfrm rot="495396">
              <a:off x="1011270" y="166857"/>
              <a:ext cx="235516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 (1460 bytes)</a:t>
              </a:r>
            </a:p>
          </p:txBody>
        </p:sp>
      </p:grpSp>
      <p:grpSp>
        <p:nvGrpSpPr>
          <p:cNvPr id="533" name="Group 11"/>
          <p:cNvGrpSpPr/>
          <p:nvPr/>
        </p:nvGrpSpPr>
        <p:grpSpPr>
          <a:xfrm>
            <a:off x="2407176" y="2772232"/>
            <a:ext cx="4186314" cy="829826"/>
            <a:chOff x="0" y="0"/>
            <a:chExt cx="4186313" cy="829824"/>
          </a:xfrm>
        </p:grpSpPr>
        <p:sp>
          <p:nvSpPr>
            <p:cNvPr id="531" name="Straight Arrow Connector 12"/>
            <p:cNvSpPr/>
            <p:nvPr/>
          </p:nvSpPr>
          <p:spPr>
            <a:xfrm flipH="1">
              <a:off x="60595" y="279718"/>
              <a:ext cx="4125719" cy="55010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TextBox 13"/>
            <p:cNvSpPr txBox="1"/>
            <p:nvPr/>
          </p:nvSpPr>
          <p:spPr>
            <a:xfrm rot="21131927">
              <a:off x="16226" y="192335"/>
              <a:ext cx="28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Data/ACK (730 bytes)</a:t>
              </a:r>
            </a:p>
          </p:txBody>
        </p:sp>
      </p:grpSp>
      <p:grpSp>
        <p:nvGrpSpPr>
          <p:cNvPr id="536" name="Group 14"/>
          <p:cNvGrpSpPr/>
          <p:nvPr/>
        </p:nvGrpSpPr>
        <p:grpSpPr>
          <a:xfrm>
            <a:off x="2467771" y="3412962"/>
            <a:ext cx="4125719" cy="849350"/>
            <a:chOff x="0" y="0"/>
            <a:chExt cx="4125717" cy="849348"/>
          </a:xfrm>
        </p:grpSpPr>
        <p:sp>
          <p:nvSpPr>
            <p:cNvPr id="534" name="Straight Arrow Connector 15"/>
            <p:cNvSpPr/>
            <p:nvPr/>
          </p:nvSpPr>
          <p:spPr>
            <a:xfrm>
              <a:off x="-1" y="297018"/>
              <a:ext cx="4125719" cy="55233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TextBox 16"/>
            <p:cNvSpPr txBox="1"/>
            <p:nvPr/>
          </p:nvSpPr>
          <p:spPr>
            <a:xfrm rot="434769">
              <a:off x="803774" y="189465"/>
              <a:ext cx="303173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Data/ACK (1460 bytes)</a:t>
              </a:r>
            </a:p>
          </p:txBody>
        </p:sp>
      </p:grpSp>
      <p:sp>
        <p:nvSpPr>
          <p:cNvPr id="537" name="TextBox 17"/>
          <p:cNvSpPr txBox="1"/>
          <p:nvPr/>
        </p:nvSpPr>
        <p:spPr>
          <a:xfrm>
            <a:off x="363549" y="1654712"/>
            <a:ext cx="5467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Seq.</a:t>
            </a:r>
          </a:p>
        </p:txBody>
      </p:sp>
      <p:sp>
        <p:nvSpPr>
          <p:cNvPr id="538" name="TextBox 18"/>
          <p:cNvSpPr txBox="1"/>
          <p:nvPr/>
        </p:nvSpPr>
        <p:spPr>
          <a:xfrm>
            <a:off x="1342214" y="1654712"/>
            <a:ext cx="5691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Ack.</a:t>
            </a:r>
          </a:p>
        </p:txBody>
      </p:sp>
      <p:sp>
        <p:nvSpPr>
          <p:cNvPr id="539" name="TextBox 19"/>
          <p:cNvSpPr txBox="1"/>
          <p:nvPr/>
        </p:nvSpPr>
        <p:spPr>
          <a:xfrm>
            <a:off x="7015892" y="1654712"/>
            <a:ext cx="5467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Seq.</a:t>
            </a:r>
          </a:p>
        </p:txBody>
      </p:sp>
      <p:sp>
        <p:nvSpPr>
          <p:cNvPr id="540" name="TextBox 20"/>
          <p:cNvSpPr txBox="1"/>
          <p:nvPr/>
        </p:nvSpPr>
        <p:spPr>
          <a:xfrm>
            <a:off x="7994557" y="1654712"/>
            <a:ext cx="56910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rgbClr val="165160"/>
                </a:solidFill>
              </a:defRPr>
            </a:lvl1pPr>
          </a:lstStyle>
          <a:p>
            <a:pPr/>
            <a:r>
              <a:t>Ack.</a:t>
            </a:r>
          </a:p>
        </p:txBody>
      </p:sp>
      <p:sp>
        <p:nvSpPr>
          <p:cNvPr id="541" name="TextBox 21"/>
          <p:cNvSpPr txBox="1"/>
          <p:nvPr/>
        </p:nvSpPr>
        <p:spPr>
          <a:xfrm>
            <a:off x="363547" y="2011016"/>
            <a:ext cx="23895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42" name="TextBox 22"/>
          <p:cNvSpPr txBox="1"/>
          <p:nvPr/>
        </p:nvSpPr>
        <p:spPr>
          <a:xfrm>
            <a:off x="1342213" y="2011016"/>
            <a:ext cx="3737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543" name="TextBox 23"/>
          <p:cNvSpPr txBox="1"/>
          <p:nvPr/>
        </p:nvSpPr>
        <p:spPr>
          <a:xfrm>
            <a:off x="7051799" y="2651841"/>
            <a:ext cx="3737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544" name="TextBox 24"/>
          <p:cNvSpPr txBox="1"/>
          <p:nvPr/>
        </p:nvSpPr>
        <p:spPr>
          <a:xfrm>
            <a:off x="8030464" y="2651841"/>
            <a:ext cx="6433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1461</a:t>
            </a:r>
          </a:p>
        </p:txBody>
      </p:sp>
      <p:sp>
        <p:nvSpPr>
          <p:cNvPr id="545" name="TextBox 25"/>
          <p:cNvSpPr txBox="1"/>
          <p:nvPr/>
        </p:nvSpPr>
        <p:spPr>
          <a:xfrm>
            <a:off x="403614" y="3396474"/>
            <a:ext cx="64339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1461</a:t>
            </a:r>
          </a:p>
        </p:txBody>
      </p:sp>
      <p:sp>
        <p:nvSpPr>
          <p:cNvPr id="546" name="TextBox 26"/>
          <p:cNvSpPr txBox="1"/>
          <p:nvPr/>
        </p:nvSpPr>
        <p:spPr>
          <a:xfrm>
            <a:off x="1382279" y="3396474"/>
            <a:ext cx="5085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753</a:t>
            </a:r>
          </a:p>
        </p:txBody>
      </p:sp>
      <p:sp>
        <p:nvSpPr>
          <p:cNvPr id="547" name="TextBox 27"/>
          <p:cNvSpPr txBox="1"/>
          <p:nvPr/>
        </p:nvSpPr>
        <p:spPr>
          <a:xfrm>
            <a:off x="7051799" y="4062255"/>
            <a:ext cx="5085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753</a:t>
            </a:r>
          </a:p>
        </p:txBody>
      </p:sp>
      <p:sp>
        <p:nvSpPr>
          <p:cNvPr id="548" name="TextBox 28"/>
          <p:cNvSpPr txBox="1"/>
          <p:nvPr/>
        </p:nvSpPr>
        <p:spPr>
          <a:xfrm>
            <a:off x="8030464" y="4062255"/>
            <a:ext cx="64339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2921</a:t>
            </a:r>
          </a:p>
        </p:txBody>
      </p:sp>
      <p:grpSp>
        <p:nvGrpSpPr>
          <p:cNvPr id="551" name="Group 29"/>
          <p:cNvGrpSpPr/>
          <p:nvPr/>
        </p:nvGrpSpPr>
        <p:grpSpPr>
          <a:xfrm>
            <a:off x="619977" y="3533193"/>
            <a:ext cx="3125757" cy="1374028"/>
            <a:chOff x="0" y="0"/>
            <a:chExt cx="3125756" cy="1374026"/>
          </a:xfrm>
        </p:grpSpPr>
        <p:sp>
          <p:nvSpPr>
            <p:cNvPr id="549" name="Rectangular Callout 30"/>
            <p:cNvSpPr/>
            <p:nvPr/>
          </p:nvSpPr>
          <p:spPr>
            <a:xfrm flipH="1">
              <a:off x="3" y="0"/>
              <a:ext cx="3125754" cy="137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730"/>
                  </a:moveTo>
                  <a:lnTo>
                    <a:pt x="3600" y="6730"/>
                  </a:lnTo>
                  <a:lnTo>
                    <a:pt x="3635" y="0"/>
                  </a:lnTo>
                  <a:lnTo>
                    <a:pt x="9000" y="6730"/>
                  </a:lnTo>
                  <a:lnTo>
                    <a:pt x="21600" y="673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20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TextBox 31"/>
            <p:cNvSpPr txBox="1"/>
            <p:nvPr/>
          </p:nvSpPr>
          <p:spPr>
            <a:xfrm>
              <a:off x="0" y="428085"/>
              <a:ext cx="3125753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and ACK in the same packet</a:t>
              </a:r>
            </a:p>
          </p:txBody>
        </p:sp>
      </p:grpSp>
      <p:sp>
        <p:nvSpPr>
          <p:cNvPr id="552" name="TextBox 32"/>
          <p:cNvSpPr txBox="1"/>
          <p:nvPr/>
        </p:nvSpPr>
        <p:spPr>
          <a:xfrm>
            <a:off x="7051799" y="2011016"/>
            <a:ext cx="3737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553" name="TextBox 33"/>
          <p:cNvSpPr txBox="1"/>
          <p:nvPr/>
        </p:nvSpPr>
        <p:spPr>
          <a:xfrm>
            <a:off x="8030464" y="2011016"/>
            <a:ext cx="2389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1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1" grpId="11"/>
      <p:bldP build="whole" bldLvl="1" animBg="1" rev="0" advAuto="0" spid="545" grpId="9"/>
      <p:bldP build="whole" bldLvl="1" animBg="1" rev="0" advAuto="0" spid="552" grpId="3"/>
      <p:bldP build="whole" bldLvl="1" animBg="1" rev="0" advAuto="0" spid="551" grpId="12"/>
      <p:bldP build="whole" bldLvl="1" animBg="1" rev="0" advAuto="0" spid="542" grpId="2"/>
      <p:bldP build="whole" bldLvl="1" animBg="1" rev="0" advAuto="0" spid="543" grpId="6"/>
      <p:bldP build="whole" bldLvl="1" animBg="1" rev="0" advAuto="0" spid="546" grpId="10"/>
      <p:bldP build="whole" bldLvl="1" animBg="1" rev="0" advAuto="0" spid="536" grpId="13"/>
      <p:bldP build="whole" bldLvl="1" animBg="1" rev="0" advAuto="0" spid="548" grpId="15"/>
      <p:bldP build="whole" bldLvl="1" animBg="1" rev="0" advAuto="0" spid="544" grpId="7"/>
      <p:bldP build="whole" bldLvl="1" animBg="1" rev="0" advAuto="0" spid="541" grpId="1"/>
      <p:bldP build="whole" bldLvl="1" animBg="1" rev="0" advAuto="0" spid="530" grpId="5"/>
      <p:bldP build="whole" bldLvl="1" animBg="1" rev="0" advAuto="0" spid="553" grpId="4"/>
      <p:bldP build="whole" bldLvl="1" animBg="1" rev="0" advAuto="0" spid="533" grpId="8"/>
      <p:bldP build="whole" bldLvl="1" animBg="1" rev="0" advAuto="0" spid="547" grpId="1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Transport Layer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idx="1"/>
          </p:nvPr>
        </p:nvSpPr>
        <p:spPr>
          <a:xfrm>
            <a:off x="3207224" y="1600200"/>
            <a:ext cx="5936776" cy="5105400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Function: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Demultiplexing of data streams</a:t>
            </a:r>
          </a:p>
          <a:p>
            <a:pPr>
              <a:defRPr sz="2600"/>
            </a:pPr>
            <a:r>
              <a:t>Optional functions: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Creating long lived connections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Reliable, in-order packet delivery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Error detection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Flow and congestion control</a:t>
            </a:r>
          </a:p>
          <a:p>
            <a:pPr>
              <a:defRPr sz="2600"/>
            </a:pPr>
            <a:r>
              <a:t>Key challenges: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Detecting and responding to congestion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Balancing fairness against high utilization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270798" y="2238269"/>
            <a:ext cx="2242663" cy="583566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51" name="Content Placeholder 2"/>
          <p:cNvSpPr txBox="1"/>
          <p:nvPr/>
        </p:nvSpPr>
        <p:spPr>
          <a:xfrm>
            <a:off x="270536" y="2813758"/>
            <a:ext cx="2242655" cy="573178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spcBef>
                <a:spcPts val="60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52" name="Content Placeholder 2"/>
          <p:cNvSpPr txBox="1"/>
          <p:nvPr/>
        </p:nvSpPr>
        <p:spPr>
          <a:xfrm>
            <a:off x="270667" y="3386935"/>
            <a:ext cx="2242655" cy="583566"/>
          </a:xfrm>
          <a:prstGeom prst="rect">
            <a:avLst/>
          </a:prstGeom>
          <a:solidFill>
            <a:srgbClr val="0070C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270667" y="3960112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270667" y="4533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55" name="Content Placeholder 2"/>
          <p:cNvSpPr txBox="1"/>
          <p:nvPr/>
        </p:nvSpPr>
        <p:spPr>
          <a:xfrm>
            <a:off x="270667" y="5111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56" name="Content Placeholder 2"/>
          <p:cNvSpPr txBox="1"/>
          <p:nvPr/>
        </p:nvSpPr>
        <p:spPr>
          <a:xfrm>
            <a:off x="270798" y="5684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157" name="Left Brace 19"/>
          <p:cNvSpPr/>
          <p:nvPr/>
        </p:nvSpPr>
        <p:spPr>
          <a:xfrm>
            <a:off x="2647664" y="1869744"/>
            <a:ext cx="559561" cy="4653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1407"/>
                </a:lnTo>
                <a:cubicBezTo>
                  <a:pt x="10800" y="11288"/>
                  <a:pt x="5965" y="11191"/>
                  <a:pt x="0" y="11191"/>
                </a:cubicBezTo>
                <a:cubicBezTo>
                  <a:pt x="5965" y="11191"/>
                  <a:pt x="10800" y="11094"/>
                  <a:pt x="10800" y="10975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Control</a:t>
            </a:r>
          </a:p>
        </p:txBody>
      </p:sp>
      <p:sp>
        <p:nvSpPr>
          <p:cNvPr id="55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57" name="Content Placeholder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Problem: how many packets should a sender transmit?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Too many packets may overwhelm the receiver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Size of the receivers buffers may change over time</a:t>
            </a:r>
          </a:p>
          <a:p>
            <a:pPr/>
            <a:r>
              <a:t>Solution: sliding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Receiver tells the sender how big their buffer is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Called the </a:t>
            </a:r>
            <a:r>
              <a:rPr>
                <a:solidFill>
                  <a:schemeClr val="accent1"/>
                </a:solidFill>
              </a:rPr>
              <a:t>advertised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For window size </a:t>
            </a:r>
            <a:r>
              <a:rPr i="1"/>
              <a:t>n</a:t>
            </a:r>
            <a:r>
              <a:t>, sender may transmit </a:t>
            </a:r>
            <a:r>
              <a:rPr i="1"/>
              <a:t>n</a:t>
            </a:r>
            <a:r>
              <a:t> bytes without receiving an ACK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After each ACK, the window slides forward</a:t>
            </a:r>
          </a:p>
          <a:p>
            <a:pPr/>
            <a:r>
              <a:t>Window may go to zero!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 Control: Sender Side</a:t>
            </a:r>
          </a:p>
        </p:txBody>
      </p:sp>
      <p:sp>
        <p:nvSpPr>
          <p:cNvPr id="56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63" name="Rectangle 5"/>
          <p:cNvGrpSpPr/>
          <p:nvPr/>
        </p:nvGrpSpPr>
        <p:grpSpPr>
          <a:xfrm>
            <a:off x="219462" y="2546773"/>
            <a:ext cx="3828464" cy="383653"/>
            <a:chOff x="0" y="0"/>
            <a:chExt cx="3828462" cy="383651"/>
          </a:xfrm>
        </p:grpSpPr>
        <p:sp>
          <p:nvSpPr>
            <p:cNvPr id="561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Sequence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566" name="Rectangle 6"/>
          <p:cNvGrpSpPr/>
          <p:nvPr/>
        </p:nvGrpSpPr>
        <p:grpSpPr>
          <a:xfrm>
            <a:off x="219462" y="2157139"/>
            <a:ext cx="1916066" cy="383653"/>
            <a:chOff x="0" y="0"/>
            <a:chExt cx="1916064" cy="383651"/>
          </a:xfrm>
        </p:grpSpPr>
        <p:sp>
          <p:nvSpPr>
            <p:cNvPr id="564" name="Rectangle"/>
            <p:cNvSpPr/>
            <p:nvPr/>
          </p:nvSpPr>
          <p:spPr>
            <a:xfrm>
              <a:off x="-1" y="0"/>
              <a:ext cx="191606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Src. Port"/>
            <p:cNvSpPr txBox="1"/>
            <p:nvPr/>
          </p:nvSpPr>
          <p:spPr>
            <a:xfrm>
              <a:off x="-1" y="6405"/>
              <a:ext cx="19160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Src. Port</a:t>
              </a:r>
            </a:p>
          </p:txBody>
        </p:sp>
      </p:grpSp>
      <p:grpSp>
        <p:nvGrpSpPr>
          <p:cNvPr id="569" name="Rectangle 7"/>
          <p:cNvGrpSpPr/>
          <p:nvPr/>
        </p:nvGrpSpPr>
        <p:grpSpPr>
          <a:xfrm>
            <a:off x="219459" y="2927132"/>
            <a:ext cx="3828464" cy="383653"/>
            <a:chOff x="0" y="0"/>
            <a:chExt cx="3828462" cy="383651"/>
          </a:xfrm>
        </p:grpSpPr>
        <p:sp>
          <p:nvSpPr>
            <p:cNvPr id="567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Acknowledgement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572" name="Rectangle 8"/>
          <p:cNvGrpSpPr/>
          <p:nvPr/>
        </p:nvGrpSpPr>
        <p:grpSpPr>
          <a:xfrm>
            <a:off x="2133051" y="3315918"/>
            <a:ext cx="1912399" cy="383653"/>
            <a:chOff x="0" y="0"/>
            <a:chExt cx="1912397" cy="383651"/>
          </a:xfrm>
        </p:grpSpPr>
        <p:sp>
          <p:nvSpPr>
            <p:cNvPr id="570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Window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</a:t>
              </a:r>
            </a:p>
          </p:txBody>
        </p:sp>
      </p:grpSp>
      <p:grpSp>
        <p:nvGrpSpPr>
          <p:cNvPr id="575" name="Rectangle 9"/>
          <p:cNvGrpSpPr/>
          <p:nvPr/>
        </p:nvGrpSpPr>
        <p:grpSpPr>
          <a:xfrm>
            <a:off x="2133055" y="3690903"/>
            <a:ext cx="1912399" cy="383653"/>
            <a:chOff x="0" y="0"/>
            <a:chExt cx="1912397" cy="383651"/>
          </a:xfrm>
        </p:grpSpPr>
        <p:sp>
          <p:nvSpPr>
            <p:cNvPr id="573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Urgent Pointer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578" name="Rectangle 10"/>
          <p:cNvGrpSpPr/>
          <p:nvPr/>
        </p:nvGrpSpPr>
        <p:grpSpPr>
          <a:xfrm>
            <a:off x="842260" y="3310785"/>
            <a:ext cx="1294946" cy="383653"/>
            <a:chOff x="0" y="0"/>
            <a:chExt cx="1294944" cy="383651"/>
          </a:xfrm>
        </p:grpSpPr>
        <p:sp>
          <p:nvSpPr>
            <p:cNvPr id="576" name="Rectangle"/>
            <p:cNvSpPr/>
            <p:nvPr/>
          </p:nvSpPr>
          <p:spPr>
            <a:xfrm>
              <a:off x="0" y="0"/>
              <a:ext cx="129494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Flags"/>
            <p:cNvSpPr txBox="1"/>
            <p:nvPr/>
          </p:nvSpPr>
          <p:spPr>
            <a:xfrm>
              <a:off x="0" y="6405"/>
              <a:ext cx="129494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581" name="Rectangle 11"/>
          <p:cNvGrpSpPr/>
          <p:nvPr/>
        </p:nvGrpSpPr>
        <p:grpSpPr>
          <a:xfrm>
            <a:off x="222974" y="3695095"/>
            <a:ext cx="1914232" cy="383652"/>
            <a:chOff x="0" y="0"/>
            <a:chExt cx="1914230" cy="383651"/>
          </a:xfrm>
        </p:grpSpPr>
        <p:sp>
          <p:nvSpPr>
            <p:cNvPr id="579" name="Rectangle"/>
            <p:cNvSpPr/>
            <p:nvPr/>
          </p:nvSpPr>
          <p:spPr>
            <a:xfrm>
              <a:off x="-1" y="0"/>
              <a:ext cx="191423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0" name="Checksum"/>
            <p:cNvSpPr txBox="1"/>
            <p:nvPr/>
          </p:nvSpPr>
          <p:spPr>
            <a:xfrm>
              <a:off x="-1" y="6405"/>
              <a:ext cx="19142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584" name="Rectangle 12"/>
          <p:cNvGrpSpPr/>
          <p:nvPr/>
        </p:nvGrpSpPr>
        <p:grpSpPr>
          <a:xfrm>
            <a:off x="222974" y="3304902"/>
            <a:ext cx="619287" cy="383653"/>
            <a:chOff x="0" y="0"/>
            <a:chExt cx="619285" cy="383651"/>
          </a:xfrm>
        </p:grpSpPr>
        <p:sp>
          <p:nvSpPr>
            <p:cNvPr id="582" name="Rectangle"/>
            <p:cNvSpPr/>
            <p:nvPr/>
          </p:nvSpPr>
          <p:spPr>
            <a:xfrm>
              <a:off x="0" y="0"/>
              <a:ext cx="61928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3" name="HL"/>
            <p:cNvSpPr txBox="1"/>
            <p:nvPr/>
          </p:nvSpPr>
          <p:spPr>
            <a:xfrm>
              <a:off x="0" y="6405"/>
              <a:ext cx="61928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</a:t>
              </a:r>
            </a:p>
          </p:txBody>
        </p:sp>
      </p:grpSp>
      <p:sp>
        <p:nvSpPr>
          <p:cNvPr id="585" name="TextBox 13"/>
          <p:cNvSpPr txBox="1"/>
          <p:nvPr/>
        </p:nvSpPr>
        <p:spPr>
          <a:xfrm>
            <a:off x="1353391" y="1686103"/>
            <a:ext cx="14971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Packet Sent</a:t>
            </a:r>
          </a:p>
        </p:txBody>
      </p:sp>
      <p:grpSp>
        <p:nvGrpSpPr>
          <p:cNvPr id="588" name="Rectangle 14"/>
          <p:cNvGrpSpPr/>
          <p:nvPr/>
        </p:nvGrpSpPr>
        <p:grpSpPr>
          <a:xfrm>
            <a:off x="6884113" y="2156480"/>
            <a:ext cx="1912399" cy="383653"/>
            <a:chOff x="0" y="0"/>
            <a:chExt cx="1912397" cy="383651"/>
          </a:xfrm>
        </p:grpSpPr>
        <p:sp>
          <p:nvSpPr>
            <p:cNvPr id="586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7" name="Dest. Port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Dest. Port</a:t>
              </a:r>
            </a:p>
          </p:txBody>
        </p:sp>
      </p:grpSp>
      <p:grpSp>
        <p:nvGrpSpPr>
          <p:cNvPr id="591" name="Rectangle 16"/>
          <p:cNvGrpSpPr/>
          <p:nvPr/>
        </p:nvGrpSpPr>
        <p:grpSpPr>
          <a:xfrm>
            <a:off x="4965901" y="2156480"/>
            <a:ext cx="1916065" cy="383653"/>
            <a:chOff x="0" y="0"/>
            <a:chExt cx="1916064" cy="383651"/>
          </a:xfrm>
        </p:grpSpPr>
        <p:sp>
          <p:nvSpPr>
            <p:cNvPr id="589" name="Rectangle"/>
            <p:cNvSpPr/>
            <p:nvPr/>
          </p:nvSpPr>
          <p:spPr>
            <a:xfrm>
              <a:off x="-1" y="0"/>
              <a:ext cx="191606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0" name="Src. Port"/>
            <p:cNvSpPr txBox="1"/>
            <p:nvPr/>
          </p:nvSpPr>
          <p:spPr>
            <a:xfrm>
              <a:off x="-1" y="6405"/>
              <a:ext cx="191606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Src. Port</a:t>
              </a:r>
            </a:p>
          </p:txBody>
        </p:sp>
      </p:grpSp>
      <p:grpSp>
        <p:nvGrpSpPr>
          <p:cNvPr id="594" name="Rectangle 17"/>
          <p:cNvGrpSpPr/>
          <p:nvPr/>
        </p:nvGrpSpPr>
        <p:grpSpPr>
          <a:xfrm>
            <a:off x="4965898" y="2926475"/>
            <a:ext cx="3828463" cy="383653"/>
            <a:chOff x="0" y="0"/>
            <a:chExt cx="3828462" cy="383651"/>
          </a:xfrm>
        </p:grpSpPr>
        <p:sp>
          <p:nvSpPr>
            <p:cNvPr id="592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Acknowledgement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597" name="Rectangle 18"/>
          <p:cNvGrpSpPr/>
          <p:nvPr/>
        </p:nvGrpSpPr>
        <p:grpSpPr>
          <a:xfrm>
            <a:off x="6879490" y="3304244"/>
            <a:ext cx="1912399" cy="383653"/>
            <a:chOff x="0" y="0"/>
            <a:chExt cx="1912397" cy="383651"/>
          </a:xfrm>
        </p:grpSpPr>
        <p:sp>
          <p:nvSpPr>
            <p:cNvPr id="595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6" name="Window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Window</a:t>
              </a:r>
            </a:p>
          </p:txBody>
        </p:sp>
      </p:grpSp>
      <p:grpSp>
        <p:nvGrpSpPr>
          <p:cNvPr id="600" name="Rectangle 19"/>
          <p:cNvGrpSpPr/>
          <p:nvPr/>
        </p:nvGrpSpPr>
        <p:grpSpPr>
          <a:xfrm>
            <a:off x="6879494" y="3690244"/>
            <a:ext cx="1912399" cy="383653"/>
            <a:chOff x="0" y="0"/>
            <a:chExt cx="1912397" cy="383651"/>
          </a:xfrm>
        </p:grpSpPr>
        <p:sp>
          <p:nvSpPr>
            <p:cNvPr id="598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Urgent Pointer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603" name="Rectangle 20"/>
          <p:cNvGrpSpPr/>
          <p:nvPr/>
        </p:nvGrpSpPr>
        <p:grpSpPr>
          <a:xfrm>
            <a:off x="5588699" y="3310127"/>
            <a:ext cx="1294946" cy="383653"/>
            <a:chOff x="0" y="0"/>
            <a:chExt cx="1294944" cy="383651"/>
          </a:xfrm>
        </p:grpSpPr>
        <p:sp>
          <p:nvSpPr>
            <p:cNvPr id="601" name="Rectangle"/>
            <p:cNvSpPr/>
            <p:nvPr/>
          </p:nvSpPr>
          <p:spPr>
            <a:xfrm>
              <a:off x="0" y="0"/>
              <a:ext cx="129494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2" name="Flags"/>
            <p:cNvSpPr txBox="1"/>
            <p:nvPr/>
          </p:nvSpPr>
          <p:spPr>
            <a:xfrm>
              <a:off x="0" y="6405"/>
              <a:ext cx="129494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606" name="Rectangle 21"/>
          <p:cNvGrpSpPr/>
          <p:nvPr/>
        </p:nvGrpSpPr>
        <p:grpSpPr>
          <a:xfrm>
            <a:off x="4969414" y="3694436"/>
            <a:ext cx="1914231" cy="383653"/>
            <a:chOff x="0" y="0"/>
            <a:chExt cx="1914230" cy="383651"/>
          </a:xfrm>
        </p:grpSpPr>
        <p:sp>
          <p:nvSpPr>
            <p:cNvPr id="604" name="Rectangle"/>
            <p:cNvSpPr/>
            <p:nvPr/>
          </p:nvSpPr>
          <p:spPr>
            <a:xfrm>
              <a:off x="-1" y="0"/>
              <a:ext cx="191423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5" name="Checksum"/>
            <p:cNvSpPr txBox="1"/>
            <p:nvPr/>
          </p:nvSpPr>
          <p:spPr>
            <a:xfrm>
              <a:off x="-1" y="6405"/>
              <a:ext cx="191423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609" name="Rectangle 22"/>
          <p:cNvGrpSpPr/>
          <p:nvPr/>
        </p:nvGrpSpPr>
        <p:grpSpPr>
          <a:xfrm>
            <a:off x="4969412" y="3304244"/>
            <a:ext cx="619287" cy="383653"/>
            <a:chOff x="0" y="0"/>
            <a:chExt cx="619285" cy="383651"/>
          </a:xfrm>
        </p:grpSpPr>
        <p:sp>
          <p:nvSpPr>
            <p:cNvPr id="607" name="Rectangle"/>
            <p:cNvSpPr/>
            <p:nvPr/>
          </p:nvSpPr>
          <p:spPr>
            <a:xfrm>
              <a:off x="0" y="0"/>
              <a:ext cx="619286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HL"/>
            <p:cNvSpPr txBox="1"/>
            <p:nvPr/>
          </p:nvSpPr>
          <p:spPr>
            <a:xfrm>
              <a:off x="0" y="6405"/>
              <a:ext cx="61928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</a:t>
              </a:r>
            </a:p>
          </p:txBody>
        </p:sp>
      </p:grpSp>
      <p:sp>
        <p:nvSpPr>
          <p:cNvPr id="610" name="TextBox 23"/>
          <p:cNvSpPr txBox="1"/>
          <p:nvPr/>
        </p:nvSpPr>
        <p:spPr>
          <a:xfrm>
            <a:off x="5820183" y="1685444"/>
            <a:ext cx="20564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Packet Received</a:t>
            </a:r>
          </a:p>
        </p:txBody>
      </p:sp>
      <p:grpSp>
        <p:nvGrpSpPr>
          <p:cNvPr id="613" name="Rectangle 4"/>
          <p:cNvGrpSpPr/>
          <p:nvPr/>
        </p:nvGrpSpPr>
        <p:grpSpPr>
          <a:xfrm>
            <a:off x="2126657" y="2157139"/>
            <a:ext cx="1912399" cy="383653"/>
            <a:chOff x="0" y="0"/>
            <a:chExt cx="1912397" cy="383651"/>
          </a:xfrm>
        </p:grpSpPr>
        <p:sp>
          <p:nvSpPr>
            <p:cNvPr id="611" name="Rectangle"/>
            <p:cNvSpPr/>
            <p:nvPr/>
          </p:nvSpPr>
          <p:spPr>
            <a:xfrm>
              <a:off x="0" y="0"/>
              <a:ext cx="19123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Dest. Port"/>
            <p:cNvSpPr txBox="1"/>
            <p:nvPr/>
          </p:nvSpPr>
          <p:spPr>
            <a:xfrm>
              <a:off x="0" y="6405"/>
              <a:ext cx="19123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Dest. Port</a:t>
              </a:r>
            </a:p>
          </p:txBody>
        </p:sp>
      </p:grpSp>
      <p:grpSp>
        <p:nvGrpSpPr>
          <p:cNvPr id="616" name="Rectangle 15"/>
          <p:cNvGrpSpPr/>
          <p:nvPr/>
        </p:nvGrpSpPr>
        <p:grpSpPr>
          <a:xfrm>
            <a:off x="4965901" y="2546114"/>
            <a:ext cx="3828463" cy="383653"/>
            <a:chOff x="0" y="0"/>
            <a:chExt cx="3828462" cy="383651"/>
          </a:xfrm>
        </p:grpSpPr>
        <p:sp>
          <p:nvSpPr>
            <p:cNvPr id="614" name="Rectangle"/>
            <p:cNvSpPr/>
            <p:nvPr/>
          </p:nvSpPr>
          <p:spPr>
            <a:xfrm>
              <a:off x="-1" y="0"/>
              <a:ext cx="382846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5" name="Sequence Number"/>
            <p:cNvSpPr txBox="1"/>
            <p:nvPr/>
          </p:nvSpPr>
          <p:spPr>
            <a:xfrm>
              <a:off x="-1" y="6405"/>
              <a:ext cx="38284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sp>
        <p:nvSpPr>
          <p:cNvPr id="617" name="Straight Arrow Connector 24"/>
          <p:cNvSpPr/>
          <p:nvPr/>
        </p:nvSpPr>
        <p:spPr>
          <a:xfrm flipV="1">
            <a:off x="219460" y="5480753"/>
            <a:ext cx="8572429" cy="4589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TextBox 25"/>
          <p:cNvSpPr txBox="1"/>
          <p:nvPr/>
        </p:nvSpPr>
        <p:spPr>
          <a:xfrm>
            <a:off x="219459" y="5500944"/>
            <a:ext cx="94591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ACKed</a:t>
            </a:r>
          </a:p>
        </p:txBody>
      </p:sp>
      <p:sp>
        <p:nvSpPr>
          <p:cNvPr id="619" name="TextBox 26"/>
          <p:cNvSpPr txBox="1"/>
          <p:nvPr/>
        </p:nvSpPr>
        <p:spPr>
          <a:xfrm>
            <a:off x="2102368" y="5500944"/>
            <a:ext cx="6250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Sent</a:t>
            </a:r>
          </a:p>
        </p:txBody>
      </p:sp>
      <p:sp>
        <p:nvSpPr>
          <p:cNvPr id="620" name="TextBox 27"/>
          <p:cNvSpPr txBox="1"/>
          <p:nvPr/>
        </p:nvSpPr>
        <p:spPr>
          <a:xfrm>
            <a:off x="3446415" y="5500944"/>
            <a:ext cx="135950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To Be Sent</a:t>
            </a:r>
          </a:p>
        </p:txBody>
      </p:sp>
      <p:sp>
        <p:nvSpPr>
          <p:cNvPr id="621" name="Oval 28"/>
          <p:cNvSpPr/>
          <p:nvPr/>
        </p:nvSpPr>
        <p:spPr>
          <a:xfrm>
            <a:off x="1619480" y="5375171"/>
            <a:ext cx="220339" cy="220339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8310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2" name="Oval 29"/>
          <p:cNvSpPr/>
          <p:nvPr/>
        </p:nvSpPr>
        <p:spPr>
          <a:xfrm>
            <a:off x="3304354" y="5375171"/>
            <a:ext cx="220339" cy="220339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3" name="Oval 30"/>
          <p:cNvSpPr/>
          <p:nvPr/>
        </p:nvSpPr>
        <p:spPr>
          <a:xfrm>
            <a:off x="5087249" y="5375171"/>
            <a:ext cx="220339" cy="220339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4" name="Oval 31"/>
          <p:cNvSpPr/>
          <p:nvPr/>
        </p:nvSpPr>
        <p:spPr>
          <a:xfrm>
            <a:off x="7621134" y="5375171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5" name="TextBox 38"/>
          <p:cNvSpPr txBox="1"/>
          <p:nvPr/>
        </p:nvSpPr>
        <p:spPr>
          <a:xfrm>
            <a:off x="5291239" y="5500942"/>
            <a:ext cx="214814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Outside Window</a:t>
            </a:r>
          </a:p>
        </p:txBody>
      </p:sp>
      <p:sp>
        <p:nvSpPr>
          <p:cNvPr id="626" name="Elbow Connector 42"/>
          <p:cNvSpPr/>
          <p:nvPr/>
        </p:nvSpPr>
        <p:spPr>
          <a:xfrm flipV="1" rot="10800000">
            <a:off x="4505674" y="3118299"/>
            <a:ext cx="460225" cy="156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7" name="Elbow Connector 44"/>
          <p:cNvSpPr/>
          <p:nvPr/>
        </p:nvSpPr>
        <p:spPr>
          <a:xfrm flipV="1" rot="10800000">
            <a:off x="1729649" y="4686300"/>
            <a:ext cx="2776026" cy="6888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8" name="Elbow Connector 46"/>
          <p:cNvSpPr/>
          <p:nvPr/>
        </p:nvSpPr>
        <p:spPr>
          <a:xfrm>
            <a:off x="4047926" y="2738598"/>
            <a:ext cx="243209" cy="88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rgbClr val="00B05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9" name="Elbow Connector 48"/>
          <p:cNvSpPr/>
          <p:nvPr/>
        </p:nvSpPr>
        <p:spPr>
          <a:xfrm rot="5400000">
            <a:off x="2974956" y="4058992"/>
            <a:ext cx="1755748" cy="876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76200">
            <a:solidFill>
              <a:srgbClr val="00B05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0" name="Left Brace 50"/>
          <p:cNvSpPr/>
          <p:nvPr/>
        </p:nvSpPr>
        <p:spPr>
          <a:xfrm rot="16200000">
            <a:off x="3208515" y="4351537"/>
            <a:ext cx="510039" cy="3467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81"/>
                  <a:pt x="10800" y="21335"/>
                </a:cubicBezTo>
                <a:lnTo>
                  <a:pt x="10800" y="11065"/>
                </a:lnTo>
                <a:cubicBezTo>
                  <a:pt x="10800" y="10919"/>
                  <a:pt x="5965" y="10800"/>
                  <a:pt x="0" y="10800"/>
                </a:cubicBezTo>
                <a:cubicBezTo>
                  <a:pt x="5965" y="10800"/>
                  <a:pt x="10800" y="10681"/>
                  <a:pt x="10800" y="10535"/>
                </a:cubicBezTo>
                <a:lnTo>
                  <a:pt x="10800" y="265"/>
                </a:lnTo>
                <a:cubicBezTo>
                  <a:pt x="10800" y="119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31" name="TextBox 51"/>
          <p:cNvSpPr txBox="1"/>
          <p:nvPr/>
        </p:nvSpPr>
        <p:spPr>
          <a:xfrm>
            <a:off x="2840365" y="6276135"/>
            <a:ext cx="11483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Window</a:t>
            </a:r>
          </a:p>
        </p:txBody>
      </p:sp>
      <p:sp>
        <p:nvSpPr>
          <p:cNvPr id="632" name="Elbow Connector 60"/>
          <p:cNvSpPr/>
          <p:nvPr/>
        </p:nvSpPr>
        <p:spPr>
          <a:xfrm>
            <a:off x="8791888" y="3496069"/>
            <a:ext cx="164825" cy="2780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3" name="Straight Arrow Connector 62"/>
          <p:cNvSpPr/>
          <p:nvPr/>
        </p:nvSpPr>
        <p:spPr>
          <a:xfrm flipH="1" flipV="1">
            <a:off x="5307586" y="6276135"/>
            <a:ext cx="3649127" cy="1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4" name="TextBox 63"/>
          <p:cNvSpPr txBox="1"/>
          <p:nvPr/>
        </p:nvSpPr>
        <p:spPr>
          <a:xfrm>
            <a:off x="7042447" y="4373331"/>
            <a:ext cx="135965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App Write</a:t>
            </a:r>
          </a:p>
        </p:txBody>
      </p:sp>
      <p:cxnSp>
        <p:nvCxnSpPr>
          <p:cNvPr id="635" name="Straight Arrow Connector 65"/>
          <p:cNvCxnSpPr>
            <a:stCxn id="634" idx="0"/>
            <a:endCxn id="624" idx="0"/>
          </p:cNvCxnSpPr>
          <p:nvPr/>
        </p:nvCxnSpPr>
        <p:spPr>
          <a:xfrm>
            <a:off x="7722274" y="4590501"/>
            <a:ext cx="9030" cy="894840"/>
          </a:xfrm>
          <a:prstGeom prst="straightConnector1">
            <a:avLst/>
          </a:prstGeom>
          <a:ln w="57150">
            <a:solidFill>
              <a:srgbClr val="464646"/>
            </a:solidFill>
            <a:tailEnd type="triangle"/>
          </a:ln>
        </p:spPr>
      </p:cxnSp>
      <p:grpSp>
        <p:nvGrpSpPr>
          <p:cNvPr id="638" name="Group 66"/>
          <p:cNvGrpSpPr/>
          <p:nvPr/>
        </p:nvGrpSpPr>
        <p:grpSpPr>
          <a:xfrm>
            <a:off x="619977" y="4073897"/>
            <a:ext cx="3125758" cy="1301559"/>
            <a:chOff x="0" y="0"/>
            <a:chExt cx="3125756" cy="1301558"/>
          </a:xfrm>
        </p:grpSpPr>
        <p:sp>
          <p:nvSpPr>
            <p:cNvPr id="636" name="Rectangular Callout 67"/>
            <p:cNvSpPr/>
            <p:nvPr/>
          </p:nvSpPr>
          <p:spPr>
            <a:xfrm flipH="1">
              <a:off x="4" y="0"/>
              <a:ext cx="3125753" cy="130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98"/>
                  </a:lnTo>
                  <a:lnTo>
                    <a:pt x="9000" y="15698"/>
                  </a:lnTo>
                  <a:lnTo>
                    <a:pt x="9497" y="21600"/>
                  </a:lnTo>
                  <a:lnTo>
                    <a:pt x="3600" y="15698"/>
                  </a:lnTo>
                  <a:lnTo>
                    <a:pt x="0" y="15698"/>
                  </a:lnTo>
                  <a:lnTo>
                    <a:pt x="0" y="915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7" name="TextBox 68"/>
            <p:cNvSpPr txBox="1"/>
            <p:nvPr/>
          </p:nvSpPr>
          <p:spPr>
            <a:xfrm>
              <a:off x="0" y="0"/>
              <a:ext cx="3125753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Must be buffered until ACKed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Class="entr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2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Class="entr" nodeType="afterEffect" presetSubtype="4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3" grpId="14"/>
      <p:bldP build="whole" bldLvl="1" animBg="1" rev="0" advAuto="0" spid="620" grpId="15"/>
      <p:bldP build="whole" bldLvl="1" animBg="1" rev="0" advAuto="0" spid="625" grpId="16"/>
      <p:bldP build="whole" bldLvl="1" animBg="1" rev="0" advAuto="0" spid="631" grpId="18"/>
      <p:bldP build="whole" bldLvl="1" animBg="1" rev="0" advAuto="0" spid="626" grpId="7"/>
      <p:bldP build="whole" bldLvl="1" animBg="1" rev="0" advAuto="0" spid="638" grpId="12"/>
      <p:bldP build="whole" bldLvl="1" animBg="1" rev="0" advAuto="0" spid="638" grpId="13"/>
      <p:bldP build="whole" bldLvl="1" animBg="1" rev="0" advAuto="0" spid="630" grpId="17"/>
      <p:bldP build="whole" bldLvl="1" animBg="1" rev="0" advAuto="0" spid="618" grpId="5"/>
      <p:bldP build="whole" bldLvl="1" animBg="1" rev="0" advAuto="0" spid="621" grpId="4"/>
      <p:bldP build="whole" bldLvl="1" animBg="1" rev="0" advAuto="0" spid="627" grpId="6"/>
      <p:bldP build="whole" bldLvl="1" animBg="1" rev="0" advAuto="0" spid="624" grpId="1"/>
      <p:bldP build="whole" bldLvl="1" animBg="1" rev="0" advAuto="0" spid="634" grpId="2"/>
      <p:bldP build="whole" bldLvl="1" animBg="1" rev="0" advAuto="0" spid="622" grpId="8"/>
      <p:bldP build="whole" bldLvl="1" animBg="1" rev="0" advAuto="0" spid="628" grpId="11"/>
      <p:bldP build="whole" bldLvl="1" animBg="1" rev="0" advAuto="0" spid="629" grpId="10"/>
      <p:bldP build="whole" bldLvl="1" animBg="1" rev="0" advAuto="0" spid="619" grpId="9"/>
      <p:bldP build="whole" bldLvl="1" animBg="1" rev="0" advAuto="0" spid="632" grpId="20"/>
      <p:bldP build="whole" bldLvl="1" animBg="1" rev="0" advAuto="0" spid="633" grpId="19"/>
      <p:bldP build="whole" bldLvl="1" animBg="1" rev="0" advAuto="0" spid="635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traight Arrow Connector 65"/>
          <p:cNvSpPr/>
          <p:nvPr/>
        </p:nvSpPr>
        <p:spPr>
          <a:xfrm flipH="1">
            <a:off x="3212332" y="227794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Straight Arrow Connector 66"/>
          <p:cNvSpPr/>
          <p:nvPr/>
        </p:nvSpPr>
        <p:spPr>
          <a:xfrm flipH="1">
            <a:off x="3212332" y="2648541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4" name="Straight Arrow Connector 67"/>
          <p:cNvSpPr/>
          <p:nvPr/>
        </p:nvSpPr>
        <p:spPr>
          <a:xfrm flipH="1">
            <a:off x="3212332" y="2968720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5" name="Straight Arrow Connector 70"/>
          <p:cNvSpPr/>
          <p:nvPr/>
        </p:nvSpPr>
        <p:spPr>
          <a:xfrm flipH="1">
            <a:off x="3212332" y="3641875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Straight Arrow Connector 71"/>
          <p:cNvSpPr/>
          <p:nvPr/>
        </p:nvSpPr>
        <p:spPr>
          <a:xfrm flipH="1">
            <a:off x="3212332" y="4319925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Straight Arrow Connector 75"/>
          <p:cNvSpPr/>
          <p:nvPr/>
        </p:nvSpPr>
        <p:spPr>
          <a:xfrm flipH="1">
            <a:off x="3201804" y="489725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Straight Arrow Connector 79"/>
          <p:cNvSpPr/>
          <p:nvPr/>
        </p:nvSpPr>
        <p:spPr>
          <a:xfrm flipH="1">
            <a:off x="3201804" y="5507303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Sliding Window Example</a:t>
            </a:r>
          </a:p>
        </p:txBody>
      </p:sp>
      <p:sp>
        <p:nvSpPr>
          <p:cNvPr id="65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51" name="Straight Arrow Connector 4"/>
          <p:cNvSpPr/>
          <p:nvPr/>
        </p:nvSpPr>
        <p:spPr>
          <a:xfrm flipH="1">
            <a:off x="3127267" y="1584097"/>
            <a:ext cx="1" cy="505785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2" name="Straight Arrow Connector 5"/>
          <p:cNvSpPr/>
          <p:nvPr/>
        </p:nvSpPr>
        <p:spPr>
          <a:xfrm>
            <a:off x="5571849" y="1580410"/>
            <a:ext cx="12807" cy="506154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Straight Connector 11"/>
          <p:cNvSpPr/>
          <p:nvPr/>
        </p:nvSpPr>
        <p:spPr>
          <a:xfrm flipH="1">
            <a:off x="587979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Straight Connector 12"/>
          <p:cNvSpPr/>
          <p:nvPr/>
        </p:nvSpPr>
        <p:spPr>
          <a:xfrm flipH="1">
            <a:off x="616111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Straight Connector 13"/>
          <p:cNvSpPr/>
          <p:nvPr/>
        </p:nvSpPr>
        <p:spPr>
          <a:xfrm flipH="1">
            <a:off x="644243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6" name="Straight Connector 14"/>
          <p:cNvSpPr/>
          <p:nvPr/>
        </p:nvSpPr>
        <p:spPr>
          <a:xfrm flipH="1">
            <a:off x="6723759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7" name="Straight Connector 15"/>
          <p:cNvSpPr/>
          <p:nvPr/>
        </p:nvSpPr>
        <p:spPr>
          <a:xfrm flipH="1">
            <a:off x="700507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8" name="Straight Connector 16"/>
          <p:cNvSpPr/>
          <p:nvPr/>
        </p:nvSpPr>
        <p:spPr>
          <a:xfrm flipH="1">
            <a:off x="728639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59" name="Straight Connector 17"/>
          <p:cNvSpPr/>
          <p:nvPr/>
        </p:nvSpPr>
        <p:spPr>
          <a:xfrm flipH="1">
            <a:off x="756771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0" name="Straight Connector 18"/>
          <p:cNvSpPr/>
          <p:nvPr/>
        </p:nvSpPr>
        <p:spPr>
          <a:xfrm flipH="1">
            <a:off x="7849038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1" name="Straight Connector 19"/>
          <p:cNvSpPr/>
          <p:nvPr/>
        </p:nvSpPr>
        <p:spPr>
          <a:xfrm flipH="1">
            <a:off x="8130357" y="1580410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2" name="Straight Connector 20"/>
          <p:cNvSpPr/>
          <p:nvPr/>
        </p:nvSpPr>
        <p:spPr>
          <a:xfrm flipH="1">
            <a:off x="54579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3" name="Straight Connector 21"/>
          <p:cNvSpPr/>
          <p:nvPr/>
        </p:nvSpPr>
        <p:spPr>
          <a:xfrm flipH="1">
            <a:off x="827118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4" name="Straight Connector 22"/>
          <p:cNvSpPr/>
          <p:nvPr/>
        </p:nvSpPr>
        <p:spPr>
          <a:xfrm flipH="1">
            <a:off x="110843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Straight Connector 23"/>
          <p:cNvSpPr/>
          <p:nvPr/>
        </p:nvSpPr>
        <p:spPr>
          <a:xfrm flipH="1">
            <a:off x="1389758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6" name="Straight Connector 24"/>
          <p:cNvSpPr/>
          <p:nvPr/>
        </p:nvSpPr>
        <p:spPr>
          <a:xfrm flipH="1">
            <a:off x="167107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7" name="Straight Connector 25"/>
          <p:cNvSpPr/>
          <p:nvPr/>
        </p:nvSpPr>
        <p:spPr>
          <a:xfrm flipH="1">
            <a:off x="195239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8" name="Straight Connector 26"/>
          <p:cNvSpPr/>
          <p:nvPr/>
        </p:nvSpPr>
        <p:spPr>
          <a:xfrm flipH="1">
            <a:off x="2233719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69" name="Straight Connector 27"/>
          <p:cNvSpPr/>
          <p:nvPr/>
        </p:nvSpPr>
        <p:spPr>
          <a:xfrm flipH="1">
            <a:off x="2515038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Straight Connector 28"/>
          <p:cNvSpPr/>
          <p:nvPr/>
        </p:nvSpPr>
        <p:spPr>
          <a:xfrm flipH="1">
            <a:off x="2796357" y="1580408"/>
            <a:ext cx="1" cy="4880786"/>
          </a:xfrm>
          <a:prstGeom prst="line">
            <a:avLst/>
          </a:prstGeom>
          <a:ln w="10000">
            <a:solidFill>
              <a:srgbClr val="464646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Rectangle 29"/>
          <p:cNvSpPr/>
          <p:nvPr/>
        </p:nvSpPr>
        <p:spPr>
          <a:xfrm>
            <a:off x="545799" y="1708439"/>
            <a:ext cx="843961" cy="1190848"/>
          </a:xfrm>
          <a:prstGeom prst="rect">
            <a:avLst/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74" name="Group 35"/>
          <p:cNvGrpSpPr/>
          <p:nvPr/>
        </p:nvGrpSpPr>
        <p:grpSpPr>
          <a:xfrm>
            <a:off x="3212332" y="1612624"/>
            <a:ext cx="2290108" cy="641068"/>
            <a:chOff x="0" y="0"/>
            <a:chExt cx="2290107" cy="641066"/>
          </a:xfrm>
        </p:grpSpPr>
        <p:sp>
          <p:nvSpPr>
            <p:cNvPr id="672" name="Straight Arrow Connector 36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3" name="TextBox 37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75" name="Straight Connector 39"/>
          <p:cNvSpPr/>
          <p:nvPr/>
        </p:nvSpPr>
        <p:spPr>
          <a:xfrm>
            <a:off x="1429635" y="1697804"/>
            <a:ext cx="1632544" cy="3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8" name="Group 46"/>
          <p:cNvGrpSpPr/>
          <p:nvPr/>
        </p:nvGrpSpPr>
        <p:grpSpPr>
          <a:xfrm>
            <a:off x="3220416" y="1933428"/>
            <a:ext cx="2290108" cy="641068"/>
            <a:chOff x="0" y="0"/>
            <a:chExt cx="2290107" cy="641066"/>
          </a:xfrm>
        </p:grpSpPr>
        <p:sp>
          <p:nvSpPr>
            <p:cNvPr id="676" name="Straight Arrow Connector 47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7" name="TextBox 48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81" name="Group 49"/>
          <p:cNvGrpSpPr/>
          <p:nvPr/>
        </p:nvGrpSpPr>
        <p:grpSpPr>
          <a:xfrm>
            <a:off x="3212332" y="2254232"/>
            <a:ext cx="2290108" cy="641068"/>
            <a:chOff x="0" y="0"/>
            <a:chExt cx="2290107" cy="641066"/>
          </a:xfrm>
        </p:grpSpPr>
        <p:sp>
          <p:nvSpPr>
            <p:cNvPr id="679" name="Straight Arrow Connector 50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0" name="TextBox 51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84" name="Group 52"/>
          <p:cNvGrpSpPr/>
          <p:nvPr/>
        </p:nvGrpSpPr>
        <p:grpSpPr>
          <a:xfrm>
            <a:off x="3212332" y="2892565"/>
            <a:ext cx="2290108" cy="641068"/>
            <a:chOff x="0" y="0"/>
            <a:chExt cx="2290107" cy="641066"/>
          </a:xfrm>
        </p:grpSpPr>
        <p:sp>
          <p:nvSpPr>
            <p:cNvPr id="682" name="Straight Arrow Connector 53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3" name="TextBox 5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87" name="Group 55"/>
          <p:cNvGrpSpPr/>
          <p:nvPr/>
        </p:nvGrpSpPr>
        <p:grpSpPr>
          <a:xfrm>
            <a:off x="3212332" y="3213369"/>
            <a:ext cx="1691444" cy="641068"/>
            <a:chOff x="0" y="0"/>
            <a:chExt cx="1691443" cy="641066"/>
          </a:xfrm>
        </p:grpSpPr>
        <p:sp>
          <p:nvSpPr>
            <p:cNvPr id="685" name="Straight Arrow Connector 56"/>
            <p:cNvSpPr/>
            <p:nvPr/>
          </p:nvSpPr>
          <p:spPr>
            <a:xfrm>
              <a:off x="0" y="70796"/>
              <a:ext cx="1540421" cy="37152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TextBox 57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90" name="Group 58"/>
          <p:cNvGrpSpPr/>
          <p:nvPr/>
        </p:nvGrpSpPr>
        <p:grpSpPr>
          <a:xfrm>
            <a:off x="3212332" y="3576495"/>
            <a:ext cx="2290108" cy="641068"/>
            <a:chOff x="0" y="0"/>
            <a:chExt cx="2290107" cy="641066"/>
          </a:xfrm>
        </p:grpSpPr>
        <p:sp>
          <p:nvSpPr>
            <p:cNvPr id="688" name="Straight Arrow Connector 5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TextBox 6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93" name="Group 61"/>
          <p:cNvGrpSpPr/>
          <p:nvPr/>
        </p:nvGrpSpPr>
        <p:grpSpPr>
          <a:xfrm>
            <a:off x="3212332" y="4213885"/>
            <a:ext cx="2290108" cy="641068"/>
            <a:chOff x="0" y="0"/>
            <a:chExt cx="2290107" cy="641066"/>
          </a:xfrm>
        </p:grpSpPr>
        <p:sp>
          <p:nvSpPr>
            <p:cNvPr id="691" name="Straight Arrow Connector 6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2" name="TextBox 6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694" name="Multiply 69"/>
          <p:cNvSpPr/>
          <p:nvPr/>
        </p:nvSpPr>
        <p:spPr>
          <a:xfrm rot="812648">
            <a:off x="4730005" y="3569784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97" name="Group 72"/>
          <p:cNvGrpSpPr/>
          <p:nvPr/>
        </p:nvGrpSpPr>
        <p:grpSpPr>
          <a:xfrm>
            <a:off x="3201804" y="4826196"/>
            <a:ext cx="2290108" cy="641068"/>
            <a:chOff x="0" y="0"/>
            <a:chExt cx="2290107" cy="641066"/>
          </a:xfrm>
        </p:grpSpPr>
        <p:sp>
          <p:nvSpPr>
            <p:cNvPr id="695" name="Straight Arrow Connector 73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6" name="TextBox 7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700" name="Group 76"/>
          <p:cNvGrpSpPr/>
          <p:nvPr/>
        </p:nvGrpSpPr>
        <p:grpSpPr>
          <a:xfrm>
            <a:off x="3214709" y="5102361"/>
            <a:ext cx="2290108" cy="641068"/>
            <a:chOff x="0" y="0"/>
            <a:chExt cx="2290107" cy="641066"/>
          </a:xfrm>
        </p:grpSpPr>
        <p:sp>
          <p:nvSpPr>
            <p:cNvPr id="698" name="Straight Arrow Connector 77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9" name="TextBox 78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03" name="Group 87"/>
          <p:cNvGrpSpPr/>
          <p:nvPr/>
        </p:nvGrpSpPr>
        <p:grpSpPr>
          <a:xfrm>
            <a:off x="3201423" y="5423165"/>
            <a:ext cx="2290108" cy="641068"/>
            <a:chOff x="0" y="0"/>
            <a:chExt cx="2290107" cy="641066"/>
          </a:xfrm>
        </p:grpSpPr>
        <p:sp>
          <p:nvSpPr>
            <p:cNvPr id="701" name="Straight Arrow Connector 8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2" name="TextBox 8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706" name="Group 128"/>
          <p:cNvGrpSpPr/>
          <p:nvPr/>
        </p:nvGrpSpPr>
        <p:grpSpPr>
          <a:xfrm>
            <a:off x="827118" y="2899286"/>
            <a:ext cx="2224429" cy="340242"/>
            <a:chOff x="0" y="0"/>
            <a:chExt cx="2224428" cy="340241"/>
          </a:xfrm>
        </p:grpSpPr>
        <p:sp>
          <p:nvSpPr>
            <p:cNvPr id="704" name="Rectangle 30"/>
            <p:cNvSpPr/>
            <p:nvPr/>
          </p:nvSpPr>
          <p:spPr>
            <a:xfrm>
              <a:off x="-1" y="-1"/>
              <a:ext cx="843961" cy="34024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Straight Connector 92"/>
            <p:cNvSpPr/>
            <p:nvPr/>
          </p:nvSpPr>
          <p:spPr>
            <a:xfrm>
              <a:off x="914398" y="12079"/>
              <a:ext cx="1310030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09" name="Group 129"/>
          <p:cNvGrpSpPr/>
          <p:nvPr/>
        </p:nvGrpSpPr>
        <p:grpSpPr>
          <a:xfrm>
            <a:off x="1108438" y="3239528"/>
            <a:ext cx="1943109" cy="340242"/>
            <a:chOff x="0" y="0"/>
            <a:chExt cx="1943107" cy="340241"/>
          </a:xfrm>
        </p:grpSpPr>
        <p:sp>
          <p:nvSpPr>
            <p:cNvPr id="707" name="Rectangle 31"/>
            <p:cNvSpPr/>
            <p:nvPr/>
          </p:nvSpPr>
          <p:spPr>
            <a:xfrm>
              <a:off x="-1" y="-1"/>
              <a:ext cx="843961" cy="34024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Straight Connector 99"/>
            <p:cNvSpPr/>
            <p:nvPr/>
          </p:nvSpPr>
          <p:spPr>
            <a:xfrm>
              <a:off x="843959" y="0"/>
              <a:ext cx="1099149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2" name="Group 130"/>
          <p:cNvGrpSpPr/>
          <p:nvPr/>
        </p:nvGrpSpPr>
        <p:grpSpPr>
          <a:xfrm>
            <a:off x="1389758" y="3579769"/>
            <a:ext cx="1661788" cy="669853"/>
            <a:chOff x="0" y="0"/>
            <a:chExt cx="1661786" cy="669851"/>
          </a:xfrm>
        </p:grpSpPr>
        <p:sp>
          <p:nvSpPr>
            <p:cNvPr id="710" name="Rectangle 32"/>
            <p:cNvSpPr/>
            <p:nvPr/>
          </p:nvSpPr>
          <p:spPr>
            <a:xfrm>
              <a:off x="0" y="0"/>
              <a:ext cx="843960" cy="6698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Straight Connector 101"/>
            <p:cNvSpPr/>
            <p:nvPr/>
          </p:nvSpPr>
          <p:spPr>
            <a:xfrm>
              <a:off x="874523" y="10898"/>
              <a:ext cx="787264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5" name="Group 131"/>
          <p:cNvGrpSpPr/>
          <p:nvPr/>
        </p:nvGrpSpPr>
        <p:grpSpPr>
          <a:xfrm>
            <a:off x="1677720" y="4249620"/>
            <a:ext cx="1373160" cy="1828805"/>
            <a:chOff x="0" y="0"/>
            <a:chExt cx="1373159" cy="1828804"/>
          </a:xfrm>
        </p:grpSpPr>
        <p:sp>
          <p:nvSpPr>
            <p:cNvPr id="713" name="Rectangle 33"/>
            <p:cNvSpPr/>
            <p:nvPr/>
          </p:nvSpPr>
          <p:spPr>
            <a:xfrm>
              <a:off x="-1" y="-1"/>
              <a:ext cx="843962" cy="1828806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Straight Connector 103"/>
            <p:cNvSpPr/>
            <p:nvPr/>
          </p:nvSpPr>
          <p:spPr>
            <a:xfrm>
              <a:off x="927917" y="-1"/>
              <a:ext cx="445243" cy="5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16" name="Straight Connector 107"/>
          <p:cNvSpPr/>
          <p:nvPr/>
        </p:nvSpPr>
        <p:spPr>
          <a:xfrm>
            <a:off x="2606302" y="4871015"/>
            <a:ext cx="445243" cy="4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19" name="Group 132"/>
          <p:cNvGrpSpPr/>
          <p:nvPr/>
        </p:nvGrpSpPr>
        <p:grpSpPr>
          <a:xfrm>
            <a:off x="1952399" y="6076039"/>
            <a:ext cx="1129789" cy="342627"/>
            <a:chOff x="0" y="0"/>
            <a:chExt cx="1129788" cy="342626"/>
          </a:xfrm>
        </p:grpSpPr>
        <p:sp>
          <p:nvSpPr>
            <p:cNvPr id="717" name="Rectangle 34"/>
            <p:cNvSpPr/>
            <p:nvPr/>
          </p:nvSpPr>
          <p:spPr>
            <a:xfrm>
              <a:off x="-1" y="2384"/>
              <a:ext cx="843962" cy="34024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8" name="Straight Connector 108"/>
            <p:cNvSpPr/>
            <p:nvPr/>
          </p:nvSpPr>
          <p:spPr>
            <a:xfrm>
              <a:off x="888173" y="0"/>
              <a:ext cx="241615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20" name="Rectangle 80"/>
          <p:cNvSpPr/>
          <p:nvPr/>
        </p:nvSpPr>
        <p:spPr>
          <a:xfrm>
            <a:off x="5879798" y="1709886"/>
            <a:ext cx="843961" cy="504601"/>
          </a:xfrm>
          <a:prstGeom prst="rect">
            <a:avLst/>
          </a:prstGeom>
          <a:solidFill>
            <a:schemeClr val="accent3"/>
          </a:solidFill>
          <a:ln w="19050">
            <a:solidFill>
              <a:srgbClr val="78310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723" name="Group 133"/>
          <p:cNvGrpSpPr/>
          <p:nvPr/>
        </p:nvGrpSpPr>
        <p:grpSpPr>
          <a:xfrm>
            <a:off x="5627551" y="2203854"/>
            <a:ext cx="1376636" cy="352703"/>
            <a:chOff x="0" y="0"/>
            <a:chExt cx="1376634" cy="352702"/>
          </a:xfrm>
        </p:grpSpPr>
        <p:sp>
          <p:nvSpPr>
            <p:cNvPr id="721" name="Straight Connector 110"/>
            <p:cNvSpPr/>
            <p:nvPr/>
          </p:nvSpPr>
          <p:spPr>
            <a:xfrm>
              <a:off x="-1" y="-1"/>
              <a:ext cx="241615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2" name="Rectangle 81"/>
            <p:cNvSpPr/>
            <p:nvPr/>
          </p:nvSpPr>
          <p:spPr>
            <a:xfrm>
              <a:off x="532674" y="10633"/>
              <a:ext cx="843961" cy="342069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26" name="Group 134"/>
          <p:cNvGrpSpPr/>
          <p:nvPr/>
        </p:nvGrpSpPr>
        <p:grpSpPr>
          <a:xfrm>
            <a:off x="5664393" y="2540765"/>
            <a:ext cx="1622007" cy="358523"/>
            <a:chOff x="0" y="0"/>
            <a:chExt cx="1622006" cy="358521"/>
          </a:xfrm>
        </p:grpSpPr>
        <p:sp>
          <p:nvSpPr>
            <p:cNvPr id="724" name="Straight Connector 111"/>
            <p:cNvSpPr/>
            <p:nvPr/>
          </p:nvSpPr>
          <p:spPr>
            <a:xfrm>
              <a:off x="-1" y="-1"/>
              <a:ext cx="445244" cy="5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5" name="Rectangle 82"/>
            <p:cNvSpPr/>
            <p:nvPr/>
          </p:nvSpPr>
          <p:spPr>
            <a:xfrm>
              <a:off x="778046" y="16452"/>
              <a:ext cx="843961" cy="342069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29" name="Group 135"/>
          <p:cNvGrpSpPr/>
          <p:nvPr/>
        </p:nvGrpSpPr>
        <p:grpSpPr>
          <a:xfrm>
            <a:off x="5627551" y="2883275"/>
            <a:ext cx="1940168" cy="696493"/>
            <a:chOff x="0" y="0"/>
            <a:chExt cx="1940167" cy="696492"/>
          </a:xfrm>
        </p:grpSpPr>
        <p:sp>
          <p:nvSpPr>
            <p:cNvPr id="727" name="Straight Connector 112"/>
            <p:cNvSpPr/>
            <p:nvPr/>
          </p:nvSpPr>
          <p:spPr>
            <a:xfrm>
              <a:off x="0" y="-1"/>
              <a:ext cx="787265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8" name="Rectangle 83"/>
            <p:cNvSpPr/>
            <p:nvPr/>
          </p:nvSpPr>
          <p:spPr>
            <a:xfrm>
              <a:off x="1096207" y="11395"/>
              <a:ext cx="843961" cy="685097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32" name="Group 137"/>
          <p:cNvGrpSpPr/>
          <p:nvPr/>
        </p:nvGrpSpPr>
        <p:grpSpPr>
          <a:xfrm>
            <a:off x="5663817" y="3560331"/>
            <a:ext cx="2195179" cy="1888992"/>
            <a:chOff x="0" y="0"/>
            <a:chExt cx="2195177" cy="1888991"/>
          </a:xfrm>
        </p:grpSpPr>
        <p:sp>
          <p:nvSpPr>
            <p:cNvPr id="730" name="Straight Connector 113"/>
            <p:cNvSpPr/>
            <p:nvPr/>
          </p:nvSpPr>
          <p:spPr>
            <a:xfrm>
              <a:off x="0" y="0"/>
              <a:ext cx="971555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Rectangle 84"/>
            <p:cNvSpPr/>
            <p:nvPr/>
          </p:nvSpPr>
          <p:spPr>
            <a:xfrm>
              <a:off x="1351218" y="19435"/>
              <a:ext cx="843961" cy="1869557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35" name="Group 138"/>
          <p:cNvGrpSpPr/>
          <p:nvPr/>
        </p:nvGrpSpPr>
        <p:grpSpPr>
          <a:xfrm>
            <a:off x="5653759" y="5436244"/>
            <a:ext cx="2476600" cy="355150"/>
            <a:chOff x="0" y="0"/>
            <a:chExt cx="2476598" cy="355149"/>
          </a:xfrm>
        </p:grpSpPr>
        <p:sp>
          <p:nvSpPr>
            <p:cNvPr id="733" name="Straight Connector 115"/>
            <p:cNvSpPr/>
            <p:nvPr/>
          </p:nvSpPr>
          <p:spPr>
            <a:xfrm>
              <a:off x="-1" y="0"/>
              <a:ext cx="1310031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Rectangle 85"/>
            <p:cNvSpPr/>
            <p:nvPr/>
          </p:nvSpPr>
          <p:spPr>
            <a:xfrm>
              <a:off x="1632638" y="13080"/>
              <a:ext cx="843961" cy="342070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38" name="Group 139"/>
          <p:cNvGrpSpPr/>
          <p:nvPr/>
        </p:nvGrpSpPr>
        <p:grpSpPr>
          <a:xfrm>
            <a:off x="5637901" y="5771219"/>
            <a:ext cx="2773779" cy="319714"/>
            <a:chOff x="0" y="0"/>
            <a:chExt cx="2773777" cy="319712"/>
          </a:xfrm>
        </p:grpSpPr>
        <p:sp>
          <p:nvSpPr>
            <p:cNvPr id="736" name="Straight Connector 116"/>
            <p:cNvSpPr/>
            <p:nvPr/>
          </p:nvSpPr>
          <p:spPr>
            <a:xfrm>
              <a:off x="-1" y="0"/>
              <a:ext cx="1632543" cy="3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7" name="Rectangle 86"/>
            <p:cNvSpPr/>
            <p:nvPr/>
          </p:nvSpPr>
          <p:spPr>
            <a:xfrm>
              <a:off x="1929817" y="20173"/>
              <a:ext cx="843961" cy="299540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39" name="Straight Connector 119"/>
          <p:cNvSpPr/>
          <p:nvPr/>
        </p:nvSpPr>
        <p:spPr>
          <a:xfrm>
            <a:off x="5637901" y="4197034"/>
            <a:ext cx="1325888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742" name="Group 141"/>
          <p:cNvGrpSpPr/>
          <p:nvPr/>
        </p:nvGrpSpPr>
        <p:grpSpPr>
          <a:xfrm>
            <a:off x="5675122" y="6081962"/>
            <a:ext cx="3017877" cy="304017"/>
            <a:chOff x="0" y="0"/>
            <a:chExt cx="3017876" cy="304016"/>
          </a:xfrm>
        </p:grpSpPr>
        <p:sp>
          <p:nvSpPr>
            <p:cNvPr id="740" name="Straight Connector 117"/>
            <p:cNvSpPr/>
            <p:nvPr/>
          </p:nvSpPr>
          <p:spPr>
            <a:xfrm>
              <a:off x="-1" y="0"/>
              <a:ext cx="1793794" cy="1"/>
            </a:xfrm>
            <a:prstGeom prst="line">
              <a:avLst/>
            </a:prstGeom>
            <a:noFill/>
            <a:ln w="28575" cap="flat">
              <a:solidFill>
                <a:schemeClr val="accent3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1" name="Rectangle 140"/>
            <p:cNvSpPr/>
            <p:nvPr/>
          </p:nvSpPr>
          <p:spPr>
            <a:xfrm>
              <a:off x="2173915" y="4476"/>
              <a:ext cx="843961" cy="29954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43" name="Straight Connector 142"/>
          <p:cNvSpPr/>
          <p:nvPr/>
        </p:nvSpPr>
        <p:spPr>
          <a:xfrm>
            <a:off x="5637900" y="4844824"/>
            <a:ext cx="1325888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Straight Connector 149"/>
          <p:cNvSpPr/>
          <p:nvPr/>
        </p:nvSpPr>
        <p:spPr>
          <a:xfrm>
            <a:off x="2616936" y="5444935"/>
            <a:ext cx="445243" cy="4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5" name="TextBox 3"/>
          <p:cNvSpPr txBox="1"/>
          <p:nvPr/>
        </p:nvSpPr>
        <p:spPr>
          <a:xfrm>
            <a:off x="2782749" y="6554657"/>
            <a:ext cx="5211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Time</a:t>
            </a:r>
          </a:p>
        </p:txBody>
      </p:sp>
      <p:sp>
        <p:nvSpPr>
          <p:cNvPr id="746" name="TextBox 114"/>
          <p:cNvSpPr txBox="1"/>
          <p:nvPr/>
        </p:nvSpPr>
        <p:spPr>
          <a:xfrm>
            <a:off x="5233734" y="6554657"/>
            <a:ext cx="52115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Time</a:t>
            </a:r>
          </a:p>
        </p:txBody>
      </p:sp>
      <p:grpSp>
        <p:nvGrpSpPr>
          <p:cNvPr id="749" name="Group 118"/>
          <p:cNvGrpSpPr/>
          <p:nvPr/>
        </p:nvGrpSpPr>
        <p:grpSpPr>
          <a:xfrm>
            <a:off x="103695" y="4138162"/>
            <a:ext cx="8898902" cy="1409081"/>
            <a:chOff x="0" y="0"/>
            <a:chExt cx="8898901" cy="1409079"/>
          </a:xfrm>
        </p:grpSpPr>
        <p:sp>
          <p:nvSpPr>
            <p:cNvPr id="747" name="Rectangular Callout 120"/>
            <p:cNvSpPr/>
            <p:nvPr/>
          </p:nvSpPr>
          <p:spPr>
            <a:xfrm flipH="1">
              <a:off x="13" y="4821"/>
              <a:ext cx="8898889" cy="140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000"/>
                  </a:lnTo>
                  <a:lnTo>
                    <a:pt x="2601" y="15396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TextBox 121"/>
            <p:cNvSpPr txBox="1"/>
            <p:nvPr/>
          </p:nvSpPr>
          <p:spPr>
            <a:xfrm>
              <a:off x="0" y="0"/>
              <a:ext cx="8898890" cy="1288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 u="sng">
                  <a:solidFill>
                    <a:srgbClr val="FFFFFF"/>
                  </a:solidFill>
                </a:defRPr>
              </a:pPr>
              <a:r>
                <a:t>TCP is ACK Clocked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Short RTT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quick ACK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window slides quickly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Long RTT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slow ACK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window slides slowly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6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4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8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2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6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Class="entr" nodeType="afterEffect" presetSubtype="16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3" dur="7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6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Class="entr" nodeType="afterEffect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0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2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3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Class="entr" nodeType="afterEffect" presetSubtype="2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Class="entr" nodeType="afterEffect" presetSubtype="2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1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Class="entr" nodeType="afterEffect" presetSubtype="2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5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click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0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Class="entr" nodeType="after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4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Class="entr" nodeType="after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8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Class="entr" nodeType="after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2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Class="entr" nodeType="afterEffect" presetSubtype="8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6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Class="entr" nodeType="afterEffect" presetSubtype="8" presetID="2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0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2" presetID="2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4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Class="entr" nodeType="afterEffect" presetSubtype="2" presetID="2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49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Subtype="4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9" grpId="19"/>
      <p:bldP build="whole" bldLvl="1" animBg="1" rev="0" advAuto="0" spid="644" grpId="12"/>
      <p:bldP build="whole" bldLvl="1" animBg="1" rev="0" advAuto="0" spid="712" grpId="13"/>
      <p:bldP build="whole" bldLvl="1" animBg="1" rev="0" advAuto="0" spid="693" grpId="22"/>
      <p:bldP build="whole" bldLvl="1" animBg="1" rev="0" advAuto="0" spid="642" grpId="8"/>
      <p:bldP build="whole" bldLvl="1" animBg="1" rev="0" advAuto="0" spid="674" grpId="2"/>
      <p:bldP build="whole" bldLvl="1" animBg="1" rev="0" advAuto="0" spid="647" grpId="26"/>
      <p:bldP build="whole" bldLvl="1" animBg="1" rev="0" advAuto="0" spid="732" grpId="15"/>
      <p:bldP build="whole" bldLvl="1" animBg="1" rev="0" advAuto="0" spid="729" grpId="7"/>
      <p:bldP build="whole" bldLvl="1" animBg="1" rev="0" advAuto="0" spid="709" grpId="11"/>
      <p:bldP build="whole" bldLvl="1" animBg="1" rev="0" advAuto="0" spid="719" grpId="35"/>
      <p:bldP build="whole" bldLvl="1" animBg="1" rev="0" advAuto="0" spid="744" grpId="27"/>
      <p:bldP build="whole" bldLvl="1" animBg="1" rev="0" advAuto="0" spid="742" grpId="33"/>
      <p:bldP build="whole" bldLvl="1" animBg="1" rev="0" advAuto="0" spid="715" grpId="21"/>
      <p:bldP build="whole" bldLvl="1" animBg="1" rev="0" advAuto="0" spid="678" grpId="4"/>
      <p:bldP build="whole" bldLvl="1" animBg="1" rev="0" advAuto="0" spid="749" grpId="36"/>
      <p:bldP build="whole" bldLvl="1" animBg="1" rev="0" advAuto="0" spid="700" grpId="30"/>
      <p:bldP build="whole" bldLvl="1" animBg="1" rev="0" advAuto="0" spid="716" grpId="25"/>
      <p:bldP build="whole" bldLvl="1" animBg="1" rev="0" advAuto="0" spid="648" grpId="34"/>
      <p:bldP build="whole" bldLvl="1" animBg="1" rev="0" advAuto="0" spid="643" grpId="10"/>
      <p:bldP build="whole" bldLvl="1" animBg="1" rev="0" advAuto="0" spid="743" grpId="23"/>
      <p:bldP build="whole" bldLvl="1" animBg="1" rev="0" advAuto="0" spid="645" grpId="20"/>
      <p:bldP build="whole" bldLvl="1" animBg="1" rev="0" advAuto="0" spid="738" grpId="31"/>
      <p:bldP build="whole" bldLvl="1" animBg="1" rev="0" advAuto="0" spid="684" grpId="14"/>
      <p:bldP build="whole" bldLvl="1" animBg="1" rev="0" advAuto="0" spid="706" grpId="9"/>
      <p:bldP build="whole" bldLvl="1" animBg="1" rev="0" advAuto="0" spid="646" grpId="24"/>
      <p:bldP build="whole" bldLvl="1" animBg="1" rev="0" advAuto="0" spid="687" grpId="16"/>
      <p:bldP build="whole" bldLvl="1" animBg="1" rev="0" advAuto="0" spid="726" grpId="5"/>
      <p:bldP build="whole" bldLvl="1" animBg="1" rev="0" advAuto="0" spid="697" grpId="28"/>
      <p:bldP build="whole" bldLvl="1" animBg="1" rev="0" advAuto="0" spid="723" grpId="3"/>
      <p:bldP build="whole" bldLvl="1" animBg="1" rev="0" advAuto="0" spid="681" grpId="6"/>
      <p:bldP build="whole" bldLvl="1" animBg="1" rev="0" advAuto="0" spid="694" grpId="17"/>
      <p:bldP build="whole" bldLvl="1" animBg="1" rev="0" advAuto="0" spid="735" grpId="29"/>
      <p:bldP build="whole" bldLvl="1" animBg="1" rev="0" advAuto="0" spid="703" grpId="32"/>
      <p:bldP build="whole" bldLvl="1" animBg="1" rev="0" advAuto="0" spid="675" grpId="1"/>
      <p:bldP build="whole" bldLvl="1" animBg="1" rev="0" advAuto="0" spid="690" grpId="18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Should the Receiver ACK?</a:t>
            </a:r>
          </a:p>
        </p:txBody>
      </p:sp>
      <p:sp>
        <p:nvSpPr>
          <p:cNvPr id="752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ACK </a:t>
            </a:r>
            <a:r>
              <a:rPr>
                <a:solidFill>
                  <a:schemeClr val="accent1"/>
                </a:solidFill>
              </a:rPr>
              <a:t>every packet</a:t>
            </a:r>
            <a:endParaRPr>
              <a:solidFill>
                <a:schemeClr val="accent1"/>
              </a:solidFill>
            </a:endParaRPr>
          </a:p>
          <a:p>
            <a:pPr marL="514350" indent="-514350">
              <a:buAutoNum type="arabicPeriod" startAt="1"/>
            </a:pPr>
            <a:r>
              <a:t>Use </a:t>
            </a:r>
            <a:r>
              <a:rPr i="1">
                <a:solidFill>
                  <a:schemeClr val="accent1"/>
                </a:solidFill>
              </a:rPr>
              <a:t>cumulative ACK</a:t>
            </a:r>
            <a:r>
              <a:t>, where an ACK for sequence </a:t>
            </a:r>
            <a:r>
              <a:rPr i="1"/>
              <a:t>n</a:t>
            </a:r>
            <a:r>
              <a:t> implies ACKS for all </a:t>
            </a:r>
            <a:r>
              <a:rPr i="1"/>
              <a:t>k</a:t>
            </a:r>
            <a:r>
              <a:t> &lt; </a:t>
            </a:r>
            <a:r>
              <a:rPr i="1"/>
              <a:t>n</a:t>
            </a:r>
            <a:endParaRPr i="1"/>
          </a:p>
          <a:p>
            <a:pPr marL="514350" indent="-514350">
              <a:buAutoNum type="arabicPeriod" startAt="1"/>
            </a:pPr>
            <a:r>
              <a:t>Use </a:t>
            </a:r>
            <a:r>
              <a:rPr i="1">
                <a:solidFill>
                  <a:schemeClr val="accent1"/>
                </a:solidFill>
              </a:rPr>
              <a:t>negative ACKs </a:t>
            </a:r>
            <a:r>
              <a:t>(NACKs), indicating which packet did not arrive</a:t>
            </a:r>
          </a:p>
          <a:p>
            <a:pPr marL="514350" indent="-514350">
              <a:buAutoNum type="arabicPeriod" startAt="1"/>
            </a:pPr>
            <a:r>
              <a:t>Use </a:t>
            </a:r>
            <a:r>
              <a:rPr i="1">
                <a:solidFill>
                  <a:schemeClr val="accent1"/>
                </a:solidFill>
              </a:rPr>
              <a:t>selective ACKs </a:t>
            </a:r>
            <a:r>
              <a:t>(SACKs), indicating those that did arrive, even if not in order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SACK is an actual TCP extension</a:t>
            </a:r>
          </a:p>
        </p:txBody>
      </p:sp>
      <p:sp>
        <p:nvSpPr>
          <p:cNvPr id="753" name="Slide Number Placeholder 5"/>
          <p:cNvSpPr txBox="1"/>
          <p:nvPr>
            <p:ph type="sldNum" sz="quarter" idx="2"/>
          </p:nvPr>
        </p:nvSpPr>
        <p:spPr>
          <a:xfrm>
            <a:off x="8589597" y="6372542"/>
            <a:ext cx="346806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fld id="{86CB4B4D-7CA3-9044-876B-883B54F8677D}" type="slidenum"/>
          </a:p>
        </p:txBody>
      </p:sp>
      <p:sp>
        <p:nvSpPr>
          <p:cNvPr id="754" name="Slide Number Placeholder 2"/>
          <p:cNvSpPr txBox="1"/>
          <p:nvPr/>
        </p:nvSpPr>
        <p:spPr>
          <a:xfrm>
            <a:off x="0" y="1256270"/>
            <a:ext cx="533400" cy="3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96111">
              <a:lnSpc>
                <a:spcPct val="80000"/>
              </a:lnSpc>
              <a:defRPr b="1" sz="1568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755" name="Rounded Rectangle 6"/>
          <p:cNvSpPr/>
          <p:nvPr/>
        </p:nvSpPr>
        <p:spPr>
          <a:xfrm>
            <a:off x="122724" y="1561669"/>
            <a:ext cx="3926745" cy="644204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6" name="Rounded Rectangle 7"/>
          <p:cNvSpPr/>
          <p:nvPr/>
        </p:nvSpPr>
        <p:spPr>
          <a:xfrm>
            <a:off x="89552" y="3836946"/>
            <a:ext cx="8370828" cy="1519326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2" grpId="1"/>
      <p:bldP build="whole" bldLvl="1" animBg="1" rev="0" advAuto="0" spid="756" grpId="3"/>
      <p:bldP build="whole" bldLvl="1" animBg="1" rev="0" advAuto="0" spid="755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Numbers, Revisited</a:t>
            </a:r>
          </a:p>
        </p:txBody>
      </p:sp>
      <p:sp>
        <p:nvSpPr>
          <p:cNvPr id="75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60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/>
          <a:lstStyle/>
          <a:p>
            <a:pPr/>
            <a:r>
              <a:t>32 bits, unsigned</a:t>
            </a:r>
          </a:p>
          <a:p>
            <a:pPr/>
            <a:r>
              <a:t>Guard against stray packets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IP packets have a maximum segment lifetime (MSL) of 120 seconds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i.e. a packet can linger in the network for 2 minutes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Sequence number would wrap 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Silly Window Syndrome</a:t>
            </a:r>
          </a:p>
        </p:txBody>
      </p:sp>
      <p:sp>
        <p:nvSpPr>
          <p:cNvPr id="76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6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what if the window size is very small?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Multiple, small packets, headers dominate data</a:t>
            </a:r>
          </a:p>
          <a:p>
            <a:pPr lvl="1" marL="0" indent="365759">
              <a:spcBef>
                <a:spcPts val="500"/>
              </a:spcBef>
              <a:buSzTx/>
              <a:buFont typeface="Wingdings"/>
              <a:buNone/>
              <a:defRPr sz="2600"/>
            </a:pPr>
          </a:p>
          <a:p>
            <a:pPr lvl="1" marL="0" indent="365759">
              <a:spcBef>
                <a:spcPts val="500"/>
              </a:spcBef>
              <a:buSzTx/>
              <a:buFont typeface="Wingdings"/>
              <a:buNone/>
              <a:defRPr sz="2600"/>
            </a:pPr>
          </a:p>
          <a:p>
            <a:pPr/>
            <a:r>
              <a:t>Equivalent problem: sender transmits packets one byte at a time</a:t>
            </a:r>
          </a:p>
          <a:p>
            <a:pPr marL="1654175" indent="-514350">
              <a:buAutoNum type="arabicPeriod" startAt="1"/>
              <a:defRPr>
                <a:solidFill>
                  <a:srgbClr val="464646"/>
                </a:solidFill>
              </a:defRPr>
            </a:pPr>
            <a:r>
              <a:t>for (int x = 0; x &lt; strlen(data); ++x)</a:t>
            </a:r>
          </a:p>
          <a:p>
            <a:pPr marL="1654175" indent="-514350">
              <a:buAutoNum type="arabicPeriod" startAt="1"/>
              <a:defRPr>
                <a:solidFill>
                  <a:srgbClr val="464646"/>
                </a:solidFill>
              </a:defRPr>
            </a:pPr>
            <a:r>
              <a:t>	write(socket, data + x, 1); </a:t>
            </a:r>
          </a:p>
        </p:txBody>
      </p:sp>
      <p:grpSp>
        <p:nvGrpSpPr>
          <p:cNvPr id="767" name="Rectangle 4"/>
          <p:cNvGrpSpPr/>
          <p:nvPr/>
        </p:nvGrpSpPr>
        <p:grpSpPr>
          <a:xfrm>
            <a:off x="347052" y="2698513"/>
            <a:ext cx="1130875" cy="383653"/>
            <a:chOff x="0" y="0"/>
            <a:chExt cx="1130873" cy="383651"/>
          </a:xfrm>
        </p:grpSpPr>
        <p:sp>
          <p:nvSpPr>
            <p:cNvPr id="765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70" name="Rectangle 5"/>
          <p:cNvGrpSpPr/>
          <p:nvPr/>
        </p:nvGrpSpPr>
        <p:grpSpPr>
          <a:xfrm>
            <a:off x="1477927" y="2698513"/>
            <a:ext cx="627177" cy="383653"/>
            <a:chOff x="0" y="0"/>
            <a:chExt cx="627176" cy="383651"/>
          </a:xfrm>
        </p:grpSpPr>
        <p:sp>
          <p:nvSpPr>
            <p:cNvPr id="768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773" name="Rectangle 6"/>
          <p:cNvGrpSpPr/>
          <p:nvPr/>
        </p:nvGrpSpPr>
        <p:grpSpPr>
          <a:xfrm>
            <a:off x="2466476" y="2698513"/>
            <a:ext cx="1130874" cy="383653"/>
            <a:chOff x="0" y="0"/>
            <a:chExt cx="1130873" cy="383651"/>
          </a:xfrm>
        </p:grpSpPr>
        <p:sp>
          <p:nvSpPr>
            <p:cNvPr id="771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2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76" name="Rectangle 7"/>
          <p:cNvGrpSpPr/>
          <p:nvPr/>
        </p:nvGrpSpPr>
        <p:grpSpPr>
          <a:xfrm>
            <a:off x="3597350" y="2698513"/>
            <a:ext cx="627177" cy="383653"/>
            <a:chOff x="0" y="0"/>
            <a:chExt cx="627176" cy="383651"/>
          </a:xfrm>
        </p:grpSpPr>
        <p:sp>
          <p:nvSpPr>
            <p:cNvPr id="774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5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779" name="Rectangle 8"/>
          <p:cNvGrpSpPr/>
          <p:nvPr/>
        </p:nvGrpSpPr>
        <p:grpSpPr>
          <a:xfrm>
            <a:off x="4543369" y="2698513"/>
            <a:ext cx="1130874" cy="383653"/>
            <a:chOff x="0" y="0"/>
            <a:chExt cx="1130873" cy="383651"/>
          </a:xfrm>
        </p:grpSpPr>
        <p:sp>
          <p:nvSpPr>
            <p:cNvPr id="777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8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82" name="Rectangle 9"/>
          <p:cNvGrpSpPr/>
          <p:nvPr/>
        </p:nvGrpSpPr>
        <p:grpSpPr>
          <a:xfrm>
            <a:off x="5674243" y="2698513"/>
            <a:ext cx="627177" cy="383653"/>
            <a:chOff x="0" y="0"/>
            <a:chExt cx="627176" cy="383651"/>
          </a:xfrm>
        </p:grpSpPr>
        <p:sp>
          <p:nvSpPr>
            <p:cNvPr id="780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1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785" name="Rectangle 10"/>
          <p:cNvGrpSpPr/>
          <p:nvPr/>
        </p:nvGrpSpPr>
        <p:grpSpPr>
          <a:xfrm>
            <a:off x="6712411" y="2698513"/>
            <a:ext cx="1130875" cy="383653"/>
            <a:chOff x="0" y="0"/>
            <a:chExt cx="1130873" cy="383651"/>
          </a:xfrm>
        </p:grpSpPr>
        <p:sp>
          <p:nvSpPr>
            <p:cNvPr id="783" name="Rectangle"/>
            <p:cNvSpPr/>
            <p:nvPr/>
          </p:nvSpPr>
          <p:spPr>
            <a:xfrm>
              <a:off x="-1" y="0"/>
              <a:ext cx="11308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Header"/>
            <p:cNvSpPr txBox="1"/>
            <p:nvPr/>
          </p:nvSpPr>
          <p:spPr>
            <a:xfrm>
              <a:off x="-1" y="6405"/>
              <a:ext cx="11308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Header</a:t>
              </a:r>
            </a:p>
          </p:txBody>
        </p:sp>
      </p:grpSp>
      <p:grpSp>
        <p:nvGrpSpPr>
          <p:cNvPr id="788" name="Rectangle 11"/>
          <p:cNvGrpSpPr/>
          <p:nvPr/>
        </p:nvGrpSpPr>
        <p:grpSpPr>
          <a:xfrm>
            <a:off x="7843286" y="2698513"/>
            <a:ext cx="627177" cy="383653"/>
            <a:chOff x="0" y="0"/>
            <a:chExt cx="627176" cy="383651"/>
          </a:xfrm>
        </p:grpSpPr>
        <p:sp>
          <p:nvSpPr>
            <p:cNvPr id="786" name="Rectangle"/>
            <p:cNvSpPr/>
            <p:nvPr/>
          </p:nvSpPr>
          <p:spPr>
            <a:xfrm>
              <a:off x="-1" y="0"/>
              <a:ext cx="627178" cy="383652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7" name="Data"/>
            <p:cNvSpPr txBox="1"/>
            <p:nvPr/>
          </p:nvSpPr>
          <p:spPr>
            <a:xfrm>
              <a:off x="-1" y="31806"/>
              <a:ext cx="62717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3" grpId="4"/>
      <p:bldP build="p" bldLvl="5" animBg="1" rev="0" advAuto="0" spid="764" grpId="1"/>
      <p:bldP build="whole" bldLvl="1" animBg="1" rev="0" advAuto="0" spid="770" grpId="3"/>
      <p:bldP build="whole" bldLvl="1" animBg="1" rev="0" advAuto="0" spid="779" grpId="6"/>
      <p:bldP build="whole" bldLvl="1" animBg="1" rev="0" advAuto="0" spid="767" grpId="2"/>
      <p:bldP build="whole" bldLvl="1" animBg="1" rev="0" advAuto="0" spid="782" grpId="7"/>
      <p:bldP build="whole" bldLvl="1" animBg="1" rev="0" advAuto="0" spid="776" grpId="5"/>
      <p:bldP build="whole" bldLvl="1" animBg="1" rev="0" advAuto="0" spid="788" grpId="9"/>
      <p:bldP build="whole" bldLvl="1" animBg="1" rev="0" advAuto="0" spid="785" grpId="8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Nagle’s Algorithm</a:t>
            </a:r>
          </a:p>
        </p:txBody>
      </p:sp>
      <p:sp>
        <p:nvSpPr>
          <p:cNvPr id="79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94" name="Content Placeholder 3"/>
          <p:cNvSpPr txBox="1"/>
          <p:nvPr>
            <p:ph type="body" idx="1"/>
          </p:nvPr>
        </p:nvSpPr>
        <p:spPr>
          <a:xfrm>
            <a:off x="152400" y="1600200"/>
            <a:ext cx="8991600" cy="510540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buAutoNum type="arabicPeriod" startAt="1"/>
            </a:pPr>
            <a:r>
              <a:t>If the window &gt;= MSS and available data &gt;= MSS:</a:t>
            </a:r>
          </a:p>
          <a:p>
            <a:pPr lvl="1" marL="0" indent="32004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t>	Send the data</a:t>
            </a:r>
          </a:p>
          <a:p>
            <a:pPr marL="514350" indent="-514350">
              <a:lnSpc>
                <a:spcPct val="90000"/>
              </a:lnSpc>
              <a:buAutoNum type="arabicPeriod" startAt="1"/>
            </a:pPr>
            <a:r>
              <a:t>Elif there is unACKed data:</a:t>
            </a:r>
          </a:p>
          <a:p>
            <a:pPr lvl="1" marL="0" indent="320040">
              <a:lnSpc>
                <a:spcPct val="90000"/>
              </a:lnSpc>
              <a:spcBef>
                <a:spcPts val="500"/>
              </a:spcBef>
              <a:buSzTx/>
              <a:buFont typeface="Wingdings"/>
              <a:buNone/>
              <a:defRPr sz="2600"/>
            </a:pPr>
            <a:r>
              <a:t>	Enqueue data in a buffer (send after a timeout)</a:t>
            </a:r>
          </a:p>
          <a:p>
            <a:pPr marL="514350" indent="-514350">
              <a:lnSpc>
                <a:spcPct val="90000"/>
              </a:lnSpc>
              <a:buAutoNum type="arabicPeriod" startAt="1"/>
            </a:pPr>
            <a:r>
              <a:t>Else: send the data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Problem: Nagle’s Algorithm delays transmissions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if you need to send a packet immediately?</a:t>
            </a:r>
          </a:p>
          <a:p>
            <a:pPr lvl="1" marL="880110" indent="-514350">
              <a:lnSpc>
                <a:spcPct val="90000"/>
              </a:lnSpc>
              <a:spcBef>
                <a:spcPts val="500"/>
              </a:spcBef>
              <a:buAutoNum type="arabicPeriod" startAt="1"/>
              <a:defRPr sz="2600"/>
            </a:pPr>
            <a:r>
              <a:t>int flag = 1;</a:t>
            </a:r>
          </a:p>
          <a:p>
            <a:pPr lvl="1" marL="880110" indent="-514350">
              <a:lnSpc>
                <a:spcPct val="90000"/>
              </a:lnSpc>
              <a:spcBef>
                <a:spcPts val="500"/>
              </a:spcBef>
              <a:buAutoNum type="arabicPeriod" startAt="1"/>
              <a:defRPr sz="2600"/>
            </a:pPr>
            <a:r>
              <a:t>setsockopt(sock, IPPROTO_TCP, TCP_NODELAY, 		(char *) &amp;flag, sizeof(int));</a:t>
            </a:r>
          </a:p>
        </p:txBody>
      </p:sp>
      <p:grpSp>
        <p:nvGrpSpPr>
          <p:cNvPr id="797" name="Group 4"/>
          <p:cNvGrpSpPr/>
          <p:nvPr/>
        </p:nvGrpSpPr>
        <p:grpSpPr>
          <a:xfrm>
            <a:off x="3253294" y="2033858"/>
            <a:ext cx="4093807" cy="977840"/>
            <a:chOff x="0" y="0"/>
            <a:chExt cx="4093805" cy="977839"/>
          </a:xfrm>
        </p:grpSpPr>
        <p:sp>
          <p:nvSpPr>
            <p:cNvPr id="795" name="Rectangular Callout 5"/>
            <p:cNvSpPr/>
            <p:nvPr/>
          </p:nvSpPr>
          <p:spPr>
            <a:xfrm flipH="1">
              <a:off x="0" y="31897"/>
              <a:ext cx="4093807" cy="94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417" y="0"/>
                  </a:lnTo>
                  <a:lnTo>
                    <a:pt x="10417" y="3600"/>
                  </a:lnTo>
                  <a:lnTo>
                    <a:pt x="21600" y="4713"/>
                  </a:lnTo>
                  <a:lnTo>
                    <a:pt x="10417" y="9000"/>
                  </a:lnTo>
                  <a:lnTo>
                    <a:pt x="10417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6" name="TextBox 6"/>
            <p:cNvSpPr txBox="1"/>
            <p:nvPr/>
          </p:nvSpPr>
          <p:spPr>
            <a:xfrm>
              <a:off x="2119438" y="0"/>
              <a:ext cx="1974366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Send a full packet</a:t>
              </a:r>
            </a:p>
          </p:txBody>
        </p:sp>
      </p:grpSp>
      <p:grpSp>
        <p:nvGrpSpPr>
          <p:cNvPr id="800" name="Group 8"/>
          <p:cNvGrpSpPr/>
          <p:nvPr/>
        </p:nvGrpSpPr>
        <p:grpSpPr>
          <a:xfrm>
            <a:off x="3950254" y="3439159"/>
            <a:ext cx="5108694" cy="945942"/>
            <a:chOff x="0" y="0"/>
            <a:chExt cx="5108693" cy="945941"/>
          </a:xfrm>
        </p:grpSpPr>
        <p:sp>
          <p:nvSpPr>
            <p:cNvPr id="798" name="Rectangular Callout 9"/>
            <p:cNvSpPr/>
            <p:nvPr/>
          </p:nvSpPr>
          <p:spPr>
            <a:xfrm flipH="1">
              <a:off x="-1" y="0"/>
              <a:ext cx="5108695" cy="94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342" y="0"/>
                  </a:lnTo>
                  <a:lnTo>
                    <a:pt x="18342" y="3600"/>
                  </a:lnTo>
                  <a:lnTo>
                    <a:pt x="21600" y="5441"/>
                  </a:lnTo>
                  <a:lnTo>
                    <a:pt x="18342" y="9000"/>
                  </a:lnTo>
                  <a:lnTo>
                    <a:pt x="1834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9" name="TextBox 10"/>
            <p:cNvSpPr txBox="1"/>
            <p:nvPr/>
          </p:nvSpPr>
          <p:spPr>
            <a:xfrm>
              <a:off x="770608" y="0"/>
              <a:ext cx="433808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Send a non-full packet if nothing else is happening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4" grpId="3"/>
      <p:bldP build="whole" bldLvl="1" animBg="1" rev="0" advAuto="0" spid="800" grpId="1"/>
      <p:bldP build="whole" bldLvl="1" animBg="1" rev="0" advAuto="0" spid="797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Error Detection</a:t>
            </a:r>
          </a:p>
        </p:txBody>
      </p:sp>
      <p:sp>
        <p:nvSpPr>
          <p:cNvPr id="80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06" name="Content Placeholder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Checksum detects (some) packet corruption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Computed over IP header, TCP header, and data</a:t>
            </a:r>
          </a:p>
          <a:p>
            <a:pPr/>
            <a:r>
              <a:t>Sequence numbers catch sequence problems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Duplicates are ignored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Out-of-order packets are reordered or dropped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Missing sequence numbers indicate lost packets</a:t>
            </a:r>
          </a:p>
          <a:p>
            <a:pPr/>
            <a:r>
              <a:t>Lost segments detected by sender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</a:t>
            </a:r>
            <a:r>
              <a:rPr>
                <a:solidFill>
                  <a:schemeClr val="accent1"/>
                </a:solidFill>
              </a:rPr>
              <a:t>timeout</a:t>
            </a:r>
            <a:r>
              <a:t> to detect missing ACKs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Need to estimate RTT to calibrate the timeout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Sender must keep copies of all data until 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0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Retransmission Time Outs (RTO)</a:t>
            </a:r>
          </a:p>
        </p:txBody>
      </p:sp>
      <p:sp>
        <p:nvSpPr>
          <p:cNvPr id="80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10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1663995"/>
          </a:xfrm>
          <a:prstGeom prst="rect">
            <a:avLst/>
          </a:prstGeom>
        </p:spPr>
        <p:txBody>
          <a:bodyPr/>
          <a:lstStyle/>
          <a:p>
            <a:pPr/>
            <a:r>
              <a:t>Problem: time-out is linked to round trip time</a:t>
            </a:r>
          </a:p>
        </p:txBody>
      </p:sp>
      <p:sp>
        <p:nvSpPr>
          <p:cNvPr id="811" name="Straight Arrow Connector 4"/>
          <p:cNvSpPr/>
          <p:nvPr/>
        </p:nvSpPr>
        <p:spPr>
          <a:xfrm flipH="1">
            <a:off x="894429" y="2725938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12" name="Straight Arrow Connector 5"/>
          <p:cNvSpPr/>
          <p:nvPr/>
        </p:nvSpPr>
        <p:spPr>
          <a:xfrm>
            <a:off x="3339010" y="2722251"/>
            <a:ext cx="12808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5" name="Group 6"/>
          <p:cNvGrpSpPr/>
          <p:nvPr/>
        </p:nvGrpSpPr>
        <p:grpSpPr>
          <a:xfrm>
            <a:off x="687430" y="2300741"/>
            <a:ext cx="2041830" cy="955477"/>
            <a:chOff x="0" y="0"/>
            <a:chExt cx="2041829" cy="955475"/>
          </a:xfrm>
        </p:grpSpPr>
        <p:sp>
          <p:nvSpPr>
            <p:cNvPr id="813" name="Straight Arrow Connector 7"/>
            <p:cNvSpPr/>
            <p:nvPr/>
          </p:nvSpPr>
          <p:spPr>
            <a:xfrm>
              <a:off x="308309" y="501531"/>
              <a:ext cx="1587998" cy="44141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4" name="TextBox 8"/>
            <p:cNvSpPr txBox="1"/>
            <p:nvPr/>
          </p:nvSpPr>
          <p:spPr>
            <a:xfrm rot="935363">
              <a:off x="21600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18" name="Group 9"/>
          <p:cNvGrpSpPr/>
          <p:nvPr/>
        </p:nvGrpSpPr>
        <p:grpSpPr>
          <a:xfrm>
            <a:off x="995738" y="4384760"/>
            <a:ext cx="2290109" cy="711368"/>
            <a:chOff x="0" y="0"/>
            <a:chExt cx="2290108" cy="711367"/>
          </a:xfrm>
        </p:grpSpPr>
        <p:sp>
          <p:nvSpPr>
            <p:cNvPr id="816" name="Straight Arrow Connector 10"/>
            <p:cNvSpPr/>
            <p:nvPr/>
          </p:nvSpPr>
          <p:spPr>
            <a:xfrm flipH="1">
              <a:off x="0" y="161260"/>
              <a:ext cx="2290109" cy="55010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7" name="TextBox 11"/>
            <p:cNvSpPr txBox="1"/>
            <p:nvPr/>
          </p:nvSpPr>
          <p:spPr>
            <a:xfrm rot="21131927">
              <a:off x="628264" y="40632"/>
              <a:ext cx="628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21" name="Group 12"/>
          <p:cNvGrpSpPr/>
          <p:nvPr/>
        </p:nvGrpSpPr>
        <p:grpSpPr>
          <a:xfrm>
            <a:off x="995738" y="3583798"/>
            <a:ext cx="2290108" cy="846422"/>
            <a:chOff x="0" y="0"/>
            <a:chExt cx="2290107" cy="846420"/>
          </a:xfrm>
        </p:grpSpPr>
        <p:sp>
          <p:nvSpPr>
            <p:cNvPr id="819" name="Straight Arrow Connector 13"/>
            <p:cNvSpPr/>
            <p:nvPr/>
          </p:nvSpPr>
          <p:spPr>
            <a:xfrm>
              <a:off x="0" y="294089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0" name="TextBox 1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24" name="Group 16"/>
          <p:cNvGrpSpPr/>
          <p:nvPr/>
        </p:nvGrpSpPr>
        <p:grpSpPr>
          <a:xfrm>
            <a:off x="-19673" y="2802272"/>
            <a:ext cx="837593" cy="1075615"/>
            <a:chOff x="0" y="0"/>
            <a:chExt cx="837592" cy="1075614"/>
          </a:xfrm>
        </p:grpSpPr>
        <p:sp>
          <p:nvSpPr>
            <p:cNvPr id="822" name="Left Brace 17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23" name="TextBox 18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sp>
        <p:nvSpPr>
          <p:cNvPr id="825" name="Multiply 19"/>
          <p:cNvSpPr/>
          <p:nvPr/>
        </p:nvSpPr>
        <p:spPr>
          <a:xfrm rot="812648">
            <a:off x="2484640" y="3030967"/>
            <a:ext cx="489239" cy="489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6" name="Straight Arrow Connector 20"/>
          <p:cNvSpPr/>
          <p:nvPr/>
        </p:nvSpPr>
        <p:spPr>
          <a:xfrm flipH="1">
            <a:off x="6256784" y="2729623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27" name="Straight Arrow Connector 21"/>
          <p:cNvSpPr/>
          <p:nvPr/>
        </p:nvSpPr>
        <p:spPr>
          <a:xfrm>
            <a:off x="8701365" y="2725938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30" name="Group 22"/>
          <p:cNvGrpSpPr/>
          <p:nvPr/>
        </p:nvGrpSpPr>
        <p:grpSpPr>
          <a:xfrm>
            <a:off x="6358094" y="2457666"/>
            <a:ext cx="2290107" cy="998673"/>
            <a:chOff x="0" y="0"/>
            <a:chExt cx="2290105" cy="998672"/>
          </a:xfrm>
        </p:grpSpPr>
        <p:sp>
          <p:nvSpPr>
            <p:cNvPr id="828" name="Straight Arrow Connector 23"/>
            <p:cNvSpPr/>
            <p:nvPr/>
          </p:nvSpPr>
          <p:spPr>
            <a:xfrm>
              <a:off x="-1" y="348292"/>
              <a:ext cx="2290107" cy="65038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9" name="TextBox 24"/>
            <p:cNvSpPr txBox="1"/>
            <p:nvPr/>
          </p:nvSpPr>
          <p:spPr>
            <a:xfrm rot="935363">
              <a:off x="160042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33" name="Group 25"/>
          <p:cNvGrpSpPr/>
          <p:nvPr/>
        </p:nvGrpSpPr>
        <p:grpSpPr>
          <a:xfrm>
            <a:off x="6358092" y="3264955"/>
            <a:ext cx="2290109" cy="1022196"/>
            <a:chOff x="0" y="0"/>
            <a:chExt cx="2290107" cy="1022194"/>
          </a:xfrm>
        </p:grpSpPr>
        <p:sp>
          <p:nvSpPr>
            <p:cNvPr id="831" name="Straight Arrow Connector 26"/>
            <p:cNvSpPr/>
            <p:nvPr/>
          </p:nvSpPr>
          <p:spPr>
            <a:xfrm flipH="1">
              <a:off x="0" y="273233"/>
              <a:ext cx="2290108" cy="74896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2" name="TextBox 27"/>
            <p:cNvSpPr txBox="1"/>
            <p:nvPr/>
          </p:nvSpPr>
          <p:spPr>
            <a:xfrm rot="20462122">
              <a:off x="857607" y="160182"/>
              <a:ext cx="105833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36" name="Group 28"/>
          <p:cNvGrpSpPr/>
          <p:nvPr/>
        </p:nvGrpSpPr>
        <p:grpSpPr>
          <a:xfrm>
            <a:off x="6358092" y="3800138"/>
            <a:ext cx="2308131" cy="665666"/>
            <a:chOff x="0" y="0"/>
            <a:chExt cx="2308130" cy="665664"/>
          </a:xfrm>
        </p:grpSpPr>
        <p:sp>
          <p:nvSpPr>
            <p:cNvPr id="834" name="Straight Arrow Connector 29"/>
            <p:cNvSpPr/>
            <p:nvPr/>
          </p:nvSpPr>
          <p:spPr>
            <a:xfrm>
              <a:off x="0" y="113335"/>
              <a:ext cx="2290109" cy="55233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TextBox 30"/>
            <p:cNvSpPr txBox="1"/>
            <p:nvPr/>
          </p:nvSpPr>
          <p:spPr>
            <a:xfrm rot="737498">
              <a:off x="1255735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39" name="Group 31"/>
          <p:cNvGrpSpPr/>
          <p:nvPr/>
        </p:nvGrpSpPr>
        <p:grpSpPr>
          <a:xfrm>
            <a:off x="5342682" y="2805958"/>
            <a:ext cx="837593" cy="1075615"/>
            <a:chOff x="0" y="0"/>
            <a:chExt cx="837592" cy="1075614"/>
          </a:xfrm>
        </p:grpSpPr>
        <p:sp>
          <p:nvSpPr>
            <p:cNvPr id="837" name="Left Brace 32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38" name="TextBox 33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grpSp>
        <p:nvGrpSpPr>
          <p:cNvPr id="842" name="Group 37"/>
          <p:cNvGrpSpPr/>
          <p:nvPr/>
        </p:nvGrpSpPr>
        <p:grpSpPr>
          <a:xfrm>
            <a:off x="3209498" y="2365924"/>
            <a:ext cx="2185705" cy="977841"/>
            <a:chOff x="0" y="0"/>
            <a:chExt cx="2185703" cy="977839"/>
          </a:xfrm>
        </p:grpSpPr>
        <p:sp>
          <p:nvSpPr>
            <p:cNvPr id="840" name="Rectangular Callout 38"/>
            <p:cNvSpPr/>
            <p:nvPr/>
          </p:nvSpPr>
          <p:spPr>
            <a:xfrm flipH="1">
              <a:off x="2" y="31897"/>
              <a:ext cx="2185702" cy="94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897" y="21600"/>
                  </a:lnTo>
                  <a:lnTo>
                    <a:pt x="2897" y="18000"/>
                  </a:lnTo>
                  <a:lnTo>
                    <a:pt x="0" y="19766"/>
                  </a:lnTo>
                  <a:lnTo>
                    <a:pt x="2897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1" name="TextBox 39"/>
            <p:cNvSpPr txBox="1"/>
            <p:nvPr/>
          </p:nvSpPr>
          <p:spPr>
            <a:xfrm>
              <a:off x="0" y="0"/>
              <a:ext cx="1892595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Timeout is too short</a:t>
              </a:r>
            </a:p>
          </p:txBody>
        </p:sp>
      </p:grpSp>
      <p:grpSp>
        <p:nvGrpSpPr>
          <p:cNvPr id="845" name="Group 40"/>
          <p:cNvGrpSpPr/>
          <p:nvPr/>
        </p:nvGrpSpPr>
        <p:grpSpPr>
          <a:xfrm>
            <a:off x="3670241" y="4138162"/>
            <a:ext cx="2240433" cy="1409082"/>
            <a:chOff x="0" y="0"/>
            <a:chExt cx="2240432" cy="1409080"/>
          </a:xfrm>
        </p:grpSpPr>
        <p:sp>
          <p:nvSpPr>
            <p:cNvPr id="843" name="Rectangular Callout 41"/>
            <p:cNvSpPr/>
            <p:nvPr/>
          </p:nvSpPr>
          <p:spPr>
            <a:xfrm flipH="1">
              <a:off x="4" y="4821"/>
              <a:ext cx="2240429" cy="140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8000"/>
                  </a:lnTo>
                  <a:lnTo>
                    <a:pt x="2601" y="15396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4" name="TextBox 42"/>
            <p:cNvSpPr txBox="1"/>
            <p:nvPr/>
          </p:nvSpPr>
          <p:spPr>
            <a:xfrm>
              <a:off x="0" y="0"/>
              <a:ext cx="2240429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What about if timeout is too long?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21"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5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4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6" grpId="13"/>
      <p:bldP build="whole" bldLvl="1" animBg="1" rev="0" advAuto="0" spid="827" grpId="9"/>
      <p:bldP build="whole" bldLvl="1" animBg="1" rev="0" advAuto="0" spid="821" grpId="6"/>
      <p:bldP build="whole" bldLvl="1" animBg="1" rev="0" advAuto="0" spid="811" grpId="1"/>
      <p:bldP build="whole" bldLvl="1" animBg="1" rev="0" advAuto="0" spid="812" grpId="2"/>
      <p:bldP build="whole" bldLvl="1" animBg="1" rev="0" advAuto="0" spid="826" grpId="8"/>
      <p:bldP build="whole" bldLvl="1" animBg="1" rev="0" advAuto="0" spid="824" grpId="5"/>
      <p:bldP build="whole" bldLvl="1" animBg="1" rev="0" advAuto="0" spid="842" grpId="14"/>
      <p:bldP build="whole" bldLvl="1" animBg="1" rev="0" advAuto="0" spid="825" grpId="4"/>
      <p:bldP build="whole" bldLvl="1" animBg="1" rev="0" advAuto="0" spid="830" grpId="10"/>
      <p:bldP build="whole" bldLvl="1" animBg="1" rev="0" advAuto="0" spid="815" grpId="3"/>
      <p:bldP build="whole" bldLvl="1" animBg="1" rev="0" advAuto="0" spid="833" grpId="11"/>
      <p:bldP build="whole" bldLvl="1" animBg="1" rev="0" advAuto="0" spid="818" grpId="7"/>
      <p:bldP build="whole" bldLvl="1" animBg="1" rev="0" advAuto="0" spid="845" grpId="15"/>
      <p:bldP build="whole" bldLvl="1" animBg="1" rev="0" advAuto="0" spid="839" grpId="1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Round Trip Time Estimation</a:t>
            </a:r>
          </a:p>
        </p:txBody>
      </p:sp>
      <p:sp>
        <p:nvSpPr>
          <p:cNvPr id="84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49" name="Content Placeholder 3"/>
          <p:cNvSpPr txBox="1"/>
          <p:nvPr>
            <p:ph type="body" sz="half" idx="1"/>
          </p:nvPr>
        </p:nvSpPr>
        <p:spPr>
          <a:xfrm>
            <a:off x="152400" y="4029740"/>
            <a:ext cx="8839200" cy="2675861"/>
          </a:xfrm>
          <a:prstGeom prst="rect">
            <a:avLst/>
          </a:prstGeom>
        </p:spPr>
        <p:txBody>
          <a:bodyPr/>
          <a:lstStyle/>
          <a:p>
            <a:pPr/>
            <a:r>
              <a:t>Original TCP round-trip estimator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RTT estimated as a moving average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new_rtt = </a:t>
            </a:r>
            <a:r>
              <a:t>α</a:t>
            </a:r>
            <a:r>
              <a:t> (old_rtt) + (1 – </a:t>
            </a:r>
            <a:r>
              <a:t>α</a:t>
            </a:r>
            <a:r>
              <a:t>)(new_sample)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Recommended </a:t>
            </a:r>
            <a:r>
              <a:t>α</a:t>
            </a:r>
            <a:r>
              <a:t>: 0.8-0.9 (0.875 for most TCPs)</a:t>
            </a:r>
          </a:p>
          <a:p>
            <a:pPr/>
            <a:r>
              <a:t>RTO = 2 * new_rtt (i.e. TCP is conservative) </a:t>
            </a:r>
          </a:p>
        </p:txBody>
      </p:sp>
      <p:sp>
        <p:nvSpPr>
          <p:cNvPr id="850" name="Straight Arrow Connector 4"/>
          <p:cNvSpPr/>
          <p:nvPr/>
        </p:nvSpPr>
        <p:spPr>
          <a:xfrm>
            <a:off x="3412930" y="1783950"/>
            <a:ext cx="1" cy="184175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51" name="Straight Arrow Connector 5"/>
          <p:cNvSpPr/>
          <p:nvPr/>
        </p:nvSpPr>
        <p:spPr>
          <a:xfrm>
            <a:off x="5857511" y="1780263"/>
            <a:ext cx="1" cy="1845439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54" name="Group 6"/>
          <p:cNvGrpSpPr/>
          <p:nvPr/>
        </p:nvGrpSpPr>
        <p:grpSpPr>
          <a:xfrm>
            <a:off x="3514240" y="1511992"/>
            <a:ext cx="2290107" cy="998673"/>
            <a:chOff x="0" y="0"/>
            <a:chExt cx="2290105" cy="998672"/>
          </a:xfrm>
        </p:grpSpPr>
        <p:sp>
          <p:nvSpPr>
            <p:cNvPr id="852" name="Straight Arrow Connector 7"/>
            <p:cNvSpPr/>
            <p:nvPr/>
          </p:nvSpPr>
          <p:spPr>
            <a:xfrm>
              <a:off x="-1" y="348292"/>
              <a:ext cx="2290107" cy="65038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TextBox 8"/>
            <p:cNvSpPr txBox="1"/>
            <p:nvPr/>
          </p:nvSpPr>
          <p:spPr>
            <a:xfrm rot="935363">
              <a:off x="160042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857" name="Group 9"/>
          <p:cNvGrpSpPr/>
          <p:nvPr/>
        </p:nvGrpSpPr>
        <p:grpSpPr>
          <a:xfrm>
            <a:off x="3514239" y="2399741"/>
            <a:ext cx="2290108" cy="941735"/>
            <a:chOff x="0" y="0"/>
            <a:chExt cx="2290107" cy="941734"/>
          </a:xfrm>
        </p:grpSpPr>
        <p:sp>
          <p:nvSpPr>
            <p:cNvPr id="855" name="Straight Arrow Connector 10"/>
            <p:cNvSpPr/>
            <p:nvPr/>
          </p:nvSpPr>
          <p:spPr>
            <a:xfrm flipH="1">
              <a:off x="0" y="192773"/>
              <a:ext cx="2290108" cy="74896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TextBox 11"/>
            <p:cNvSpPr txBox="1"/>
            <p:nvPr/>
          </p:nvSpPr>
          <p:spPr>
            <a:xfrm rot="20462122">
              <a:off x="611448" y="160182"/>
              <a:ext cx="105833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60" name="Group 15"/>
          <p:cNvGrpSpPr/>
          <p:nvPr/>
        </p:nvGrpSpPr>
        <p:grpSpPr>
          <a:xfrm>
            <a:off x="1627857" y="1860283"/>
            <a:ext cx="1666033" cy="1481192"/>
            <a:chOff x="0" y="0"/>
            <a:chExt cx="1666031" cy="1481190"/>
          </a:xfrm>
        </p:grpSpPr>
        <p:sp>
          <p:nvSpPr>
            <p:cNvPr id="858" name="Left Brace 16"/>
            <p:cNvSpPr/>
            <p:nvPr/>
          </p:nvSpPr>
          <p:spPr>
            <a:xfrm>
              <a:off x="1290101" y="0"/>
              <a:ext cx="375931" cy="1481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95"/>
                    <a:pt x="10800" y="21143"/>
                  </a:cubicBezTo>
                  <a:lnTo>
                    <a:pt x="10800" y="11257"/>
                  </a:lnTo>
                  <a:cubicBezTo>
                    <a:pt x="10800" y="11005"/>
                    <a:pt x="5965" y="10800"/>
                    <a:pt x="0" y="10800"/>
                  </a:cubicBezTo>
                  <a:cubicBezTo>
                    <a:pt x="5965" y="10800"/>
                    <a:pt x="10800" y="10595"/>
                    <a:pt x="10800" y="10343"/>
                  </a:cubicBezTo>
                  <a:lnTo>
                    <a:pt x="10800" y="457"/>
                  </a:lnTo>
                  <a:cubicBezTo>
                    <a:pt x="10800" y="205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59" name="TextBox 17"/>
            <p:cNvSpPr txBox="1"/>
            <p:nvPr/>
          </p:nvSpPr>
          <p:spPr>
            <a:xfrm>
              <a:off x="-1" y="510272"/>
              <a:ext cx="135300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Sample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UDP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TCP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Congestion Control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Evolution of TCP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Problems with TCP</a:t>
            </a:r>
          </a:p>
        </p:txBody>
      </p:sp>
      <p:sp>
        <p:nvSpPr>
          <p:cNvPr id="16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3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RTT Sample Ambiguity</a:t>
            </a:r>
          </a:p>
        </p:txBody>
      </p:sp>
      <p:sp>
        <p:nvSpPr>
          <p:cNvPr id="86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64" name="Content Placeholder 3"/>
          <p:cNvSpPr txBox="1"/>
          <p:nvPr>
            <p:ph type="body" sz="half" idx="1"/>
          </p:nvPr>
        </p:nvSpPr>
        <p:spPr>
          <a:xfrm>
            <a:off x="152400" y="4901610"/>
            <a:ext cx="8839200" cy="1803991"/>
          </a:xfrm>
          <a:prstGeom prst="rect">
            <a:avLst/>
          </a:prstGeom>
        </p:spPr>
        <p:txBody>
          <a:bodyPr/>
          <a:lstStyle/>
          <a:p>
            <a:pPr/>
            <a:r>
              <a:t>Karn’s algorithm: ignore samples for retransmitted segments</a:t>
            </a:r>
          </a:p>
        </p:txBody>
      </p:sp>
      <p:sp>
        <p:nvSpPr>
          <p:cNvPr id="865" name="Straight Arrow Connector 4"/>
          <p:cNvSpPr/>
          <p:nvPr/>
        </p:nvSpPr>
        <p:spPr>
          <a:xfrm flipH="1">
            <a:off x="1293317" y="1923659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66" name="Straight Arrow Connector 5"/>
          <p:cNvSpPr/>
          <p:nvPr/>
        </p:nvSpPr>
        <p:spPr>
          <a:xfrm>
            <a:off x="3737898" y="1919974"/>
            <a:ext cx="12808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69" name="Group 6"/>
          <p:cNvGrpSpPr/>
          <p:nvPr/>
        </p:nvGrpSpPr>
        <p:grpSpPr>
          <a:xfrm>
            <a:off x="1086318" y="1498463"/>
            <a:ext cx="2041830" cy="955477"/>
            <a:chOff x="0" y="0"/>
            <a:chExt cx="2041829" cy="955475"/>
          </a:xfrm>
        </p:grpSpPr>
        <p:sp>
          <p:nvSpPr>
            <p:cNvPr id="867" name="Straight Arrow Connector 7"/>
            <p:cNvSpPr/>
            <p:nvPr/>
          </p:nvSpPr>
          <p:spPr>
            <a:xfrm>
              <a:off x="308309" y="501531"/>
              <a:ext cx="1587998" cy="441416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8" name="TextBox 8"/>
            <p:cNvSpPr txBox="1"/>
            <p:nvPr/>
          </p:nvSpPr>
          <p:spPr>
            <a:xfrm rot="935363">
              <a:off x="21600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72" name="Group 9"/>
          <p:cNvGrpSpPr/>
          <p:nvPr/>
        </p:nvGrpSpPr>
        <p:grpSpPr>
          <a:xfrm>
            <a:off x="1394626" y="3582482"/>
            <a:ext cx="2290109" cy="711369"/>
            <a:chOff x="0" y="0"/>
            <a:chExt cx="2290108" cy="711367"/>
          </a:xfrm>
        </p:grpSpPr>
        <p:sp>
          <p:nvSpPr>
            <p:cNvPr id="870" name="Straight Arrow Connector 10"/>
            <p:cNvSpPr/>
            <p:nvPr/>
          </p:nvSpPr>
          <p:spPr>
            <a:xfrm flipH="1">
              <a:off x="0" y="161260"/>
              <a:ext cx="2290109" cy="550108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1" name="TextBox 11"/>
            <p:cNvSpPr txBox="1"/>
            <p:nvPr/>
          </p:nvSpPr>
          <p:spPr>
            <a:xfrm rot="21131927">
              <a:off x="628264" y="40632"/>
              <a:ext cx="62831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75" name="Group 12"/>
          <p:cNvGrpSpPr/>
          <p:nvPr/>
        </p:nvGrpSpPr>
        <p:grpSpPr>
          <a:xfrm>
            <a:off x="1394626" y="2781520"/>
            <a:ext cx="2290108" cy="846422"/>
            <a:chOff x="0" y="0"/>
            <a:chExt cx="2290107" cy="846420"/>
          </a:xfrm>
        </p:grpSpPr>
        <p:sp>
          <p:nvSpPr>
            <p:cNvPr id="873" name="Straight Arrow Connector 13"/>
            <p:cNvSpPr/>
            <p:nvPr/>
          </p:nvSpPr>
          <p:spPr>
            <a:xfrm>
              <a:off x="0" y="294089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4" name="TextBox 1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78" name="Group 15"/>
          <p:cNvGrpSpPr/>
          <p:nvPr/>
        </p:nvGrpSpPr>
        <p:grpSpPr>
          <a:xfrm>
            <a:off x="379215" y="1999994"/>
            <a:ext cx="837593" cy="1075615"/>
            <a:chOff x="0" y="0"/>
            <a:chExt cx="837592" cy="1075614"/>
          </a:xfrm>
        </p:grpSpPr>
        <p:sp>
          <p:nvSpPr>
            <p:cNvPr id="876" name="Left Brace 16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77" name="TextBox 17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sp>
        <p:nvSpPr>
          <p:cNvPr id="879" name="Multiply 18"/>
          <p:cNvSpPr/>
          <p:nvPr/>
        </p:nvSpPr>
        <p:spPr>
          <a:xfrm rot="812648">
            <a:off x="2883528" y="2228689"/>
            <a:ext cx="489239" cy="489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0" name="Straight Arrow Connector 19"/>
          <p:cNvSpPr/>
          <p:nvPr/>
        </p:nvSpPr>
        <p:spPr>
          <a:xfrm flipH="1">
            <a:off x="5995454" y="1910001"/>
            <a:ext cx="1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1" name="Straight Arrow Connector 20"/>
          <p:cNvSpPr/>
          <p:nvPr/>
        </p:nvSpPr>
        <p:spPr>
          <a:xfrm>
            <a:off x="8440035" y="1906314"/>
            <a:ext cx="12807" cy="2717344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84" name="Group 21"/>
          <p:cNvGrpSpPr/>
          <p:nvPr/>
        </p:nvGrpSpPr>
        <p:grpSpPr>
          <a:xfrm>
            <a:off x="6096763" y="1638043"/>
            <a:ext cx="2290107" cy="998673"/>
            <a:chOff x="0" y="0"/>
            <a:chExt cx="2290105" cy="998672"/>
          </a:xfrm>
        </p:grpSpPr>
        <p:sp>
          <p:nvSpPr>
            <p:cNvPr id="882" name="Straight Arrow Connector 22"/>
            <p:cNvSpPr/>
            <p:nvPr/>
          </p:nvSpPr>
          <p:spPr>
            <a:xfrm>
              <a:off x="-1" y="348292"/>
              <a:ext cx="2290107" cy="65038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3" name="TextBox 23"/>
            <p:cNvSpPr txBox="1"/>
            <p:nvPr/>
          </p:nvSpPr>
          <p:spPr>
            <a:xfrm rot="935363">
              <a:off x="160042" y="260568"/>
              <a:ext cx="19986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Initial Send</a:t>
              </a:r>
            </a:p>
          </p:txBody>
        </p:sp>
      </p:grpSp>
      <p:grpSp>
        <p:nvGrpSpPr>
          <p:cNvPr id="887" name="Group 24"/>
          <p:cNvGrpSpPr/>
          <p:nvPr/>
        </p:nvGrpSpPr>
        <p:grpSpPr>
          <a:xfrm>
            <a:off x="6096762" y="2445332"/>
            <a:ext cx="2290108" cy="1022195"/>
            <a:chOff x="0" y="0"/>
            <a:chExt cx="2290107" cy="1022194"/>
          </a:xfrm>
        </p:grpSpPr>
        <p:sp>
          <p:nvSpPr>
            <p:cNvPr id="885" name="Straight Arrow Connector 25"/>
            <p:cNvSpPr/>
            <p:nvPr/>
          </p:nvSpPr>
          <p:spPr>
            <a:xfrm flipH="1">
              <a:off x="0" y="273233"/>
              <a:ext cx="2290108" cy="74896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6" name="TextBox 26"/>
            <p:cNvSpPr txBox="1"/>
            <p:nvPr/>
          </p:nvSpPr>
          <p:spPr>
            <a:xfrm rot="20462122">
              <a:off x="857607" y="160182"/>
              <a:ext cx="105833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ACK</a:t>
              </a:r>
            </a:p>
          </p:txBody>
        </p:sp>
      </p:grpSp>
      <p:grpSp>
        <p:nvGrpSpPr>
          <p:cNvPr id="890" name="Group 27"/>
          <p:cNvGrpSpPr/>
          <p:nvPr/>
        </p:nvGrpSpPr>
        <p:grpSpPr>
          <a:xfrm>
            <a:off x="6096761" y="2980515"/>
            <a:ext cx="2308132" cy="665666"/>
            <a:chOff x="0" y="0"/>
            <a:chExt cx="2308130" cy="665664"/>
          </a:xfrm>
        </p:grpSpPr>
        <p:sp>
          <p:nvSpPr>
            <p:cNvPr id="888" name="Straight Arrow Connector 28"/>
            <p:cNvSpPr/>
            <p:nvPr/>
          </p:nvSpPr>
          <p:spPr>
            <a:xfrm>
              <a:off x="0" y="113335"/>
              <a:ext cx="2290109" cy="55233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9" name="TextBox 29"/>
            <p:cNvSpPr txBox="1"/>
            <p:nvPr/>
          </p:nvSpPr>
          <p:spPr>
            <a:xfrm rot="737498">
              <a:off x="1255735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Retry</a:t>
              </a:r>
            </a:p>
          </p:txBody>
        </p:sp>
      </p:grpSp>
      <p:grpSp>
        <p:nvGrpSpPr>
          <p:cNvPr id="893" name="Group 30"/>
          <p:cNvGrpSpPr/>
          <p:nvPr/>
        </p:nvGrpSpPr>
        <p:grpSpPr>
          <a:xfrm>
            <a:off x="5081351" y="1986335"/>
            <a:ext cx="837593" cy="1075615"/>
            <a:chOff x="0" y="0"/>
            <a:chExt cx="837592" cy="1075614"/>
          </a:xfrm>
        </p:grpSpPr>
        <p:sp>
          <p:nvSpPr>
            <p:cNvPr id="891" name="Left Brace 31"/>
            <p:cNvSpPr/>
            <p:nvPr/>
          </p:nvSpPr>
          <p:spPr>
            <a:xfrm>
              <a:off x="461662" y="0"/>
              <a:ext cx="375930" cy="107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18"/>
                    <a:pt x="10800" y="20971"/>
                  </a:cubicBezTo>
                  <a:lnTo>
                    <a:pt x="10800" y="11429"/>
                  </a:lnTo>
                  <a:cubicBezTo>
                    <a:pt x="10800" y="11082"/>
                    <a:pt x="5965" y="10800"/>
                    <a:pt x="0" y="10800"/>
                  </a:cubicBezTo>
                  <a:cubicBezTo>
                    <a:pt x="5965" y="10800"/>
                    <a:pt x="10800" y="10518"/>
                    <a:pt x="10800" y="10171"/>
                  </a:cubicBezTo>
                  <a:lnTo>
                    <a:pt x="10800" y="629"/>
                  </a:lnTo>
                  <a:cubicBezTo>
                    <a:pt x="10800" y="282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92" name="TextBox 32"/>
            <p:cNvSpPr txBox="1"/>
            <p:nvPr/>
          </p:nvSpPr>
          <p:spPr>
            <a:xfrm rot="16200000">
              <a:off x="-274095" y="320636"/>
              <a:ext cx="9825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RTO</a:t>
              </a:r>
            </a:p>
          </p:txBody>
        </p:sp>
      </p:grpSp>
      <p:grpSp>
        <p:nvGrpSpPr>
          <p:cNvPr id="896" name="Group 39"/>
          <p:cNvGrpSpPr/>
          <p:nvPr/>
        </p:nvGrpSpPr>
        <p:grpSpPr>
          <a:xfrm>
            <a:off x="379217" y="3029064"/>
            <a:ext cx="837589" cy="1334012"/>
            <a:chOff x="0" y="0"/>
            <a:chExt cx="837588" cy="1334011"/>
          </a:xfrm>
        </p:grpSpPr>
        <p:sp>
          <p:nvSpPr>
            <p:cNvPr id="894" name="Left Brace 40"/>
            <p:cNvSpPr/>
            <p:nvPr/>
          </p:nvSpPr>
          <p:spPr>
            <a:xfrm>
              <a:off x="461660" y="54229"/>
              <a:ext cx="375929" cy="121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51"/>
                    <a:pt x="10800" y="21044"/>
                  </a:cubicBezTo>
                  <a:lnTo>
                    <a:pt x="10800" y="11356"/>
                  </a:lnTo>
                  <a:cubicBezTo>
                    <a:pt x="10800" y="11049"/>
                    <a:pt x="5965" y="10800"/>
                    <a:pt x="0" y="10800"/>
                  </a:cubicBezTo>
                  <a:cubicBezTo>
                    <a:pt x="5965" y="10800"/>
                    <a:pt x="10800" y="10551"/>
                    <a:pt x="10800" y="10244"/>
                  </a:cubicBezTo>
                  <a:lnTo>
                    <a:pt x="10800" y="556"/>
                  </a:lnTo>
                  <a:cubicBezTo>
                    <a:pt x="10800" y="249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  <p:sp>
          <p:nvSpPr>
            <p:cNvPr id="895" name="TextBox 41"/>
            <p:cNvSpPr txBox="1"/>
            <p:nvPr/>
          </p:nvSpPr>
          <p:spPr>
            <a:xfrm rot="16200000">
              <a:off x="-449835" y="449835"/>
              <a:ext cx="133401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Sample</a:t>
              </a:r>
            </a:p>
          </p:txBody>
        </p:sp>
      </p:grpSp>
      <p:grpSp>
        <p:nvGrpSpPr>
          <p:cNvPr id="899" name="Group 42"/>
          <p:cNvGrpSpPr/>
          <p:nvPr/>
        </p:nvGrpSpPr>
        <p:grpSpPr>
          <a:xfrm>
            <a:off x="4148520" y="3039672"/>
            <a:ext cx="1770424" cy="434341"/>
            <a:chOff x="0" y="0"/>
            <a:chExt cx="1770423" cy="434340"/>
          </a:xfrm>
        </p:grpSpPr>
        <p:sp>
          <p:nvSpPr>
            <p:cNvPr id="897" name="Left Brace 43"/>
            <p:cNvSpPr/>
            <p:nvPr/>
          </p:nvSpPr>
          <p:spPr>
            <a:xfrm>
              <a:off x="1394493" y="32173"/>
              <a:ext cx="375931" cy="394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832"/>
                    <a:pt x="10800" y="19884"/>
                  </a:cubicBezTo>
                  <a:lnTo>
                    <a:pt x="10800" y="12516"/>
                  </a:lnTo>
                  <a:cubicBezTo>
                    <a:pt x="10800" y="11568"/>
                    <a:pt x="5965" y="10800"/>
                    <a:pt x="0" y="10800"/>
                  </a:cubicBezTo>
                  <a:cubicBezTo>
                    <a:pt x="5965" y="10800"/>
                    <a:pt x="10800" y="10032"/>
                    <a:pt x="10800" y="9084"/>
                  </a:cubicBezTo>
                  <a:lnTo>
                    <a:pt x="10800" y="1716"/>
                  </a:lnTo>
                  <a:cubicBezTo>
                    <a:pt x="10800" y="768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</a:p>
          </p:txBody>
        </p:sp>
        <p:sp>
          <p:nvSpPr>
            <p:cNvPr id="898" name="TextBox 44"/>
            <p:cNvSpPr txBox="1"/>
            <p:nvPr/>
          </p:nvSpPr>
          <p:spPr>
            <a:xfrm>
              <a:off x="0" y="0"/>
              <a:ext cx="144370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Sample?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Class="entr" nodeType="with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9" grpId="2"/>
      <p:bldP build="p" bldLvl="1" animBg="1" rev="0" advAuto="0" spid="864" grpId="3"/>
      <p:bldP build="whole" bldLvl="1" animBg="1" rev="0" advAuto="0" spid="89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UDP</a:t>
            </a:r>
            <a:endParaRPr sz="3128"/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TCP</a:t>
            </a:r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Flow Control</a:t>
            </a:r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Congestion Control</a:t>
            </a:r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Evolution of TCP</a:t>
            </a:r>
            <a:endParaRPr sz="3128"/>
          </a:p>
          <a:p>
            <a:pPr marL="525780" indent="-525780" defTabSz="841247">
              <a:spcBef>
                <a:spcPts val="600"/>
              </a:spcBef>
              <a:buClr>
                <a:schemeClr val="accent2"/>
              </a:buClr>
              <a:buSzPct val="60000"/>
              <a:buChar char="❑"/>
              <a:defRPr sz="4048"/>
            </a:pPr>
            <a:r>
              <a:t>Problems with TCP</a:t>
            </a:r>
          </a:p>
        </p:txBody>
      </p:sp>
      <p:sp>
        <p:nvSpPr>
          <p:cNvPr id="90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903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Congestion?</a:t>
            </a:r>
          </a:p>
        </p:txBody>
      </p:sp>
      <p:sp>
        <p:nvSpPr>
          <p:cNvPr id="906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07" name="Content Placeholder 5"/>
          <p:cNvSpPr txBox="1"/>
          <p:nvPr>
            <p:ph type="body" idx="1"/>
          </p:nvPr>
        </p:nvSpPr>
        <p:spPr>
          <a:xfrm>
            <a:off x="152400" y="1556131"/>
            <a:ext cx="8839200" cy="5257801"/>
          </a:xfrm>
          <a:prstGeom prst="rect">
            <a:avLst/>
          </a:prstGeom>
        </p:spPr>
        <p:txBody>
          <a:bodyPr/>
          <a:lstStyle/>
          <a:p>
            <a:pPr/>
            <a:r>
              <a:t>Load on the network is higher than capacity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Capacity is not uniform across networks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Modem vs. Cellular vs. Cable vs. Fiber Optics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There are multiple flows competing for bandwidth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Residential cable modem vs. corporate datacenter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Load is not uniform over time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10pm, Sunday night = Bittorrent Game of Thrones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Congestion Bad?</a:t>
            </a:r>
          </a:p>
        </p:txBody>
      </p:sp>
      <p:sp>
        <p:nvSpPr>
          <p:cNvPr id="91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1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in packet </a:t>
            </a:r>
            <a:r>
              <a:rPr>
                <a:solidFill>
                  <a:schemeClr val="accent1"/>
                </a:solidFill>
              </a:rPr>
              <a:t>loss</a:t>
            </a:r>
            <a:endParaRPr>
              <a:solidFill>
                <a:schemeClr val="accent1"/>
              </a:solidFill>
            </a:endParaRP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Routers have finite buffers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Internet traffic is self similar, no buffer can prevent all drops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When routers get overloaded, packets will be dropped</a:t>
            </a:r>
          </a:p>
          <a:p>
            <a:pPr/>
            <a:r>
              <a:t>Practical consequences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 queues build up, </a:t>
            </a:r>
            <a:r>
              <a:rPr>
                <a:solidFill>
                  <a:schemeClr val="accent1"/>
                </a:solidFill>
              </a:rPr>
              <a:t>delay</a:t>
            </a:r>
            <a:r>
              <a:t> increases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Wasted bandwidth from </a:t>
            </a:r>
            <a:r>
              <a:rPr>
                <a:solidFill>
                  <a:schemeClr val="accent1"/>
                </a:solidFill>
              </a:rPr>
              <a:t>retransmissions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Low network goodput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Rectangle 2"/>
          <p:cNvSpPr/>
          <p:nvPr/>
        </p:nvSpPr>
        <p:spPr>
          <a:xfrm>
            <a:off x="7292340" y="2120900"/>
            <a:ext cx="685801" cy="4328160"/>
          </a:xfrm>
          <a:prstGeom prst="rect">
            <a:avLst/>
          </a:prstGeom>
          <a:solidFill>
            <a:srgbClr val="F9D1D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4" name="Freeform 16"/>
          <p:cNvSpPr/>
          <p:nvPr/>
        </p:nvSpPr>
        <p:spPr>
          <a:xfrm>
            <a:off x="5158740" y="4315459"/>
            <a:ext cx="2209801" cy="1981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7448" y="19938"/>
                </a:lnTo>
                <a:lnTo>
                  <a:pt x="12662" y="15785"/>
                </a:lnTo>
                <a:lnTo>
                  <a:pt x="17131" y="10800"/>
                </a:lnTo>
                <a:lnTo>
                  <a:pt x="20110" y="6646"/>
                </a:lnTo>
                <a:lnTo>
                  <a:pt x="20855" y="4985"/>
                </a:ln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5" name="Freeform 7"/>
          <p:cNvSpPr/>
          <p:nvPr/>
        </p:nvSpPr>
        <p:spPr>
          <a:xfrm>
            <a:off x="5158740" y="2120900"/>
            <a:ext cx="2514601" cy="1771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21350"/>
                  <a:pt x="0" y="21101"/>
                  <a:pt x="0" y="20851"/>
                </a:cubicBezTo>
                <a:lnTo>
                  <a:pt x="1309" y="13687"/>
                </a:lnTo>
                <a:lnTo>
                  <a:pt x="3273" y="8554"/>
                </a:lnTo>
                <a:lnTo>
                  <a:pt x="6545" y="3422"/>
                </a:lnTo>
                <a:lnTo>
                  <a:pt x="11127" y="855"/>
                </a:lnTo>
                <a:lnTo>
                  <a:pt x="15055" y="0"/>
                </a:lnTo>
                <a:lnTo>
                  <a:pt x="18327" y="0"/>
                </a:lnTo>
                <a:lnTo>
                  <a:pt x="18982" y="8554"/>
                </a:lnTo>
                <a:lnTo>
                  <a:pt x="20291" y="17964"/>
                </a:lnTo>
                <a:lnTo>
                  <a:pt x="20945" y="20531"/>
                </a:lnTo>
                <a:lnTo>
                  <a:pt x="21600" y="21386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Danger of Increasing Load</a:t>
            </a:r>
          </a:p>
        </p:txBody>
      </p:sp>
      <p:sp>
        <p:nvSpPr>
          <p:cNvPr id="91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18" name="Content Placeholder 3"/>
          <p:cNvSpPr txBox="1"/>
          <p:nvPr>
            <p:ph type="body" sz="half" idx="1"/>
          </p:nvPr>
        </p:nvSpPr>
        <p:spPr>
          <a:xfrm>
            <a:off x="152399" y="1600199"/>
            <a:ext cx="4628201" cy="5078412"/>
          </a:xfrm>
          <a:prstGeom prst="rect">
            <a:avLst/>
          </a:prstGeom>
        </p:spPr>
        <p:txBody>
          <a:bodyPr/>
          <a:lstStyle/>
          <a:p>
            <a:pPr/>
            <a:r>
              <a:t>Knee – point after which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Throughput increases very slow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Delay increases fast</a:t>
            </a:r>
          </a:p>
          <a:p>
            <a:pPr/>
            <a:r>
              <a:t>Cliff – point after which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Throughput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0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Delay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3600">
                <a:latin typeface="Consolas"/>
                <a:ea typeface="Consolas"/>
                <a:cs typeface="Consolas"/>
                <a:sym typeface="Consolas"/>
              </a:rPr>
              <a:t>∞</a:t>
            </a:r>
          </a:p>
        </p:txBody>
      </p:sp>
      <p:grpSp>
        <p:nvGrpSpPr>
          <p:cNvPr id="921" name="Group 21"/>
          <p:cNvGrpSpPr/>
          <p:nvPr/>
        </p:nvGrpSpPr>
        <p:grpSpPr>
          <a:xfrm>
            <a:off x="6621781" y="469027"/>
            <a:ext cx="2145113" cy="1849790"/>
            <a:chOff x="0" y="0"/>
            <a:chExt cx="2145112" cy="1849789"/>
          </a:xfrm>
        </p:grpSpPr>
        <p:sp>
          <p:nvSpPr>
            <p:cNvPr id="919" name="Rectangular Callout 22"/>
            <p:cNvSpPr/>
            <p:nvPr/>
          </p:nvSpPr>
          <p:spPr>
            <a:xfrm flipH="1">
              <a:off x="11433" y="31897"/>
              <a:ext cx="2133680" cy="181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240"/>
                  </a:lnTo>
                  <a:lnTo>
                    <a:pt x="9000" y="11240"/>
                  </a:lnTo>
                  <a:lnTo>
                    <a:pt x="9947" y="21600"/>
                  </a:lnTo>
                  <a:lnTo>
                    <a:pt x="3600" y="11240"/>
                  </a:lnTo>
                  <a:lnTo>
                    <a:pt x="0" y="11240"/>
                  </a:lnTo>
                  <a:lnTo>
                    <a:pt x="0" y="65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TextBox 23"/>
            <p:cNvSpPr txBox="1"/>
            <p:nvPr/>
          </p:nvSpPr>
          <p:spPr>
            <a:xfrm>
              <a:off x="0" y="0"/>
              <a:ext cx="2133680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Congestion Collapse</a:t>
              </a:r>
            </a:p>
          </p:txBody>
        </p:sp>
      </p:grpSp>
      <p:sp>
        <p:nvSpPr>
          <p:cNvPr id="922" name="Line 5"/>
          <p:cNvSpPr/>
          <p:nvPr/>
        </p:nvSpPr>
        <p:spPr>
          <a:xfrm flipV="1">
            <a:off x="5160011" y="1968500"/>
            <a:ext cx="1" cy="190500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3" name="Line 6"/>
          <p:cNvSpPr/>
          <p:nvPr/>
        </p:nvSpPr>
        <p:spPr>
          <a:xfrm>
            <a:off x="5158740" y="3873500"/>
            <a:ext cx="3124201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4" name="Line 8"/>
          <p:cNvSpPr/>
          <p:nvPr/>
        </p:nvSpPr>
        <p:spPr>
          <a:xfrm>
            <a:off x="7292340" y="1968500"/>
            <a:ext cx="1" cy="20574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25" name="Line 9"/>
          <p:cNvSpPr/>
          <p:nvPr/>
        </p:nvSpPr>
        <p:spPr>
          <a:xfrm flipH="1">
            <a:off x="5920740" y="1968500"/>
            <a:ext cx="1" cy="205740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26" name="Line 10"/>
          <p:cNvSpPr/>
          <p:nvPr/>
        </p:nvSpPr>
        <p:spPr>
          <a:xfrm flipV="1">
            <a:off x="5160011" y="4315459"/>
            <a:ext cx="1" cy="213360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7" name="Line 11"/>
          <p:cNvSpPr/>
          <p:nvPr/>
        </p:nvSpPr>
        <p:spPr>
          <a:xfrm>
            <a:off x="5158740" y="6449059"/>
            <a:ext cx="3124201" cy="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8" name="Line 12"/>
          <p:cNvSpPr/>
          <p:nvPr/>
        </p:nvSpPr>
        <p:spPr>
          <a:xfrm flipH="1">
            <a:off x="5920740" y="4315459"/>
            <a:ext cx="1" cy="220980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29" name="Line 13"/>
          <p:cNvSpPr/>
          <p:nvPr/>
        </p:nvSpPr>
        <p:spPr>
          <a:xfrm>
            <a:off x="7292340" y="4315459"/>
            <a:ext cx="1" cy="220980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30" name="Line 14"/>
          <p:cNvSpPr/>
          <p:nvPr/>
        </p:nvSpPr>
        <p:spPr>
          <a:xfrm>
            <a:off x="5920740" y="2120900"/>
            <a:ext cx="1371601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31" name="Text Box 17"/>
          <p:cNvSpPr txBox="1"/>
          <p:nvPr/>
        </p:nvSpPr>
        <p:spPr>
          <a:xfrm>
            <a:off x="6286425" y="6449059"/>
            <a:ext cx="70763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Load</a:t>
            </a:r>
          </a:p>
        </p:txBody>
      </p:sp>
      <p:sp>
        <p:nvSpPr>
          <p:cNvPr id="932" name="Text Box 18"/>
          <p:cNvSpPr txBox="1"/>
          <p:nvPr/>
        </p:nvSpPr>
        <p:spPr>
          <a:xfrm>
            <a:off x="6286424" y="3873500"/>
            <a:ext cx="70762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Load</a:t>
            </a:r>
          </a:p>
        </p:txBody>
      </p:sp>
      <p:sp>
        <p:nvSpPr>
          <p:cNvPr id="933" name="Text Box 19"/>
          <p:cNvSpPr txBox="1"/>
          <p:nvPr/>
        </p:nvSpPr>
        <p:spPr>
          <a:xfrm rot="16200000">
            <a:off x="4318616" y="2790252"/>
            <a:ext cx="11938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Goodput</a:t>
            </a:r>
          </a:p>
        </p:txBody>
      </p:sp>
      <p:sp>
        <p:nvSpPr>
          <p:cNvPr id="934" name="Text Box 20"/>
          <p:cNvSpPr txBox="1"/>
          <p:nvPr/>
        </p:nvSpPr>
        <p:spPr>
          <a:xfrm rot="16200000">
            <a:off x="4505842" y="5242370"/>
            <a:ext cx="8193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Delay</a:t>
            </a:r>
          </a:p>
        </p:txBody>
      </p:sp>
      <p:sp>
        <p:nvSpPr>
          <p:cNvPr id="935" name="Text Box 21"/>
          <p:cNvSpPr txBox="1"/>
          <p:nvPr/>
        </p:nvSpPr>
        <p:spPr>
          <a:xfrm>
            <a:off x="5433643" y="1566550"/>
            <a:ext cx="7080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Knee</a:t>
            </a:r>
          </a:p>
        </p:txBody>
      </p:sp>
      <p:sp>
        <p:nvSpPr>
          <p:cNvPr id="936" name="Text Box 22"/>
          <p:cNvSpPr txBox="1"/>
          <p:nvPr/>
        </p:nvSpPr>
        <p:spPr>
          <a:xfrm>
            <a:off x="6965581" y="1566550"/>
            <a:ext cx="6223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Cliff</a:t>
            </a:r>
          </a:p>
        </p:txBody>
      </p:sp>
      <p:grpSp>
        <p:nvGrpSpPr>
          <p:cNvPr id="939" name="Group 57"/>
          <p:cNvGrpSpPr/>
          <p:nvPr/>
        </p:nvGrpSpPr>
        <p:grpSpPr>
          <a:xfrm>
            <a:off x="5804842" y="2456020"/>
            <a:ext cx="1955942" cy="1229039"/>
            <a:chOff x="0" y="0"/>
            <a:chExt cx="1955941" cy="1229038"/>
          </a:xfrm>
        </p:grpSpPr>
        <p:sp>
          <p:nvSpPr>
            <p:cNvPr id="937" name="Rectangular Callout 58"/>
            <p:cNvSpPr/>
            <p:nvPr/>
          </p:nvSpPr>
          <p:spPr>
            <a:xfrm flipH="1">
              <a:off x="10424" y="0"/>
              <a:ext cx="1945518" cy="1229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48"/>
                  </a:moveTo>
                  <a:lnTo>
                    <a:pt x="12600" y="12648"/>
                  </a:lnTo>
                  <a:lnTo>
                    <a:pt x="19981" y="0"/>
                  </a:lnTo>
                  <a:lnTo>
                    <a:pt x="18000" y="12648"/>
                  </a:lnTo>
                  <a:lnTo>
                    <a:pt x="21600" y="1264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4140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8" name="TextBox 59"/>
            <p:cNvSpPr txBox="1"/>
            <p:nvPr/>
          </p:nvSpPr>
          <p:spPr>
            <a:xfrm>
              <a:off x="0" y="720849"/>
              <a:ext cx="1945516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Ideal point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21" grpId="2"/>
      <p:bldP build="whole" bldLvl="1" animBg="1" rev="0" advAuto="0" spid="93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ctangle 2"/>
          <p:cNvSpPr/>
          <p:nvPr/>
        </p:nvSpPr>
        <p:spPr>
          <a:xfrm>
            <a:off x="3575680" y="3666673"/>
            <a:ext cx="2125980" cy="2736667"/>
          </a:xfrm>
          <a:prstGeom prst="rect">
            <a:avLst/>
          </a:prstGeom>
          <a:solidFill>
            <a:srgbClr val="FBE0D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2" name="Rectangle 2"/>
          <p:cNvSpPr/>
          <p:nvPr/>
        </p:nvSpPr>
        <p:spPr>
          <a:xfrm>
            <a:off x="2425062" y="3666673"/>
            <a:ext cx="1150621" cy="2736667"/>
          </a:xfrm>
          <a:prstGeom prst="rect">
            <a:avLst/>
          </a:prstGeom>
          <a:solidFill>
            <a:srgbClr val="D3EEF5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3" name="Title 1"/>
          <p:cNvSpPr txBox="1"/>
          <p:nvPr>
            <p:ph type="title"/>
          </p:nvPr>
        </p:nvSpPr>
        <p:spPr>
          <a:xfrm>
            <a:off x="152400" y="228600"/>
            <a:ext cx="8991600" cy="990600"/>
          </a:xfrm>
          <a:prstGeom prst="rect">
            <a:avLst/>
          </a:prstGeom>
        </p:spPr>
        <p:txBody>
          <a:bodyPr/>
          <a:lstStyle/>
          <a:p>
            <a:pPr/>
            <a:r>
              <a:t>Cong. Control vs. Cong. Avoidance</a:t>
            </a:r>
          </a:p>
        </p:txBody>
      </p:sp>
      <p:sp>
        <p:nvSpPr>
          <p:cNvPr id="94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45" name="Rectangle 2"/>
          <p:cNvSpPr/>
          <p:nvPr/>
        </p:nvSpPr>
        <p:spPr>
          <a:xfrm>
            <a:off x="5712640" y="3666673"/>
            <a:ext cx="685801" cy="2736667"/>
          </a:xfrm>
          <a:prstGeom prst="rect">
            <a:avLst/>
          </a:prstGeom>
          <a:solidFill>
            <a:srgbClr val="F9D1D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6" name="Freeform 7"/>
          <p:cNvSpPr/>
          <p:nvPr/>
        </p:nvSpPr>
        <p:spPr>
          <a:xfrm>
            <a:off x="2425062" y="3666673"/>
            <a:ext cx="3884300" cy="2736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21350"/>
                  <a:pt x="0" y="21101"/>
                  <a:pt x="0" y="20851"/>
                </a:cubicBezTo>
                <a:lnTo>
                  <a:pt x="1309" y="13687"/>
                </a:lnTo>
                <a:lnTo>
                  <a:pt x="3273" y="8554"/>
                </a:lnTo>
                <a:lnTo>
                  <a:pt x="6545" y="3422"/>
                </a:lnTo>
                <a:lnTo>
                  <a:pt x="11127" y="855"/>
                </a:lnTo>
                <a:lnTo>
                  <a:pt x="15055" y="0"/>
                </a:lnTo>
                <a:lnTo>
                  <a:pt x="18327" y="0"/>
                </a:lnTo>
                <a:lnTo>
                  <a:pt x="18982" y="8554"/>
                </a:lnTo>
                <a:lnTo>
                  <a:pt x="20291" y="17964"/>
                </a:lnTo>
                <a:lnTo>
                  <a:pt x="20945" y="20531"/>
                </a:lnTo>
                <a:lnTo>
                  <a:pt x="21600" y="21386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49" name="Group 6"/>
          <p:cNvGrpSpPr/>
          <p:nvPr/>
        </p:nvGrpSpPr>
        <p:grpSpPr>
          <a:xfrm>
            <a:off x="6247017" y="4450109"/>
            <a:ext cx="2582735" cy="977840"/>
            <a:chOff x="0" y="0"/>
            <a:chExt cx="2582734" cy="977839"/>
          </a:xfrm>
        </p:grpSpPr>
        <p:sp>
          <p:nvSpPr>
            <p:cNvPr id="947" name="Rectangular Callout 7"/>
            <p:cNvSpPr/>
            <p:nvPr/>
          </p:nvSpPr>
          <p:spPr>
            <a:xfrm flipH="1">
              <a:off x="0" y="31897"/>
              <a:ext cx="2582735" cy="94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844" y="0"/>
                  </a:lnTo>
                  <a:lnTo>
                    <a:pt x="17844" y="3600"/>
                  </a:lnTo>
                  <a:lnTo>
                    <a:pt x="21600" y="5754"/>
                  </a:lnTo>
                  <a:lnTo>
                    <a:pt x="17844" y="9000"/>
                  </a:lnTo>
                  <a:lnTo>
                    <a:pt x="17844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8" name="TextBox 8"/>
            <p:cNvSpPr txBox="1"/>
            <p:nvPr/>
          </p:nvSpPr>
          <p:spPr>
            <a:xfrm>
              <a:off x="437621" y="0"/>
              <a:ext cx="2133681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Congestion Collapse</a:t>
              </a:r>
            </a:p>
          </p:txBody>
        </p:sp>
      </p:grpSp>
      <p:sp>
        <p:nvSpPr>
          <p:cNvPr id="950" name="Line 5"/>
          <p:cNvSpPr/>
          <p:nvPr/>
        </p:nvSpPr>
        <p:spPr>
          <a:xfrm flipV="1">
            <a:off x="2426332" y="3474720"/>
            <a:ext cx="1" cy="292862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51" name="Line 6"/>
          <p:cNvSpPr/>
          <p:nvPr/>
        </p:nvSpPr>
        <p:spPr>
          <a:xfrm>
            <a:off x="2425061" y="6403340"/>
            <a:ext cx="4259580" cy="1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52" name="Line 8"/>
          <p:cNvSpPr/>
          <p:nvPr/>
        </p:nvSpPr>
        <p:spPr>
          <a:xfrm flipH="1">
            <a:off x="5701662" y="3474719"/>
            <a:ext cx="1" cy="292862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53" name="Line 9"/>
          <p:cNvSpPr/>
          <p:nvPr/>
        </p:nvSpPr>
        <p:spPr>
          <a:xfrm flipH="1">
            <a:off x="3575682" y="3474719"/>
            <a:ext cx="1" cy="292862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54" name="Line 14"/>
          <p:cNvSpPr/>
          <p:nvPr/>
        </p:nvSpPr>
        <p:spPr>
          <a:xfrm>
            <a:off x="3575682" y="3666673"/>
            <a:ext cx="2125981" cy="1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55" name="Text Box 19"/>
          <p:cNvSpPr txBox="1"/>
          <p:nvPr/>
        </p:nvSpPr>
        <p:spPr>
          <a:xfrm rot="16200000">
            <a:off x="1584936" y="4904259"/>
            <a:ext cx="11938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Goodput</a:t>
            </a:r>
          </a:p>
        </p:txBody>
      </p:sp>
      <p:sp>
        <p:nvSpPr>
          <p:cNvPr id="956" name="Text Box 21"/>
          <p:cNvSpPr txBox="1"/>
          <p:nvPr/>
        </p:nvSpPr>
        <p:spPr>
          <a:xfrm>
            <a:off x="3124436" y="3015619"/>
            <a:ext cx="70807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Knee</a:t>
            </a:r>
          </a:p>
        </p:txBody>
      </p:sp>
      <p:sp>
        <p:nvSpPr>
          <p:cNvPr id="957" name="Text Box 22"/>
          <p:cNvSpPr txBox="1"/>
          <p:nvPr/>
        </p:nvSpPr>
        <p:spPr>
          <a:xfrm>
            <a:off x="5347782" y="3018104"/>
            <a:ext cx="62235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Cliff</a:t>
            </a:r>
          </a:p>
        </p:txBody>
      </p:sp>
      <p:sp>
        <p:nvSpPr>
          <p:cNvPr id="958" name="Text Box 18"/>
          <p:cNvSpPr txBox="1"/>
          <p:nvPr/>
        </p:nvSpPr>
        <p:spPr>
          <a:xfrm>
            <a:off x="3932797" y="6403340"/>
            <a:ext cx="70762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Load</a:t>
            </a:r>
          </a:p>
        </p:txBody>
      </p:sp>
      <p:grpSp>
        <p:nvGrpSpPr>
          <p:cNvPr id="961" name="Group 21"/>
          <p:cNvGrpSpPr/>
          <p:nvPr/>
        </p:nvGrpSpPr>
        <p:grpSpPr>
          <a:xfrm>
            <a:off x="104217" y="1697651"/>
            <a:ext cx="4182589" cy="2009806"/>
            <a:chOff x="0" y="0"/>
            <a:chExt cx="4182587" cy="2009805"/>
          </a:xfrm>
        </p:grpSpPr>
        <p:sp>
          <p:nvSpPr>
            <p:cNvPr id="959" name="Rectangular Callout 22"/>
            <p:cNvSpPr/>
            <p:nvPr/>
          </p:nvSpPr>
          <p:spPr>
            <a:xfrm flipH="1">
              <a:off x="22289" y="31897"/>
              <a:ext cx="4160299" cy="197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330"/>
                  </a:lnTo>
                  <a:lnTo>
                    <a:pt x="9000" y="10330"/>
                  </a:lnTo>
                  <a:lnTo>
                    <a:pt x="7749" y="21600"/>
                  </a:lnTo>
                  <a:lnTo>
                    <a:pt x="3600" y="10330"/>
                  </a:lnTo>
                  <a:lnTo>
                    <a:pt x="0" y="1033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0" name="TextBox 23"/>
            <p:cNvSpPr txBox="1"/>
            <p:nvPr/>
          </p:nvSpPr>
          <p:spPr>
            <a:xfrm>
              <a:off x="0" y="0"/>
              <a:ext cx="4160297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Congestion Avoidance: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Stay left of the knee</a:t>
              </a:r>
            </a:p>
          </p:txBody>
        </p:sp>
      </p:grpSp>
      <p:grpSp>
        <p:nvGrpSpPr>
          <p:cNvPr id="964" name="Group 24"/>
          <p:cNvGrpSpPr/>
          <p:nvPr/>
        </p:nvGrpSpPr>
        <p:grpSpPr>
          <a:xfrm>
            <a:off x="4527306" y="1690740"/>
            <a:ext cx="4182588" cy="1952652"/>
            <a:chOff x="0" y="0"/>
            <a:chExt cx="4182587" cy="1952651"/>
          </a:xfrm>
        </p:grpSpPr>
        <p:sp>
          <p:nvSpPr>
            <p:cNvPr id="962" name="Rectangular Callout 25"/>
            <p:cNvSpPr/>
            <p:nvPr/>
          </p:nvSpPr>
          <p:spPr>
            <a:xfrm flipH="1">
              <a:off x="22289" y="31897"/>
              <a:ext cx="4160299" cy="192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638"/>
                  </a:lnTo>
                  <a:lnTo>
                    <a:pt x="18000" y="10638"/>
                  </a:lnTo>
                  <a:lnTo>
                    <a:pt x="21220" y="21600"/>
                  </a:lnTo>
                  <a:lnTo>
                    <a:pt x="12600" y="10638"/>
                  </a:lnTo>
                  <a:lnTo>
                    <a:pt x="0" y="10638"/>
                  </a:lnTo>
                  <a:lnTo>
                    <a:pt x="0" y="6205"/>
                  </a:lnTo>
                  <a:close/>
                </a:path>
              </a:pathLst>
            </a:custGeom>
            <a:solidFill>
              <a:schemeClr val="accent3"/>
            </a:solidFill>
            <a:ln w="3810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3" name="TextBox 26"/>
            <p:cNvSpPr txBox="1"/>
            <p:nvPr/>
          </p:nvSpPr>
          <p:spPr>
            <a:xfrm>
              <a:off x="0" y="0"/>
              <a:ext cx="4160297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Congestion Control: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Stay left of the cliff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4" grpId="2"/>
      <p:bldP build="whole" bldLvl="1" animBg="1" rev="0" advAuto="0" spid="96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Advertised Window, Revisited</a:t>
            </a:r>
          </a:p>
        </p:txBody>
      </p:sp>
      <p:sp>
        <p:nvSpPr>
          <p:cNvPr id="96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6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TCP’s advertised window solve congestion?</a:t>
            </a:r>
          </a:p>
          <a:p>
            <a:pPr marL="0" indent="0" algn="ctr">
              <a:buSzTx/>
              <a:buFont typeface="Wingdings"/>
              <a:buNone/>
              <a:defRPr>
                <a:solidFill>
                  <a:schemeClr val="accent2"/>
                </a:solidFill>
              </a:defRPr>
            </a:pPr>
            <a:r>
              <a:t>NO</a:t>
            </a:r>
          </a:p>
          <a:p>
            <a:pPr/>
            <a:r>
              <a:t>The advertised window only protects the receiver</a:t>
            </a:r>
          </a:p>
          <a:p>
            <a:pPr/>
            <a:r>
              <a:t>A sufficiently fast receiver can max the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if the network is slower than the receiver?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if there are other concurrent flows?</a:t>
            </a:r>
          </a:p>
          <a:p>
            <a:pPr/>
            <a:r>
              <a:t>Key points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Window size determines send rate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Window must be adjusted to prevent congestion collapse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of Congestion Control</a:t>
            </a:r>
          </a:p>
        </p:txBody>
      </p:sp>
      <p:sp>
        <p:nvSpPr>
          <p:cNvPr id="97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7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  <a:defRPr sz="3600"/>
            </a:pPr>
            <a:r>
              <a:t>Adjusting to the bottleneck bandwidth</a:t>
            </a:r>
          </a:p>
          <a:p>
            <a:pPr marL="514350" indent="-514350">
              <a:buAutoNum type="arabicPeriod" startAt="1"/>
              <a:defRPr sz="3600"/>
            </a:pPr>
            <a:r>
              <a:t>Adjusting to variations in bandwidth</a:t>
            </a:r>
          </a:p>
          <a:p>
            <a:pPr marL="514350" indent="-514350">
              <a:buAutoNum type="arabicPeriod" startAt="1"/>
              <a:defRPr sz="3600"/>
            </a:pPr>
            <a:r>
              <a:t>Sharing bandwidth between flows</a:t>
            </a:r>
          </a:p>
          <a:p>
            <a:pPr marL="514350" indent="-514350">
              <a:buAutoNum type="arabicPeriod" startAt="1"/>
              <a:defRPr sz="3600"/>
            </a:pPr>
            <a:r>
              <a:t>Maximizing throughput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2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Approaches</a:t>
            </a:r>
          </a:p>
        </p:txBody>
      </p:sp>
      <p:sp>
        <p:nvSpPr>
          <p:cNvPr id="97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7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Do nothing, send packets indiscriminately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Many packets will drop, totally unpredictable performance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>
                <a:solidFill>
                  <a:schemeClr val="accent2"/>
                </a:solidFill>
              </a:defRPr>
            </a:pPr>
            <a:r>
              <a:t>May lead to congestion collapse</a:t>
            </a:r>
          </a:p>
          <a:p>
            <a:pPr>
              <a:lnSpc>
                <a:spcPct val="90000"/>
              </a:lnSpc>
              <a:defRPr sz="2600"/>
            </a:pPr>
            <a:r>
              <a:t>Reservations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Pre-arrange bandwidth allocations for flows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Requires negotiation before sending packets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>
                <a:solidFill>
                  <a:schemeClr val="accent2"/>
                </a:solidFill>
              </a:defRPr>
            </a:pPr>
            <a:r>
              <a:t>Must be supported by the network</a:t>
            </a:r>
          </a:p>
          <a:p>
            <a:pPr>
              <a:lnSpc>
                <a:spcPct val="90000"/>
              </a:lnSpc>
              <a:defRPr sz="2600"/>
            </a:pPr>
            <a:r>
              <a:t>Dynamic adjustment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Use probes to estimate level of congestion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Speed up when congestion is low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Slow down when congestion increases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>
                <a:solidFill>
                  <a:schemeClr val="accent2"/>
                </a:solidFill>
              </a:defRPr>
            </a:pPr>
            <a:r>
              <a:t>Messy dynamics, requires distributed coordination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Congestion Control</a:t>
            </a:r>
          </a:p>
        </p:txBody>
      </p:sp>
      <p:sp>
        <p:nvSpPr>
          <p:cNvPr id="97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8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TCP connection has a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Controls the number of unACKed packets</a:t>
            </a:r>
          </a:p>
          <a:p>
            <a:pPr/>
            <a:r>
              <a:t>Sending rate is ~ window/RTT</a:t>
            </a:r>
          </a:p>
          <a:p>
            <a:pPr/>
            <a:r>
              <a:t>Idea: vary the window size to control the send rate</a:t>
            </a:r>
          </a:p>
          <a:p>
            <a:pPr/>
            <a:r>
              <a:t>Introduce a </a:t>
            </a:r>
            <a:r>
              <a:rPr>
                <a:solidFill>
                  <a:schemeClr val="accent1"/>
                </a:solidFill>
              </a:rPr>
              <a:t>congestion window </a:t>
            </a:r>
            <a:r>
              <a:t>at the sender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Congestion control is sender-side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8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Case for Multiplexing</a:t>
            </a:r>
          </a:p>
        </p:txBody>
      </p:sp>
      <p:sp>
        <p:nvSpPr>
          <p:cNvPr id="166" name="Slide Number Placeholder 3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Content Placeholder 5"/>
          <p:cNvSpPr txBox="1"/>
          <p:nvPr>
            <p:ph type="body" idx="1"/>
          </p:nvPr>
        </p:nvSpPr>
        <p:spPr>
          <a:xfrm>
            <a:off x="-6" y="1600200"/>
            <a:ext cx="5644127" cy="5105400"/>
          </a:xfrm>
          <a:prstGeom prst="rect">
            <a:avLst/>
          </a:prstGeom>
        </p:spPr>
        <p:txBody>
          <a:bodyPr/>
          <a:lstStyle/>
          <a:p>
            <a:pPr/>
            <a:r>
              <a:t>Datagram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circuits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connections</a:t>
            </a:r>
          </a:p>
          <a:p>
            <a:pPr/>
            <a:r>
              <a:t>Clients run many applications at the same time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Who to deliver packets to?</a:t>
            </a:r>
          </a:p>
          <a:p>
            <a:pPr marL="286932" indent="-286932"/>
            <a:r>
              <a:rPr sz="2600"/>
              <a:t>Using </a:t>
            </a:r>
            <a:r>
              <a:t>IP header “protocol” field?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8 bits = 256 concurrent streams</a:t>
            </a:r>
          </a:p>
          <a:p>
            <a:pPr/>
            <a:r>
              <a:t>Insert Transport Layer to handle demultiplexing</a:t>
            </a:r>
          </a:p>
        </p:txBody>
      </p:sp>
      <p:sp>
        <p:nvSpPr>
          <p:cNvPr id="168" name="Straight Connector 14"/>
          <p:cNvSpPr/>
          <p:nvPr/>
        </p:nvSpPr>
        <p:spPr>
          <a:xfrm>
            <a:off x="5549071" y="2293947"/>
            <a:ext cx="1121197" cy="1477342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Straight Connector 17"/>
          <p:cNvSpPr/>
          <p:nvPr/>
        </p:nvSpPr>
        <p:spPr>
          <a:xfrm flipH="1">
            <a:off x="6670267" y="2293924"/>
            <a:ext cx="351621" cy="1477365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Straight Connector 23"/>
          <p:cNvSpPr/>
          <p:nvPr/>
        </p:nvSpPr>
        <p:spPr>
          <a:xfrm flipH="1">
            <a:off x="6670267" y="2293947"/>
            <a:ext cx="1983066" cy="1477342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3" name="Up Arrow 26"/>
          <p:cNvGrpSpPr/>
          <p:nvPr/>
        </p:nvGrpSpPr>
        <p:grpSpPr>
          <a:xfrm>
            <a:off x="5445838" y="5604235"/>
            <a:ext cx="2452651" cy="1059137"/>
            <a:chOff x="0" y="0"/>
            <a:chExt cx="2452649" cy="1059136"/>
          </a:xfrm>
        </p:grpSpPr>
        <p:sp>
          <p:nvSpPr>
            <p:cNvPr id="171" name="Shape"/>
            <p:cNvSpPr/>
            <p:nvPr/>
          </p:nvSpPr>
          <p:spPr>
            <a:xfrm>
              <a:off x="0" y="-1"/>
              <a:ext cx="2452650" cy="105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62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5400" y="108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>
              <a:outerShdw sx="100000" sy="100000" kx="0" ky="0" algn="b" rotWithShape="0" blurRad="38100" dist="30000" dir="5400000">
                <a:srgbClr val="000000">
                  <a:alpha val="4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Packet"/>
            <p:cNvSpPr txBox="1"/>
            <p:nvPr/>
          </p:nvSpPr>
          <p:spPr>
            <a:xfrm>
              <a:off x="613163" y="444789"/>
              <a:ext cx="122632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Packet</a:t>
              </a:r>
            </a:p>
          </p:txBody>
        </p:sp>
      </p:grpSp>
      <p:pic>
        <p:nvPicPr>
          <p:cNvPr id="17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2603" y="1672430"/>
            <a:ext cx="1243038" cy="124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2001" y="1694040"/>
            <a:ext cx="1199772" cy="119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5" descr="Picture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96107" y="1619736"/>
            <a:ext cx="1348377" cy="1348378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Content Placeholder 2"/>
          <p:cNvSpPr txBox="1"/>
          <p:nvPr/>
        </p:nvSpPr>
        <p:spPr>
          <a:xfrm>
            <a:off x="5548939" y="3771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78" name="Content Placeholder 2"/>
          <p:cNvSpPr txBox="1"/>
          <p:nvPr/>
        </p:nvSpPr>
        <p:spPr>
          <a:xfrm>
            <a:off x="5548939" y="4349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79" name="Content Placeholder 2"/>
          <p:cNvSpPr txBox="1"/>
          <p:nvPr/>
        </p:nvSpPr>
        <p:spPr>
          <a:xfrm>
            <a:off x="5549070" y="4922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82261" y="4055593"/>
            <a:ext cx="1635732" cy="163573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Content Placeholder 2"/>
          <p:cNvSpPr txBox="1"/>
          <p:nvPr/>
        </p:nvSpPr>
        <p:spPr>
          <a:xfrm>
            <a:off x="5550835" y="3198111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2"/>
      <p:bldP build="whole" bldLvl="1" animBg="1" rev="0" advAuto="0" spid="181" grpId="3"/>
      <p:bldP build="whole" bldLvl="1" animBg="1" rev="0" advAuto="0" spid="17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Congestion Window (</a:t>
            </a:r>
            <a:r>
              <a:rPr i="1"/>
              <a:t>cwnd</a:t>
            </a:r>
            <a:r>
              <a:t>)</a:t>
            </a:r>
          </a:p>
        </p:txBody>
      </p:sp>
      <p:sp>
        <p:nvSpPr>
          <p:cNvPr id="98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84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3357391"/>
          </a:xfrm>
          <a:prstGeom prst="rect">
            <a:avLst/>
          </a:prstGeom>
        </p:spPr>
        <p:txBody>
          <a:bodyPr/>
          <a:lstStyle/>
          <a:p>
            <a:pPr/>
            <a:r>
              <a:t>Limits how much data is in transit</a:t>
            </a:r>
          </a:p>
          <a:p>
            <a:pPr/>
            <a:r>
              <a:t>Denominated in bytes</a:t>
            </a:r>
          </a:p>
          <a:p>
            <a:pPr marL="0" indent="0">
              <a:buSzTx/>
              <a:buFont typeface="Wingdings"/>
              <a:buNone/>
              <a:defRPr sz="500"/>
            </a:pPr>
          </a:p>
          <a:p>
            <a:pPr marL="514350" indent="-514350">
              <a:buAutoNum type="arabicPeriod" startAt="1"/>
              <a:defRPr i="1"/>
            </a:pPr>
            <a:r>
              <a:t>wnd</a:t>
            </a:r>
            <a:r>
              <a:rPr i="0"/>
              <a:t> = min(</a:t>
            </a:r>
            <a:r>
              <a:t>cwnd</a:t>
            </a:r>
            <a:r>
              <a:rPr i="0"/>
              <a:t>, </a:t>
            </a:r>
            <a:r>
              <a:t>adv_wnd</a:t>
            </a:r>
            <a:r>
              <a:rPr i="0"/>
              <a:t>);</a:t>
            </a:r>
            <a:endParaRPr i="0"/>
          </a:p>
          <a:p>
            <a:pPr marL="514350" indent="-514350">
              <a:buAutoNum type="arabicPeriod" startAt="1"/>
              <a:defRPr i="1"/>
            </a:pPr>
            <a:r>
              <a:t>effective_wnd</a:t>
            </a:r>
            <a:r>
              <a:rPr i="0"/>
              <a:t> = </a:t>
            </a:r>
            <a:r>
              <a:t>wnd</a:t>
            </a:r>
            <a:r>
              <a:rPr i="0"/>
              <a:t> –</a:t>
            </a:r>
            <a:endParaRPr i="0"/>
          </a:p>
          <a:p>
            <a:pPr marL="0" indent="0">
              <a:buSzTx/>
              <a:buFont typeface="Wingdings"/>
              <a:buNone/>
            </a:pPr>
            <a:r>
              <a:t>		(</a:t>
            </a:r>
            <a:r>
              <a:rPr i="1"/>
              <a:t>last_byte_sent</a:t>
            </a:r>
            <a:r>
              <a:t> – </a:t>
            </a:r>
            <a:r>
              <a:rPr i="1"/>
              <a:t>last_byte_acked</a:t>
            </a:r>
            <a:r>
              <a:t>);</a:t>
            </a:r>
          </a:p>
        </p:txBody>
      </p:sp>
      <p:sp>
        <p:nvSpPr>
          <p:cNvPr id="985" name="Straight Arrow Connector 4"/>
          <p:cNvSpPr/>
          <p:nvPr/>
        </p:nvSpPr>
        <p:spPr>
          <a:xfrm>
            <a:off x="1354200" y="5833297"/>
            <a:ext cx="7635569" cy="4588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86" name="Oval 8"/>
          <p:cNvSpPr/>
          <p:nvPr/>
        </p:nvSpPr>
        <p:spPr>
          <a:xfrm>
            <a:off x="1927955" y="572771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7" name="Oval 9"/>
          <p:cNvSpPr/>
          <p:nvPr/>
        </p:nvSpPr>
        <p:spPr>
          <a:xfrm>
            <a:off x="4185713" y="572771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8" name="Oval 10"/>
          <p:cNvSpPr/>
          <p:nvPr/>
        </p:nvSpPr>
        <p:spPr>
          <a:xfrm>
            <a:off x="8083839" y="572771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9" name="Left Brace 13"/>
          <p:cNvSpPr/>
          <p:nvPr/>
        </p:nvSpPr>
        <p:spPr>
          <a:xfrm rot="16200000">
            <a:off x="4920398" y="3143951"/>
            <a:ext cx="391339" cy="6155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9"/>
                  <a:pt x="10800" y="21486"/>
                </a:cubicBezTo>
                <a:lnTo>
                  <a:pt x="10800" y="10914"/>
                </a:lnTo>
                <a:cubicBezTo>
                  <a:pt x="10800" y="10851"/>
                  <a:pt x="5965" y="10800"/>
                  <a:pt x="0" y="10800"/>
                </a:cubicBezTo>
                <a:cubicBezTo>
                  <a:pt x="5965" y="10800"/>
                  <a:pt x="10800" y="10749"/>
                  <a:pt x="10800" y="10686"/>
                </a:cubicBezTo>
                <a:lnTo>
                  <a:pt x="10800" y="114"/>
                </a:lnTo>
                <a:cubicBezTo>
                  <a:pt x="10800" y="51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90" name="TextBox 15"/>
          <p:cNvSpPr txBox="1"/>
          <p:nvPr/>
        </p:nvSpPr>
        <p:spPr>
          <a:xfrm>
            <a:off x="561108" y="4643120"/>
            <a:ext cx="199410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last_byte_acked</a:t>
            </a:r>
          </a:p>
        </p:txBody>
      </p:sp>
      <p:sp>
        <p:nvSpPr>
          <p:cNvPr id="991" name="Straight Arrow Connector 16"/>
          <p:cNvSpPr/>
          <p:nvPr/>
        </p:nvSpPr>
        <p:spPr>
          <a:xfrm>
            <a:off x="2038123" y="5093187"/>
            <a:ext cx="2" cy="634529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92" name="TextBox 22"/>
          <p:cNvSpPr txBox="1"/>
          <p:nvPr/>
        </p:nvSpPr>
        <p:spPr>
          <a:xfrm>
            <a:off x="3416551" y="4631523"/>
            <a:ext cx="17586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last_byte_sent</a:t>
            </a:r>
          </a:p>
        </p:txBody>
      </p:sp>
      <p:sp>
        <p:nvSpPr>
          <p:cNvPr id="993" name="TextBox 25"/>
          <p:cNvSpPr txBox="1"/>
          <p:nvPr/>
        </p:nvSpPr>
        <p:spPr>
          <a:xfrm>
            <a:off x="4829294" y="6349024"/>
            <a:ext cx="57354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wnd</a:t>
            </a:r>
          </a:p>
        </p:txBody>
      </p:sp>
      <p:sp>
        <p:nvSpPr>
          <p:cNvPr id="994" name="Left Brace 26"/>
          <p:cNvSpPr/>
          <p:nvPr/>
        </p:nvSpPr>
        <p:spPr>
          <a:xfrm rot="5400000">
            <a:off x="6045010" y="3504355"/>
            <a:ext cx="510039" cy="3787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1"/>
                  <a:pt x="10800" y="21358"/>
                </a:cubicBezTo>
                <a:lnTo>
                  <a:pt x="10800" y="8062"/>
                </a:lnTo>
                <a:cubicBezTo>
                  <a:pt x="10800" y="7928"/>
                  <a:pt x="5965" y="7820"/>
                  <a:pt x="0" y="7820"/>
                </a:cubicBezTo>
                <a:cubicBezTo>
                  <a:pt x="5965" y="7820"/>
                  <a:pt x="10800" y="7711"/>
                  <a:pt x="10800" y="7577"/>
                </a:cubicBezTo>
                <a:lnTo>
                  <a:pt x="10800" y="242"/>
                </a:lnTo>
                <a:cubicBezTo>
                  <a:pt x="10800" y="109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95" name="TextBox 27"/>
          <p:cNvSpPr txBox="1"/>
          <p:nvPr/>
        </p:nvSpPr>
        <p:spPr>
          <a:xfrm>
            <a:off x="6074721" y="4643120"/>
            <a:ext cx="172056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2400"/>
            </a:lvl1pPr>
          </a:lstStyle>
          <a:p>
            <a:pPr/>
            <a:r>
              <a:t>effective_wnd</a:t>
            </a:r>
          </a:p>
        </p:txBody>
      </p:sp>
      <p:sp>
        <p:nvSpPr>
          <p:cNvPr id="996" name="Straight Arrow Connector 34"/>
          <p:cNvSpPr/>
          <p:nvPr/>
        </p:nvSpPr>
        <p:spPr>
          <a:xfrm>
            <a:off x="4295883" y="5093187"/>
            <a:ext cx="1" cy="634529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6" grpId="10"/>
      <p:bldP build="whole" bldLvl="1" animBg="1" rev="0" advAuto="0" spid="988" grpId="4"/>
      <p:bldP build="whole" bldLvl="1" animBg="1" rev="0" advAuto="0" spid="991" grpId="7"/>
      <p:bldP build="whole" bldLvl="1" animBg="1" rev="0" advAuto="0" spid="992" grpId="8"/>
      <p:bldP build="whole" bldLvl="1" animBg="1" rev="0" advAuto="0" spid="986" grpId="2"/>
      <p:bldP build="whole" bldLvl="1" animBg="1" rev="0" advAuto="0" spid="994" grpId="11"/>
      <p:bldP build="whole" bldLvl="1" animBg="1" rev="0" advAuto="0" spid="993" grpId="9"/>
      <p:bldP build="whole" bldLvl="1" animBg="1" rev="0" advAuto="0" spid="989" grpId="5"/>
      <p:bldP build="whole" bldLvl="1" animBg="1" rev="0" advAuto="0" spid="990" grpId="6"/>
      <p:bldP build="whole" bldLvl="1" animBg="1" rev="0" advAuto="0" spid="995" grpId="12"/>
      <p:bldP build="whole" bldLvl="1" animBg="1" rev="0" advAuto="0" spid="985" grpId="1"/>
      <p:bldP build="whole" bldLvl="1" animBg="1" rev="0" advAuto="0" spid="987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Basic Components</a:t>
            </a:r>
          </a:p>
        </p:txBody>
      </p:sp>
      <p:sp>
        <p:nvSpPr>
          <p:cNvPr id="99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0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Detect congestion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Packet dropping is most reliably signal</a:t>
            </a:r>
          </a:p>
          <a:p>
            <a:pPr lvl="2" marL="1108710" indent="-514350">
              <a:spcBef>
                <a:spcPts val="500"/>
              </a:spcBef>
              <a:defRPr sz="2300"/>
            </a:pPr>
            <a:r>
              <a:t>Delay-based methods are hard and risky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you detect packet drops? ACKs</a:t>
            </a:r>
          </a:p>
          <a:p>
            <a:pPr lvl="2" marL="1108710" indent="-514350">
              <a:spcBef>
                <a:spcPts val="500"/>
              </a:spcBef>
              <a:defRPr sz="2300"/>
            </a:pPr>
            <a:r>
              <a:t>Timeout after not receiving an ACK</a:t>
            </a:r>
          </a:p>
          <a:p>
            <a:pPr lvl="2" marL="1108710" indent="-514350">
              <a:spcBef>
                <a:spcPts val="500"/>
              </a:spcBef>
              <a:defRPr sz="2300"/>
            </a:pPr>
            <a:r>
              <a:t>Several duplicate ACKs in a row (ignore for now)</a:t>
            </a:r>
          </a:p>
          <a:p>
            <a:pPr marL="514350" indent="-514350">
              <a:buAutoNum type="arabicPeriod" startAt="1"/>
            </a:pPr>
            <a:r>
              <a:t>Rate adjustment algorithm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Modify </a:t>
            </a:r>
            <a:r>
              <a:rPr i="1"/>
              <a:t>cwnd</a:t>
            </a:r>
            <a:endParaRPr i="1"/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Probe for bandwidth</a:t>
            </a:r>
          </a:p>
          <a:p>
            <a:pPr lvl="1" marL="834389" indent="-5143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Responding to congestion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0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0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Rate Adjustment</a:t>
            </a:r>
          </a:p>
        </p:txBody>
      </p:sp>
      <p:sp>
        <p:nvSpPr>
          <p:cNvPr id="100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0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Recall: TCP is ACK clocked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Congestion = delay = long wait between ACKs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congestion = low delay = ACKs arrive quickly</a:t>
            </a:r>
          </a:p>
          <a:p>
            <a:pPr/>
            <a:r>
              <a:t>Basic algorithm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Upon receipt of ACK: increase cwnd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Data was delivered, perhaps we can send faster</a:t>
            </a:r>
          </a:p>
          <a:p>
            <a:pPr lvl="2" marL="914400" indent="-228600">
              <a:spcBef>
                <a:spcPts val="500"/>
              </a:spcBef>
              <a:defRPr i="1" sz="2300"/>
            </a:pPr>
            <a:r>
              <a:t>cwnd</a:t>
            </a:r>
            <a:r>
              <a:rPr i="0"/>
              <a:t> growth is proportional to RTT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On loss: decrease cwnd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Data is being lost, there must be congestion</a:t>
            </a:r>
          </a:p>
          <a:p>
            <a:pPr/>
            <a:r>
              <a:t>Question: increase/decrease functions to use?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0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Isosceles Triangle 38"/>
          <p:cNvSpPr/>
          <p:nvPr/>
        </p:nvSpPr>
        <p:spPr>
          <a:xfrm rot="2700000">
            <a:off x="3804120" y="2455378"/>
            <a:ext cx="3587657" cy="1769623"/>
          </a:xfrm>
          <a:prstGeom prst="triangle">
            <a:avLst/>
          </a:prstGeom>
          <a:solidFill>
            <a:srgbClr val="F9D1D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7" name="Isosceles Triangle 37"/>
          <p:cNvSpPr/>
          <p:nvPr/>
        </p:nvSpPr>
        <p:spPr>
          <a:xfrm rot="13500000">
            <a:off x="2305263" y="3903734"/>
            <a:ext cx="3587657" cy="1769623"/>
          </a:xfrm>
          <a:prstGeom prst="triangle">
            <a:avLst/>
          </a:prstGeom>
          <a:solidFill>
            <a:srgbClr val="DEF5F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Utilization and Fairness</a:t>
            </a:r>
          </a:p>
        </p:txBody>
      </p:sp>
      <p:sp>
        <p:nvSpPr>
          <p:cNvPr id="100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10" name="Text Box 18"/>
          <p:cNvSpPr txBox="1"/>
          <p:nvPr/>
        </p:nvSpPr>
        <p:spPr>
          <a:xfrm>
            <a:off x="3407936" y="5525215"/>
            <a:ext cx="23191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11" name="Text Box 19"/>
          <p:cNvSpPr txBox="1"/>
          <p:nvPr/>
        </p:nvSpPr>
        <p:spPr>
          <a:xfrm rot="16200000">
            <a:off x="1887470" y="3916507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12" name="Straight Connector 16"/>
          <p:cNvSpPr/>
          <p:nvPr/>
        </p:nvSpPr>
        <p:spPr>
          <a:xfrm>
            <a:off x="3290241" y="2546799"/>
            <a:ext cx="2980569" cy="298056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15" name="Group 17"/>
          <p:cNvGrpSpPr/>
          <p:nvPr/>
        </p:nvGrpSpPr>
        <p:grpSpPr>
          <a:xfrm>
            <a:off x="3410432" y="1847483"/>
            <a:ext cx="3265790" cy="1398632"/>
            <a:chOff x="0" y="0"/>
            <a:chExt cx="3265789" cy="1398630"/>
          </a:xfrm>
        </p:grpSpPr>
        <p:sp>
          <p:nvSpPr>
            <p:cNvPr id="1013" name="Rectangular Callout 18"/>
            <p:cNvSpPr/>
            <p:nvPr/>
          </p:nvSpPr>
          <p:spPr>
            <a:xfrm flipH="1">
              <a:off x="0" y="13651"/>
              <a:ext cx="3265790" cy="138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112" y="0"/>
                  </a:lnTo>
                  <a:lnTo>
                    <a:pt x="14112" y="3600"/>
                  </a:lnTo>
                  <a:lnTo>
                    <a:pt x="21600" y="10565"/>
                  </a:lnTo>
                  <a:lnTo>
                    <a:pt x="14112" y="9000"/>
                  </a:lnTo>
                  <a:lnTo>
                    <a:pt x="1411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4" name="TextBox 19"/>
            <p:cNvSpPr txBox="1"/>
            <p:nvPr/>
          </p:nvSpPr>
          <p:spPr>
            <a:xfrm>
              <a:off x="1120676" y="0"/>
              <a:ext cx="2133681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Max throughput for flow 2</a:t>
              </a:r>
            </a:p>
          </p:txBody>
        </p:sp>
      </p:grpSp>
      <p:grpSp>
        <p:nvGrpSpPr>
          <p:cNvPr id="1018" name="Group 20"/>
          <p:cNvGrpSpPr/>
          <p:nvPr/>
        </p:nvGrpSpPr>
        <p:grpSpPr>
          <a:xfrm>
            <a:off x="276762" y="3943248"/>
            <a:ext cx="3076742" cy="1473254"/>
            <a:chOff x="0" y="0"/>
            <a:chExt cx="3076741" cy="1473253"/>
          </a:xfrm>
        </p:grpSpPr>
        <p:sp>
          <p:nvSpPr>
            <p:cNvPr id="1016" name="Rectangular Callout 21"/>
            <p:cNvSpPr/>
            <p:nvPr/>
          </p:nvSpPr>
          <p:spPr>
            <a:xfrm flipH="1">
              <a:off x="11432" y="13651"/>
              <a:ext cx="3065310" cy="145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65" y="0"/>
                  </a:moveTo>
                  <a:lnTo>
                    <a:pt x="21600" y="0"/>
                  </a:lnTo>
                  <a:lnTo>
                    <a:pt x="21600" y="20496"/>
                  </a:lnTo>
                  <a:lnTo>
                    <a:pt x="6565" y="20496"/>
                  </a:lnTo>
                  <a:lnTo>
                    <a:pt x="6565" y="17080"/>
                  </a:lnTo>
                  <a:lnTo>
                    <a:pt x="0" y="21600"/>
                  </a:lnTo>
                  <a:lnTo>
                    <a:pt x="6565" y="119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7" name="TextBox 22"/>
            <p:cNvSpPr txBox="1"/>
            <p:nvPr/>
          </p:nvSpPr>
          <p:spPr>
            <a:xfrm>
              <a:off x="0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Zero throughput for flow 1</a:t>
              </a:r>
            </a:p>
          </p:txBody>
        </p:sp>
      </p:grpSp>
      <p:grpSp>
        <p:nvGrpSpPr>
          <p:cNvPr id="1021" name="Group 23"/>
          <p:cNvGrpSpPr/>
          <p:nvPr/>
        </p:nvGrpSpPr>
        <p:grpSpPr>
          <a:xfrm>
            <a:off x="6265890" y="4744280"/>
            <a:ext cx="2604776" cy="1387615"/>
            <a:chOff x="0" y="0"/>
            <a:chExt cx="2604775" cy="1387613"/>
          </a:xfrm>
        </p:grpSpPr>
        <p:sp>
          <p:nvSpPr>
            <p:cNvPr id="1019" name="Rectangular Callout 24"/>
            <p:cNvSpPr/>
            <p:nvPr/>
          </p:nvSpPr>
          <p:spPr>
            <a:xfrm flipH="1">
              <a:off x="-1" y="2634"/>
              <a:ext cx="2604777" cy="138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693" y="0"/>
                  </a:lnTo>
                  <a:lnTo>
                    <a:pt x="17693" y="3600"/>
                  </a:lnTo>
                  <a:lnTo>
                    <a:pt x="21600" y="10737"/>
                  </a:lnTo>
                  <a:lnTo>
                    <a:pt x="17693" y="9000"/>
                  </a:lnTo>
                  <a:lnTo>
                    <a:pt x="17693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0" name="TextBox 25"/>
            <p:cNvSpPr txBox="1"/>
            <p:nvPr/>
          </p:nvSpPr>
          <p:spPr>
            <a:xfrm>
              <a:off x="459662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Max throughput for flow 1</a:t>
              </a:r>
            </a:p>
          </p:txBody>
        </p:sp>
      </p:grpSp>
      <p:grpSp>
        <p:nvGrpSpPr>
          <p:cNvPr id="1024" name="Group 26"/>
          <p:cNvGrpSpPr/>
          <p:nvPr/>
        </p:nvGrpSpPr>
        <p:grpSpPr>
          <a:xfrm>
            <a:off x="300845" y="3956899"/>
            <a:ext cx="3076742" cy="1473255"/>
            <a:chOff x="0" y="0"/>
            <a:chExt cx="3076741" cy="1473253"/>
          </a:xfrm>
        </p:grpSpPr>
        <p:sp>
          <p:nvSpPr>
            <p:cNvPr id="1022" name="Rectangular Callout 27"/>
            <p:cNvSpPr/>
            <p:nvPr/>
          </p:nvSpPr>
          <p:spPr>
            <a:xfrm flipH="1">
              <a:off x="11432" y="13651"/>
              <a:ext cx="3065310" cy="1459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65" y="0"/>
                  </a:moveTo>
                  <a:lnTo>
                    <a:pt x="21600" y="0"/>
                  </a:lnTo>
                  <a:lnTo>
                    <a:pt x="21600" y="20496"/>
                  </a:lnTo>
                  <a:lnTo>
                    <a:pt x="6565" y="20496"/>
                  </a:lnTo>
                  <a:lnTo>
                    <a:pt x="6565" y="17080"/>
                  </a:lnTo>
                  <a:lnTo>
                    <a:pt x="0" y="21600"/>
                  </a:lnTo>
                  <a:lnTo>
                    <a:pt x="6565" y="119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3" name="TextBox 28"/>
            <p:cNvSpPr txBox="1"/>
            <p:nvPr/>
          </p:nvSpPr>
          <p:spPr>
            <a:xfrm>
              <a:off x="0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Zero throughput for flow 2</a:t>
              </a:r>
            </a:p>
          </p:txBody>
        </p:sp>
      </p:grpSp>
      <p:sp>
        <p:nvSpPr>
          <p:cNvPr id="1025" name="Straight Connector 33"/>
          <p:cNvSpPr/>
          <p:nvPr/>
        </p:nvSpPr>
        <p:spPr>
          <a:xfrm flipV="1">
            <a:off x="3290239" y="2894462"/>
            <a:ext cx="2626524" cy="2646346"/>
          </a:xfrm>
          <a:prstGeom prst="line">
            <a:avLst/>
          </a:prstGeom>
          <a:ln w="57150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6" name="Line 5"/>
          <p:cNvSpPr/>
          <p:nvPr/>
        </p:nvSpPr>
        <p:spPr>
          <a:xfrm>
            <a:off x="3290237" y="5542077"/>
            <a:ext cx="3151025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7" name="Line 6"/>
          <p:cNvSpPr/>
          <p:nvPr/>
        </p:nvSpPr>
        <p:spPr>
          <a:xfrm flipH="1" flipV="1">
            <a:off x="3290234" y="2297971"/>
            <a:ext cx="6" cy="324283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30" name="Group 40"/>
          <p:cNvGrpSpPr/>
          <p:nvPr/>
        </p:nvGrpSpPr>
        <p:grpSpPr>
          <a:xfrm>
            <a:off x="312277" y="2743202"/>
            <a:ext cx="3460977" cy="1172523"/>
            <a:chOff x="0" y="0"/>
            <a:chExt cx="3460976" cy="1172522"/>
          </a:xfrm>
        </p:grpSpPr>
        <p:sp>
          <p:nvSpPr>
            <p:cNvPr id="1028" name="Rectangular Callout 41"/>
            <p:cNvSpPr/>
            <p:nvPr/>
          </p:nvSpPr>
          <p:spPr>
            <a:xfrm flipH="1">
              <a:off x="12691" y="9306"/>
              <a:ext cx="3448286" cy="116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62" y="0"/>
                  </a:moveTo>
                  <a:lnTo>
                    <a:pt x="21600" y="0"/>
                  </a:lnTo>
                  <a:lnTo>
                    <a:pt x="21600" y="17531"/>
                  </a:lnTo>
                  <a:lnTo>
                    <a:pt x="6762" y="17531"/>
                  </a:lnTo>
                  <a:lnTo>
                    <a:pt x="6762" y="14609"/>
                  </a:lnTo>
                  <a:lnTo>
                    <a:pt x="0" y="21600"/>
                  </a:lnTo>
                  <a:lnTo>
                    <a:pt x="6762" y="1022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9" name="TextBox 42"/>
            <p:cNvSpPr txBox="1"/>
            <p:nvPr/>
          </p:nvSpPr>
          <p:spPr>
            <a:xfrm>
              <a:off x="0" y="0"/>
              <a:ext cx="236873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Less than full utilization</a:t>
              </a:r>
            </a:p>
          </p:txBody>
        </p:sp>
      </p:grpSp>
      <p:grpSp>
        <p:nvGrpSpPr>
          <p:cNvPr id="1033" name="Group 43"/>
          <p:cNvGrpSpPr/>
          <p:nvPr/>
        </p:nvGrpSpPr>
        <p:grpSpPr>
          <a:xfrm>
            <a:off x="5940092" y="1937513"/>
            <a:ext cx="2930575" cy="2041113"/>
            <a:chOff x="0" y="0"/>
            <a:chExt cx="2930574" cy="2041111"/>
          </a:xfrm>
        </p:grpSpPr>
        <p:sp>
          <p:nvSpPr>
            <p:cNvPr id="1031" name="Rectangular Callout 44"/>
            <p:cNvSpPr/>
            <p:nvPr/>
          </p:nvSpPr>
          <p:spPr>
            <a:xfrm flipH="1">
              <a:off x="0" y="14107"/>
              <a:ext cx="2930575" cy="202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459" y="0"/>
                  </a:lnTo>
                  <a:lnTo>
                    <a:pt x="17459" y="15251"/>
                  </a:lnTo>
                  <a:lnTo>
                    <a:pt x="14549" y="15251"/>
                  </a:lnTo>
                  <a:lnTo>
                    <a:pt x="21600" y="21600"/>
                  </a:lnTo>
                  <a:lnTo>
                    <a:pt x="10184" y="15251"/>
                  </a:lnTo>
                  <a:lnTo>
                    <a:pt x="0" y="15251"/>
                  </a:lnTo>
                  <a:lnTo>
                    <a:pt x="0" y="889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2" name="TextBox 45"/>
            <p:cNvSpPr txBox="1"/>
            <p:nvPr/>
          </p:nvSpPr>
          <p:spPr>
            <a:xfrm>
              <a:off x="549147" y="0"/>
              <a:ext cx="2368735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More than full utilization (congestion)</a:t>
              </a:r>
            </a:p>
          </p:txBody>
        </p:sp>
      </p:grpSp>
      <p:grpSp>
        <p:nvGrpSpPr>
          <p:cNvPr id="1036" name="Group 46"/>
          <p:cNvGrpSpPr/>
          <p:nvPr/>
        </p:nvGrpSpPr>
        <p:grpSpPr>
          <a:xfrm>
            <a:off x="4933123" y="3246115"/>
            <a:ext cx="4067654" cy="1436308"/>
            <a:chOff x="0" y="0"/>
            <a:chExt cx="4067652" cy="1436307"/>
          </a:xfrm>
        </p:grpSpPr>
        <p:sp>
          <p:nvSpPr>
            <p:cNvPr id="1034" name="Rectangular Callout 47"/>
            <p:cNvSpPr/>
            <p:nvPr/>
          </p:nvSpPr>
          <p:spPr>
            <a:xfrm flipH="1">
              <a:off x="0" y="14019"/>
              <a:ext cx="4067654" cy="142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981" y="0"/>
                  </a:lnTo>
                  <a:lnTo>
                    <a:pt x="16981" y="12600"/>
                  </a:lnTo>
                  <a:lnTo>
                    <a:pt x="21600" y="11749"/>
                  </a:lnTo>
                  <a:lnTo>
                    <a:pt x="16981" y="18000"/>
                  </a:lnTo>
                  <a:lnTo>
                    <a:pt x="16981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5" name="TextBox 48"/>
            <p:cNvSpPr txBox="1"/>
            <p:nvPr/>
          </p:nvSpPr>
          <p:spPr>
            <a:xfrm>
              <a:off x="852704" y="0"/>
              <a:ext cx="3197815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Ideal point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Max efficiency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Perfect fairness</a:t>
              </a:r>
            </a:p>
          </p:txBody>
        </p:sp>
      </p:grpSp>
      <p:grpSp>
        <p:nvGrpSpPr>
          <p:cNvPr id="1039" name="Group 34"/>
          <p:cNvGrpSpPr/>
          <p:nvPr/>
        </p:nvGrpSpPr>
        <p:grpSpPr>
          <a:xfrm>
            <a:off x="6006820" y="1937693"/>
            <a:ext cx="2803080" cy="1398632"/>
            <a:chOff x="0" y="0"/>
            <a:chExt cx="2803079" cy="1398630"/>
          </a:xfrm>
        </p:grpSpPr>
        <p:sp>
          <p:nvSpPr>
            <p:cNvPr id="1037" name="Rectangular Callout 35"/>
            <p:cNvSpPr/>
            <p:nvPr/>
          </p:nvSpPr>
          <p:spPr>
            <a:xfrm flipH="1">
              <a:off x="-1" y="13651"/>
              <a:ext cx="2803081" cy="138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442" y="0"/>
                  </a:lnTo>
                  <a:lnTo>
                    <a:pt x="16442" y="12600"/>
                  </a:lnTo>
                  <a:lnTo>
                    <a:pt x="21600" y="14345"/>
                  </a:lnTo>
                  <a:lnTo>
                    <a:pt x="16442" y="18000"/>
                  </a:lnTo>
                  <a:lnTo>
                    <a:pt x="16442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8" name="TextBox 36"/>
            <p:cNvSpPr txBox="1"/>
            <p:nvPr/>
          </p:nvSpPr>
          <p:spPr>
            <a:xfrm>
              <a:off x="657966" y="0"/>
              <a:ext cx="2133680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Equal throughput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(fairness)</a:t>
              </a:r>
            </a:p>
          </p:txBody>
        </p:sp>
      </p:grpSp>
      <p:sp>
        <p:nvSpPr>
          <p:cNvPr id="1040" name="Oval 49"/>
          <p:cNvSpPr/>
          <p:nvPr/>
        </p:nvSpPr>
        <p:spPr>
          <a:xfrm>
            <a:off x="3890476" y="410746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500" fill="hold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xit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xit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xit" nodeType="click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xit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xit" nodeType="click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6" grpId="14"/>
      <p:bldP build="whole" bldLvl="1" animBg="1" rev="0" advAuto="0" spid="1024" grpId="9"/>
      <p:bldP build="whole" bldLvl="1" animBg="1" rev="0" advAuto="0" spid="1021" grpId="10"/>
      <p:bldP build="whole" bldLvl="1" animBg="1" rev="0" advAuto="0" spid="1024" grpId="11"/>
      <p:bldP build="whole" bldLvl="1" animBg="1" rev="0" advAuto="0" spid="1036" grpId="21"/>
      <p:bldP build="whole" bldLvl="1" animBg="1" rev="0" advAuto="0" spid="1039" grpId="19"/>
      <p:bldP build="whole" bldLvl="1" animBg="1" rev="0" advAuto="0" spid="1039" grpId="20"/>
      <p:bldP build="whole" bldLvl="1" animBg="1" rev="0" advAuto="0" spid="1040" grpId="1"/>
      <p:bldP build="whole" bldLvl="1" animBg="1" rev="0" advAuto="0" spid="1040" grpId="2"/>
      <p:bldP build="whole" bldLvl="1" animBg="1" rev="0" advAuto="0" spid="1015" grpId="4"/>
      <p:bldP build="whole" bldLvl="1" animBg="1" rev="0" advAuto="0" spid="1025" grpId="18"/>
      <p:bldP build="whole" bldLvl="1" animBg="1" rev="0" advAuto="0" spid="1015" grpId="6"/>
      <p:bldP build="whole" bldLvl="1" animBg="1" rev="0" advAuto="0" spid="1033" grpId="15"/>
      <p:bldP build="whole" bldLvl="1" animBg="1" rev="0" advAuto="0" spid="1007" grpId="12"/>
      <p:bldP build="whole" bldLvl="1" animBg="1" rev="0" advAuto="0" spid="1018" grpId="5"/>
      <p:bldP build="whole" bldLvl="1" animBg="1" rev="0" advAuto="0" spid="1018" grpId="7"/>
      <p:bldP build="whole" bldLvl="1" animBg="1" rev="0" advAuto="0" spid="1033" grpId="17"/>
      <p:bldP build="whole" bldLvl="1" animBg="1" rev="0" advAuto="0" spid="1030" grpId="13"/>
      <p:bldP build="whole" bldLvl="1" animBg="1" rev="0" advAuto="0" spid="1012" grpId="3"/>
      <p:bldP build="whole" bldLvl="1" animBg="1" rev="0" advAuto="0" spid="1021" grpId="8"/>
      <p:bldP build="whole" bldLvl="1" animBg="1" rev="0" advAuto="0" spid="1030" grpId="16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Multiplicative Increase, Additive Decrease</a:t>
            </a:r>
          </a:p>
        </p:txBody>
      </p:sp>
      <p:sp>
        <p:nvSpPr>
          <p:cNvPr id="104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44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Not stable!</a:t>
            </a:r>
          </a:p>
          <a:p>
            <a:pPr/>
            <a:r>
              <a:t>Veers away from fairness</a:t>
            </a:r>
          </a:p>
        </p:txBody>
      </p:sp>
      <p:sp>
        <p:nvSpPr>
          <p:cNvPr id="1045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46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47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8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9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0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1" name="Oval 19"/>
          <p:cNvSpPr/>
          <p:nvPr/>
        </p:nvSpPr>
        <p:spPr>
          <a:xfrm>
            <a:off x="6145295" y="31387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52" name="Straight Arrow Connector 20"/>
          <p:cNvCxnSpPr>
            <a:stCxn id="1051" idx="0"/>
            <a:endCxn id="1053" idx="0"/>
          </p:cNvCxnSpPr>
          <p:nvPr/>
        </p:nvCxnSpPr>
        <p:spPr>
          <a:xfrm flipH="1">
            <a:off x="5155893" y="3248921"/>
            <a:ext cx="1099572" cy="1086984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53" name="Oval 24"/>
          <p:cNvSpPr/>
          <p:nvPr/>
        </p:nvSpPr>
        <p:spPr>
          <a:xfrm>
            <a:off x="5045724" y="422573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4" name="Oval 26"/>
          <p:cNvSpPr/>
          <p:nvPr/>
        </p:nvSpPr>
        <p:spPr>
          <a:xfrm>
            <a:off x="5965073" y="2419754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5" name="Oval 27"/>
          <p:cNvSpPr/>
          <p:nvPr/>
        </p:nvSpPr>
        <p:spPr>
          <a:xfrm>
            <a:off x="4792622" y="35901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6" name="Oval 29"/>
          <p:cNvSpPr/>
          <p:nvPr/>
        </p:nvSpPr>
        <p:spPr>
          <a:xfrm>
            <a:off x="5808598" y="1820216"/>
            <a:ext cx="220339" cy="2203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57" name="Straight Arrow Connector 30"/>
          <p:cNvCxnSpPr>
            <a:stCxn id="1053" idx="0"/>
            <a:endCxn id="1054" idx="0"/>
          </p:cNvCxnSpPr>
          <p:nvPr/>
        </p:nvCxnSpPr>
        <p:spPr>
          <a:xfrm flipV="1">
            <a:off x="5155893" y="2529923"/>
            <a:ext cx="919350" cy="1805982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058" name="Straight Arrow Connector 34"/>
          <p:cNvCxnSpPr>
            <a:stCxn id="1054" idx="0"/>
            <a:endCxn id="1055" idx="0"/>
          </p:cNvCxnSpPr>
          <p:nvPr/>
        </p:nvCxnSpPr>
        <p:spPr>
          <a:xfrm flipH="1">
            <a:off x="4902791" y="2529923"/>
            <a:ext cx="1172452" cy="117039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059" name="Straight Arrow Connector 37"/>
          <p:cNvCxnSpPr>
            <a:stCxn id="1055" idx="0"/>
            <a:endCxn id="1056" idx="0"/>
          </p:cNvCxnSpPr>
          <p:nvPr/>
        </p:nvCxnSpPr>
        <p:spPr>
          <a:xfrm flipV="1">
            <a:off x="4902791" y="1930385"/>
            <a:ext cx="1015977" cy="176993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5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Class="entr" nodeType="with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3" grpId="2"/>
      <p:bldP build="p" bldLvl="1" animBg="1" rev="0" advAuto="0" spid="1044" grpId="9"/>
      <p:bldP build="whole" bldLvl="1" animBg="1" rev="0" advAuto="0" spid="1059" grpId="7"/>
      <p:bldP build="whole" bldLvl="1" animBg="1" rev="0" advAuto="0" spid="1055" grpId="6"/>
      <p:bldP build="whole" bldLvl="1" animBg="1" rev="0" advAuto="0" spid="1057" grpId="3"/>
      <p:bldP build="whole" bldLvl="1" animBg="1" rev="0" advAuto="0" spid="1056" grpId="8"/>
      <p:bldP build="whole" bldLvl="1" animBg="1" rev="0" advAuto="0" spid="1054" grpId="4"/>
      <p:bldP build="whole" bldLvl="1" animBg="1" rev="0" advAuto="0" spid="1052" grpId="1"/>
      <p:bldP build="whole" bldLvl="1" animBg="1" rev="0" advAuto="0" spid="1058" grpId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Additive Increase, Additive Decrease</a:t>
            </a:r>
          </a:p>
        </p:txBody>
      </p:sp>
      <p:sp>
        <p:nvSpPr>
          <p:cNvPr id="106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63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Stable</a:t>
            </a:r>
          </a:p>
          <a:p>
            <a:pPr/>
            <a:r>
              <a:t>But does not converge to fairness</a:t>
            </a:r>
          </a:p>
        </p:txBody>
      </p:sp>
      <p:sp>
        <p:nvSpPr>
          <p:cNvPr id="1064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65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66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7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8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9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0" name="Oval 19"/>
          <p:cNvSpPr/>
          <p:nvPr/>
        </p:nvSpPr>
        <p:spPr>
          <a:xfrm>
            <a:off x="6145295" y="31387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71" name="Straight Arrow Connector 20"/>
          <p:cNvCxnSpPr>
            <a:stCxn id="1070" idx="0"/>
            <a:endCxn id="1072" idx="0"/>
          </p:cNvCxnSpPr>
          <p:nvPr/>
        </p:nvCxnSpPr>
        <p:spPr>
          <a:xfrm flipH="1">
            <a:off x="5155893" y="3248921"/>
            <a:ext cx="1099572" cy="1086984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72" name="Oval 24"/>
          <p:cNvSpPr/>
          <p:nvPr/>
        </p:nvSpPr>
        <p:spPr>
          <a:xfrm>
            <a:off x="5045724" y="422573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73" name="Straight Arrow Connector 30"/>
          <p:cNvCxnSpPr>
            <a:stCxn id="1072" idx="0"/>
            <a:endCxn id="1070" idx="0"/>
          </p:cNvCxnSpPr>
          <p:nvPr/>
        </p:nvCxnSpPr>
        <p:spPr>
          <a:xfrm flipV="1">
            <a:off x="5155893" y="3248921"/>
            <a:ext cx="1099572" cy="1086984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xit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9" dur="500" fill="hold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xit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3" dur="500" fill="hold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1" grpId="4"/>
      <p:bldP build="p" bldLvl="1" animBg="1" rev="0" advAuto="0" spid="1063" grpId="6"/>
      <p:bldP build="whole" bldLvl="1" animBg="1" rev="0" advAuto="0" spid="1073" grpId="3"/>
      <p:bldP build="whole" bldLvl="1" animBg="1" rev="0" advAuto="0" spid="1071" grpId="1"/>
      <p:bldP build="whole" bldLvl="1" animBg="1" rev="0" advAuto="0" spid="1072" grpId="2"/>
      <p:bldP build="whole" bldLvl="1" animBg="1" rev="0" advAuto="0" spid="1073" grpId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Multiplicative Increase, Multiplicative Decrease</a:t>
            </a:r>
          </a:p>
        </p:txBody>
      </p:sp>
      <p:sp>
        <p:nvSpPr>
          <p:cNvPr id="107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77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Stable</a:t>
            </a:r>
          </a:p>
          <a:p>
            <a:pPr/>
            <a:r>
              <a:t>But does not converge to fairness</a:t>
            </a:r>
          </a:p>
        </p:txBody>
      </p:sp>
      <p:sp>
        <p:nvSpPr>
          <p:cNvPr id="1078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79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80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1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2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3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4" name="Oval 19"/>
          <p:cNvSpPr/>
          <p:nvPr/>
        </p:nvSpPr>
        <p:spPr>
          <a:xfrm>
            <a:off x="5784450" y="2451749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85" name="Straight Arrow Connector 20"/>
          <p:cNvCxnSpPr>
            <a:stCxn id="1084" idx="0"/>
            <a:endCxn id="1086" idx="0"/>
          </p:cNvCxnSpPr>
          <p:nvPr/>
        </p:nvCxnSpPr>
        <p:spPr>
          <a:xfrm flipH="1">
            <a:off x="5155893" y="2561918"/>
            <a:ext cx="738727" cy="177398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086" name="Oval 24"/>
          <p:cNvSpPr/>
          <p:nvPr/>
        </p:nvSpPr>
        <p:spPr>
          <a:xfrm>
            <a:off x="5045724" y="422573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87" name="Straight Arrow Connector 30"/>
          <p:cNvCxnSpPr>
            <a:stCxn id="1086" idx="0"/>
            <a:endCxn id="1084" idx="0"/>
          </p:cNvCxnSpPr>
          <p:nvPr/>
        </p:nvCxnSpPr>
        <p:spPr>
          <a:xfrm flipV="1">
            <a:off x="5155893" y="2561918"/>
            <a:ext cx="738727" cy="177398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xit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9" dur="500" fill="hold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xit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3" dur="500" fill="hold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5" grpId="4"/>
      <p:bldP build="whole" bldLvl="1" animBg="1" rev="0" advAuto="0" spid="1086" grpId="2"/>
      <p:bldP build="whole" bldLvl="1" animBg="1" rev="0" advAuto="0" spid="1087" grpId="5"/>
      <p:bldP build="whole" bldLvl="1" animBg="1" rev="0" advAuto="0" spid="1085" grpId="1"/>
      <p:bldP build="p" bldLvl="1" animBg="1" rev="0" advAuto="0" spid="1077" grpId="6"/>
      <p:bldP build="whole" bldLvl="1" animBg="1" rev="0" advAuto="0" spid="1087" grpId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Additive Increase, Multiplicative Decrease</a:t>
            </a:r>
          </a:p>
        </p:txBody>
      </p:sp>
      <p:sp>
        <p:nvSpPr>
          <p:cNvPr id="109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91" name="Content Placeholder 3"/>
          <p:cNvSpPr txBox="1"/>
          <p:nvPr>
            <p:ph type="body" sz="half" idx="1"/>
          </p:nvPr>
        </p:nvSpPr>
        <p:spPr>
          <a:xfrm>
            <a:off x="152400" y="1600200"/>
            <a:ext cx="3053508" cy="5105400"/>
          </a:xfrm>
          <a:prstGeom prst="rect">
            <a:avLst/>
          </a:prstGeom>
        </p:spPr>
        <p:txBody>
          <a:bodyPr/>
          <a:lstStyle/>
          <a:p>
            <a:pPr/>
            <a:r>
              <a:t>Converges to stable and fair cycle</a:t>
            </a:r>
          </a:p>
          <a:p>
            <a:pPr/>
            <a:r>
              <a:t>Symmetric around </a:t>
            </a:r>
            <a:r>
              <a:rPr i="1"/>
              <a:t>y</a:t>
            </a:r>
            <a:r>
              <a:t>=</a:t>
            </a:r>
            <a:r>
              <a:rPr i="1"/>
              <a:t>x</a:t>
            </a:r>
          </a:p>
        </p:txBody>
      </p:sp>
      <p:sp>
        <p:nvSpPr>
          <p:cNvPr id="1092" name="Text Box 18"/>
          <p:cNvSpPr txBox="1"/>
          <p:nvPr/>
        </p:nvSpPr>
        <p:spPr>
          <a:xfrm>
            <a:off x="4993042" y="6108424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1 Throughput</a:t>
            </a:r>
          </a:p>
        </p:txBody>
      </p:sp>
      <p:sp>
        <p:nvSpPr>
          <p:cNvPr id="1093" name="Text Box 19"/>
          <p:cNvSpPr txBox="1"/>
          <p:nvPr/>
        </p:nvSpPr>
        <p:spPr>
          <a:xfrm rot="16200000">
            <a:off x="2965333" y="4009798"/>
            <a:ext cx="231914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>
              <a:defRPr sz="2400"/>
            </a:lvl1pPr>
          </a:lstStyle>
          <a:p>
            <a:pPr/>
            <a:r>
              <a:t>Flow 2 Throughput</a:t>
            </a:r>
          </a:p>
        </p:txBody>
      </p:sp>
      <p:sp>
        <p:nvSpPr>
          <p:cNvPr id="1094" name="Straight Connector 6"/>
          <p:cNvSpPr/>
          <p:nvPr/>
        </p:nvSpPr>
        <p:spPr>
          <a:xfrm>
            <a:off x="4347002" y="2071170"/>
            <a:ext cx="4037255" cy="4037256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5" name="Straight Connector 7"/>
          <p:cNvSpPr/>
          <p:nvPr/>
        </p:nvSpPr>
        <p:spPr>
          <a:xfrm flipV="1">
            <a:off x="4368101" y="2761688"/>
            <a:ext cx="3321672" cy="3346738"/>
          </a:xfrm>
          <a:prstGeom prst="line">
            <a:avLst/>
          </a:prstGeom>
          <a:ln w="28575">
            <a:solidFill>
              <a:srgbClr val="00B05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6" name="Line 5"/>
          <p:cNvSpPr/>
          <p:nvPr/>
        </p:nvSpPr>
        <p:spPr>
          <a:xfrm>
            <a:off x="4368098" y="6109694"/>
            <a:ext cx="4250576" cy="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7" name="Line 6"/>
          <p:cNvSpPr/>
          <p:nvPr/>
        </p:nvSpPr>
        <p:spPr>
          <a:xfrm flipV="1">
            <a:off x="4369371" y="1916934"/>
            <a:ext cx="1" cy="4191491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8" name="Oval 19"/>
          <p:cNvSpPr/>
          <p:nvPr/>
        </p:nvSpPr>
        <p:spPr>
          <a:xfrm>
            <a:off x="6090210" y="3193837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099" name="Straight Arrow Connector 20"/>
          <p:cNvCxnSpPr>
            <a:stCxn id="1103" idx="0"/>
            <a:endCxn id="1102" idx="0"/>
          </p:cNvCxnSpPr>
          <p:nvPr/>
        </p:nvCxnSpPr>
        <p:spPr>
          <a:xfrm flipH="1">
            <a:off x="4902791" y="1930385"/>
            <a:ext cx="1015977" cy="1769937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00" name="Oval 24"/>
          <p:cNvSpPr/>
          <p:nvPr/>
        </p:nvSpPr>
        <p:spPr>
          <a:xfrm>
            <a:off x="5122843" y="404946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1" name="Oval 26"/>
          <p:cNvSpPr/>
          <p:nvPr/>
        </p:nvSpPr>
        <p:spPr>
          <a:xfrm>
            <a:off x="5965073" y="2419754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2" name="Oval 27"/>
          <p:cNvSpPr/>
          <p:nvPr/>
        </p:nvSpPr>
        <p:spPr>
          <a:xfrm>
            <a:off x="4792622" y="359015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3" name="Oval 29"/>
          <p:cNvSpPr/>
          <p:nvPr/>
        </p:nvSpPr>
        <p:spPr>
          <a:xfrm>
            <a:off x="5808598" y="1820216"/>
            <a:ext cx="220339" cy="2203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04" name="Straight Arrow Connector 30"/>
          <p:cNvCxnSpPr>
            <a:stCxn id="1102" idx="0"/>
            <a:endCxn id="1101" idx="0"/>
          </p:cNvCxnSpPr>
          <p:nvPr/>
        </p:nvCxnSpPr>
        <p:spPr>
          <a:xfrm flipV="1">
            <a:off x="4902791" y="2529923"/>
            <a:ext cx="1172452" cy="117039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05" name="Straight Arrow Connector 34"/>
          <p:cNvCxnSpPr>
            <a:stCxn id="1101" idx="0"/>
            <a:endCxn id="1100" idx="0"/>
          </p:cNvCxnSpPr>
          <p:nvPr/>
        </p:nvCxnSpPr>
        <p:spPr>
          <a:xfrm flipH="1">
            <a:off x="5233012" y="2529923"/>
            <a:ext cx="842231" cy="162970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06" name="Straight Arrow Connector 37"/>
          <p:cNvCxnSpPr>
            <a:stCxn id="1100" idx="0"/>
            <a:endCxn id="1098" idx="0"/>
          </p:cNvCxnSpPr>
          <p:nvPr/>
        </p:nvCxnSpPr>
        <p:spPr>
          <a:xfrm flipV="1">
            <a:off x="5233012" y="3304006"/>
            <a:ext cx="967368" cy="855626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07" name="Oval 28"/>
          <p:cNvSpPr/>
          <p:nvPr/>
        </p:nvSpPr>
        <p:spPr>
          <a:xfrm>
            <a:off x="5449401" y="445998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08" name="Straight Arrow Connector 31"/>
          <p:cNvCxnSpPr>
            <a:stCxn id="1098" idx="0"/>
            <a:endCxn id="1107" idx="0"/>
          </p:cNvCxnSpPr>
          <p:nvPr/>
        </p:nvCxnSpPr>
        <p:spPr>
          <a:xfrm flipH="1">
            <a:off x="5559570" y="3304006"/>
            <a:ext cx="640810" cy="126614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09" name="Straight Arrow Connector 32"/>
          <p:cNvCxnSpPr>
            <a:stCxn id="1107" idx="0"/>
            <a:endCxn id="1110" idx="0"/>
          </p:cNvCxnSpPr>
          <p:nvPr/>
        </p:nvCxnSpPr>
        <p:spPr>
          <a:xfrm flipV="1">
            <a:off x="5559570" y="3783992"/>
            <a:ext cx="904005" cy="786163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10" name="Oval 35"/>
          <p:cNvSpPr/>
          <p:nvPr/>
        </p:nvSpPr>
        <p:spPr>
          <a:xfrm>
            <a:off x="6353405" y="3673823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1" name="Oval 23"/>
          <p:cNvSpPr/>
          <p:nvPr/>
        </p:nvSpPr>
        <p:spPr>
          <a:xfrm flipV="1" rot="16200000">
            <a:off x="7052996" y="4154216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12" name="Straight Arrow Connector 25"/>
          <p:cNvCxnSpPr>
            <a:stCxn id="1116" idx="0"/>
            <a:endCxn id="1115" idx="0"/>
          </p:cNvCxnSpPr>
          <p:nvPr/>
        </p:nvCxnSpPr>
        <p:spPr>
          <a:xfrm flipH="1">
            <a:off x="6766851" y="4545997"/>
            <a:ext cx="1769935" cy="1015978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13" name="Oval 33"/>
          <p:cNvSpPr/>
          <p:nvPr/>
        </p:nvSpPr>
        <p:spPr>
          <a:xfrm flipV="1" rot="16200000">
            <a:off x="6197370" y="5121583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4" name="Oval 36"/>
          <p:cNvSpPr/>
          <p:nvPr/>
        </p:nvSpPr>
        <p:spPr>
          <a:xfrm flipV="1" rot="16200000">
            <a:off x="7827080" y="427935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5" name="Oval 38"/>
          <p:cNvSpPr/>
          <p:nvPr/>
        </p:nvSpPr>
        <p:spPr>
          <a:xfrm flipV="1" rot="16200000">
            <a:off x="6656682" y="5451805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6" name="Oval 39"/>
          <p:cNvSpPr/>
          <p:nvPr/>
        </p:nvSpPr>
        <p:spPr>
          <a:xfrm flipV="1" rot="16200000">
            <a:off x="8426616" y="4435828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17" name="Straight Arrow Connector 40"/>
          <p:cNvCxnSpPr>
            <a:stCxn id="1115" idx="0"/>
            <a:endCxn id="1114" idx="0"/>
          </p:cNvCxnSpPr>
          <p:nvPr/>
        </p:nvCxnSpPr>
        <p:spPr>
          <a:xfrm flipV="1">
            <a:off x="6766851" y="4389524"/>
            <a:ext cx="1170399" cy="1172451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18" name="Straight Arrow Connector 41"/>
          <p:cNvCxnSpPr>
            <a:stCxn id="1114" idx="0"/>
            <a:endCxn id="1113" idx="0"/>
          </p:cNvCxnSpPr>
          <p:nvPr/>
        </p:nvCxnSpPr>
        <p:spPr>
          <a:xfrm flipH="1">
            <a:off x="6307539" y="4389524"/>
            <a:ext cx="1629711" cy="842229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19" name="Straight Arrow Connector 42"/>
          <p:cNvCxnSpPr>
            <a:stCxn id="1113" idx="0"/>
            <a:endCxn id="1111" idx="0"/>
          </p:cNvCxnSpPr>
          <p:nvPr/>
        </p:nvCxnSpPr>
        <p:spPr>
          <a:xfrm flipV="1">
            <a:off x="6307539" y="4264385"/>
            <a:ext cx="855627" cy="967368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20" name="Oval 43"/>
          <p:cNvSpPr/>
          <p:nvPr/>
        </p:nvSpPr>
        <p:spPr>
          <a:xfrm flipV="1" rot="16200000">
            <a:off x="5786849" y="4795027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121" name="Straight Arrow Connector 44"/>
          <p:cNvCxnSpPr>
            <a:stCxn id="1111" idx="0"/>
            <a:endCxn id="1120" idx="0"/>
          </p:cNvCxnSpPr>
          <p:nvPr/>
        </p:nvCxnSpPr>
        <p:spPr>
          <a:xfrm flipH="1">
            <a:off x="5897018" y="4264385"/>
            <a:ext cx="1266148" cy="640812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cxnSp>
        <p:nvCxnSpPr>
          <p:cNvPr id="1122" name="Straight Arrow Connector 45"/>
          <p:cNvCxnSpPr>
            <a:stCxn id="1120" idx="0"/>
            <a:endCxn id="1123" idx="0"/>
          </p:cNvCxnSpPr>
          <p:nvPr/>
        </p:nvCxnSpPr>
        <p:spPr>
          <a:xfrm flipV="1">
            <a:off x="5897018" y="4001191"/>
            <a:ext cx="786163" cy="904006"/>
          </a:xfrm>
          <a:prstGeom prst="straightConnector1">
            <a:avLst/>
          </a:prstGeom>
          <a:ln w="28575">
            <a:solidFill>
              <a:srgbClr val="464646"/>
            </a:solidFill>
            <a:tailEnd type="triangle"/>
          </a:ln>
        </p:spPr>
      </p:cxnSp>
      <p:sp>
        <p:nvSpPr>
          <p:cNvPr id="1123" name="Oval 46"/>
          <p:cNvSpPr/>
          <p:nvPr/>
        </p:nvSpPr>
        <p:spPr>
          <a:xfrm flipV="1" rot="16200000">
            <a:off x="6573011" y="3891022"/>
            <a:ext cx="220339" cy="220339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5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1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5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Class="entr" nodeType="with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9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7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5"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3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7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6" grpId="7"/>
      <p:bldP build="whole" bldLvl="1" animBg="1" rev="0" advAuto="0" spid="1121" grpId="24"/>
      <p:bldP build="whole" bldLvl="1" animBg="1" rev="0" advAuto="0" spid="1102" grpId="2"/>
      <p:bldP build="whole" bldLvl="1" animBg="1" rev="0" advAuto="0" spid="1113" grpId="17"/>
      <p:bldP build="whole" bldLvl="1" animBg="1" rev="0" advAuto="0" spid="1107" grpId="10"/>
      <p:bldP build="whole" bldLvl="1" animBg="1" rev="0" advAuto="0" spid="1123" grpId="26"/>
      <p:bldP build="whole" bldLvl="1" animBg="1" rev="0" advAuto="0" spid="1104" grpId="3"/>
      <p:bldP build="whole" bldLvl="1" animBg="1" rev="0" advAuto="0" spid="1116" grpId="14"/>
      <p:bldP build="whole" bldLvl="1" animBg="1" rev="0" advAuto="0" spid="1101" grpId="4"/>
      <p:bldP build="whole" bldLvl="1" animBg="1" rev="0" advAuto="0" spid="1099" grpId="1"/>
      <p:bldP build="whole" bldLvl="1" animBg="1" rev="0" advAuto="0" spid="1110" grpId="12"/>
      <p:bldP build="whole" bldLvl="1" animBg="1" rev="0" advAuto="0" spid="1111" grpId="15"/>
      <p:bldP build="whole" bldLvl="1" animBg="1" rev="0" advAuto="0" spid="1100" grpId="6"/>
      <p:bldP build="whole" bldLvl="1" animBg="1" rev="0" advAuto="0" spid="1112" grpId="16"/>
      <p:bldP build="whole" bldLvl="1" animBg="1" rev="0" advAuto="0" spid="1114" grpId="18"/>
      <p:bldP build="whole" bldLvl="1" animBg="1" rev="0" advAuto="0" spid="1109" grpId="11"/>
      <p:bldP build="whole" bldLvl="1" animBg="1" rev="0" advAuto="0" spid="1118" grpId="21"/>
      <p:bldP build="whole" bldLvl="1" animBg="1" rev="0" advAuto="0" spid="1115" grpId="19"/>
      <p:bldP build="whole" bldLvl="1" animBg="1" rev="0" advAuto="0" spid="1119" grpId="22"/>
      <p:bldP build="whole" bldLvl="1" animBg="1" rev="0" advAuto="0" spid="1108" grpId="9"/>
      <p:bldP build="whole" bldLvl="1" animBg="1" rev="0" advAuto="0" spid="1105" grpId="5"/>
      <p:bldP build="p" bldLvl="1" animBg="1" rev="0" advAuto="0" spid="1091" grpId="13"/>
      <p:bldP build="whole" bldLvl="1" animBg="1" rev="0" advAuto="0" spid="1122" grpId="25"/>
      <p:bldP build="whole" bldLvl="1" animBg="1" rev="0" advAuto="0" spid="1098" grpId="8"/>
      <p:bldP build="whole" bldLvl="1" animBg="1" rev="0" advAuto="0" spid="1117" grpId="20"/>
      <p:bldP build="whole" bldLvl="1" animBg="1" rev="0" advAuto="0" spid="1120" grpId="23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Congestion Control</a:t>
            </a:r>
          </a:p>
        </p:txBody>
      </p:sp>
      <p:sp>
        <p:nvSpPr>
          <p:cNvPr id="1126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Maintains three variables: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cwnd</a:t>
            </a:r>
            <a:r>
              <a:rPr i="0"/>
              <a:t>:  congestion window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adv_wnd</a:t>
            </a:r>
            <a:r>
              <a:rPr i="0"/>
              <a:t>: receiver advertised window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ssthresh</a:t>
            </a:r>
            <a:r>
              <a:rPr i="0"/>
              <a:t>:  threshold size (used to update </a:t>
            </a:r>
            <a:r>
              <a:t>cwnd</a:t>
            </a:r>
            <a:r>
              <a:rPr i="0"/>
              <a:t>)</a:t>
            </a:r>
          </a:p>
          <a:p>
            <a:pPr/>
            <a:r>
              <a:t>For sending, use: </a:t>
            </a:r>
            <a:r>
              <a:rPr i="1"/>
              <a:t>wnd</a:t>
            </a:r>
            <a:r>
              <a:t> = </a:t>
            </a:r>
            <a:r>
              <a:rPr i="1"/>
              <a:t>min(cwnd, adv_wnd</a:t>
            </a:r>
            <a:r>
              <a:t>)</a:t>
            </a:r>
          </a:p>
          <a:p>
            <a:pPr/>
            <a:r>
              <a:t>Two phases of congestion control</a:t>
            </a:r>
          </a:p>
          <a:p>
            <a:pPr lvl="1" marL="880110" indent="-514350">
              <a:spcBef>
                <a:spcPts val="500"/>
              </a:spcBef>
              <a:buClr>
                <a:schemeClr val="accent1"/>
              </a:buClr>
              <a:buAutoNum type="arabicPeriod" startAt="1"/>
              <a:defRPr sz="2600"/>
            </a:pPr>
            <a:r>
              <a:t>Slow start (</a:t>
            </a:r>
            <a:r>
              <a:rPr i="1"/>
              <a:t>cwnd</a:t>
            </a:r>
            <a:r>
              <a:t> &lt; </a:t>
            </a:r>
            <a:r>
              <a:rPr i="1"/>
              <a:t>ssthresh</a:t>
            </a:r>
            <a:r>
              <a:t>)</a:t>
            </a:r>
          </a:p>
          <a:p>
            <a:pPr lvl="2" marL="1154430" indent="-514350">
              <a:spcBef>
                <a:spcPts val="500"/>
              </a:spcBef>
              <a:defRPr sz="2300"/>
            </a:pPr>
            <a:r>
              <a:t>Probe for bottleneck bandwidth</a:t>
            </a:r>
          </a:p>
          <a:p>
            <a:pPr lvl="1" marL="880110" indent="-514350">
              <a:spcBef>
                <a:spcPts val="500"/>
              </a:spcBef>
              <a:buClr>
                <a:schemeClr val="accent1"/>
              </a:buClr>
              <a:buAutoNum type="arabicPeriod" startAt="1"/>
              <a:defRPr sz="2600"/>
            </a:pPr>
            <a:r>
              <a:t>Congestion avoidance (</a:t>
            </a:r>
            <a:r>
              <a:rPr i="1"/>
              <a:t>cwnd</a:t>
            </a:r>
            <a:r>
              <a:t> &gt;= </a:t>
            </a:r>
            <a:r>
              <a:rPr i="1"/>
              <a:t>ssthresh</a:t>
            </a:r>
            <a:r>
              <a:t>)</a:t>
            </a:r>
          </a:p>
          <a:p>
            <a:pPr lvl="2" marL="1154430" indent="-514350">
              <a:spcBef>
                <a:spcPts val="500"/>
              </a:spcBef>
              <a:defRPr sz="2300"/>
            </a:pPr>
            <a:r>
              <a:t>AIMD</a:t>
            </a:r>
          </a:p>
        </p:txBody>
      </p:sp>
      <p:sp>
        <p:nvSpPr>
          <p:cNvPr id="1127" name="Slide Number Placeholder 5"/>
          <p:cNvSpPr txBox="1"/>
          <p:nvPr>
            <p:ph type="sldNum" sz="quarter" idx="2"/>
          </p:nvPr>
        </p:nvSpPr>
        <p:spPr>
          <a:xfrm>
            <a:off x="8589597" y="6372542"/>
            <a:ext cx="346806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fld id="{86CB4B4D-7CA3-9044-876B-883B54F8677D}" type="slidenum"/>
          </a:p>
        </p:txBody>
      </p:sp>
      <p:sp>
        <p:nvSpPr>
          <p:cNvPr id="1128" name="Slide Number Placeholder 2"/>
          <p:cNvSpPr txBox="1"/>
          <p:nvPr/>
        </p:nvSpPr>
        <p:spPr>
          <a:xfrm>
            <a:off x="0" y="1256270"/>
            <a:ext cx="533400" cy="3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96111">
              <a:lnSpc>
                <a:spcPct val="80000"/>
              </a:lnSpc>
              <a:defRPr b="1" sz="1568">
                <a:solidFill>
                  <a:srgbClr val="FFFFFF"/>
                </a:solidFill>
              </a:defRPr>
            </a:lvl1pPr>
          </a:lstStyle>
          <a:p>
            <a:pPr/>
            <a:r>
              <a:t>45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26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Slow Start</a:t>
            </a:r>
          </a:p>
        </p:txBody>
      </p:sp>
      <p:sp>
        <p:nvSpPr>
          <p:cNvPr id="1131" name="Rectangle 3"/>
          <p:cNvSpPr txBox="1"/>
          <p:nvPr>
            <p:ph type="body" idx="1"/>
          </p:nvPr>
        </p:nvSpPr>
        <p:spPr>
          <a:xfrm>
            <a:off x="152399" y="1600200"/>
            <a:ext cx="6887380" cy="5105400"/>
          </a:xfrm>
          <a:prstGeom prst="rect">
            <a:avLst/>
          </a:prstGeom>
        </p:spPr>
        <p:txBody>
          <a:bodyPr/>
          <a:lstStyle/>
          <a:p>
            <a:pPr/>
            <a:r>
              <a:t>Goal: reach knee quickly</a:t>
            </a:r>
          </a:p>
          <a:p>
            <a:pPr/>
            <a:r>
              <a:t>Upon starting (or restarting) a connection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cwnd</a:t>
            </a:r>
            <a:r>
              <a:rPr i="0"/>
              <a:t> =1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ssthresh</a:t>
            </a:r>
            <a:r>
              <a:rPr i="0"/>
              <a:t> = </a:t>
            </a:r>
            <a:r>
              <a:t>adv_wnd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time a segment is ACKed, </a:t>
            </a:r>
            <a:r>
              <a:rPr i="1"/>
              <a:t>cwnd</a:t>
            </a:r>
            <a:r>
              <a:t>++</a:t>
            </a:r>
          </a:p>
          <a:p>
            <a:pPr/>
            <a:r>
              <a:t>Continues until…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ssthresh</a:t>
            </a:r>
            <a:r>
              <a:rPr i="0"/>
              <a:t> is reached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Or a packet is lost</a:t>
            </a:r>
          </a:p>
          <a:p>
            <a:pPr/>
            <a:r>
              <a:t>Slow Start is not actually slow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cwnd</a:t>
            </a:r>
            <a:r>
              <a:rPr i="0"/>
              <a:t> increases exponentially</a:t>
            </a:r>
          </a:p>
        </p:txBody>
      </p:sp>
      <p:sp>
        <p:nvSpPr>
          <p:cNvPr id="113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43" name="Group 1"/>
          <p:cNvGrpSpPr/>
          <p:nvPr/>
        </p:nvGrpSpPr>
        <p:grpSpPr>
          <a:xfrm>
            <a:off x="5948084" y="1557340"/>
            <a:ext cx="2975338" cy="2320478"/>
            <a:chOff x="0" y="0"/>
            <a:chExt cx="2975337" cy="2320476"/>
          </a:xfrm>
        </p:grpSpPr>
        <p:sp>
          <p:nvSpPr>
            <p:cNvPr id="1133" name="Freeform 7"/>
            <p:cNvSpPr/>
            <p:nvPr/>
          </p:nvSpPr>
          <p:spPr>
            <a:xfrm>
              <a:off x="477262" y="487318"/>
              <a:ext cx="2010647" cy="141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350"/>
                    <a:pt x="0" y="21101"/>
                    <a:pt x="0" y="20851"/>
                  </a:cubicBezTo>
                  <a:lnTo>
                    <a:pt x="1309" y="13687"/>
                  </a:lnTo>
                  <a:lnTo>
                    <a:pt x="3273" y="8554"/>
                  </a:lnTo>
                  <a:lnTo>
                    <a:pt x="6545" y="3422"/>
                  </a:lnTo>
                  <a:lnTo>
                    <a:pt x="11127" y="855"/>
                  </a:lnTo>
                  <a:lnTo>
                    <a:pt x="15055" y="0"/>
                  </a:lnTo>
                  <a:lnTo>
                    <a:pt x="18327" y="0"/>
                  </a:lnTo>
                  <a:lnTo>
                    <a:pt x="18982" y="8554"/>
                  </a:lnTo>
                  <a:lnTo>
                    <a:pt x="20291" y="17964"/>
                  </a:lnTo>
                  <a:lnTo>
                    <a:pt x="20945" y="20531"/>
                  </a:lnTo>
                  <a:lnTo>
                    <a:pt x="21600" y="21386"/>
                  </a:lnTo>
                </a:path>
              </a:pathLst>
            </a:cu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4" name="Line 5"/>
            <p:cNvSpPr/>
            <p:nvPr/>
          </p:nvSpPr>
          <p:spPr>
            <a:xfrm flipV="1">
              <a:off x="478532" y="365462"/>
              <a:ext cx="1" cy="1523216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5" name="Line 6"/>
            <p:cNvSpPr/>
            <p:nvPr/>
          </p:nvSpPr>
          <p:spPr>
            <a:xfrm>
              <a:off x="477262" y="1888676"/>
              <a:ext cx="2498076" cy="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6" name="Line 8"/>
            <p:cNvSpPr/>
            <p:nvPr/>
          </p:nvSpPr>
          <p:spPr>
            <a:xfrm flipH="1">
              <a:off x="2183264" y="365461"/>
              <a:ext cx="1" cy="16450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7" name="Line 9"/>
            <p:cNvSpPr/>
            <p:nvPr/>
          </p:nvSpPr>
          <p:spPr>
            <a:xfrm flipH="1">
              <a:off x="1086548" y="365461"/>
              <a:ext cx="1" cy="16450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8" name="Line 14"/>
            <p:cNvSpPr/>
            <p:nvPr/>
          </p:nvSpPr>
          <p:spPr>
            <a:xfrm>
              <a:off x="1086548" y="487318"/>
              <a:ext cx="1096717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9" name="Text Box 18"/>
            <p:cNvSpPr txBox="1"/>
            <p:nvPr/>
          </p:nvSpPr>
          <p:spPr>
            <a:xfrm>
              <a:off x="1312843" y="1888676"/>
              <a:ext cx="707629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Load</a:t>
              </a:r>
            </a:p>
          </p:txBody>
        </p:sp>
        <p:sp>
          <p:nvSpPr>
            <p:cNvPr id="1140" name="Text Box 19"/>
            <p:cNvSpPr txBox="1"/>
            <p:nvPr/>
          </p:nvSpPr>
          <p:spPr>
            <a:xfrm rot="16200000">
              <a:off x="-381025" y="1046915"/>
              <a:ext cx="1193850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Goodput</a:t>
              </a:r>
            </a:p>
          </p:txBody>
        </p:sp>
        <p:sp>
          <p:nvSpPr>
            <p:cNvPr id="1141" name="Text Box 21"/>
            <p:cNvSpPr txBox="1"/>
            <p:nvPr/>
          </p:nvSpPr>
          <p:spPr>
            <a:xfrm>
              <a:off x="697071" y="0"/>
              <a:ext cx="7080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Knee</a:t>
              </a:r>
            </a:p>
          </p:txBody>
        </p:sp>
        <p:sp>
          <p:nvSpPr>
            <p:cNvPr id="1142" name="Text Box 22"/>
            <p:cNvSpPr txBox="1"/>
            <p:nvPr/>
          </p:nvSpPr>
          <p:spPr>
            <a:xfrm>
              <a:off x="1921992" y="0"/>
              <a:ext cx="622351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Cliff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Demultiplexing Traffic</a:t>
            </a:r>
          </a:p>
        </p:txBody>
      </p:sp>
      <p:sp>
        <p:nvSpPr>
          <p:cNvPr id="186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7" name="Content Placeholder 3"/>
          <p:cNvSpPr txBox="1"/>
          <p:nvPr>
            <p:ph type="body" sz="quarter" idx="1"/>
          </p:nvPr>
        </p:nvSpPr>
        <p:spPr>
          <a:xfrm>
            <a:off x="152400" y="6092190"/>
            <a:ext cx="8839200" cy="61341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2400"/>
            </a:pPr>
            <a:r>
              <a:t>Endpoints identified by </a:t>
            </a:r>
            <a:r>
              <a:rPr i="1"/>
              <a:t>&lt;src_ip, src_port, dest_ip, dest_port&gt;</a:t>
            </a:r>
          </a:p>
        </p:txBody>
      </p:sp>
      <p:pic>
        <p:nvPicPr>
          <p:cNvPr id="18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083" y="2045452"/>
            <a:ext cx="883739" cy="883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6624" y="2060831"/>
            <a:ext cx="852979" cy="852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16331" y="2008007"/>
            <a:ext cx="958630" cy="958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8441" y="2008007"/>
            <a:ext cx="958630" cy="958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4412" y="2045452"/>
            <a:ext cx="883739" cy="8837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8953" y="2060831"/>
            <a:ext cx="852979" cy="852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63354" y="2060831"/>
            <a:ext cx="852979" cy="85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ontent Placeholder 2"/>
          <p:cNvSpPr txBox="1"/>
          <p:nvPr/>
        </p:nvSpPr>
        <p:spPr>
          <a:xfrm>
            <a:off x="95082" y="4533470"/>
            <a:ext cx="1890666" cy="4946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97155" algn="ctr" defTabSz="777240">
              <a:lnSpc>
                <a:spcPct val="90000"/>
              </a:lnSpc>
              <a:spcBef>
                <a:spcPts val="400"/>
              </a:spcBef>
              <a:defRPr sz="2040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96" name="Content Placeholder 2"/>
          <p:cNvSpPr txBox="1"/>
          <p:nvPr/>
        </p:nvSpPr>
        <p:spPr>
          <a:xfrm>
            <a:off x="94798" y="3414078"/>
            <a:ext cx="1890097" cy="4946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2869" algn="ctr" defTabSz="822959">
              <a:lnSpc>
                <a:spcPct val="90000"/>
              </a:lnSpc>
              <a:spcBef>
                <a:spcPts val="500"/>
              </a:spcBef>
              <a:defRPr sz="2159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97" name="Content Placeholder 2"/>
          <p:cNvSpPr txBox="1"/>
          <p:nvPr/>
        </p:nvSpPr>
        <p:spPr>
          <a:xfrm>
            <a:off x="95082" y="2266669"/>
            <a:ext cx="1890666" cy="494666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97155" algn="ctr" defTabSz="777240">
              <a:lnSpc>
                <a:spcPct val="90000"/>
              </a:lnSpc>
              <a:spcBef>
                <a:spcPts val="400"/>
              </a:spcBef>
              <a:defRPr sz="2040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98" name="Straight Connector 31"/>
          <p:cNvSpPr/>
          <p:nvPr/>
        </p:nvSpPr>
        <p:spPr>
          <a:xfrm flipH="1">
            <a:off x="4114799" y="1627780"/>
            <a:ext cx="1" cy="3732891"/>
          </a:xfrm>
          <a:prstGeom prst="line">
            <a:avLst/>
          </a:prstGeom>
          <a:ln w="100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traight Connector 32"/>
          <p:cNvSpPr/>
          <p:nvPr/>
        </p:nvSpPr>
        <p:spPr>
          <a:xfrm>
            <a:off x="7067550" y="1627780"/>
            <a:ext cx="0" cy="3732891"/>
          </a:xfrm>
          <a:prstGeom prst="line">
            <a:avLst/>
          </a:prstGeom>
          <a:ln w="100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Curved Connector 42"/>
          <p:cNvSpPr/>
          <p:nvPr/>
        </p:nvSpPr>
        <p:spPr>
          <a:xfrm>
            <a:off x="2656509" y="2871835"/>
            <a:ext cx="603" cy="47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4" name="Curved Connector 44"/>
          <p:cNvSpPr/>
          <p:nvPr/>
        </p:nvSpPr>
        <p:spPr>
          <a:xfrm>
            <a:off x="2766507" y="3930600"/>
            <a:ext cx="214036" cy="568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255" name="Curved Connector 52"/>
          <p:cNvSpPr/>
          <p:nvPr/>
        </p:nvSpPr>
        <p:spPr>
          <a:xfrm>
            <a:off x="3174186" y="3930600"/>
            <a:ext cx="217987" cy="568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56" name="Curved Connector 55"/>
          <p:cNvSpPr/>
          <p:nvPr/>
        </p:nvSpPr>
        <p:spPr>
          <a:xfrm>
            <a:off x="3503633" y="2755307"/>
            <a:ext cx="1070" cy="596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7" name="Curved Connector 58"/>
          <p:cNvSpPr/>
          <p:nvPr/>
        </p:nvSpPr>
        <p:spPr>
          <a:xfrm>
            <a:off x="4726802" y="2871737"/>
            <a:ext cx="864" cy="479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5" name="Curved Connector 61"/>
          <p:cNvSpPr/>
          <p:nvPr/>
        </p:nvSpPr>
        <p:spPr>
          <a:xfrm flipH="1" flipV="1" rot="5400000">
            <a:off x="5235745" y="3131098"/>
            <a:ext cx="44727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3"/>
                  <a:pt x="10800" y="10800"/>
                </a:cubicBezTo>
                <a:cubicBezTo>
                  <a:pt x="10800" y="16203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Curved Connector 64"/>
          <p:cNvSpPr/>
          <p:nvPr/>
        </p:nvSpPr>
        <p:spPr>
          <a:xfrm>
            <a:off x="6429632" y="2879152"/>
            <a:ext cx="3063" cy="472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3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9" name="Curved Connector 67"/>
          <p:cNvSpPr/>
          <p:nvPr/>
        </p:nvSpPr>
        <p:spPr>
          <a:xfrm>
            <a:off x="7690362" y="2755307"/>
            <a:ext cx="1070" cy="596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4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8" name="Curved Connector 70"/>
          <p:cNvSpPr/>
          <p:nvPr/>
        </p:nvSpPr>
        <p:spPr>
          <a:xfrm flipH="1" flipV="1" rot="5400000">
            <a:off x="8331852" y="3230430"/>
            <a:ext cx="527590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3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" name="Curved Connector 73"/>
          <p:cNvSpPr/>
          <p:nvPr/>
        </p:nvSpPr>
        <p:spPr>
          <a:xfrm>
            <a:off x="4950716" y="3930600"/>
            <a:ext cx="471393" cy="6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210" name="Curved Connector 76"/>
          <p:cNvSpPr/>
          <p:nvPr/>
        </p:nvSpPr>
        <p:spPr>
          <a:xfrm flipH="1" rot="16200000">
            <a:off x="5215526" y="4197537"/>
            <a:ext cx="569914" cy="1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1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1" name="Curved Connector 79"/>
          <p:cNvSpPr/>
          <p:nvPr/>
        </p:nvSpPr>
        <p:spPr>
          <a:xfrm>
            <a:off x="8212424" y="3930600"/>
            <a:ext cx="214026" cy="568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262" name="Curved Connector 82"/>
          <p:cNvSpPr/>
          <p:nvPr/>
        </p:nvSpPr>
        <p:spPr>
          <a:xfrm>
            <a:off x="7800785" y="3930600"/>
            <a:ext cx="217996" cy="568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4"/>
            </a:solidFill>
          </a:ln>
        </p:spPr>
        <p:txBody>
          <a:bodyPr/>
          <a:lstStyle/>
          <a:p>
            <a:pPr/>
          </a:p>
        </p:txBody>
      </p:sp>
      <p:sp>
        <p:nvSpPr>
          <p:cNvPr id="263" name="Curved Connector 85"/>
          <p:cNvSpPr/>
          <p:nvPr/>
        </p:nvSpPr>
        <p:spPr>
          <a:xfrm>
            <a:off x="5753098" y="3930600"/>
            <a:ext cx="456491" cy="605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214" name="Curved Connector 103"/>
          <p:cNvSpPr/>
          <p:nvPr/>
        </p:nvSpPr>
        <p:spPr>
          <a:xfrm rot="5400000">
            <a:off x="5365069" y="4198489"/>
            <a:ext cx="56991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Curved Connector 105"/>
          <p:cNvSpPr/>
          <p:nvPr/>
        </p:nvSpPr>
        <p:spPr>
          <a:xfrm flipH="1" flipV="1" rot="5400000">
            <a:off x="5491015" y="3134908"/>
            <a:ext cx="44727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3"/>
                  <a:pt x="10800" y="10800"/>
                </a:cubicBezTo>
                <a:cubicBezTo>
                  <a:pt x="10800" y="16203"/>
                  <a:pt x="16200" y="21600"/>
                  <a:pt x="21600" y="21600"/>
                </a:cubicBezTo>
              </a:path>
            </a:pathLst>
          </a:custGeom>
          <a:ln w="57150">
            <a:solidFill>
              <a:schemeClr val="accent4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18" name="Rectangle 19"/>
          <p:cNvGrpSpPr/>
          <p:nvPr/>
        </p:nvGrpSpPr>
        <p:grpSpPr>
          <a:xfrm>
            <a:off x="2377439" y="3361085"/>
            <a:ext cx="560071" cy="560071"/>
            <a:chOff x="0" y="0"/>
            <a:chExt cx="560069" cy="560069"/>
          </a:xfrm>
        </p:grpSpPr>
        <p:sp>
          <p:nvSpPr>
            <p:cNvPr id="216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P1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P1</a:t>
              </a:r>
            </a:p>
          </p:txBody>
        </p:sp>
      </p:grpSp>
      <p:grpSp>
        <p:nvGrpSpPr>
          <p:cNvPr id="221" name="Rectangle 20"/>
          <p:cNvGrpSpPr/>
          <p:nvPr/>
        </p:nvGrpSpPr>
        <p:grpSpPr>
          <a:xfrm>
            <a:off x="3223079" y="3361085"/>
            <a:ext cx="560071" cy="560071"/>
            <a:chOff x="0" y="0"/>
            <a:chExt cx="560069" cy="560069"/>
          </a:xfrm>
        </p:grpSpPr>
        <p:sp>
          <p:nvSpPr>
            <p:cNvPr id="219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P2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P2</a:t>
              </a:r>
            </a:p>
          </p:txBody>
        </p:sp>
      </p:grpSp>
      <p:grpSp>
        <p:nvGrpSpPr>
          <p:cNvPr id="224" name="Rectangle 21"/>
          <p:cNvGrpSpPr/>
          <p:nvPr/>
        </p:nvGrpSpPr>
        <p:grpSpPr>
          <a:xfrm>
            <a:off x="4446246" y="3361085"/>
            <a:ext cx="560071" cy="560071"/>
            <a:chOff x="0" y="0"/>
            <a:chExt cx="560069" cy="560069"/>
          </a:xfrm>
        </p:grpSpPr>
        <p:sp>
          <p:nvSpPr>
            <p:cNvPr id="222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P3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P3</a:t>
              </a:r>
            </a:p>
          </p:txBody>
        </p:sp>
      </p:grpSp>
      <p:grpSp>
        <p:nvGrpSpPr>
          <p:cNvPr id="227" name="Rectangle 22"/>
          <p:cNvGrpSpPr/>
          <p:nvPr/>
        </p:nvGrpSpPr>
        <p:grpSpPr>
          <a:xfrm>
            <a:off x="5291885" y="3361085"/>
            <a:ext cx="560071" cy="560071"/>
            <a:chOff x="0" y="0"/>
            <a:chExt cx="560069" cy="560069"/>
          </a:xfrm>
        </p:grpSpPr>
        <p:sp>
          <p:nvSpPr>
            <p:cNvPr id="225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P4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P4</a:t>
              </a:r>
            </a:p>
          </p:txBody>
        </p:sp>
      </p:grpSp>
      <p:grpSp>
        <p:nvGrpSpPr>
          <p:cNvPr id="230" name="Rectangle 23"/>
          <p:cNvGrpSpPr/>
          <p:nvPr/>
        </p:nvGrpSpPr>
        <p:grpSpPr>
          <a:xfrm>
            <a:off x="7409808" y="3361085"/>
            <a:ext cx="560071" cy="560071"/>
            <a:chOff x="0" y="0"/>
            <a:chExt cx="560069" cy="560069"/>
          </a:xfrm>
        </p:grpSpPr>
        <p:sp>
          <p:nvSpPr>
            <p:cNvPr id="228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P6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P6</a:t>
              </a:r>
            </a:p>
          </p:txBody>
        </p:sp>
      </p:grpSp>
      <p:grpSp>
        <p:nvGrpSpPr>
          <p:cNvPr id="233" name="Rectangle 24"/>
          <p:cNvGrpSpPr/>
          <p:nvPr/>
        </p:nvGrpSpPr>
        <p:grpSpPr>
          <a:xfrm>
            <a:off x="8255447" y="3361085"/>
            <a:ext cx="560071" cy="560071"/>
            <a:chOff x="0" y="0"/>
            <a:chExt cx="560069" cy="560069"/>
          </a:xfrm>
        </p:grpSpPr>
        <p:sp>
          <p:nvSpPr>
            <p:cNvPr id="231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P7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P7</a:t>
              </a:r>
            </a:p>
          </p:txBody>
        </p:sp>
      </p:grpSp>
      <p:grpSp>
        <p:nvGrpSpPr>
          <p:cNvPr id="236" name="Rectangle 25"/>
          <p:cNvGrpSpPr/>
          <p:nvPr/>
        </p:nvGrpSpPr>
        <p:grpSpPr>
          <a:xfrm>
            <a:off x="6147720" y="3361085"/>
            <a:ext cx="560071" cy="560071"/>
            <a:chOff x="0" y="0"/>
            <a:chExt cx="560069" cy="560069"/>
          </a:xfrm>
        </p:grpSpPr>
        <p:sp>
          <p:nvSpPr>
            <p:cNvPr id="234" name="Square"/>
            <p:cNvSpPr/>
            <p:nvPr/>
          </p:nvSpPr>
          <p:spPr>
            <a:xfrm>
              <a:off x="0" y="0"/>
              <a:ext cx="560070" cy="560070"/>
            </a:xfrm>
            <a:prstGeom prst="rect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P5"/>
            <p:cNvSpPr txBox="1"/>
            <p:nvPr/>
          </p:nvSpPr>
          <p:spPr>
            <a:xfrm>
              <a:off x="0" y="62864"/>
              <a:ext cx="56007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P5</a:t>
              </a:r>
            </a:p>
          </p:txBody>
        </p:sp>
      </p:grpSp>
      <p:sp>
        <p:nvSpPr>
          <p:cNvPr id="237" name="Oval 27"/>
          <p:cNvSpPr/>
          <p:nvPr/>
        </p:nvSpPr>
        <p:spPr>
          <a:xfrm>
            <a:off x="2813735" y="4491068"/>
            <a:ext cx="525781" cy="525781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Oval 29"/>
          <p:cNvSpPr/>
          <p:nvPr/>
        </p:nvSpPr>
        <p:spPr>
          <a:xfrm>
            <a:off x="7853442" y="4491068"/>
            <a:ext cx="525781" cy="525781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239" name="Curved Connector 46"/>
          <p:cNvCxnSpPr>
            <a:stCxn id="237" idx="0"/>
            <a:endCxn id="243" idx="0"/>
          </p:cNvCxnSpPr>
          <p:nvPr/>
        </p:nvCxnSpPr>
        <p:spPr>
          <a:xfrm>
            <a:off x="3076625" y="4753958"/>
            <a:ext cx="2512442" cy="1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</p:cxnSp>
      <p:sp>
        <p:nvSpPr>
          <p:cNvPr id="240" name="Curved Connector 48"/>
          <p:cNvSpPr/>
          <p:nvPr/>
        </p:nvSpPr>
        <p:spPr>
          <a:xfrm flipH="1" flipV="1" rot="5400000">
            <a:off x="3905223" y="4192185"/>
            <a:ext cx="962207" cy="2247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44" y="0"/>
                </a:moveTo>
                <a:cubicBezTo>
                  <a:pt x="9622" y="0"/>
                  <a:pt x="0" y="5400"/>
                  <a:pt x="0" y="10800"/>
                </a:cubicBezTo>
                <a:cubicBezTo>
                  <a:pt x="0" y="16200"/>
                  <a:pt x="5400" y="21600"/>
                  <a:pt x="10800" y="21600"/>
                </a:cubicBezTo>
                <a:cubicBezTo>
                  <a:pt x="16200" y="21600"/>
                  <a:pt x="21600" y="21595"/>
                  <a:pt x="21600" y="2159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241" name="Curved Connector 88"/>
          <p:cNvCxnSpPr>
            <a:stCxn id="238" idx="0"/>
            <a:endCxn id="243" idx="0"/>
          </p:cNvCxnSpPr>
          <p:nvPr/>
        </p:nvCxnSpPr>
        <p:spPr>
          <a:xfrm flipH="1">
            <a:off x="5589066" y="4753958"/>
            <a:ext cx="2527267" cy="1"/>
          </a:xfrm>
          <a:prstGeom prst="straightConnector1">
            <a:avLst/>
          </a:prstGeom>
          <a:ln w="57150">
            <a:solidFill>
              <a:schemeClr val="accent3"/>
            </a:solidFill>
          </a:ln>
        </p:spPr>
      </p:cxnSp>
      <p:sp>
        <p:nvSpPr>
          <p:cNvPr id="242" name="Curved Connector 92"/>
          <p:cNvSpPr/>
          <p:nvPr/>
        </p:nvSpPr>
        <p:spPr>
          <a:xfrm flipH="1" rot="5400000">
            <a:off x="6312306" y="4178963"/>
            <a:ext cx="962207" cy="2274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244" y="0"/>
                </a:moveTo>
                <a:cubicBezTo>
                  <a:pt x="9622" y="0"/>
                  <a:pt x="0" y="5316"/>
                  <a:pt x="0" y="10631"/>
                </a:cubicBezTo>
                <a:cubicBezTo>
                  <a:pt x="0" y="15947"/>
                  <a:pt x="5400" y="21262"/>
                  <a:pt x="10800" y="21262"/>
                </a:cubicBezTo>
                <a:cubicBezTo>
                  <a:pt x="16200" y="21262"/>
                  <a:pt x="21600" y="21431"/>
                  <a:pt x="21600" y="21600"/>
                </a:cubicBezTo>
              </a:path>
            </a:pathLst>
          </a:custGeom>
          <a:ln w="57150">
            <a:solidFill>
              <a:schemeClr val="accent4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Oval 28"/>
          <p:cNvSpPr/>
          <p:nvPr/>
        </p:nvSpPr>
        <p:spPr>
          <a:xfrm>
            <a:off x="5326176" y="4491068"/>
            <a:ext cx="525781" cy="525781"/>
          </a:xfrm>
          <a:prstGeom prst="ellipse">
            <a:avLst/>
          </a:prstGeom>
          <a:solidFill>
            <a:srgbClr val="92D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4" name="TextBox 112"/>
          <p:cNvSpPr txBox="1"/>
          <p:nvPr/>
        </p:nvSpPr>
        <p:spPr>
          <a:xfrm>
            <a:off x="2638079" y="1588563"/>
            <a:ext cx="8770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Host 1</a:t>
            </a:r>
          </a:p>
        </p:txBody>
      </p:sp>
      <p:sp>
        <p:nvSpPr>
          <p:cNvPr id="245" name="TextBox 113"/>
          <p:cNvSpPr txBox="1"/>
          <p:nvPr/>
        </p:nvSpPr>
        <p:spPr>
          <a:xfrm>
            <a:off x="5150563" y="1588563"/>
            <a:ext cx="8770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Host 2</a:t>
            </a:r>
          </a:p>
        </p:txBody>
      </p:sp>
      <p:sp>
        <p:nvSpPr>
          <p:cNvPr id="246" name="TextBox 114"/>
          <p:cNvSpPr txBox="1"/>
          <p:nvPr/>
        </p:nvSpPr>
        <p:spPr>
          <a:xfrm>
            <a:off x="7677829" y="1588563"/>
            <a:ext cx="87700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Host 3</a:t>
            </a:r>
          </a:p>
        </p:txBody>
      </p:sp>
      <p:grpSp>
        <p:nvGrpSpPr>
          <p:cNvPr id="249" name="Group 7"/>
          <p:cNvGrpSpPr/>
          <p:nvPr/>
        </p:nvGrpSpPr>
        <p:grpSpPr>
          <a:xfrm>
            <a:off x="5241492" y="1708759"/>
            <a:ext cx="2918293" cy="1717441"/>
            <a:chOff x="0" y="0"/>
            <a:chExt cx="2918292" cy="1717440"/>
          </a:xfrm>
        </p:grpSpPr>
        <p:sp>
          <p:nvSpPr>
            <p:cNvPr id="247" name="Rectangular Callout 8"/>
            <p:cNvSpPr/>
            <p:nvPr/>
          </p:nvSpPr>
          <p:spPr>
            <a:xfrm flipH="1">
              <a:off x="2" y="0"/>
              <a:ext cx="2918291" cy="1717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163"/>
                  </a:lnTo>
                  <a:lnTo>
                    <a:pt x="9000" y="15163"/>
                  </a:lnTo>
                  <a:lnTo>
                    <a:pt x="3494" y="21600"/>
                  </a:lnTo>
                  <a:lnTo>
                    <a:pt x="3600" y="15163"/>
                  </a:lnTo>
                  <a:lnTo>
                    <a:pt x="0" y="15163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TextBox 9"/>
            <p:cNvSpPr txBox="1"/>
            <p:nvPr/>
          </p:nvSpPr>
          <p:spPr>
            <a:xfrm>
              <a:off x="0" y="143740"/>
              <a:ext cx="291829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Unique port for each application</a:t>
              </a:r>
            </a:p>
          </p:txBody>
        </p:sp>
      </p:grpSp>
      <p:grpSp>
        <p:nvGrpSpPr>
          <p:cNvPr id="252" name="Group 119"/>
          <p:cNvGrpSpPr/>
          <p:nvPr/>
        </p:nvGrpSpPr>
        <p:grpSpPr>
          <a:xfrm>
            <a:off x="975051" y="854876"/>
            <a:ext cx="4375643" cy="2583383"/>
            <a:chOff x="0" y="0"/>
            <a:chExt cx="4375642" cy="2583381"/>
          </a:xfrm>
        </p:grpSpPr>
        <p:sp>
          <p:nvSpPr>
            <p:cNvPr id="250" name="Rectangular Callout 120"/>
            <p:cNvSpPr/>
            <p:nvPr/>
          </p:nvSpPr>
          <p:spPr>
            <a:xfrm flipH="1">
              <a:off x="2" y="0"/>
              <a:ext cx="4375641" cy="258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32" y="0"/>
                  </a:moveTo>
                  <a:lnTo>
                    <a:pt x="21600" y="0"/>
                  </a:lnTo>
                  <a:lnTo>
                    <a:pt x="21600" y="12613"/>
                  </a:lnTo>
                  <a:lnTo>
                    <a:pt x="10652" y="12613"/>
                  </a:lnTo>
                  <a:lnTo>
                    <a:pt x="0" y="21600"/>
                  </a:lnTo>
                  <a:lnTo>
                    <a:pt x="5960" y="12613"/>
                  </a:lnTo>
                  <a:lnTo>
                    <a:pt x="2832" y="12613"/>
                  </a:lnTo>
                  <a:lnTo>
                    <a:pt x="2832" y="735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TextBox 121"/>
            <p:cNvSpPr txBox="1"/>
            <p:nvPr/>
          </p:nvSpPr>
          <p:spPr>
            <a:xfrm>
              <a:off x="0" y="42151"/>
              <a:ext cx="3802028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Server applications communicate with multiple clients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500"/>
                            </p:stCondLst>
                            <p:childTnLst>
                              <p:par>
                                <p:cTn id="124" presetClass="entr" nodeType="after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000"/>
                            </p:stCondLst>
                            <p:childTnLst>
                              <p:par>
                                <p:cTn id="128" presetClass="entr" nodeType="after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500"/>
                            </p:stCondLst>
                            <p:childTnLst>
                              <p:par>
                                <p:cTn id="132" presetClass="entr" nodeType="afterEffect" presetSubtype="8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6" presetClass="entr" nodeType="afterEffect" presetSubtype="8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Class="entr" nodeType="after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Class="entr" nodeType="afterEffect" presetSubtype="8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8" presetClass="entr" nodeType="afterEffect" presetSubtype="8" presetID="2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2" presetClass="entr" nodeType="afterEffect" presetSubtype="8" presetID="2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6" presetClass="entr" nodeType="afterEffect" presetSubtype="4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xit" nodeType="clickEffect" presetSubtype="4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Class="entr" nodeType="afterEffect" presetSubtype="4" presetID="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Class="entr" nodeType="withEffect" presetSubtype="4" presetID="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21"/>
      <p:bldP build="whole" bldLvl="1" animBg="1" rev="0" advAuto="0" spid="205" grpId="29"/>
      <p:bldP build="whole" bldLvl="1" animBg="1" rev="0" advAuto="0" spid="236" grpId="8"/>
      <p:bldP build="whole" bldLvl="1" animBg="1" rev="0" advAuto="0" spid="262" grpId="32"/>
      <p:bldP build="whole" bldLvl="1" animBg="1" rev="0" advAuto="0" spid="230" grpId="6"/>
      <p:bldP build="whole" bldLvl="1" animBg="1" rev="0" advAuto="0" spid="208" grpId="26"/>
      <p:bldP build="whole" bldLvl="1" animBg="1" rev="0" advAuto="0" spid="218" grpId="2"/>
      <p:bldP build="whole" bldLvl="1" animBg="1" rev="0" advAuto="0" spid="258" grpId="23"/>
      <p:bldP build="whole" bldLvl="1" animBg="1" rev="0" advAuto="0" spid="214" grpId="31"/>
      <p:bldP build="whole" bldLvl="1" animBg="1" rev="0" advAuto="0" spid="242" grpId="18"/>
      <p:bldP build="whole" bldLvl="1" animBg="1" rev="0" advAuto="0" spid="263" grpId="24"/>
      <p:bldP build="whole" bldLvl="1" animBg="1" rev="0" advAuto="0" spid="255" grpId="28"/>
      <p:bldP build="whole" bldLvl="1" animBg="1" rev="0" advAuto="0" spid="259" grpId="33"/>
      <p:bldP build="whole" bldLvl="1" animBg="1" rev="0" advAuto="0" spid="253" grpId="19"/>
      <p:bldP build="whole" bldLvl="1" animBg="1" rev="0" advAuto="0" spid="195" grpId="11"/>
      <p:bldP build="whole" bldLvl="1" animBg="1" rev="0" advAuto="0" spid="210" grpId="34"/>
      <p:bldP build="whole" bldLvl="1" animBg="1" rev="0" advAuto="0" spid="215" grpId="30"/>
      <p:bldP build="whole" bldLvl="1" animBg="1" rev="0" advAuto="0" spid="256" grpId="27"/>
      <p:bldP build="whole" bldLvl="1" animBg="1" rev="0" advAuto="0" spid="233" grpId="7"/>
      <p:bldP build="whole" bldLvl="1" animBg="1" rev="0" advAuto="0" spid="237" grpId="12"/>
      <p:bldP build="whole" bldLvl="1" animBg="1" rev="0" advAuto="0" spid="227" grpId="5"/>
      <p:bldP build="whole" bldLvl="1" animBg="1" rev="0" advAuto="0" spid="238" grpId="13"/>
      <p:bldP build="whole" bldLvl="1" animBg="1" rev="0" advAuto="0" spid="196" grpId="1"/>
      <p:bldP build="whole" bldLvl="1" animBg="1" rev="0" advAuto="0" spid="249" grpId="9"/>
      <p:bldP build="whole" bldLvl="1" animBg="1" rev="0" advAuto="0" spid="249" grpId="10"/>
      <p:bldP build="whole" bldLvl="1" animBg="1" rev="0" advAuto="0" spid="254" grpId="20"/>
      <p:bldP build="whole" bldLvl="1" animBg="1" rev="0" advAuto="0" spid="224" grpId="4"/>
      <p:bldP build="p" bldLvl="1" animBg="1" rev="0" advAuto="0" spid="187" grpId="37"/>
      <p:bldP build="whole" bldLvl="1" animBg="1" rev="0" advAuto="0" spid="261" grpId="25"/>
      <p:bldP build="whole" bldLvl="1" animBg="1" rev="0" advAuto="0" spid="240" grpId="16"/>
      <p:bldP build="whole" bldLvl="1" animBg="1" rev="0" advAuto="0" spid="239" grpId="15"/>
      <p:bldP build="whole" bldLvl="1" animBg="1" rev="0" advAuto="0" spid="252" grpId="35"/>
      <p:bldP build="whole" bldLvl="1" animBg="1" rev="0" advAuto="0" spid="257" grpId="22"/>
      <p:bldP build="whole" bldLvl="1" animBg="1" rev="0" advAuto="0" spid="252" grpId="36"/>
      <p:bldP build="whole" bldLvl="1" animBg="1" rev="0" advAuto="0" spid="221" grpId="3"/>
      <p:bldP build="whole" bldLvl="1" animBg="1" rev="0" advAuto="0" spid="243" grpId="14"/>
      <p:bldP build="whole" bldLvl="1" animBg="1" rev="0" advAuto="0" spid="241" grpId="17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Slow Start Example</a:t>
            </a:r>
          </a:p>
        </p:txBody>
      </p:sp>
      <p:sp>
        <p:nvSpPr>
          <p:cNvPr id="114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47" name="Straight Arrow Connector 50"/>
          <p:cNvSpPr/>
          <p:nvPr/>
        </p:nvSpPr>
        <p:spPr>
          <a:xfrm flipH="1">
            <a:off x="6401301" y="2363033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8" name="Straight Arrow Connector 53"/>
          <p:cNvSpPr/>
          <p:nvPr/>
        </p:nvSpPr>
        <p:spPr>
          <a:xfrm flipH="1">
            <a:off x="6401301" y="3601234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9" name="Straight Arrow Connector 54"/>
          <p:cNvSpPr/>
          <p:nvPr/>
        </p:nvSpPr>
        <p:spPr>
          <a:xfrm flipH="1">
            <a:off x="6401301" y="387923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0" name="Straight Arrow Connector 55"/>
          <p:cNvSpPr/>
          <p:nvPr/>
        </p:nvSpPr>
        <p:spPr>
          <a:xfrm flipH="1">
            <a:off x="6390773" y="5108073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1" name="Straight Arrow Connector 56"/>
          <p:cNvSpPr/>
          <p:nvPr/>
        </p:nvSpPr>
        <p:spPr>
          <a:xfrm flipH="1">
            <a:off x="6390773" y="5398082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2" name="Straight Arrow Connector 57"/>
          <p:cNvSpPr/>
          <p:nvPr/>
        </p:nvSpPr>
        <p:spPr>
          <a:xfrm flipH="1">
            <a:off x="6316237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3" name="Straight Arrow Connector 58"/>
          <p:cNvSpPr/>
          <p:nvPr/>
        </p:nvSpPr>
        <p:spPr>
          <a:xfrm flipH="1">
            <a:off x="8751176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56" name="Group 59"/>
          <p:cNvGrpSpPr/>
          <p:nvPr/>
        </p:nvGrpSpPr>
        <p:grpSpPr>
          <a:xfrm>
            <a:off x="6401301" y="1697713"/>
            <a:ext cx="2290109" cy="641068"/>
            <a:chOff x="0" y="0"/>
            <a:chExt cx="2290107" cy="641066"/>
          </a:xfrm>
        </p:grpSpPr>
        <p:sp>
          <p:nvSpPr>
            <p:cNvPr id="1154" name="Straight Arrow Connector 60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5" name="TextBox 61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59" name="Group 68"/>
          <p:cNvGrpSpPr/>
          <p:nvPr/>
        </p:nvGrpSpPr>
        <p:grpSpPr>
          <a:xfrm>
            <a:off x="6401301" y="2909074"/>
            <a:ext cx="2290109" cy="641068"/>
            <a:chOff x="0" y="0"/>
            <a:chExt cx="2290107" cy="641066"/>
          </a:xfrm>
        </p:grpSpPr>
        <p:sp>
          <p:nvSpPr>
            <p:cNvPr id="1157" name="Straight Arrow Connector 6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8" name="TextBox 7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62" name="Group 74"/>
          <p:cNvGrpSpPr/>
          <p:nvPr/>
        </p:nvGrpSpPr>
        <p:grpSpPr>
          <a:xfrm>
            <a:off x="6401301" y="3181524"/>
            <a:ext cx="2290109" cy="641068"/>
            <a:chOff x="0" y="0"/>
            <a:chExt cx="2290107" cy="641066"/>
          </a:xfrm>
        </p:grpSpPr>
        <p:sp>
          <p:nvSpPr>
            <p:cNvPr id="1160" name="Straight Arrow Connector 75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1" name="TextBox 7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65" name="Group 77"/>
          <p:cNvGrpSpPr/>
          <p:nvPr/>
        </p:nvGrpSpPr>
        <p:grpSpPr>
          <a:xfrm>
            <a:off x="6401301" y="4413274"/>
            <a:ext cx="2290109" cy="641068"/>
            <a:chOff x="0" y="0"/>
            <a:chExt cx="2290107" cy="641066"/>
          </a:xfrm>
        </p:grpSpPr>
        <p:sp>
          <p:nvSpPr>
            <p:cNvPr id="1163" name="Straight Arrow Connector 7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4" name="TextBox 7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68" name="Group 81"/>
          <p:cNvGrpSpPr/>
          <p:nvPr/>
        </p:nvGrpSpPr>
        <p:grpSpPr>
          <a:xfrm>
            <a:off x="6390773" y="4705545"/>
            <a:ext cx="2290109" cy="641068"/>
            <a:chOff x="0" y="0"/>
            <a:chExt cx="2290107" cy="641066"/>
          </a:xfrm>
        </p:grpSpPr>
        <p:sp>
          <p:nvSpPr>
            <p:cNvPr id="1166" name="Straight Arrow Connector 8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7" name="TextBox 8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71" name="Group 84"/>
          <p:cNvGrpSpPr/>
          <p:nvPr/>
        </p:nvGrpSpPr>
        <p:grpSpPr>
          <a:xfrm>
            <a:off x="6403678" y="4970280"/>
            <a:ext cx="2290109" cy="641068"/>
            <a:chOff x="0" y="0"/>
            <a:chExt cx="2290107" cy="641066"/>
          </a:xfrm>
        </p:grpSpPr>
        <p:sp>
          <p:nvSpPr>
            <p:cNvPr id="1169" name="Straight Arrow Connector 85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0" name="TextBox 8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74" name="Group 87"/>
          <p:cNvGrpSpPr/>
          <p:nvPr/>
        </p:nvGrpSpPr>
        <p:grpSpPr>
          <a:xfrm>
            <a:off x="6390392" y="5245364"/>
            <a:ext cx="2290109" cy="641068"/>
            <a:chOff x="0" y="0"/>
            <a:chExt cx="2290107" cy="641066"/>
          </a:xfrm>
        </p:grpSpPr>
        <p:sp>
          <p:nvSpPr>
            <p:cNvPr id="1172" name="Straight Arrow Connector 8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3" name="TextBox 8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175" name="Straight Arrow Connector 90"/>
          <p:cNvSpPr/>
          <p:nvPr/>
        </p:nvSpPr>
        <p:spPr>
          <a:xfrm flipH="1">
            <a:off x="6378962" y="5672337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6" name="Straight Arrow Connector 91"/>
          <p:cNvSpPr/>
          <p:nvPr/>
        </p:nvSpPr>
        <p:spPr>
          <a:xfrm flipH="1">
            <a:off x="6378962" y="5945827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7" name="TextBox 1"/>
          <p:cNvSpPr txBox="1"/>
          <p:nvPr/>
        </p:nvSpPr>
        <p:spPr>
          <a:xfrm>
            <a:off x="4789170" y="1551199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1</a:t>
            </a:r>
          </a:p>
        </p:txBody>
      </p:sp>
      <p:sp>
        <p:nvSpPr>
          <p:cNvPr id="1178" name="TextBox 92"/>
          <p:cNvSpPr txBox="1"/>
          <p:nvPr/>
        </p:nvSpPr>
        <p:spPr>
          <a:xfrm>
            <a:off x="4789170" y="2888682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2</a:t>
            </a:r>
          </a:p>
        </p:txBody>
      </p:sp>
      <p:sp>
        <p:nvSpPr>
          <p:cNvPr id="1179" name="TextBox 93"/>
          <p:cNvSpPr txBox="1"/>
          <p:nvPr/>
        </p:nvSpPr>
        <p:spPr>
          <a:xfrm>
            <a:off x="4789170" y="4391283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4</a:t>
            </a:r>
          </a:p>
        </p:txBody>
      </p:sp>
      <p:sp>
        <p:nvSpPr>
          <p:cNvPr id="1180" name="TextBox 97"/>
          <p:cNvSpPr txBox="1"/>
          <p:nvPr/>
        </p:nvSpPr>
        <p:spPr>
          <a:xfrm>
            <a:off x="4789170" y="6325985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8</a:t>
            </a:r>
          </a:p>
        </p:txBody>
      </p:sp>
      <p:sp>
        <p:nvSpPr>
          <p:cNvPr id="1181" name="Content Placeholder 3"/>
          <p:cNvSpPr txBox="1"/>
          <p:nvPr/>
        </p:nvSpPr>
        <p:spPr>
          <a:xfrm>
            <a:off x="152400" y="1782031"/>
            <a:ext cx="4221296" cy="4923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i="1" sz="2900"/>
            </a:pPr>
            <a:r>
              <a:t>cwnd</a:t>
            </a:r>
            <a:r>
              <a:rPr i="0"/>
              <a:t> grows rapidly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Slows down when…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i="1" sz="2600"/>
            </a:pPr>
            <a:r>
              <a:t>cwnd &gt;= ssthresh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Or a packet drops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"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9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3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1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9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Class="entr" nodeType="afterEffect" presetSubtype="2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3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7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Class="entr" nodeType="afterEffect" presetSubtype="2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1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9" grpId="8"/>
      <p:bldP build="whole" bldLvl="1" animBg="1" rev="0" advAuto="0" spid="1150" grpId="13"/>
      <p:bldP build="whole" bldLvl="1" animBg="1" rev="0" advAuto="0" spid="1175" grpId="15"/>
      <p:bldP build="whole" bldLvl="1" animBg="1" rev="0" advAuto="0" spid="1178" grpId="3"/>
      <p:bldP build="whole" bldLvl="1" animBg="1" rev="0" advAuto="0" spid="1165" grpId="9"/>
      <p:bldP build="whole" bldLvl="1" animBg="1" rev="0" advAuto="0" spid="1168" grpId="10"/>
      <p:bldP build="whole" bldLvl="1" animBg="1" rev="0" advAuto="0" spid="1171" grpId="11"/>
      <p:bldP build="whole" bldLvl="1" animBg="1" rev="0" advAuto="0" spid="1174" grpId="12"/>
      <p:bldP build="whole" bldLvl="1" animBg="1" rev="0" advAuto="0" spid="1151" grpId="14"/>
      <p:bldP build="whole" bldLvl="1" animBg="1" rev="0" advAuto="0" spid="1149" grpId="7"/>
      <p:bldP build="whole" bldLvl="1" animBg="1" rev="0" advAuto="0" spid="1176" grpId="16"/>
      <p:bldP build="whole" bldLvl="1" animBg="1" rev="0" advAuto="0" spid="1156" grpId="1"/>
      <p:bldP build="whole" bldLvl="1" animBg="1" rev="0" advAuto="0" spid="1180" grpId="17"/>
      <p:bldP build="whole" bldLvl="1" animBg="1" rev="0" advAuto="0" spid="1148" grpId="6"/>
      <p:bldP build="whole" bldLvl="1" animBg="1" rev="0" advAuto="0" spid="1159" grpId="4"/>
      <p:bldP build="whole" bldLvl="1" animBg="1" rev="0" advAuto="0" spid="1181" grpId="18"/>
      <p:bldP build="whole" bldLvl="1" animBg="1" rev="0" advAuto="0" spid="1162" grpId="5"/>
      <p:bldP build="whole" bldLvl="1" animBg="1" rev="0" advAuto="0" spid="1147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Congestion Avoidance</a:t>
            </a:r>
          </a:p>
        </p:txBody>
      </p:sp>
      <p:sp>
        <p:nvSpPr>
          <p:cNvPr id="1184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AIMD mode</a:t>
            </a:r>
          </a:p>
          <a:p>
            <a:pPr>
              <a:defRPr i="1"/>
            </a:pPr>
            <a:r>
              <a:t>ssthresh</a:t>
            </a:r>
            <a:r>
              <a:rPr i="0"/>
              <a:t> is lower-bound guess about location of the knee</a:t>
            </a:r>
            <a:endParaRPr i="0"/>
          </a:p>
          <a:p>
            <a:pPr>
              <a:defRPr b="1"/>
            </a:pPr>
            <a:r>
              <a:t>If</a:t>
            </a:r>
            <a:r>
              <a:rPr b="0"/>
              <a:t> </a:t>
            </a:r>
            <a:r>
              <a:rPr b="0" i="1"/>
              <a:t>cwnd &gt;= ssthresh </a:t>
            </a:r>
            <a:r>
              <a:t>then</a:t>
            </a:r>
            <a:r>
              <a:rPr b="0"/>
              <a:t> </a:t>
            </a:r>
            <a:br>
              <a:rPr b="0"/>
            </a:br>
            <a:r>
              <a:rPr b="0"/>
              <a:t>	each time a segment is ACKed</a:t>
            </a:r>
            <a:br>
              <a:rPr b="0"/>
            </a:br>
            <a:r>
              <a:rPr b="0"/>
              <a:t>	increment </a:t>
            </a:r>
            <a:r>
              <a:rPr b="0" i="1"/>
              <a:t>cwnd by 1/cwnd  (cwnd += 1/cwnd).</a:t>
            </a:r>
            <a:endParaRPr b="0" i="1"/>
          </a:p>
          <a:p>
            <a:pPr/>
            <a:r>
              <a:t>So </a:t>
            </a:r>
            <a:r>
              <a:rPr i="1"/>
              <a:t>cwnd</a:t>
            </a:r>
            <a:r>
              <a:t> is increased by one only if all segments have been acknowledged</a:t>
            </a:r>
          </a:p>
        </p:txBody>
      </p:sp>
      <p:sp>
        <p:nvSpPr>
          <p:cNvPr id="118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Congestion Avoidance Example</a:t>
            </a:r>
          </a:p>
        </p:txBody>
      </p:sp>
      <p:sp>
        <p:nvSpPr>
          <p:cNvPr id="118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189" name="2D Line Chart"/>
          <p:cNvGraphicFramePr/>
          <p:nvPr/>
        </p:nvGraphicFramePr>
        <p:xfrm>
          <a:off x="483109" y="2733599"/>
          <a:ext cx="3539598" cy="331145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90" name="Text Box 6"/>
          <p:cNvSpPr txBox="1"/>
          <p:nvPr/>
        </p:nvSpPr>
        <p:spPr>
          <a:xfrm>
            <a:off x="1154295" y="6321981"/>
            <a:ext cx="2706479" cy="434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>
            <a:lvl1pPr algn="ctr">
              <a:spcBef>
                <a:spcPts val="1400"/>
              </a:spcBef>
              <a:defRPr sz="2400"/>
            </a:lvl1pPr>
          </a:lstStyle>
          <a:p>
            <a:pPr/>
            <a:r>
              <a:t>Round Trip Times</a:t>
            </a:r>
          </a:p>
        </p:txBody>
      </p:sp>
      <p:sp>
        <p:nvSpPr>
          <p:cNvPr id="1191" name="Text Box 7"/>
          <p:cNvSpPr txBox="1"/>
          <p:nvPr/>
        </p:nvSpPr>
        <p:spPr>
          <a:xfrm rot="16200000">
            <a:off x="-1333211" y="4052005"/>
            <a:ext cx="3207327" cy="434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7" tIns="45717" rIns="45717" bIns="45717">
            <a:spAutoFit/>
          </a:bodyPr>
          <a:lstStyle/>
          <a:p>
            <a:pPr algn="ctr">
              <a:spcBef>
                <a:spcPts val="1400"/>
              </a:spcBef>
              <a:defRPr i="1" sz="2400"/>
            </a:pPr>
            <a:r>
              <a:t>cwnd</a:t>
            </a:r>
            <a:r>
              <a:rPr i="0"/>
              <a:t> (in segments)</a:t>
            </a:r>
          </a:p>
        </p:txBody>
      </p:sp>
      <p:grpSp>
        <p:nvGrpSpPr>
          <p:cNvPr id="1194" name="Group 11"/>
          <p:cNvGrpSpPr/>
          <p:nvPr/>
        </p:nvGrpSpPr>
        <p:grpSpPr>
          <a:xfrm>
            <a:off x="2056818" y="4579482"/>
            <a:ext cx="1550567" cy="953399"/>
            <a:chOff x="0" y="0"/>
            <a:chExt cx="1550565" cy="953397"/>
          </a:xfrm>
        </p:grpSpPr>
        <p:sp>
          <p:nvSpPr>
            <p:cNvPr id="1192" name="Rectangular Callout 12"/>
            <p:cNvSpPr/>
            <p:nvPr/>
          </p:nvSpPr>
          <p:spPr>
            <a:xfrm flipH="1">
              <a:off x="-1" y="9306"/>
              <a:ext cx="1550567" cy="944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586" y="0"/>
                  </a:lnTo>
                  <a:lnTo>
                    <a:pt x="16586" y="3600"/>
                  </a:lnTo>
                  <a:lnTo>
                    <a:pt x="21600" y="4180"/>
                  </a:lnTo>
                  <a:lnTo>
                    <a:pt x="16586" y="9000"/>
                  </a:lnTo>
                  <a:lnTo>
                    <a:pt x="16586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TextBox 13"/>
            <p:cNvSpPr txBox="1"/>
            <p:nvPr/>
          </p:nvSpPr>
          <p:spPr>
            <a:xfrm>
              <a:off x="353532" y="0"/>
              <a:ext cx="119065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Slow Start</a:t>
              </a:r>
            </a:p>
          </p:txBody>
        </p:sp>
      </p:grpSp>
      <p:grpSp>
        <p:nvGrpSpPr>
          <p:cNvPr id="1197" name="Group 14"/>
          <p:cNvGrpSpPr/>
          <p:nvPr/>
        </p:nvGrpSpPr>
        <p:grpSpPr>
          <a:xfrm>
            <a:off x="835922" y="2307035"/>
            <a:ext cx="3148858" cy="1234887"/>
            <a:chOff x="0" y="0"/>
            <a:chExt cx="3148856" cy="1234885"/>
          </a:xfrm>
        </p:grpSpPr>
        <p:sp>
          <p:nvSpPr>
            <p:cNvPr id="1195" name="Rectangular Callout 15"/>
            <p:cNvSpPr/>
            <p:nvPr/>
          </p:nvSpPr>
          <p:spPr>
            <a:xfrm flipH="1">
              <a:off x="16779" y="5435"/>
              <a:ext cx="3132078" cy="1229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9686"/>
                  </a:lnTo>
                  <a:lnTo>
                    <a:pt x="9000" y="9686"/>
                  </a:lnTo>
                  <a:lnTo>
                    <a:pt x="5619" y="21600"/>
                  </a:lnTo>
                  <a:lnTo>
                    <a:pt x="3600" y="9686"/>
                  </a:lnTo>
                  <a:lnTo>
                    <a:pt x="0" y="9686"/>
                  </a:lnTo>
                  <a:lnTo>
                    <a:pt x="0" y="565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TextBox 16"/>
            <p:cNvSpPr txBox="1"/>
            <p:nvPr/>
          </p:nvSpPr>
          <p:spPr>
            <a:xfrm>
              <a:off x="0" y="0"/>
              <a:ext cx="3132074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i="1" sz="2800">
                  <a:solidFill>
                    <a:srgbClr val="FFFFFF"/>
                  </a:solidFill>
                </a:defRPr>
              </a:pPr>
              <a:r>
                <a:t>cwnd</a:t>
              </a:r>
              <a:r>
                <a:rPr i="0"/>
                <a:t> &gt;= </a:t>
              </a:r>
              <a:r>
                <a:t>ssthresh</a:t>
              </a:r>
            </a:p>
          </p:txBody>
        </p:sp>
      </p:grpSp>
      <p:sp>
        <p:nvSpPr>
          <p:cNvPr id="1198" name="Straight Arrow Connector 17"/>
          <p:cNvSpPr/>
          <p:nvPr/>
        </p:nvSpPr>
        <p:spPr>
          <a:xfrm flipH="1">
            <a:off x="6656493" y="2012864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9" name="Straight Arrow Connector 22"/>
          <p:cNvSpPr/>
          <p:nvPr/>
        </p:nvSpPr>
        <p:spPr>
          <a:xfrm flipH="1">
            <a:off x="6613961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0" name="Straight Arrow Connector 23"/>
          <p:cNvSpPr/>
          <p:nvPr/>
        </p:nvSpPr>
        <p:spPr>
          <a:xfrm flipH="1">
            <a:off x="9048900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1" name="TextBox 47"/>
          <p:cNvSpPr txBox="1"/>
          <p:nvPr/>
        </p:nvSpPr>
        <p:spPr>
          <a:xfrm>
            <a:off x="5086894" y="1551199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1</a:t>
            </a:r>
          </a:p>
        </p:txBody>
      </p:sp>
      <p:sp>
        <p:nvSpPr>
          <p:cNvPr id="1202" name="TextBox 48"/>
          <p:cNvSpPr txBox="1"/>
          <p:nvPr/>
        </p:nvSpPr>
        <p:spPr>
          <a:xfrm>
            <a:off x="5086894" y="2144277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2</a:t>
            </a:r>
          </a:p>
        </p:txBody>
      </p:sp>
      <p:sp>
        <p:nvSpPr>
          <p:cNvPr id="1203" name="TextBox 49"/>
          <p:cNvSpPr txBox="1"/>
          <p:nvPr/>
        </p:nvSpPr>
        <p:spPr>
          <a:xfrm>
            <a:off x="5086894" y="3039998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4</a:t>
            </a:r>
          </a:p>
        </p:txBody>
      </p:sp>
      <p:sp>
        <p:nvSpPr>
          <p:cNvPr id="1204" name="TextBox 50"/>
          <p:cNvSpPr txBox="1"/>
          <p:nvPr/>
        </p:nvSpPr>
        <p:spPr>
          <a:xfrm>
            <a:off x="5086894" y="4567604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8</a:t>
            </a:r>
          </a:p>
        </p:txBody>
      </p:sp>
      <p:sp>
        <p:nvSpPr>
          <p:cNvPr id="1205" name="Straight Arrow Connector 69"/>
          <p:cNvSpPr/>
          <p:nvPr/>
        </p:nvSpPr>
        <p:spPr>
          <a:xfrm flipH="1">
            <a:off x="6646244" y="2732813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6" name="Straight Arrow Connector 77"/>
          <p:cNvSpPr/>
          <p:nvPr/>
        </p:nvSpPr>
        <p:spPr>
          <a:xfrm flipH="1">
            <a:off x="6646244" y="3840360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7" name="TextBox 95"/>
          <p:cNvSpPr txBox="1"/>
          <p:nvPr/>
        </p:nvSpPr>
        <p:spPr>
          <a:xfrm>
            <a:off x="5086894" y="5906346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9</a:t>
            </a:r>
          </a:p>
        </p:txBody>
      </p:sp>
      <p:sp>
        <p:nvSpPr>
          <p:cNvPr id="1208" name="Straight Arrow Connector 101"/>
          <p:cNvSpPr/>
          <p:nvPr/>
        </p:nvSpPr>
        <p:spPr>
          <a:xfrm flipH="1">
            <a:off x="6646244" y="2509667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9" name="Straight Arrow Connector 102"/>
          <p:cNvSpPr/>
          <p:nvPr/>
        </p:nvSpPr>
        <p:spPr>
          <a:xfrm flipH="1">
            <a:off x="6647012" y="3205124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0" name="Straight Arrow Connector 103"/>
          <p:cNvSpPr/>
          <p:nvPr/>
        </p:nvSpPr>
        <p:spPr>
          <a:xfrm flipH="1">
            <a:off x="6646244" y="3417411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1" name="Straight Arrow Connector 104"/>
          <p:cNvSpPr/>
          <p:nvPr/>
        </p:nvSpPr>
        <p:spPr>
          <a:xfrm flipH="1">
            <a:off x="6656493" y="3628467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2" name="Straight Arrow Connector 105"/>
          <p:cNvSpPr/>
          <p:nvPr/>
        </p:nvSpPr>
        <p:spPr>
          <a:xfrm flipH="1">
            <a:off x="6656493" y="4953315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3" name="Straight Arrow Connector 106"/>
          <p:cNvSpPr/>
          <p:nvPr/>
        </p:nvSpPr>
        <p:spPr>
          <a:xfrm flipH="1">
            <a:off x="6657261" y="4318078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4" name="Straight Arrow Connector 107"/>
          <p:cNvSpPr/>
          <p:nvPr/>
        </p:nvSpPr>
        <p:spPr>
          <a:xfrm flipH="1">
            <a:off x="6656493" y="4530366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5" name="Straight Arrow Connector 108"/>
          <p:cNvSpPr/>
          <p:nvPr/>
        </p:nvSpPr>
        <p:spPr>
          <a:xfrm flipH="1">
            <a:off x="6666742" y="4741421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6" name="Straight Arrow Connector 109"/>
          <p:cNvSpPr/>
          <p:nvPr/>
        </p:nvSpPr>
        <p:spPr>
          <a:xfrm flipH="1">
            <a:off x="6656493" y="5774935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7" name="Straight Arrow Connector 110"/>
          <p:cNvSpPr/>
          <p:nvPr/>
        </p:nvSpPr>
        <p:spPr>
          <a:xfrm flipH="1">
            <a:off x="6657261" y="5139698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8" name="Straight Arrow Connector 111"/>
          <p:cNvSpPr/>
          <p:nvPr/>
        </p:nvSpPr>
        <p:spPr>
          <a:xfrm flipH="1">
            <a:off x="6656493" y="5351986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9" name="Straight Arrow Connector 112"/>
          <p:cNvSpPr/>
          <p:nvPr/>
        </p:nvSpPr>
        <p:spPr>
          <a:xfrm flipH="1">
            <a:off x="6666742" y="5563041"/>
            <a:ext cx="2332639" cy="131414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0" name="Straight Arrow Connector 113"/>
          <p:cNvSpPr/>
          <p:nvPr/>
        </p:nvSpPr>
        <p:spPr>
          <a:xfrm flipH="1">
            <a:off x="6645477" y="6481141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1" name="Straight Arrow Connector 114"/>
          <p:cNvSpPr/>
          <p:nvPr/>
        </p:nvSpPr>
        <p:spPr>
          <a:xfrm flipH="1">
            <a:off x="6655726" y="6269249"/>
            <a:ext cx="2332639" cy="131413"/>
          </a:xfrm>
          <a:prstGeom prst="line">
            <a:avLst/>
          </a:prstGeom>
          <a:ln w="127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2" name="Straight Arrow Connector 25"/>
          <p:cNvSpPr/>
          <p:nvPr/>
        </p:nvSpPr>
        <p:spPr>
          <a:xfrm>
            <a:off x="6699025" y="176851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3" name="Straight Arrow Connector 67"/>
          <p:cNvSpPr/>
          <p:nvPr/>
        </p:nvSpPr>
        <p:spPr>
          <a:xfrm>
            <a:off x="6677759" y="2284496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4" name="Straight Arrow Connector 68"/>
          <p:cNvSpPr/>
          <p:nvPr/>
        </p:nvSpPr>
        <p:spPr>
          <a:xfrm>
            <a:off x="6677759" y="249198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5" name="Straight Arrow Connector 71"/>
          <p:cNvSpPr/>
          <p:nvPr/>
        </p:nvSpPr>
        <p:spPr>
          <a:xfrm>
            <a:off x="6688776" y="2970958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6" name="Straight Arrow Connector 72"/>
          <p:cNvSpPr/>
          <p:nvPr/>
        </p:nvSpPr>
        <p:spPr>
          <a:xfrm>
            <a:off x="6688776" y="3178443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7" name="Straight Arrow Connector 75"/>
          <p:cNvSpPr/>
          <p:nvPr/>
        </p:nvSpPr>
        <p:spPr>
          <a:xfrm>
            <a:off x="6688776" y="3392043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8" name="Straight Arrow Connector 76"/>
          <p:cNvSpPr/>
          <p:nvPr/>
        </p:nvSpPr>
        <p:spPr>
          <a:xfrm>
            <a:off x="6688776" y="3599528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9" name="Straight Arrow Connector 79"/>
          <p:cNvSpPr/>
          <p:nvPr/>
        </p:nvSpPr>
        <p:spPr>
          <a:xfrm>
            <a:off x="6688776" y="4100826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0" name="Straight Arrow Connector 80"/>
          <p:cNvSpPr/>
          <p:nvPr/>
        </p:nvSpPr>
        <p:spPr>
          <a:xfrm>
            <a:off x="6688776" y="4308311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1" name="Straight Arrow Connector 83"/>
          <p:cNvSpPr/>
          <p:nvPr/>
        </p:nvSpPr>
        <p:spPr>
          <a:xfrm>
            <a:off x="6688776" y="452191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2" name="Straight Arrow Connector 84"/>
          <p:cNvSpPr/>
          <p:nvPr/>
        </p:nvSpPr>
        <p:spPr>
          <a:xfrm>
            <a:off x="6688776" y="4729396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3" name="Straight Arrow Connector 87"/>
          <p:cNvSpPr/>
          <p:nvPr/>
        </p:nvSpPr>
        <p:spPr>
          <a:xfrm>
            <a:off x="6688776" y="4927701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4" name="Straight Arrow Connector 88"/>
          <p:cNvSpPr/>
          <p:nvPr/>
        </p:nvSpPr>
        <p:spPr>
          <a:xfrm>
            <a:off x="6688776" y="5135186"/>
            <a:ext cx="2290107" cy="13808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5" name="Straight Arrow Connector 91"/>
          <p:cNvSpPr/>
          <p:nvPr/>
        </p:nvSpPr>
        <p:spPr>
          <a:xfrm>
            <a:off x="6688776" y="5348786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6" name="Straight Arrow Connector 92"/>
          <p:cNvSpPr/>
          <p:nvPr/>
        </p:nvSpPr>
        <p:spPr>
          <a:xfrm>
            <a:off x="6688776" y="5556271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7" name="Straight Arrow Connector 96"/>
          <p:cNvSpPr/>
          <p:nvPr/>
        </p:nvSpPr>
        <p:spPr>
          <a:xfrm>
            <a:off x="6689544" y="6050894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8" name="Straight Arrow Connector 97"/>
          <p:cNvSpPr/>
          <p:nvPr/>
        </p:nvSpPr>
        <p:spPr>
          <a:xfrm>
            <a:off x="6689544" y="6258379"/>
            <a:ext cx="2290107" cy="13808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9" name="Straight Connector 116"/>
          <p:cNvSpPr/>
          <p:nvPr/>
        </p:nvSpPr>
        <p:spPr>
          <a:xfrm>
            <a:off x="1010092" y="4137967"/>
            <a:ext cx="2957904" cy="1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40" name="TextBox 117"/>
          <p:cNvSpPr txBox="1"/>
          <p:nvPr/>
        </p:nvSpPr>
        <p:spPr>
          <a:xfrm>
            <a:off x="3882037" y="3860331"/>
            <a:ext cx="15317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ssthresh </a:t>
            </a:r>
            <a:r>
              <a:rPr i="0"/>
              <a:t>= 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7" grpId="2"/>
      <p:bldP build="whole" bldLvl="1" animBg="1" rev="0" advAuto="0" spid="119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pPr/>
            <a:r>
              <a:t>TCP Pseudocode</a:t>
            </a:r>
          </a:p>
        </p:txBody>
      </p:sp>
      <p:sp>
        <p:nvSpPr>
          <p:cNvPr id="1243" name="Rectangle 5"/>
          <p:cNvSpPr txBox="1"/>
          <p:nvPr>
            <p:ph type="body" sz="half" idx="1"/>
          </p:nvPr>
        </p:nvSpPr>
        <p:spPr>
          <a:xfrm>
            <a:off x="127791" y="1912345"/>
            <a:ext cx="5611816" cy="4367270"/>
          </a:xfrm>
          <a:prstGeom prst="rect">
            <a:avLst/>
          </a:prstGeom>
        </p:spPr>
        <p:txBody>
          <a:bodyPr lIns="46037" tIns="46037" rIns="46037" bIns="46037"/>
          <a:lstStyle/>
          <a:p>
            <a:pPr marL="301752" indent="-301752" defTabSz="804672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b="1" sz="2112">
                <a:latin typeface="Constantia"/>
                <a:ea typeface="Constantia"/>
                <a:cs typeface="Constantia"/>
                <a:sym typeface="Constantia"/>
              </a:defRPr>
            </a:pPr>
            <a:r>
              <a:t>Initially:</a:t>
            </a:r>
            <a:br/>
            <a:r>
              <a:rPr b="0"/>
              <a:t>	cwnd = 1;</a:t>
            </a:r>
            <a:br>
              <a:rPr b="0"/>
            </a:br>
            <a:r>
              <a:rPr b="0"/>
              <a:t>	ssthresh = adv_wnd;</a:t>
            </a:r>
            <a:endParaRPr b="0"/>
          </a:p>
          <a:p>
            <a:pPr marL="301752" indent="-301752" defTabSz="804672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b="1" sz="2112">
                <a:latin typeface="Constantia"/>
                <a:ea typeface="Constantia"/>
                <a:cs typeface="Constantia"/>
                <a:sym typeface="Constantia"/>
              </a:defRPr>
            </a:pPr>
            <a:r>
              <a:t>New ack received:</a:t>
            </a:r>
            <a:br/>
            <a:r>
              <a:rPr b="0"/>
              <a:t>	if (cwnd &lt; ssthresh) </a:t>
            </a:r>
            <a:br>
              <a:rPr b="0"/>
            </a:br>
            <a:r>
              <a:rPr b="0"/>
              <a:t>	      /* Slow Start*/</a:t>
            </a:r>
            <a:br>
              <a:rPr b="0"/>
            </a:br>
            <a:r>
              <a:rPr b="0"/>
              <a:t>	      cwnd = cwnd + 1;</a:t>
            </a:r>
            <a:br>
              <a:rPr b="0"/>
            </a:br>
            <a:r>
              <a:rPr b="0"/>
              <a:t>	else</a:t>
            </a:r>
            <a:br>
              <a:rPr b="0"/>
            </a:br>
            <a:r>
              <a:rPr b="0"/>
              <a:t>	      /* Congestion Avoidance */</a:t>
            </a:r>
            <a:br>
              <a:rPr b="0"/>
            </a:br>
            <a:r>
              <a:rPr b="0"/>
              <a:t>	      cwnd = cwnd + 1/cwnd;</a:t>
            </a:r>
            <a:endParaRPr b="0"/>
          </a:p>
          <a:p>
            <a:pPr marL="301752" indent="-301752" defTabSz="804672">
              <a:lnSpc>
                <a:spcPct val="80000"/>
              </a:lnSpc>
              <a:spcBef>
                <a:spcPts val="600"/>
              </a:spcBef>
              <a:buSzTx/>
              <a:buFont typeface="Wingdings"/>
              <a:buNone/>
              <a:defRPr b="1" sz="2112">
                <a:latin typeface="Constantia"/>
                <a:ea typeface="Constantia"/>
                <a:cs typeface="Constantia"/>
                <a:sym typeface="Constantia"/>
              </a:defRPr>
            </a:pPr>
            <a:r>
              <a:t>Timeout:</a:t>
            </a:r>
            <a:br/>
            <a:r>
              <a:rPr b="0"/>
              <a:t>	/* Multiplicative decrease */</a:t>
            </a:r>
            <a:br>
              <a:rPr b="0"/>
            </a:br>
            <a:r>
              <a:rPr b="0"/>
              <a:t>	ssthresh = cwnd/2;</a:t>
            </a:r>
            <a:br>
              <a:rPr b="0"/>
            </a:br>
            <a:r>
              <a:rPr b="0"/>
              <a:t>	cwnd = 1;</a:t>
            </a:r>
          </a:p>
        </p:txBody>
      </p:sp>
      <p:sp>
        <p:nvSpPr>
          <p:cNvPr id="124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Line 10"/>
          <p:cNvSpPr/>
          <p:nvPr/>
        </p:nvSpPr>
        <p:spPr>
          <a:xfrm>
            <a:off x="865889" y="2959368"/>
            <a:ext cx="2129810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47" name="Line 10"/>
          <p:cNvSpPr/>
          <p:nvPr/>
        </p:nvSpPr>
        <p:spPr>
          <a:xfrm>
            <a:off x="2995700" y="4966275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48" name="Line 15"/>
          <p:cNvSpPr/>
          <p:nvPr/>
        </p:nvSpPr>
        <p:spPr>
          <a:xfrm>
            <a:off x="5807045" y="5307043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24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 Picture</a:t>
            </a:r>
          </a:p>
        </p:txBody>
      </p:sp>
      <p:sp>
        <p:nvSpPr>
          <p:cNvPr id="1250" name="Rectangle 5"/>
          <p:cNvSpPr txBox="1"/>
          <p:nvPr/>
        </p:nvSpPr>
        <p:spPr>
          <a:xfrm>
            <a:off x="4397824" y="6073775"/>
            <a:ext cx="660799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1251" name="Rectangle 6"/>
          <p:cNvSpPr txBox="1"/>
          <p:nvPr/>
        </p:nvSpPr>
        <p:spPr>
          <a:xfrm rot="16200000">
            <a:off x="246055" y="4259559"/>
            <a:ext cx="691458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i="1" sz="2400"/>
            </a:lvl1pPr>
          </a:lstStyle>
          <a:p>
            <a:pPr/>
            <a:r>
              <a:t>cwnd</a:t>
            </a:r>
          </a:p>
        </p:txBody>
      </p:sp>
      <p:sp>
        <p:nvSpPr>
          <p:cNvPr id="1252" name="Rectangle 18"/>
          <p:cNvSpPr txBox="1"/>
          <p:nvPr/>
        </p:nvSpPr>
        <p:spPr>
          <a:xfrm>
            <a:off x="2231220" y="3543215"/>
            <a:ext cx="87521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253" name="Rectangle 19"/>
          <p:cNvSpPr txBox="1"/>
          <p:nvPr/>
        </p:nvSpPr>
        <p:spPr>
          <a:xfrm>
            <a:off x="1040545" y="4664152"/>
            <a:ext cx="1140868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Slow Start</a:t>
            </a:r>
          </a:p>
        </p:txBody>
      </p:sp>
      <p:sp>
        <p:nvSpPr>
          <p:cNvPr id="1254" name="Rectangle 20"/>
          <p:cNvSpPr txBox="1"/>
          <p:nvPr/>
        </p:nvSpPr>
        <p:spPr>
          <a:xfrm>
            <a:off x="3772461" y="3989371"/>
            <a:ext cx="1275931" cy="650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2000"/>
            </a:pPr>
            <a:r>
              <a:t>Congestion</a:t>
            </a:r>
          </a:p>
          <a:p>
            <a:pPr algn="ctr">
              <a:defRPr sz="2000"/>
            </a:pPr>
            <a:r>
              <a:t>Avoidance</a:t>
            </a:r>
          </a:p>
        </p:txBody>
      </p:sp>
      <p:sp>
        <p:nvSpPr>
          <p:cNvPr id="125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56" name="Arc 7"/>
          <p:cNvSpPr/>
          <p:nvPr/>
        </p:nvSpPr>
        <p:spPr>
          <a:xfrm>
            <a:off x="865891" y="3943967"/>
            <a:ext cx="1703847" cy="2129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7" name="Line 8"/>
          <p:cNvSpPr/>
          <p:nvPr/>
        </p:nvSpPr>
        <p:spPr>
          <a:xfrm>
            <a:off x="2569736" y="3943967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8" name="Line 9"/>
          <p:cNvSpPr/>
          <p:nvPr/>
        </p:nvSpPr>
        <p:spPr>
          <a:xfrm flipH="1">
            <a:off x="2995698" y="3943967"/>
            <a:ext cx="1" cy="212980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9" name="Arc 11"/>
          <p:cNvSpPr/>
          <p:nvPr/>
        </p:nvSpPr>
        <p:spPr>
          <a:xfrm>
            <a:off x="2995698" y="4966275"/>
            <a:ext cx="1107502" cy="110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0" name="Line 12"/>
          <p:cNvSpPr/>
          <p:nvPr/>
        </p:nvSpPr>
        <p:spPr>
          <a:xfrm flipV="1">
            <a:off x="4103199" y="4540314"/>
            <a:ext cx="1277886" cy="425962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1" name="Line 13"/>
          <p:cNvSpPr/>
          <p:nvPr/>
        </p:nvSpPr>
        <p:spPr>
          <a:xfrm>
            <a:off x="5381083" y="4540313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2" name="Line 14"/>
          <p:cNvSpPr/>
          <p:nvPr/>
        </p:nvSpPr>
        <p:spPr>
          <a:xfrm>
            <a:off x="5807045" y="4540313"/>
            <a:ext cx="1" cy="1533463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3" name="Arc 16"/>
          <p:cNvSpPr/>
          <p:nvPr/>
        </p:nvSpPr>
        <p:spPr>
          <a:xfrm>
            <a:off x="5807045" y="5307043"/>
            <a:ext cx="1022309" cy="766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4" name="Line 17"/>
          <p:cNvSpPr/>
          <p:nvPr/>
        </p:nvSpPr>
        <p:spPr>
          <a:xfrm flipV="1">
            <a:off x="6829353" y="4795889"/>
            <a:ext cx="1533463" cy="511155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5" name="Line 3"/>
          <p:cNvSpPr/>
          <p:nvPr/>
        </p:nvSpPr>
        <p:spPr>
          <a:xfrm flipH="1">
            <a:off x="865891" y="2666082"/>
            <a:ext cx="1" cy="3407694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6" name="Line 4"/>
          <p:cNvSpPr/>
          <p:nvPr/>
        </p:nvSpPr>
        <p:spPr>
          <a:xfrm>
            <a:off x="865890" y="6073775"/>
            <a:ext cx="7922888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67" name="Rectangle 18"/>
          <p:cNvSpPr txBox="1"/>
          <p:nvPr/>
        </p:nvSpPr>
        <p:spPr>
          <a:xfrm>
            <a:off x="1523011" y="2545692"/>
            <a:ext cx="84470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 algn="ctr">
              <a:defRPr i="1" sz="2000"/>
            </a:lvl1pPr>
          </a:lstStyle>
          <a:p>
            <a:pPr/>
            <a:r>
              <a:t>ssthresh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6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4"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9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3"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7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0" grpId="8"/>
      <p:bldP build="whole" bldLvl="1" animBg="1" rev="0" advAuto="0" spid="1252" grpId="4"/>
      <p:bldP build="whole" bldLvl="1" animBg="1" rev="0" advAuto="0" spid="1263" grpId="13"/>
      <p:bldP build="whole" bldLvl="1" animBg="1" rev="0" advAuto="0" spid="1256" grpId="1"/>
      <p:bldP build="whole" bldLvl="1" animBg="1" rev="0" advAuto="0" spid="1264" grpId="14"/>
      <p:bldP build="whole" bldLvl="1" animBg="1" rev="0" advAuto="0" spid="1247" grpId="6"/>
      <p:bldP build="whole" bldLvl="1" animBg="1" rev="0" advAuto="0" spid="1262" grpId="11"/>
      <p:bldP build="whole" bldLvl="1" animBg="1" rev="0" advAuto="0" spid="1254" grpId="9"/>
      <p:bldP build="whole" bldLvl="1" animBg="1" rev="0" advAuto="0" spid="1253" grpId="2"/>
      <p:bldP build="whole" bldLvl="1" animBg="1" rev="0" advAuto="0" spid="1248" grpId="12"/>
      <p:bldP build="whole" bldLvl="1" animBg="1" rev="0" advAuto="0" spid="1257" grpId="3"/>
      <p:bldP build="whole" bldLvl="1" animBg="1" rev="0" advAuto="0" spid="1261" grpId="10"/>
      <p:bldP build="whole" bldLvl="1" animBg="1" rev="0" advAuto="0" spid="1258" grpId="5"/>
      <p:bldP build="whole" bldLvl="1" animBg="1" rev="0" advAuto="0" spid="1259" grpId="7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UDP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TCP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Congestion Control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Evolution of TCP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Problems with TCP</a:t>
            </a:r>
          </a:p>
        </p:txBody>
      </p:sp>
      <p:sp>
        <p:nvSpPr>
          <p:cNvPr id="127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271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Evolution of TCP</a:t>
            </a:r>
          </a:p>
        </p:txBody>
      </p:sp>
      <p:sp>
        <p:nvSpPr>
          <p:cNvPr id="127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75" name="Content Placeholder 3"/>
          <p:cNvSpPr txBox="1"/>
          <p:nvPr>
            <p:ph type="body" idx="1"/>
          </p:nvPr>
        </p:nvSpPr>
        <p:spPr>
          <a:xfrm>
            <a:off x="152400" y="1508289"/>
            <a:ext cx="8839200" cy="5349712"/>
          </a:xfrm>
          <a:prstGeom prst="rect">
            <a:avLst/>
          </a:prstGeom>
        </p:spPr>
        <p:txBody>
          <a:bodyPr/>
          <a:lstStyle/>
          <a:p>
            <a:pPr/>
            <a:r>
              <a:t>Thus far, we have discussed TCP Tahoe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Original version of TCP</a:t>
            </a:r>
          </a:p>
          <a:p>
            <a:pPr/>
            <a:r>
              <a:t>However, TCP was invented in 1974!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Today, there are many variants of TCP</a:t>
            </a:r>
          </a:p>
          <a:p>
            <a:pPr/>
            <a:r>
              <a:t>Early, popular variant: TCP Reno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Tahoe features, plus…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Fast retransmit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Fast recovery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5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Reno: Fast Retransmit</a:t>
            </a:r>
          </a:p>
        </p:txBody>
      </p:sp>
      <p:sp>
        <p:nvSpPr>
          <p:cNvPr id="127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79" name="Content Placeholder 3"/>
          <p:cNvSpPr txBox="1"/>
          <p:nvPr/>
        </p:nvSpPr>
        <p:spPr>
          <a:xfrm>
            <a:off x="152400" y="1600200"/>
            <a:ext cx="4298414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Reno: retransmit after 3 duplicate ACKs</a:t>
            </a:r>
          </a:p>
        </p:txBody>
      </p:sp>
      <p:sp>
        <p:nvSpPr>
          <p:cNvPr id="1280" name="Straight Arrow Connector 61"/>
          <p:cNvSpPr/>
          <p:nvPr/>
        </p:nvSpPr>
        <p:spPr>
          <a:xfrm flipH="1">
            <a:off x="6401301" y="2363033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1" name="Straight Arrow Connector 62"/>
          <p:cNvSpPr/>
          <p:nvPr/>
        </p:nvSpPr>
        <p:spPr>
          <a:xfrm flipH="1">
            <a:off x="6401301" y="3601234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2" name="Straight Arrow Connector 63"/>
          <p:cNvSpPr/>
          <p:nvPr/>
        </p:nvSpPr>
        <p:spPr>
          <a:xfrm flipH="1">
            <a:off x="6401301" y="3879234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3" name="Straight Arrow Connector 65"/>
          <p:cNvSpPr/>
          <p:nvPr/>
        </p:nvSpPr>
        <p:spPr>
          <a:xfrm flipH="1">
            <a:off x="6390773" y="5398082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4" name="Straight Arrow Connector 66"/>
          <p:cNvSpPr/>
          <p:nvPr/>
        </p:nvSpPr>
        <p:spPr>
          <a:xfrm flipH="1">
            <a:off x="6316237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85" name="Straight Arrow Connector 67"/>
          <p:cNvSpPr/>
          <p:nvPr/>
        </p:nvSpPr>
        <p:spPr>
          <a:xfrm flipH="1">
            <a:off x="8751176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88" name="Group 68"/>
          <p:cNvGrpSpPr/>
          <p:nvPr/>
        </p:nvGrpSpPr>
        <p:grpSpPr>
          <a:xfrm>
            <a:off x="6401301" y="1697713"/>
            <a:ext cx="2290109" cy="641068"/>
            <a:chOff x="0" y="0"/>
            <a:chExt cx="2290107" cy="641066"/>
          </a:xfrm>
        </p:grpSpPr>
        <p:sp>
          <p:nvSpPr>
            <p:cNvPr id="1286" name="Straight Arrow Connector 6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7" name="TextBox 7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91" name="Group 71"/>
          <p:cNvGrpSpPr/>
          <p:nvPr/>
        </p:nvGrpSpPr>
        <p:grpSpPr>
          <a:xfrm>
            <a:off x="6401301" y="2909074"/>
            <a:ext cx="2290109" cy="641068"/>
            <a:chOff x="0" y="0"/>
            <a:chExt cx="2290107" cy="641066"/>
          </a:xfrm>
        </p:grpSpPr>
        <p:sp>
          <p:nvSpPr>
            <p:cNvPr id="1289" name="Straight Arrow Connector 7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0" name="TextBox 7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94" name="Group 74"/>
          <p:cNvGrpSpPr/>
          <p:nvPr/>
        </p:nvGrpSpPr>
        <p:grpSpPr>
          <a:xfrm>
            <a:off x="6401301" y="3181524"/>
            <a:ext cx="2290109" cy="641068"/>
            <a:chOff x="0" y="0"/>
            <a:chExt cx="2290107" cy="641066"/>
          </a:xfrm>
        </p:grpSpPr>
        <p:sp>
          <p:nvSpPr>
            <p:cNvPr id="1292" name="Straight Arrow Connector 75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3" name="TextBox 7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297" name="Group 77"/>
          <p:cNvGrpSpPr/>
          <p:nvPr/>
        </p:nvGrpSpPr>
        <p:grpSpPr>
          <a:xfrm>
            <a:off x="6401301" y="4413275"/>
            <a:ext cx="1691445" cy="641067"/>
            <a:chOff x="0" y="0"/>
            <a:chExt cx="1691443" cy="641066"/>
          </a:xfrm>
        </p:grpSpPr>
        <p:sp>
          <p:nvSpPr>
            <p:cNvPr id="1295" name="Straight Arrow Connector 78"/>
            <p:cNvSpPr/>
            <p:nvPr/>
          </p:nvSpPr>
          <p:spPr>
            <a:xfrm>
              <a:off x="-1" y="70797"/>
              <a:ext cx="1669585" cy="40267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6" name="TextBox 7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300" name="Group 80"/>
          <p:cNvGrpSpPr/>
          <p:nvPr/>
        </p:nvGrpSpPr>
        <p:grpSpPr>
          <a:xfrm>
            <a:off x="6390773" y="4705545"/>
            <a:ext cx="2290109" cy="641068"/>
            <a:chOff x="0" y="0"/>
            <a:chExt cx="2290107" cy="641066"/>
          </a:xfrm>
        </p:grpSpPr>
        <p:sp>
          <p:nvSpPr>
            <p:cNvPr id="1298" name="Straight Arrow Connector 81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9" name="TextBox 82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03" name="Group 83"/>
          <p:cNvGrpSpPr/>
          <p:nvPr/>
        </p:nvGrpSpPr>
        <p:grpSpPr>
          <a:xfrm>
            <a:off x="6403678" y="4970280"/>
            <a:ext cx="2290109" cy="641068"/>
            <a:chOff x="0" y="0"/>
            <a:chExt cx="2290107" cy="641066"/>
          </a:xfrm>
        </p:grpSpPr>
        <p:sp>
          <p:nvSpPr>
            <p:cNvPr id="1301" name="Straight Arrow Connector 84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2" name="TextBox 85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306" name="Group 86"/>
          <p:cNvGrpSpPr/>
          <p:nvPr/>
        </p:nvGrpSpPr>
        <p:grpSpPr>
          <a:xfrm>
            <a:off x="6390392" y="5245364"/>
            <a:ext cx="2290109" cy="641068"/>
            <a:chOff x="0" y="0"/>
            <a:chExt cx="2290107" cy="641066"/>
          </a:xfrm>
        </p:grpSpPr>
        <p:sp>
          <p:nvSpPr>
            <p:cNvPr id="1304" name="Straight Arrow Connector 87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5" name="TextBox 88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307" name="Straight Arrow Connector 89"/>
          <p:cNvSpPr/>
          <p:nvPr/>
        </p:nvSpPr>
        <p:spPr>
          <a:xfrm flipH="1">
            <a:off x="6378962" y="5672337"/>
            <a:ext cx="2290109" cy="525651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8" name="Straight Arrow Connector 90"/>
          <p:cNvSpPr/>
          <p:nvPr/>
        </p:nvSpPr>
        <p:spPr>
          <a:xfrm flipH="1">
            <a:off x="6378962" y="5945827"/>
            <a:ext cx="2290109" cy="52565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9" name="TextBox 91"/>
          <p:cNvSpPr txBox="1"/>
          <p:nvPr/>
        </p:nvSpPr>
        <p:spPr>
          <a:xfrm>
            <a:off x="4789170" y="1551199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1</a:t>
            </a:r>
          </a:p>
        </p:txBody>
      </p:sp>
      <p:sp>
        <p:nvSpPr>
          <p:cNvPr id="1310" name="TextBox 92"/>
          <p:cNvSpPr txBox="1"/>
          <p:nvPr/>
        </p:nvSpPr>
        <p:spPr>
          <a:xfrm>
            <a:off x="4789170" y="2888682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2</a:t>
            </a:r>
          </a:p>
        </p:txBody>
      </p:sp>
      <p:sp>
        <p:nvSpPr>
          <p:cNvPr id="1311" name="TextBox 93"/>
          <p:cNvSpPr txBox="1"/>
          <p:nvPr/>
        </p:nvSpPr>
        <p:spPr>
          <a:xfrm>
            <a:off x="4789170" y="4391283"/>
            <a:ext cx="123047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/>
            </a:pPr>
            <a:r>
              <a:t>cwnd</a:t>
            </a:r>
            <a:r>
              <a:rPr i="0"/>
              <a:t> = 4</a:t>
            </a:r>
          </a:p>
        </p:txBody>
      </p:sp>
      <p:sp>
        <p:nvSpPr>
          <p:cNvPr id="1312" name="TextBox 95"/>
          <p:cNvSpPr txBox="1"/>
          <p:nvPr/>
        </p:nvSpPr>
        <p:spPr>
          <a:xfrm rot="20848332">
            <a:off x="7012138" y="2396427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1313" name="TextBox 96"/>
          <p:cNvSpPr txBox="1"/>
          <p:nvPr/>
        </p:nvSpPr>
        <p:spPr>
          <a:xfrm rot="20848332">
            <a:off x="7037333" y="3628778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1314" name="TextBox 97"/>
          <p:cNvSpPr txBox="1"/>
          <p:nvPr/>
        </p:nvSpPr>
        <p:spPr>
          <a:xfrm rot="20848332">
            <a:off x="7037333" y="3907393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15" name="Multiply 99"/>
          <p:cNvSpPr/>
          <p:nvPr/>
        </p:nvSpPr>
        <p:spPr>
          <a:xfrm rot="812648">
            <a:off x="8063758" y="4796280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6" name="TextBox 100"/>
          <p:cNvSpPr txBox="1"/>
          <p:nvPr/>
        </p:nvSpPr>
        <p:spPr>
          <a:xfrm rot="20848332">
            <a:off x="6627874" y="5503302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17" name="TextBox 101"/>
          <p:cNvSpPr txBox="1"/>
          <p:nvPr/>
        </p:nvSpPr>
        <p:spPr>
          <a:xfrm rot="20848332">
            <a:off x="6627874" y="5766127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18" name="TextBox 102"/>
          <p:cNvSpPr txBox="1"/>
          <p:nvPr/>
        </p:nvSpPr>
        <p:spPr>
          <a:xfrm rot="20848332">
            <a:off x="6627875" y="6040381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19" name="Left Brace 103"/>
          <p:cNvSpPr/>
          <p:nvPr/>
        </p:nvSpPr>
        <p:spPr>
          <a:xfrm>
            <a:off x="5724069" y="5813406"/>
            <a:ext cx="493018" cy="660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0999"/>
                  <a:pt x="10800" y="20257"/>
                </a:cubicBezTo>
                <a:lnTo>
                  <a:pt x="10800" y="12143"/>
                </a:lnTo>
                <a:cubicBezTo>
                  <a:pt x="10800" y="11401"/>
                  <a:pt x="5965" y="10800"/>
                  <a:pt x="0" y="10800"/>
                </a:cubicBezTo>
                <a:cubicBezTo>
                  <a:pt x="5965" y="10800"/>
                  <a:pt x="10800" y="10199"/>
                  <a:pt x="10800" y="9457"/>
                </a:cubicBezTo>
                <a:lnTo>
                  <a:pt x="10800" y="1343"/>
                </a:lnTo>
                <a:cubicBezTo>
                  <a:pt x="10800" y="601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322" name="Group 104"/>
          <p:cNvGrpSpPr/>
          <p:nvPr/>
        </p:nvGrpSpPr>
        <p:grpSpPr>
          <a:xfrm>
            <a:off x="3441067" y="5690408"/>
            <a:ext cx="2199571" cy="953399"/>
            <a:chOff x="0" y="0"/>
            <a:chExt cx="2199569" cy="953397"/>
          </a:xfrm>
        </p:grpSpPr>
        <p:sp>
          <p:nvSpPr>
            <p:cNvPr id="1320" name="Rectangular Callout 105"/>
            <p:cNvSpPr/>
            <p:nvPr/>
          </p:nvSpPr>
          <p:spPr>
            <a:xfrm flipH="1">
              <a:off x="11722" y="9305"/>
              <a:ext cx="2187848" cy="944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600"/>
                  </a:lnTo>
                  <a:lnTo>
                    <a:pt x="18123" y="5693"/>
                  </a:lnTo>
                  <a:lnTo>
                    <a:pt x="21600" y="90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1" name="TextBox 106"/>
            <p:cNvSpPr txBox="1"/>
            <p:nvPr/>
          </p:nvSpPr>
          <p:spPr>
            <a:xfrm>
              <a:off x="0" y="0"/>
              <a:ext cx="2187848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 Duplicate ACKs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2" grpId="2"/>
      <p:bldP build="whole" bldLvl="1" animBg="1" rev="0" advAuto="0" spid="1319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Line 10"/>
          <p:cNvSpPr/>
          <p:nvPr/>
        </p:nvSpPr>
        <p:spPr>
          <a:xfrm>
            <a:off x="865889" y="2959368"/>
            <a:ext cx="2129810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27" name="Line 15"/>
          <p:cNvSpPr/>
          <p:nvPr/>
        </p:nvSpPr>
        <p:spPr>
          <a:xfrm>
            <a:off x="4495290" y="5343518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28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Big Picture</a:t>
            </a:r>
          </a:p>
        </p:txBody>
      </p:sp>
      <p:sp>
        <p:nvSpPr>
          <p:cNvPr id="1329" name="Rectangle 5"/>
          <p:cNvSpPr txBox="1"/>
          <p:nvPr/>
        </p:nvSpPr>
        <p:spPr>
          <a:xfrm>
            <a:off x="4397824" y="6073775"/>
            <a:ext cx="660799" cy="43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1330" name="Rectangle 6"/>
          <p:cNvSpPr txBox="1"/>
          <p:nvPr/>
        </p:nvSpPr>
        <p:spPr>
          <a:xfrm rot="16200000">
            <a:off x="246055" y="4259559"/>
            <a:ext cx="691458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i="1" sz="2400"/>
            </a:lvl1pPr>
          </a:lstStyle>
          <a:p>
            <a:pPr/>
            <a:r>
              <a:t>cwnd</a:t>
            </a:r>
          </a:p>
        </p:txBody>
      </p:sp>
      <p:sp>
        <p:nvSpPr>
          <p:cNvPr id="1331" name="Rectangle 18"/>
          <p:cNvSpPr txBox="1"/>
          <p:nvPr/>
        </p:nvSpPr>
        <p:spPr>
          <a:xfrm>
            <a:off x="2231220" y="3543215"/>
            <a:ext cx="1249886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3 DUPACKs</a:t>
            </a:r>
          </a:p>
        </p:txBody>
      </p:sp>
      <p:sp>
        <p:nvSpPr>
          <p:cNvPr id="1332" name="Rectangle 19"/>
          <p:cNvSpPr txBox="1"/>
          <p:nvPr/>
        </p:nvSpPr>
        <p:spPr>
          <a:xfrm>
            <a:off x="1040545" y="4664152"/>
            <a:ext cx="1140868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Slow Start</a:t>
            </a:r>
          </a:p>
        </p:txBody>
      </p:sp>
      <p:sp>
        <p:nvSpPr>
          <p:cNvPr id="1333" name="Rectangle 20"/>
          <p:cNvSpPr txBox="1"/>
          <p:nvPr/>
        </p:nvSpPr>
        <p:spPr>
          <a:xfrm>
            <a:off x="3174205" y="5161789"/>
            <a:ext cx="1275930" cy="650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/>
          <a:p>
            <a:pPr>
              <a:defRPr sz="2000"/>
            </a:pPr>
            <a:r>
              <a:t>Congestion</a:t>
            </a:r>
          </a:p>
          <a:p>
            <a:pPr algn="ctr">
              <a:defRPr sz="2000"/>
            </a:pPr>
            <a:r>
              <a:t>Avoidance</a:t>
            </a:r>
          </a:p>
        </p:txBody>
      </p:sp>
      <p:sp>
        <p:nvSpPr>
          <p:cNvPr id="133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35" name="Arc 7"/>
          <p:cNvSpPr/>
          <p:nvPr/>
        </p:nvSpPr>
        <p:spPr>
          <a:xfrm>
            <a:off x="865891" y="3943967"/>
            <a:ext cx="1703847" cy="2129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6" name="Line 8"/>
          <p:cNvSpPr/>
          <p:nvPr/>
        </p:nvSpPr>
        <p:spPr>
          <a:xfrm>
            <a:off x="2569736" y="3943967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7" name="Line 9"/>
          <p:cNvSpPr/>
          <p:nvPr/>
        </p:nvSpPr>
        <p:spPr>
          <a:xfrm flipH="1">
            <a:off x="2995698" y="3943967"/>
            <a:ext cx="1" cy="212980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8" name="Line 12"/>
          <p:cNvSpPr/>
          <p:nvPr/>
        </p:nvSpPr>
        <p:spPr>
          <a:xfrm flipV="1">
            <a:off x="2993350" y="3704340"/>
            <a:ext cx="1080741" cy="1181050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9" name="Line 13"/>
          <p:cNvSpPr/>
          <p:nvPr/>
        </p:nvSpPr>
        <p:spPr>
          <a:xfrm flipV="1">
            <a:off x="4043321" y="3700377"/>
            <a:ext cx="507898" cy="5536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0" name="Line 14"/>
          <p:cNvSpPr/>
          <p:nvPr/>
        </p:nvSpPr>
        <p:spPr>
          <a:xfrm>
            <a:off x="4523723" y="3688312"/>
            <a:ext cx="144" cy="235342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1" name="Arc 16"/>
          <p:cNvSpPr/>
          <p:nvPr/>
        </p:nvSpPr>
        <p:spPr>
          <a:xfrm>
            <a:off x="4566431" y="5353043"/>
            <a:ext cx="1050351" cy="682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2" name="Line 17"/>
          <p:cNvSpPr/>
          <p:nvPr/>
        </p:nvSpPr>
        <p:spPr>
          <a:xfrm flipV="1">
            <a:off x="5575662" y="4824305"/>
            <a:ext cx="1533463" cy="511155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3" name="Line 3"/>
          <p:cNvSpPr/>
          <p:nvPr/>
        </p:nvSpPr>
        <p:spPr>
          <a:xfrm flipH="1">
            <a:off x="865891" y="2666082"/>
            <a:ext cx="1" cy="3407694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44" name="Line 4"/>
          <p:cNvSpPr/>
          <p:nvPr/>
        </p:nvSpPr>
        <p:spPr>
          <a:xfrm>
            <a:off x="865890" y="6073775"/>
            <a:ext cx="7922888" cy="0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45" name="Rectangle 18"/>
          <p:cNvSpPr txBox="1"/>
          <p:nvPr/>
        </p:nvSpPr>
        <p:spPr>
          <a:xfrm>
            <a:off x="1523011" y="2545692"/>
            <a:ext cx="84470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 algn="ctr">
              <a:defRPr i="1" sz="2000"/>
            </a:lvl1pPr>
          </a:lstStyle>
          <a:p>
            <a:pPr/>
            <a:r>
              <a:t>ssthresh</a:t>
            </a:r>
          </a:p>
        </p:txBody>
      </p:sp>
      <p:sp>
        <p:nvSpPr>
          <p:cNvPr id="1346" name="Rectangle 18"/>
          <p:cNvSpPr txBox="1"/>
          <p:nvPr/>
        </p:nvSpPr>
        <p:spPr>
          <a:xfrm>
            <a:off x="3688010" y="3284800"/>
            <a:ext cx="875210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347" name="Line 15"/>
          <p:cNvSpPr/>
          <p:nvPr/>
        </p:nvSpPr>
        <p:spPr>
          <a:xfrm>
            <a:off x="3035345" y="4900833"/>
            <a:ext cx="1517096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6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1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1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0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4"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1" grpId="4"/>
      <p:bldP build="whole" bldLvl="1" animBg="1" rev="0" advAuto="0" spid="1333" grpId="7"/>
      <p:bldP build="whole" bldLvl="1" animBg="1" rev="0" advAuto="0" spid="1327" grpId="11"/>
      <p:bldP build="whole" bldLvl="1" animBg="1" rev="0" advAuto="0" spid="1340" grpId="10"/>
      <p:bldP build="whole" bldLvl="1" animBg="1" rev="0" advAuto="0" spid="1332" grpId="2"/>
      <p:bldP build="whole" bldLvl="1" animBg="1" rev="0" advAuto="0" spid="1339" grpId="9"/>
      <p:bldP build="whole" bldLvl="1" animBg="1" rev="0" advAuto="0" spid="1335" grpId="1"/>
      <p:bldP build="whole" bldLvl="1" animBg="1" rev="0" advAuto="0" spid="1341" grpId="12"/>
      <p:bldP build="whole" bldLvl="1" animBg="1" rev="0" advAuto="0" spid="1347" grpId="14"/>
      <p:bldP build="whole" bldLvl="1" animBg="1" rev="0" advAuto="0" spid="1337" grpId="5"/>
      <p:bldP build="whole" bldLvl="1" animBg="1" rev="0" advAuto="0" spid="1342" grpId="13"/>
      <p:bldP build="whole" bldLvl="1" animBg="1" rev="0" advAuto="0" spid="1336" grpId="3"/>
      <p:bldP build="whole" bldLvl="1" animBg="1" rev="0" advAuto="0" spid="1346" grpId="8"/>
      <p:bldP build="whole" bldLvl="1" animBg="1" rev="0" advAuto="0" spid="1338" grpId="6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TCP Reno: Fast Recovery</a:t>
            </a:r>
          </a:p>
        </p:txBody>
      </p:sp>
      <p:sp>
        <p:nvSpPr>
          <p:cNvPr id="1350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a fast-retransmit set </a:t>
            </a:r>
            <a:r>
              <a:rPr i="1"/>
              <a:t>cwnd &amp; ssthresh</a:t>
            </a:r>
            <a:r>
              <a:t> to </a:t>
            </a:r>
            <a:r>
              <a:rPr i="1"/>
              <a:t>cwnd/2</a:t>
            </a:r>
            <a:endParaRPr i="1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i.e. don’t reset </a:t>
            </a:r>
            <a:r>
              <a:rPr i="1"/>
              <a:t>cwnd</a:t>
            </a:r>
            <a:r>
              <a:t> to 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Avoid unnecessary return to slow start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Prevents expensive timeouts</a:t>
            </a:r>
          </a:p>
          <a:p>
            <a:pPr/>
            <a:r>
              <a:t>But when RTO expires still do </a:t>
            </a:r>
            <a:r>
              <a:rPr i="1"/>
              <a:t>cwnd</a:t>
            </a:r>
            <a:r>
              <a:t> = 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Return to slow start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Indicates packets aren’t being delivered at all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i.e. congestion must be really bad</a:t>
            </a:r>
          </a:p>
        </p:txBody>
      </p:sp>
      <p:sp>
        <p:nvSpPr>
          <p:cNvPr id="135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Layering, Revisited</a:t>
            </a:r>
          </a:p>
        </p:txBody>
      </p:sp>
      <p:sp>
        <p:nvSpPr>
          <p:cNvPr id="266" name="Slide Number Placeholder 2"/>
          <p:cNvSpPr txBox="1"/>
          <p:nvPr>
            <p:ph type="sldNum" sz="quarter" idx="2"/>
          </p:nvPr>
        </p:nvSpPr>
        <p:spPr>
          <a:xfrm>
            <a:off x="204772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7" name="Straight Arrow Connector 4"/>
          <p:cNvSpPr/>
          <p:nvPr/>
        </p:nvSpPr>
        <p:spPr>
          <a:xfrm>
            <a:off x="2567527" y="2773291"/>
            <a:ext cx="3944208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0" name="Rectangle 7"/>
          <p:cNvGrpSpPr/>
          <p:nvPr/>
        </p:nvGrpSpPr>
        <p:grpSpPr>
          <a:xfrm>
            <a:off x="426150" y="2062147"/>
            <a:ext cx="1964285" cy="474097"/>
            <a:chOff x="0" y="0"/>
            <a:chExt cx="1964284" cy="474096"/>
          </a:xfrm>
        </p:grpSpPr>
        <p:sp>
          <p:nvSpPr>
            <p:cNvPr id="268" name="Rectangle"/>
            <p:cNvSpPr/>
            <p:nvPr/>
          </p:nvSpPr>
          <p:spPr>
            <a:xfrm>
              <a:off x="0" y="-1"/>
              <a:ext cx="1964285" cy="474098"/>
            </a:xfrm>
            <a:prstGeom prst="rect">
              <a:avLst/>
            </a:prstGeom>
            <a:solidFill>
              <a:srgbClr val="7030A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Application"/>
            <p:cNvSpPr txBox="1"/>
            <p:nvPr/>
          </p:nvSpPr>
          <p:spPr>
            <a:xfrm>
              <a:off x="0" y="19878"/>
              <a:ext cx="196428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273" name="Rectangle 13"/>
          <p:cNvGrpSpPr/>
          <p:nvPr/>
        </p:nvGrpSpPr>
        <p:grpSpPr>
          <a:xfrm>
            <a:off x="425922" y="2536244"/>
            <a:ext cx="1964515" cy="474097"/>
            <a:chOff x="0" y="0"/>
            <a:chExt cx="1964513" cy="474096"/>
          </a:xfrm>
        </p:grpSpPr>
        <p:sp>
          <p:nvSpPr>
            <p:cNvPr id="271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00B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Transport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Transport</a:t>
              </a:r>
            </a:p>
          </p:txBody>
        </p:sp>
      </p:grpSp>
      <p:grpSp>
        <p:nvGrpSpPr>
          <p:cNvPr id="276" name="Rectangle 15"/>
          <p:cNvGrpSpPr/>
          <p:nvPr/>
        </p:nvGrpSpPr>
        <p:grpSpPr>
          <a:xfrm>
            <a:off x="425921" y="3006412"/>
            <a:ext cx="1964515" cy="474098"/>
            <a:chOff x="0" y="0"/>
            <a:chExt cx="1964513" cy="474096"/>
          </a:xfrm>
        </p:grpSpPr>
        <p:sp>
          <p:nvSpPr>
            <p:cNvPr id="274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92D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5" name="Networ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279" name="Rectangle 17"/>
          <p:cNvGrpSpPr/>
          <p:nvPr/>
        </p:nvGrpSpPr>
        <p:grpSpPr>
          <a:xfrm>
            <a:off x="425920" y="3480508"/>
            <a:ext cx="1964515" cy="474097"/>
            <a:chOff x="0" y="0"/>
            <a:chExt cx="1964513" cy="474096"/>
          </a:xfrm>
        </p:grpSpPr>
        <p:sp>
          <p:nvSpPr>
            <p:cNvPr id="277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chemeClr val="accent3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Data Lin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282" name="Rectangle 19"/>
          <p:cNvGrpSpPr/>
          <p:nvPr/>
        </p:nvGrpSpPr>
        <p:grpSpPr>
          <a:xfrm>
            <a:off x="426149" y="3954605"/>
            <a:ext cx="1964515" cy="474097"/>
            <a:chOff x="0" y="0"/>
            <a:chExt cx="1964513" cy="474096"/>
          </a:xfrm>
        </p:grpSpPr>
        <p:sp>
          <p:nvSpPr>
            <p:cNvPr id="280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Physical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sp>
        <p:nvSpPr>
          <p:cNvPr id="283" name="Rectangle 25"/>
          <p:cNvSpPr/>
          <p:nvPr/>
        </p:nvSpPr>
        <p:spPr>
          <a:xfrm>
            <a:off x="3583051" y="4001256"/>
            <a:ext cx="987194" cy="4691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Content Placeholder 5"/>
          <p:cNvSpPr txBox="1"/>
          <p:nvPr/>
        </p:nvSpPr>
        <p:spPr>
          <a:xfrm>
            <a:off x="805423" y="1519645"/>
            <a:ext cx="1428468" cy="542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700"/>
              </a:spcBef>
              <a:defRPr sz="2900"/>
            </a:lvl1pPr>
          </a:lstStyle>
          <a:p>
            <a:pPr/>
            <a:r>
              <a:t>Host 1</a:t>
            </a:r>
          </a:p>
        </p:txBody>
      </p:sp>
      <p:sp>
        <p:nvSpPr>
          <p:cNvPr id="285" name="Content Placeholder 5"/>
          <p:cNvSpPr txBox="1"/>
          <p:nvPr/>
        </p:nvSpPr>
        <p:spPr>
          <a:xfrm>
            <a:off x="3857954" y="1549191"/>
            <a:ext cx="1428467" cy="542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700"/>
              </a:spcBef>
              <a:defRPr sz="2900"/>
            </a:lvl1pPr>
          </a:lstStyle>
          <a:p>
            <a:pPr/>
            <a:r>
              <a:t>Router</a:t>
            </a:r>
          </a:p>
        </p:txBody>
      </p:sp>
      <p:sp>
        <p:nvSpPr>
          <p:cNvPr id="286" name="Content Placeholder 5"/>
          <p:cNvSpPr txBox="1"/>
          <p:nvPr/>
        </p:nvSpPr>
        <p:spPr>
          <a:xfrm>
            <a:off x="7114737" y="1519645"/>
            <a:ext cx="1428467" cy="542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spcBef>
                <a:spcPts val="700"/>
              </a:spcBef>
              <a:defRPr sz="2900"/>
            </a:lvl1pPr>
          </a:lstStyle>
          <a:p>
            <a:pPr/>
            <a:r>
              <a:t>Host 2</a:t>
            </a:r>
          </a:p>
        </p:txBody>
      </p:sp>
      <p:sp>
        <p:nvSpPr>
          <p:cNvPr id="287" name="Rectangle 43"/>
          <p:cNvSpPr/>
          <p:nvPr/>
        </p:nvSpPr>
        <p:spPr>
          <a:xfrm>
            <a:off x="4572186" y="3976639"/>
            <a:ext cx="985346" cy="4691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8" name="Rectangle 44"/>
          <p:cNvSpPr/>
          <p:nvPr/>
        </p:nvSpPr>
        <p:spPr>
          <a:xfrm>
            <a:off x="3582918" y="3992140"/>
            <a:ext cx="1974615" cy="469133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Content Placeholder 2"/>
          <p:cNvSpPr txBox="1"/>
          <p:nvPr/>
        </p:nvSpPr>
        <p:spPr>
          <a:xfrm>
            <a:off x="3596571" y="3992140"/>
            <a:ext cx="195086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114300" algn="ctr">
              <a:spcBef>
                <a:spcPts val="500"/>
              </a:spcBef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290" name="Straight Arrow Connector 48"/>
          <p:cNvSpPr/>
          <p:nvPr/>
        </p:nvSpPr>
        <p:spPr>
          <a:xfrm>
            <a:off x="5775273" y="3749766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traight Arrow Connector 49"/>
          <p:cNvSpPr/>
          <p:nvPr/>
        </p:nvSpPr>
        <p:spPr>
          <a:xfrm>
            <a:off x="5775273" y="4245018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traight Arrow Connector 51"/>
          <p:cNvSpPr/>
          <p:nvPr/>
        </p:nvSpPr>
        <p:spPr>
          <a:xfrm>
            <a:off x="5775273" y="3238134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Straight Arrow Connector 52"/>
          <p:cNvSpPr/>
          <p:nvPr/>
        </p:nvSpPr>
        <p:spPr>
          <a:xfrm>
            <a:off x="2568090" y="2306448"/>
            <a:ext cx="3946480" cy="2954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Content Placeholder 5"/>
          <p:cNvSpPr txBox="1"/>
          <p:nvPr>
            <p:ph type="body" sz="half" idx="1"/>
          </p:nvPr>
        </p:nvSpPr>
        <p:spPr>
          <a:xfrm>
            <a:off x="-6" y="4682170"/>
            <a:ext cx="9144005" cy="2023430"/>
          </a:xfrm>
          <a:prstGeom prst="rect">
            <a:avLst/>
          </a:prstGeom>
        </p:spPr>
        <p:txBody>
          <a:bodyPr/>
          <a:lstStyle/>
          <a:p>
            <a:pPr/>
            <a:r>
              <a:t>Lowest level end-to-end protocol (in theory)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Transport header only read by source and destination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Routers view transport header as payload</a:t>
            </a:r>
          </a:p>
        </p:txBody>
      </p:sp>
      <p:grpSp>
        <p:nvGrpSpPr>
          <p:cNvPr id="297" name="Rectangle 65"/>
          <p:cNvGrpSpPr/>
          <p:nvPr/>
        </p:nvGrpSpPr>
        <p:grpSpPr>
          <a:xfrm>
            <a:off x="6703697" y="2078760"/>
            <a:ext cx="1964516" cy="474097"/>
            <a:chOff x="0" y="0"/>
            <a:chExt cx="1964514" cy="474096"/>
          </a:xfrm>
        </p:grpSpPr>
        <p:sp>
          <p:nvSpPr>
            <p:cNvPr id="295" name="Rectangle"/>
            <p:cNvSpPr/>
            <p:nvPr/>
          </p:nvSpPr>
          <p:spPr>
            <a:xfrm>
              <a:off x="0" y="-1"/>
              <a:ext cx="1964515" cy="474098"/>
            </a:xfrm>
            <a:prstGeom prst="rect">
              <a:avLst/>
            </a:prstGeom>
            <a:solidFill>
              <a:srgbClr val="7030A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Application"/>
            <p:cNvSpPr txBox="1"/>
            <p:nvPr/>
          </p:nvSpPr>
          <p:spPr>
            <a:xfrm>
              <a:off x="0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Application</a:t>
              </a:r>
            </a:p>
          </p:txBody>
        </p:sp>
      </p:grpSp>
      <p:grpSp>
        <p:nvGrpSpPr>
          <p:cNvPr id="300" name="Rectangle 66"/>
          <p:cNvGrpSpPr/>
          <p:nvPr/>
        </p:nvGrpSpPr>
        <p:grpSpPr>
          <a:xfrm>
            <a:off x="6703700" y="2552856"/>
            <a:ext cx="1964514" cy="474097"/>
            <a:chOff x="0" y="0"/>
            <a:chExt cx="1964513" cy="474096"/>
          </a:xfrm>
        </p:grpSpPr>
        <p:sp>
          <p:nvSpPr>
            <p:cNvPr id="298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00B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Transport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Transport</a:t>
              </a:r>
            </a:p>
          </p:txBody>
        </p:sp>
      </p:grpSp>
      <p:grpSp>
        <p:nvGrpSpPr>
          <p:cNvPr id="303" name="Rectangle 67"/>
          <p:cNvGrpSpPr/>
          <p:nvPr/>
        </p:nvGrpSpPr>
        <p:grpSpPr>
          <a:xfrm>
            <a:off x="6703699" y="3023025"/>
            <a:ext cx="1964514" cy="474097"/>
            <a:chOff x="0" y="0"/>
            <a:chExt cx="1964513" cy="474096"/>
          </a:xfrm>
        </p:grpSpPr>
        <p:sp>
          <p:nvSpPr>
            <p:cNvPr id="301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92D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Networ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06" name="Rectangle 68"/>
          <p:cNvGrpSpPr/>
          <p:nvPr/>
        </p:nvGrpSpPr>
        <p:grpSpPr>
          <a:xfrm>
            <a:off x="6703697" y="3497121"/>
            <a:ext cx="1964514" cy="474097"/>
            <a:chOff x="0" y="0"/>
            <a:chExt cx="1964513" cy="474096"/>
          </a:xfrm>
        </p:grpSpPr>
        <p:sp>
          <p:nvSpPr>
            <p:cNvPr id="304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chemeClr val="accent3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Data Lin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grpSp>
        <p:nvGrpSpPr>
          <p:cNvPr id="309" name="Rectangle 69"/>
          <p:cNvGrpSpPr/>
          <p:nvPr/>
        </p:nvGrpSpPr>
        <p:grpSpPr>
          <a:xfrm>
            <a:off x="6703697" y="3971218"/>
            <a:ext cx="1964516" cy="474097"/>
            <a:chOff x="0" y="0"/>
            <a:chExt cx="1964515" cy="474096"/>
          </a:xfrm>
        </p:grpSpPr>
        <p:sp>
          <p:nvSpPr>
            <p:cNvPr id="307" name="Rectangle"/>
            <p:cNvSpPr/>
            <p:nvPr/>
          </p:nvSpPr>
          <p:spPr>
            <a:xfrm>
              <a:off x="0" y="-1"/>
              <a:ext cx="1964516" cy="47409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Physical"/>
            <p:cNvSpPr txBox="1"/>
            <p:nvPr/>
          </p:nvSpPr>
          <p:spPr>
            <a:xfrm>
              <a:off x="0" y="19878"/>
              <a:ext cx="196451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Physical</a:t>
              </a:r>
            </a:p>
          </p:txBody>
        </p:sp>
      </p:grpSp>
      <p:grpSp>
        <p:nvGrpSpPr>
          <p:cNvPr id="312" name="Rectangle 70"/>
          <p:cNvGrpSpPr/>
          <p:nvPr/>
        </p:nvGrpSpPr>
        <p:grpSpPr>
          <a:xfrm>
            <a:off x="3582920" y="3028446"/>
            <a:ext cx="1964514" cy="474097"/>
            <a:chOff x="0" y="0"/>
            <a:chExt cx="1964513" cy="474096"/>
          </a:xfrm>
        </p:grpSpPr>
        <p:sp>
          <p:nvSpPr>
            <p:cNvPr id="310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rgbClr val="92D05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Networ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315" name="Rectangle 71"/>
          <p:cNvGrpSpPr/>
          <p:nvPr/>
        </p:nvGrpSpPr>
        <p:grpSpPr>
          <a:xfrm>
            <a:off x="3582918" y="3502543"/>
            <a:ext cx="1964514" cy="474097"/>
            <a:chOff x="0" y="0"/>
            <a:chExt cx="1964513" cy="474096"/>
          </a:xfrm>
        </p:grpSpPr>
        <p:sp>
          <p:nvSpPr>
            <p:cNvPr id="313" name="Rectangle"/>
            <p:cNvSpPr/>
            <p:nvPr/>
          </p:nvSpPr>
          <p:spPr>
            <a:xfrm>
              <a:off x="-1" y="-1"/>
              <a:ext cx="1964515" cy="474098"/>
            </a:xfrm>
            <a:prstGeom prst="rect">
              <a:avLst/>
            </a:prstGeom>
            <a:solidFill>
              <a:schemeClr val="accent3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4" name="Data Link"/>
            <p:cNvSpPr txBox="1"/>
            <p:nvPr/>
          </p:nvSpPr>
          <p:spPr>
            <a:xfrm>
              <a:off x="-1" y="19878"/>
              <a:ext cx="196451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 Link</a:t>
              </a:r>
            </a:p>
          </p:txBody>
        </p:sp>
      </p:grpSp>
      <p:sp>
        <p:nvSpPr>
          <p:cNvPr id="316" name="Straight Arrow Connector 72"/>
          <p:cNvSpPr/>
          <p:nvPr/>
        </p:nvSpPr>
        <p:spPr>
          <a:xfrm>
            <a:off x="2545494" y="3749766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Straight Arrow Connector 73"/>
          <p:cNvSpPr/>
          <p:nvPr/>
        </p:nvSpPr>
        <p:spPr>
          <a:xfrm>
            <a:off x="2545494" y="4245018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Straight Arrow Connector 74"/>
          <p:cNvSpPr/>
          <p:nvPr/>
        </p:nvSpPr>
        <p:spPr>
          <a:xfrm>
            <a:off x="2545494" y="3238134"/>
            <a:ext cx="777927" cy="1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1" name="Group 60"/>
          <p:cNvGrpSpPr/>
          <p:nvPr/>
        </p:nvGrpSpPr>
        <p:grpSpPr>
          <a:xfrm>
            <a:off x="3582918" y="1203689"/>
            <a:ext cx="3887238" cy="1468362"/>
            <a:chOff x="0" y="0"/>
            <a:chExt cx="3887236" cy="1468361"/>
          </a:xfrm>
        </p:grpSpPr>
        <p:sp>
          <p:nvSpPr>
            <p:cNvPr id="319" name="Rectangular Callout 61"/>
            <p:cNvSpPr/>
            <p:nvPr/>
          </p:nvSpPr>
          <p:spPr>
            <a:xfrm flipH="1">
              <a:off x="3" y="0"/>
              <a:ext cx="3887234" cy="146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035"/>
                  </a:lnTo>
                  <a:lnTo>
                    <a:pt x="18000" y="14035"/>
                  </a:lnTo>
                  <a:lnTo>
                    <a:pt x="17931" y="21600"/>
                  </a:lnTo>
                  <a:lnTo>
                    <a:pt x="12600" y="14035"/>
                  </a:lnTo>
                  <a:lnTo>
                    <a:pt x="0" y="14035"/>
                  </a:lnTo>
                  <a:lnTo>
                    <a:pt x="0" y="818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TextBox 62"/>
            <p:cNvSpPr txBox="1"/>
            <p:nvPr/>
          </p:nvSpPr>
          <p:spPr>
            <a:xfrm>
              <a:off x="0" y="0"/>
              <a:ext cx="3887233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Layers communicate peer-to-peer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2"/>
      <p:bldP build="whole" bldLvl="1" animBg="1" rev="0" advAuto="0" spid="32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Line 10"/>
          <p:cNvSpPr/>
          <p:nvPr/>
        </p:nvSpPr>
        <p:spPr>
          <a:xfrm>
            <a:off x="7263713" y="4244550"/>
            <a:ext cx="859562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54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 Retransmit and Fast Recovery</a:t>
            </a:r>
          </a:p>
        </p:txBody>
      </p:sp>
      <p:sp>
        <p:nvSpPr>
          <p:cNvPr id="1355" name="Rectangle 3"/>
          <p:cNvSpPr txBox="1"/>
          <p:nvPr>
            <p:ph type="body" sz="half" idx="1"/>
          </p:nvPr>
        </p:nvSpPr>
        <p:spPr>
          <a:xfrm>
            <a:off x="152400" y="5296729"/>
            <a:ext cx="8839200" cy="1561271"/>
          </a:xfrm>
          <a:prstGeom prst="rect">
            <a:avLst/>
          </a:prstGeom>
        </p:spPr>
        <p:txBody>
          <a:bodyPr/>
          <a:lstStyle/>
          <a:p>
            <a:pPr/>
            <a:r>
              <a:t>At steady state, </a:t>
            </a:r>
            <a:r>
              <a:rPr i="1"/>
              <a:t>cwnd</a:t>
            </a:r>
            <a:r>
              <a:t> oscillates around the optimal window size</a:t>
            </a:r>
          </a:p>
          <a:p>
            <a:pPr/>
            <a:r>
              <a:t>TCP always forces packet drops</a:t>
            </a:r>
          </a:p>
        </p:txBody>
      </p:sp>
      <p:sp>
        <p:nvSpPr>
          <p:cNvPr id="135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57" name="Line 10"/>
          <p:cNvSpPr/>
          <p:nvPr/>
        </p:nvSpPr>
        <p:spPr>
          <a:xfrm>
            <a:off x="515117" y="1943299"/>
            <a:ext cx="2129810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58" name="Line 10"/>
          <p:cNvSpPr/>
          <p:nvPr/>
        </p:nvSpPr>
        <p:spPr>
          <a:xfrm>
            <a:off x="2328514" y="3700576"/>
            <a:ext cx="1107501" cy="1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1359" name="Rectangle 5"/>
          <p:cNvSpPr txBox="1"/>
          <p:nvPr/>
        </p:nvSpPr>
        <p:spPr>
          <a:xfrm>
            <a:off x="4021259" y="4834421"/>
            <a:ext cx="660799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1360" name="Rectangle 6"/>
          <p:cNvSpPr txBox="1"/>
          <p:nvPr/>
        </p:nvSpPr>
        <p:spPr>
          <a:xfrm rot="16200000">
            <a:off x="-130510" y="3020206"/>
            <a:ext cx="691458" cy="434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i="1" sz="2400"/>
            </a:lvl1pPr>
          </a:lstStyle>
          <a:p>
            <a:pPr/>
            <a:r>
              <a:t>cwnd</a:t>
            </a:r>
          </a:p>
        </p:txBody>
      </p:sp>
      <p:sp>
        <p:nvSpPr>
          <p:cNvPr id="1361" name="Rectangle 18"/>
          <p:cNvSpPr txBox="1"/>
          <p:nvPr/>
        </p:nvSpPr>
        <p:spPr>
          <a:xfrm>
            <a:off x="1616701" y="2303862"/>
            <a:ext cx="875211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362" name="Rectangle 19"/>
          <p:cNvSpPr txBox="1"/>
          <p:nvPr/>
        </p:nvSpPr>
        <p:spPr>
          <a:xfrm>
            <a:off x="515117" y="3424799"/>
            <a:ext cx="1140869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Slow Start</a:t>
            </a:r>
          </a:p>
        </p:txBody>
      </p:sp>
      <p:sp>
        <p:nvSpPr>
          <p:cNvPr id="1363" name="Rectangle 20"/>
          <p:cNvSpPr txBox="1"/>
          <p:nvPr/>
        </p:nvSpPr>
        <p:spPr>
          <a:xfrm>
            <a:off x="3147228" y="2485215"/>
            <a:ext cx="3440673" cy="650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algn="ctr">
              <a:defRPr sz="2000"/>
            </a:pPr>
            <a:r>
              <a:t>Congestion Avoidance</a:t>
            </a:r>
          </a:p>
          <a:p>
            <a:pPr algn="ctr">
              <a:defRPr sz="2000"/>
            </a:pPr>
            <a:r>
              <a:t>Fast Retransmit/Recovery</a:t>
            </a:r>
          </a:p>
        </p:txBody>
      </p:sp>
      <p:sp>
        <p:nvSpPr>
          <p:cNvPr id="1364" name="Arc 7"/>
          <p:cNvSpPr/>
          <p:nvPr/>
        </p:nvSpPr>
        <p:spPr>
          <a:xfrm>
            <a:off x="489325" y="2704613"/>
            <a:ext cx="1529194" cy="2129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5" name="Line 8"/>
          <p:cNvSpPr/>
          <p:nvPr/>
        </p:nvSpPr>
        <p:spPr>
          <a:xfrm>
            <a:off x="2018518" y="2697951"/>
            <a:ext cx="299363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6" name="Line 9"/>
          <p:cNvSpPr/>
          <p:nvPr/>
        </p:nvSpPr>
        <p:spPr>
          <a:xfrm flipH="1">
            <a:off x="2317880" y="2677343"/>
            <a:ext cx="1" cy="212980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7" name="Arc 11"/>
          <p:cNvSpPr/>
          <p:nvPr/>
        </p:nvSpPr>
        <p:spPr>
          <a:xfrm>
            <a:off x="2317880" y="3690801"/>
            <a:ext cx="1107501" cy="1107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8" name="Line 12"/>
          <p:cNvSpPr/>
          <p:nvPr/>
        </p:nvSpPr>
        <p:spPr>
          <a:xfrm flipV="1">
            <a:off x="3425380" y="3212765"/>
            <a:ext cx="595880" cy="48102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9" name="Line 13"/>
          <p:cNvSpPr/>
          <p:nvPr/>
        </p:nvSpPr>
        <p:spPr>
          <a:xfrm>
            <a:off x="6779296" y="2869134"/>
            <a:ext cx="42596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0" name="Line 14"/>
          <p:cNvSpPr/>
          <p:nvPr/>
        </p:nvSpPr>
        <p:spPr>
          <a:xfrm flipH="1">
            <a:off x="4021258" y="3193744"/>
            <a:ext cx="2" cy="983914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1" name="Arc 16"/>
          <p:cNvSpPr/>
          <p:nvPr/>
        </p:nvSpPr>
        <p:spPr>
          <a:xfrm>
            <a:off x="7205036" y="4244550"/>
            <a:ext cx="918238" cy="562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</a:pathLst>
          </a:custGeom>
          <a:ln w="571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72" name="Line 17"/>
          <p:cNvSpPr/>
          <p:nvPr/>
        </p:nvSpPr>
        <p:spPr>
          <a:xfrm flipV="1">
            <a:off x="8123273" y="3666149"/>
            <a:ext cx="608298" cy="57181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3" name="Line 3"/>
          <p:cNvSpPr/>
          <p:nvPr/>
        </p:nvSpPr>
        <p:spPr>
          <a:xfrm flipH="1">
            <a:off x="489326" y="1626771"/>
            <a:ext cx="1" cy="3207652"/>
          </a:xfrm>
          <a:prstGeom prst="line">
            <a:avLst/>
          </a:prstGeom>
          <a:ln w="571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4" name="Rectangle 18"/>
          <p:cNvSpPr txBox="1"/>
          <p:nvPr/>
        </p:nvSpPr>
        <p:spPr>
          <a:xfrm>
            <a:off x="1146446" y="1542547"/>
            <a:ext cx="844700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 algn="ctr">
              <a:defRPr i="1" sz="2000"/>
            </a:lvl1pPr>
          </a:lstStyle>
          <a:p>
            <a:pPr/>
            <a:r>
              <a:t>ssthresh</a:t>
            </a:r>
          </a:p>
        </p:txBody>
      </p:sp>
      <p:sp>
        <p:nvSpPr>
          <p:cNvPr id="1375" name="Line 14"/>
          <p:cNvSpPr/>
          <p:nvPr/>
        </p:nvSpPr>
        <p:spPr>
          <a:xfrm>
            <a:off x="7205036" y="2858443"/>
            <a:ext cx="1" cy="1975978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6" name="Line 17"/>
          <p:cNvSpPr/>
          <p:nvPr/>
        </p:nvSpPr>
        <p:spPr>
          <a:xfrm flipV="1">
            <a:off x="4021258" y="3183761"/>
            <a:ext cx="1210399" cy="99389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7" name="Line 14"/>
          <p:cNvSpPr/>
          <p:nvPr/>
        </p:nvSpPr>
        <p:spPr>
          <a:xfrm>
            <a:off x="5231657" y="3183761"/>
            <a:ext cx="1" cy="99389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8" name="Line 17"/>
          <p:cNvSpPr/>
          <p:nvPr/>
        </p:nvSpPr>
        <p:spPr>
          <a:xfrm flipV="1">
            <a:off x="5231657" y="2858502"/>
            <a:ext cx="1558273" cy="127954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9" name="Rectangle 18"/>
          <p:cNvSpPr txBox="1"/>
          <p:nvPr/>
        </p:nvSpPr>
        <p:spPr>
          <a:xfrm>
            <a:off x="6440780" y="2468383"/>
            <a:ext cx="875210" cy="371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000"/>
            </a:lvl1pPr>
          </a:lstStyle>
          <a:p>
            <a:pPr/>
            <a:r>
              <a:t>Timeout</a:t>
            </a:r>
          </a:p>
        </p:txBody>
      </p:sp>
      <p:sp>
        <p:nvSpPr>
          <p:cNvPr id="1380" name="Line 4"/>
          <p:cNvSpPr/>
          <p:nvPr/>
        </p:nvSpPr>
        <p:spPr>
          <a:xfrm>
            <a:off x="460038" y="4835559"/>
            <a:ext cx="8527083" cy="3366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1" name="Rounded Rectangle 45"/>
          <p:cNvSpPr/>
          <p:nvPr/>
        </p:nvSpPr>
        <p:spPr>
          <a:xfrm>
            <a:off x="3065533" y="2303092"/>
            <a:ext cx="3813732" cy="2126256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6" dur="5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0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4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8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2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6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Class="entr" nodeType="afterEffect" presetSubtype="1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5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9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Class="entr" nodeType="after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3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Class="entr" nodeType="afterEffect" presetSubtype="4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7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2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Class="entr" nodeType="with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1" grpId="18"/>
      <p:bldP build="whole" bldLvl="1" animBg="1" rev="0" advAuto="0" spid="1361" grpId="4"/>
      <p:bldP build="whole" bldLvl="1" animBg="1" rev="0" advAuto="0" spid="1378" grpId="12"/>
      <p:bldP build="whole" bldLvl="1" animBg="1" rev="0" advAuto="0" spid="1375" grpId="16"/>
      <p:bldP build="whole" bldLvl="1" animBg="1" rev="0" advAuto="0" spid="1377" grpId="11"/>
      <p:bldP build="whole" bldLvl="1" animBg="1" rev="0" advAuto="0" spid="1376" grpId="10"/>
      <p:bldP build="whole" bldLvl="1" animBg="1" rev="0" advAuto="0" spid="1353" grpId="17"/>
      <p:bldP build="whole" bldLvl="1" animBg="1" rev="0" advAuto="0" spid="1379" grpId="15"/>
      <p:bldP build="p" bldLvl="1" animBg="1" rev="0" advAuto="0" spid="1355" grpId="21"/>
      <p:bldP build="whole" bldLvl="1" animBg="1" rev="0" advAuto="0" spid="1363" grpId="13"/>
      <p:bldP build="whole" bldLvl="1" animBg="1" rev="0" advAuto="0" spid="1368" grpId="8"/>
      <p:bldP build="whole" bldLvl="1" animBg="1" rev="0" advAuto="0" spid="1364" grpId="1"/>
      <p:bldP build="whole" bldLvl="1" animBg="1" rev="0" advAuto="0" spid="1366" grpId="5"/>
      <p:bldP build="whole" bldLvl="1" animBg="1" rev="0" advAuto="0" spid="1381" grpId="20"/>
      <p:bldP build="whole" bldLvl="1" animBg="1" rev="0" advAuto="0" spid="1365" grpId="3"/>
      <p:bldP build="whole" bldLvl="1" animBg="1" rev="0" advAuto="0" spid="1369" grpId="14"/>
      <p:bldP build="whole" bldLvl="1" animBg="1" rev="0" advAuto="0" spid="1358" grpId="6"/>
      <p:bldP build="whole" bldLvl="1" animBg="1" rev="0" advAuto="0" spid="1370" grpId="9"/>
      <p:bldP build="whole" bldLvl="1" animBg="1" rev="0" advAuto="0" spid="1372" grpId="19"/>
      <p:bldP build="whole" bldLvl="1" animBg="1" rev="0" advAuto="0" spid="1362" grpId="2"/>
      <p:bldP build="whole" bldLvl="1" animBg="1" rev="0" advAuto="0" spid="1367" grpId="7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Many TCP Variants…</a:t>
            </a:r>
          </a:p>
        </p:txBody>
      </p:sp>
      <p:sp>
        <p:nvSpPr>
          <p:cNvPr id="138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8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Tahoe: the original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Slow start with AIMD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Dynamic RTO based on RTT estimate</a:t>
            </a:r>
          </a:p>
          <a:p>
            <a:pPr/>
            <a:r>
              <a:t>Reno: fast retransmit and fast recovery</a:t>
            </a:r>
          </a:p>
          <a:p>
            <a:pPr/>
            <a:r>
              <a:t>NewReno: improved fast retransmit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duplicate ACK triggers a retransmission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Problem: &gt;3 out-of-order packets causes pathological retransmissions</a:t>
            </a:r>
          </a:p>
          <a:p>
            <a:pPr/>
            <a:r>
              <a:t>Vegas: delay-based congestion avoidance</a:t>
            </a:r>
          </a:p>
          <a:p>
            <a:pPr/>
            <a:r>
              <a:t>And many, many, many more…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5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TCP Options</a:t>
            </a:r>
          </a:p>
        </p:txBody>
      </p:sp>
      <p:sp>
        <p:nvSpPr>
          <p:cNvPr id="138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89" name="Content Placeholder 3"/>
          <p:cNvSpPr txBox="1"/>
          <p:nvPr>
            <p:ph type="body" sz="half" idx="1"/>
          </p:nvPr>
        </p:nvSpPr>
        <p:spPr>
          <a:xfrm>
            <a:off x="152400" y="4646428"/>
            <a:ext cx="8839200" cy="205917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Window scaling</a:t>
            </a:r>
          </a:p>
          <a:p>
            <a:pPr>
              <a:lnSpc>
                <a:spcPct val="90000"/>
              </a:lnSpc>
            </a:pPr>
            <a:r>
              <a:t>SACK: selective acknowledgement</a:t>
            </a:r>
          </a:p>
          <a:p>
            <a:pPr>
              <a:lnSpc>
                <a:spcPct val="90000"/>
              </a:lnSpc>
            </a:pPr>
            <a:r>
              <a:t>Maximum segment size (MSS)</a:t>
            </a:r>
          </a:p>
          <a:p>
            <a:pPr>
              <a:lnSpc>
                <a:spcPct val="90000"/>
              </a:lnSpc>
            </a:pPr>
            <a:r>
              <a:t>Timestamp</a:t>
            </a:r>
          </a:p>
        </p:txBody>
      </p:sp>
      <p:grpSp>
        <p:nvGrpSpPr>
          <p:cNvPr id="1392" name="Rectangle 4"/>
          <p:cNvGrpSpPr/>
          <p:nvPr/>
        </p:nvGrpSpPr>
        <p:grpSpPr>
          <a:xfrm>
            <a:off x="1027449" y="3884576"/>
            <a:ext cx="7323574" cy="434341"/>
            <a:chOff x="0" y="0"/>
            <a:chExt cx="7323572" cy="434340"/>
          </a:xfrm>
        </p:grpSpPr>
        <p:sp>
          <p:nvSpPr>
            <p:cNvPr id="1390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1" name="Options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</a:t>
              </a:r>
            </a:p>
          </p:txBody>
        </p:sp>
      </p:grpSp>
      <p:grpSp>
        <p:nvGrpSpPr>
          <p:cNvPr id="1395" name="Rectangle 5"/>
          <p:cNvGrpSpPr/>
          <p:nvPr/>
        </p:nvGrpSpPr>
        <p:grpSpPr>
          <a:xfrm>
            <a:off x="4692741" y="1973136"/>
            <a:ext cx="3658278" cy="434341"/>
            <a:chOff x="0" y="0"/>
            <a:chExt cx="3658277" cy="434340"/>
          </a:xfrm>
        </p:grpSpPr>
        <p:sp>
          <p:nvSpPr>
            <p:cNvPr id="1393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4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1396" name="Rectangle 6"/>
          <p:cNvSpPr txBox="1"/>
          <p:nvPr/>
        </p:nvSpPr>
        <p:spPr>
          <a:xfrm>
            <a:off x="728001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397" name="Rectangle 7"/>
          <p:cNvSpPr txBox="1"/>
          <p:nvPr/>
        </p:nvSpPr>
        <p:spPr>
          <a:xfrm>
            <a:off x="4393296" y="15928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1398" name="Rectangle 8"/>
          <p:cNvSpPr txBox="1"/>
          <p:nvPr/>
        </p:nvSpPr>
        <p:spPr>
          <a:xfrm>
            <a:off x="8051572" y="159287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1401" name="Rectangle 9"/>
          <p:cNvGrpSpPr/>
          <p:nvPr/>
        </p:nvGrpSpPr>
        <p:grpSpPr>
          <a:xfrm>
            <a:off x="1027448" y="2356791"/>
            <a:ext cx="7323574" cy="434342"/>
            <a:chOff x="0" y="0"/>
            <a:chExt cx="7323572" cy="434340"/>
          </a:xfrm>
        </p:grpSpPr>
        <p:sp>
          <p:nvSpPr>
            <p:cNvPr id="1399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0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1404" name="Rectangle 10"/>
          <p:cNvGrpSpPr/>
          <p:nvPr/>
        </p:nvGrpSpPr>
        <p:grpSpPr>
          <a:xfrm>
            <a:off x="1027448" y="1967158"/>
            <a:ext cx="3665293" cy="434341"/>
            <a:chOff x="0" y="0"/>
            <a:chExt cx="3665292" cy="434340"/>
          </a:xfrm>
        </p:grpSpPr>
        <p:sp>
          <p:nvSpPr>
            <p:cNvPr id="1402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3" name="Source Port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1407" name="Rectangle 11"/>
          <p:cNvGrpSpPr/>
          <p:nvPr/>
        </p:nvGrpSpPr>
        <p:grpSpPr>
          <a:xfrm>
            <a:off x="1027445" y="2737151"/>
            <a:ext cx="7323574" cy="434341"/>
            <a:chOff x="0" y="0"/>
            <a:chExt cx="7323572" cy="434340"/>
          </a:xfrm>
        </p:grpSpPr>
        <p:sp>
          <p:nvSpPr>
            <p:cNvPr id="1405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6" name="Acknowledgement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Acknowledgement Number</a:t>
              </a:r>
            </a:p>
          </p:txBody>
        </p:sp>
      </p:grpSp>
      <p:grpSp>
        <p:nvGrpSpPr>
          <p:cNvPr id="1410" name="Rectangle 12"/>
          <p:cNvGrpSpPr/>
          <p:nvPr/>
        </p:nvGrpSpPr>
        <p:grpSpPr>
          <a:xfrm>
            <a:off x="4692739" y="3114920"/>
            <a:ext cx="3658279" cy="434341"/>
            <a:chOff x="0" y="0"/>
            <a:chExt cx="3658277" cy="434340"/>
          </a:xfrm>
        </p:grpSpPr>
        <p:sp>
          <p:nvSpPr>
            <p:cNvPr id="140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9" name="Advertised Window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Advertised Window</a:t>
              </a:r>
            </a:p>
          </p:txBody>
        </p:sp>
      </p:grpSp>
      <p:grpSp>
        <p:nvGrpSpPr>
          <p:cNvPr id="1413" name="Rectangle 13"/>
          <p:cNvGrpSpPr/>
          <p:nvPr/>
        </p:nvGrpSpPr>
        <p:grpSpPr>
          <a:xfrm>
            <a:off x="4692743" y="3500921"/>
            <a:ext cx="3658278" cy="434341"/>
            <a:chOff x="0" y="0"/>
            <a:chExt cx="3658277" cy="434340"/>
          </a:xfrm>
        </p:grpSpPr>
        <p:sp>
          <p:nvSpPr>
            <p:cNvPr id="1411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2" name="Urgent Pointer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Urgent Pointer</a:t>
              </a:r>
            </a:p>
          </p:txBody>
        </p:sp>
      </p:grpSp>
      <p:grpSp>
        <p:nvGrpSpPr>
          <p:cNvPr id="1416" name="Rectangle 14"/>
          <p:cNvGrpSpPr/>
          <p:nvPr/>
        </p:nvGrpSpPr>
        <p:grpSpPr>
          <a:xfrm>
            <a:off x="1958721" y="3120804"/>
            <a:ext cx="2730511" cy="434341"/>
            <a:chOff x="0" y="0"/>
            <a:chExt cx="2730510" cy="434340"/>
          </a:xfrm>
        </p:grpSpPr>
        <p:sp>
          <p:nvSpPr>
            <p:cNvPr id="1414" name="Rectangle"/>
            <p:cNvSpPr/>
            <p:nvPr/>
          </p:nvSpPr>
          <p:spPr>
            <a:xfrm>
              <a:off x="0" y="25344"/>
              <a:ext cx="27305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5" name="Flags"/>
            <p:cNvSpPr txBox="1"/>
            <p:nvPr/>
          </p:nvSpPr>
          <p:spPr>
            <a:xfrm>
              <a:off x="0" y="0"/>
              <a:ext cx="27305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1419" name="Rectangle 15"/>
          <p:cNvGrpSpPr/>
          <p:nvPr/>
        </p:nvGrpSpPr>
        <p:grpSpPr>
          <a:xfrm>
            <a:off x="1030960" y="3505113"/>
            <a:ext cx="3661784" cy="434341"/>
            <a:chOff x="0" y="0"/>
            <a:chExt cx="3661783" cy="434340"/>
          </a:xfrm>
        </p:grpSpPr>
        <p:sp>
          <p:nvSpPr>
            <p:cNvPr id="1417" name="Rectangle"/>
            <p:cNvSpPr/>
            <p:nvPr/>
          </p:nvSpPr>
          <p:spPr>
            <a:xfrm>
              <a:off x="0" y="25344"/>
              <a:ext cx="366178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8" name="Checksum"/>
            <p:cNvSpPr txBox="1"/>
            <p:nvPr/>
          </p:nvSpPr>
          <p:spPr>
            <a:xfrm>
              <a:off x="0" y="0"/>
              <a:ext cx="366178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sp>
        <p:nvSpPr>
          <p:cNvPr id="1420" name="Rectangle 16"/>
          <p:cNvSpPr txBox="1"/>
          <p:nvPr/>
        </p:nvSpPr>
        <p:spPr>
          <a:xfrm>
            <a:off x="1659276" y="159287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grpSp>
        <p:nvGrpSpPr>
          <p:cNvPr id="1423" name="Rectangle 17"/>
          <p:cNvGrpSpPr/>
          <p:nvPr/>
        </p:nvGrpSpPr>
        <p:grpSpPr>
          <a:xfrm>
            <a:off x="1030960" y="3114920"/>
            <a:ext cx="938158" cy="434341"/>
            <a:chOff x="0" y="0"/>
            <a:chExt cx="938156" cy="434340"/>
          </a:xfrm>
        </p:grpSpPr>
        <p:sp>
          <p:nvSpPr>
            <p:cNvPr id="1421" name="Rectangle"/>
            <p:cNvSpPr/>
            <p:nvPr/>
          </p:nvSpPr>
          <p:spPr>
            <a:xfrm>
              <a:off x="0" y="25344"/>
              <a:ext cx="9381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2" name="HLen"/>
            <p:cNvSpPr txBox="1"/>
            <p:nvPr/>
          </p:nvSpPr>
          <p:spPr>
            <a:xfrm>
              <a:off x="0" y="0"/>
              <a:ext cx="9381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sp>
        <p:nvSpPr>
          <p:cNvPr id="1424" name="Rounded Rectangle 18"/>
          <p:cNvSpPr/>
          <p:nvPr/>
        </p:nvSpPr>
        <p:spPr>
          <a:xfrm>
            <a:off x="728001" y="3806454"/>
            <a:ext cx="7922465" cy="606058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4" grpId="1"/>
      <p:bldP build="p" bldLvl="1" animBg="1" rev="0" advAuto="0" spid="1389" grpId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SACK: Selective Acknowledgment</a:t>
            </a:r>
          </a:p>
        </p:txBody>
      </p:sp>
      <p:sp>
        <p:nvSpPr>
          <p:cNvPr id="142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28" name="Content Placeholder 3"/>
          <p:cNvSpPr txBox="1"/>
          <p:nvPr>
            <p:ph type="body" idx="1"/>
          </p:nvPr>
        </p:nvSpPr>
        <p:spPr>
          <a:xfrm>
            <a:off x="152398" y="1600200"/>
            <a:ext cx="5918793" cy="5105400"/>
          </a:xfrm>
          <a:prstGeom prst="rect">
            <a:avLst/>
          </a:prstGeom>
        </p:spPr>
        <p:txBody>
          <a:bodyPr/>
          <a:lstStyle/>
          <a:p>
            <a:pPr/>
            <a:r>
              <a:t>Problem: duplicate ACKs only tell us about 1 missing packet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Multiple rounds of dup ACKs needed to fill all holes</a:t>
            </a:r>
          </a:p>
          <a:p>
            <a:pPr/>
            <a:r>
              <a:t>Solution: selective ACK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Include received, out-of-order sequence numbers in TCP header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Explicitly tells the sender about holes in the sequence</a:t>
            </a:r>
          </a:p>
        </p:txBody>
      </p:sp>
      <p:sp>
        <p:nvSpPr>
          <p:cNvPr id="1429" name="Straight Arrow Connector 8"/>
          <p:cNvSpPr/>
          <p:nvPr/>
        </p:nvSpPr>
        <p:spPr>
          <a:xfrm flipH="1">
            <a:off x="6316237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0" name="Straight Arrow Connector 9"/>
          <p:cNvSpPr/>
          <p:nvPr/>
        </p:nvSpPr>
        <p:spPr>
          <a:xfrm flipH="1">
            <a:off x="8751176" y="1600605"/>
            <a:ext cx="1" cy="518881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33" name="Group 19"/>
          <p:cNvGrpSpPr/>
          <p:nvPr/>
        </p:nvGrpSpPr>
        <p:grpSpPr>
          <a:xfrm>
            <a:off x="6414587" y="2788888"/>
            <a:ext cx="1691445" cy="641068"/>
            <a:chOff x="0" y="0"/>
            <a:chExt cx="1691443" cy="641066"/>
          </a:xfrm>
        </p:grpSpPr>
        <p:sp>
          <p:nvSpPr>
            <p:cNvPr id="1431" name="Straight Arrow Connector 20"/>
            <p:cNvSpPr/>
            <p:nvPr/>
          </p:nvSpPr>
          <p:spPr>
            <a:xfrm>
              <a:off x="-1" y="70797"/>
              <a:ext cx="1669585" cy="40267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2" name="TextBox 21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436" name="Group 22"/>
          <p:cNvGrpSpPr/>
          <p:nvPr/>
        </p:nvGrpSpPr>
        <p:grpSpPr>
          <a:xfrm>
            <a:off x="6404059" y="3081159"/>
            <a:ext cx="2290109" cy="641068"/>
            <a:chOff x="0" y="0"/>
            <a:chExt cx="2290107" cy="641066"/>
          </a:xfrm>
        </p:grpSpPr>
        <p:sp>
          <p:nvSpPr>
            <p:cNvPr id="1434" name="Straight Arrow Connector 23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5" name="TextBox 24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39" name="Group 25"/>
          <p:cNvGrpSpPr/>
          <p:nvPr/>
        </p:nvGrpSpPr>
        <p:grpSpPr>
          <a:xfrm>
            <a:off x="6416964" y="3345894"/>
            <a:ext cx="2290109" cy="641067"/>
            <a:chOff x="0" y="0"/>
            <a:chExt cx="2290107" cy="641066"/>
          </a:xfrm>
        </p:grpSpPr>
        <p:sp>
          <p:nvSpPr>
            <p:cNvPr id="1437" name="Straight Arrow Connector 26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8" name="TextBox 27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1442" name="Group 28"/>
          <p:cNvGrpSpPr/>
          <p:nvPr/>
        </p:nvGrpSpPr>
        <p:grpSpPr>
          <a:xfrm>
            <a:off x="6403678" y="3620978"/>
            <a:ext cx="2290109" cy="641067"/>
            <a:chOff x="0" y="0"/>
            <a:chExt cx="2290107" cy="641066"/>
          </a:xfrm>
        </p:grpSpPr>
        <p:sp>
          <p:nvSpPr>
            <p:cNvPr id="1440" name="Straight Arrow Connector 29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1" name="TextBox 3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443" name="Multiply 39"/>
          <p:cNvSpPr/>
          <p:nvPr/>
        </p:nvSpPr>
        <p:spPr>
          <a:xfrm rot="812648">
            <a:off x="8077044" y="3171893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46" name="Group 66"/>
          <p:cNvGrpSpPr/>
          <p:nvPr/>
        </p:nvGrpSpPr>
        <p:grpSpPr>
          <a:xfrm>
            <a:off x="6344252" y="2724696"/>
            <a:ext cx="2332640" cy="715049"/>
            <a:chOff x="0" y="0"/>
            <a:chExt cx="2332639" cy="715047"/>
          </a:xfrm>
        </p:grpSpPr>
        <p:sp>
          <p:nvSpPr>
            <p:cNvPr id="1444" name="Straight Arrow Connector 7"/>
            <p:cNvSpPr/>
            <p:nvPr/>
          </p:nvSpPr>
          <p:spPr>
            <a:xfrm flipH="1">
              <a:off x="42531" y="0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5" name="TextBox 41"/>
            <p:cNvSpPr txBox="1"/>
            <p:nvPr/>
          </p:nvSpPr>
          <p:spPr>
            <a:xfrm rot="20848332">
              <a:off x="34990" y="175488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49" name="Group 48"/>
          <p:cNvGrpSpPr/>
          <p:nvPr/>
        </p:nvGrpSpPr>
        <p:grpSpPr>
          <a:xfrm>
            <a:off x="6414587" y="1662343"/>
            <a:ext cx="1691445" cy="641068"/>
            <a:chOff x="0" y="0"/>
            <a:chExt cx="1691443" cy="641066"/>
          </a:xfrm>
        </p:grpSpPr>
        <p:sp>
          <p:nvSpPr>
            <p:cNvPr id="1447" name="Straight Arrow Connector 49"/>
            <p:cNvSpPr/>
            <p:nvPr/>
          </p:nvSpPr>
          <p:spPr>
            <a:xfrm>
              <a:off x="-1" y="70797"/>
              <a:ext cx="1669585" cy="40267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8" name="TextBox 50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52" name="Group 51"/>
          <p:cNvGrpSpPr/>
          <p:nvPr/>
        </p:nvGrpSpPr>
        <p:grpSpPr>
          <a:xfrm>
            <a:off x="6404059" y="1954614"/>
            <a:ext cx="2290109" cy="641068"/>
            <a:chOff x="0" y="0"/>
            <a:chExt cx="2290107" cy="641066"/>
          </a:xfrm>
        </p:grpSpPr>
        <p:sp>
          <p:nvSpPr>
            <p:cNvPr id="1450" name="Straight Arrow Connector 52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1" name="TextBox 53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455" name="Group 54"/>
          <p:cNvGrpSpPr/>
          <p:nvPr/>
        </p:nvGrpSpPr>
        <p:grpSpPr>
          <a:xfrm>
            <a:off x="6416964" y="2219349"/>
            <a:ext cx="1691445" cy="641068"/>
            <a:chOff x="0" y="0"/>
            <a:chExt cx="1691443" cy="641066"/>
          </a:xfrm>
        </p:grpSpPr>
        <p:sp>
          <p:nvSpPr>
            <p:cNvPr id="1453" name="Straight Arrow Connector 55"/>
            <p:cNvSpPr/>
            <p:nvPr/>
          </p:nvSpPr>
          <p:spPr>
            <a:xfrm>
              <a:off x="0" y="70797"/>
              <a:ext cx="1622558" cy="39133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4" name="TextBox 56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458" name="Group 57"/>
          <p:cNvGrpSpPr/>
          <p:nvPr/>
        </p:nvGrpSpPr>
        <p:grpSpPr>
          <a:xfrm>
            <a:off x="6403678" y="2494433"/>
            <a:ext cx="2290109" cy="641068"/>
            <a:chOff x="0" y="0"/>
            <a:chExt cx="2290107" cy="641066"/>
          </a:xfrm>
        </p:grpSpPr>
        <p:sp>
          <p:nvSpPr>
            <p:cNvPr id="1456" name="Straight Arrow Connector 58"/>
            <p:cNvSpPr/>
            <p:nvPr/>
          </p:nvSpPr>
          <p:spPr>
            <a:xfrm>
              <a:off x="0" y="70796"/>
              <a:ext cx="2290108" cy="55233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7" name="TextBox 59"/>
            <p:cNvSpPr txBox="1"/>
            <p:nvPr/>
          </p:nvSpPr>
          <p:spPr>
            <a:xfrm rot="737498">
              <a:off x="639048" y="103363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459" name="Multiply 60"/>
          <p:cNvSpPr/>
          <p:nvPr/>
        </p:nvSpPr>
        <p:spPr>
          <a:xfrm rot="812648">
            <a:off x="8077044" y="2045348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0" name="Multiply 62"/>
          <p:cNvSpPr/>
          <p:nvPr/>
        </p:nvSpPr>
        <p:spPr>
          <a:xfrm rot="812648">
            <a:off x="8077044" y="2569315"/>
            <a:ext cx="263239" cy="26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63" name="Group 67"/>
          <p:cNvGrpSpPr/>
          <p:nvPr/>
        </p:nvGrpSpPr>
        <p:grpSpPr>
          <a:xfrm>
            <a:off x="6344252" y="3243897"/>
            <a:ext cx="2332640" cy="728526"/>
            <a:chOff x="0" y="0"/>
            <a:chExt cx="2332639" cy="728525"/>
          </a:xfrm>
        </p:grpSpPr>
        <p:sp>
          <p:nvSpPr>
            <p:cNvPr id="1461" name="Straight Arrow Connector 47"/>
            <p:cNvSpPr/>
            <p:nvPr/>
          </p:nvSpPr>
          <p:spPr>
            <a:xfrm flipH="1">
              <a:off x="42531" y="-1"/>
              <a:ext cx="2290109" cy="525651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2" name="TextBox 40"/>
            <p:cNvSpPr txBox="1"/>
            <p:nvPr/>
          </p:nvSpPr>
          <p:spPr>
            <a:xfrm rot="20848332">
              <a:off x="34990" y="188965"/>
              <a:ext cx="101782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70" name="Group 68"/>
          <p:cNvGrpSpPr/>
          <p:nvPr/>
        </p:nvGrpSpPr>
        <p:grpSpPr>
          <a:xfrm>
            <a:off x="6344251" y="3748925"/>
            <a:ext cx="2349537" cy="1286486"/>
            <a:chOff x="0" y="0"/>
            <a:chExt cx="2349535" cy="1286484"/>
          </a:xfrm>
        </p:grpSpPr>
        <p:sp>
          <p:nvSpPr>
            <p:cNvPr id="1464" name="Straight Arrow Connector 31"/>
            <p:cNvSpPr/>
            <p:nvPr/>
          </p:nvSpPr>
          <p:spPr>
            <a:xfrm flipH="1">
              <a:off x="42532" y="0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5" name="Straight Arrow Connector 32"/>
            <p:cNvSpPr/>
            <p:nvPr/>
          </p:nvSpPr>
          <p:spPr>
            <a:xfrm flipH="1">
              <a:off x="59427" y="283446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6" name="Straight Arrow Connector 63"/>
            <p:cNvSpPr/>
            <p:nvPr/>
          </p:nvSpPr>
          <p:spPr>
            <a:xfrm flipH="1">
              <a:off x="42532" y="563332"/>
              <a:ext cx="2290109" cy="525650"/>
            </a:xfrm>
            <a:prstGeom prst="line">
              <a:avLst/>
            </a:prstGeom>
            <a:noFill/>
            <a:ln w="38100" cap="flat">
              <a:solidFill>
                <a:schemeClr val="accent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7" name="TextBox 42"/>
            <p:cNvSpPr txBox="1"/>
            <p:nvPr/>
          </p:nvSpPr>
          <p:spPr>
            <a:xfrm rot="20848332">
              <a:off x="35710" y="183602"/>
              <a:ext cx="10171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8" name="TextBox 64"/>
            <p:cNvSpPr txBox="1"/>
            <p:nvPr/>
          </p:nvSpPr>
          <p:spPr>
            <a:xfrm rot="20848332">
              <a:off x="34991" y="464363"/>
              <a:ext cx="10178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9" name="TextBox 65"/>
            <p:cNvSpPr txBox="1"/>
            <p:nvPr/>
          </p:nvSpPr>
          <p:spPr>
            <a:xfrm rot="20848332">
              <a:off x="34990" y="746925"/>
              <a:ext cx="101783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/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8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8" grpId="1"/>
      <p:bldP build="whole" bldLvl="1" animBg="1" rev="0" advAuto="0" spid="1470" grpId="4"/>
      <p:bldP build="whole" bldLvl="1" animBg="1" rev="0" advAuto="0" spid="1463" grpId="3"/>
      <p:bldP build="whole" bldLvl="1" animBg="1" rev="0" advAuto="0" spid="1446" grpId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Common Options</a:t>
            </a:r>
          </a:p>
        </p:txBody>
      </p:sp>
      <p:sp>
        <p:nvSpPr>
          <p:cNvPr id="147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Maximum segment size (MSS)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Essentially, what is the hosts MTU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Saves on path discovery overhead</a:t>
            </a:r>
          </a:p>
          <a:p>
            <a:pPr/>
            <a:r>
              <a:t>Timestamp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When was the packet sent (approximately)?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Used to prevent sequence number wraparound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Issues with TCP</a:t>
            </a:r>
          </a:p>
        </p:txBody>
      </p:sp>
      <p:sp>
        <p:nvSpPr>
          <p:cNvPr id="147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vast majority of Internet traffic is TCP</a:t>
            </a:r>
          </a:p>
          <a:p>
            <a:pPr/>
            <a:r>
              <a:t>However, many issues with the protocol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Lack of fairness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Poor performance with small flows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Really poor performance on wireless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Susceptibility to denial of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 Cookies</a:t>
            </a:r>
          </a:p>
        </p:txBody>
      </p:sp>
      <p:sp>
        <p:nvSpPr>
          <p:cNvPr id="148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82" name="Content Placeholder 3"/>
          <p:cNvSpPr txBox="1"/>
          <p:nvPr>
            <p:ph type="body" idx="1"/>
          </p:nvPr>
        </p:nvSpPr>
        <p:spPr>
          <a:xfrm>
            <a:off x="152400" y="2785729"/>
            <a:ext cx="8839200" cy="4072271"/>
          </a:xfrm>
          <a:prstGeom prst="rect">
            <a:avLst/>
          </a:prstGeom>
        </p:spPr>
        <p:txBody>
          <a:bodyPr/>
          <a:lstStyle/>
          <a:p>
            <a:pPr/>
            <a:r>
              <a:t>Did the client really send me a SYN recently?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Timestamp: freshness check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Cryptographic hash: prevents spoofed packets</a:t>
            </a:r>
          </a:p>
          <a:p>
            <a:pPr/>
            <a:r>
              <a:t>Maximum segment size (MSS)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stated by the client during initial SYN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Server should store this value…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Reflect the clients value back through them</a:t>
            </a:r>
          </a:p>
        </p:txBody>
      </p:sp>
      <p:grpSp>
        <p:nvGrpSpPr>
          <p:cNvPr id="1485" name="Rectangle 4"/>
          <p:cNvGrpSpPr/>
          <p:nvPr/>
        </p:nvGrpSpPr>
        <p:grpSpPr>
          <a:xfrm>
            <a:off x="1023935" y="1964926"/>
            <a:ext cx="7323574" cy="434341"/>
            <a:chOff x="0" y="0"/>
            <a:chExt cx="7323572" cy="434340"/>
          </a:xfrm>
        </p:grpSpPr>
        <p:sp>
          <p:nvSpPr>
            <p:cNvPr id="1483" name="Rectangle"/>
            <p:cNvSpPr/>
            <p:nvPr/>
          </p:nvSpPr>
          <p:spPr>
            <a:xfrm>
              <a:off x="0" y="25344"/>
              <a:ext cx="732357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4" name="Sequence Number"/>
            <p:cNvSpPr txBox="1"/>
            <p:nvPr/>
          </p:nvSpPr>
          <p:spPr>
            <a:xfrm>
              <a:off x="0" y="0"/>
              <a:ext cx="732357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Sequence Number</a:t>
              </a:r>
            </a:p>
          </p:txBody>
        </p:sp>
      </p:grpSp>
      <p:grpSp>
        <p:nvGrpSpPr>
          <p:cNvPr id="1488" name="Rectangle 5"/>
          <p:cNvGrpSpPr/>
          <p:nvPr/>
        </p:nvGrpSpPr>
        <p:grpSpPr>
          <a:xfrm>
            <a:off x="1023937" y="1964926"/>
            <a:ext cx="1729896" cy="434341"/>
            <a:chOff x="0" y="0"/>
            <a:chExt cx="1729894" cy="434340"/>
          </a:xfrm>
        </p:grpSpPr>
        <p:sp>
          <p:nvSpPr>
            <p:cNvPr id="1486" name="Rectangle"/>
            <p:cNvSpPr/>
            <p:nvPr/>
          </p:nvSpPr>
          <p:spPr>
            <a:xfrm>
              <a:off x="0" y="25344"/>
              <a:ext cx="1729895" cy="383653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7" name="Timestamp"/>
            <p:cNvSpPr txBox="1"/>
            <p:nvPr/>
          </p:nvSpPr>
          <p:spPr>
            <a:xfrm>
              <a:off x="0" y="0"/>
              <a:ext cx="172989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Timestamp</a:t>
              </a:r>
            </a:p>
          </p:txBody>
        </p:sp>
      </p:grpSp>
      <p:sp>
        <p:nvSpPr>
          <p:cNvPr id="1489" name="Rectangle 6"/>
          <p:cNvSpPr txBox="1"/>
          <p:nvPr/>
        </p:nvSpPr>
        <p:spPr>
          <a:xfrm>
            <a:off x="8048060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1490" name="Rectangle 7"/>
          <p:cNvSpPr txBox="1"/>
          <p:nvPr/>
        </p:nvSpPr>
        <p:spPr>
          <a:xfrm>
            <a:off x="724489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491" name="Rectangle 8"/>
          <p:cNvSpPr txBox="1"/>
          <p:nvPr/>
        </p:nvSpPr>
        <p:spPr>
          <a:xfrm>
            <a:off x="2454385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grpSp>
        <p:nvGrpSpPr>
          <p:cNvPr id="1494" name="Rectangle 9"/>
          <p:cNvGrpSpPr/>
          <p:nvPr/>
        </p:nvGrpSpPr>
        <p:grpSpPr>
          <a:xfrm>
            <a:off x="2753831" y="1964926"/>
            <a:ext cx="956930" cy="434341"/>
            <a:chOff x="0" y="0"/>
            <a:chExt cx="956928" cy="434340"/>
          </a:xfrm>
        </p:grpSpPr>
        <p:sp>
          <p:nvSpPr>
            <p:cNvPr id="1492" name="Rectangle"/>
            <p:cNvSpPr/>
            <p:nvPr/>
          </p:nvSpPr>
          <p:spPr>
            <a:xfrm>
              <a:off x="0" y="25344"/>
              <a:ext cx="956929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3" name="MSS"/>
            <p:cNvSpPr txBox="1"/>
            <p:nvPr/>
          </p:nvSpPr>
          <p:spPr>
            <a:xfrm>
              <a:off x="0" y="0"/>
              <a:ext cx="956929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MSS</a:t>
              </a:r>
            </a:p>
          </p:txBody>
        </p:sp>
      </p:grpSp>
      <p:sp>
        <p:nvSpPr>
          <p:cNvPr id="1495" name="Rectangle 10"/>
          <p:cNvSpPr txBox="1"/>
          <p:nvPr/>
        </p:nvSpPr>
        <p:spPr>
          <a:xfrm>
            <a:off x="3411313" y="15784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grpSp>
        <p:nvGrpSpPr>
          <p:cNvPr id="1498" name="Rectangle 11"/>
          <p:cNvGrpSpPr/>
          <p:nvPr/>
        </p:nvGrpSpPr>
        <p:grpSpPr>
          <a:xfrm>
            <a:off x="3710761" y="1964926"/>
            <a:ext cx="4636747" cy="434341"/>
            <a:chOff x="0" y="0"/>
            <a:chExt cx="4636746" cy="434340"/>
          </a:xfrm>
        </p:grpSpPr>
        <p:sp>
          <p:nvSpPr>
            <p:cNvPr id="1496" name="Rectangle"/>
            <p:cNvSpPr/>
            <p:nvPr/>
          </p:nvSpPr>
          <p:spPr>
            <a:xfrm>
              <a:off x="0" y="25344"/>
              <a:ext cx="4636747" cy="383653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7" name="Hash of two end-points’ IP &amp; Port"/>
            <p:cNvSpPr txBox="1"/>
            <p:nvPr/>
          </p:nvSpPr>
          <p:spPr>
            <a:xfrm>
              <a:off x="0" y="0"/>
              <a:ext cx="463674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Hash of two end-points’ IP &amp; Port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Class="entr" nodeType="with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8" grpId="1"/>
      <p:bldP build="whole" bldLvl="1" animBg="1" rev="0" advAuto="0" spid="1494" grpId="3"/>
      <p:bldP build="whole" bldLvl="1" animBg="1" rev="0" advAuto="0" spid="1495" grpId="4"/>
      <p:bldP build="whole" bldLvl="1" animBg="1" rev="0" advAuto="0" spid="1498" grpId="6"/>
      <p:bldP build="p" bldLvl="1" animBg="1" rev="0" advAuto="0" spid="1482" grpId="7"/>
      <p:bldP build="whole" bldLvl="1" animBg="1" rev="0" advAuto="0" spid="1491" grpId="2"/>
      <p:bldP build="whole" bldLvl="1" animBg="1" rev="0" advAuto="0" spid="1489" grpId="5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 Cookies in Practice</a:t>
            </a:r>
          </a:p>
        </p:txBody>
      </p:sp>
      <p:sp>
        <p:nvSpPr>
          <p:cNvPr id="150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0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Effective at mitigating SYN floods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Compatible with all TCP versions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Only need to modify the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need for client support</a:t>
            </a: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MSS limited to 3 bits, may be smaller than clients actual MSS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Server forgets all other TCP options included with the client’s SYN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SACK support, window scaling,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Datagram Protocol (UDP)</a:t>
            </a:r>
          </a:p>
        </p:txBody>
      </p:sp>
      <p:sp>
        <p:nvSpPr>
          <p:cNvPr id="32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25" name="Content Placeholder 3"/>
          <p:cNvSpPr txBox="1"/>
          <p:nvPr>
            <p:ph type="body" idx="1"/>
          </p:nvPr>
        </p:nvSpPr>
        <p:spPr>
          <a:xfrm>
            <a:off x="131134" y="2888360"/>
            <a:ext cx="8839201" cy="38063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Simple, connectionless datagram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 sockets: SOCK_DGRAM</a:t>
            </a:r>
          </a:p>
          <a:p>
            <a:pPr>
              <a:lnSpc>
                <a:spcPct val="90000"/>
              </a:lnSpc>
            </a:pPr>
            <a:r>
              <a:t>Port numbers enable demultiplexing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16 bits = 65535 possible ports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Port 0 is invalid</a:t>
            </a:r>
          </a:p>
          <a:p>
            <a:pPr>
              <a:lnSpc>
                <a:spcPct val="90000"/>
              </a:lnSpc>
            </a:pPr>
            <a:r>
              <a:t>Checksum for error detection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Detects (some) corrupt packets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Does not detect dropped, duplicated, or reordered packets</a:t>
            </a:r>
          </a:p>
        </p:txBody>
      </p:sp>
      <p:grpSp>
        <p:nvGrpSpPr>
          <p:cNvPr id="328" name="Rectangle 7"/>
          <p:cNvGrpSpPr/>
          <p:nvPr/>
        </p:nvGrpSpPr>
        <p:grpSpPr>
          <a:xfrm>
            <a:off x="4628943" y="2022126"/>
            <a:ext cx="3658278" cy="434341"/>
            <a:chOff x="0" y="0"/>
            <a:chExt cx="3658277" cy="434340"/>
          </a:xfrm>
        </p:grpSpPr>
        <p:sp>
          <p:nvSpPr>
            <p:cNvPr id="326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Destination Port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Port</a:t>
              </a:r>
            </a:p>
          </p:txBody>
        </p:sp>
      </p:grpSp>
      <p:sp>
        <p:nvSpPr>
          <p:cNvPr id="329" name="Rectangle 8"/>
          <p:cNvSpPr txBox="1"/>
          <p:nvPr/>
        </p:nvSpPr>
        <p:spPr>
          <a:xfrm>
            <a:off x="664203" y="164186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330" name="Rectangle 10"/>
          <p:cNvSpPr txBox="1"/>
          <p:nvPr/>
        </p:nvSpPr>
        <p:spPr>
          <a:xfrm>
            <a:off x="4329498" y="164186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331" name="Rectangle 12"/>
          <p:cNvSpPr txBox="1"/>
          <p:nvPr/>
        </p:nvSpPr>
        <p:spPr>
          <a:xfrm>
            <a:off x="7987775" y="164186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334" name="Rectangle 16"/>
          <p:cNvGrpSpPr/>
          <p:nvPr/>
        </p:nvGrpSpPr>
        <p:grpSpPr>
          <a:xfrm>
            <a:off x="963650" y="2405782"/>
            <a:ext cx="3665294" cy="434341"/>
            <a:chOff x="0" y="0"/>
            <a:chExt cx="3665292" cy="434340"/>
          </a:xfrm>
        </p:grpSpPr>
        <p:sp>
          <p:nvSpPr>
            <p:cNvPr id="332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Payload Length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Payload Length</a:t>
              </a:r>
            </a:p>
          </p:txBody>
        </p:sp>
      </p:grpSp>
      <p:grpSp>
        <p:nvGrpSpPr>
          <p:cNvPr id="337" name="Rectangle 19"/>
          <p:cNvGrpSpPr/>
          <p:nvPr/>
        </p:nvGrpSpPr>
        <p:grpSpPr>
          <a:xfrm>
            <a:off x="963649" y="2024222"/>
            <a:ext cx="3665294" cy="434341"/>
            <a:chOff x="0" y="0"/>
            <a:chExt cx="3665292" cy="434340"/>
          </a:xfrm>
        </p:grpSpPr>
        <p:sp>
          <p:nvSpPr>
            <p:cNvPr id="335" name="Rectangle"/>
            <p:cNvSpPr/>
            <p:nvPr/>
          </p:nvSpPr>
          <p:spPr>
            <a:xfrm>
              <a:off x="0" y="28285"/>
              <a:ext cx="3665293" cy="377770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ource Port"/>
            <p:cNvSpPr txBox="1"/>
            <p:nvPr/>
          </p:nvSpPr>
          <p:spPr>
            <a:xfrm>
              <a:off x="0" y="0"/>
              <a:ext cx="366529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Port</a:t>
              </a:r>
            </a:p>
          </p:txBody>
        </p:sp>
      </p:grpSp>
      <p:grpSp>
        <p:nvGrpSpPr>
          <p:cNvPr id="340" name="Rectangle 20"/>
          <p:cNvGrpSpPr/>
          <p:nvPr/>
        </p:nvGrpSpPr>
        <p:grpSpPr>
          <a:xfrm>
            <a:off x="4628943" y="2404934"/>
            <a:ext cx="3658278" cy="434341"/>
            <a:chOff x="0" y="0"/>
            <a:chExt cx="3658277" cy="434340"/>
          </a:xfrm>
        </p:grpSpPr>
        <p:sp>
          <p:nvSpPr>
            <p:cNvPr id="33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for UDP</a:t>
            </a:r>
          </a:p>
        </p:txBody>
      </p:sp>
      <p:sp>
        <p:nvSpPr>
          <p:cNvPr id="345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4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Invented after TCP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  <a:p>
            <a:pPr/>
            <a:r>
              <a:t>Not all applications can tolerate TCP</a:t>
            </a:r>
          </a:p>
          <a:p>
            <a:pPr/>
            <a:r>
              <a:t>Custom protocols can be built on top of UDP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Reliability? Strict ordering?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Flow control? Congestion control?</a:t>
            </a:r>
          </a:p>
          <a:p>
            <a:pPr/>
            <a:r>
              <a:t>Examples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RTMP, real-time media streaming (e.g. voice, video)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Facebook datacenter protocol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UDP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TCP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Congestion Control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Evolution of TCP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Problems with TCP</a:t>
            </a:r>
          </a:p>
        </p:txBody>
      </p:sp>
      <p:sp>
        <p:nvSpPr>
          <p:cNvPr id="34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350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