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Doesn’t have to be a physical thing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5" name="Shape 2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66.31.210.69:3389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5" name="Shape 3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Protocol number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4" name="Shape 5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Your IP address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gif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gif"/><Relationship Id="rId5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9" y="3496235"/>
            <a:ext cx="799011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11: Middleboxes and NAT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(Duct tape for IPv4)</a:t>
            </a:r>
          </a:p>
        </p:txBody>
      </p:sp>
      <p:sp>
        <p:nvSpPr>
          <p:cNvPr id="144" name="Title 1"/>
          <p:cNvSpPr txBox="1"/>
          <p:nvPr>
            <p:ph type="ctrTitle"/>
          </p:nvPr>
        </p:nvSpPr>
        <p:spPr>
          <a:xfrm>
            <a:off x="639500" y="1143000"/>
            <a:ext cx="7395883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45" name="The slide is built with the help of Prof. Alan Mislove, Christo Wilson, and David Choffnes's class"/>
          <p:cNvSpPr txBox="1"/>
          <p:nvPr/>
        </p:nvSpPr>
        <p:spPr>
          <a:xfrm>
            <a:off x="2387002" y="6292595"/>
            <a:ext cx="627499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700"/>
              </a:spcBef>
              <a:defRPr sz="1300">
                <a:solidFill>
                  <a:srgbClr val="FFFFFF"/>
                </a:solidFill>
              </a:defRPr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Natural Firewall</a:t>
            </a:r>
          </a:p>
        </p:txBody>
      </p:sp>
      <p:sp>
        <p:nvSpPr>
          <p:cNvPr id="25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51" name="Rectangle 4"/>
          <p:cNvSpPr/>
          <p:nvPr/>
        </p:nvSpPr>
        <p:spPr>
          <a:xfrm>
            <a:off x="106207" y="1611085"/>
            <a:ext cx="4400479" cy="5083630"/>
          </a:xfrm>
          <a:prstGeom prst="rect">
            <a:avLst/>
          </a:prstGeom>
          <a:solidFill>
            <a:srgbClr val="DEF5FA"/>
          </a:solidFill>
          <a:ln w="19050">
            <a:solidFill>
              <a:srgbClr val="78D6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23" y="3398847"/>
            <a:ext cx="764788" cy="76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7915" y="3075053"/>
            <a:ext cx="1654522" cy="1164783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extBox 7"/>
          <p:cNvSpPr txBox="1"/>
          <p:nvPr/>
        </p:nvSpPr>
        <p:spPr>
          <a:xfrm>
            <a:off x="2176639" y="1621969"/>
            <a:ext cx="21520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2400"/>
            </a:lvl1pPr>
          </a:lstStyle>
          <a:p>
            <a:pPr/>
            <a:r>
              <a:t>Private Network</a:t>
            </a:r>
          </a:p>
        </p:txBody>
      </p:sp>
      <p:sp>
        <p:nvSpPr>
          <p:cNvPr id="255" name="TextBox 8"/>
          <p:cNvSpPr txBox="1"/>
          <p:nvPr/>
        </p:nvSpPr>
        <p:spPr>
          <a:xfrm>
            <a:off x="4659088" y="1626434"/>
            <a:ext cx="105560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Internet</a:t>
            </a:r>
          </a:p>
        </p:txBody>
      </p:sp>
      <p:sp>
        <p:nvSpPr>
          <p:cNvPr id="256" name="TextBox 12"/>
          <p:cNvSpPr txBox="1"/>
          <p:nvPr/>
        </p:nvSpPr>
        <p:spPr>
          <a:xfrm>
            <a:off x="3456078" y="4163633"/>
            <a:ext cx="181819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66.31.210.69</a:t>
            </a:r>
          </a:p>
        </p:txBody>
      </p:sp>
      <p:grpSp>
        <p:nvGrpSpPr>
          <p:cNvPr id="259" name="Left Arrow Callout 13"/>
          <p:cNvGrpSpPr/>
          <p:nvPr/>
        </p:nvGrpSpPr>
        <p:grpSpPr>
          <a:xfrm>
            <a:off x="5532925" y="4746916"/>
            <a:ext cx="3331078" cy="842013"/>
            <a:chOff x="0" y="0"/>
            <a:chExt cx="3331076" cy="842011"/>
          </a:xfrm>
        </p:grpSpPr>
        <p:sp>
          <p:nvSpPr>
            <p:cNvPr id="257" name="Shape"/>
            <p:cNvSpPr/>
            <p:nvPr/>
          </p:nvSpPr>
          <p:spPr>
            <a:xfrm>
              <a:off x="0" y="0"/>
              <a:ext cx="3331077" cy="84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65" y="5400"/>
                  </a:lnTo>
                  <a:lnTo>
                    <a:pt x="1365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365" y="13500"/>
                  </a:lnTo>
                  <a:lnTo>
                    <a:pt x="1365" y="16200"/>
                  </a:ln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Source: 74.125.228.67…"/>
            <p:cNvSpPr txBox="1"/>
            <p:nvPr/>
          </p:nvSpPr>
          <p:spPr>
            <a:xfrm>
              <a:off x="526410" y="95885"/>
              <a:ext cx="280466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Source: 74.125.228.67</a:t>
              </a:r>
            </a:p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Dest: 192.168.0.1</a:t>
              </a:r>
            </a:p>
          </p:txBody>
        </p:sp>
      </p:grpSp>
      <p:sp>
        <p:nvSpPr>
          <p:cNvPr id="260" name="TextBox 14"/>
          <p:cNvSpPr txBox="1"/>
          <p:nvPr/>
        </p:nvSpPr>
        <p:spPr>
          <a:xfrm>
            <a:off x="7076153" y="4164276"/>
            <a:ext cx="198637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74.125.228.67</a:t>
            </a:r>
          </a:p>
        </p:txBody>
      </p:sp>
      <p:sp>
        <p:nvSpPr>
          <p:cNvPr id="261" name="TextBox 15"/>
          <p:cNvSpPr txBox="1"/>
          <p:nvPr/>
        </p:nvSpPr>
        <p:spPr>
          <a:xfrm>
            <a:off x="187056" y="4163633"/>
            <a:ext cx="16500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192.168.0.1</a:t>
            </a:r>
          </a:p>
        </p:txBody>
      </p:sp>
      <p:graphicFrame>
        <p:nvGraphicFramePr>
          <p:cNvPr id="262" name="Table 17"/>
          <p:cNvGraphicFramePr/>
          <p:nvPr/>
        </p:nvGraphicFramePr>
        <p:xfrm>
          <a:off x="1360714" y="2291871"/>
          <a:ext cx="6357259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78629"/>
                <a:gridCol w="3178629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 Address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 Address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5300" y="3184579"/>
            <a:ext cx="601221" cy="6012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832274" y="3047844"/>
            <a:ext cx="1219201" cy="1219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7" name="Left Arrow Callout 20"/>
          <p:cNvGrpSpPr/>
          <p:nvPr/>
        </p:nvGrpSpPr>
        <p:grpSpPr>
          <a:xfrm>
            <a:off x="5532923" y="4744125"/>
            <a:ext cx="3331078" cy="842013"/>
            <a:chOff x="0" y="0"/>
            <a:chExt cx="3331076" cy="842011"/>
          </a:xfrm>
        </p:grpSpPr>
        <p:sp>
          <p:nvSpPr>
            <p:cNvPr id="265" name="Shape"/>
            <p:cNvSpPr/>
            <p:nvPr/>
          </p:nvSpPr>
          <p:spPr>
            <a:xfrm>
              <a:off x="0" y="0"/>
              <a:ext cx="3331077" cy="84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65" y="5400"/>
                  </a:lnTo>
                  <a:lnTo>
                    <a:pt x="1365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365" y="13500"/>
                  </a:lnTo>
                  <a:lnTo>
                    <a:pt x="1365" y="16200"/>
                  </a:ln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6" name="Source: 74.125.228.67…"/>
            <p:cNvSpPr txBox="1"/>
            <p:nvPr/>
          </p:nvSpPr>
          <p:spPr>
            <a:xfrm>
              <a:off x="526410" y="95885"/>
              <a:ext cx="280466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Source: 74.125.228.67</a:t>
              </a:r>
            </a:p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Dest: 66.31.210.69 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21347 -0.000701" origin="layout" pathEditMode="relative">
                                      <p:cBhvr>
                                        <p:cTn id="24" dur="7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9" grpId="2"/>
      <p:bldP build="whole" bldLvl="1" animBg="1" rev="0" advAuto="0" spid="267" grpId="3"/>
      <p:bldP build="whole" bldLvl="1" animBg="1" rev="0" advAuto="0" spid="267" grpId="5"/>
      <p:bldP build="whole" bldLvl="1" animBg="1" rev="0" advAuto="0" spid="25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Concerns About NAT</a:t>
            </a:r>
          </a:p>
        </p:txBody>
      </p:sp>
      <p:sp>
        <p:nvSpPr>
          <p:cNvPr id="27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Performance/scalability issues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Per flow state!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Modifying IP and Port numbers means NAT must recompute IP and TCP checksums</a:t>
            </a:r>
          </a:p>
          <a:p>
            <a:pPr/>
            <a:r>
              <a:t>Breaks the layered network abstraction</a:t>
            </a:r>
          </a:p>
          <a:p>
            <a:pPr/>
            <a:r>
              <a:t>Breaks end-to-end Internet connectivity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192.168.*.* addresses are private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Cannot be routed to on the Internet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Problem is worse when </a:t>
            </a:r>
            <a:r>
              <a:rPr>
                <a:solidFill>
                  <a:schemeClr val="accent1"/>
                </a:solidFill>
              </a:rPr>
              <a:t>both</a:t>
            </a:r>
            <a:r>
              <a:t> hosts are behind NATs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7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 Forwarding</a:t>
            </a:r>
          </a:p>
        </p:txBody>
      </p:sp>
      <p:sp>
        <p:nvSpPr>
          <p:cNvPr id="27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75" name="Rectangle 4"/>
          <p:cNvSpPr/>
          <p:nvPr/>
        </p:nvSpPr>
        <p:spPr>
          <a:xfrm>
            <a:off x="106207" y="1611085"/>
            <a:ext cx="4400479" cy="5083630"/>
          </a:xfrm>
          <a:prstGeom prst="rect">
            <a:avLst/>
          </a:prstGeom>
          <a:solidFill>
            <a:srgbClr val="DEF5FA"/>
          </a:solidFill>
          <a:ln w="19050">
            <a:solidFill>
              <a:srgbClr val="78D6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7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123" y="3287710"/>
            <a:ext cx="764788" cy="76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3" descr="Picture 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37915" y="2963917"/>
            <a:ext cx="1654522" cy="1164783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TextBox 7"/>
          <p:cNvSpPr txBox="1"/>
          <p:nvPr/>
        </p:nvSpPr>
        <p:spPr>
          <a:xfrm>
            <a:off x="2176639" y="1621969"/>
            <a:ext cx="21520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2400"/>
            </a:lvl1pPr>
          </a:lstStyle>
          <a:p>
            <a:pPr/>
            <a:r>
              <a:t>Private Network</a:t>
            </a:r>
          </a:p>
        </p:txBody>
      </p:sp>
      <p:sp>
        <p:nvSpPr>
          <p:cNvPr id="279" name="TextBox 8"/>
          <p:cNvSpPr txBox="1"/>
          <p:nvPr/>
        </p:nvSpPr>
        <p:spPr>
          <a:xfrm>
            <a:off x="4659088" y="1626434"/>
            <a:ext cx="105560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Internet</a:t>
            </a:r>
          </a:p>
        </p:txBody>
      </p:sp>
      <p:pic>
        <p:nvPicPr>
          <p:cNvPr id="28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91751" y="3287710"/>
            <a:ext cx="764788" cy="764788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TextBox 12"/>
          <p:cNvSpPr txBox="1"/>
          <p:nvPr/>
        </p:nvSpPr>
        <p:spPr>
          <a:xfrm>
            <a:off x="3456078" y="4052497"/>
            <a:ext cx="181819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66.31.210.69</a:t>
            </a:r>
          </a:p>
        </p:txBody>
      </p:sp>
      <p:grpSp>
        <p:nvGrpSpPr>
          <p:cNvPr id="284" name="Left Arrow Callout 13"/>
          <p:cNvGrpSpPr/>
          <p:nvPr/>
        </p:nvGrpSpPr>
        <p:grpSpPr>
          <a:xfrm>
            <a:off x="4945093" y="4583600"/>
            <a:ext cx="4100932" cy="842013"/>
            <a:chOff x="0" y="0"/>
            <a:chExt cx="4100931" cy="842011"/>
          </a:xfrm>
        </p:grpSpPr>
        <p:sp>
          <p:nvSpPr>
            <p:cNvPr id="282" name="Shape"/>
            <p:cNvSpPr/>
            <p:nvPr/>
          </p:nvSpPr>
          <p:spPr>
            <a:xfrm>
              <a:off x="-1" y="0"/>
              <a:ext cx="4100933" cy="84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109" y="5400"/>
                  </a:lnTo>
                  <a:lnTo>
                    <a:pt x="1109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109" y="13500"/>
                  </a:lnTo>
                  <a:lnTo>
                    <a:pt x="1109" y="162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Source: 74.125.228.67:8679…"/>
            <p:cNvSpPr txBox="1"/>
            <p:nvPr/>
          </p:nvSpPr>
          <p:spPr>
            <a:xfrm>
              <a:off x="648070" y="95885"/>
              <a:ext cx="3452861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Source: 74.125.228.67:8679</a:t>
              </a:r>
            </a:p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Dest: 66.31.210.69:7000 </a:t>
              </a:r>
            </a:p>
          </p:txBody>
        </p:sp>
      </p:grpSp>
      <p:sp>
        <p:nvSpPr>
          <p:cNvPr id="285" name="TextBox 14"/>
          <p:cNvSpPr txBox="1"/>
          <p:nvPr/>
        </p:nvSpPr>
        <p:spPr>
          <a:xfrm>
            <a:off x="7076153" y="4053140"/>
            <a:ext cx="198637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74.125.228.67</a:t>
            </a:r>
          </a:p>
        </p:txBody>
      </p:sp>
      <p:sp>
        <p:nvSpPr>
          <p:cNvPr id="286" name="TextBox 15"/>
          <p:cNvSpPr txBox="1"/>
          <p:nvPr/>
        </p:nvSpPr>
        <p:spPr>
          <a:xfrm>
            <a:off x="187056" y="4052497"/>
            <a:ext cx="16500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192.168.0.1</a:t>
            </a:r>
          </a:p>
        </p:txBody>
      </p:sp>
      <p:grpSp>
        <p:nvGrpSpPr>
          <p:cNvPr id="289" name="Left Arrow Callout 16"/>
          <p:cNvGrpSpPr/>
          <p:nvPr/>
        </p:nvGrpSpPr>
        <p:grpSpPr>
          <a:xfrm>
            <a:off x="261252" y="4583600"/>
            <a:ext cx="4071258" cy="842013"/>
            <a:chOff x="0" y="0"/>
            <a:chExt cx="4071256" cy="842011"/>
          </a:xfrm>
        </p:grpSpPr>
        <p:sp>
          <p:nvSpPr>
            <p:cNvPr id="287" name="Shape"/>
            <p:cNvSpPr/>
            <p:nvPr/>
          </p:nvSpPr>
          <p:spPr>
            <a:xfrm>
              <a:off x="-1" y="0"/>
              <a:ext cx="4071258" cy="84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117" y="5400"/>
                  </a:lnTo>
                  <a:lnTo>
                    <a:pt x="1117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117" y="13500"/>
                  </a:lnTo>
                  <a:lnTo>
                    <a:pt x="1117" y="162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Source: 74.125.228.67:8679…"/>
            <p:cNvSpPr txBox="1"/>
            <p:nvPr/>
          </p:nvSpPr>
          <p:spPr>
            <a:xfrm>
              <a:off x="643381" y="95885"/>
              <a:ext cx="3427875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Source: 74.125.228.67:8679</a:t>
              </a:r>
            </a:p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Dest: 192.168.0.1:7000 </a:t>
              </a:r>
            </a:p>
          </p:txBody>
        </p:sp>
      </p:grpSp>
      <p:graphicFrame>
        <p:nvGraphicFramePr>
          <p:cNvPr id="290" name="Table 17"/>
          <p:cNvGraphicFramePr/>
          <p:nvPr/>
        </p:nvGraphicFramePr>
        <p:xfrm>
          <a:off x="1328055" y="2180736"/>
          <a:ext cx="6389918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94958"/>
                <a:gridCol w="3194958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 Address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 Address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192.168.0.1:7000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*.*.*.*:*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pic>
        <p:nvPicPr>
          <p:cNvPr id="291" name="Picture 2" descr="Picture 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547" y="3058885"/>
            <a:ext cx="630067" cy="630067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Right Arrow 19"/>
          <p:cNvSpPr/>
          <p:nvPr/>
        </p:nvSpPr>
        <p:spPr>
          <a:xfrm rot="14672827">
            <a:off x="2721478" y="2971885"/>
            <a:ext cx="702129" cy="5332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Right Arrow 20"/>
          <p:cNvSpPr/>
          <p:nvPr/>
        </p:nvSpPr>
        <p:spPr>
          <a:xfrm rot="14672827">
            <a:off x="8428370" y="5432056"/>
            <a:ext cx="702129" cy="5332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xit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xit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2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2" grpId="2"/>
      <p:bldP build="whole" bldLvl="1" animBg="1" rev="0" advAuto="0" spid="284" grpId="1"/>
      <p:bldP build="whole" bldLvl="1" animBg="1" rev="0" advAuto="0" spid="293" grpId="3"/>
      <p:bldP build="whole" bldLvl="1" animBg="1" rev="0" advAuto="0" spid="292" grpId="4"/>
      <p:bldP build="whole" bldLvl="1" animBg="1" rev="0" advAuto="0" spid="293" grpId="5"/>
      <p:bldP build="whole" bldLvl="1" animBg="1" rev="0" advAuto="0" spid="289" grpId="6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 Placeholder 5"/>
          <p:cNvSpPr txBox="1"/>
          <p:nvPr>
            <p:ph type="body" idx="1"/>
          </p:nvPr>
        </p:nvSpPr>
        <p:spPr>
          <a:xfrm>
            <a:off x="450376" y="1861456"/>
            <a:ext cx="8338781" cy="4334628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NAT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Other middleboxes</a:t>
            </a:r>
          </a:p>
        </p:txBody>
      </p:sp>
      <p:sp>
        <p:nvSpPr>
          <p:cNvPr id="298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299" name="Slide Number Placeholder 2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Firewall</a:t>
            </a:r>
          </a:p>
        </p:txBody>
      </p:sp>
      <p:sp>
        <p:nvSpPr>
          <p:cNvPr id="30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0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device that blocks traffic according to a set of rules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Services with vulnerabilities turned on by default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ISP policy forbidding certain traffic due to ToS</a:t>
            </a:r>
          </a:p>
          <a:p>
            <a:pPr/>
            <a:endParaRPr sz="2600"/>
          </a:p>
          <a:p>
            <a:pPr/>
            <a:r>
              <a:t>Typically specified using a 5-tuple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E.g., block outbound SMTP; block inbound SQL server reqs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GFC (Great Firewall of China)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Known to block based on IP, filter DNS requests, etc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caching</a:t>
            </a:r>
          </a:p>
        </p:txBody>
      </p:sp>
      <p:sp>
        <p:nvSpPr>
          <p:cNvPr id="30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09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ISP installs cache near network edge that caches copies of Web pages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b="1" sz="2600"/>
            </a:pPr>
            <a:r>
              <a:t>Performance</a:t>
            </a:r>
            <a:r>
              <a:rPr b="0"/>
              <a:t>: Content is closer to clients, TCP will perform better with lower RTTs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b="1" sz="2600"/>
            </a:pPr>
            <a:r>
              <a:t>Cost</a:t>
            </a:r>
            <a:r>
              <a:rPr b="0"/>
              <a:t>: “free” for the ISP to serve from inside the network</a:t>
            </a:r>
          </a:p>
          <a:p>
            <a:pPr>
              <a:lnSpc>
                <a:spcPct val="90000"/>
              </a:lnSpc>
            </a:pPr>
            <a:r>
              <a:t>Limitations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Much of today’s content is not static (why does this matter?)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Content ownership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Potential privacy issues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Long tail of content popularity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caching</a:t>
            </a:r>
          </a:p>
        </p:txBody>
      </p:sp>
      <p:sp>
        <p:nvSpPr>
          <p:cNvPr id="31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ISP installs cache near network edge that caches copies of Web pages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Why?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b="1" sz="2600"/>
            </a:pPr>
            <a:r>
              <a:t>Performance</a:t>
            </a:r>
            <a:r>
              <a:rPr b="0"/>
              <a:t>: Content is closer to clients, TCP will perform better with lower RTTs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b="1" sz="2600"/>
            </a:pPr>
            <a:r>
              <a:t>Cost</a:t>
            </a:r>
            <a:r>
              <a:rPr b="0"/>
              <a:t>: “free” for the ISP to serve from inside the network</a:t>
            </a:r>
          </a:p>
        </p:txBody>
      </p:sp>
      <p:pic>
        <p:nvPicPr>
          <p:cNvPr id="31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18867" y="4693213"/>
            <a:ext cx="983000" cy="98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148" y="4683712"/>
            <a:ext cx="571597" cy="571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9" name="Cloud 6"/>
          <p:cNvGrpSpPr/>
          <p:nvPr/>
        </p:nvGrpSpPr>
        <p:grpSpPr>
          <a:xfrm>
            <a:off x="5477728" y="4802826"/>
            <a:ext cx="1671357" cy="1062806"/>
            <a:chOff x="0" y="0"/>
            <a:chExt cx="1671356" cy="1062805"/>
          </a:xfrm>
        </p:grpSpPr>
        <p:sp>
          <p:nvSpPr>
            <p:cNvPr id="316" name="Shape"/>
            <p:cNvSpPr/>
            <p:nvPr/>
          </p:nvSpPr>
          <p:spPr>
            <a:xfrm>
              <a:off x="-1" y="0"/>
              <a:ext cx="1671358" cy="1062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7" name="Shape"/>
            <p:cNvSpPr/>
            <p:nvPr/>
          </p:nvSpPr>
          <p:spPr>
            <a:xfrm>
              <a:off x="84867" y="54042"/>
              <a:ext cx="1531522" cy="902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8" name="Internet"/>
            <p:cNvSpPr txBox="1"/>
            <p:nvPr/>
          </p:nvSpPr>
          <p:spPr>
            <a:xfrm>
              <a:off x="231463" y="285197"/>
              <a:ext cx="109035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Internet</a:t>
              </a:r>
            </a:p>
          </p:txBody>
        </p:sp>
      </p:grpSp>
      <p:pic>
        <p:nvPicPr>
          <p:cNvPr id="32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1119" y="5797684"/>
            <a:ext cx="571598" cy="5715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Folded Corner 8"/>
          <p:cNvGrpSpPr/>
          <p:nvPr/>
        </p:nvGrpSpPr>
        <p:grpSpPr>
          <a:xfrm>
            <a:off x="7982857" y="4680856"/>
            <a:ext cx="907144" cy="907144"/>
            <a:chOff x="0" y="0"/>
            <a:chExt cx="907143" cy="907143"/>
          </a:xfrm>
        </p:grpSpPr>
        <p:sp>
          <p:nvSpPr>
            <p:cNvPr id="321" name="Shape"/>
            <p:cNvSpPr/>
            <p:nvPr/>
          </p:nvSpPr>
          <p:spPr>
            <a:xfrm>
              <a:off x="0" y="0"/>
              <a:ext cx="907143" cy="90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30000" dir="5400000">
                <a:srgbClr val="000000">
                  <a:alpha val="4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2" name="Triangle"/>
            <p:cNvSpPr/>
            <p:nvPr/>
          </p:nvSpPr>
          <p:spPr>
            <a:xfrm>
              <a:off x="755949" y="755949"/>
              <a:ext cx="151195" cy="15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3" name="Line"/>
            <p:cNvSpPr/>
            <p:nvPr/>
          </p:nvSpPr>
          <p:spPr>
            <a:xfrm>
              <a:off x="0" y="0"/>
              <a:ext cx="907143" cy="90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21600"/>
                  </a:moveTo>
                  <a:lnTo>
                    <a:pt x="18720" y="1872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100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24" name="foo.htm"/>
            <p:cNvSpPr txBox="1"/>
            <p:nvPr/>
          </p:nvSpPr>
          <p:spPr>
            <a:xfrm>
              <a:off x="0" y="211604"/>
              <a:ext cx="90714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foo.htm</a:t>
              </a:r>
            </a:p>
          </p:txBody>
        </p:sp>
      </p:grpSp>
      <p:sp>
        <p:nvSpPr>
          <p:cNvPr id="326" name="Straight Arrow Connector 11"/>
          <p:cNvSpPr/>
          <p:nvPr/>
        </p:nvSpPr>
        <p:spPr>
          <a:xfrm>
            <a:off x="1344743" y="4969509"/>
            <a:ext cx="2864401" cy="164920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329" name="Rectangle 14"/>
          <p:cNvGrpSpPr/>
          <p:nvPr/>
        </p:nvGrpSpPr>
        <p:grpSpPr>
          <a:xfrm>
            <a:off x="3592284" y="4426856"/>
            <a:ext cx="1868716" cy="489858"/>
            <a:chOff x="0" y="0"/>
            <a:chExt cx="1868714" cy="489857"/>
          </a:xfrm>
        </p:grpSpPr>
        <p:sp>
          <p:nvSpPr>
            <p:cNvPr id="327" name="Rectangle"/>
            <p:cNvSpPr/>
            <p:nvPr/>
          </p:nvSpPr>
          <p:spPr>
            <a:xfrm>
              <a:off x="-1" y="-1"/>
              <a:ext cx="1868716" cy="489859"/>
            </a:xfrm>
            <a:prstGeom prst="rect">
              <a:avLst/>
            </a:prstGeom>
            <a:solidFill>
              <a:schemeClr val="accent2"/>
            </a:solidFill>
            <a:ln w="10000" cap="flat">
              <a:solidFill>
                <a:schemeClr val="accent2"/>
              </a:solidFill>
              <a:prstDash val="solid"/>
              <a:round/>
            </a:ln>
            <a:effectLst>
              <a:outerShdw sx="100000" sy="100000" kx="0" ky="0" algn="b" rotWithShape="0" blurRad="38100" dist="30000" dir="5400000">
                <a:srgbClr val="000000">
                  <a:alpha val="4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Not cached"/>
            <p:cNvSpPr txBox="1"/>
            <p:nvPr/>
          </p:nvSpPr>
          <p:spPr>
            <a:xfrm>
              <a:off x="-1" y="78558"/>
              <a:ext cx="1868716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Not cached</a:t>
              </a:r>
            </a:p>
          </p:txBody>
        </p:sp>
      </p:grpSp>
      <p:sp>
        <p:nvSpPr>
          <p:cNvPr id="330" name="Straight Arrow Connector 16"/>
          <p:cNvSpPr/>
          <p:nvPr/>
        </p:nvSpPr>
        <p:spPr>
          <a:xfrm>
            <a:off x="5162001" y="5031194"/>
            <a:ext cx="2439857" cy="15766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pic>
        <p:nvPicPr>
          <p:cNvPr id="33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6976" y="4799826"/>
            <a:ext cx="571597" cy="571595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Straight Arrow Connector 28"/>
          <p:cNvSpPr/>
          <p:nvPr/>
        </p:nvSpPr>
        <p:spPr>
          <a:xfrm flipV="1">
            <a:off x="1388287" y="5497286"/>
            <a:ext cx="2784571" cy="53176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grpSp>
        <p:nvGrpSpPr>
          <p:cNvPr id="337" name="Folded Corner 31"/>
          <p:cNvGrpSpPr/>
          <p:nvPr/>
        </p:nvGrpSpPr>
        <p:grpSpPr>
          <a:xfrm>
            <a:off x="4107543" y="5141683"/>
            <a:ext cx="907144" cy="907144"/>
            <a:chOff x="0" y="0"/>
            <a:chExt cx="907143" cy="907143"/>
          </a:xfrm>
        </p:grpSpPr>
        <p:sp>
          <p:nvSpPr>
            <p:cNvPr id="333" name="Shape"/>
            <p:cNvSpPr/>
            <p:nvPr/>
          </p:nvSpPr>
          <p:spPr>
            <a:xfrm>
              <a:off x="0" y="0"/>
              <a:ext cx="907143" cy="90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38100" dist="30000" dir="5400000">
                <a:srgbClr val="000000">
                  <a:alpha val="4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34" name="Triangle"/>
            <p:cNvSpPr/>
            <p:nvPr/>
          </p:nvSpPr>
          <p:spPr>
            <a:xfrm>
              <a:off x="755949" y="755949"/>
              <a:ext cx="151195" cy="15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35" name="Line"/>
            <p:cNvSpPr/>
            <p:nvPr/>
          </p:nvSpPr>
          <p:spPr>
            <a:xfrm>
              <a:off x="0" y="0"/>
              <a:ext cx="907143" cy="907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21600"/>
                  </a:moveTo>
                  <a:lnTo>
                    <a:pt x="18720" y="18720"/>
                  </a:lnTo>
                  <a:lnTo>
                    <a:pt x="21600" y="18000"/>
                  </a:lnTo>
                  <a:lnTo>
                    <a:pt x="180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8000"/>
                  </a:lnTo>
                </a:path>
              </a:pathLst>
            </a:custGeom>
            <a:noFill/>
            <a:ln w="100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336" name="foo.htm"/>
            <p:cNvSpPr txBox="1"/>
            <p:nvPr/>
          </p:nvSpPr>
          <p:spPr>
            <a:xfrm>
              <a:off x="0" y="211604"/>
              <a:ext cx="907143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/>
            </a:lstStyle>
            <a:p>
              <a:pPr/>
              <a:r>
                <a:t>foo.htm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18583 0.063432" origin="layout" pathEditMode="relative">
                                      <p:cBhvr>
                                        <p:cTn id="18" dur="20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378817 -0.084733" origin="layout" pathEditMode="relative">
                                      <p:cBhvr>
                                        <p:cTn id="25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path" nodeType="click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378817 -0.084733 L -0.734027 -0.013203" origin="layout" pathEditMode="relative">
                                      <p:cBhvr>
                                        <p:cTn id="33" dur="2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7" grpId="5"/>
      <p:bldP build="whole" bldLvl="1" animBg="1" rev="0" advAuto="0" spid="329" grpId="2"/>
      <p:bldP build="whole" bldLvl="1" animBg="1" rev="0" advAuto="0" spid="330" grpId="3"/>
      <p:bldP build="whole" bldLvl="1" animBg="1" rev="0" advAuto="0" spid="332" grpId="7"/>
      <p:bldP build="whole" bldLvl="1" animBg="1" rev="0" advAuto="0" spid="32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Proxying</a:t>
            </a:r>
          </a:p>
        </p:txBody>
      </p:sp>
      <p:sp>
        <p:nvSpPr>
          <p:cNvPr id="34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41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Non-split connections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Like NAT, but IP address is no </a:t>
            </a:r>
            <a:br/>
            <a:r>
              <a:t>longer the one assigned to you</a:t>
            </a:r>
          </a:p>
          <a:p>
            <a:pPr/>
            <a:r>
              <a:t>Split connections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Middlebox maintains two flows:</a:t>
            </a:r>
            <a:br/>
            <a:r>
              <a:t>C-M and M-S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Can be done transparently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How?</a:t>
            </a:r>
          </a:p>
        </p:txBody>
      </p:sp>
      <p:sp>
        <p:nvSpPr>
          <p:cNvPr id="342" name="Straight Arrow Connector 13"/>
          <p:cNvSpPr/>
          <p:nvPr/>
        </p:nvSpPr>
        <p:spPr>
          <a:xfrm>
            <a:off x="5367158" y="2621224"/>
            <a:ext cx="1581556" cy="53563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46" name="Group 49"/>
          <p:cNvGrpSpPr/>
          <p:nvPr/>
        </p:nvGrpSpPr>
        <p:grpSpPr>
          <a:xfrm>
            <a:off x="5282094" y="2525890"/>
            <a:ext cx="3432797" cy="4078109"/>
            <a:chOff x="0" y="0"/>
            <a:chExt cx="3432796" cy="4078107"/>
          </a:xfrm>
        </p:grpSpPr>
        <p:sp>
          <p:nvSpPr>
            <p:cNvPr id="343" name="Straight Arrow Connector 10"/>
            <p:cNvSpPr/>
            <p:nvPr/>
          </p:nvSpPr>
          <p:spPr>
            <a:xfrm flipH="1">
              <a:off x="-1" y="53196"/>
              <a:ext cx="1" cy="4024912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4" name="Straight Arrow Connector 11"/>
            <p:cNvSpPr/>
            <p:nvPr/>
          </p:nvSpPr>
          <p:spPr>
            <a:xfrm flipH="1">
              <a:off x="3432795" y="0"/>
              <a:ext cx="1" cy="402491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5" name="Straight Arrow Connector 16"/>
            <p:cNvSpPr/>
            <p:nvPr/>
          </p:nvSpPr>
          <p:spPr>
            <a:xfrm flipH="1">
              <a:off x="1730827" y="53196"/>
              <a:ext cx="1" cy="4024912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47" name="Straight Arrow Connector 18"/>
          <p:cNvSpPr/>
          <p:nvPr/>
        </p:nvSpPr>
        <p:spPr>
          <a:xfrm>
            <a:off x="7058552" y="3197604"/>
            <a:ext cx="1577448" cy="19511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8" name="Straight Arrow Connector 22"/>
          <p:cNvSpPr/>
          <p:nvPr/>
        </p:nvSpPr>
        <p:spPr>
          <a:xfrm flipH="1">
            <a:off x="5297713" y="3227197"/>
            <a:ext cx="1546276" cy="38323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9" name="Straight Arrow Connector 25"/>
          <p:cNvSpPr/>
          <p:nvPr/>
        </p:nvSpPr>
        <p:spPr>
          <a:xfrm flipH="1">
            <a:off x="7039427" y="3519714"/>
            <a:ext cx="1542145" cy="108856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Straight Arrow Connector 27"/>
          <p:cNvSpPr/>
          <p:nvPr/>
        </p:nvSpPr>
        <p:spPr>
          <a:xfrm>
            <a:off x="5374416" y="3680767"/>
            <a:ext cx="1581556" cy="53563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1" name="Straight Arrow Connector 28"/>
          <p:cNvSpPr/>
          <p:nvPr/>
        </p:nvSpPr>
        <p:spPr>
          <a:xfrm>
            <a:off x="5327243" y="3905739"/>
            <a:ext cx="1581556" cy="53563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2" name="Straight Arrow Connector 29"/>
          <p:cNvSpPr/>
          <p:nvPr/>
        </p:nvSpPr>
        <p:spPr>
          <a:xfrm>
            <a:off x="5290958" y="4087167"/>
            <a:ext cx="1581556" cy="53563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3" name="Straight Arrow Connector 32"/>
          <p:cNvSpPr/>
          <p:nvPr/>
        </p:nvSpPr>
        <p:spPr>
          <a:xfrm>
            <a:off x="7025896" y="3745518"/>
            <a:ext cx="1591961" cy="227767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Straight Arrow Connector 40"/>
          <p:cNvSpPr/>
          <p:nvPr/>
        </p:nvSpPr>
        <p:spPr>
          <a:xfrm flipH="1">
            <a:off x="7028542" y="4053114"/>
            <a:ext cx="1542145" cy="108856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Straight Arrow Connector 41"/>
          <p:cNvSpPr/>
          <p:nvPr/>
        </p:nvSpPr>
        <p:spPr>
          <a:xfrm flipH="1">
            <a:off x="7046685" y="4234543"/>
            <a:ext cx="1542145" cy="108857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6" name="Straight Arrow Connector 42"/>
          <p:cNvSpPr/>
          <p:nvPr/>
        </p:nvSpPr>
        <p:spPr>
          <a:xfrm flipH="1">
            <a:off x="7064827" y="4415971"/>
            <a:ext cx="1542145" cy="108857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7" name="Straight Arrow Connector 43"/>
          <p:cNvSpPr/>
          <p:nvPr/>
        </p:nvSpPr>
        <p:spPr>
          <a:xfrm flipH="1">
            <a:off x="5315856" y="4354285"/>
            <a:ext cx="1614715" cy="399144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TextBox 50"/>
          <p:cNvSpPr txBox="1"/>
          <p:nvPr/>
        </p:nvSpPr>
        <p:spPr>
          <a:xfrm>
            <a:off x="5079998" y="1963055"/>
            <a:ext cx="34471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chemeClr val="accent4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59" name="TextBox 51"/>
          <p:cNvSpPr txBox="1"/>
          <p:nvPr/>
        </p:nvSpPr>
        <p:spPr>
          <a:xfrm>
            <a:off x="8552542" y="1963055"/>
            <a:ext cx="34471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chemeClr val="accent4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60" name="TextBox 52"/>
          <p:cNvSpPr txBox="1"/>
          <p:nvPr/>
        </p:nvSpPr>
        <p:spPr>
          <a:xfrm>
            <a:off x="6818085" y="1963055"/>
            <a:ext cx="47534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chemeClr val="accent4"/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361" name="TextBox 53"/>
          <p:cNvSpPr txBox="1"/>
          <p:nvPr/>
        </p:nvSpPr>
        <p:spPr>
          <a:xfrm rot="737498">
            <a:off x="5461922" y="2399790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Syn</a:t>
            </a:r>
          </a:p>
        </p:txBody>
      </p:sp>
      <p:sp>
        <p:nvSpPr>
          <p:cNvPr id="362" name="TextBox 54"/>
          <p:cNvSpPr txBox="1"/>
          <p:nvPr/>
        </p:nvSpPr>
        <p:spPr>
          <a:xfrm rot="737498">
            <a:off x="7156465" y="2860620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Syn</a:t>
            </a:r>
          </a:p>
        </p:txBody>
      </p:sp>
      <p:sp>
        <p:nvSpPr>
          <p:cNvPr id="363" name="TextBox 55"/>
          <p:cNvSpPr txBox="1"/>
          <p:nvPr/>
        </p:nvSpPr>
        <p:spPr>
          <a:xfrm rot="20848332">
            <a:off x="5415568" y="3013284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Ack</a:t>
            </a:r>
          </a:p>
        </p:txBody>
      </p:sp>
      <p:sp>
        <p:nvSpPr>
          <p:cNvPr id="364" name="TextBox 56"/>
          <p:cNvSpPr txBox="1"/>
          <p:nvPr/>
        </p:nvSpPr>
        <p:spPr>
          <a:xfrm rot="20848332">
            <a:off x="7182682" y="3183827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Ack</a:t>
            </a:r>
          </a:p>
        </p:txBody>
      </p:sp>
      <p:sp>
        <p:nvSpPr>
          <p:cNvPr id="365" name="TextBox 57"/>
          <p:cNvSpPr txBox="1"/>
          <p:nvPr/>
        </p:nvSpPr>
        <p:spPr>
          <a:xfrm rot="737498">
            <a:off x="5631122" y="3508094"/>
            <a:ext cx="11350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SynAck</a:t>
            </a:r>
          </a:p>
        </p:txBody>
      </p:sp>
      <p:sp>
        <p:nvSpPr>
          <p:cNvPr id="366" name="TextBox 58"/>
          <p:cNvSpPr txBox="1"/>
          <p:nvPr/>
        </p:nvSpPr>
        <p:spPr>
          <a:xfrm rot="737498">
            <a:off x="7561522" y="3497208"/>
            <a:ext cx="11350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SynAck</a:t>
            </a:r>
          </a:p>
        </p:txBody>
      </p:sp>
      <p:sp>
        <p:nvSpPr>
          <p:cNvPr id="367" name="Straight Connector 60"/>
          <p:cNvSpPr/>
          <p:nvPr/>
        </p:nvSpPr>
        <p:spPr>
          <a:xfrm flipH="1" flipV="1">
            <a:off x="4826001" y="3900714"/>
            <a:ext cx="4263573" cy="72572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8" name="Straight Connector 62"/>
          <p:cNvSpPr/>
          <p:nvPr/>
        </p:nvSpPr>
        <p:spPr>
          <a:xfrm flipH="1" flipV="1">
            <a:off x="4833257" y="4198258"/>
            <a:ext cx="4263574" cy="72573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369" name="Straight Arrow Connector 63"/>
          <p:cNvSpPr/>
          <p:nvPr/>
        </p:nvSpPr>
        <p:spPr>
          <a:xfrm>
            <a:off x="7087582" y="4369632"/>
            <a:ext cx="1591961" cy="227767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7" grpId="1"/>
      <p:bldP build="whole" bldLvl="1" animBg="1" rev="0" advAuto="0" spid="368" grpId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Proxying</a:t>
            </a:r>
          </a:p>
        </p:txBody>
      </p:sp>
      <p:sp>
        <p:nvSpPr>
          <p:cNvPr id="37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RTT is lower on each end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Can use different MTUs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Particularly useful in cell ntwks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</a:p>
          <a:p>
            <a:pPr/>
            <a:r>
              <a:t>Disadvantages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Extra delay can be bad for </a:t>
            </a:r>
            <a:br/>
            <a:r>
              <a:t>small flows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Buffering/state makes it </a:t>
            </a:r>
            <a:br/>
            <a:r>
              <a:t>potentially costly</a:t>
            </a:r>
          </a:p>
        </p:txBody>
      </p:sp>
      <p:sp>
        <p:nvSpPr>
          <p:cNvPr id="374" name="Straight Arrow Connector 13"/>
          <p:cNvSpPr/>
          <p:nvPr/>
        </p:nvSpPr>
        <p:spPr>
          <a:xfrm>
            <a:off x="5367158" y="2621224"/>
            <a:ext cx="1581556" cy="53563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78" name="Group 49"/>
          <p:cNvGrpSpPr/>
          <p:nvPr/>
        </p:nvGrpSpPr>
        <p:grpSpPr>
          <a:xfrm>
            <a:off x="5282094" y="2525890"/>
            <a:ext cx="3432797" cy="4078109"/>
            <a:chOff x="0" y="0"/>
            <a:chExt cx="3432796" cy="4078107"/>
          </a:xfrm>
        </p:grpSpPr>
        <p:sp>
          <p:nvSpPr>
            <p:cNvPr id="375" name="Straight Arrow Connector 10"/>
            <p:cNvSpPr/>
            <p:nvPr/>
          </p:nvSpPr>
          <p:spPr>
            <a:xfrm flipH="1">
              <a:off x="-1" y="53196"/>
              <a:ext cx="1" cy="4024912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6" name="Straight Arrow Connector 11"/>
            <p:cNvSpPr/>
            <p:nvPr/>
          </p:nvSpPr>
          <p:spPr>
            <a:xfrm flipH="1">
              <a:off x="3432795" y="0"/>
              <a:ext cx="1" cy="4024911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Straight Arrow Connector 16"/>
            <p:cNvSpPr/>
            <p:nvPr/>
          </p:nvSpPr>
          <p:spPr>
            <a:xfrm flipH="1">
              <a:off x="1730827" y="53196"/>
              <a:ext cx="1" cy="4024912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9" name="Straight Arrow Connector 18"/>
          <p:cNvSpPr/>
          <p:nvPr/>
        </p:nvSpPr>
        <p:spPr>
          <a:xfrm>
            <a:off x="7058552" y="3197604"/>
            <a:ext cx="1577448" cy="195110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Straight Arrow Connector 22"/>
          <p:cNvSpPr/>
          <p:nvPr/>
        </p:nvSpPr>
        <p:spPr>
          <a:xfrm flipH="1">
            <a:off x="5297713" y="3227197"/>
            <a:ext cx="1546276" cy="383232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1" name="Straight Arrow Connector 25"/>
          <p:cNvSpPr/>
          <p:nvPr/>
        </p:nvSpPr>
        <p:spPr>
          <a:xfrm flipH="1">
            <a:off x="7039427" y="3519714"/>
            <a:ext cx="1542145" cy="108856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Straight Arrow Connector 27"/>
          <p:cNvSpPr/>
          <p:nvPr/>
        </p:nvSpPr>
        <p:spPr>
          <a:xfrm>
            <a:off x="5374416" y="3680767"/>
            <a:ext cx="1581556" cy="53563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3" name="Straight Arrow Connector 28"/>
          <p:cNvSpPr/>
          <p:nvPr/>
        </p:nvSpPr>
        <p:spPr>
          <a:xfrm>
            <a:off x="5327243" y="3905739"/>
            <a:ext cx="1581556" cy="53563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Straight Arrow Connector 29"/>
          <p:cNvSpPr/>
          <p:nvPr/>
        </p:nvSpPr>
        <p:spPr>
          <a:xfrm>
            <a:off x="5290958" y="4087167"/>
            <a:ext cx="1581556" cy="535633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5" name="Straight Arrow Connector 32"/>
          <p:cNvSpPr/>
          <p:nvPr/>
        </p:nvSpPr>
        <p:spPr>
          <a:xfrm>
            <a:off x="7025896" y="3745518"/>
            <a:ext cx="1591961" cy="227767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Straight Arrow Connector 40"/>
          <p:cNvSpPr/>
          <p:nvPr/>
        </p:nvSpPr>
        <p:spPr>
          <a:xfrm flipH="1">
            <a:off x="7028542" y="4053114"/>
            <a:ext cx="1542145" cy="108856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7" name="Straight Arrow Connector 41"/>
          <p:cNvSpPr/>
          <p:nvPr/>
        </p:nvSpPr>
        <p:spPr>
          <a:xfrm flipH="1">
            <a:off x="7046685" y="4234543"/>
            <a:ext cx="1542145" cy="108857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Straight Arrow Connector 42"/>
          <p:cNvSpPr/>
          <p:nvPr/>
        </p:nvSpPr>
        <p:spPr>
          <a:xfrm flipH="1">
            <a:off x="7064827" y="4415971"/>
            <a:ext cx="1542145" cy="108857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89" name="Straight Arrow Connector 43"/>
          <p:cNvSpPr/>
          <p:nvPr/>
        </p:nvSpPr>
        <p:spPr>
          <a:xfrm flipH="1">
            <a:off x="5315856" y="4354285"/>
            <a:ext cx="1614715" cy="399144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TextBox 50"/>
          <p:cNvSpPr txBox="1"/>
          <p:nvPr/>
        </p:nvSpPr>
        <p:spPr>
          <a:xfrm>
            <a:off x="5079998" y="1963055"/>
            <a:ext cx="34471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chemeClr val="accent4"/>
                </a:solidFill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391" name="TextBox 51"/>
          <p:cNvSpPr txBox="1"/>
          <p:nvPr/>
        </p:nvSpPr>
        <p:spPr>
          <a:xfrm>
            <a:off x="8552542" y="1963055"/>
            <a:ext cx="34471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chemeClr val="accent4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392" name="TextBox 52"/>
          <p:cNvSpPr txBox="1"/>
          <p:nvPr/>
        </p:nvSpPr>
        <p:spPr>
          <a:xfrm>
            <a:off x="6818085" y="1963055"/>
            <a:ext cx="475345" cy="485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800">
                <a:solidFill>
                  <a:schemeClr val="accent4"/>
                </a:solidFill>
              </a:defRPr>
            </a:lvl1pPr>
          </a:lstStyle>
          <a:p>
            <a:pPr/>
            <a:r>
              <a:t>M</a:t>
            </a:r>
          </a:p>
        </p:txBody>
      </p:sp>
      <p:sp>
        <p:nvSpPr>
          <p:cNvPr id="393" name="TextBox 53"/>
          <p:cNvSpPr txBox="1"/>
          <p:nvPr/>
        </p:nvSpPr>
        <p:spPr>
          <a:xfrm rot="737498">
            <a:off x="5461922" y="2399790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Syn</a:t>
            </a:r>
          </a:p>
        </p:txBody>
      </p:sp>
      <p:sp>
        <p:nvSpPr>
          <p:cNvPr id="394" name="TextBox 54"/>
          <p:cNvSpPr txBox="1"/>
          <p:nvPr/>
        </p:nvSpPr>
        <p:spPr>
          <a:xfrm rot="737498">
            <a:off x="7156465" y="2860620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Syn</a:t>
            </a:r>
          </a:p>
        </p:txBody>
      </p:sp>
      <p:sp>
        <p:nvSpPr>
          <p:cNvPr id="395" name="TextBox 55"/>
          <p:cNvSpPr txBox="1"/>
          <p:nvPr/>
        </p:nvSpPr>
        <p:spPr>
          <a:xfrm rot="20848332">
            <a:off x="5415568" y="3013284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Ack</a:t>
            </a:r>
          </a:p>
        </p:txBody>
      </p:sp>
      <p:sp>
        <p:nvSpPr>
          <p:cNvPr id="396" name="TextBox 56"/>
          <p:cNvSpPr txBox="1"/>
          <p:nvPr/>
        </p:nvSpPr>
        <p:spPr>
          <a:xfrm rot="20848332">
            <a:off x="7182682" y="3183827"/>
            <a:ext cx="10178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Ack</a:t>
            </a:r>
          </a:p>
        </p:txBody>
      </p:sp>
      <p:sp>
        <p:nvSpPr>
          <p:cNvPr id="397" name="TextBox 57"/>
          <p:cNvSpPr txBox="1"/>
          <p:nvPr/>
        </p:nvSpPr>
        <p:spPr>
          <a:xfrm rot="737498">
            <a:off x="5631122" y="3508094"/>
            <a:ext cx="11350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SynAck</a:t>
            </a:r>
          </a:p>
        </p:txBody>
      </p:sp>
      <p:sp>
        <p:nvSpPr>
          <p:cNvPr id="398" name="TextBox 58"/>
          <p:cNvSpPr txBox="1"/>
          <p:nvPr/>
        </p:nvSpPr>
        <p:spPr>
          <a:xfrm rot="737498">
            <a:off x="7561522" y="3497208"/>
            <a:ext cx="113502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SynAck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Ques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  <p:sp>
        <p:nvSpPr>
          <p:cNvPr id="4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2" name="Middleboxes that breaks end-to-end integ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Middleboxes that breaks end-to-end integrity</a:t>
            </a:r>
          </a:p>
          <a:p>
            <a:pPr/>
            <a:r>
              <a:t>How can we tell if middle boxes do that?</a:t>
            </a:r>
          </a:p>
          <a:p>
            <a:pPr lvl="1" marL="685800" indent="-320039">
              <a:buSzPct val="60000"/>
              <a:buChar char="◻"/>
            </a:pPr>
            <a:r>
              <a:t>ISP? Software on your computer? How can we tell that?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Middleboxes</a:t>
            </a:r>
          </a:p>
        </p:txBody>
      </p:sp>
      <p:sp>
        <p:nvSpPr>
          <p:cNvPr id="14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Devices in the network that interact with network traffic from the IP layer and up</a:t>
            </a:r>
          </a:p>
          <a:p>
            <a:pPr/>
            <a:r>
              <a:t>Common functions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b="1" sz="2600"/>
            </a:pPr>
            <a:r>
              <a:t>NAT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Firewall and other security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Proxy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Filtering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Caching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…</a:t>
            </a:r>
          </a:p>
        </p:txBody>
      </p:sp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9199" y="4954091"/>
            <a:ext cx="764788" cy="7647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4" name="Cloud 6"/>
          <p:cNvGrpSpPr/>
          <p:nvPr/>
        </p:nvGrpSpPr>
        <p:grpSpPr>
          <a:xfrm>
            <a:off x="7092335" y="4738852"/>
            <a:ext cx="1797083" cy="1107032"/>
            <a:chOff x="0" y="0"/>
            <a:chExt cx="1797082" cy="1107030"/>
          </a:xfrm>
        </p:grpSpPr>
        <p:sp>
          <p:nvSpPr>
            <p:cNvPr id="151" name="Shape"/>
            <p:cNvSpPr/>
            <p:nvPr/>
          </p:nvSpPr>
          <p:spPr>
            <a:xfrm>
              <a:off x="0" y="-1"/>
              <a:ext cx="1797083" cy="1107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Shape"/>
            <p:cNvSpPr/>
            <p:nvPr/>
          </p:nvSpPr>
          <p:spPr>
            <a:xfrm>
              <a:off x="91252" y="56291"/>
              <a:ext cx="1646728" cy="939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Internet"/>
            <p:cNvSpPr txBox="1"/>
            <p:nvPr/>
          </p:nvSpPr>
          <p:spPr>
            <a:xfrm>
              <a:off x="248874" y="306102"/>
              <a:ext cx="1172374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Internet</a:t>
              </a:r>
            </a:p>
          </p:txBody>
        </p:sp>
      </p:grpSp>
      <p:pic>
        <p:nvPicPr>
          <p:cNvPr id="155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64741" y="4804559"/>
            <a:ext cx="1186544" cy="1024743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Right Arrow 8"/>
          <p:cNvSpPr/>
          <p:nvPr/>
        </p:nvSpPr>
        <p:spPr>
          <a:xfrm>
            <a:off x="5885619" y="5072041"/>
            <a:ext cx="943355" cy="5332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Right Arrow 5"/>
          <p:cNvSpPr/>
          <p:nvPr/>
        </p:nvSpPr>
        <p:spPr>
          <a:xfrm>
            <a:off x="3664932" y="5064783"/>
            <a:ext cx="943355" cy="5332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5" grpId="1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ubtitle 2"/>
          <p:cNvSpPr txBox="1"/>
          <p:nvPr/>
        </p:nvSpPr>
        <p:spPr>
          <a:xfrm>
            <a:off x="685799" y="3496235"/>
            <a:ext cx="7990114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Lecture 11 ext: DHCP</a:t>
            </a:r>
            <a:endParaRPr sz="2600"/>
          </a:p>
        </p:txBody>
      </p:sp>
      <p:sp>
        <p:nvSpPr>
          <p:cNvPr id="405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406" name="The slide is built with the Prof. Kurose’s materials"/>
          <p:cNvSpPr txBox="1"/>
          <p:nvPr/>
        </p:nvSpPr>
        <p:spPr>
          <a:xfrm>
            <a:off x="2387002" y="6292595"/>
            <a:ext cx="325611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700"/>
              </a:spcBef>
              <a:defRPr sz="1300">
                <a:solidFill>
                  <a:srgbClr val="FFFFFF"/>
                </a:solidFill>
              </a:defRPr>
            </a:lvl1pPr>
          </a:lstStyle>
          <a:p>
            <a:pPr/>
            <a:r>
              <a:t>The slide is built with the Prof. Kurose’s materials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13816">
              <a:defRPr sz="3916"/>
            </a:pPr>
            <a:r>
              <a:rPr sz="4272"/>
              <a:t>DHCP: </a:t>
            </a:r>
            <a:r>
              <a:t>Dynamic Host Configuration Protocol</a:t>
            </a:r>
            <a:r>
              <a:rPr sz="1068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40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1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say that a ISP has X customers, How many IPs does it need to have? </a:t>
            </a:r>
          </a:p>
          <a:p>
            <a:pPr lvl="1" marL="685800" indent="-320039">
              <a:buSzPct val="60000"/>
              <a:buChar char="◻"/>
            </a:pPr>
            <a:r>
              <a:t>X?</a:t>
            </a:r>
          </a:p>
          <a:p>
            <a:pPr/>
            <a:r>
              <a:t>Goal: allow host to </a:t>
            </a:r>
            <a:r>
              <a:rPr i="1"/>
              <a:t>dynamically </a:t>
            </a:r>
            <a:r>
              <a:t>obtain its IP address from network server when it joins network</a:t>
            </a:r>
            <a:r>
              <a:rPr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685800" indent="-320039">
              <a:buSzPct val="60000"/>
              <a:buChar char="◻"/>
            </a:pPr>
            <a:r>
              <a:t>can renew its lease on address in use</a:t>
            </a:r>
            <a:r>
              <a:rPr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685800" indent="-320039">
              <a:buSzPct val="60000"/>
              <a:buChar char="◻"/>
            </a:pPr>
            <a:r>
              <a:t>allows reuse of addresses (only hold address while connected/“on”)</a:t>
            </a:r>
            <a:endParaRPr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685800" indent="-320039">
              <a:buSzPct val="60000"/>
              <a:buChar char="◻"/>
            </a:pPr>
            <a:r>
              <a:t>support for mobile users who want to join network (more shortly)</a:t>
            </a:r>
            <a:endParaRPr sz="12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DHCP Client-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Client-Server</a:t>
            </a:r>
          </a:p>
        </p:txBody>
      </p:sp>
      <p:sp>
        <p:nvSpPr>
          <p:cNvPr id="4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598140"/>
            <a:ext cx="9144001" cy="5101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DHCP Client-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Client-Server</a:t>
            </a:r>
          </a:p>
        </p:txBody>
      </p:sp>
      <p:sp>
        <p:nvSpPr>
          <p:cNvPr id="4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8" name="DHCP server: 223.1.2.5"/>
          <p:cNvSpPr txBox="1"/>
          <p:nvPr/>
        </p:nvSpPr>
        <p:spPr>
          <a:xfrm>
            <a:off x="888278" y="1490662"/>
            <a:ext cx="2257684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DHCP server: 223.1.2.5</a:t>
            </a:r>
          </a:p>
        </p:txBody>
      </p:sp>
      <p:sp>
        <p:nvSpPr>
          <p:cNvPr id="419" name="arriving…"/>
          <p:cNvSpPr txBox="1"/>
          <p:nvPr/>
        </p:nvSpPr>
        <p:spPr>
          <a:xfrm>
            <a:off x="6517600" y="1653539"/>
            <a:ext cx="826850" cy="537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85000"/>
              </a:lnSpc>
              <a:defRPr sz="16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arriving</a:t>
            </a:r>
          </a:p>
          <a:p>
            <a:pPr algn="ctr">
              <a:lnSpc>
                <a:spcPct val="85000"/>
              </a:lnSpc>
              <a:defRPr sz="16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client</a:t>
            </a:r>
          </a:p>
        </p:txBody>
      </p:sp>
      <p:sp>
        <p:nvSpPr>
          <p:cNvPr id="420" name="Line"/>
          <p:cNvSpPr/>
          <p:nvPr/>
        </p:nvSpPr>
        <p:spPr>
          <a:xfrm flipH="1">
            <a:off x="2285206" y="2506027"/>
            <a:ext cx="11113" cy="4027489"/>
          </a:xfrm>
          <a:prstGeom prst="line">
            <a:avLst/>
          </a:prstGeom>
          <a:ln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421" name="Line"/>
          <p:cNvSpPr/>
          <p:nvPr/>
        </p:nvSpPr>
        <p:spPr>
          <a:xfrm flipH="1">
            <a:off x="6811169" y="2582227"/>
            <a:ext cx="11113" cy="4140201"/>
          </a:xfrm>
          <a:prstGeom prst="line">
            <a:avLst/>
          </a:prstGeom>
          <a:ln>
            <a:solidFill>
              <a:srgbClr val="808080"/>
            </a:solidFill>
            <a:tailEnd type="triangle"/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430" name="Group"/>
          <p:cNvGrpSpPr/>
          <p:nvPr/>
        </p:nvGrpSpPr>
        <p:grpSpPr>
          <a:xfrm>
            <a:off x="2329656" y="1685289"/>
            <a:ext cx="4395788" cy="1401764"/>
            <a:chOff x="0" y="0"/>
            <a:chExt cx="4395787" cy="1401762"/>
          </a:xfrm>
        </p:grpSpPr>
        <p:sp>
          <p:nvSpPr>
            <p:cNvPr id="422" name="Line"/>
            <p:cNvSpPr/>
            <p:nvPr/>
          </p:nvSpPr>
          <p:spPr>
            <a:xfrm flipH="1">
              <a:off x="-1" y="865187"/>
              <a:ext cx="4395789" cy="53657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429" name="Group"/>
            <p:cNvGrpSpPr/>
            <p:nvPr/>
          </p:nvGrpSpPr>
          <p:grpSpPr>
            <a:xfrm>
              <a:off x="1528762" y="0"/>
              <a:ext cx="2673351" cy="1116013"/>
              <a:chOff x="0" y="0"/>
              <a:chExt cx="2673349" cy="1116012"/>
            </a:xfrm>
          </p:grpSpPr>
          <p:grpSp>
            <p:nvGrpSpPr>
              <p:cNvPr id="425" name="Group"/>
              <p:cNvGrpSpPr/>
              <p:nvPr/>
            </p:nvGrpSpPr>
            <p:grpSpPr>
              <a:xfrm>
                <a:off x="0" y="-1"/>
                <a:ext cx="1481841" cy="434006"/>
                <a:chOff x="0" y="0"/>
                <a:chExt cx="1481840" cy="434004"/>
              </a:xfrm>
            </p:grpSpPr>
            <p:sp>
              <p:nvSpPr>
                <p:cNvPr id="423" name="Rectangle"/>
                <p:cNvSpPr/>
                <p:nvPr/>
              </p:nvSpPr>
              <p:spPr>
                <a:xfrm>
                  <a:off x="0" y="0"/>
                  <a:ext cx="1481841" cy="434005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defRPr b="1" sz="12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</a:p>
              </p:txBody>
            </p:sp>
            <p:sp>
              <p:nvSpPr>
                <p:cNvPr id="424" name="DHCP discover"/>
                <p:cNvSpPr txBox="1"/>
                <p:nvPr/>
              </p:nvSpPr>
              <p:spPr>
                <a:xfrm>
                  <a:off x="0" y="0"/>
                  <a:ext cx="1481841" cy="2692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b="1" sz="1200"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pPr/>
                  <a:r>
                    <a:t>DHCP discover</a:t>
                  </a:r>
                </a:p>
              </p:txBody>
            </p:sp>
          </p:grpSp>
          <p:grpSp>
            <p:nvGrpSpPr>
              <p:cNvPr id="428" name="Group"/>
              <p:cNvGrpSpPr/>
              <p:nvPr/>
            </p:nvGrpSpPr>
            <p:grpSpPr>
              <a:xfrm>
                <a:off x="107796" y="306460"/>
                <a:ext cx="2565554" cy="809553"/>
                <a:chOff x="0" y="0"/>
                <a:chExt cx="2565553" cy="809551"/>
              </a:xfrm>
            </p:grpSpPr>
            <p:sp>
              <p:nvSpPr>
                <p:cNvPr id="426" name="Rectangle"/>
                <p:cNvSpPr/>
                <p:nvPr/>
              </p:nvSpPr>
              <p:spPr>
                <a:xfrm>
                  <a:off x="0" y="0"/>
                  <a:ext cx="2565554" cy="809552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algn="ctr">
                    <a:defRPr sz="16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</a:p>
              </p:txBody>
            </p:sp>
            <p:sp>
              <p:nvSpPr>
                <p:cNvPr id="427" name="src : 0.0.0.0, 68…"/>
                <p:cNvSpPr txBox="1"/>
                <p:nvPr/>
              </p:nvSpPr>
              <p:spPr>
                <a:xfrm>
                  <a:off x="0" y="0"/>
                  <a:ext cx="2565554" cy="8026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 algn="ctr">
                    <a:defRPr sz="12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src : 0.0.0.0, 68     </a:t>
                  </a:r>
                </a:p>
                <a:p>
                  <a:pPr algn="ctr">
                    <a:defRPr sz="12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dest.: 255.255.255.255,67</a:t>
                  </a:r>
                </a:p>
                <a:p>
                  <a:pPr algn="ctr">
                    <a:defRPr sz="12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yiaddr:    0.0.0.0</a:t>
                  </a:r>
                </a:p>
                <a:p>
                  <a:pPr algn="ctr">
                    <a:defRPr sz="12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transaction ID: 654</a:t>
                  </a:r>
                </a:p>
              </p:txBody>
            </p:sp>
          </p:grpSp>
        </p:grpSp>
      </p:grpSp>
      <p:sp>
        <p:nvSpPr>
          <p:cNvPr id="431" name="Line"/>
          <p:cNvSpPr/>
          <p:nvPr/>
        </p:nvSpPr>
        <p:spPr>
          <a:xfrm>
            <a:off x="2372518" y="3536315"/>
            <a:ext cx="4395789" cy="538163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438" name="Group"/>
          <p:cNvGrpSpPr/>
          <p:nvPr/>
        </p:nvGrpSpPr>
        <p:grpSpPr>
          <a:xfrm>
            <a:off x="4031456" y="2921952"/>
            <a:ext cx="2520951" cy="1232853"/>
            <a:chOff x="0" y="0"/>
            <a:chExt cx="2520950" cy="1232852"/>
          </a:xfrm>
        </p:grpSpPr>
        <p:grpSp>
          <p:nvGrpSpPr>
            <p:cNvPr id="434" name="Group"/>
            <p:cNvGrpSpPr/>
            <p:nvPr/>
          </p:nvGrpSpPr>
          <p:grpSpPr>
            <a:xfrm>
              <a:off x="0" y="-1"/>
              <a:ext cx="1379538" cy="330202"/>
              <a:chOff x="0" y="0"/>
              <a:chExt cx="1379537" cy="330200"/>
            </a:xfrm>
          </p:grpSpPr>
          <p:sp>
            <p:nvSpPr>
              <p:cNvPr id="432" name="Rectangle"/>
              <p:cNvSpPr/>
              <p:nvPr/>
            </p:nvSpPr>
            <p:spPr>
              <a:xfrm>
                <a:off x="0" y="0"/>
                <a:ext cx="1379538" cy="3302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6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433" name="DHCP offer"/>
              <p:cNvSpPr txBox="1"/>
              <p:nvPr/>
            </p:nvSpPr>
            <p:spPr>
              <a:xfrm>
                <a:off x="0" y="0"/>
                <a:ext cx="1379538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12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 offer</a:t>
                </a:r>
              </a:p>
            </p:txBody>
          </p:sp>
        </p:grpSp>
        <p:grpSp>
          <p:nvGrpSpPr>
            <p:cNvPr id="437" name="Group"/>
            <p:cNvGrpSpPr/>
            <p:nvPr/>
          </p:nvGrpSpPr>
          <p:grpSpPr>
            <a:xfrm>
              <a:off x="96837" y="252412"/>
              <a:ext cx="2424114" cy="980441"/>
              <a:chOff x="0" y="0"/>
              <a:chExt cx="2424112" cy="980439"/>
            </a:xfrm>
          </p:grpSpPr>
          <p:sp>
            <p:nvSpPr>
              <p:cNvPr id="435" name="Rectangle"/>
              <p:cNvSpPr/>
              <p:nvPr/>
            </p:nvSpPr>
            <p:spPr>
              <a:xfrm>
                <a:off x="0" y="0"/>
                <a:ext cx="2424113" cy="96520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8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436" name="src: 223.1.2.5, 67…"/>
              <p:cNvSpPr txBox="1"/>
              <p:nvPr/>
            </p:nvSpPr>
            <p:spPr>
              <a:xfrm>
                <a:off x="0" y="0"/>
                <a:ext cx="2424113" cy="980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src: 223.1.2.5, 67      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dest:  255.255.255.255, 68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yiaddrr: 223.1.2.4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transaction ID: 654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lifetime: 3600 secs</a:t>
                </a:r>
              </a:p>
            </p:txBody>
          </p:sp>
        </p:grpSp>
      </p:grpSp>
      <p:sp>
        <p:nvSpPr>
          <p:cNvPr id="439" name="Line"/>
          <p:cNvSpPr/>
          <p:nvPr/>
        </p:nvSpPr>
        <p:spPr>
          <a:xfrm flipH="1">
            <a:off x="2264568" y="4765039"/>
            <a:ext cx="4395789" cy="536577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446" name="Group"/>
          <p:cNvGrpSpPr/>
          <p:nvPr/>
        </p:nvGrpSpPr>
        <p:grpSpPr>
          <a:xfrm>
            <a:off x="2436018" y="4107815"/>
            <a:ext cx="2887664" cy="1260476"/>
            <a:chOff x="0" y="0"/>
            <a:chExt cx="2887662" cy="1260475"/>
          </a:xfrm>
        </p:grpSpPr>
        <p:grpSp>
          <p:nvGrpSpPr>
            <p:cNvPr id="442" name="Group"/>
            <p:cNvGrpSpPr/>
            <p:nvPr/>
          </p:nvGrpSpPr>
          <p:grpSpPr>
            <a:xfrm>
              <a:off x="-1" y="-1"/>
              <a:ext cx="1379539" cy="328614"/>
              <a:chOff x="0" y="0"/>
              <a:chExt cx="1379537" cy="328613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-1" y="0"/>
                <a:ext cx="1379539" cy="32861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6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441" name="DHCP request"/>
              <p:cNvSpPr txBox="1"/>
              <p:nvPr/>
            </p:nvSpPr>
            <p:spPr>
              <a:xfrm>
                <a:off x="-1" y="0"/>
                <a:ext cx="1379539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12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 request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130175" y="261937"/>
              <a:ext cx="2757488" cy="998538"/>
              <a:chOff x="0" y="0"/>
              <a:chExt cx="2757487" cy="998537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2757488" cy="998538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6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444" name="src:  0.0.0.0, 68…"/>
              <p:cNvSpPr txBox="1"/>
              <p:nvPr/>
            </p:nvSpPr>
            <p:spPr>
              <a:xfrm>
                <a:off x="0" y="0"/>
                <a:ext cx="2757488" cy="980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src:  0.0.0.0, 68     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dest::  255.255.255.255, 67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yiaddrr: 223.1.2.4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transaction ID: 655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lifetime: 3600 secs</a:t>
                </a:r>
              </a:p>
            </p:txBody>
          </p:sp>
        </p:grpSp>
      </p:grpSp>
      <p:sp>
        <p:nvSpPr>
          <p:cNvPr id="447" name="Line"/>
          <p:cNvSpPr/>
          <p:nvPr/>
        </p:nvSpPr>
        <p:spPr>
          <a:xfrm>
            <a:off x="2350293" y="5795328"/>
            <a:ext cx="4395789" cy="538162"/>
          </a:xfrm>
          <a:prstGeom prst="line">
            <a:avLst/>
          </a:prstGeom>
          <a:ln w="190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454" name="Group"/>
          <p:cNvGrpSpPr/>
          <p:nvPr/>
        </p:nvGrpSpPr>
        <p:grpSpPr>
          <a:xfrm>
            <a:off x="3988593" y="5511165"/>
            <a:ext cx="2509839" cy="1271588"/>
            <a:chOff x="0" y="0"/>
            <a:chExt cx="2509837" cy="1271587"/>
          </a:xfrm>
        </p:grpSpPr>
        <p:grpSp>
          <p:nvGrpSpPr>
            <p:cNvPr id="450" name="Group"/>
            <p:cNvGrpSpPr/>
            <p:nvPr/>
          </p:nvGrpSpPr>
          <p:grpSpPr>
            <a:xfrm>
              <a:off x="-1" y="-1"/>
              <a:ext cx="1379539" cy="328614"/>
              <a:chOff x="0" y="0"/>
              <a:chExt cx="1379537" cy="328612"/>
            </a:xfrm>
          </p:grpSpPr>
          <p:sp>
            <p:nvSpPr>
              <p:cNvPr id="448" name="Rectangle"/>
              <p:cNvSpPr/>
              <p:nvPr/>
            </p:nvSpPr>
            <p:spPr>
              <a:xfrm>
                <a:off x="-1" y="0"/>
                <a:ext cx="1379539" cy="32861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6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449" name="DHCP ACK"/>
              <p:cNvSpPr txBox="1"/>
              <p:nvPr/>
            </p:nvSpPr>
            <p:spPr>
              <a:xfrm>
                <a:off x="-1" y="0"/>
                <a:ext cx="1379539" cy="269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algn="ctr">
                  <a:defRPr b="1" sz="12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 ACK</a:t>
                </a:r>
              </a:p>
            </p:txBody>
          </p:sp>
        </p:grpSp>
        <p:grpSp>
          <p:nvGrpSpPr>
            <p:cNvPr id="453" name="Group"/>
            <p:cNvGrpSpPr/>
            <p:nvPr/>
          </p:nvGrpSpPr>
          <p:grpSpPr>
            <a:xfrm>
              <a:off x="96837" y="252412"/>
              <a:ext cx="2413001" cy="1019176"/>
              <a:chOff x="0" y="0"/>
              <a:chExt cx="2413000" cy="1019174"/>
            </a:xfrm>
          </p:grpSpPr>
          <p:sp>
            <p:nvSpPr>
              <p:cNvPr id="451" name="Rectangle"/>
              <p:cNvSpPr/>
              <p:nvPr/>
            </p:nvSpPr>
            <p:spPr>
              <a:xfrm>
                <a:off x="0" y="0"/>
                <a:ext cx="2413001" cy="1019175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0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452" name="src: 223.1.2.5, 67…"/>
              <p:cNvSpPr txBox="1"/>
              <p:nvPr/>
            </p:nvSpPr>
            <p:spPr>
              <a:xfrm>
                <a:off x="0" y="0"/>
                <a:ext cx="2413001" cy="980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src: 223.1.2.5, 67      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dest:  255.255.255.255, 68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yiaddrr: 223.1.2.4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transaction ID: 655</a:t>
                </a:r>
              </a:p>
              <a:p>
                <a:pPr algn="ctr">
                  <a:defRPr sz="12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lifetime: 3600 secs</a:t>
                </a:r>
              </a:p>
            </p:txBody>
          </p:sp>
        </p:grpSp>
      </p:grpSp>
      <p:grpSp>
        <p:nvGrpSpPr>
          <p:cNvPr id="477" name="Group"/>
          <p:cNvGrpSpPr/>
          <p:nvPr/>
        </p:nvGrpSpPr>
        <p:grpSpPr>
          <a:xfrm>
            <a:off x="6759376" y="2123439"/>
            <a:ext cx="788393" cy="559883"/>
            <a:chOff x="0" y="0"/>
            <a:chExt cx="788392" cy="559881"/>
          </a:xfrm>
        </p:grpSpPr>
        <p:pic>
          <p:nvPicPr>
            <p:cNvPr id="455" name="laptop_keyboard" descr="laptop_keyboard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 rot="109065">
              <a:off x="4167" y="275836"/>
              <a:ext cx="673106" cy="27344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6" name="Shape"/>
            <p:cNvSpPr/>
            <p:nvPr/>
          </p:nvSpPr>
          <p:spPr>
            <a:xfrm>
              <a:off x="227684" y="11992"/>
              <a:ext cx="541550" cy="35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11" y="0"/>
                  </a:moveTo>
                  <a:lnTo>
                    <a:pt x="0" y="15338"/>
                  </a:lnTo>
                  <a:lnTo>
                    <a:pt x="17341" y="21600"/>
                  </a:lnTo>
                  <a:lnTo>
                    <a:pt x="21600" y="2813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457" name="screen" descr="screen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4506" y="20387"/>
              <a:ext cx="491738" cy="3250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58" name="Shape"/>
            <p:cNvSpPr/>
            <p:nvPr/>
          </p:nvSpPr>
          <p:spPr>
            <a:xfrm>
              <a:off x="326031" y="1199"/>
              <a:ext cx="458530" cy="65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" y="0"/>
                  </a:moveTo>
                  <a:lnTo>
                    <a:pt x="21600" y="16188"/>
                  </a:lnTo>
                  <a:lnTo>
                    <a:pt x="21190" y="21600"/>
                  </a:lnTo>
                  <a:lnTo>
                    <a:pt x="0" y="4083"/>
                  </a:lnTo>
                  <a:lnTo>
                    <a:pt x="12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59" name="Shape"/>
            <p:cNvSpPr/>
            <p:nvPr/>
          </p:nvSpPr>
          <p:spPr>
            <a:xfrm>
              <a:off x="222575" y="0"/>
              <a:ext cx="127725" cy="275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15" y="0"/>
                  </a:moveTo>
                  <a:lnTo>
                    <a:pt x="0" y="21326"/>
                  </a:lnTo>
                  <a:lnTo>
                    <a:pt x="3508" y="21600"/>
                  </a:lnTo>
                  <a:lnTo>
                    <a:pt x="21600" y="582"/>
                  </a:lnTo>
                  <a:lnTo>
                    <a:pt x="17815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0" name="Shape"/>
            <p:cNvSpPr/>
            <p:nvPr/>
          </p:nvSpPr>
          <p:spPr>
            <a:xfrm>
              <a:off x="644064" y="50370"/>
              <a:ext cx="137943" cy="317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3943" y="21600"/>
                  </a:lnTo>
                  <a:lnTo>
                    <a:pt x="0" y="21244"/>
                  </a:lnTo>
                  <a:lnTo>
                    <a:pt x="17314" y="771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1" name="Shape"/>
            <p:cNvSpPr/>
            <p:nvPr/>
          </p:nvSpPr>
          <p:spPr>
            <a:xfrm>
              <a:off x="221298" y="262644"/>
              <a:ext cx="469321" cy="10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fill="norm" stroke="1" extrusionOk="0">
                  <a:moveTo>
                    <a:pt x="257" y="0"/>
                  </a:moveTo>
                  <a:lnTo>
                    <a:pt x="0" y="2898"/>
                  </a:lnTo>
                  <a:lnTo>
                    <a:pt x="18975" y="21600"/>
                  </a:lnTo>
                  <a:cubicBezTo>
                    <a:pt x="19466" y="14663"/>
                    <a:pt x="21600" y="21278"/>
                    <a:pt x="18484" y="17649"/>
                  </a:cubicBezTo>
                  <a:lnTo>
                    <a:pt x="25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2" name="Shape"/>
            <p:cNvSpPr/>
            <p:nvPr/>
          </p:nvSpPr>
          <p:spPr>
            <a:xfrm>
              <a:off x="659391" y="52768"/>
              <a:ext cx="129002" cy="31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54" y="0"/>
                  </a:moveTo>
                  <a:lnTo>
                    <a:pt x="21600" y="0"/>
                  </a:lnTo>
                  <a:lnTo>
                    <a:pt x="2306" y="21600"/>
                  </a:lnTo>
                  <a:lnTo>
                    <a:pt x="0" y="21444"/>
                  </a:lnTo>
                  <a:lnTo>
                    <a:pt x="20854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63" name="Shape"/>
            <p:cNvSpPr/>
            <p:nvPr/>
          </p:nvSpPr>
          <p:spPr>
            <a:xfrm>
              <a:off x="221298" y="277036"/>
              <a:ext cx="448312" cy="10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" y="2239"/>
                  </a:lnTo>
                  <a:lnTo>
                    <a:pt x="21093" y="21600"/>
                  </a:lnTo>
                  <a:lnTo>
                    <a:pt x="21600" y="194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70" name="Group"/>
            <p:cNvGrpSpPr/>
            <p:nvPr/>
          </p:nvGrpSpPr>
          <p:grpSpPr>
            <a:xfrm>
              <a:off x="213634" y="389769"/>
              <a:ext cx="151993" cy="63563"/>
              <a:chOff x="0" y="0"/>
              <a:chExt cx="151991" cy="63562"/>
            </a:xfrm>
          </p:grpSpPr>
          <p:sp>
            <p:nvSpPr>
              <p:cNvPr id="464" name="Shape"/>
              <p:cNvSpPr/>
              <p:nvPr/>
            </p:nvSpPr>
            <p:spPr>
              <a:xfrm>
                <a:off x="-1" y="0"/>
                <a:ext cx="151993" cy="635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16" y="0"/>
                    </a:moveTo>
                    <a:lnTo>
                      <a:pt x="21600" y="8191"/>
                    </a:lnTo>
                    <a:lnTo>
                      <a:pt x="13500" y="21600"/>
                    </a:lnTo>
                    <a:lnTo>
                      <a:pt x="0" y="12088"/>
                    </a:lnTo>
                    <a:lnTo>
                      <a:pt x="841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5" name="Shape"/>
              <p:cNvSpPr/>
              <p:nvPr/>
            </p:nvSpPr>
            <p:spPr>
              <a:xfrm>
                <a:off x="2829" y="1360"/>
                <a:ext cx="146738" cy="604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90" y="0"/>
                    </a:moveTo>
                    <a:lnTo>
                      <a:pt x="21600" y="8265"/>
                    </a:lnTo>
                    <a:lnTo>
                      <a:pt x="13597" y="21600"/>
                    </a:lnTo>
                    <a:lnTo>
                      <a:pt x="0" y="12015"/>
                    </a:lnTo>
                    <a:lnTo>
                      <a:pt x="83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6" name="Shape"/>
              <p:cNvSpPr/>
              <p:nvPr/>
            </p:nvSpPr>
            <p:spPr>
              <a:xfrm>
                <a:off x="13743" y="24880"/>
                <a:ext cx="52147" cy="194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04"/>
                    </a:moveTo>
                    <a:lnTo>
                      <a:pt x="6279" y="0"/>
                    </a:lnTo>
                    <a:lnTo>
                      <a:pt x="21600" y="10800"/>
                    </a:lnTo>
                    <a:lnTo>
                      <a:pt x="15321" y="21600"/>
                    </a:lnTo>
                    <a:lnTo>
                      <a:pt x="0" y="9504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7" name="Shape"/>
              <p:cNvSpPr/>
              <p:nvPr/>
            </p:nvSpPr>
            <p:spPr>
              <a:xfrm>
                <a:off x="11924" y="33595"/>
                <a:ext cx="39212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8" name="Shape"/>
              <p:cNvSpPr/>
              <p:nvPr/>
            </p:nvSpPr>
            <p:spPr>
              <a:xfrm>
                <a:off x="56592" y="37321"/>
                <a:ext cx="52147" cy="198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741"/>
                    </a:moveTo>
                    <a:lnTo>
                      <a:pt x="5944" y="0"/>
                    </a:lnTo>
                    <a:lnTo>
                      <a:pt x="21600" y="11012"/>
                    </a:lnTo>
                    <a:lnTo>
                      <a:pt x="15321" y="21600"/>
                    </a:lnTo>
                    <a:lnTo>
                      <a:pt x="0" y="9741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9" name="Shape"/>
              <p:cNvSpPr/>
              <p:nvPr/>
            </p:nvSpPr>
            <p:spPr>
              <a:xfrm>
                <a:off x="54773" y="46424"/>
                <a:ext cx="39212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471" name="Shape"/>
            <p:cNvSpPr/>
            <p:nvPr/>
          </p:nvSpPr>
          <p:spPr>
            <a:xfrm>
              <a:off x="474191" y="399363"/>
              <a:ext cx="183923" cy="139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" y="20127"/>
                  </a:moveTo>
                  <a:lnTo>
                    <a:pt x="21600" y="0"/>
                  </a:lnTo>
                  <a:lnTo>
                    <a:pt x="21535" y="1636"/>
                  </a:lnTo>
                  <a:lnTo>
                    <a:pt x="0" y="21600"/>
                  </a:lnTo>
                  <a:lnTo>
                    <a:pt x="65" y="20127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2" name="Shape"/>
            <p:cNvSpPr/>
            <p:nvPr/>
          </p:nvSpPr>
          <p:spPr>
            <a:xfrm>
              <a:off x="4167" y="410157"/>
              <a:ext cx="471302" cy="127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3" name="Shape"/>
            <p:cNvSpPr/>
            <p:nvPr/>
          </p:nvSpPr>
          <p:spPr>
            <a:xfrm>
              <a:off x="371" y="387370"/>
              <a:ext cx="12701" cy="2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69"/>
                  </a:moveTo>
                  <a:lnTo>
                    <a:pt x="19108" y="21600"/>
                  </a:lnTo>
                  <a:lnTo>
                    <a:pt x="0" y="21159"/>
                  </a:lnTo>
                  <a:lnTo>
                    <a:pt x="2492" y="0"/>
                  </a:lnTo>
                  <a:lnTo>
                    <a:pt x="21600" y="1469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4" name="Shape"/>
            <p:cNvSpPr/>
            <p:nvPr/>
          </p:nvSpPr>
          <p:spPr>
            <a:xfrm>
              <a:off x="5444" y="283032"/>
              <a:ext cx="218409" cy="105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90" y="0"/>
                  </a:moveTo>
                  <a:lnTo>
                    <a:pt x="0" y="21279"/>
                  </a:lnTo>
                  <a:lnTo>
                    <a:pt x="551" y="21600"/>
                  </a:lnTo>
                  <a:lnTo>
                    <a:pt x="21600" y="642"/>
                  </a:lnTo>
                  <a:lnTo>
                    <a:pt x="21490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5" name="Shape"/>
            <p:cNvSpPr/>
            <p:nvPr/>
          </p:nvSpPr>
          <p:spPr>
            <a:xfrm>
              <a:off x="19494" y="392167"/>
              <a:ext cx="447035" cy="122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6" name="Shape"/>
            <p:cNvSpPr/>
            <p:nvPr/>
          </p:nvSpPr>
          <p:spPr>
            <a:xfrm flipH="1" rot="10800000">
              <a:off x="466528" y="383772"/>
              <a:ext cx="181369" cy="125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510" name="Group"/>
          <p:cNvGrpSpPr/>
          <p:nvPr/>
        </p:nvGrpSpPr>
        <p:grpSpPr>
          <a:xfrm>
            <a:off x="2186781" y="1932939"/>
            <a:ext cx="335789" cy="536576"/>
            <a:chOff x="0" y="0"/>
            <a:chExt cx="335788" cy="536575"/>
          </a:xfrm>
        </p:grpSpPr>
        <p:sp>
          <p:nvSpPr>
            <p:cNvPr id="478" name="Shape"/>
            <p:cNvSpPr/>
            <p:nvPr/>
          </p:nvSpPr>
          <p:spPr>
            <a:xfrm>
              <a:off x="265149" y="895"/>
              <a:ext cx="66523" cy="51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9" name="Rectangle"/>
            <p:cNvSpPr/>
            <p:nvPr/>
          </p:nvSpPr>
          <p:spPr>
            <a:xfrm>
              <a:off x="15984" y="0"/>
              <a:ext cx="246110" cy="511270"/>
            </a:xfrm>
            <a:prstGeom prst="rect">
              <a:avLst/>
            </a:pr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80" name="Shape"/>
            <p:cNvSpPr/>
            <p:nvPr/>
          </p:nvSpPr>
          <p:spPr>
            <a:xfrm>
              <a:off x="278925" y="31576"/>
              <a:ext cx="38408" cy="467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1" name="Shape"/>
            <p:cNvSpPr/>
            <p:nvPr/>
          </p:nvSpPr>
          <p:spPr>
            <a:xfrm>
              <a:off x="268910" y="271198"/>
              <a:ext cx="61822" cy="42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2" name="Rectangle"/>
            <p:cNvSpPr/>
            <p:nvPr/>
          </p:nvSpPr>
          <p:spPr>
            <a:xfrm>
              <a:off x="17394" y="57922"/>
              <a:ext cx="139628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grpSp>
          <p:nvGrpSpPr>
            <p:cNvPr id="485" name="Group"/>
            <p:cNvGrpSpPr/>
            <p:nvPr/>
          </p:nvGrpSpPr>
          <p:grpSpPr>
            <a:xfrm>
              <a:off x="142964" y="53990"/>
              <a:ext cx="136571" cy="31772"/>
              <a:chOff x="0" y="0"/>
              <a:chExt cx="136570" cy="31771"/>
            </a:xfrm>
          </p:grpSpPr>
          <p:sp>
            <p:nvSpPr>
              <p:cNvPr id="483" name="Rounded Rectangle"/>
              <p:cNvSpPr/>
              <p:nvPr/>
            </p:nvSpPr>
            <p:spPr>
              <a:xfrm>
                <a:off x="0" y="0"/>
                <a:ext cx="136571" cy="3177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484" name="Rounded Rectangle"/>
              <p:cNvSpPr/>
              <p:nvPr/>
            </p:nvSpPr>
            <p:spPr>
              <a:xfrm>
                <a:off x="3013" y="3270"/>
                <a:ext cx="130167" cy="2546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486" name="Rectangle"/>
            <p:cNvSpPr/>
            <p:nvPr/>
          </p:nvSpPr>
          <p:spPr>
            <a:xfrm>
              <a:off x="19039" y="130928"/>
              <a:ext cx="141273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grpSp>
          <p:nvGrpSpPr>
            <p:cNvPr id="489" name="Group"/>
            <p:cNvGrpSpPr/>
            <p:nvPr/>
          </p:nvGrpSpPr>
          <p:grpSpPr>
            <a:xfrm>
              <a:off x="142870" y="126961"/>
              <a:ext cx="136572" cy="30226"/>
              <a:chOff x="0" y="0"/>
              <a:chExt cx="136570" cy="30224"/>
            </a:xfrm>
          </p:grpSpPr>
          <p:sp>
            <p:nvSpPr>
              <p:cNvPr id="487" name="Rounded Rectangle"/>
              <p:cNvSpPr/>
              <p:nvPr/>
            </p:nvSpPr>
            <p:spPr>
              <a:xfrm>
                <a:off x="0" y="0"/>
                <a:ext cx="136571" cy="3022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488" name="Rounded Rectangle"/>
              <p:cNvSpPr/>
              <p:nvPr/>
            </p:nvSpPr>
            <p:spPr>
              <a:xfrm>
                <a:off x="3202" y="3238"/>
                <a:ext cx="130167" cy="2374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490" name="Rectangle"/>
            <p:cNvSpPr/>
            <p:nvPr/>
          </p:nvSpPr>
          <p:spPr>
            <a:xfrm>
              <a:off x="17394" y="207294"/>
              <a:ext cx="141273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491" name="Rectangle"/>
            <p:cNvSpPr/>
            <p:nvPr/>
          </p:nvSpPr>
          <p:spPr>
            <a:xfrm>
              <a:off x="20685" y="273806"/>
              <a:ext cx="139627" cy="12701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grpSp>
          <p:nvGrpSpPr>
            <p:cNvPr id="494" name="Group"/>
            <p:cNvGrpSpPr/>
            <p:nvPr/>
          </p:nvGrpSpPr>
          <p:grpSpPr>
            <a:xfrm>
              <a:off x="139672" y="268287"/>
              <a:ext cx="136618" cy="33330"/>
              <a:chOff x="0" y="0"/>
              <a:chExt cx="136617" cy="33329"/>
            </a:xfrm>
          </p:grpSpPr>
          <p:sp>
            <p:nvSpPr>
              <p:cNvPr id="492" name="Rounded Rectangle"/>
              <p:cNvSpPr/>
              <p:nvPr/>
            </p:nvSpPr>
            <p:spPr>
              <a:xfrm>
                <a:off x="0" y="0"/>
                <a:ext cx="136618" cy="3333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493" name="Rounded Rectangle"/>
              <p:cNvSpPr/>
              <p:nvPr/>
            </p:nvSpPr>
            <p:spPr>
              <a:xfrm>
                <a:off x="3207" y="3162"/>
                <a:ext cx="130203" cy="2530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495" name="Shape"/>
            <p:cNvSpPr/>
            <p:nvPr/>
          </p:nvSpPr>
          <p:spPr>
            <a:xfrm>
              <a:off x="269850" y="207150"/>
              <a:ext cx="61822" cy="42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98" name="Group"/>
            <p:cNvGrpSpPr/>
            <p:nvPr/>
          </p:nvGrpSpPr>
          <p:grpSpPr>
            <a:xfrm>
              <a:off x="141367" y="201551"/>
              <a:ext cx="136618" cy="30234"/>
              <a:chOff x="0" y="0"/>
              <a:chExt cx="136617" cy="30232"/>
            </a:xfrm>
          </p:grpSpPr>
          <p:sp>
            <p:nvSpPr>
              <p:cNvPr id="496" name="Rounded Rectangle"/>
              <p:cNvSpPr/>
              <p:nvPr/>
            </p:nvSpPr>
            <p:spPr>
              <a:xfrm>
                <a:off x="0" y="0"/>
                <a:ext cx="136618" cy="3023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497" name="Rounded Rectangle"/>
              <p:cNvSpPr/>
              <p:nvPr/>
            </p:nvSpPr>
            <p:spPr>
              <a:xfrm>
                <a:off x="3019" y="3135"/>
                <a:ext cx="130202" cy="2373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499" name="Rectangle"/>
            <p:cNvSpPr/>
            <p:nvPr/>
          </p:nvSpPr>
          <p:spPr>
            <a:xfrm>
              <a:off x="260448" y="0"/>
              <a:ext cx="15985" cy="512837"/>
            </a:xfrm>
            <a:prstGeom prst="rect">
              <a:avLst/>
            </a:prstGeom>
            <a:gradFill flip="none"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0" name="Shape"/>
            <p:cNvSpPr/>
            <p:nvPr/>
          </p:nvSpPr>
          <p:spPr>
            <a:xfrm>
              <a:off x="275491" y="129440"/>
              <a:ext cx="55711" cy="47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7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1" name="Shape"/>
            <p:cNvSpPr/>
            <p:nvPr/>
          </p:nvSpPr>
          <p:spPr>
            <a:xfrm>
              <a:off x="276197" y="56210"/>
              <a:ext cx="57356" cy="53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2" name="Oval"/>
            <p:cNvSpPr/>
            <p:nvPr/>
          </p:nvSpPr>
          <p:spPr>
            <a:xfrm>
              <a:off x="323088" y="488874"/>
              <a:ext cx="12701" cy="20604"/>
            </a:xfrm>
            <a:prstGeom prst="ellipse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3" name="Shape"/>
            <p:cNvSpPr/>
            <p:nvPr/>
          </p:nvSpPr>
          <p:spPr>
            <a:xfrm>
              <a:off x="273141" y="489322"/>
              <a:ext cx="57591" cy="44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4" name="Rounded Rectangle"/>
            <p:cNvSpPr/>
            <p:nvPr/>
          </p:nvSpPr>
          <p:spPr>
            <a:xfrm>
              <a:off x="0" y="503207"/>
              <a:ext cx="282544" cy="3336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5" name="Rounded Rectangle"/>
            <p:cNvSpPr/>
            <p:nvPr/>
          </p:nvSpPr>
          <p:spPr>
            <a:xfrm>
              <a:off x="15984" y="511269"/>
              <a:ext cx="250811" cy="1746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6" name="Circle"/>
            <p:cNvSpPr/>
            <p:nvPr/>
          </p:nvSpPr>
          <p:spPr>
            <a:xfrm>
              <a:off x="39725" y="438038"/>
              <a:ext cx="36435" cy="31802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7" name="Circle"/>
            <p:cNvSpPr/>
            <p:nvPr/>
          </p:nvSpPr>
          <p:spPr>
            <a:xfrm>
              <a:off x="80861" y="438038"/>
              <a:ext cx="38081" cy="31802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8" name="Circle"/>
            <p:cNvSpPr/>
            <p:nvPr/>
          </p:nvSpPr>
          <p:spPr>
            <a:xfrm>
              <a:off x="122231" y="436471"/>
              <a:ext cx="38081" cy="31801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09" name="Rectangle"/>
            <p:cNvSpPr/>
            <p:nvPr/>
          </p:nvSpPr>
          <p:spPr>
            <a:xfrm>
              <a:off x="217431" y="314420"/>
              <a:ext cx="19041" cy="171544"/>
            </a:xfrm>
            <a:prstGeom prst="rect">
              <a:avLst/>
            </a:prstGeom>
            <a:solidFill>
              <a:srgbClr val="29292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513" name="Group"/>
          <p:cNvGrpSpPr/>
          <p:nvPr/>
        </p:nvGrpSpPr>
        <p:grpSpPr>
          <a:xfrm>
            <a:off x="3974306" y="2005964"/>
            <a:ext cx="2540001" cy="733426"/>
            <a:chOff x="0" y="0"/>
            <a:chExt cx="2540000" cy="733425"/>
          </a:xfrm>
        </p:grpSpPr>
        <p:sp>
          <p:nvSpPr>
            <p:cNvPr id="511" name="Rectangle"/>
            <p:cNvSpPr/>
            <p:nvPr/>
          </p:nvSpPr>
          <p:spPr>
            <a:xfrm>
              <a:off x="0" y="-1"/>
              <a:ext cx="2522110" cy="7334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12" name="Broadcast: is there a DHCP server out there?"/>
            <p:cNvSpPr txBox="1"/>
            <p:nvPr/>
          </p:nvSpPr>
          <p:spPr>
            <a:xfrm>
              <a:off x="11833" y="60452"/>
              <a:ext cx="252816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16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Broadcast: is there a DHCP server out there?</a:t>
              </a:r>
            </a:p>
          </p:txBody>
        </p:sp>
      </p:grpSp>
      <p:grpSp>
        <p:nvGrpSpPr>
          <p:cNvPr id="516" name="Group"/>
          <p:cNvGrpSpPr/>
          <p:nvPr/>
        </p:nvGrpSpPr>
        <p:grpSpPr>
          <a:xfrm>
            <a:off x="4139406" y="3214052"/>
            <a:ext cx="2528888" cy="884238"/>
            <a:chOff x="0" y="0"/>
            <a:chExt cx="2528887" cy="884237"/>
          </a:xfrm>
        </p:grpSpPr>
        <p:sp>
          <p:nvSpPr>
            <p:cNvPr id="514" name="Rectangle"/>
            <p:cNvSpPr/>
            <p:nvPr/>
          </p:nvSpPr>
          <p:spPr>
            <a:xfrm>
              <a:off x="-1" y="0"/>
              <a:ext cx="2352474" cy="8842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15" name="Broadcast: I’m a DHCP server! Here’s an IP address you can use"/>
            <p:cNvSpPr txBox="1"/>
            <p:nvPr/>
          </p:nvSpPr>
          <p:spPr>
            <a:xfrm>
              <a:off x="0" y="42522"/>
              <a:ext cx="2528888" cy="815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Broadcast: I</a:t>
              </a:r>
              <a:r>
                <a:t>’</a:t>
              </a:r>
              <a:r>
                <a:t>m a DHCP server! Here</a:t>
              </a:r>
              <a:r>
                <a:t>’</a:t>
              </a:r>
              <a:r>
                <a:t>s an IP address you can use </a:t>
              </a:r>
            </a:p>
          </p:txBody>
        </p:sp>
      </p:grpSp>
      <p:grpSp>
        <p:nvGrpSpPr>
          <p:cNvPr id="519" name="Group"/>
          <p:cNvGrpSpPr/>
          <p:nvPr/>
        </p:nvGrpSpPr>
        <p:grpSpPr>
          <a:xfrm>
            <a:off x="2755106" y="4439602"/>
            <a:ext cx="2527301" cy="884239"/>
            <a:chOff x="0" y="0"/>
            <a:chExt cx="2527300" cy="884237"/>
          </a:xfrm>
        </p:grpSpPr>
        <p:sp>
          <p:nvSpPr>
            <p:cNvPr id="517" name="Rectangle"/>
            <p:cNvSpPr/>
            <p:nvPr/>
          </p:nvSpPr>
          <p:spPr>
            <a:xfrm>
              <a:off x="0" y="0"/>
              <a:ext cx="2350996" cy="88423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18" name="Broadcast: OK.  I’ll take that IP address!"/>
            <p:cNvSpPr txBox="1"/>
            <p:nvPr/>
          </p:nvSpPr>
          <p:spPr>
            <a:xfrm>
              <a:off x="0" y="149741"/>
              <a:ext cx="2527300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Broadcast: OK.  I</a:t>
              </a:r>
              <a:r>
                <a:t>’</a:t>
              </a:r>
              <a:r>
                <a:t>ll take that IP address!</a:t>
              </a:r>
            </a:p>
          </p:txBody>
        </p:sp>
      </p:grpSp>
      <p:grpSp>
        <p:nvGrpSpPr>
          <p:cNvPr id="522" name="Group"/>
          <p:cNvGrpSpPr/>
          <p:nvPr/>
        </p:nvGrpSpPr>
        <p:grpSpPr>
          <a:xfrm>
            <a:off x="4121943" y="5808027"/>
            <a:ext cx="2528889" cy="885826"/>
            <a:chOff x="0" y="0"/>
            <a:chExt cx="2528887" cy="885825"/>
          </a:xfrm>
        </p:grpSpPr>
        <p:sp>
          <p:nvSpPr>
            <p:cNvPr id="520" name="Rectangle"/>
            <p:cNvSpPr/>
            <p:nvPr/>
          </p:nvSpPr>
          <p:spPr>
            <a:xfrm>
              <a:off x="-1" y="0"/>
              <a:ext cx="2352474" cy="88582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521" name="Broadcast: OK.  You’ve got that IP address!"/>
            <p:cNvSpPr txBox="1"/>
            <p:nvPr/>
          </p:nvSpPr>
          <p:spPr>
            <a:xfrm>
              <a:off x="0" y="150010"/>
              <a:ext cx="2528888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6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Broadcast: OK.  You</a:t>
              </a:r>
              <a:r>
                <a:t>’</a:t>
              </a:r>
              <a:r>
                <a:t>ve got that IP address!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" dur="500" fill="hold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3" dur="500" fill="hold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9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" dur="500" fill="hold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xit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9" dur="500" fill="hold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9" grpId="10"/>
      <p:bldP build="whole" bldLvl="1" animBg="1" rev="0" advAuto="0" spid="516" grpId="6"/>
      <p:bldP build="whole" bldLvl="1" animBg="1" rev="0" advAuto="0" spid="516" grpId="7"/>
      <p:bldP build="whole" bldLvl="1" animBg="1" rev="0" advAuto="0" spid="519" grpId="11"/>
      <p:bldP build="whole" bldLvl="1" animBg="1" rev="0" advAuto="0" spid="446" grpId="8"/>
      <p:bldP build="whole" bldLvl="1" animBg="1" rev="0" advAuto="0" spid="447" grpId="13"/>
      <p:bldP build="whole" bldLvl="1" animBg="1" rev="0" advAuto="0" spid="431" grpId="5"/>
      <p:bldP build="whole" bldLvl="1" animBg="1" rev="0" advAuto="0" spid="438" grpId="4"/>
      <p:bldP build="whole" bldLvl="1" animBg="1" rev="0" advAuto="0" spid="430" grpId="1"/>
      <p:bldP build="whole" bldLvl="1" animBg="1" rev="0" advAuto="0" spid="522" grpId="14"/>
      <p:bldP build="whole" bldLvl="1" animBg="1" rev="0" advAuto="0" spid="522" grpId="15"/>
      <p:bldP build="whole" bldLvl="1" animBg="1" rev="0" advAuto="0" spid="439" grpId="9"/>
      <p:bldP build="whole" bldLvl="1" animBg="1" rev="0" advAuto="0" spid="454" grpId="12"/>
      <p:bldP build="whole" bldLvl="1" animBg="1" rev="0" advAuto="0" spid="513" grpId="2"/>
      <p:bldP build="whole" bldLvl="1" animBg="1" rev="0" advAuto="0" spid="513" grpId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DHCP: More than IP add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DHCP: More than IP address</a:t>
            </a:r>
          </a:p>
        </p:txBody>
      </p:sp>
      <p:sp>
        <p:nvSpPr>
          <p:cNvPr id="5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8" name="DHCP can return more than just allocated IP address on subn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can return more than just allocated IP address on subnet</a:t>
            </a:r>
          </a:p>
          <a:p>
            <a:pPr lvl="1" marL="685800" indent="-320039">
              <a:buSzPct val="60000"/>
              <a:buChar char="◻"/>
            </a:pPr>
            <a:r>
              <a:t>address of first-hop router for client</a:t>
            </a:r>
          </a:p>
          <a:p>
            <a:pPr lvl="1" marL="685800" indent="-320039">
              <a:buSzPct val="60000"/>
              <a:buChar char="◻"/>
            </a:pPr>
            <a:r>
              <a:t>name and IP address of DNS sever</a:t>
            </a:r>
            <a:endParaRPr sz="2400"/>
          </a:p>
          <a:p>
            <a:pPr lvl="1" marL="685800" indent="-320039">
              <a:buSzPct val="60000"/>
              <a:buChar char="◻"/>
            </a:pPr>
            <a:r>
              <a:t>network mask (indicating network versus host portion of address)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DHCP Header (Do not memoriz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Header (Do not memorize)</a:t>
            </a:r>
          </a:p>
        </p:txBody>
      </p:sp>
      <p:sp>
        <p:nvSpPr>
          <p:cNvPr id="5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5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550" y="1454150"/>
            <a:ext cx="7708900" cy="5397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DHCP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DHCP: example</a:t>
            </a:r>
          </a:p>
        </p:txBody>
      </p:sp>
      <p:sp>
        <p:nvSpPr>
          <p:cNvPr id="5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37" name="Shape"/>
          <p:cNvSpPr/>
          <p:nvPr/>
        </p:nvSpPr>
        <p:spPr>
          <a:xfrm>
            <a:off x="852492" y="1882672"/>
            <a:ext cx="3465582" cy="2729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0" h="21407" fill="norm" stroke="1" extrusionOk="0">
                <a:moveTo>
                  <a:pt x="19491" y="6042"/>
                </a:moveTo>
                <a:cubicBezTo>
                  <a:pt x="17570" y="1983"/>
                  <a:pt x="17677" y="2615"/>
                  <a:pt x="16483" y="1600"/>
                </a:cubicBezTo>
                <a:cubicBezTo>
                  <a:pt x="15289" y="586"/>
                  <a:pt x="14032" y="-136"/>
                  <a:pt x="12318" y="22"/>
                </a:cubicBezTo>
                <a:cubicBezTo>
                  <a:pt x="10603" y="180"/>
                  <a:pt x="7874" y="1758"/>
                  <a:pt x="6213" y="2615"/>
                </a:cubicBezTo>
                <a:cubicBezTo>
                  <a:pt x="4552" y="3472"/>
                  <a:pt x="3358" y="3652"/>
                  <a:pt x="2326" y="5140"/>
                </a:cubicBezTo>
                <a:cubicBezTo>
                  <a:pt x="1302" y="6651"/>
                  <a:pt x="279" y="9604"/>
                  <a:pt x="45" y="11634"/>
                </a:cubicBezTo>
                <a:cubicBezTo>
                  <a:pt x="-188" y="13663"/>
                  <a:pt x="539" y="15895"/>
                  <a:pt x="907" y="17293"/>
                </a:cubicBezTo>
                <a:cubicBezTo>
                  <a:pt x="1275" y="18691"/>
                  <a:pt x="701" y="19638"/>
                  <a:pt x="2263" y="20021"/>
                </a:cubicBezTo>
                <a:cubicBezTo>
                  <a:pt x="3825" y="20404"/>
                  <a:pt x="8233" y="19390"/>
                  <a:pt x="10307" y="19615"/>
                </a:cubicBezTo>
                <a:cubicBezTo>
                  <a:pt x="12381" y="19841"/>
                  <a:pt x="13269" y="21284"/>
                  <a:pt x="14706" y="21374"/>
                </a:cubicBezTo>
                <a:cubicBezTo>
                  <a:pt x="16142" y="21464"/>
                  <a:pt x="17893" y="21464"/>
                  <a:pt x="18925" y="20089"/>
                </a:cubicBezTo>
                <a:cubicBezTo>
                  <a:pt x="19958" y="18713"/>
                  <a:pt x="20703" y="19164"/>
                  <a:pt x="20909" y="13189"/>
                </a:cubicBezTo>
                <a:cubicBezTo>
                  <a:pt x="21116" y="7214"/>
                  <a:pt x="21412" y="10100"/>
                  <a:pt x="19491" y="6042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8" name="Line"/>
          <p:cNvSpPr/>
          <p:nvPr/>
        </p:nvSpPr>
        <p:spPr>
          <a:xfrm flipV="1">
            <a:off x="3823493" y="2936874"/>
            <a:ext cx="155576" cy="142877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539" name="Line"/>
          <p:cNvSpPr/>
          <p:nvPr/>
        </p:nvSpPr>
        <p:spPr>
          <a:xfrm>
            <a:off x="2713831" y="3111182"/>
            <a:ext cx="695326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540" name="Line"/>
          <p:cNvSpPr/>
          <p:nvPr/>
        </p:nvSpPr>
        <p:spPr>
          <a:xfrm flipV="1">
            <a:off x="3972718" y="2793999"/>
            <a:ext cx="138114" cy="142877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541" name="Line"/>
          <p:cNvSpPr/>
          <p:nvPr/>
        </p:nvSpPr>
        <p:spPr>
          <a:xfrm flipV="1">
            <a:off x="3328193" y="3328987"/>
            <a:ext cx="512764" cy="6127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542" name="router with DHCP…"/>
          <p:cNvSpPr txBox="1"/>
          <p:nvPr/>
        </p:nvSpPr>
        <p:spPr>
          <a:xfrm>
            <a:off x="2610643" y="4403725"/>
            <a:ext cx="2005607" cy="929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router with DHCP </a:t>
            </a:r>
          </a:p>
          <a:p>
            <a:pPr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server built into </a:t>
            </a:r>
          </a:p>
          <a:p>
            <a:pPr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router</a:t>
            </a:r>
          </a:p>
        </p:txBody>
      </p:sp>
      <p:sp>
        <p:nvSpPr>
          <p:cNvPr id="543" name="DHCP request encapsulated in UDP, encapsulated in IP, encapsulated in 802.1 Ethernet"/>
          <p:cNvSpPr txBox="1"/>
          <p:nvPr/>
        </p:nvSpPr>
        <p:spPr>
          <a:xfrm>
            <a:off x="5085556" y="3011487"/>
            <a:ext cx="3892551" cy="13131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33362" indent="-233362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buChar char="▪"/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DHCP request encapsulated in UDP, encapsulated in IP, encapsulated in 802.1 Ethernet</a:t>
            </a:r>
          </a:p>
        </p:txBody>
      </p:sp>
      <p:sp>
        <p:nvSpPr>
          <p:cNvPr id="544" name="Ethernet frame broadcast (dest: FFFFFFFFFFFF) on LAN, received at router running DHCP server"/>
          <p:cNvSpPr txBox="1"/>
          <p:nvPr/>
        </p:nvSpPr>
        <p:spPr>
          <a:xfrm>
            <a:off x="5104606" y="4257675"/>
            <a:ext cx="3924301" cy="1313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33362" indent="-233362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buChar char="▪"/>
              <a:defRPr sz="22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Ethernet frame broadcast (dest: </a:t>
            </a:r>
            <a:r>
              <a:rPr sz="1600"/>
              <a:t>FFFFFFFFFFFF</a:t>
            </a:r>
            <a:r>
              <a:t>) on LAN, received at router running DHCP server</a:t>
            </a:r>
          </a:p>
        </p:txBody>
      </p:sp>
      <p:sp>
        <p:nvSpPr>
          <p:cNvPr id="545" name="Ethernet demuxed to IP demuxed, UDP demuxed to DHCP"/>
          <p:cNvSpPr txBox="1"/>
          <p:nvPr/>
        </p:nvSpPr>
        <p:spPr>
          <a:xfrm>
            <a:off x="5082381" y="5594350"/>
            <a:ext cx="3802063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33362" indent="-233362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buChar char="▪"/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Ethernet demuxed to IP demuxed, UDP demuxed to DHCP </a:t>
            </a:r>
          </a:p>
        </p:txBody>
      </p:sp>
      <p:sp>
        <p:nvSpPr>
          <p:cNvPr id="546" name="168.1.1.1"/>
          <p:cNvSpPr txBox="1"/>
          <p:nvPr/>
        </p:nvSpPr>
        <p:spPr>
          <a:xfrm>
            <a:off x="3375818" y="3721100"/>
            <a:ext cx="1047751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168.1.1.1</a:t>
            </a:r>
          </a:p>
        </p:txBody>
      </p:sp>
      <p:grpSp>
        <p:nvGrpSpPr>
          <p:cNvPr id="552" name="Group"/>
          <p:cNvGrpSpPr/>
          <p:nvPr/>
        </p:nvGrpSpPr>
        <p:grpSpPr>
          <a:xfrm>
            <a:off x="3188493" y="3035300"/>
            <a:ext cx="963614" cy="300038"/>
            <a:chOff x="0" y="0"/>
            <a:chExt cx="963612" cy="300037"/>
          </a:xfrm>
        </p:grpSpPr>
        <p:sp>
          <p:nvSpPr>
            <p:cNvPr id="547" name="Rectangle"/>
            <p:cNvSpPr/>
            <p:nvPr/>
          </p:nvSpPr>
          <p:spPr>
            <a:xfrm>
              <a:off x="0" y="180826"/>
              <a:ext cx="719440" cy="116533"/>
            </a:xfrm>
            <a:prstGeom prst="rect">
              <a:avLst/>
            </a:prstGeom>
            <a:gradFill flip="none"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48" name="Shape"/>
            <p:cNvSpPr/>
            <p:nvPr/>
          </p:nvSpPr>
          <p:spPr>
            <a:xfrm>
              <a:off x="0" y="5357"/>
              <a:ext cx="963613" cy="17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60" y="0"/>
                  </a:moveTo>
                  <a:lnTo>
                    <a:pt x="0" y="21600"/>
                  </a:lnTo>
                  <a:lnTo>
                    <a:pt x="1624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49" name="Shape"/>
            <p:cNvSpPr/>
            <p:nvPr/>
          </p:nvSpPr>
          <p:spPr>
            <a:xfrm>
              <a:off x="717985" y="0"/>
              <a:ext cx="245628" cy="30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307"/>
                  </a:moveTo>
                  <a:lnTo>
                    <a:pt x="0" y="21600"/>
                  </a:lnTo>
                  <a:lnTo>
                    <a:pt x="21600" y="7425"/>
                  </a:lnTo>
                  <a:lnTo>
                    <a:pt x="21600" y="0"/>
                  </a:lnTo>
                  <a:lnTo>
                    <a:pt x="0" y="13307"/>
                  </a:lnTo>
                  <a:close/>
                </a:path>
              </a:pathLst>
            </a:custGeom>
            <a:solidFill>
              <a:srgbClr val="BBE0E3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94471" y="40183"/>
              <a:ext cx="735428" cy="107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854" y="21257"/>
                  </a:lnTo>
                  <a:lnTo>
                    <a:pt x="16894" y="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265974" y="34825"/>
              <a:ext cx="425851" cy="124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939" y="232"/>
                  </a:lnTo>
                  <a:lnTo>
                    <a:pt x="14375" y="21600"/>
                  </a:lnTo>
                  <a:lnTo>
                    <a:pt x="21600" y="216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2723356" y="3962400"/>
            <a:ext cx="1066801" cy="406400"/>
            <a:chOff x="0" y="0"/>
            <a:chExt cx="1066800" cy="406399"/>
          </a:xfrm>
        </p:grpSpPr>
        <p:sp>
          <p:nvSpPr>
            <p:cNvPr id="553" name="Oval"/>
            <p:cNvSpPr/>
            <p:nvPr/>
          </p:nvSpPr>
          <p:spPr>
            <a:xfrm>
              <a:off x="4762" y="180258"/>
              <a:ext cx="1057276" cy="226142"/>
            </a:xfrm>
            <a:prstGeom prst="ellipse">
              <a:avLst/>
            </a:prstGeom>
            <a:gradFill flip="none"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4" name="Rectangle"/>
            <p:cNvSpPr/>
            <p:nvPr/>
          </p:nvSpPr>
          <p:spPr>
            <a:xfrm>
              <a:off x="4762" y="154038"/>
              <a:ext cx="1062038" cy="140930"/>
            </a:xfrm>
            <a:prstGeom prst="rect">
              <a:avLst/>
            </a:prstGeom>
            <a:gradFill flip="none"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555" name="Oval"/>
            <p:cNvSpPr/>
            <p:nvPr/>
          </p:nvSpPr>
          <p:spPr>
            <a:xfrm>
              <a:off x="0" y="0"/>
              <a:ext cx="1058863" cy="265471"/>
            </a:xfrm>
            <a:prstGeom prst="ellipse">
              <a:avLst/>
            </a:prstGeom>
            <a:gradFill flip="none"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558" name="Group"/>
            <p:cNvGrpSpPr/>
            <p:nvPr/>
          </p:nvGrpSpPr>
          <p:grpSpPr>
            <a:xfrm>
              <a:off x="212725" y="68825"/>
              <a:ext cx="598488" cy="122905"/>
              <a:chOff x="0" y="0"/>
              <a:chExt cx="598487" cy="122903"/>
            </a:xfrm>
          </p:grpSpPr>
          <p:sp>
            <p:nvSpPr>
              <p:cNvPr id="556" name="Line"/>
              <p:cNvSpPr/>
              <p:nvPr/>
            </p:nvSpPr>
            <p:spPr>
              <a:xfrm>
                <a:off x="0" y="0"/>
                <a:ext cx="598488" cy="122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7" name="Line"/>
              <p:cNvSpPr/>
              <p:nvPr/>
            </p:nvSpPr>
            <p:spPr>
              <a:xfrm>
                <a:off x="27028" y="0"/>
                <a:ext cx="544432" cy="122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559" name="Line"/>
            <p:cNvSpPr/>
            <p:nvPr/>
          </p:nvSpPr>
          <p:spPr>
            <a:xfrm flipH="1">
              <a:off x="4762" y="124541"/>
              <a:ext cx="1" cy="17862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1058862" y="132735"/>
              <a:ext cx="1" cy="175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594" name="Group"/>
          <p:cNvGrpSpPr/>
          <p:nvPr/>
        </p:nvGrpSpPr>
        <p:grpSpPr>
          <a:xfrm>
            <a:off x="2755106" y="3767137"/>
            <a:ext cx="423863" cy="647701"/>
            <a:chOff x="0" y="0"/>
            <a:chExt cx="423862" cy="647700"/>
          </a:xfrm>
        </p:grpSpPr>
        <p:sp>
          <p:nvSpPr>
            <p:cNvPr id="562" name="Shape"/>
            <p:cNvSpPr/>
            <p:nvPr/>
          </p:nvSpPr>
          <p:spPr>
            <a:xfrm>
              <a:off x="335520" y="1081"/>
              <a:ext cx="84179" cy="61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3" name="Rectangle"/>
            <p:cNvSpPr/>
            <p:nvPr/>
          </p:nvSpPr>
          <p:spPr>
            <a:xfrm>
              <a:off x="19036" y="0"/>
              <a:ext cx="312618" cy="617424"/>
            </a:xfrm>
            <a:prstGeom prst="rect">
              <a:avLst/>
            </a:pr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64" name="Shape"/>
            <p:cNvSpPr/>
            <p:nvPr/>
          </p:nvSpPr>
          <p:spPr>
            <a:xfrm>
              <a:off x="352953" y="38115"/>
              <a:ext cx="48601" cy="56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5" name="Shape"/>
            <p:cNvSpPr/>
            <p:nvPr/>
          </p:nvSpPr>
          <p:spPr>
            <a:xfrm>
              <a:off x="340279" y="327364"/>
              <a:ext cx="78230" cy="5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66" name="Rectangle"/>
            <p:cNvSpPr/>
            <p:nvPr/>
          </p:nvSpPr>
          <p:spPr>
            <a:xfrm>
              <a:off x="20523" y="71365"/>
              <a:ext cx="177875" cy="12707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569" name="Group"/>
            <p:cNvGrpSpPr/>
            <p:nvPr/>
          </p:nvGrpSpPr>
          <p:grpSpPr>
            <a:xfrm>
              <a:off x="180907" y="65171"/>
              <a:ext cx="173056" cy="38071"/>
              <a:chOff x="0" y="0"/>
              <a:chExt cx="173055" cy="38069"/>
            </a:xfrm>
          </p:grpSpPr>
          <p:sp>
            <p:nvSpPr>
              <p:cNvPr id="567" name="Rounded Rectangle"/>
              <p:cNvSpPr/>
              <p:nvPr/>
            </p:nvSpPr>
            <p:spPr>
              <a:xfrm>
                <a:off x="0" y="0"/>
                <a:ext cx="173056" cy="3807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568" name="Rounded Rectangle"/>
              <p:cNvSpPr/>
              <p:nvPr/>
            </p:nvSpPr>
            <p:spPr>
              <a:xfrm>
                <a:off x="3337" y="4793"/>
                <a:ext cx="165190" cy="2848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570" name="Rectangle"/>
            <p:cNvSpPr/>
            <p:nvPr/>
          </p:nvSpPr>
          <p:spPr>
            <a:xfrm>
              <a:off x="25283" y="158681"/>
              <a:ext cx="176089" cy="12706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573" name="Group"/>
            <p:cNvGrpSpPr/>
            <p:nvPr/>
          </p:nvGrpSpPr>
          <p:grpSpPr>
            <a:xfrm>
              <a:off x="181027" y="152473"/>
              <a:ext cx="173056" cy="36485"/>
              <a:chOff x="0" y="0"/>
              <a:chExt cx="173055" cy="36484"/>
            </a:xfrm>
          </p:grpSpPr>
          <p:sp>
            <p:nvSpPr>
              <p:cNvPr id="571" name="Rounded Rectangle"/>
              <p:cNvSpPr/>
              <p:nvPr/>
            </p:nvSpPr>
            <p:spPr>
              <a:xfrm>
                <a:off x="0" y="0"/>
                <a:ext cx="173056" cy="3648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572" name="Rounded Rectangle"/>
              <p:cNvSpPr/>
              <p:nvPr/>
            </p:nvSpPr>
            <p:spPr>
              <a:xfrm>
                <a:off x="3098" y="4690"/>
                <a:ext cx="165190" cy="2710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574" name="Rectangle"/>
            <p:cNvSpPr/>
            <p:nvPr/>
          </p:nvSpPr>
          <p:spPr>
            <a:xfrm>
              <a:off x="22308" y="250862"/>
              <a:ext cx="177875" cy="12706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75" name="Rectangle"/>
            <p:cNvSpPr/>
            <p:nvPr/>
          </p:nvSpPr>
          <p:spPr>
            <a:xfrm>
              <a:off x="25283" y="331689"/>
              <a:ext cx="177874" cy="12706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578" name="Group"/>
            <p:cNvGrpSpPr/>
            <p:nvPr/>
          </p:nvGrpSpPr>
          <p:grpSpPr>
            <a:xfrm>
              <a:off x="176264" y="323850"/>
              <a:ext cx="174548" cy="41407"/>
              <a:chOff x="0" y="0"/>
              <a:chExt cx="174547" cy="41406"/>
            </a:xfrm>
          </p:grpSpPr>
          <p:sp>
            <p:nvSpPr>
              <p:cNvPr id="576" name="Rounded Rectangle"/>
              <p:cNvSpPr/>
              <p:nvPr/>
            </p:nvSpPr>
            <p:spPr>
              <a:xfrm>
                <a:off x="0" y="0"/>
                <a:ext cx="174548" cy="414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577" name="Rounded Rectangle"/>
              <p:cNvSpPr/>
              <p:nvPr/>
            </p:nvSpPr>
            <p:spPr>
              <a:xfrm>
                <a:off x="3104" y="4698"/>
                <a:ext cx="166668" cy="3171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579" name="Shape"/>
            <p:cNvSpPr/>
            <p:nvPr/>
          </p:nvSpPr>
          <p:spPr>
            <a:xfrm>
              <a:off x="341469" y="250051"/>
              <a:ext cx="78230" cy="50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582" name="Group"/>
            <p:cNvGrpSpPr/>
            <p:nvPr/>
          </p:nvGrpSpPr>
          <p:grpSpPr>
            <a:xfrm>
              <a:off x="177693" y="243022"/>
              <a:ext cx="173115" cy="39739"/>
              <a:chOff x="0" y="0"/>
              <a:chExt cx="173114" cy="39737"/>
            </a:xfrm>
          </p:grpSpPr>
          <p:sp>
            <p:nvSpPr>
              <p:cNvPr id="580" name="Rounded Rectangle"/>
              <p:cNvSpPr/>
              <p:nvPr/>
            </p:nvSpPr>
            <p:spPr>
              <a:xfrm>
                <a:off x="0" y="0"/>
                <a:ext cx="173115" cy="397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581" name="Rounded Rectangle"/>
              <p:cNvSpPr/>
              <p:nvPr/>
            </p:nvSpPr>
            <p:spPr>
              <a:xfrm>
                <a:off x="3342" y="4595"/>
                <a:ext cx="164997" cy="2865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583" name="Rectangle"/>
            <p:cNvSpPr/>
            <p:nvPr/>
          </p:nvSpPr>
          <p:spPr>
            <a:xfrm>
              <a:off x="330166" y="-1"/>
              <a:ext cx="20525" cy="619047"/>
            </a:xfrm>
            <a:prstGeom prst="rect">
              <a:avLst/>
            </a:prstGeom>
            <a:gradFill flip="none"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84" name="Shape"/>
            <p:cNvSpPr/>
            <p:nvPr/>
          </p:nvSpPr>
          <p:spPr>
            <a:xfrm>
              <a:off x="348608" y="156248"/>
              <a:ext cx="70496" cy="57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5" name="Shape"/>
            <p:cNvSpPr/>
            <p:nvPr/>
          </p:nvSpPr>
          <p:spPr>
            <a:xfrm>
              <a:off x="349500" y="67851"/>
              <a:ext cx="72578" cy="6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6" name="Oval"/>
            <p:cNvSpPr/>
            <p:nvPr/>
          </p:nvSpPr>
          <p:spPr>
            <a:xfrm>
              <a:off x="409585" y="590661"/>
              <a:ext cx="14278" cy="25411"/>
            </a:xfrm>
            <a:prstGeom prst="ellipse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87" name="Shape"/>
            <p:cNvSpPr/>
            <p:nvPr/>
          </p:nvSpPr>
          <p:spPr>
            <a:xfrm>
              <a:off x="345633" y="590661"/>
              <a:ext cx="72876" cy="5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88" name="Rounded Rectangle"/>
            <p:cNvSpPr/>
            <p:nvPr/>
          </p:nvSpPr>
          <p:spPr>
            <a:xfrm>
              <a:off x="-1" y="607962"/>
              <a:ext cx="357236" cy="3973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89" name="Rounded Rectangle"/>
            <p:cNvSpPr/>
            <p:nvPr/>
          </p:nvSpPr>
          <p:spPr>
            <a:xfrm>
              <a:off x="19036" y="617423"/>
              <a:ext cx="319162" cy="2216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90" name="Oval"/>
            <p:cNvSpPr/>
            <p:nvPr/>
          </p:nvSpPr>
          <p:spPr>
            <a:xfrm>
              <a:off x="49078" y="528756"/>
              <a:ext cx="47593" cy="38117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91" name="Oval"/>
            <p:cNvSpPr/>
            <p:nvPr/>
          </p:nvSpPr>
          <p:spPr>
            <a:xfrm>
              <a:off x="103214" y="528756"/>
              <a:ext cx="47592" cy="38117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92" name="Oval"/>
            <p:cNvSpPr/>
            <p:nvPr/>
          </p:nvSpPr>
          <p:spPr>
            <a:xfrm>
              <a:off x="155564" y="527134"/>
              <a:ext cx="46106" cy="38117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93" name="Rectangle"/>
            <p:cNvSpPr/>
            <p:nvPr/>
          </p:nvSpPr>
          <p:spPr>
            <a:xfrm>
              <a:off x="274543" y="379537"/>
              <a:ext cx="25284" cy="206259"/>
            </a:xfrm>
            <a:prstGeom prst="rect">
              <a:avLst/>
            </a:prstGeom>
            <a:solidFill>
              <a:srgbClr val="29292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617" name="Group"/>
          <p:cNvGrpSpPr/>
          <p:nvPr/>
        </p:nvGrpSpPr>
        <p:grpSpPr>
          <a:xfrm>
            <a:off x="2021764" y="2732087"/>
            <a:ext cx="855580" cy="627457"/>
            <a:chOff x="0" y="0"/>
            <a:chExt cx="855579" cy="627456"/>
          </a:xfrm>
        </p:grpSpPr>
        <p:pic>
          <p:nvPicPr>
            <p:cNvPr id="595" name="laptop_keyboard" descr="laptop_keyboard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09065">
              <a:off x="4679" y="309319"/>
              <a:ext cx="730334" cy="3066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6" name="Shape"/>
            <p:cNvSpPr/>
            <p:nvPr/>
          </p:nvSpPr>
          <p:spPr>
            <a:xfrm>
              <a:off x="247199" y="13448"/>
              <a:ext cx="587593" cy="399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11" y="0"/>
                  </a:moveTo>
                  <a:lnTo>
                    <a:pt x="0" y="15338"/>
                  </a:lnTo>
                  <a:lnTo>
                    <a:pt x="17341" y="21600"/>
                  </a:lnTo>
                  <a:lnTo>
                    <a:pt x="21600" y="2813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597" name="screen" descr="screen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6302" y="22862"/>
              <a:ext cx="533545" cy="364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8" name="Shape"/>
            <p:cNvSpPr/>
            <p:nvPr/>
          </p:nvSpPr>
          <p:spPr>
            <a:xfrm>
              <a:off x="353908" y="1344"/>
              <a:ext cx="497514" cy="73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" y="0"/>
                  </a:moveTo>
                  <a:lnTo>
                    <a:pt x="21600" y="16188"/>
                  </a:lnTo>
                  <a:lnTo>
                    <a:pt x="21190" y="21600"/>
                  </a:lnTo>
                  <a:lnTo>
                    <a:pt x="0" y="4083"/>
                  </a:lnTo>
                  <a:lnTo>
                    <a:pt x="12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9" name="Shape"/>
            <p:cNvSpPr/>
            <p:nvPr/>
          </p:nvSpPr>
          <p:spPr>
            <a:xfrm>
              <a:off x="241656" y="0"/>
              <a:ext cx="138584" cy="309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15" y="0"/>
                  </a:moveTo>
                  <a:lnTo>
                    <a:pt x="0" y="21326"/>
                  </a:lnTo>
                  <a:lnTo>
                    <a:pt x="3508" y="21600"/>
                  </a:lnTo>
                  <a:lnTo>
                    <a:pt x="21600" y="582"/>
                  </a:lnTo>
                  <a:lnTo>
                    <a:pt x="17815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0" name="Shape"/>
            <p:cNvSpPr/>
            <p:nvPr/>
          </p:nvSpPr>
          <p:spPr>
            <a:xfrm>
              <a:off x="698980" y="56484"/>
              <a:ext cx="149671" cy="356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3943" y="21600"/>
                  </a:lnTo>
                  <a:lnTo>
                    <a:pt x="0" y="21244"/>
                  </a:lnTo>
                  <a:lnTo>
                    <a:pt x="17314" y="771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1" name="Shape"/>
            <p:cNvSpPr/>
            <p:nvPr/>
          </p:nvSpPr>
          <p:spPr>
            <a:xfrm>
              <a:off x="240270" y="294526"/>
              <a:ext cx="509223" cy="11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fill="norm" stroke="1" extrusionOk="0">
                  <a:moveTo>
                    <a:pt x="257" y="0"/>
                  </a:moveTo>
                  <a:lnTo>
                    <a:pt x="0" y="2898"/>
                  </a:lnTo>
                  <a:lnTo>
                    <a:pt x="18975" y="21600"/>
                  </a:lnTo>
                  <a:cubicBezTo>
                    <a:pt x="19466" y="14663"/>
                    <a:pt x="21600" y="21278"/>
                    <a:pt x="18484" y="17649"/>
                  </a:cubicBezTo>
                  <a:lnTo>
                    <a:pt x="25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2" name="Shape"/>
            <p:cNvSpPr/>
            <p:nvPr/>
          </p:nvSpPr>
          <p:spPr>
            <a:xfrm>
              <a:off x="715610" y="59174"/>
              <a:ext cx="139970" cy="35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54" y="0"/>
                  </a:moveTo>
                  <a:lnTo>
                    <a:pt x="21600" y="0"/>
                  </a:lnTo>
                  <a:lnTo>
                    <a:pt x="2306" y="21600"/>
                  </a:lnTo>
                  <a:lnTo>
                    <a:pt x="0" y="21444"/>
                  </a:lnTo>
                  <a:lnTo>
                    <a:pt x="20854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3" name="Shape"/>
            <p:cNvSpPr/>
            <p:nvPr/>
          </p:nvSpPr>
          <p:spPr>
            <a:xfrm>
              <a:off x="240270" y="310664"/>
              <a:ext cx="486428" cy="11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" y="2239"/>
                  </a:lnTo>
                  <a:lnTo>
                    <a:pt x="21093" y="21600"/>
                  </a:lnTo>
                  <a:lnTo>
                    <a:pt x="21600" y="194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610" name="Group"/>
            <p:cNvGrpSpPr/>
            <p:nvPr/>
          </p:nvGrpSpPr>
          <p:grpSpPr>
            <a:xfrm>
              <a:off x="231955" y="437082"/>
              <a:ext cx="164915" cy="71279"/>
              <a:chOff x="0" y="0"/>
              <a:chExt cx="164913" cy="71278"/>
            </a:xfrm>
          </p:grpSpPr>
          <p:sp>
            <p:nvSpPr>
              <p:cNvPr id="604" name="Shape"/>
              <p:cNvSpPr/>
              <p:nvPr/>
            </p:nvSpPr>
            <p:spPr>
              <a:xfrm>
                <a:off x="0" y="0"/>
                <a:ext cx="164914" cy="71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16" y="0"/>
                    </a:moveTo>
                    <a:lnTo>
                      <a:pt x="21600" y="8191"/>
                    </a:lnTo>
                    <a:lnTo>
                      <a:pt x="13500" y="21600"/>
                    </a:lnTo>
                    <a:lnTo>
                      <a:pt x="0" y="12088"/>
                    </a:lnTo>
                    <a:lnTo>
                      <a:pt x="841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5" name="Shape"/>
              <p:cNvSpPr/>
              <p:nvPr/>
            </p:nvSpPr>
            <p:spPr>
              <a:xfrm>
                <a:off x="3070" y="1525"/>
                <a:ext cx="159213" cy="67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90" y="0"/>
                    </a:moveTo>
                    <a:lnTo>
                      <a:pt x="21600" y="8265"/>
                    </a:lnTo>
                    <a:lnTo>
                      <a:pt x="13597" y="21600"/>
                    </a:lnTo>
                    <a:lnTo>
                      <a:pt x="0" y="12015"/>
                    </a:lnTo>
                    <a:lnTo>
                      <a:pt x="83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6" name="Shape"/>
              <p:cNvSpPr/>
              <p:nvPr/>
            </p:nvSpPr>
            <p:spPr>
              <a:xfrm>
                <a:off x="14912" y="27900"/>
                <a:ext cx="56580" cy="21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04"/>
                    </a:moveTo>
                    <a:lnTo>
                      <a:pt x="6279" y="0"/>
                    </a:lnTo>
                    <a:lnTo>
                      <a:pt x="21600" y="10800"/>
                    </a:lnTo>
                    <a:lnTo>
                      <a:pt x="15321" y="21600"/>
                    </a:lnTo>
                    <a:lnTo>
                      <a:pt x="0" y="9504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7" name="Shape"/>
              <p:cNvSpPr/>
              <p:nvPr/>
            </p:nvSpPr>
            <p:spPr>
              <a:xfrm>
                <a:off x="12938" y="37927"/>
                <a:ext cx="42545" cy="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8" name="Shape"/>
              <p:cNvSpPr/>
              <p:nvPr/>
            </p:nvSpPr>
            <p:spPr>
              <a:xfrm>
                <a:off x="61404" y="41851"/>
                <a:ext cx="56580" cy="22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741"/>
                    </a:moveTo>
                    <a:lnTo>
                      <a:pt x="5944" y="0"/>
                    </a:lnTo>
                    <a:lnTo>
                      <a:pt x="21600" y="11012"/>
                    </a:lnTo>
                    <a:lnTo>
                      <a:pt x="15321" y="21600"/>
                    </a:lnTo>
                    <a:lnTo>
                      <a:pt x="0" y="9741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9" name="Shape"/>
              <p:cNvSpPr/>
              <p:nvPr/>
            </p:nvSpPr>
            <p:spPr>
              <a:xfrm>
                <a:off x="59430" y="52314"/>
                <a:ext cx="42545" cy="137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611" name="Shape"/>
            <p:cNvSpPr/>
            <p:nvPr/>
          </p:nvSpPr>
          <p:spPr>
            <a:xfrm>
              <a:off x="514665" y="447841"/>
              <a:ext cx="199560" cy="15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" y="20127"/>
                  </a:moveTo>
                  <a:lnTo>
                    <a:pt x="21600" y="0"/>
                  </a:lnTo>
                  <a:lnTo>
                    <a:pt x="21535" y="1636"/>
                  </a:lnTo>
                  <a:lnTo>
                    <a:pt x="0" y="21600"/>
                  </a:lnTo>
                  <a:lnTo>
                    <a:pt x="65" y="20127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2" name="Shape"/>
            <p:cNvSpPr/>
            <p:nvPr/>
          </p:nvSpPr>
          <p:spPr>
            <a:xfrm>
              <a:off x="4679" y="459945"/>
              <a:ext cx="511372" cy="14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3" name="Shape"/>
            <p:cNvSpPr/>
            <p:nvPr/>
          </p:nvSpPr>
          <p:spPr>
            <a:xfrm>
              <a:off x="1101" y="434392"/>
              <a:ext cx="12701" cy="2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69"/>
                  </a:moveTo>
                  <a:lnTo>
                    <a:pt x="19108" y="21600"/>
                  </a:lnTo>
                  <a:lnTo>
                    <a:pt x="0" y="21159"/>
                  </a:lnTo>
                  <a:lnTo>
                    <a:pt x="2492" y="0"/>
                  </a:lnTo>
                  <a:lnTo>
                    <a:pt x="21600" y="1469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4" name="Shape"/>
            <p:cNvSpPr/>
            <p:nvPr/>
          </p:nvSpPr>
          <p:spPr>
            <a:xfrm>
              <a:off x="6065" y="317389"/>
              <a:ext cx="236978" cy="11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90" y="0"/>
                  </a:moveTo>
                  <a:lnTo>
                    <a:pt x="0" y="21279"/>
                  </a:lnTo>
                  <a:lnTo>
                    <a:pt x="551" y="21600"/>
                  </a:lnTo>
                  <a:lnTo>
                    <a:pt x="21600" y="642"/>
                  </a:lnTo>
                  <a:lnTo>
                    <a:pt x="21490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5" name="Shape"/>
            <p:cNvSpPr/>
            <p:nvPr/>
          </p:nvSpPr>
          <p:spPr>
            <a:xfrm>
              <a:off x="21309" y="439772"/>
              <a:ext cx="485042" cy="137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6" name="Shape"/>
            <p:cNvSpPr/>
            <p:nvPr/>
          </p:nvSpPr>
          <p:spPr>
            <a:xfrm flipH="1" rot="10800000">
              <a:off x="506350" y="430358"/>
              <a:ext cx="196789" cy="141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621" name="Group"/>
          <p:cNvGrpSpPr/>
          <p:nvPr/>
        </p:nvGrpSpPr>
        <p:grpSpPr>
          <a:xfrm>
            <a:off x="878681" y="2859087"/>
            <a:ext cx="976313" cy="485776"/>
            <a:chOff x="0" y="0"/>
            <a:chExt cx="976312" cy="485775"/>
          </a:xfrm>
        </p:grpSpPr>
        <p:sp>
          <p:nvSpPr>
            <p:cNvPr id="618" name="Shape"/>
            <p:cNvSpPr/>
            <p:nvPr/>
          </p:nvSpPr>
          <p:spPr>
            <a:xfrm>
              <a:off x="152548" y="0"/>
              <a:ext cx="823765" cy="48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200" y="0"/>
                  </a:moveTo>
                  <a:lnTo>
                    <a:pt x="15200" y="5400"/>
                  </a:lnTo>
                  <a:lnTo>
                    <a:pt x="0" y="5400"/>
                  </a:lnTo>
                  <a:lnTo>
                    <a:pt x="0" y="16200"/>
                  </a:lnTo>
                  <a:lnTo>
                    <a:pt x="15200" y="16200"/>
                  </a:lnTo>
                  <a:lnTo>
                    <a:pt x="15200" y="21600"/>
                  </a:lnTo>
                  <a:lnTo>
                    <a:pt x="21600" y="10800"/>
                  </a:lnTo>
                  <a:lnTo>
                    <a:pt x="15200" y="0"/>
                  </a:lnTo>
                  <a:close/>
                </a:path>
              </a:pathLst>
            </a:cu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19" name="Rectangle"/>
            <p:cNvSpPr/>
            <p:nvPr/>
          </p:nvSpPr>
          <p:spPr>
            <a:xfrm>
              <a:off x="61019" y="121443"/>
              <a:ext cx="61021" cy="24288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20" name="Rectangle"/>
            <p:cNvSpPr/>
            <p:nvPr/>
          </p:nvSpPr>
          <p:spPr>
            <a:xfrm>
              <a:off x="-1" y="121443"/>
              <a:ext cx="30511" cy="242889"/>
            </a:xfrm>
            <a:prstGeom prst="rect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630" name="Group"/>
          <p:cNvGrpSpPr/>
          <p:nvPr/>
        </p:nvGrpSpPr>
        <p:grpSpPr>
          <a:xfrm>
            <a:off x="1243806" y="1695450"/>
            <a:ext cx="976313" cy="1460500"/>
            <a:chOff x="0" y="0"/>
            <a:chExt cx="976312" cy="1460499"/>
          </a:xfrm>
        </p:grpSpPr>
        <p:sp>
          <p:nvSpPr>
            <p:cNvPr id="622" name="Shape"/>
            <p:cNvSpPr/>
            <p:nvPr/>
          </p:nvSpPr>
          <p:spPr>
            <a:xfrm>
              <a:off x="17462" y="26987"/>
              <a:ext cx="958851" cy="143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38" y="0"/>
                  </a:moveTo>
                  <a:lnTo>
                    <a:pt x="21600" y="21600"/>
                  </a:lnTo>
                  <a:lnTo>
                    <a:pt x="0" y="18849"/>
                  </a:lnTo>
                  <a:lnTo>
                    <a:pt x="16307" y="17940"/>
                  </a:lnTo>
                  <a:lnTo>
                    <a:pt x="177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65998"/>
                  </a:srgbClr>
                </a:gs>
                <a:gs pos="100000">
                  <a:srgbClr val="000099">
                    <a:alpha val="66999"/>
                  </a:srgbClr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629" name="Group"/>
            <p:cNvGrpSpPr/>
            <p:nvPr/>
          </p:nvGrpSpPr>
          <p:grpSpPr>
            <a:xfrm>
              <a:off x="0" y="0"/>
              <a:ext cx="793750" cy="1297940"/>
              <a:chOff x="0" y="0"/>
              <a:chExt cx="793749" cy="1297939"/>
            </a:xfrm>
          </p:grpSpPr>
          <p:sp>
            <p:nvSpPr>
              <p:cNvPr id="623" name="Rectangle"/>
              <p:cNvSpPr/>
              <p:nvPr/>
            </p:nvSpPr>
            <p:spPr>
              <a:xfrm>
                <a:off x="11112" y="30162"/>
                <a:ext cx="782638" cy="125412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24" name="DHCP…"/>
              <p:cNvSpPr txBox="1"/>
              <p:nvPr/>
            </p:nvSpPr>
            <p:spPr>
              <a:xfrm>
                <a:off x="48537" y="0"/>
                <a:ext cx="736363" cy="1297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DHCP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UDP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IP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Eth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Phy</a:t>
                </a:r>
              </a:p>
            </p:txBody>
          </p:sp>
          <p:sp>
            <p:nvSpPr>
              <p:cNvPr id="625" name="Line"/>
              <p:cNvSpPr/>
              <p:nvPr/>
            </p:nvSpPr>
            <p:spPr>
              <a:xfrm>
                <a:off x="14287" y="279400"/>
                <a:ext cx="77628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26" name="Line"/>
              <p:cNvSpPr/>
              <p:nvPr/>
            </p:nvSpPr>
            <p:spPr>
              <a:xfrm>
                <a:off x="9525" y="531812"/>
                <a:ext cx="77628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27" name="Line"/>
              <p:cNvSpPr/>
              <p:nvPr/>
            </p:nvSpPr>
            <p:spPr>
              <a:xfrm>
                <a:off x="4762" y="784225"/>
                <a:ext cx="77628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28" name="Line"/>
              <p:cNvSpPr/>
              <p:nvPr/>
            </p:nvSpPr>
            <p:spPr>
              <a:xfrm>
                <a:off x="0" y="1036637"/>
                <a:ext cx="77628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</p:grpSp>
      <p:grpSp>
        <p:nvGrpSpPr>
          <p:cNvPr id="633" name="Group"/>
          <p:cNvGrpSpPr/>
          <p:nvPr/>
        </p:nvGrpSpPr>
        <p:grpSpPr>
          <a:xfrm>
            <a:off x="569118" y="1754187"/>
            <a:ext cx="463995" cy="243841"/>
            <a:chOff x="0" y="0"/>
            <a:chExt cx="463994" cy="243840"/>
          </a:xfrm>
        </p:grpSpPr>
        <p:sp>
          <p:nvSpPr>
            <p:cNvPr id="631" name="Rectangle"/>
            <p:cNvSpPr/>
            <p:nvPr/>
          </p:nvSpPr>
          <p:spPr>
            <a:xfrm>
              <a:off x="71437" y="52387"/>
              <a:ext cx="388938" cy="136526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632" name="DHCP"/>
            <p:cNvSpPr txBox="1"/>
            <p:nvPr/>
          </p:nvSpPr>
          <p:spPr>
            <a:xfrm>
              <a:off x="0" y="0"/>
              <a:ext cx="463995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DHCP</a:t>
              </a:r>
            </a:p>
          </p:txBody>
        </p:sp>
      </p:grpSp>
      <p:grpSp>
        <p:nvGrpSpPr>
          <p:cNvPr id="666" name="Group"/>
          <p:cNvGrpSpPr/>
          <p:nvPr/>
        </p:nvGrpSpPr>
        <p:grpSpPr>
          <a:xfrm>
            <a:off x="115093" y="1773237"/>
            <a:ext cx="1081089" cy="1166813"/>
            <a:chOff x="0" y="0"/>
            <a:chExt cx="1081087" cy="1166812"/>
          </a:xfrm>
        </p:grpSpPr>
        <p:grpSp>
          <p:nvGrpSpPr>
            <p:cNvPr id="664" name="Group"/>
            <p:cNvGrpSpPr/>
            <p:nvPr/>
          </p:nvGrpSpPr>
          <p:grpSpPr>
            <a:xfrm>
              <a:off x="0" y="225424"/>
              <a:ext cx="1081088" cy="742317"/>
              <a:chOff x="0" y="0"/>
              <a:chExt cx="1081087" cy="742315"/>
            </a:xfrm>
          </p:grpSpPr>
          <p:grpSp>
            <p:nvGrpSpPr>
              <p:cNvPr id="639" name="Group"/>
              <p:cNvGrpSpPr/>
              <p:nvPr/>
            </p:nvGrpSpPr>
            <p:grpSpPr>
              <a:xfrm>
                <a:off x="374649" y="-1"/>
                <a:ext cx="561976" cy="243842"/>
                <a:chOff x="0" y="0"/>
                <a:chExt cx="561975" cy="243840"/>
              </a:xfrm>
            </p:grpSpPr>
            <p:grpSp>
              <p:nvGrpSpPr>
                <p:cNvPr id="636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634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635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sp>
              <p:nvSpPr>
                <p:cNvPr id="637" name="Rectangle"/>
                <p:cNvSpPr/>
                <p:nvPr/>
              </p:nvSpPr>
              <p:spPr>
                <a:xfrm>
                  <a:off x="15875" y="55562"/>
                  <a:ext cx="139700" cy="130176"/>
                </a:xfrm>
                <a:prstGeom prst="rect">
                  <a:avLst/>
                </a:prstGeom>
                <a:solidFill>
                  <a:srgbClr val="00CC99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638" name="Rectangle"/>
                <p:cNvSpPr/>
                <p:nvPr/>
              </p:nvSpPr>
              <p:spPr>
                <a:xfrm>
                  <a:off x="0" y="46037"/>
                  <a:ext cx="561975" cy="149226"/>
                </a:xfrm>
                <a:prstGeom prst="rect">
                  <a:avLst/>
                </a:prstGeom>
                <a:noFill/>
                <a:ln w="9525" cap="flat">
                  <a:solidFill>
                    <a:srgbClr val="00CC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  <p:grpSp>
            <p:nvGrpSpPr>
              <p:cNvPr id="646" name="Group"/>
              <p:cNvGrpSpPr/>
              <p:nvPr/>
            </p:nvGrpSpPr>
            <p:grpSpPr>
              <a:xfrm>
                <a:off x="374649" y="234949"/>
                <a:ext cx="561976" cy="243842"/>
                <a:chOff x="0" y="0"/>
                <a:chExt cx="561975" cy="243840"/>
              </a:xfrm>
            </p:grpSpPr>
            <p:grpSp>
              <p:nvGrpSpPr>
                <p:cNvPr id="642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640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641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grpSp>
              <p:nvGrpSpPr>
                <p:cNvPr id="645" name="Group"/>
                <p:cNvGrpSpPr/>
                <p:nvPr/>
              </p:nvGrpSpPr>
              <p:grpSpPr>
                <a:xfrm>
                  <a:off x="0" y="46037"/>
                  <a:ext cx="561975" cy="149226"/>
                  <a:chOff x="0" y="0"/>
                  <a:chExt cx="561975" cy="149225"/>
                </a:xfrm>
              </p:grpSpPr>
              <p:sp>
                <p:nvSpPr>
                  <p:cNvPr id="643" name="Rectangle"/>
                  <p:cNvSpPr/>
                  <p:nvPr/>
                </p:nvSpPr>
                <p:spPr>
                  <a:xfrm>
                    <a:off x="15875" y="9525"/>
                    <a:ext cx="139700" cy="130175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644" name="Rectangle"/>
                  <p:cNvSpPr/>
                  <p:nvPr/>
                </p:nvSpPr>
                <p:spPr>
                  <a:xfrm>
                    <a:off x="0" y="0"/>
                    <a:ext cx="561975" cy="149225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CC9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</p:grpSp>
          <p:grpSp>
            <p:nvGrpSpPr>
              <p:cNvPr id="649" name="Group"/>
              <p:cNvGrpSpPr/>
              <p:nvPr/>
            </p:nvGrpSpPr>
            <p:grpSpPr>
              <a:xfrm>
                <a:off x="195262" y="266700"/>
                <a:ext cx="762001" cy="177800"/>
                <a:chOff x="0" y="0"/>
                <a:chExt cx="762000" cy="177799"/>
              </a:xfrm>
            </p:grpSpPr>
            <p:sp>
              <p:nvSpPr>
                <p:cNvPr id="647" name="Square"/>
                <p:cNvSpPr/>
                <p:nvPr/>
              </p:nvSpPr>
              <p:spPr>
                <a:xfrm>
                  <a:off x="14287" y="17462"/>
                  <a:ext cx="152401" cy="147638"/>
                </a:xfrm>
                <a:prstGeom prst="rect">
                  <a:avLst/>
                </a:prstGeom>
                <a:solidFill>
                  <a:srgbClr val="3333C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648" name="Rectangle"/>
                <p:cNvSpPr/>
                <p:nvPr/>
              </p:nvSpPr>
              <p:spPr>
                <a:xfrm>
                  <a:off x="0" y="0"/>
                  <a:ext cx="762000" cy="177800"/>
                </a:xfrm>
                <a:prstGeom prst="rect">
                  <a:avLst/>
                </a:prstGeom>
                <a:noFill/>
                <a:ln w="9525" cap="flat">
                  <a:solidFill>
                    <a:srgbClr val="3333C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  <p:grpSp>
            <p:nvGrpSpPr>
              <p:cNvPr id="663" name="Group"/>
              <p:cNvGrpSpPr/>
              <p:nvPr/>
            </p:nvGrpSpPr>
            <p:grpSpPr>
              <a:xfrm>
                <a:off x="0" y="498474"/>
                <a:ext cx="1081088" cy="243842"/>
                <a:chOff x="0" y="0"/>
                <a:chExt cx="1081087" cy="243840"/>
              </a:xfrm>
            </p:grpSpPr>
            <p:grpSp>
              <p:nvGrpSpPr>
                <p:cNvPr id="659" name="Group"/>
                <p:cNvGrpSpPr/>
                <p:nvPr/>
              </p:nvGrpSpPr>
              <p:grpSpPr>
                <a:xfrm>
                  <a:off x="188912" y="-1"/>
                  <a:ext cx="762001" cy="243842"/>
                  <a:chOff x="0" y="0"/>
                  <a:chExt cx="762000" cy="243840"/>
                </a:xfrm>
              </p:grpSpPr>
              <p:grpSp>
                <p:nvGrpSpPr>
                  <p:cNvPr id="656" name="Group"/>
                  <p:cNvGrpSpPr/>
                  <p:nvPr/>
                </p:nvGrpSpPr>
                <p:grpSpPr>
                  <a:xfrm>
                    <a:off x="179387" y="-1"/>
                    <a:ext cx="561976" cy="243842"/>
                    <a:chOff x="0" y="0"/>
                    <a:chExt cx="561975" cy="243840"/>
                  </a:xfrm>
                </p:grpSpPr>
                <p:grpSp>
                  <p:nvGrpSpPr>
                    <p:cNvPr id="652" name="Group"/>
                    <p:cNvGrpSpPr/>
                    <p:nvPr/>
                  </p:nvGrpSpPr>
                  <p:grpSpPr>
                    <a:xfrm>
                      <a:off x="85724" y="-1"/>
                      <a:ext cx="463996" cy="243842"/>
                      <a:chOff x="0" y="0"/>
                      <a:chExt cx="463994" cy="243840"/>
                    </a:xfrm>
                  </p:grpSpPr>
                  <p:sp>
                    <p:nvSpPr>
                      <p:cNvPr id="650" name="Rectangle"/>
                      <p:cNvSpPr/>
                      <p:nvPr/>
                    </p:nvSpPr>
                    <p:spPr>
                      <a:xfrm>
                        <a:off x="71437" y="52387"/>
                        <a:ext cx="388938" cy="13652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 cap="flat">
                        <a:solidFill>
                          <a:srgbClr val="FFFFF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  <p:sp>
                    <p:nvSpPr>
                      <p:cNvPr id="651" name="DHCP"/>
                      <p:cNvSpPr txBox="1"/>
                      <p:nvPr/>
                    </p:nvSpPr>
                    <p:spPr>
                      <a:xfrm>
                        <a:off x="0" y="0"/>
                        <a:ext cx="463995" cy="24384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none" lIns="45719" tIns="45719" rIns="45719" bIns="45719" numCol="1" anchor="t">
                        <a:spAutoFit/>
                      </a:bodyPr>
                      <a:lstStyle>
                        <a:lvl1pPr>
                          <a:defRPr sz="1000">
                            <a:solidFill>
                              <a:srgbClr val="FFFFFF"/>
                            </a:solidFill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lvl1pPr>
                      </a:lstStyle>
                      <a:p>
                        <a:pPr/>
                        <a: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655" name="Group"/>
                    <p:cNvGrpSpPr/>
                    <p:nvPr/>
                  </p:nvGrpSpPr>
                  <p:grpSpPr>
                    <a:xfrm>
                      <a:off x="0" y="46037"/>
                      <a:ext cx="561975" cy="149226"/>
                      <a:chOff x="0" y="0"/>
                      <a:chExt cx="561975" cy="149225"/>
                    </a:xfrm>
                  </p:grpSpPr>
                  <p:sp>
                    <p:nvSpPr>
                      <p:cNvPr id="653" name="Rectangle"/>
                      <p:cNvSpPr/>
                      <p:nvPr/>
                    </p:nvSpPr>
                    <p:spPr>
                      <a:xfrm>
                        <a:off x="15875" y="9525"/>
                        <a:ext cx="139700" cy="1301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 cap="flat">
                        <a:solidFill>
                          <a:srgbClr val="FFFFF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  <p:sp>
                    <p:nvSpPr>
                      <p:cNvPr id="654" name="Rectangle"/>
                      <p:cNvSpPr/>
                      <p:nvPr/>
                    </p:nvSpPr>
                    <p:spPr>
                      <a:xfrm>
                        <a:off x="0" y="0"/>
                        <a:ext cx="561975" cy="149225"/>
                      </a:xfrm>
                      <a:prstGeom prst="rect">
                        <a:avLst/>
                      </a:prstGeom>
                      <a:noFill/>
                      <a:ln w="9525" cap="flat">
                        <a:solidFill>
                          <a:srgbClr val="00CC99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</p:grpSp>
              </p:grpSp>
              <p:sp>
                <p:nvSpPr>
                  <p:cNvPr id="657" name="Square"/>
                  <p:cNvSpPr/>
                  <p:nvPr/>
                </p:nvSpPr>
                <p:spPr>
                  <a:xfrm>
                    <a:off x="14287" y="49212"/>
                    <a:ext cx="152401" cy="147638"/>
                  </a:xfrm>
                  <a:prstGeom prst="rect">
                    <a:avLst/>
                  </a:prstGeom>
                  <a:solidFill>
                    <a:srgbClr val="3333C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658" name="Rectangle"/>
                  <p:cNvSpPr/>
                  <p:nvPr/>
                </p:nvSpPr>
                <p:spPr>
                  <a:xfrm>
                    <a:off x="0" y="31750"/>
                    <a:ext cx="762000" cy="1778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3333CC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  <p:sp>
              <p:nvSpPr>
                <p:cNvPr id="660" name="Rectangle"/>
                <p:cNvSpPr/>
                <p:nvPr/>
              </p:nvSpPr>
              <p:spPr>
                <a:xfrm>
                  <a:off x="20637" y="34925"/>
                  <a:ext cx="149226" cy="171450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661" name="Rectangle"/>
                <p:cNvSpPr/>
                <p:nvPr/>
              </p:nvSpPr>
              <p:spPr>
                <a:xfrm>
                  <a:off x="969962" y="33337"/>
                  <a:ext cx="95251" cy="171451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662" name="Rectangle"/>
                <p:cNvSpPr/>
                <p:nvPr/>
              </p:nvSpPr>
              <p:spPr>
                <a:xfrm>
                  <a:off x="0" y="9525"/>
                  <a:ext cx="1081088" cy="21907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</p:grpSp>
        <p:sp>
          <p:nvSpPr>
            <p:cNvPr id="665" name="Shape"/>
            <p:cNvSpPr/>
            <p:nvPr/>
          </p:nvSpPr>
          <p:spPr>
            <a:xfrm>
              <a:off x="542925" y="0"/>
              <a:ext cx="381000" cy="116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132"/>
                  </a:moveTo>
                  <a:lnTo>
                    <a:pt x="4950" y="18132"/>
                  </a:lnTo>
                  <a:lnTo>
                    <a:pt x="4950" y="0"/>
                  </a:lnTo>
                  <a:lnTo>
                    <a:pt x="16650" y="0"/>
                  </a:lnTo>
                  <a:lnTo>
                    <a:pt x="16650" y="18132"/>
                  </a:lnTo>
                  <a:lnTo>
                    <a:pt x="21600" y="18132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680" name="Group"/>
          <p:cNvGrpSpPr/>
          <p:nvPr/>
        </p:nvGrpSpPr>
        <p:grpSpPr>
          <a:xfrm>
            <a:off x="699293" y="2981324"/>
            <a:ext cx="1081089" cy="243842"/>
            <a:chOff x="0" y="0"/>
            <a:chExt cx="1081087" cy="243840"/>
          </a:xfrm>
        </p:grpSpPr>
        <p:grpSp>
          <p:nvGrpSpPr>
            <p:cNvPr id="676" name="Group"/>
            <p:cNvGrpSpPr/>
            <p:nvPr/>
          </p:nvGrpSpPr>
          <p:grpSpPr>
            <a:xfrm>
              <a:off x="188912" y="-1"/>
              <a:ext cx="762001" cy="243842"/>
              <a:chOff x="0" y="0"/>
              <a:chExt cx="762000" cy="243840"/>
            </a:xfrm>
          </p:grpSpPr>
          <p:grpSp>
            <p:nvGrpSpPr>
              <p:cNvPr id="673" name="Group"/>
              <p:cNvGrpSpPr/>
              <p:nvPr/>
            </p:nvGrpSpPr>
            <p:grpSpPr>
              <a:xfrm>
                <a:off x="179387" y="-1"/>
                <a:ext cx="561976" cy="243842"/>
                <a:chOff x="0" y="0"/>
                <a:chExt cx="561975" cy="243840"/>
              </a:xfrm>
            </p:grpSpPr>
            <p:grpSp>
              <p:nvGrpSpPr>
                <p:cNvPr id="669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667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668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grpSp>
              <p:nvGrpSpPr>
                <p:cNvPr id="672" name="Group"/>
                <p:cNvGrpSpPr/>
                <p:nvPr/>
              </p:nvGrpSpPr>
              <p:grpSpPr>
                <a:xfrm>
                  <a:off x="0" y="46037"/>
                  <a:ext cx="561975" cy="149226"/>
                  <a:chOff x="0" y="0"/>
                  <a:chExt cx="561975" cy="149225"/>
                </a:xfrm>
              </p:grpSpPr>
              <p:sp>
                <p:nvSpPr>
                  <p:cNvPr id="670" name="Rectangle"/>
                  <p:cNvSpPr/>
                  <p:nvPr/>
                </p:nvSpPr>
                <p:spPr>
                  <a:xfrm>
                    <a:off x="15875" y="9525"/>
                    <a:ext cx="139700" cy="130175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671" name="Rectangle"/>
                  <p:cNvSpPr/>
                  <p:nvPr/>
                </p:nvSpPr>
                <p:spPr>
                  <a:xfrm>
                    <a:off x="0" y="0"/>
                    <a:ext cx="561975" cy="149225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CC9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</p:grpSp>
          <p:sp>
            <p:nvSpPr>
              <p:cNvPr id="674" name="Square"/>
              <p:cNvSpPr/>
              <p:nvPr/>
            </p:nvSpPr>
            <p:spPr>
              <a:xfrm>
                <a:off x="14287" y="49212"/>
                <a:ext cx="152401" cy="147638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75" name="Rectangle"/>
              <p:cNvSpPr/>
              <p:nvPr/>
            </p:nvSpPr>
            <p:spPr>
              <a:xfrm>
                <a:off x="0" y="31750"/>
                <a:ext cx="762000" cy="177800"/>
              </a:xfrm>
              <a:prstGeom prst="rect">
                <a:avLst/>
              </a:prstGeom>
              <a:noFill/>
              <a:ln w="9525" cap="flat">
                <a:solidFill>
                  <a:srgbClr val="3333C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677" name="Rectangle"/>
            <p:cNvSpPr/>
            <p:nvPr/>
          </p:nvSpPr>
          <p:spPr>
            <a:xfrm>
              <a:off x="20637" y="34925"/>
              <a:ext cx="149226" cy="17145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678" name="Rectangle"/>
            <p:cNvSpPr/>
            <p:nvPr/>
          </p:nvSpPr>
          <p:spPr>
            <a:xfrm>
              <a:off x="969962" y="33337"/>
              <a:ext cx="95251" cy="17145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0" y="9525"/>
              <a:ext cx="1081088" cy="21907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689" name="Group"/>
          <p:cNvGrpSpPr/>
          <p:nvPr/>
        </p:nvGrpSpPr>
        <p:grpSpPr>
          <a:xfrm>
            <a:off x="1526381" y="3673475"/>
            <a:ext cx="1316038" cy="1309688"/>
            <a:chOff x="0" y="0"/>
            <a:chExt cx="1316037" cy="1309687"/>
          </a:xfrm>
        </p:grpSpPr>
        <p:sp>
          <p:nvSpPr>
            <p:cNvPr id="681" name="Shape"/>
            <p:cNvSpPr/>
            <p:nvPr/>
          </p:nvSpPr>
          <p:spPr>
            <a:xfrm>
              <a:off x="782637" y="38100"/>
              <a:ext cx="533401" cy="127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9" y="0"/>
                  </a:moveTo>
                  <a:lnTo>
                    <a:pt x="21600" y="10840"/>
                  </a:lnTo>
                  <a:lnTo>
                    <a:pt x="235" y="21600"/>
                  </a:lnTo>
                  <a:lnTo>
                    <a:pt x="510" y="14427"/>
                  </a:lnTo>
                  <a:lnTo>
                    <a:pt x="0" y="10004"/>
                  </a:lnTo>
                  <a:lnTo>
                    <a:pt x="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64997"/>
                  </a:srgbClr>
                </a:gs>
                <a:gs pos="100000">
                  <a:srgbClr val="000099">
                    <a:alpha val="64997"/>
                  </a:srgbClr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688" name="Group"/>
            <p:cNvGrpSpPr/>
            <p:nvPr/>
          </p:nvGrpSpPr>
          <p:grpSpPr>
            <a:xfrm>
              <a:off x="0" y="0"/>
              <a:ext cx="793750" cy="1297940"/>
              <a:chOff x="0" y="0"/>
              <a:chExt cx="793749" cy="1297939"/>
            </a:xfrm>
          </p:grpSpPr>
          <p:sp>
            <p:nvSpPr>
              <p:cNvPr id="682" name="Rectangle"/>
              <p:cNvSpPr/>
              <p:nvPr/>
            </p:nvSpPr>
            <p:spPr>
              <a:xfrm>
                <a:off x="11112" y="30162"/>
                <a:ext cx="782638" cy="125412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83" name="DHCP…"/>
              <p:cNvSpPr txBox="1"/>
              <p:nvPr/>
            </p:nvSpPr>
            <p:spPr>
              <a:xfrm>
                <a:off x="48537" y="0"/>
                <a:ext cx="736363" cy="1297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DHCP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UDP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IP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Eth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Phy</a:t>
                </a:r>
              </a:p>
            </p:txBody>
          </p:sp>
          <p:sp>
            <p:nvSpPr>
              <p:cNvPr id="684" name="Line"/>
              <p:cNvSpPr/>
              <p:nvPr/>
            </p:nvSpPr>
            <p:spPr>
              <a:xfrm>
                <a:off x="14287" y="279400"/>
                <a:ext cx="77628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85" name="Line"/>
              <p:cNvSpPr/>
              <p:nvPr/>
            </p:nvSpPr>
            <p:spPr>
              <a:xfrm>
                <a:off x="9525" y="531812"/>
                <a:ext cx="77628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86" name="Line"/>
              <p:cNvSpPr/>
              <p:nvPr/>
            </p:nvSpPr>
            <p:spPr>
              <a:xfrm>
                <a:off x="4762" y="784225"/>
                <a:ext cx="77628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87" name="Line"/>
              <p:cNvSpPr/>
              <p:nvPr/>
            </p:nvSpPr>
            <p:spPr>
              <a:xfrm>
                <a:off x="0" y="1036637"/>
                <a:ext cx="77628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</p:grpSp>
      <p:grpSp>
        <p:nvGrpSpPr>
          <p:cNvPr id="725" name="Group"/>
          <p:cNvGrpSpPr/>
          <p:nvPr/>
        </p:nvGrpSpPr>
        <p:grpSpPr>
          <a:xfrm>
            <a:off x="388143" y="3573462"/>
            <a:ext cx="1081089" cy="1217613"/>
            <a:chOff x="0" y="0"/>
            <a:chExt cx="1081087" cy="1217612"/>
          </a:xfrm>
        </p:grpSpPr>
        <p:grpSp>
          <p:nvGrpSpPr>
            <p:cNvPr id="720" name="Group"/>
            <p:cNvGrpSpPr/>
            <p:nvPr/>
          </p:nvGrpSpPr>
          <p:grpSpPr>
            <a:xfrm>
              <a:off x="0" y="396874"/>
              <a:ext cx="1081088" cy="742317"/>
              <a:chOff x="0" y="0"/>
              <a:chExt cx="1081087" cy="742315"/>
            </a:xfrm>
          </p:grpSpPr>
          <p:grpSp>
            <p:nvGrpSpPr>
              <p:cNvPr id="695" name="Group"/>
              <p:cNvGrpSpPr/>
              <p:nvPr/>
            </p:nvGrpSpPr>
            <p:grpSpPr>
              <a:xfrm>
                <a:off x="374649" y="-1"/>
                <a:ext cx="561976" cy="243842"/>
                <a:chOff x="0" y="0"/>
                <a:chExt cx="561975" cy="243840"/>
              </a:xfrm>
            </p:grpSpPr>
            <p:grpSp>
              <p:nvGrpSpPr>
                <p:cNvPr id="692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690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691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sp>
              <p:nvSpPr>
                <p:cNvPr id="693" name="Rectangle"/>
                <p:cNvSpPr/>
                <p:nvPr/>
              </p:nvSpPr>
              <p:spPr>
                <a:xfrm>
                  <a:off x="15875" y="55562"/>
                  <a:ext cx="139700" cy="130176"/>
                </a:xfrm>
                <a:prstGeom prst="rect">
                  <a:avLst/>
                </a:prstGeom>
                <a:solidFill>
                  <a:srgbClr val="00CC99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694" name="Rectangle"/>
                <p:cNvSpPr/>
                <p:nvPr/>
              </p:nvSpPr>
              <p:spPr>
                <a:xfrm>
                  <a:off x="0" y="46037"/>
                  <a:ext cx="561975" cy="149226"/>
                </a:xfrm>
                <a:prstGeom prst="rect">
                  <a:avLst/>
                </a:prstGeom>
                <a:noFill/>
                <a:ln w="9525" cap="flat">
                  <a:solidFill>
                    <a:srgbClr val="00CC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  <p:grpSp>
            <p:nvGrpSpPr>
              <p:cNvPr id="702" name="Group"/>
              <p:cNvGrpSpPr/>
              <p:nvPr/>
            </p:nvGrpSpPr>
            <p:grpSpPr>
              <a:xfrm>
                <a:off x="374649" y="234949"/>
                <a:ext cx="561976" cy="243842"/>
                <a:chOff x="0" y="0"/>
                <a:chExt cx="561975" cy="243840"/>
              </a:xfrm>
            </p:grpSpPr>
            <p:grpSp>
              <p:nvGrpSpPr>
                <p:cNvPr id="698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696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697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grpSp>
              <p:nvGrpSpPr>
                <p:cNvPr id="701" name="Group"/>
                <p:cNvGrpSpPr/>
                <p:nvPr/>
              </p:nvGrpSpPr>
              <p:grpSpPr>
                <a:xfrm>
                  <a:off x="0" y="46037"/>
                  <a:ext cx="561975" cy="149226"/>
                  <a:chOff x="0" y="0"/>
                  <a:chExt cx="561975" cy="149225"/>
                </a:xfrm>
              </p:grpSpPr>
              <p:sp>
                <p:nvSpPr>
                  <p:cNvPr id="699" name="Rectangle"/>
                  <p:cNvSpPr/>
                  <p:nvPr/>
                </p:nvSpPr>
                <p:spPr>
                  <a:xfrm>
                    <a:off x="15875" y="9525"/>
                    <a:ext cx="139700" cy="130175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700" name="Rectangle"/>
                  <p:cNvSpPr/>
                  <p:nvPr/>
                </p:nvSpPr>
                <p:spPr>
                  <a:xfrm>
                    <a:off x="0" y="0"/>
                    <a:ext cx="561975" cy="149225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CC9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</p:grpSp>
          <p:grpSp>
            <p:nvGrpSpPr>
              <p:cNvPr id="705" name="Group"/>
              <p:cNvGrpSpPr/>
              <p:nvPr/>
            </p:nvGrpSpPr>
            <p:grpSpPr>
              <a:xfrm>
                <a:off x="195262" y="266700"/>
                <a:ext cx="762001" cy="177800"/>
                <a:chOff x="0" y="0"/>
                <a:chExt cx="762000" cy="177799"/>
              </a:xfrm>
            </p:grpSpPr>
            <p:sp>
              <p:nvSpPr>
                <p:cNvPr id="703" name="Square"/>
                <p:cNvSpPr/>
                <p:nvPr/>
              </p:nvSpPr>
              <p:spPr>
                <a:xfrm>
                  <a:off x="14287" y="17462"/>
                  <a:ext cx="152401" cy="147638"/>
                </a:xfrm>
                <a:prstGeom prst="rect">
                  <a:avLst/>
                </a:prstGeom>
                <a:solidFill>
                  <a:srgbClr val="3333C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704" name="Rectangle"/>
                <p:cNvSpPr/>
                <p:nvPr/>
              </p:nvSpPr>
              <p:spPr>
                <a:xfrm>
                  <a:off x="0" y="0"/>
                  <a:ext cx="762000" cy="177800"/>
                </a:xfrm>
                <a:prstGeom prst="rect">
                  <a:avLst/>
                </a:prstGeom>
                <a:noFill/>
                <a:ln w="9525" cap="flat">
                  <a:solidFill>
                    <a:srgbClr val="3333C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  <p:grpSp>
            <p:nvGrpSpPr>
              <p:cNvPr id="719" name="Group"/>
              <p:cNvGrpSpPr/>
              <p:nvPr/>
            </p:nvGrpSpPr>
            <p:grpSpPr>
              <a:xfrm>
                <a:off x="0" y="498474"/>
                <a:ext cx="1081088" cy="243842"/>
                <a:chOff x="0" y="0"/>
                <a:chExt cx="1081087" cy="243840"/>
              </a:xfrm>
            </p:grpSpPr>
            <p:grpSp>
              <p:nvGrpSpPr>
                <p:cNvPr id="715" name="Group"/>
                <p:cNvGrpSpPr/>
                <p:nvPr/>
              </p:nvGrpSpPr>
              <p:grpSpPr>
                <a:xfrm>
                  <a:off x="188912" y="-1"/>
                  <a:ext cx="762001" cy="243842"/>
                  <a:chOff x="0" y="0"/>
                  <a:chExt cx="762000" cy="243840"/>
                </a:xfrm>
              </p:grpSpPr>
              <p:grpSp>
                <p:nvGrpSpPr>
                  <p:cNvPr id="712" name="Group"/>
                  <p:cNvGrpSpPr/>
                  <p:nvPr/>
                </p:nvGrpSpPr>
                <p:grpSpPr>
                  <a:xfrm>
                    <a:off x="179387" y="-1"/>
                    <a:ext cx="561976" cy="243842"/>
                    <a:chOff x="0" y="0"/>
                    <a:chExt cx="561975" cy="243840"/>
                  </a:xfrm>
                </p:grpSpPr>
                <p:grpSp>
                  <p:nvGrpSpPr>
                    <p:cNvPr id="708" name="Group"/>
                    <p:cNvGrpSpPr/>
                    <p:nvPr/>
                  </p:nvGrpSpPr>
                  <p:grpSpPr>
                    <a:xfrm>
                      <a:off x="85724" y="-1"/>
                      <a:ext cx="463996" cy="243842"/>
                      <a:chOff x="0" y="0"/>
                      <a:chExt cx="463994" cy="243840"/>
                    </a:xfrm>
                  </p:grpSpPr>
                  <p:sp>
                    <p:nvSpPr>
                      <p:cNvPr id="706" name="Rectangle"/>
                      <p:cNvSpPr/>
                      <p:nvPr/>
                    </p:nvSpPr>
                    <p:spPr>
                      <a:xfrm>
                        <a:off x="71437" y="52387"/>
                        <a:ext cx="388938" cy="13652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 cap="flat">
                        <a:solidFill>
                          <a:srgbClr val="FFFFF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  <p:sp>
                    <p:nvSpPr>
                      <p:cNvPr id="707" name="DHCP"/>
                      <p:cNvSpPr txBox="1"/>
                      <p:nvPr/>
                    </p:nvSpPr>
                    <p:spPr>
                      <a:xfrm>
                        <a:off x="0" y="0"/>
                        <a:ext cx="463995" cy="24384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none" lIns="45719" tIns="45719" rIns="45719" bIns="45719" numCol="1" anchor="t">
                        <a:spAutoFit/>
                      </a:bodyPr>
                      <a:lstStyle>
                        <a:lvl1pPr>
                          <a:defRPr sz="1000">
                            <a:solidFill>
                              <a:srgbClr val="FFFFFF"/>
                            </a:solidFill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lvl1pPr>
                      </a:lstStyle>
                      <a:p>
                        <a:pPr/>
                        <a: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711" name="Group"/>
                    <p:cNvGrpSpPr/>
                    <p:nvPr/>
                  </p:nvGrpSpPr>
                  <p:grpSpPr>
                    <a:xfrm>
                      <a:off x="0" y="46037"/>
                      <a:ext cx="561975" cy="149226"/>
                      <a:chOff x="0" y="0"/>
                      <a:chExt cx="561975" cy="149225"/>
                    </a:xfrm>
                  </p:grpSpPr>
                  <p:sp>
                    <p:nvSpPr>
                      <p:cNvPr id="709" name="Rectangle"/>
                      <p:cNvSpPr/>
                      <p:nvPr/>
                    </p:nvSpPr>
                    <p:spPr>
                      <a:xfrm>
                        <a:off x="15875" y="9525"/>
                        <a:ext cx="139700" cy="1301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 cap="flat">
                        <a:solidFill>
                          <a:srgbClr val="FFFFF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  <p:sp>
                    <p:nvSpPr>
                      <p:cNvPr id="710" name="Rectangle"/>
                      <p:cNvSpPr/>
                      <p:nvPr/>
                    </p:nvSpPr>
                    <p:spPr>
                      <a:xfrm>
                        <a:off x="0" y="0"/>
                        <a:ext cx="561975" cy="149225"/>
                      </a:xfrm>
                      <a:prstGeom prst="rect">
                        <a:avLst/>
                      </a:prstGeom>
                      <a:noFill/>
                      <a:ln w="9525" cap="flat">
                        <a:solidFill>
                          <a:srgbClr val="00CC99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</p:grpSp>
              </p:grpSp>
              <p:sp>
                <p:nvSpPr>
                  <p:cNvPr id="713" name="Square"/>
                  <p:cNvSpPr/>
                  <p:nvPr/>
                </p:nvSpPr>
                <p:spPr>
                  <a:xfrm>
                    <a:off x="14287" y="49212"/>
                    <a:ext cx="152401" cy="147638"/>
                  </a:xfrm>
                  <a:prstGeom prst="rect">
                    <a:avLst/>
                  </a:prstGeom>
                  <a:solidFill>
                    <a:srgbClr val="3333C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714" name="Rectangle"/>
                  <p:cNvSpPr/>
                  <p:nvPr/>
                </p:nvSpPr>
                <p:spPr>
                  <a:xfrm>
                    <a:off x="0" y="31750"/>
                    <a:ext cx="762000" cy="1778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3333CC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  <p:sp>
              <p:nvSpPr>
                <p:cNvPr id="716" name="Rectangle"/>
                <p:cNvSpPr/>
                <p:nvPr/>
              </p:nvSpPr>
              <p:spPr>
                <a:xfrm>
                  <a:off x="20637" y="34925"/>
                  <a:ext cx="149226" cy="171450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717" name="Rectangle"/>
                <p:cNvSpPr/>
                <p:nvPr/>
              </p:nvSpPr>
              <p:spPr>
                <a:xfrm>
                  <a:off x="969962" y="33337"/>
                  <a:ext cx="95251" cy="171451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718" name="Rectangle"/>
                <p:cNvSpPr/>
                <p:nvPr/>
              </p:nvSpPr>
              <p:spPr>
                <a:xfrm>
                  <a:off x="0" y="9525"/>
                  <a:ext cx="1081088" cy="21907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</p:grpSp>
        <p:sp>
          <p:nvSpPr>
            <p:cNvPr id="721" name="Shape"/>
            <p:cNvSpPr/>
            <p:nvPr/>
          </p:nvSpPr>
          <p:spPr>
            <a:xfrm rot="10800000">
              <a:off x="512762" y="0"/>
              <a:ext cx="381001" cy="121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132"/>
                  </a:moveTo>
                  <a:lnTo>
                    <a:pt x="4950" y="18132"/>
                  </a:lnTo>
                  <a:lnTo>
                    <a:pt x="4950" y="0"/>
                  </a:lnTo>
                  <a:lnTo>
                    <a:pt x="16650" y="0"/>
                  </a:lnTo>
                  <a:lnTo>
                    <a:pt x="16650" y="18132"/>
                  </a:lnTo>
                  <a:lnTo>
                    <a:pt x="21600" y="18132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724" name="Group"/>
            <p:cNvGrpSpPr/>
            <p:nvPr/>
          </p:nvGrpSpPr>
          <p:grpSpPr>
            <a:xfrm>
              <a:off x="461962" y="193674"/>
              <a:ext cx="463995" cy="243842"/>
              <a:chOff x="0" y="0"/>
              <a:chExt cx="463994" cy="243840"/>
            </a:xfrm>
          </p:grpSpPr>
          <p:sp>
            <p:nvSpPr>
              <p:cNvPr id="722" name="Rectangle"/>
              <p:cNvSpPr/>
              <p:nvPr/>
            </p:nvSpPr>
            <p:spPr>
              <a:xfrm>
                <a:off x="71437" y="52387"/>
                <a:ext cx="388938" cy="136526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723" name="DHCP"/>
              <p:cNvSpPr txBox="1"/>
              <p:nvPr/>
            </p:nvSpPr>
            <p:spPr>
              <a:xfrm>
                <a:off x="0" y="0"/>
                <a:ext cx="463995" cy="243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0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</a:t>
                </a:r>
              </a:p>
            </p:txBody>
          </p:sp>
        </p:grpSp>
      </p:grpSp>
      <p:grpSp>
        <p:nvGrpSpPr>
          <p:cNvPr id="728" name="Group"/>
          <p:cNvGrpSpPr/>
          <p:nvPr/>
        </p:nvGrpSpPr>
        <p:grpSpPr>
          <a:xfrm>
            <a:off x="851693" y="3770312"/>
            <a:ext cx="463995" cy="243841"/>
            <a:chOff x="0" y="0"/>
            <a:chExt cx="463994" cy="243840"/>
          </a:xfrm>
        </p:grpSpPr>
        <p:sp>
          <p:nvSpPr>
            <p:cNvPr id="726" name="Rectangle"/>
            <p:cNvSpPr/>
            <p:nvPr/>
          </p:nvSpPr>
          <p:spPr>
            <a:xfrm>
              <a:off x="71437" y="52387"/>
              <a:ext cx="388938" cy="136526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727" name="DHCP"/>
            <p:cNvSpPr txBox="1"/>
            <p:nvPr/>
          </p:nvSpPr>
          <p:spPr>
            <a:xfrm>
              <a:off x="0" y="0"/>
              <a:ext cx="463995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DHCP</a:t>
              </a:r>
            </a:p>
          </p:txBody>
        </p:sp>
      </p:grpSp>
      <p:sp>
        <p:nvSpPr>
          <p:cNvPr id="729" name="connecting laptop needs its IP address, addr of first-hop router, addr of DNS server: use DHCP"/>
          <p:cNvSpPr txBox="1"/>
          <p:nvPr/>
        </p:nvSpPr>
        <p:spPr>
          <a:xfrm>
            <a:off x="5085556" y="1720850"/>
            <a:ext cx="3421063" cy="126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marL="233362" indent="-233362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Char char="▪"/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connecting laptop needs its IP address, addr of first-hop router, addr of DNS server: use DHCP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xit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" dur="500" fill="hold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0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5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path" nodeType="afterEffect" presetSubtype="0" presetID="-1" grpId="11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68228 -0.001392 L 0.108328 0.272868 L -0.018062 0.271248" origin="layout" pathEditMode="relative">
                                      <p:cBhvr>
                                        <p:cTn id="44" dur="2000" fill="hold"/>
                                        <p:tgtEl>
                                          <p:spTgt spid="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8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3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Class="exit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Class="exit" nodeType="afterEffect" presetSubtype="0" presetID="1" grpId="1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Class="entr" nodeType="afterEffect" presetSubtype="0" presetID="1" grpId="17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Class="entr" nodeType="after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Class="entr" nodeType="with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6" grpId="8"/>
      <p:bldP build="whole" bldLvl="1" animBg="1" rev="0" advAuto="0" spid="725" grpId="13"/>
      <p:bldP build="whole" bldLvl="1" animBg="1" rev="0" advAuto="0" spid="725" grpId="15"/>
      <p:bldP build="whole" bldLvl="1" animBg="1" rev="0" advAuto="0" spid="544" grpId="10"/>
      <p:bldP build="p" bldLvl="1" animBg="1" rev="0" advAuto="0" spid="729" grpId="18"/>
      <p:bldP build="whole" bldLvl="1" animBg="1" rev="0" advAuto="0" spid="543" grpId="6"/>
      <p:bldP build="whole" bldLvl="1" animBg="1" rev="0" advAuto="0" spid="633" grpId="4"/>
      <p:bldP build="whole" bldLvl="1" animBg="1" rev="0" advAuto="0" spid="633" grpId="7"/>
      <p:bldP build="whole" bldLvl="1" animBg="1" rev="0" advAuto="0" spid="680" grpId="9"/>
      <p:bldP build="whole" bldLvl="1" animBg="1" rev="0" advAuto="0" spid="728" grpId="17"/>
      <p:bldP build="whole" bldLvl="1" animBg="1" rev="0" advAuto="0" spid="680" grpId="14"/>
      <p:bldP build="whole" bldLvl="1" animBg="1" rev="0" advAuto="0" spid="621" grpId="1"/>
      <p:bldP build="whole" bldLvl="1" animBg="1" rev="0" advAuto="0" spid="621" grpId="2"/>
      <p:bldP build="whole" bldLvl="1" animBg="1" rev="0" advAuto="0" spid="666" grpId="5"/>
      <p:bldP build="whole" bldLvl="1" animBg="1" rev="0" advAuto="0" spid="630" grpId="3"/>
      <p:bldP build="whole" bldLvl="1" animBg="1" rev="0" advAuto="0" spid="545" grpId="16"/>
      <p:bldP build="whole" bldLvl="1" animBg="1" rev="0" advAuto="0" spid="689" grpId="1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DHCP: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DHCP: example</a:t>
            </a:r>
          </a:p>
        </p:txBody>
      </p:sp>
      <p:sp>
        <p:nvSpPr>
          <p:cNvPr id="7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3" name="Shape"/>
          <p:cNvSpPr/>
          <p:nvPr/>
        </p:nvSpPr>
        <p:spPr>
          <a:xfrm>
            <a:off x="1106492" y="1886799"/>
            <a:ext cx="3465582" cy="27296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60" h="21407" fill="norm" stroke="1" extrusionOk="0">
                <a:moveTo>
                  <a:pt x="19491" y="6042"/>
                </a:moveTo>
                <a:cubicBezTo>
                  <a:pt x="17570" y="1983"/>
                  <a:pt x="17677" y="2615"/>
                  <a:pt x="16483" y="1600"/>
                </a:cubicBezTo>
                <a:cubicBezTo>
                  <a:pt x="15289" y="586"/>
                  <a:pt x="14032" y="-136"/>
                  <a:pt x="12318" y="22"/>
                </a:cubicBezTo>
                <a:cubicBezTo>
                  <a:pt x="10603" y="180"/>
                  <a:pt x="7874" y="1758"/>
                  <a:pt x="6213" y="2615"/>
                </a:cubicBezTo>
                <a:cubicBezTo>
                  <a:pt x="4552" y="3472"/>
                  <a:pt x="3358" y="3652"/>
                  <a:pt x="2326" y="5140"/>
                </a:cubicBezTo>
                <a:cubicBezTo>
                  <a:pt x="1302" y="6651"/>
                  <a:pt x="279" y="9604"/>
                  <a:pt x="45" y="11634"/>
                </a:cubicBezTo>
                <a:cubicBezTo>
                  <a:pt x="-188" y="13663"/>
                  <a:pt x="539" y="15895"/>
                  <a:pt x="907" y="17293"/>
                </a:cubicBezTo>
                <a:cubicBezTo>
                  <a:pt x="1275" y="18691"/>
                  <a:pt x="701" y="19638"/>
                  <a:pt x="2263" y="20021"/>
                </a:cubicBezTo>
                <a:cubicBezTo>
                  <a:pt x="3825" y="20404"/>
                  <a:pt x="8233" y="19390"/>
                  <a:pt x="10307" y="19615"/>
                </a:cubicBezTo>
                <a:cubicBezTo>
                  <a:pt x="12381" y="19841"/>
                  <a:pt x="13269" y="21284"/>
                  <a:pt x="14706" y="21374"/>
                </a:cubicBezTo>
                <a:cubicBezTo>
                  <a:pt x="16142" y="21464"/>
                  <a:pt x="17893" y="21464"/>
                  <a:pt x="18925" y="20089"/>
                </a:cubicBezTo>
                <a:cubicBezTo>
                  <a:pt x="19958" y="18713"/>
                  <a:pt x="20703" y="19164"/>
                  <a:pt x="20909" y="13189"/>
                </a:cubicBezTo>
                <a:cubicBezTo>
                  <a:pt x="21116" y="7214"/>
                  <a:pt x="21412" y="10100"/>
                  <a:pt x="19491" y="6042"/>
                </a:cubicBezTo>
                <a:close/>
              </a:path>
            </a:pathLst>
          </a:custGeom>
          <a:solidFill>
            <a:srgbClr val="66CC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4" name="Line"/>
          <p:cNvSpPr/>
          <p:nvPr/>
        </p:nvSpPr>
        <p:spPr>
          <a:xfrm flipV="1">
            <a:off x="4077493" y="2952114"/>
            <a:ext cx="155576" cy="1428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735" name="Line"/>
          <p:cNvSpPr/>
          <p:nvPr/>
        </p:nvSpPr>
        <p:spPr>
          <a:xfrm>
            <a:off x="2967831" y="3115310"/>
            <a:ext cx="695326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736" name="Line"/>
          <p:cNvSpPr/>
          <p:nvPr/>
        </p:nvSpPr>
        <p:spPr>
          <a:xfrm flipV="1">
            <a:off x="4226718" y="2809239"/>
            <a:ext cx="138114" cy="142876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737" name="Line"/>
          <p:cNvSpPr/>
          <p:nvPr/>
        </p:nvSpPr>
        <p:spPr>
          <a:xfrm flipV="1">
            <a:off x="3582193" y="3344227"/>
            <a:ext cx="512764" cy="6127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738" name="encapsulation of DHCP server, frame forwarded to client, demuxing up to DHCP at client"/>
          <p:cNvSpPr txBox="1"/>
          <p:nvPr/>
        </p:nvSpPr>
        <p:spPr>
          <a:xfrm>
            <a:off x="5333206" y="3371215"/>
            <a:ext cx="3421063" cy="1263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33362" indent="-233362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Char char="▪"/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encapsulation of DHCP server, frame forwarded to client, demuxing up to DHCP at client</a:t>
            </a:r>
          </a:p>
        </p:txBody>
      </p:sp>
      <p:grpSp>
        <p:nvGrpSpPr>
          <p:cNvPr id="761" name="Group"/>
          <p:cNvGrpSpPr/>
          <p:nvPr/>
        </p:nvGrpSpPr>
        <p:grpSpPr>
          <a:xfrm>
            <a:off x="2275764" y="2736214"/>
            <a:ext cx="855580" cy="627458"/>
            <a:chOff x="0" y="0"/>
            <a:chExt cx="855579" cy="627456"/>
          </a:xfrm>
        </p:grpSpPr>
        <p:pic>
          <p:nvPicPr>
            <p:cNvPr id="739" name="laptop_keyboard" descr="laptop_keyboard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 flipH="1" rot="109065">
              <a:off x="4679" y="309319"/>
              <a:ext cx="730334" cy="3066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0" name="Shape"/>
            <p:cNvSpPr/>
            <p:nvPr/>
          </p:nvSpPr>
          <p:spPr>
            <a:xfrm>
              <a:off x="247199" y="13448"/>
              <a:ext cx="587593" cy="399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11" y="0"/>
                  </a:moveTo>
                  <a:lnTo>
                    <a:pt x="0" y="15338"/>
                  </a:lnTo>
                  <a:lnTo>
                    <a:pt x="17341" y="21600"/>
                  </a:lnTo>
                  <a:lnTo>
                    <a:pt x="21600" y="2813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741" name="screen" descr="screen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6302" y="22862"/>
              <a:ext cx="533545" cy="36446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42" name="Shape"/>
            <p:cNvSpPr/>
            <p:nvPr/>
          </p:nvSpPr>
          <p:spPr>
            <a:xfrm>
              <a:off x="353908" y="1344"/>
              <a:ext cx="497514" cy="73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" y="0"/>
                  </a:moveTo>
                  <a:lnTo>
                    <a:pt x="21600" y="16188"/>
                  </a:lnTo>
                  <a:lnTo>
                    <a:pt x="21190" y="21600"/>
                  </a:lnTo>
                  <a:lnTo>
                    <a:pt x="0" y="4083"/>
                  </a:lnTo>
                  <a:lnTo>
                    <a:pt x="12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3" name="Shape"/>
            <p:cNvSpPr/>
            <p:nvPr/>
          </p:nvSpPr>
          <p:spPr>
            <a:xfrm>
              <a:off x="241656" y="0"/>
              <a:ext cx="138584" cy="309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15" y="0"/>
                  </a:moveTo>
                  <a:lnTo>
                    <a:pt x="0" y="21326"/>
                  </a:lnTo>
                  <a:lnTo>
                    <a:pt x="3508" y="21600"/>
                  </a:lnTo>
                  <a:lnTo>
                    <a:pt x="21600" y="582"/>
                  </a:lnTo>
                  <a:lnTo>
                    <a:pt x="17815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4" name="Shape"/>
            <p:cNvSpPr/>
            <p:nvPr/>
          </p:nvSpPr>
          <p:spPr>
            <a:xfrm>
              <a:off x="698980" y="56484"/>
              <a:ext cx="149671" cy="356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3943" y="21600"/>
                  </a:lnTo>
                  <a:lnTo>
                    <a:pt x="0" y="21244"/>
                  </a:lnTo>
                  <a:lnTo>
                    <a:pt x="17314" y="771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5" name="Shape"/>
            <p:cNvSpPr/>
            <p:nvPr/>
          </p:nvSpPr>
          <p:spPr>
            <a:xfrm>
              <a:off x="240270" y="294526"/>
              <a:ext cx="509223" cy="11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fill="norm" stroke="1" extrusionOk="0">
                  <a:moveTo>
                    <a:pt x="257" y="0"/>
                  </a:moveTo>
                  <a:lnTo>
                    <a:pt x="0" y="2898"/>
                  </a:lnTo>
                  <a:lnTo>
                    <a:pt x="18975" y="21600"/>
                  </a:lnTo>
                  <a:cubicBezTo>
                    <a:pt x="19466" y="14663"/>
                    <a:pt x="21600" y="21278"/>
                    <a:pt x="18484" y="17649"/>
                  </a:cubicBezTo>
                  <a:lnTo>
                    <a:pt x="25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6" name="Shape"/>
            <p:cNvSpPr/>
            <p:nvPr/>
          </p:nvSpPr>
          <p:spPr>
            <a:xfrm>
              <a:off x="715610" y="59174"/>
              <a:ext cx="139970" cy="357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54" y="0"/>
                  </a:moveTo>
                  <a:lnTo>
                    <a:pt x="21600" y="0"/>
                  </a:lnTo>
                  <a:lnTo>
                    <a:pt x="2306" y="21600"/>
                  </a:lnTo>
                  <a:lnTo>
                    <a:pt x="0" y="21444"/>
                  </a:lnTo>
                  <a:lnTo>
                    <a:pt x="20854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7" name="Shape"/>
            <p:cNvSpPr/>
            <p:nvPr/>
          </p:nvSpPr>
          <p:spPr>
            <a:xfrm>
              <a:off x="240270" y="310664"/>
              <a:ext cx="486428" cy="118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" y="2239"/>
                  </a:lnTo>
                  <a:lnTo>
                    <a:pt x="21093" y="21600"/>
                  </a:lnTo>
                  <a:lnTo>
                    <a:pt x="21600" y="194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754" name="Group"/>
            <p:cNvGrpSpPr/>
            <p:nvPr/>
          </p:nvGrpSpPr>
          <p:grpSpPr>
            <a:xfrm>
              <a:off x="231955" y="437082"/>
              <a:ext cx="164915" cy="71279"/>
              <a:chOff x="0" y="0"/>
              <a:chExt cx="164913" cy="71278"/>
            </a:xfrm>
          </p:grpSpPr>
          <p:sp>
            <p:nvSpPr>
              <p:cNvPr id="748" name="Shape"/>
              <p:cNvSpPr/>
              <p:nvPr/>
            </p:nvSpPr>
            <p:spPr>
              <a:xfrm>
                <a:off x="0" y="0"/>
                <a:ext cx="164914" cy="712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16" y="0"/>
                    </a:moveTo>
                    <a:lnTo>
                      <a:pt x="21600" y="8191"/>
                    </a:lnTo>
                    <a:lnTo>
                      <a:pt x="13500" y="21600"/>
                    </a:lnTo>
                    <a:lnTo>
                      <a:pt x="0" y="12088"/>
                    </a:lnTo>
                    <a:lnTo>
                      <a:pt x="841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49" name="Shape"/>
              <p:cNvSpPr/>
              <p:nvPr/>
            </p:nvSpPr>
            <p:spPr>
              <a:xfrm>
                <a:off x="3070" y="1525"/>
                <a:ext cx="159213" cy="67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90" y="0"/>
                    </a:moveTo>
                    <a:lnTo>
                      <a:pt x="21600" y="8265"/>
                    </a:lnTo>
                    <a:lnTo>
                      <a:pt x="13597" y="21600"/>
                    </a:lnTo>
                    <a:lnTo>
                      <a:pt x="0" y="12015"/>
                    </a:lnTo>
                    <a:lnTo>
                      <a:pt x="83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50" name="Shape"/>
              <p:cNvSpPr/>
              <p:nvPr/>
            </p:nvSpPr>
            <p:spPr>
              <a:xfrm>
                <a:off x="14912" y="27900"/>
                <a:ext cx="56580" cy="217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04"/>
                    </a:moveTo>
                    <a:lnTo>
                      <a:pt x="6279" y="0"/>
                    </a:lnTo>
                    <a:lnTo>
                      <a:pt x="21600" y="10800"/>
                    </a:lnTo>
                    <a:lnTo>
                      <a:pt x="15321" y="21600"/>
                    </a:lnTo>
                    <a:lnTo>
                      <a:pt x="0" y="9504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51" name="Shape"/>
              <p:cNvSpPr/>
              <p:nvPr/>
            </p:nvSpPr>
            <p:spPr>
              <a:xfrm>
                <a:off x="12938" y="37927"/>
                <a:ext cx="42545" cy="13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52" name="Shape"/>
              <p:cNvSpPr/>
              <p:nvPr/>
            </p:nvSpPr>
            <p:spPr>
              <a:xfrm>
                <a:off x="61404" y="41851"/>
                <a:ext cx="56580" cy="222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741"/>
                    </a:moveTo>
                    <a:lnTo>
                      <a:pt x="5944" y="0"/>
                    </a:lnTo>
                    <a:lnTo>
                      <a:pt x="21600" y="11012"/>
                    </a:lnTo>
                    <a:lnTo>
                      <a:pt x="15321" y="21600"/>
                    </a:lnTo>
                    <a:lnTo>
                      <a:pt x="0" y="9741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53" name="Shape"/>
              <p:cNvSpPr/>
              <p:nvPr/>
            </p:nvSpPr>
            <p:spPr>
              <a:xfrm>
                <a:off x="59430" y="52314"/>
                <a:ext cx="42545" cy="137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755" name="Shape"/>
            <p:cNvSpPr/>
            <p:nvPr/>
          </p:nvSpPr>
          <p:spPr>
            <a:xfrm>
              <a:off x="514665" y="447841"/>
              <a:ext cx="199560" cy="15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" y="20127"/>
                  </a:moveTo>
                  <a:lnTo>
                    <a:pt x="21600" y="0"/>
                  </a:lnTo>
                  <a:lnTo>
                    <a:pt x="21535" y="1636"/>
                  </a:lnTo>
                  <a:lnTo>
                    <a:pt x="0" y="21600"/>
                  </a:lnTo>
                  <a:lnTo>
                    <a:pt x="65" y="20127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6" name="Shape"/>
            <p:cNvSpPr/>
            <p:nvPr/>
          </p:nvSpPr>
          <p:spPr>
            <a:xfrm>
              <a:off x="4679" y="459945"/>
              <a:ext cx="511372" cy="14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7" name="Shape"/>
            <p:cNvSpPr/>
            <p:nvPr/>
          </p:nvSpPr>
          <p:spPr>
            <a:xfrm>
              <a:off x="1101" y="434392"/>
              <a:ext cx="12701" cy="2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69"/>
                  </a:moveTo>
                  <a:lnTo>
                    <a:pt x="19108" y="21600"/>
                  </a:lnTo>
                  <a:lnTo>
                    <a:pt x="0" y="21159"/>
                  </a:lnTo>
                  <a:lnTo>
                    <a:pt x="2492" y="0"/>
                  </a:lnTo>
                  <a:lnTo>
                    <a:pt x="21600" y="1469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8" name="Shape"/>
            <p:cNvSpPr/>
            <p:nvPr/>
          </p:nvSpPr>
          <p:spPr>
            <a:xfrm>
              <a:off x="6065" y="317389"/>
              <a:ext cx="236978" cy="11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90" y="0"/>
                  </a:moveTo>
                  <a:lnTo>
                    <a:pt x="0" y="21279"/>
                  </a:lnTo>
                  <a:lnTo>
                    <a:pt x="551" y="21600"/>
                  </a:lnTo>
                  <a:lnTo>
                    <a:pt x="21600" y="642"/>
                  </a:lnTo>
                  <a:lnTo>
                    <a:pt x="21490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9" name="Shape"/>
            <p:cNvSpPr/>
            <p:nvPr/>
          </p:nvSpPr>
          <p:spPr>
            <a:xfrm>
              <a:off x="21309" y="439772"/>
              <a:ext cx="485042" cy="1371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60" name="Shape"/>
            <p:cNvSpPr/>
            <p:nvPr/>
          </p:nvSpPr>
          <p:spPr>
            <a:xfrm flipH="1" rot="10800000">
              <a:off x="506350" y="430358"/>
              <a:ext cx="196789" cy="141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762" name="router with DHCP…"/>
          <p:cNvSpPr txBox="1"/>
          <p:nvPr/>
        </p:nvSpPr>
        <p:spPr>
          <a:xfrm>
            <a:off x="2864643" y="4407852"/>
            <a:ext cx="2005607" cy="92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router with DHCP </a:t>
            </a:r>
          </a:p>
          <a:p>
            <a:pPr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server built into </a:t>
            </a:r>
          </a:p>
          <a:p>
            <a:pPr>
              <a:defRPr i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router</a:t>
            </a:r>
          </a:p>
        </p:txBody>
      </p:sp>
      <p:grpSp>
        <p:nvGrpSpPr>
          <p:cNvPr id="771" name="Group"/>
          <p:cNvGrpSpPr/>
          <p:nvPr/>
        </p:nvGrpSpPr>
        <p:grpSpPr>
          <a:xfrm>
            <a:off x="2977356" y="3966527"/>
            <a:ext cx="1066801" cy="406401"/>
            <a:chOff x="0" y="0"/>
            <a:chExt cx="1066800" cy="406399"/>
          </a:xfrm>
        </p:grpSpPr>
        <p:sp>
          <p:nvSpPr>
            <p:cNvPr id="763" name="Oval"/>
            <p:cNvSpPr/>
            <p:nvPr/>
          </p:nvSpPr>
          <p:spPr>
            <a:xfrm>
              <a:off x="4762" y="180258"/>
              <a:ext cx="1057276" cy="226142"/>
            </a:xfrm>
            <a:prstGeom prst="ellipse">
              <a:avLst/>
            </a:prstGeom>
            <a:gradFill flip="none"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64" name="Rectangle"/>
            <p:cNvSpPr/>
            <p:nvPr/>
          </p:nvSpPr>
          <p:spPr>
            <a:xfrm>
              <a:off x="4762" y="154038"/>
              <a:ext cx="1062038" cy="140930"/>
            </a:xfrm>
            <a:prstGeom prst="rect">
              <a:avLst/>
            </a:prstGeom>
            <a:gradFill flip="none"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765" name="Oval"/>
            <p:cNvSpPr/>
            <p:nvPr/>
          </p:nvSpPr>
          <p:spPr>
            <a:xfrm>
              <a:off x="0" y="0"/>
              <a:ext cx="1058863" cy="265471"/>
            </a:xfrm>
            <a:prstGeom prst="ellipse">
              <a:avLst/>
            </a:prstGeom>
            <a:gradFill flip="none"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0"/>
            </a:gra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grpSp>
          <p:nvGrpSpPr>
            <p:cNvPr id="768" name="Group"/>
            <p:cNvGrpSpPr/>
            <p:nvPr/>
          </p:nvGrpSpPr>
          <p:grpSpPr>
            <a:xfrm>
              <a:off x="212725" y="68825"/>
              <a:ext cx="598488" cy="122905"/>
              <a:chOff x="0" y="0"/>
              <a:chExt cx="598487" cy="122903"/>
            </a:xfrm>
          </p:grpSpPr>
          <p:sp>
            <p:nvSpPr>
              <p:cNvPr id="766" name="Line"/>
              <p:cNvSpPr/>
              <p:nvPr/>
            </p:nvSpPr>
            <p:spPr>
              <a:xfrm>
                <a:off x="0" y="0"/>
                <a:ext cx="598488" cy="122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689" y="21600"/>
                    </a:lnTo>
                    <a:lnTo>
                      <a:pt x="13378" y="0"/>
                    </a:lnTo>
                    <a:lnTo>
                      <a:pt x="21600" y="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67" name="Line"/>
              <p:cNvSpPr/>
              <p:nvPr/>
            </p:nvSpPr>
            <p:spPr>
              <a:xfrm>
                <a:off x="27028" y="0"/>
                <a:ext cx="544432" cy="122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7353" y="0"/>
                    </a:lnTo>
                    <a:lnTo>
                      <a:pt x="14706" y="21600"/>
                    </a:lnTo>
                    <a:lnTo>
                      <a:pt x="21600" y="21600"/>
                    </a:lnTo>
                  </a:path>
                </a:pathLst>
              </a:cu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769" name="Line"/>
            <p:cNvSpPr/>
            <p:nvPr/>
          </p:nvSpPr>
          <p:spPr>
            <a:xfrm flipH="1">
              <a:off x="4762" y="124541"/>
              <a:ext cx="1" cy="17862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1058862" y="132735"/>
              <a:ext cx="1" cy="17534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804" name="Group"/>
          <p:cNvGrpSpPr/>
          <p:nvPr/>
        </p:nvGrpSpPr>
        <p:grpSpPr>
          <a:xfrm>
            <a:off x="3009106" y="3771265"/>
            <a:ext cx="423863" cy="647701"/>
            <a:chOff x="0" y="0"/>
            <a:chExt cx="423862" cy="647700"/>
          </a:xfrm>
        </p:grpSpPr>
        <p:sp>
          <p:nvSpPr>
            <p:cNvPr id="772" name="Shape"/>
            <p:cNvSpPr/>
            <p:nvPr/>
          </p:nvSpPr>
          <p:spPr>
            <a:xfrm>
              <a:off x="335520" y="1081"/>
              <a:ext cx="84179" cy="617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3" name="Rectangle"/>
            <p:cNvSpPr/>
            <p:nvPr/>
          </p:nvSpPr>
          <p:spPr>
            <a:xfrm>
              <a:off x="19036" y="0"/>
              <a:ext cx="312618" cy="617424"/>
            </a:xfrm>
            <a:prstGeom prst="rect">
              <a:avLst/>
            </a:pr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774" name="Shape"/>
            <p:cNvSpPr/>
            <p:nvPr/>
          </p:nvSpPr>
          <p:spPr>
            <a:xfrm>
              <a:off x="352953" y="38115"/>
              <a:ext cx="48601" cy="56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5" name="Shape"/>
            <p:cNvSpPr/>
            <p:nvPr/>
          </p:nvSpPr>
          <p:spPr>
            <a:xfrm>
              <a:off x="340279" y="327364"/>
              <a:ext cx="78230" cy="51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6" name="Rectangle"/>
            <p:cNvSpPr/>
            <p:nvPr/>
          </p:nvSpPr>
          <p:spPr>
            <a:xfrm>
              <a:off x="20523" y="71365"/>
              <a:ext cx="177875" cy="12707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779" name="Group"/>
            <p:cNvGrpSpPr/>
            <p:nvPr/>
          </p:nvGrpSpPr>
          <p:grpSpPr>
            <a:xfrm>
              <a:off x="180907" y="65171"/>
              <a:ext cx="173056" cy="38071"/>
              <a:chOff x="0" y="0"/>
              <a:chExt cx="173055" cy="38069"/>
            </a:xfrm>
          </p:grpSpPr>
          <p:sp>
            <p:nvSpPr>
              <p:cNvPr id="777" name="Rounded Rectangle"/>
              <p:cNvSpPr/>
              <p:nvPr/>
            </p:nvSpPr>
            <p:spPr>
              <a:xfrm>
                <a:off x="0" y="0"/>
                <a:ext cx="173056" cy="3807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778" name="Rounded Rectangle"/>
              <p:cNvSpPr/>
              <p:nvPr/>
            </p:nvSpPr>
            <p:spPr>
              <a:xfrm>
                <a:off x="3337" y="4793"/>
                <a:ext cx="165190" cy="2848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780" name="Rectangle"/>
            <p:cNvSpPr/>
            <p:nvPr/>
          </p:nvSpPr>
          <p:spPr>
            <a:xfrm>
              <a:off x="25283" y="158681"/>
              <a:ext cx="176089" cy="12706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181027" y="152473"/>
              <a:ext cx="173056" cy="36485"/>
              <a:chOff x="0" y="0"/>
              <a:chExt cx="173055" cy="36484"/>
            </a:xfrm>
          </p:grpSpPr>
          <p:sp>
            <p:nvSpPr>
              <p:cNvPr id="781" name="Rounded Rectangle"/>
              <p:cNvSpPr/>
              <p:nvPr/>
            </p:nvSpPr>
            <p:spPr>
              <a:xfrm>
                <a:off x="0" y="0"/>
                <a:ext cx="173056" cy="3648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782" name="Rounded Rectangle"/>
              <p:cNvSpPr/>
              <p:nvPr/>
            </p:nvSpPr>
            <p:spPr>
              <a:xfrm>
                <a:off x="3098" y="4690"/>
                <a:ext cx="165190" cy="2710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22308" y="250862"/>
              <a:ext cx="177875" cy="12706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785" name="Rectangle"/>
            <p:cNvSpPr/>
            <p:nvPr/>
          </p:nvSpPr>
          <p:spPr>
            <a:xfrm>
              <a:off x="25283" y="331689"/>
              <a:ext cx="177874" cy="12706"/>
            </a:xfrm>
            <a:prstGeom prst="rect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788" name="Group"/>
            <p:cNvGrpSpPr/>
            <p:nvPr/>
          </p:nvGrpSpPr>
          <p:grpSpPr>
            <a:xfrm>
              <a:off x="176264" y="323850"/>
              <a:ext cx="174548" cy="41407"/>
              <a:chOff x="0" y="0"/>
              <a:chExt cx="174547" cy="41406"/>
            </a:xfrm>
          </p:grpSpPr>
          <p:sp>
            <p:nvSpPr>
              <p:cNvPr id="786" name="Rounded Rectangle"/>
              <p:cNvSpPr/>
              <p:nvPr/>
            </p:nvSpPr>
            <p:spPr>
              <a:xfrm>
                <a:off x="0" y="0"/>
                <a:ext cx="174548" cy="414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787" name="Rounded Rectangle"/>
              <p:cNvSpPr/>
              <p:nvPr/>
            </p:nvSpPr>
            <p:spPr>
              <a:xfrm>
                <a:off x="3104" y="4698"/>
                <a:ext cx="166668" cy="31717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789" name="Shape"/>
            <p:cNvSpPr/>
            <p:nvPr/>
          </p:nvSpPr>
          <p:spPr>
            <a:xfrm>
              <a:off x="341469" y="250051"/>
              <a:ext cx="78230" cy="50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792" name="Group"/>
            <p:cNvGrpSpPr/>
            <p:nvPr/>
          </p:nvGrpSpPr>
          <p:grpSpPr>
            <a:xfrm>
              <a:off x="177693" y="243022"/>
              <a:ext cx="173115" cy="39739"/>
              <a:chOff x="0" y="0"/>
              <a:chExt cx="173114" cy="39737"/>
            </a:xfrm>
          </p:grpSpPr>
          <p:sp>
            <p:nvSpPr>
              <p:cNvPr id="790" name="Rounded Rectangle"/>
              <p:cNvSpPr/>
              <p:nvPr/>
            </p:nvSpPr>
            <p:spPr>
              <a:xfrm>
                <a:off x="0" y="0"/>
                <a:ext cx="173115" cy="397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791" name="Rounded Rectangle"/>
              <p:cNvSpPr/>
              <p:nvPr/>
            </p:nvSpPr>
            <p:spPr>
              <a:xfrm>
                <a:off x="3342" y="4595"/>
                <a:ext cx="164997" cy="2865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793" name="Rectangle"/>
            <p:cNvSpPr/>
            <p:nvPr/>
          </p:nvSpPr>
          <p:spPr>
            <a:xfrm>
              <a:off x="330166" y="-1"/>
              <a:ext cx="20525" cy="619047"/>
            </a:xfrm>
            <a:prstGeom prst="rect">
              <a:avLst/>
            </a:prstGeom>
            <a:gradFill flip="none"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794" name="Shape"/>
            <p:cNvSpPr/>
            <p:nvPr/>
          </p:nvSpPr>
          <p:spPr>
            <a:xfrm>
              <a:off x="348608" y="156248"/>
              <a:ext cx="70496" cy="57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7"/>
                    <a:pt x="21308" y="12150"/>
                  </a:cubicBezTo>
                  <a:cubicBezTo>
                    <a:pt x="21162" y="15019"/>
                    <a:pt x="21600" y="15863"/>
                    <a:pt x="21600" y="21600"/>
                  </a:cubicBezTo>
                  <a:cubicBezTo>
                    <a:pt x="21600" y="21600"/>
                    <a:pt x="11676" y="14850"/>
                    <a:pt x="0" y="8438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5" name="Shape"/>
            <p:cNvSpPr/>
            <p:nvPr/>
          </p:nvSpPr>
          <p:spPr>
            <a:xfrm>
              <a:off x="349500" y="67851"/>
              <a:ext cx="72578" cy="64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6" name="Oval"/>
            <p:cNvSpPr/>
            <p:nvPr/>
          </p:nvSpPr>
          <p:spPr>
            <a:xfrm>
              <a:off x="409585" y="590661"/>
              <a:ext cx="14278" cy="25411"/>
            </a:xfrm>
            <a:prstGeom prst="ellipse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797" name="Shape"/>
            <p:cNvSpPr/>
            <p:nvPr/>
          </p:nvSpPr>
          <p:spPr>
            <a:xfrm>
              <a:off x="345633" y="590661"/>
              <a:ext cx="72876" cy="54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8" name="Rounded Rectangle"/>
            <p:cNvSpPr/>
            <p:nvPr/>
          </p:nvSpPr>
          <p:spPr>
            <a:xfrm>
              <a:off x="-1" y="607962"/>
              <a:ext cx="357236" cy="3973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799" name="Rounded Rectangle"/>
            <p:cNvSpPr/>
            <p:nvPr/>
          </p:nvSpPr>
          <p:spPr>
            <a:xfrm>
              <a:off x="19036" y="617423"/>
              <a:ext cx="319162" cy="2216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00" name="Oval"/>
            <p:cNvSpPr/>
            <p:nvPr/>
          </p:nvSpPr>
          <p:spPr>
            <a:xfrm>
              <a:off x="49078" y="528756"/>
              <a:ext cx="47593" cy="38117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01" name="Oval"/>
            <p:cNvSpPr/>
            <p:nvPr/>
          </p:nvSpPr>
          <p:spPr>
            <a:xfrm>
              <a:off x="103214" y="528756"/>
              <a:ext cx="47592" cy="38117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02" name="Oval"/>
            <p:cNvSpPr/>
            <p:nvPr/>
          </p:nvSpPr>
          <p:spPr>
            <a:xfrm>
              <a:off x="155564" y="527134"/>
              <a:ext cx="46106" cy="38117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274543" y="379537"/>
              <a:ext cx="25284" cy="206259"/>
            </a:xfrm>
            <a:prstGeom prst="rect">
              <a:avLst/>
            </a:prstGeom>
            <a:solidFill>
              <a:srgbClr val="29292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sp>
        <p:nvSpPr>
          <p:cNvPr id="805" name="Line"/>
          <p:cNvSpPr/>
          <p:nvPr/>
        </p:nvSpPr>
        <p:spPr>
          <a:xfrm flipV="1">
            <a:off x="4077493" y="2941002"/>
            <a:ext cx="155576" cy="142876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811" name="Group"/>
          <p:cNvGrpSpPr/>
          <p:nvPr/>
        </p:nvGrpSpPr>
        <p:grpSpPr>
          <a:xfrm>
            <a:off x="3442493" y="3039427"/>
            <a:ext cx="963614" cy="300038"/>
            <a:chOff x="0" y="0"/>
            <a:chExt cx="963612" cy="300037"/>
          </a:xfrm>
        </p:grpSpPr>
        <p:sp>
          <p:nvSpPr>
            <p:cNvPr id="806" name="Rectangle"/>
            <p:cNvSpPr/>
            <p:nvPr/>
          </p:nvSpPr>
          <p:spPr>
            <a:xfrm>
              <a:off x="0" y="180826"/>
              <a:ext cx="719440" cy="116533"/>
            </a:xfrm>
            <a:prstGeom prst="rect">
              <a:avLst/>
            </a:prstGeom>
            <a:gradFill flip="none"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07" name="Shape"/>
            <p:cNvSpPr/>
            <p:nvPr/>
          </p:nvSpPr>
          <p:spPr>
            <a:xfrm>
              <a:off x="0" y="5357"/>
              <a:ext cx="963613" cy="17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60" y="0"/>
                  </a:moveTo>
                  <a:lnTo>
                    <a:pt x="0" y="21600"/>
                  </a:lnTo>
                  <a:lnTo>
                    <a:pt x="1624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0"/>
            </a:gra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08" name="Shape"/>
            <p:cNvSpPr/>
            <p:nvPr/>
          </p:nvSpPr>
          <p:spPr>
            <a:xfrm>
              <a:off x="717985" y="0"/>
              <a:ext cx="245628" cy="30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307"/>
                  </a:moveTo>
                  <a:lnTo>
                    <a:pt x="0" y="21600"/>
                  </a:lnTo>
                  <a:lnTo>
                    <a:pt x="21600" y="7425"/>
                  </a:lnTo>
                  <a:lnTo>
                    <a:pt x="21600" y="0"/>
                  </a:lnTo>
                  <a:lnTo>
                    <a:pt x="0" y="13307"/>
                  </a:lnTo>
                  <a:close/>
                </a:path>
              </a:pathLst>
            </a:custGeom>
            <a:solidFill>
              <a:srgbClr val="BBE0E3"/>
            </a:solidFill>
            <a:ln w="63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94471" y="40183"/>
              <a:ext cx="735428" cy="107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854" y="21257"/>
                  </a:lnTo>
                  <a:lnTo>
                    <a:pt x="16894" y="0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265974" y="34825"/>
              <a:ext cx="425851" cy="124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4939" y="232"/>
                  </a:lnTo>
                  <a:lnTo>
                    <a:pt x="14375" y="21600"/>
                  </a:lnTo>
                  <a:lnTo>
                    <a:pt x="21600" y="2160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844" name="Group"/>
          <p:cNvGrpSpPr/>
          <p:nvPr/>
        </p:nvGrpSpPr>
        <p:grpSpPr>
          <a:xfrm>
            <a:off x="654843" y="3760152"/>
            <a:ext cx="1081089" cy="1166814"/>
            <a:chOff x="0" y="0"/>
            <a:chExt cx="1081087" cy="1166812"/>
          </a:xfrm>
        </p:grpSpPr>
        <p:grpSp>
          <p:nvGrpSpPr>
            <p:cNvPr id="842" name="Group"/>
            <p:cNvGrpSpPr/>
            <p:nvPr/>
          </p:nvGrpSpPr>
          <p:grpSpPr>
            <a:xfrm>
              <a:off x="0" y="225424"/>
              <a:ext cx="1081088" cy="742317"/>
              <a:chOff x="0" y="0"/>
              <a:chExt cx="1081087" cy="742315"/>
            </a:xfrm>
          </p:grpSpPr>
          <p:grpSp>
            <p:nvGrpSpPr>
              <p:cNvPr id="817" name="Group"/>
              <p:cNvGrpSpPr/>
              <p:nvPr/>
            </p:nvGrpSpPr>
            <p:grpSpPr>
              <a:xfrm>
                <a:off x="374649" y="-1"/>
                <a:ext cx="561976" cy="243842"/>
                <a:chOff x="0" y="0"/>
                <a:chExt cx="561975" cy="243840"/>
              </a:xfrm>
            </p:grpSpPr>
            <p:grpSp>
              <p:nvGrpSpPr>
                <p:cNvPr id="814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812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813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sp>
              <p:nvSpPr>
                <p:cNvPr id="815" name="Rectangle"/>
                <p:cNvSpPr/>
                <p:nvPr/>
              </p:nvSpPr>
              <p:spPr>
                <a:xfrm>
                  <a:off x="15875" y="55562"/>
                  <a:ext cx="139700" cy="130176"/>
                </a:xfrm>
                <a:prstGeom prst="rect">
                  <a:avLst/>
                </a:prstGeom>
                <a:solidFill>
                  <a:srgbClr val="00CC99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816" name="Rectangle"/>
                <p:cNvSpPr/>
                <p:nvPr/>
              </p:nvSpPr>
              <p:spPr>
                <a:xfrm>
                  <a:off x="0" y="46037"/>
                  <a:ext cx="561975" cy="149226"/>
                </a:xfrm>
                <a:prstGeom prst="rect">
                  <a:avLst/>
                </a:prstGeom>
                <a:noFill/>
                <a:ln w="9525" cap="flat">
                  <a:solidFill>
                    <a:srgbClr val="00CC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  <p:grpSp>
            <p:nvGrpSpPr>
              <p:cNvPr id="824" name="Group"/>
              <p:cNvGrpSpPr/>
              <p:nvPr/>
            </p:nvGrpSpPr>
            <p:grpSpPr>
              <a:xfrm>
                <a:off x="374649" y="234949"/>
                <a:ext cx="561976" cy="243842"/>
                <a:chOff x="0" y="0"/>
                <a:chExt cx="561975" cy="243840"/>
              </a:xfrm>
            </p:grpSpPr>
            <p:grpSp>
              <p:nvGrpSpPr>
                <p:cNvPr id="820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818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819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grpSp>
              <p:nvGrpSpPr>
                <p:cNvPr id="823" name="Group"/>
                <p:cNvGrpSpPr/>
                <p:nvPr/>
              </p:nvGrpSpPr>
              <p:grpSpPr>
                <a:xfrm>
                  <a:off x="0" y="46037"/>
                  <a:ext cx="561975" cy="149226"/>
                  <a:chOff x="0" y="0"/>
                  <a:chExt cx="561975" cy="149225"/>
                </a:xfrm>
              </p:grpSpPr>
              <p:sp>
                <p:nvSpPr>
                  <p:cNvPr id="821" name="Rectangle"/>
                  <p:cNvSpPr/>
                  <p:nvPr/>
                </p:nvSpPr>
                <p:spPr>
                  <a:xfrm>
                    <a:off x="15875" y="9525"/>
                    <a:ext cx="139700" cy="130175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822" name="Rectangle"/>
                  <p:cNvSpPr/>
                  <p:nvPr/>
                </p:nvSpPr>
                <p:spPr>
                  <a:xfrm>
                    <a:off x="0" y="0"/>
                    <a:ext cx="561975" cy="149225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CC9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</p:grpSp>
          <p:grpSp>
            <p:nvGrpSpPr>
              <p:cNvPr id="827" name="Group"/>
              <p:cNvGrpSpPr/>
              <p:nvPr/>
            </p:nvGrpSpPr>
            <p:grpSpPr>
              <a:xfrm>
                <a:off x="195262" y="266700"/>
                <a:ext cx="762001" cy="177800"/>
                <a:chOff x="0" y="0"/>
                <a:chExt cx="762000" cy="177799"/>
              </a:xfrm>
            </p:grpSpPr>
            <p:sp>
              <p:nvSpPr>
                <p:cNvPr id="825" name="Square"/>
                <p:cNvSpPr/>
                <p:nvPr/>
              </p:nvSpPr>
              <p:spPr>
                <a:xfrm>
                  <a:off x="14287" y="17462"/>
                  <a:ext cx="152401" cy="147638"/>
                </a:xfrm>
                <a:prstGeom prst="rect">
                  <a:avLst/>
                </a:prstGeom>
                <a:solidFill>
                  <a:srgbClr val="3333C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826" name="Rectangle"/>
                <p:cNvSpPr/>
                <p:nvPr/>
              </p:nvSpPr>
              <p:spPr>
                <a:xfrm>
                  <a:off x="0" y="0"/>
                  <a:ext cx="762000" cy="177800"/>
                </a:xfrm>
                <a:prstGeom prst="rect">
                  <a:avLst/>
                </a:prstGeom>
                <a:noFill/>
                <a:ln w="9525" cap="flat">
                  <a:solidFill>
                    <a:srgbClr val="3333C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  <p:grpSp>
            <p:nvGrpSpPr>
              <p:cNvPr id="841" name="Group"/>
              <p:cNvGrpSpPr/>
              <p:nvPr/>
            </p:nvGrpSpPr>
            <p:grpSpPr>
              <a:xfrm>
                <a:off x="0" y="498474"/>
                <a:ext cx="1081088" cy="243842"/>
                <a:chOff x="0" y="0"/>
                <a:chExt cx="1081087" cy="243840"/>
              </a:xfrm>
            </p:grpSpPr>
            <p:grpSp>
              <p:nvGrpSpPr>
                <p:cNvPr id="837" name="Group"/>
                <p:cNvGrpSpPr/>
                <p:nvPr/>
              </p:nvGrpSpPr>
              <p:grpSpPr>
                <a:xfrm>
                  <a:off x="188912" y="-1"/>
                  <a:ext cx="762001" cy="243842"/>
                  <a:chOff x="0" y="0"/>
                  <a:chExt cx="762000" cy="243840"/>
                </a:xfrm>
              </p:grpSpPr>
              <p:grpSp>
                <p:nvGrpSpPr>
                  <p:cNvPr id="834" name="Group"/>
                  <p:cNvGrpSpPr/>
                  <p:nvPr/>
                </p:nvGrpSpPr>
                <p:grpSpPr>
                  <a:xfrm>
                    <a:off x="179387" y="-1"/>
                    <a:ext cx="561976" cy="243842"/>
                    <a:chOff x="0" y="0"/>
                    <a:chExt cx="561975" cy="243840"/>
                  </a:xfrm>
                </p:grpSpPr>
                <p:grpSp>
                  <p:nvGrpSpPr>
                    <p:cNvPr id="830" name="Group"/>
                    <p:cNvGrpSpPr/>
                    <p:nvPr/>
                  </p:nvGrpSpPr>
                  <p:grpSpPr>
                    <a:xfrm>
                      <a:off x="85724" y="-1"/>
                      <a:ext cx="463996" cy="243842"/>
                      <a:chOff x="0" y="0"/>
                      <a:chExt cx="463994" cy="243840"/>
                    </a:xfrm>
                  </p:grpSpPr>
                  <p:sp>
                    <p:nvSpPr>
                      <p:cNvPr id="828" name="Rectangle"/>
                      <p:cNvSpPr/>
                      <p:nvPr/>
                    </p:nvSpPr>
                    <p:spPr>
                      <a:xfrm>
                        <a:off x="71437" y="52387"/>
                        <a:ext cx="388938" cy="13652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 cap="flat">
                        <a:solidFill>
                          <a:srgbClr val="FFFFF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  <p:sp>
                    <p:nvSpPr>
                      <p:cNvPr id="829" name="DHCP"/>
                      <p:cNvSpPr txBox="1"/>
                      <p:nvPr/>
                    </p:nvSpPr>
                    <p:spPr>
                      <a:xfrm>
                        <a:off x="0" y="0"/>
                        <a:ext cx="463995" cy="24384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none" lIns="45719" tIns="45719" rIns="45719" bIns="45719" numCol="1" anchor="t">
                        <a:spAutoFit/>
                      </a:bodyPr>
                      <a:lstStyle>
                        <a:lvl1pPr>
                          <a:defRPr sz="1000">
                            <a:solidFill>
                              <a:srgbClr val="FFFFFF"/>
                            </a:solidFill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lvl1pPr>
                      </a:lstStyle>
                      <a:p>
                        <a:pPr/>
                        <a: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833" name="Group"/>
                    <p:cNvGrpSpPr/>
                    <p:nvPr/>
                  </p:nvGrpSpPr>
                  <p:grpSpPr>
                    <a:xfrm>
                      <a:off x="0" y="46037"/>
                      <a:ext cx="561975" cy="149226"/>
                      <a:chOff x="0" y="0"/>
                      <a:chExt cx="561975" cy="149225"/>
                    </a:xfrm>
                  </p:grpSpPr>
                  <p:sp>
                    <p:nvSpPr>
                      <p:cNvPr id="831" name="Rectangle"/>
                      <p:cNvSpPr/>
                      <p:nvPr/>
                    </p:nvSpPr>
                    <p:spPr>
                      <a:xfrm>
                        <a:off x="15875" y="9525"/>
                        <a:ext cx="139700" cy="1301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 cap="flat">
                        <a:solidFill>
                          <a:srgbClr val="FFFFF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  <p:sp>
                    <p:nvSpPr>
                      <p:cNvPr id="832" name="Rectangle"/>
                      <p:cNvSpPr/>
                      <p:nvPr/>
                    </p:nvSpPr>
                    <p:spPr>
                      <a:xfrm>
                        <a:off x="0" y="0"/>
                        <a:ext cx="561975" cy="149225"/>
                      </a:xfrm>
                      <a:prstGeom prst="rect">
                        <a:avLst/>
                      </a:prstGeom>
                      <a:noFill/>
                      <a:ln w="9525" cap="flat">
                        <a:solidFill>
                          <a:srgbClr val="00CC99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</p:grpSp>
              </p:grpSp>
              <p:sp>
                <p:nvSpPr>
                  <p:cNvPr id="835" name="Square"/>
                  <p:cNvSpPr/>
                  <p:nvPr/>
                </p:nvSpPr>
                <p:spPr>
                  <a:xfrm>
                    <a:off x="14287" y="49212"/>
                    <a:ext cx="152401" cy="147638"/>
                  </a:xfrm>
                  <a:prstGeom prst="rect">
                    <a:avLst/>
                  </a:prstGeom>
                  <a:solidFill>
                    <a:srgbClr val="3333C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836" name="Rectangle"/>
                  <p:cNvSpPr/>
                  <p:nvPr/>
                </p:nvSpPr>
                <p:spPr>
                  <a:xfrm>
                    <a:off x="0" y="31750"/>
                    <a:ext cx="762000" cy="1778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3333CC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  <p:sp>
              <p:nvSpPr>
                <p:cNvPr id="838" name="Rectangle"/>
                <p:cNvSpPr/>
                <p:nvPr/>
              </p:nvSpPr>
              <p:spPr>
                <a:xfrm>
                  <a:off x="20637" y="34925"/>
                  <a:ext cx="149226" cy="171450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839" name="Rectangle"/>
                <p:cNvSpPr/>
                <p:nvPr/>
              </p:nvSpPr>
              <p:spPr>
                <a:xfrm>
                  <a:off x="969962" y="33337"/>
                  <a:ext cx="95251" cy="171451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840" name="Rectangle"/>
                <p:cNvSpPr/>
                <p:nvPr/>
              </p:nvSpPr>
              <p:spPr>
                <a:xfrm>
                  <a:off x="0" y="9525"/>
                  <a:ext cx="1081088" cy="21907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</p:grpSp>
        <p:sp>
          <p:nvSpPr>
            <p:cNvPr id="843" name="Shape"/>
            <p:cNvSpPr/>
            <p:nvPr/>
          </p:nvSpPr>
          <p:spPr>
            <a:xfrm>
              <a:off x="542925" y="0"/>
              <a:ext cx="381000" cy="116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132"/>
                  </a:moveTo>
                  <a:lnTo>
                    <a:pt x="4950" y="18132"/>
                  </a:lnTo>
                  <a:lnTo>
                    <a:pt x="4950" y="0"/>
                  </a:lnTo>
                  <a:lnTo>
                    <a:pt x="16650" y="0"/>
                  </a:lnTo>
                  <a:lnTo>
                    <a:pt x="16650" y="18132"/>
                  </a:lnTo>
                  <a:lnTo>
                    <a:pt x="21600" y="18132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858" name="Group"/>
          <p:cNvGrpSpPr/>
          <p:nvPr/>
        </p:nvGrpSpPr>
        <p:grpSpPr>
          <a:xfrm>
            <a:off x="751681" y="4846002"/>
            <a:ext cx="1081088" cy="243841"/>
            <a:chOff x="0" y="0"/>
            <a:chExt cx="1081087" cy="243840"/>
          </a:xfrm>
        </p:grpSpPr>
        <p:grpSp>
          <p:nvGrpSpPr>
            <p:cNvPr id="854" name="Group"/>
            <p:cNvGrpSpPr/>
            <p:nvPr/>
          </p:nvGrpSpPr>
          <p:grpSpPr>
            <a:xfrm>
              <a:off x="188912" y="-1"/>
              <a:ext cx="762001" cy="243842"/>
              <a:chOff x="0" y="0"/>
              <a:chExt cx="762000" cy="243840"/>
            </a:xfrm>
          </p:grpSpPr>
          <p:grpSp>
            <p:nvGrpSpPr>
              <p:cNvPr id="851" name="Group"/>
              <p:cNvGrpSpPr/>
              <p:nvPr/>
            </p:nvGrpSpPr>
            <p:grpSpPr>
              <a:xfrm>
                <a:off x="179387" y="-1"/>
                <a:ext cx="561976" cy="243842"/>
                <a:chOff x="0" y="0"/>
                <a:chExt cx="561975" cy="243840"/>
              </a:xfrm>
            </p:grpSpPr>
            <p:grpSp>
              <p:nvGrpSpPr>
                <p:cNvPr id="847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845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846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grpSp>
              <p:nvGrpSpPr>
                <p:cNvPr id="850" name="Group"/>
                <p:cNvGrpSpPr/>
                <p:nvPr/>
              </p:nvGrpSpPr>
              <p:grpSpPr>
                <a:xfrm>
                  <a:off x="0" y="46037"/>
                  <a:ext cx="561975" cy="149226"/>
                  <a:chOff x="0" y="0"/>
                  <a:chExt cx="561975" cy="149225"/>
                </a:xfrm>
              </p:grpSpPr>
              <p:sp>
                <p:nvSpPr>
                  <p:cNvPr id="848" name="Rectangle"/>
                  <p:cNvSpPr/>
                  <p:nvPr/>
                </p:nvSpPr>
                <p:spPr>
                  <a:xfrm>
                    <a:off x="15875" y="9525"/>
                    <a:ext cx="139700" cy="130175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849" name="Rectangle"/>
                  <p:cNvSpPr/>
                  <p:nvPr/>
                </p:nvSpPr>
                <p:spPr>
                  <a:xfrm>
                    <a:off x="0" y="0"/>
                    <a:ext cx="561975" cy="149225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CC9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</p:grpSp>
          <p:sp>
            <p:nvSpPr>
              <p:cNvPr id="852" name="Square"/>
              <p:cNvSpPr/>
              <p:nvPr/>
            </p:nvSpPr>
            <p:spPr>
              <a:xfrm>
                <a:off x="14287" y="49212"/>
                <a:ext cx="152401" cy="147638"/>
              </a:xfrm>
              <a:prstGeom prst="rect">
                <a:avLst/>
              </a:prstGeom>
              <a:solidFill>
                <a:srgbClr val="333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853" name="Rectangle"/>
              <p:cNvSpPr/>
              <p:nvPr/>
            </p:nvSpPr>
            <p:spPr>
              <a:xfrm>
                <a:off x="0" y="31750"/>
                <a:ext cx="762000" cy="177800"/>
              </a:xfrm>
              <a:prstGeom prst="rect">
                <a:avLst/>
              </a:prstGeom>
              <a:noFill/>
              <a:ln w="9525" cap="flat">
                <a:solidFill>
                  <a:srgbClr val="3333C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855" name="Rectangle"/>
            <p:cNvSpPr/>
            <p:nvPr/>
          </p:nvSpPr>
          <p:spPr>
            <a:xfrm>
              <a:off x="20637" y="34925"/>
              <a:ext cx="149226" cy="17145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56" name="Rectangle"/>
            <p:cNvSpPr/>
            <p:nvPr/>
          </p:nvSpPr>
          <p:spPr>
            <a:xfrm>
              <a:off x="969962" y="33337"/>
              <a:ext cx="95251" cy="17145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57" name="Rectangle"/>
            <p:cNvSpPr/>
            <p:nvPr/>
          </p:nvSpPr>
          <p:spPr>
            <a:xfrm>
              <a:off x="0" y="9525"/>
              <a:ext cx="1081088" cy="219075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</p:grpSp>
      <p:grpSp>
        <p:nvGrpSpPr>
          <p:cNvPr id="867" name="Group"/>
          <p:cNvGrpSpPr/>
          <p:nvPr/>
        </p:nvGrpSpPr>
        <p:grpSpPr>
          <a:xfrm>
            <a:off x="1780381" y="3677602"/>
            <a:ext cx="1316038" cy="1309689"/>
            <a:chOff x="0" y="0"/>
            <a:chExt cx="1316037" cy="1309687"/>
          </a:xfrm>
        </p:grpSpPr>
        <p:sp>
          <p:nvSpPr>
            <p:cNvPr id="859" name="Shape"/>
            <p:cNvSpPr/>
            <p:nvPr/>
          </p:nvSpPr>
          <p:spPr>
            <a:xfrm>
              <a:off x="782637" y="38100"/>
              <a:ext cx="533401" cy="1271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9" y="0"/>
                  </a:moveTo>
                  <a:lnTo>
                    <a:pt x="21600" y="10840"/>
                  </a:lnTo>
                  <a:lnTo>
                    <a:pt x="235" y="21600"/>
                  </a:lnTo>
                  <a:lnTo>
                    <a:pt x="510" y="14427"/>
                  </a:lnTo>
                  <a:lnTo>
                    <a:pt x="0" y="10004"/>
                  </a:lnTo>
                  <a:lnTo>
                    <a:pt x="54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65998"/>
                  </a:srgbClr>
                </a:gs>
                <a:gs pos="100000">
                  <a:srgbClr val="000099">
                    <a:alpha val="65998"/>
                  </a:srgbClr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866" name="Group"/>
            <p:cNvGrpSpPr/>
            <p:nvPr/>
          </p:nvGrpSpPr>
          <p:grpSpPr>
            <a:xfrm>
              <a:off x="0" y="0"/>
              <a:ext cx="793750" cy="1297940"/>
              <a:chOff x="0" y="0"/>
              <a:chExt cx="793749" cy="1297939"/>
            </a:xfrm>
          </p:grpSpPr>
          <p:sp>
            <p:nvSpPr>
              <p:cNvPr id="860" name="Rectangle"/>
              <p:cNvSpPr/>
              <p:nvPr/>
            </p:nvSpPr>
            <p:spPr>
              <a:xfrm>
                <a:off x="11112" y="30162"/>
                <a:ext cx="782638" cy="125412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861" name="DHCP…"/>
              <p:cNvSpPr txBox="1"/>
              <p:nvPr/>
            </p:nvSpPr>
            <p:spPr>
              <a:xfrm>
                <a:off x="48537" y="0"/>
                <a:ext cx="736363" cy="1297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DHCP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UDP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IP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Eth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Phy</a:t>
                </a:r>
              </a:p>
            </p:txBody>
          </p:sp>
          <p:sp>
            <p:nvSpPr>
              <p:cNvPr id="862" name="Line"/>
              <p:cNvSpPr/>
              <p:nvPr/>
            </p:nvSpPr>
            <p:spPr>
              <a:xfrm>
                <a:off x="14287" y="279400"/>
                <a:ext cx="77628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863" name="Line"/>
              <p:cNvSpPr/>
              <p:nvPr/>
            </p:nvSpPr>
            <p:spPr>
              <a:xfrm>
                <a:off x="9525" y="531812"/>
                <a:ext cx="77628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864" name="Line"/>
              <p:cNvSpPr/>
              <p:nvPr/>
            </p:nvSpPr>
            <p:spPr>
              <a:xfrm>
                <a:off x="4762" y="784225"/>
                <a:ext cx="77628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865" name="Line"/>
              <p:cNvSpPr/>
              <p:nvPr/>
            </p:nvSpPr>
            <p:spPr>
              <a:xfrm>
                <a:off x="0" y="1036637"/>
                <a:ext cx="77628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</p:grpSp>
      <p:grpSp>
        <p:nvGrpSpPr>
          <p:cNvPr id="870" name="Group"/>
          <p:cNvGrpSpPr/>
          <p:nvPr/>
        </p:nvGrpSpPr>
        <p:grpSpPr>
          <a:xfrm>
            <a:off x="1105693" y="3785552"/>
            <a:ext cx="463995" cy="243841"/>
            <a:chOff x="0" y="0"/>
            <a:chExt cx="463994" cy="243840"/>
          </a:xfrm>
        </p:grpSpPr>
        <p:sp>
          <p:nvSpPr>
            <p:cNvPr id="868" name="Rectangle"/>
            <p:cNvSpPr/>
            <p:nvPr/>
          </p:nvSpPr>
          <p:spPr>
            <a:xfrm>
              <a:off x="71437" y="52387"/>
              <a:ext cx="388938" cy="136526"/>
            </a:xfrm>
            <a:prstGeom prst="rect">
              <a:avLst/>
            </a:prstGeom>
            <a:solidFill>
              <a:srgbClr val="FF0000"/>
            </a:solidFill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69" name="DHCP"/>
            <p:cNvSpPr txBox="1"/>
            <p:nvPr/>
          </p:nvSpPr>
          <p:spPr>
            <a:xfrm>
              <a:off x="0" y="0"/>
              <a:ext cx="463995" cy="243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defRPr sz="1000">
                  <a:solidFill>
                    <a:srgbClr val="FFFFFF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DHCP</a:t>
              </a:r>
            </a:p>
          </p:txBody>
        </p:sp>
      </p:grpSp>
      <p:grpSp>
        <p:nvGrpSpPr>
          <p:cNvPr id="879" name="Group"/>
          <p:cNvGrpSpPr/>
          <p:nvPr/>
        </p:nvGrpSpPr>
        <p:grpSpPr>
          <a:xfrm>
            <a:off x="1497806" y="1688464"/>
            <a:ext cx="976313" cy="1460501"/>
            <a:chOff x="0" y="0"/>
            <a:chExt cx="976312" cy="1460499"/>
          </a:xfrm>
        </p:grpSpPr>
        <p:sp>
          <p:nvSpPr>
            <p:cNvPr id="871" name="Shape"/>
            <p:cNvSpPr/>
            <p:nvPr/>
          </p:nvSpPr>
          <p:spPr>
            <a:xfrm>
              <a:off x="17462" y="26987"/>
              <a:ext cx="958851" cy="143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38" y="0"/>
                  </a:moveTo>
                  <a:lnTo>
                    <a:pt x="21600" y="21600"/>
                  </a:lnTo>
                  <a:lnTo>
                    <a:pt x="0" y="18849"/>
                  </a:lnTo>
                  <a:lnTo>
                    <a:pt x="16307" y="17940"/>
                  </a:lnTo>
                  <a:lnTo>
                    <a:pt x="1773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65998"/>
                  </a:srgbClr>
                </a:gs>
                <a:gs pos="100000">
                  <a:srgbClr val="000099">
                    <a:alpha val="65998"/>
                  </a:srgbClr>
                </a:gs>
              </a:gsLst>
              <a:lin ang="27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2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878" name="Group"/>
            <p:cNvGrpSpPr/>
            <p:nvPr/>
          </p:nvGrpSpPr>
          <p:grpSpPr>
            <a:xfrm>
              <a:off x="0" y="0"/>
              <a:ext cx="793750" cy="1297940"/>
              <a:chOff x="0" y="0"/>
              <a:chExt cx="793749" cy="1297939"/>
            </a:xfrm>
          </p:grpSpPr>
          <p:sp>
            <p:nvSpPr>
              <p:cNvPr id="872" name="Rectangle"/>
              <p:cNvSpPr/>
              <p:nvPr/>
            </p:nvSpPr>
            <p:spPr>
              <a:xfrm>
                <a:off x="11112" y="30162"/>
                <a:ext cx="782638" cy="125412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873" name="DHCP…"/>
              <p:cNvSpPr txBox="1"/>
              <p:nvPr/>
            </p:nvSpPr>
            <p:spPr>
              <a:xfrm>
                <a:off x="48537" y="0"/>
                <a:ext cx="736363" cy="12979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DHCP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UDP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IP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Eth</a:t>
                </a:r>
              </a:p>
              <a:p>
                <a:pPr algn="ctr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Phy</a:t>
                </a:r>
              </a:p>
            </p:txBody>
          </p:sp>
          <p:sp>
            <p:nvSpPr>
              <p:cNvPr id="874" name="Line"/>
              <p:cNvSpPr/>
              <p:nvPr/>
            </p:nvSpPr>
            <p:spPr>
              <a:xfrm>
                <a:off x="14287" y="279400"/>
                <a:ext cx="77628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875" name="Line"/>
              <p:cNvSpPr/>
              <p:nvPr/>
            </p:nvSpPr>
            <p:spPr>
              <a:xfrm>
                <a:off x="9525" y="531812"/>
                <a:ext cx="77628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876" name="Line"/>
              <p:cNvSpPr/>
              <p:nvPr/>
            </p:nvSpPr>
            <p:spPr>
              <a:xfrm>
                <a:off x="4762" y="784225"/>
                <a:ext cx="776288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877" name="Line"/>
              <p:cNvSpPr/>
              <p:nvPr/>
            </p:nvSpPr>
            <p:spPr>
              <a:xfrm>
                <a:off x="0" y="1036637"/>
                <a:ext cx="776288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24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</p:grpSp>
      <p:grpSp>
        <p:nvGrpSpPr>
          <p:cNvPr id="915" name="Group"/>
          <p:cNvGrpSpPr/>
          <p:nvPr/>
        </p:nvGrpSpPr>
        <p:grpSpPr>
          <a:xfrm>
            <a:off x="373856" y="1577339"/>
            <a:ext cx="1081088" cy="1217614"/>
            <a:chOff x="0" y="0"/>
            <a:chExt cx="1081087" cy="1217612"/>
          </a:xfrm>
        </p:grpSpPr>
        <p:grpSp>
          <p:nvGrpSpPr>
            <p:cNvPr id="910" name="Group"/>
            <p:cNvGrpSpPr/>
            <p:nvPr/>
          </p:nvGrpSpPr>
          <p:grpSpPr>
            <a:xfrm>
              <a:off x="0" y="396874"/>
              <a:ext cx="1081088" cy="742317"/>
              <a:chOff x="0" y="0"/>
              <a:chExt cx="1081087" cy="742315"/>
            </a:xfrm>
          </p:grpSpPr>
          <p:grpSp>
            <p:nvGrpSpPr>
              <p:cNvPr id="885" name="Group"/>
              <p:cNvGrpSpPr/>
              <p:nvPr/>
            </p:nvGrpSpPr>
            <p:grpSpPr>
              <a:xfrm>
                <a:off x="374649" y="-1"/>
                <a:ext cx="561976" cy="243842"/>
                <a:chOff x="0" y="0"/>
                <a:chExt cx="561975" cy="243840"/>
              </a:xfrm>
            </p:grpSpPr>
            <p:grpSp>
              <p:nvGrpSpPr>
                <p:cNvPr id="882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880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881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sp>
              <p:nvSpPr>
                <p:cNvPr id="883" name="Rectangle"/>
                <p:cNvSpPr/>
                <p:nvPr/>
              </p:nvSpPr>
              <p:spPr>
                <a:xfrm>
                  <a:off x="15875" y="55562"/>
                  <a:ext cx="139700" cy="130176"/>
                </a:xfrm>
                <a:prstGeom prst="rect">
                  <a:avLst/>
                </a:prstGeom>
                <a:solidFill>
                  <a:srgbClr val="00CC99"/>
                </a:solidFill>
                <a:ln w="9525" cap="flat">
                  <a:solidFill>
                    <a:srgbClr val="FFFFFF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884" name="Rectangle"/>
                <p:cNvSpPr/>
                <p:nvPr/>
              </p:nvSpPr>
              <p:spPr>
                <a:xfrm>
                  <a:off x="0" y="46037"/>
                  <a:ext cx="561975" cy="149226"/>
                </a:xfrm>
                <a:prstGeom prst="rect">
                  <a:avLst/>
                </a:prstGeom>
                <a:noFill/>
                <a:ln w="9525" cap="flat">
                  <a:solidFill>
                    <a:srgbClr val="00CC99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  <p:grpSp>
            <p:nvGrpSpPr>
              <p:cNvPr id="892" name="Group"/>
              <p:cNvGrpSpPr/>
              <p:nvPr/>
            </p:nvGrpSpPr>
            <p:grpSpPr>
              <a:xfrm>
                <a:off x="374649" y="234949"/>
                <a:ext cx="561976" cy="243842"/>
                <a:chOff x="0" y="0"/>
                <a:chExt cx="561975" cy="243840"/>
              </a:xfrm>
            </p:grpSpPr>
            <p:grpSp>
              <p:nvGrpSpPr>
                <p:cNvPr id="888" name="Group"/>
                <p:cNvGrpSpPr/>
                <p:nvPr/>
              </p:nvGrpSpPr>
              <p:grpSpPr>
                <a:xfrm>
                  <a:off x="85724" y="-1"/>
                  <a:ext cx="463996" cy="243842"/>
                  <a:chOff x="0" y="0"/>
                  <a:chExt cx="463994" cy="243840"/>
                </a:xfrm>
              </p:grpSpPr>
              <p:sp>
                <p:nvSpPr>
                  <p:cNvPr id="886" name="Rectangle"/>
                  <p:cNvSpPr/>
                  <p:nvPr/>
                </p:nvSpPr>
                <p:spPr>
                  <a:xfrm>
                    <a:off x="71437" y="52387"/>
                    <a:ext cx="388938" cy="13652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887" name="DHCP"/>
                  <p:cNvSpPr txBox="1"/>
                  <p:nvPr/>
                </p:nvSpPr>
                <p:spPr>
                  <a:xfrm>
                    <a:off x="0" y="0"/>
                    <a:ext cx="463995" cy="24384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45719" tIns="45719" rIns="45719" bIns="45719" numCol="1" anchor="t">
                    <a:spAutoFit/>
                  </a:bodyPr>
                  <a:lstStyle>
                    <a:lvl1pPr>
                      <a:defRPr sz="1000">
                        <a:solidFill>
                          <a:srgbClr val="FFFFFF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lvl1pPr>
                  </a:lstStyle>
                  <a:p>
                    <a:pPr/>
                    <a:r>
                      <a:t>DHCP</a:t>
                    </a:r>
                  </a:p>
                </p:txBody>
              </p:sp>
            </p:grpSp>
            <p:grpSp>
              <p:nvGrpSpPr>
                <p:cNvPr id="891" name="Group"/>
                <p:cNvGrpSpPr/>
                <p:nvPr/>
              </p:nvGrpSpPr>
              <p:grpSpPr>
                <a:xfrm>
                  <a:off x="0" y="46037"/>
                  <a:ext cx="561975" cy="149226"/>
                  <a:chOff x="0" y="0"/>
                  <a:chExt cx="561975" cy="149225"/>
                </a:xfrm>
              </p:grpSpPr>
              <p:sp>
                <p:nvSpPr>
                  <p:cNvPr id="889" name="Rectangle"/>
                  <p:cNvSpPr/>
                  <p:nvPr/>
                </p:nvSpPr>
                <p:spPr>
                  <a:xfrm>
                    <a:off x="15875" y="9525"/>
                    <a:ext cx="139700" cy="130175"/>
                  </a:xfrm>
                  <a:prstGeom prst="rect">
                    <a:avLst/>
                  </a:prstGeom>
                  <a:solidFill>
                    <a:srgbClr val="00CC99"/>
                  </a:solidFill>
                  <a:ln w="9525" cap="flat">
                    <a:solidFill>
                      <a:srgbClr val="FFFFFF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890" name="Rectangle"/>
                  <p:cNvSpPr/>
                  <p:nvPr/>
                </p:nvSpPr>
                <p:spPr>
                  <a:xfrm>
                    <a:off x="0" y="0"/>
                    <a:ext cx="561975" cy="149225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00CC99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</p:grpSp>
          <p:grpSp>
            <p:nvGrpSpPr>
              <p:cNvPr id="895" name="Group"/>
              <p:cNvGrpSpPr/>
              <p:nvPr/>
            </p:nvGrpSpPr>
            <p:grpSpPr>
              <a:xfrm>
                <a:off x="195262" y="266700"/>
                <a:ext cx="762001" cy="177800"/>
                <a:chOff x="0" y="0"/>
                <a:chExt cx="762000" cy="177799"/>
              </a:xfrm>
            </p:grpSpPr>
            <p:sp>
              <p:nvSpPr>
                <p:cNvPr id="893" name="Square"/>
                <p:cNvSpPr/>
                <p:nvPr/>
              </p:nvSpPr>
              <p:spPr>
                <a:xfrm>
                  <a:off x="14287" y="17462"/>
                  <a:ext cx="152401" cy="147638"/>
                </a:xfrm>
                <a:prstGeom prst="rect">
                  <a:avLst/>
                </a:prstGeom>
                <a:solidFill>
                  <a:srgbClr val="3333CC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894" name="Rectangle"/>
                <p:cNvSpPr/>
                <p:nvPr/>
              </p:nvSpPr>
              <p:spPr>
                <a:xfrm>
                  <a:off x="0" y="0"/>
                  <a:ext cx="762000" cy="177800"/>
                </a:xfrm>
                <a:prstGeom prst="rect">
                  <a:avLst/>
                </a:prstGeom>
                <a:noFill/>
                <a:ln w="9525" cap="flat">
                  <a:solidFill>
                    <a:srgbClr val="3333CC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  <p:grpSp>
            <p:nvGrpSpPr>
              <p:cNvPr id="909" name="Group"/>
              <p:cNvGrpSpPr/>
              <p:nvPr/>
            </p:nvGrpSpPr>
            <p:grpSpPr>
              <a:xfrm>
                <a:off x="0" y="498474"/>
                <a:ext cx="1081088" cy="243842"/>
                <a:chOff x="0" y="0"/>
                <a:chExt cx="1081087" cy="243840"/>
              </a:xfrm>
            </p:grpSpPr>
            <p:grpSp>
              <p:nvGrpSpPr>
                <p:cNvPr id="905" name="Group"/>
                <p:cNvGrpSpPr/>
                <p:nvPr/>
              </p:nvGrpSpPr>
              <p:grpSpPr>
                <a:xfrm>
                  <a:off x="188912" y="-1"/>
                  <a:ext cx="762001" cy="243842"/>
                  <a:chOff x="0" y="0"/>
                  <a:chExt cx="762000" cy="243840"/>
                </a:xfrm>
              </p:grpSpPr>
              <p:grpSp>
                <p:nvGrpSpPr>
                  <p:cNvPr id="902" name="Group"/>
                  <p:cNvGrpSpPr/>
                  <p:nvPr/>
                </p:nvGrpSpPr>
                <p:grpSpPr>
                  <a:xfrm>
                    <a:off x="179387" y="-1"/>
                    <a:ext cx="561976" cy="243842"/>
                    <a:chOff x="0" y="0"/>
                    <a:chExt cx="561975" cy="243840"/>
                  </a:xfrm>
                </p:grpSpPr>
                <p:grpSp>
                  <p:nvGrpSpPr>
                    <p:cNvPr id="898" name="Group"/>
                    <p:cNvGrpSpPr/>
                    <p:nvPr/>
                  </p:nvGrpSpPr>
                  <p:grpSpPr>
                    <a:xfrm>
                      <a:off x="85724" y="-1"/>
                      <a:ext cx="463996" cy="243842"/>
                      <a:chOff x="0" y="0"/>
                      <a:chExt cx="463994" cy="243840"/>
                    </a:xfrm>
                  </p:grpSpPr>
                  <p:sp>
                    <p:nvSpPr>
                      <p:cNvPr id="896" name="Rectangle"/>
                      <p:cNvSpPr/>
                      <p:nvPr/>
                    </p:nvSpPr>
                    <p:spPr>
                      <a:xfrm>
                        <a:off x="71437" y="52387"/>
                        <a:ext cx="388938" cy="13652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 cap="flat">
                        <a:solidFill>
                          <a:srgbClr val="FFFFF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  <p:sp>
                    <p:nvSpPr>
                      <p:cNvPr id="897" name="DHCP"/>
                      <p:cNvSpPr txBox="1"/>
                      <p:nvPr/>
                    </p:nvSpPr>
                    <p:spPr>
                      <a:xfrm>
                        <a:off x="0" y="0"/>
                        <a:ext cx="463995" cy="243840"/>
                      </a:xfrm>
                      <a:prstGeom prst="rect">
                        <a:avLst/>
                      </a:prstGeom>
                      <a:noFill/>
                      <a:ln w="12700" cap="flat">
                        <a:noFill/>
                        <a:miter lim="400000"/>
                      </a:ln>
                      <a:effectLst/>
                      <a:extLst>
                        <a:ext uri="{C572A759-6A51-4108-AA02-DFA0A04FC94B}">
                          <ma14:wrappingTextBoxFlag xmlns:ma14="http://schemas.microsoft.com/office/mac/drawingml/2011/main" val="1"/>
                        </a:ext>
                      </a:extLst>
                    </p:spPr>
                    <p:txBody>
                      <a:bodyPr wrap="none" lIns="45719" tIns="45719" rIns="45719" bIns="45719" numCol="1" anchor="t">
                        <a:spAutoFit/>
                      </a:bodyPr>
                      <a:lstStyle>
                        <a:lvl1pPr>
                          <a:defRPr sz="1000">
                            <a:solidFill>
                              <a:srgbClr val="FFFFFF"/>
                            </a:solidFill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lvl1pPr>
                      </a:lstStyle>
                      <a:p>
                        <a:pPr/>
                        <a: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01" name="Group"/>
                    <p:cNvGrpSpPr/>
                    <p:nvPr/>
                  </p:nvGrpSpPr>
                  <p:grpSpPr>
                    <a:xfrm>
                      <a:off x="0" y="46037"/>
                      <a:ext cx="561975" cy="149226"/>
                      <a:chOff x="0" y="0"/>
                      <a:chExt cx="561975" cy="149225"/>
                    </a:xfrm>
                  </p:grpSpPr>
                  <p:sp>
                    <p:nvSpPr>
                      <p:cNvPr id="899" name="Rectangle"/>
                      <p:cNvSpPr/>
                      <p:nvPr/>
                    </p:nvSpPr>
                    <p:spPr>
                      <a:xfrm>
                        <a:off x="15875" y="9525"/>
                        <a:ext cx="139700" cy="130175"/>
                      </a:xfrm>
                      <a:prstGeom prst="rect">
                        <a:avLst/>
                      </a:prstGeom>
                      <a:solidFill>
                        <a:srgbClr val="00CC99"/>
                      </a:solidFill>
                      <a:ln w="9525" cap="flat">
                        <a:solidFill>
                          <a:srgbClr val="FFFFFF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  <p:sp>
                    <p:nvSpPr>
                      <p:cNvPr id="900" name="Rectangle"/>
                      <p:cNvSpPr/>
                      <p:nvPr/>
                    </p:nvSpPr>
                    <p:spPr>
                      <a:xfrm>
                        <a:off x="0" y="0"/>
                        <a:ext cx="561975" cy="149225"/>
                      </a:xfrm>
                      <a:prstGeom prst="rect">
                        <a:avLst/>
                      </a:prstGeom>
                      <a:noFill/>
                      <a:ln w="9525" cap="flat">
                        <a:solidFill>
                          <a:srgbClr val="00CC99"/>
                        </a:solidFill>
                        <a:prstDash val="solid"/>
                        <a:round/>
                      </a:ln>
                      <a:effectLst/>
                    </p:spPr>
                    <p:txBody>
                      <a:bodyPr wrap="square" lIns="45719" tIns="45719" rIns="45719" bIns="45719" numCol="1" anchor="ctr">
                        <a:noAutofit/>
                      </a:bodyPr>
                      <a:lstStyle/>
                      <a:p>
                        <a:pPr>
                          <a:defRPr>
                            <a:latin typeface="Gill Sans MT"/>
                            <a:ea typeface="Gill Sans MT"/>
                            <a:cs typeface="Gill Sans MT"/>
                            <a:sym typeface="Gill Sans MT"/>
                          </a:defRPr>
                        </a:pPr>
                      </a:p>
                    </p:txBody>
                  </p:sp>
                </p:grpSp>
              </p:grpSp>
              <p:sp>
                <p:nvSpPr>
                  <p:cNvPr id="903" name="Square"/>
                  <p:cNvSpPr/>
                  <p:nvPr/>
                </p:nvSpPr>
                <p:spPr>
                  <a:xfrm>
                    <a:off x="14287" y="49212"/>
                    <a:ext cx="152401" cy="147638"/>
                  </a:xfrm>
                  <a:prstGeom prst="rect">
                    <a:avLst/>
                  </a:prstGeom>
                  <a:solidFill>
                    <a:srgbClr val="3333C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  <p:sp>
                <p:nvSpPr>
                  <p:cNvPr id="904" name="Rectangle"/>
                  <p:cNvSpPr/>
                  <p:nvPr/>
                </p:nvSpPr>
                <p:spPr>
                  <a:xfrm>
                    <a:off x="0" y="31750"/>
                    <a:ext cx="762000" cy="177800"/>
                  </a:xfrm>
                  <a:prstGeom prst="rect">
                    <a:avLst/>
                  </a:prstGeom>
                  <a:noFill/>
                  <a:ln w="9525" cap="flat">
                    <a:solidFill>
                      <a:srgbClr val="3333CC"/>
                    </a:solidFill>
                    <a:prstDash val="solid"/>
                    <a:round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>
                      <a:defRPr>
                        <a:latin typeface="Gill Sans MT"/>
                        <a:ea typeface="Gill Sans MT"/>
                        <a:cs typeface="Gill Sans MT"/>
                        <a:sym typeface="Gill Sans MT"/>
                      </a:defRPr>
                    </a:pPr>
                  </a:p>
                </p:txBody>
              </p:sp>
            </p:grpSp>
            <p:sp>
              <p:nvSpPr>
                <p:cNvPr id="906" name="Rectangle"/>
                <p:cNvSpPr/>
                <p:nvPr/>
              </p:nvSpPr>
              <p:spPr>
                <a:xfrm>
                  <a:off x="20637" y="34925"/>
                  <a:ext cx="149226" cy="171450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907" name="Rectangle"/>
                <p:cNvSpPr/>
                <p:nvPr/>
              </p:nvSpPr>
              <p:spPr>
                <a:xfrm>
                  <a:off x="969962" y="33337"/>
                  <a:ext cx="95251" cy="171451"/>
                </a:xfrm>
                <a:prstGeom prst="rect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908" name="Rectangle"/>
                <p:cNvSpPr/>
                <p:nvPr/>
              </p:nvSpPr>
              <p:spPr>
                <a:xfrm>
                  <a:off x="0" y="9525"/>
                  <a:ext cx="1081088" cy="219075"/>
                </a:xfrm>
                <a:prstGeom prst="rect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</p:grpSp>
        </p:grpSp>
        <p:sp>
          <p:nvSpPr>
            <p:cNvPr id="911" name="Shape"/>
            <p:cNvSpPr/>
            <p:nvPr/>
          </p:nvSpPr>
          <p:spPr>
            <a:xfrm rot="10800000">
              <a:off x="512762" y="0"/>
              <a:ext cx="381001" cy="121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132"/>
                  </a:moveTo>
                  <a:lnTo>
                    <a:pt x="4950" y="18132"/>
                  </a:lnTo>
                  <a:lnTo>
                    <a:pt x="4950" y="0"/>
                  </a:lnTo>
                  <a:lnTo>
                    <a:pt x="16650" y="0"/>
                  </a:lnTo>
                  <a:lnTo>
                    <a:pt x="16650" y="18132"/>
                  </a:lnTo>
                  <a:lnTo>
                    <a:pt x="21600" y="18132"/>
                  </a:lnTo>
                  <a:lnTo>
                    <a:pt x="108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914" name="Group"/>
            <p:cNvGrpSpPr/>
            <p:nvPr/>
          </p:nvGrpSpPr>
          <p:grpSpPr>
            <a:xfrm>
              <a:off x="461962" y="193674"/>
              <a:ext cx="463995" cy="243842"/>
              <a:chOff x="0" y="0"/>
              <a:chExt cx="463994" cy="243840"/>
            </a:xfrm>
          </p:grpSpPr>
          <p:sp>
            <p:nvSpPr>
              <p:cNvPr id="912" name="Rectangle"/>
              <p:cNvSpPr/>
              <p:nvPr/>
            </p:nvSpPr>
            <p:spPr>
              <a:xfrm>
                <a:off x="71437" y="52387"/>
                <a:ext cx="388938" cy="136526"/>
              </a:xfrm>
              <a:prstGeom prst="rect">
                <a:avLst/>
              </a:prstGeom>
              <a:solidFill>
                <a:srgbClr val="FF0000"/>
              </a:solidFill>
              <a:ln w="9525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913" name="DHCP"/>
              <p:cNvSpPr txBox="1"/>
              <p:nvPr/>
            </p:nvSpPr>
            <p:spPr>
              <a:xfrm>
                <a:off x="0" y="0"/>
                <a:ext cx="463995" cy="2438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0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</a:t>
                </a:r>
              </a:p>
            </p:txBody>
          </p:sp>
        </p:grpSp>
      </p:grpSp>
      <p:sp>
        <p:nvSpPr>
          <p:cNvPr id="916" name="client now knows its IP address, name and IP address of DSN server, IP address of its first-hop router"/>
          <p:cNvSpPr txBox="1"/>
          <p:nvPr/>
        </p:nvSpPr>
        <p:spPr>
          <a:xfrm>
            <a:off x="5328443" y="4671377"/>
            <a:ext cx="3421064" cy="187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33362" indent="-233362">
              <a:lnSpc>
                <a:spcPct val="85000"/>
              </a:lnSpc>
              <a:spcBef>
                <a:spcPts val="500"/>
              </a:spcBef>
              <a:buClr>
                <a:srgbClr val="000099"/>
              </a:buClr>
              <a:buSzPct val="100000"/>
              <a:buChar char="▪"/>
              <a:defRPr sz="22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client now knows its IP address, name and IP address of DSN server, IP address of its first-hop router</a:t>
            </a:r>
          </a:p>
        </p:txBody>
      </p:sp>
      <p:sp>
        <p:nvSpPr>
          <p:cNvPr id="917" name="DCP server formulates DHCP ACK containing client’s IP address, IP address of first-hop router for client, name &amp; IP address of DNS server"/>
          <p:cNvSpPr txBox="1"/>
          <p:nvPr/>
        </p:nvSpPr>
        <p:spPr>
          <a:xfrm>
            <a:off x="5339556" y="1599564"/>
            <a:ext cx="3430588" cy="1573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198358" indent="-198358" defTabSz="7772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SzPct val="100000"/>
              <a:buChar char="▪"/>
              <a:defRPr sz="187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DCP server formulates DHCP ACK containing client</a:t>
            </a:r>
            <a:r>
              <a:t>’</a:t>
            </a:r>
            <a:r>
              <a:t>s IP address, IP address of first-hop router for client, name &amp; IP address of DNS server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path" nodeType="afterEffect" presetSubtype="0" presetID="-1" grpId="5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78990 0.001390 L 0.374650 -0.315270 L -0.015460 -0.319670" origin="layout" pathEditMode="relative">
                                      <p:cBhvr>
                                        <p:cTn id="22" dur="20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Class="exit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Class="exit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Class="exit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Class="entr" nodeType="after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5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Class="entr" nodeType="afterEffect" presetSubtype="4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9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Class="exit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nodeType="with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Class="entr" nodeType="with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7" grpId="6"/>
      <p:bldP build="whole" bldLvl="1" animBg="1" rev="0" advAuto="0" spid="844" grpId="2"/>
      <p:bldP build="whole" bldLvl="1" animBg="1" rev="0" advAuto="0" spid="870" grpId="1"/>
      <p:bldP build="p" bldLvl="5" animBg="1" rev="0" advAuto="0" spid="738" grpId="3"/>
      <p:bldP build="whole" bldLvl="1" animBg="1" rev="0" advAuto="0" spid="844" grpId="8"/>
      <p:bldP build="whole" bldLvl="1" animBg="1" rev="0" advAuto="0" spid="870" grpId="7"/>
      <p:bldP build="whole" bldLvl="1" animBg="1" rev="0" advAuto="0" spid="858" grpId="4"/>
      <p:bldP build="p" bldLvl="5" animBg="1" rev="0" advAuto="0" spid="916" grpId="12"/>
      <p:bldP build="whole" bldLvl="1" animBg="1" rev="0" advAuto="0" spid="915" grpId="10"/>
      <p:bldP build="p" bldLvl="1" animBg="1" rev="0" advAuto="0" spid="917" grpId="13"/>
      <p:bldP build="whole" bldLvl="1" animBg="1" rev="0" advAuto="0" spid="858" grpId="11"/>
      <p:bldP build="whole" bldLvl="1" animBg="1" rev="0" advAuto="0" spid="879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Placeholder 5"/>
          <p:cNvSpPr txBox="1"/>
          <p:nvPr>
            <p:ph type="body" idx="1"/>
          </p:nvPr>
        </p:nvSpPr>
        <p:spPr>
          <a:xfrm>
            <a:off x="450376" y="1861456"/>
            <a:ext cx="8338781" cy="4334628"/>
          </a:xfrm>
          <a:prstGeom prst="rect">
            <a:avLst/>
          </a:prstGeom>
        </p:spPr>
        <p:txBody>
          <a:bodyPr/>
          <a:lstStyle/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NAT</a:t>
            </a:r>
          </a:p>
          <a:p>
            <a:pPr marL="571500" indent="-571500">
              <a:buClr>
                <a:schemeClr val="accent2"/>
              </a:buClr>
              <a:buSzPct val="60000"/>
              <a:buChar char="❑"/>
              <a:defRPr sz="4400"/>
            </a:pPr>
            <a:r>
              <a:t>Other middleboxes</a:t>
            </a:r>
          </a:p>
        </p:txBody>
      </p:sp>
      <p:sp>
        <p:nvSpPr>
          <p:cNvPr id="162" name="Title 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63" name="Slide Number Placeholder 2"/>
          <p:cNvSpPr txBox="1"/>
          <p:nvPr>
            <p:ph type="sldNum" sz="quarter" idx="2"/>
          </p:nvPr>
        </p:nvSpPr>
        <p:spPr>
          <a:xfrm>
            <a:off x="514741" y="590867"/>
            <a:ext cx="265918" cy="4343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IPv4 Shortage</a:t>
            </a:r>
          </a:p>
        </p:txBody>
      </p:sp>
      <p:sp>
        <p:nvSpPr>
          <p:cNvPr id="166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7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consumer ISPs typically only give one IP address per-household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Additional IPs cost extra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More IPs may not be available</a:t>
            </a:r>
          </a:p>
          <a:p>
            <a:pPr/>
            <a:r>
              <a:t>Today’s households have more networked devices than ever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Laptops and desktops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TV, bluray players, game consoles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Tablets, smartphones, eReaders</a:t>
            </a:r>
          </a:p>
          <a:p>
            <a:pPr/>
            <a:r>
              <a:t>How to get all these devices online?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Private IP Networks</a:t>
            </a:r>
          </a:p>
        </p:txBody>
      </p:sp>
      <p:sp>
        <p:nvSpPr>
          <p:cNvPr id="170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71" name="Content Placeholder 3"/>
          <p:cNvSpPr txBox="1"/>
          <p:nvPr>
            <p:ph type="body" idx="1"/>
          </p:nvPr>
        </p:nvSpPr>
        <p:spPr>
          <a:xfrm>
            <a:off x="152400" y="1545769"/>
            <a:ext cx="8839200" cy="5257801"/>
          </a:xfrm>
          <a:prstGeom prst="rect">
            <a:avLst/>
          </a:prstGeom>
        </p:spPr>
        <p:txBody>
          <a:bodyPr/>
          <a:lstStyle/>
          <a:p>
            <a:pPr/>
            <a:r>
              <a:t>Idea: create a range of private IPs that are separate from the rest of the network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the private IPs for internal routing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 a special router to bridge the LAN and the WAN</a:t>
            </a:r>
          </a:p>
          <a:p>
            <a:pPr/>
            <a:r>
              <a:t>Properties of private IPs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Not globally unique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Usually taken from non-routable IP ranges (why?)</a:t>
            </a:r>
          </a:p>
          <a:p>
            <a:pPr/>
            <a:r>
              <a:t>Typical private IP ranges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10.0.0.0 – 10.255.255.255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172.16.0.0 – 172.31.255.255</a:t>
            </a:r>
            <a:endParaRPr sz="26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400"/>
            </a:pPr>
            <a:r>
              <a:t>192.168.0.0 – 192.168.255.255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Elbow Connector 20"/>
          <p:cNvSpPr/>
          <p:nvPr/>
        </p:nvSpPr>
        <p:spPr>
          <a:xfrm flipV="1" rot="10800000">
            <a:off x="3409446" y="4691569"/>
            <a:ext cx="1632830" cy="160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7620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4" name="Elbow Connector 16"/>
          <p:cNvSpPr/>
          <p:nvPr/>
        </p:nvSpPr>
        <p:spPr>
          <a:xfrm flipH="1" rot="16200000">
            <a:off x="455297" y="4462671"/>
            <a:ext cx="2698015" cy="963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87" y="21600"/>
                </a:lnTo>
              </a:path>
            </a:pathLst>
          </a:custGeom>
          <a:ln w="7620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Private Networks</a:t>
            </a:r>
          </a:p>
        </p:txBody>
      </p:sp>
      <p:sp>
        <p:nvSpPr>
          <p:cNvPr id="176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80" name="Cloud 6"/>
          <p:cNvGrpSpPr/>
          <p:nvPr/>
        </p:nvGrpSpPr>
        <p:grpSpPr>
          <a:xfrm>
            <a:off x="167784" y="1944619"/>
            <a:ext cx="2308798" cy="1661082"/>
            <a:chOff x="0" y="0"/>
            <a:chExt cx="2308797" cy="1661080"/>
          </a:xfrm>
        </p:grpSpPr>
        <p:sp>
          <p:nvSpPr>
            <p:cNvPr id="177" name="Shape"/>
            <p:cNvSpPr/>
            <p:nvPr/>
          </p:nvSpPr>
          <p:spPr>
            <a:xfrm>
              <a:off x="-1" y="-1"/>
              <a:ext cx="2308799" cy="166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Shape"/>
            <p:cNvSpPr/>
            <p:nvPr/>
          </p:nvSpPr>
          <p:spPr>
            <a:xfrm>
              <a:off x="117235" y="84464"/>
              <a:ext cx="2115631" cy="141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Private…"/>
            <p:cNvSpPr txBox="1"/>
            <p:nvPr/>
          </p:nvSpPr>
          <p:spPr>
            <a:xfrm>
              <a:off x="319740" y="396540"/>
              <a:ext cx="1506205" cy="77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t>Private</a:t>
              </a:r>
            </a:p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t>Network</a:t>
              </a:r>
            </a:p>
          </p:txBody>
        </p:sp>
      </p:grpSp>
      <p:pic>
        <p:nvPicPr>
          <p:cNvPr id="18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780" y="2597935"/>
            <a:ext cx="764788" cy="76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7780" y="1673218"/>
            <a:ext cx="764788" cy="76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0553" y="5455368"/>
            <a:ext cx="1654521" cy="116478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12"/>
          <p:cNvSpPr txBox="1"/>
          <p:nvPr/>
        </p:nvSpPr>
        <p:spPr>
          <a:xfrm>
            <a:off x="2474128" y="1824777"/>
            <a:ext cx="16500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192.168.0.1</a:t>
            </a:r>
          </a:p>
        </p:txBody>
      </p:sp>
      <p:sp>
        <p:nvSpPr>
          <p:cNvPr id="185" name="TextBox 17"/>
          <p:cNvSpPr txBox="1"/>
          <p:nvPr/>
        </p:nvSpPr>
        <p:spPr>
          <a:xfrm>
            <a:off x="339686" y="6291769"/>
            <a:ext cx="16500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192.168.0.0</a:t>
            </a:r>
          </a:p>
        </p:txBody>
      </p:sp>
      <p:sp>
        <p:nvSpPr>
          <p:cNvPr id="186" name="TextBox 23"/>
          <p:cNvSpPr txBox="1"/>
          <p:nvPr/>
        </p:nvSpPr>
        <p:spPr>
          <a:xfrm>
            <a:off x="3731581" y="6291757"/>
            <a:ext cx="181819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66.31.210.69</a:t>
            </a:r>
          </a:p>
        </p:txBody>
      </p:sp>
      <p:grpSp>
        <p:nvGrpSpPr>
          <p:cNvPr id="189" name="Group 24"/>
          <p:cNvGrpSpPr/>
          <p:nvPr/>
        </p:nvGrpSpPr>
        <p:grpSpPr>
          <a:xfrm>
            <a:off x="1740448" y="4628991"/>
            <a:ext cx="1165373" cy="1375204"/>
            <a:chOff x="0" y="0"/>
            <a:chExt cx="1165371" cy="1375202"/>
          </a:xfrm>
        </p:grpSpPr>
        <p:sp>
          <p:nvSpPr>
            <p:cNvPr id="187" name="Rectangular Callout 25"/>
            <p:cNvSpPr/>
            <p:nvPr/>
          </p:nvSpPr>
          <p:spPr>
            <a:xfrm flipH="1">
              <a:off x="0" y="0"/>
              <a:ext cx="1165372" cy="1375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9882"/>
                  </a:lnTo>
                  <a:lnTo>
                    <a:pt x="9000" y="9882"/>
                  </a:lnTo>
                  <a:lnTo>
                    <a:pt x="7530" y="21600"/>
                  </a:lnTo>
                  <a:lnTo>
                    <a:pt x="3600" y="9882"/>
                  </a:lnTo>
                  <a:lnTo>
                    <a:pt x="0" y="9882"/>
                  </a:lnTo>
                  <a:lnTo>
                    <a:pt x="0" y="5764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8" name="TextBox 26"/>
            <p:cNvSpPr txBox="1"/>
            <p:nvPr/>
          </p:nvSpPr>
          <p:spPr>
            <a:xfrm>
              <a:off x="0" y="54430"/>
              <a:ext cx="1165372" cy="485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NAT</a:t>
              </a:r>
            </a:p>
          </p:txBody>
        </p:sp>
      </p:grpSp>
      <p:sp>
        <p:nvSpPr>
          <p:cNvPr id="190" name="TextBox 33"/>
          <p:cNvSpPr txBox="1"/>
          <p:nvPr/>
        </p:nvSpPr>
        <p:spPr>
          <a:xfrm>
            <a:off x="2474128" y="2749495"/>
            <a:ext cx="16500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192.168.0.2</a:t>
            </a:r>
          </a:p>
        </p:txBody>
      </p:sp>
      <p:grpSp>
        <p:nvGrpSpPr>
          <p:cNvPr id="194" name="Cloud 40"/>
          <p:cNvGrpSpPr/>
          <p:nvPr/>
        </p:nvGrpSpPr>
        <p:grpSpPr>
          <a:xfrm>
            <a:off x="6723728" y="1944619"/>
            <a:ext cx="2308799" cy="1661082"/>
            <a:chOff x="0" y="0"/>
            <a:chExt cx="2308797" cy="1661080"/>
          </a:xfrm>
        </p:grpSpPr>
        <p:sp>
          <p:nvSpPr>
            <p:cNvPr id="191" name="Shape"/>
            <p:cNvSpPr/>
            <p:nvPr/>
          </p:nvSpPr>
          <p:spPr>
            <a:xfrm>
              <a:off x="-1" y="-1"/>
              <a:ext cx="2308799" cy="1661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Shape"/>
            <p:cNvSpPr/>
            <p:nvPr/>
          </p:nvSpPr>
          <p:spPr>
            <a:xfrm>
              <a:off x="117235" y="84464"/>
              <a:ext cx="2115631" cy="1410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Private…"/>
            <p:cNvSpPr txBox="1"/>
            <p:nvPr/>
          </p:nvSpPr>
          <p:spPr>
            <a:xfrm>
              <a:off x="319740" y="396540"/>
              <a:ext cx="1506205" cy="77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t>Private</a:t>
              </a:r>
            </a:p>
            <a:p>
              <a:pPr algn="ctr">
                <a:defRPr sz="2400">
                  <a:solidFill>
                    <a:srgbClr val="FFFFFF"/>
                  </a:solidFill>
                </a:defRPr>
              </a:pPr>
              <a:r>
                <a:t>Network</a:t>
              </a:r>
            </a:p>
          </p:txBody>
        </p:sp>
      </p:grpSp>
      <p:sp>
        <p:nvSpPr>
          <p:cNvPr id="195" name="TextBox 13"/>
          <p:cNvSpPr txBox="1"/>
          <p:nvPr/>
        </p:nvSpPr>
        <p:spPr>
          <a:xfrm>
            <a:off x="4869307" y="2749493"/>
            <a:ext cx="16500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192.168.0.2</a:t>
            </a:r>
          </a:p>
        </p:txBody>
      </p:sp>
      <p:pic>
        <p:nvPicPr>
          <p:cNvPr id="19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1313" y="1673218"/>
            <a:ext cx="764788" cy="764788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TextBox 31"/>
          <p:cNvSpPr txBox="1"/>
          <p:nvPr/>
        </p:nvSpPr>
        <p:spPr>
          <a:xfrm>
            <a:off x="4869307" y="1824776"/>
            <a:ext cx="16500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192.168.0.1</a:t>
            </a:r>
          </a:p>
        </p:txBody>
      </p:sp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1313" y="2597934"/>
            <a:ext cx="764788" cy="764788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Elbow Connector 44"/>
          <p:cNvSpPr/>
          <p:nvPr/>
        </p:nvSpPr>
        <p:spPr>
          <a:xfrm rot="5400000">
            <a:off x="6433737" y="4291765"/>
            <a:ext cx="2141224" cy="7484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562" y="0"/>
                </a:lnTo>
                <a:lnTo>
                  <a:pt x="21562" y="21600"/>
                </a:lnTo>
                <a:lnTo>
                  <a:pt x="21600" y="21600"/>
                </a:lnTo>
              </a:path>
            </a:pathLst>
          </a:custGeom>
          <a:ln w="7620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0" name="Elbow Connector 45"/>
          <p:cNvSpPr/>
          <p:nvPr/>
        </p:nvSpPr>
        <p:spPr>
          <a:xfrm flipH="1" rot="16200000">
            <a:off x="5157436" y="4581184"/>
            <a:ext cx="1349022" cy="9633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21587" y="21600"/>
                </a:lnTo>
              </a:path>
            </a:pathLst>
          </a:custGeom>
          <a:ln w="7620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0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34905" y="4900181"/>
            <a:ext cx="1654522" cy="11647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5" name="Cloud 10"/>
          <p:cNvGrpSpPr/>
          <p:nvPr/>
        </p:nvGrpSpPr>
        <p:grpSpPr>
          <a:xfrm>
            <a:off x="3442472" y="3825037"/>
            <a:ext cx="2308475" cy="1660850"/>
            <a:chOff x="0" y="0"/>
            <a:chExt cx="2308474" cy="1660848"/>
          </a:xfrm>
        </p:grpSpPr>
        <p:sp>
          <p:nvSpPr>
            <p:cNvPr id="202" name="Shape"/>
            <p:cNvSpPr/>
            <p:nvPr/>
          </p:nvSpPr>
          <p:spPr>
            <a:xfrm>
              <a:off x="-1" y="0"/>
              <a:ext cx="2308476" cy="166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Shape"/>
            <p:cNvSpPr/>
            <p:nvPr/>
          </p:nvSpPr>
          <p:spPr>
            <a:xfrm>
              <a:off x="117219" y="84452"/>
              <a:ext cx="2115334" cy="1410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Internet"/>
            <p:cNvSpPr txBox="1"/>
            <p:nvPr/>
          </p:nvSpPr>
          <p:spPr>
            <a:xfrm>
              <a:off x="319696" y="567880"/>
              <a:ext cx="1505993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Internet</a:t>
              </a:r>
            </a:p>
          </p:txBody>
        </p:sp>
      </p:grpSp>
      <p:sp>
        <p:nvSpPr>
          <p:cNvPr id="206" name="TextBox 53"/>
          <p:cNvSpPr txBox="1"/>
          <p:nvPr/>
        </p:nvSpPr>
        <p:spPr>
          <a:xfrm>
            <a:off x="7249493" y="5774268"/>
            <a:ext cx="165001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192.168.0.0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5"/>
      <p:bldP build="whole" bldLvl="1" animBg="1" rev="0" advAuto="0" spid="196" grpId="6"/>
      <p:bldP build="whole" bldLvl="1" animBg="1" rev="0" advAuto="0" spid="200" grpId="2"/>
      <p:bldP build="whole" bldLvl="1" animBg="1" rev="0" advAuto="0" spid="195" grpId="8"/>
      <p:bldP build="whole" bldLvl="1" animBg="1" rev="0" advAuto="0" spid="201" grpId="1"/>
      <p:bldP build="whole" bldLvl="1" animBg="1" rev="0" advAuto="0" spid="198" grpId="7"/>
      <p:bldP build="whole" bldLvl="1" animBg="1" rev="0" advAuto="0" spid="206" grpId="4"/>
      <p:bldP build="whole" bldLvl="1" animBg="1" rev="0" advAuto="0" spid="199" grpId="3"/>
      <p:bldP build="whole" bldLvl="1" animBg="1" rev="0" advAuto="0" spid="197" grpId="9"/>
      <p:bldP build="whole" bldLvl="1" animBg="1" rev="0" advAuto="0" spid="189" grpId="1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/>
          <p:nvPr>
            <p:ph type="title"/>
          </p:nvPr>
        </p:nvSpPr>
        <p:spPr>
          <a:xfrm>
            <a:off x="152400" y="228600"/>
            <a:ext cx="8991600" cy="990600"/>
          </a:xfrm>
          <a:prstGeom prst="rect">
            <a:avLst/>
          </a:prstGeom>
        </p:spPr>
        <p:txBody>
          <a:bodyPr/>
          <a:lstStyle/>
          <a:p>
            <a:pPr/>
            <a:r>
              <a:t>Network Address Translation (NAT)</a:t>
            </a:r>
          </a:p>
        </p:txBody>
      </p:sp>
      <p:sp>
        <p:nvSpPr>
          <p:cNvPr id="209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1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NAT allows hosts on a private network to communicate with the Internet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Warning: connectivity is not seamless</a:t>
            </a:r>
          </a:p>
          <a:p>
            <a:pPr/>
            <a:r>
              <a:t>Special router at the boundary of a private network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Replaces internal IPs with external IP</a:t>
            </a:r>
          </a:p>
          <a:p>
            <a:pPr lvl="2" marL="914400" indent="-228600">
              <a:spcBef>
                <a:spcPts val="500"/>
              </a:spcBef>
              <a:defRPr sz="2300">
                <a:solidFill>
                  <a:schemeClr val="accent2"/>
                </a:solidFill>
              </a:defRPr>
            </a:pPr>
            <a:r>
              <a:t>This is “Network Address Translation”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May also replace TCP/UDP port numbers</a:t>
            </a:r>
          </a:p>
          <a:p>
            <a:pPr/>
            <a:r>
              <a:t>Maintains a table of active flows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Outgoing packets initialize a table entry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Incoming packets are rewritten based on the table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6"/>
          <p:cNvSpPr/>
          <p:nvPr/>
        </p:nvSpPr>
        <p:spPr>
          <a:xfrm>
            <a:off x="106207" y="1611085"/>
            <a:ext cx="4400479" cy="5083630"/>
          </a:xfrm>
          <a:prstGeom prst="rect">
            <a:avLst/>
          </a:prstGeom>
          <a:solidFill>
            <a:srgbClr val="DEF5FA"/>
          </a:solidFill>
          <a:ln w="19050">
            <a:solidFill>
              <a:srgbClr val="78D6E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NAT Operation</a:t>
            </a:r>
          </a:p>
        </p:txBody>
      </p:sp>
      <p:sp>
        <p:nvSpPr>
          <p:cNvPr id="214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123" y="4452513"/>
            <a:ext cx="764788" cy="76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37915" y="4128720"/>
            <a:ext cx="1654522" cy="1164783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extBox 7"/>
          <p:cNvSpPr txBox="1"/>
          <p:nvPr/>
        </p:nvSpPr>
        <p:spPr>
          <a:xfrm>
            <a:off x="2176639" y="1621969"/>
            <a:ext cx="2152016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r">
              <a:defRPr b="1" sz="2400"/>
            </a:lvl1pPr>
          </a:lstStyle>
          <a:p>
            <a:pPr/>
            <a:r>
              <a:t>Private Network</a:t>
            </a:r>
          </a:p>
        </p:txBody>
      </p:sp>
      <p:sp>
        <p:nvSpPr>
          <p:cNvPr id="218" name="TextBox 8"/>
          <p:cNvSpPr txBox="1"/>
          <p:nvPr/>
        </p:nvSpPr>
        <p:spPr>
          <a:xfrm>
            <a:off x="4659088" y="1626434"/>
            <a:ext cx="105560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/>
            </a:lvl1pPr>
          </a:lstStyle>
          <a:p>
            <a:pPr/>
            <a:r>
              <a:t>Internet</a:t>
            </a:r>
          </a:p>
        </p:txBody>
      </p:sp>
      <p:pic>
        <p:nvPicPr>
          <p:cNvPr id="2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1751" y="4452513"/>
            <a:ext cx="764788" cy="76478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Right Arrow Callout 10"/>
          <p:cNvGrpSpPr/>
          <p:nvPr/>
        </p:nvGrpSpPr>
        <p:grpSpPr>
          <a:xfrm>
            <a:off x="438662" y="2184196"/>
            <a:ext cx="3063309" cy="859973"/>
            <a:chOff x="0" y="0"/>
            <a:chExt cx="3063308" cy="859972"/>
          </a:xfrm>
        </p:grpSpPr>
        <p:sp>
          <p:nvSpPr>
            <p:cNvPr id="220" name="Shape"/>
            <p:cNvSpPr/>
            <p:nvPr/>
          </p:nvSpPr>
          <p:spPr>
            <a:xfrm>
              <a:off x="0" y="-1"/>
              <a:ext cx="3063309" cy="859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505" y="0"/>
                  </a:lnTo>
                  <a:lnTo>
                    <a:pt x="18505" y="8100"/>
                  </a:lnTo>
                  <a:lnTo>
                    <a:pt x="19943" y="8100"/>
                  </a:lnTo>
                  <a:lnTo>
                    <a:pt x="19943" y="5400"/>
                  </a:lnTo>
                  <a:lnTo>
                    <a:pt x="21600" y="10800"/>
                  </a:lnTo>
                  <a:lnTo>
                    <a:pt x="19943" y="16200"/>
                  </a:lnTo>
                  <a:lnTo>
                    <a:pt x="19943" y="13500"/>
                  </a:lnTo>
                  <a:lnTo>
                    <a:pt x="18505" y="13500"/>
                  </a:lnTo>
                  <a:lnTo>
                    <a:pt x="1850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Source: 192.168.0.1…"/>
            <p:cNvSpPr txBox="1"/>
            <p:nvPr/>
          </p:nvSpPr>
          <p:spPr>
            <a:xfrm>
              <a:off x="0" y="104866"/>
              <a:ext cx="262439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Source: 192.168.0.1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Dest: 74.125.228.67</a:t>
              </a:r>
            </a:p>
          </p:txBody>
        </p:sp>
      </p:grpSp>
      <p:grpSp>
        <p:nvGrpSpPr>
          <p:cNvPr id="225" name="Right Arrow Callout 11"/>
          <p:cNvGrpSpPr/>
          <p:nvPr/>
        </p:nvGrpSpPr>
        <p:grpSpPr>
          <a:xfrm>
            <a:off x="5356793" y="2202145"/>
            <a:ext cx="3063310" cy="859974"/>
            <a:chOff x="0" y="0"/>
            <a:chExt cx="3063308" cy="859972"/>
          </a:xfrm>
        </p:grpSpPr>
        <p:sp>
          <p:nvSpPr>
            <p:cNvPr id="223" name="Shape"/>
            <p:cNvSpPr/>
            <p:nvPr/>
          </p:nvSpPr>
          <p:spPr>
            <a:xfrm>
              <a:off x="0" y="-1"/>
              <a:ext cx="3063309" cy="859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505" y="0"/>
                  </a:lnTo>
                  <a:lnTo>
                    <a:pt x="18505" y="8100"/>
                  </a:lnTo>
                  <a:lnTo>
                    <a:pt x="19943" y="8100"/>
                  </a:lnTo>
                  <a:lnTo>
                    <a:pt x="19943" y="5400"/>
                  </a:lnTo>
                  <a:lnTo>
                    <a:pt x="21600" y="10800"/>
                  </a:lnTo>
                  <a:lnTo>
                    <a:pt x="19943" y="16200"/>
                  </a:lnTo>
                  <a:lnTo>
                    <a:pt x="19943" y="13500"/>
                  </a:lnTo>
                  <a:lnTo>
                    <a:pt x="18505" y="13500"/>
                  </a:lnTo>
                  <a:lnTo>
                    <a:pt x="1850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Source: 66.31.210.69…"/>
            <p:cNvSpPr txBox="1"/>
            <p:nvPr/>
          </p:nvSpPr>
          <p:spPr>
            <a:xfrm>
              <a:off x="0" y="104866"/>
              <a:ext cx="262439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Source: 66.31.210.69</a:t>
              </a:r>
            </a:p>
            <a:p>
              <a:pPr>
                <a:defRPr sz="2000">
                  <a:solidFill>
                    <a:srgbClr val="FFFFFF"/>
                  </a:solidFill>
                </a:defRPr>
              </a:pPr>
              <a:r>
                <a:t>Dest: 74.125.228.67</a:t>
              </a:r>
            </a:p>
          </p:txBody>
        </p:sp>
      </p:grpSp>
      <p:sp>
        <p:nvSpPr>
          <p:cNvPr id="226" name="TextBox 13"/>
          <p:cNvSpPr txBox="1"/>
          <p:nvPr/>
        </p:nvSpPr>
        <p:spPr>
          <a:xfrm>
            <a:off x="3456078" y="5217300"/>
            <a:ext cx="181819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66.31.210.69</a:t>
            </a:r>
          </a:p>
        </p:txBody>
      </p:sp>
      <p:grpSp>
        <p:nvGrpSpPr>
          <p:cNvPr id="229" name="Left Arrow Callout 14"/>
          <p:cNvGrpSpPr/>
          <p:nvPr/>
        </p:nvGrpSpPr>
        <p:grpSpPr>
          <a:xfrm>
            <a:off x="5043068" y="5748403"/>
            <a:ext cx="3331078" cy="842012"/>
            <a:chOff x="0" y="0"/>
            <a:chExt cx="3331076" cy="842011"/>
          </a:xfrm>
        </p:grpSpPr>
        <p:sp>
          <p:nvSpPr>
            <p:cNvPr id="227" name="Shape"/>
            <p:cNvSpPr/>
            <p:nvPr/>
          </p:nvSpPr>
          <p:spPr>
            <a:xfrm>
              <a:off x="0" y="0"/>
              <a:ext cx="3331077" cy="84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65" y="5400"/>
                  </a:lnTo>
                  <a:lnTo>
                    <a:pt x="1365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365" y="13500"/>
                  </a:lnTo>
                  <a:lnTo>
                    <a:pt x="1365" y="162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Source: 74.125.228.67…"/>
            <p:cNvSpPr txBox="1"/>
            <p:nvPr/>
          </p:nvSpPr>
          <p:spPr>
            <a:xfrm>
              <a:off x="526410" y="95885"/>
              <a:ext cx="280466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Source: 74.125.228.67</a:t>
              </a:r>
            </a:p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Dest: 66.31.210.69 </a:t>
              </a:r>
            </a:p>
          </p:txBody>
        </p:sp>
      </p:grpSp>
      <p:sp>
        <p:nvSpPr>
          <p:cNvPr id="230" name="TextBox 15"/>
          <p:cNvSpPr txBox="1"/>
          <p:nvPr/>
        </p:nvSpPr>
        <p:spPr>
          <a:xfrm>
            <a:off x="7076153" y="5217943"/>
            <a:ext cx="198637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74.125.228.67</a:t>
            </a:r>
          </a:p>
        </p:txBody>
      </p:sp>
      <p:sp>
        <p:nvSpPr>
          <p:cNvPr id="231" name="TextBox 16"/>
          <p:cNvSpPr txBox="1"/>
          <p:nvPr/>
        </p:nvSpPr>
        <p:spPr>
          <a:xfrm>
            <a:off x="187056" y="5217300"/>
            <a:ext cx="165001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192.168.0.1</a:t>
            </a:r>
          </a:p>
        </p:txBody>
      </p:sp>
      <p:grpSp>
        <p:nvGrpSpPr>
          <p:cNvPr id="234" name="Left Arrow Callout 17"/>
          <p:cNvGrpSpPr/>
          <p:nvPr/>
        </p:nvGrpSpPr>
        <p:grpSpPr>
          <a:xfrm>
            <a:off x="640907" y="5748403"/>
            <a:ext cx="3331078" cy="842012"/>
            <a:chOff x="0" y="0"/>
            <a:chExt cx="3331076" cy="842011"/>
          </a:xfrm>
        </p:grpSpPr>
        <p:sp>
          <p:nvSpPr>
            <p:cNvPr id="232" name="Shape"/>
            <p:cNvSpPr/>
            <p:nvPr/>
          </p:nvSpPr>
          <p:spPr>
            <a:xfrm>
              <a:off x="0" y="0"/>
              <a:ext cx="3331077" cy="84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65" y="5400"/>
                  </a:lnTo>
                  <a:lnTo>
                    <a:pt x="1365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365" y="13500"/>
                  </a:lnTo>
                  <a:lnTo>
                    <a:pt x="1365" y="162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Source: 74.125.228.67…"/>
            <p:cNvSpPr txBox="1"/>
            <p:nvPr/>
          </p:nvSpPr>
          <p:spPr>
            <a:xfrm>
              <a:off x="526410" y="95885"/>
              <a:ext cx="2804668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Source: 74.125.228.67</a:t>
              </a:r>
            </a:p>
            <a:p>
              <a:pPr algn="r">
                <a:defRPr sz="2000">
                  <a:solidFill>
                    <a:srgbClr val="FFFFFF"/>
                  </a:solidFill>
                </a:defRPr>
              </a:pPr>
              <a:r>
                <a:t>Dest: 192.168.0.1 </a:t>
              </a:r>
            </a:p>
          </p:txBody>
        </p:sp>
      </p:grpSp>
      <p:graphicFrame>
        <p:nvGraphicFramePr>
          <p:cNvPr id="235" name="Table 18"/>
          <p:cNvGraphicFramePr/>
          <p:nvPr/>
        </p:nvGraphicFramePr>
        <p:xfrm>
          <a:off x="1328055" y="3345538"/>
          <a:ext cx="6389918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3194958"/>
                <a:gridCol w="3194958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Private Address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Public Address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192.168.0.1:2345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74.125.228.67:80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5" grpId="3"/>
      <p:bldP build="whole" bldLvl="1" animBg="1" rev="0" advAuto="0" spid="229" grpId="4"/>
      <p:bldP build="whole" bldLvl="1" animBg="1" rev="0" advAuto="0" spid="222" grpId="1"/>
      <p:bldP build="whole" bldLvl="1" animBg="1" rev="0" advAuto="0" spid="234" grpId="5"/>
      <p:bldP build="whole" bldLvl="1" animBg="1" rev="0" advAuto="0" spid="23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of NATs</a:t>
            </a:r>
          </a:p>
        </p:txBody>
      </p:sp>
      <p:sp>
        <p:nvSpPr>
          <p:cNvPr id="23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39" name="Content Placeholder 3"/>
          <p:cNvSpPr txBox="1"/>
          <p:nvPr>
            <p:ph type="body" idx="1"/>
          </p:nvPr>
        </p:nvSpPr>
        <p:spPr>
          <a:xfrm>
            <a:off x="152400" y="1523997"/>
            <a:ext cx="8839200" cy="3525837"/>
          </a:xfrm>
          <a:prstGeom prst="rect">
            <a:avLst/>
          </a:prstGeom>
        </p:spPr>
        <p:txBody>
          <a:bodyPr/>
          <a:lstStyle/>
          <a:p>
            <a:pPr/>
            <a:r>
              <a:t>Allow multiple hosts to share a single public IP</a:t>
            </a:r>
          </a:p>
          <a:p>
            <a:pPr/>
            <a:r>
              <a:t>Allow migration between ISPs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Even if the public IP address changes, you don’t need to reconfigure the machines on the LAN</a:t>
            </a:r>
          </a:p>
          <a:p>
            <a:pPr/>
            <a:r>
              <a:t>Load balancing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Forward traffic from a single public IP to multiple private hosts</a:t>
            </a:r>
          </a:p>
        </p:txBody>
      </p:sp>
      <p:pic>
        <p:nvPicPr>
          <p:cNvPr id="2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914" y="4427947"/>
            <a:ext cx="764788" cy="76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25554" y="4884885"/>
            <a:ext cx="1654521" cy="1164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914" y="5239313"/>
            <a:ext cx="764788" cy="764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48912" y="6049667"/>
            <a:ext cx="764788" cy="764788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Right Arrow 8"/>
          <p:cNvSpPr/>
          <p:nvPr/>
        </p:nvSpPr>
        <p:spPr>
          <a:xfrm>
            <a:off x="1861456" y="5088430"/>
            <a:ext cx="1404258" cy="10665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5" name="Right Arrow 9"/>
          <p:cNvSpPr/>
          <p:nvPr/>
        </p:nvSpPr>
        <p:spPr>
          <a:xfrm rot="20092094">
            <a:off x="5007428" y="4784578"/>
            <a:ext cx="1404258" cy="5332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6" name="Right Arrow 10"/>
          <p:cNvSpPr/>
          <p:nvPr/>
        </p:nvSpPr>
        <p:spPr>
          <a:xfrm rot="1088857">
            <a:off x="5007428" y="5975431"/>
            <a:ext cx="1404258" cy="53327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7" name="Right Arrow 11"/>
          <p:cNvSpPr/>
          <p:nvPr/>
        </p:nvSpPr>
        <p:spPr>
          <a:xfrm>
            <a:off x="5080075" y="5409498"/>
            <a:ext cx="1268840" cy="5332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2"/>
      <p:bldP build="whole" bldLvl="1" animBg="1" rev="0" advAuto="0" spid="246" grpId="8"/>
      <p:bldP build="whole" bldLvl="1" animBg="1" rev="0" advAuto="0" spid="243" grpId="5"/>
      <p:bldP build="whole" bldLvl="1" animBg="1" rev="0" advAuto="0" spid="241" grpId="3"/>
      <p:bldP build="whole" bldLvl="1" animBg="1" rev="0" advAuto="0" spid="244" grpId="6"/>
      <p:bldP build="whole" bldLvl="1" animBg="1" rev="0" advAuto="0" spid="247" grpId="9"/>
      <p:bldP build="whole" bldLvl="1" animBg="1" rev="0" advAuto="0" spid="242" grpId="4"/>
      <p:bldP build="p" bldLvl="5" animBg="1" rev="0" advAuto="0" spid="239" grpId="1"/>
      <p:bldP build="whole" bldLvl="1" animBg="1" rev="0" advAuto="0" spid="245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