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Shape 17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Network Address Translator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59" name="Shape 3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Your IP address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Shape 38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86" name="Shape 38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lnSpc>
                <a:spcPct val="125000"/>
              </a:lnSpc>
              <a:defRPr sz="24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SRI – Standford Research Institute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"/>
          <p:cNvSpPr/>
          <p:nvPr/>
        </p:nvSpPr>
        <p:spPr>
          <a:xfrm>
            <a:off x="-1" y="8492134"/>
            <a:ext cx="13004801" cy="12614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18" name="Rectangle"/>
          <p:cNvSpPr/>
          <p:nvPr/>
        </p:nvSpPr>
        <p:spPr>
          <a:xfrm>
            <a:off x="-13005" y="8609177"/>
            <a:ext cx="3199181" cy="1014376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19" name="Rectangle"/>
          <p:cNvSpPr/>
          <p:nvPr/>
        </p:nvSpPr>
        <p:spPr>
          <a:xfrm>
            <a:off x="3355238" y="8596172"/>
            <a:ext cx="9649562" cy="1014376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20" name="Title Text"/>
          <p:cNvSpPr txBox="1"/>
          <p:nvPr>
            <p:ph type="title"/>
          </p:nvPr>
        </p:nvSpPr>
        <p:spPr>
          <a:xfrm>
            <a:off x="3359573" y="3305386"/>
            <a:ext cx="9211735" cy="503936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defRPr cap="all" sz="6200">
                <a:solidFill>
                  <a:srgbClr val="DEF5FA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1" name="Body Level One…"/>
          <p:cNvSpPr txBox="1"/>
          <p:nvPr>
            <p:ph type="body" sz="quarter" idx="1"/>
          </p:nvPr>
        </p:nvSpPr>
        <p:spPr>
          <a:xfrm>
            <a:off x="3359573" y="8430753"/>
            <a:ext cx="9536854" cy="1322847"/>
          </a:xfrm>
          <a:prstGeom prst="rect">
            <a:avLst/>
          </a:prstGeom>
        </p:spPr>
        <p:txBody>
          <a:bodyPr lIns="65023" tIns="65023" rIns="65023" bIns="65023"/>
          <a:lstStyle>
            <a:lvl1pPr marL="0" indent="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4572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9144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3716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8288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11379200" y="88645"/>
            <a:ext cx="1192107" cy="472949"/>
          </a:xfrm>
          <a:prstGeom prst="rect">
            <a:avLst/>
          </a:prstGeom>
        </p:spPr>
        <p:txBody>
          <a:bodyPr wrap="square" lIns="65023" tIns="65023" rIns="65023" bIns="65023" anchor="ctr">
            <a:normAutofit fontScale="100000" lnSpcReduction="0"/>
          </a:bodyPr>
          <a:lstStyle>
            <a:lvl1pPr defTabSz="1300480">
              <a:defRPr b="1" sz="2400">
                <a:solidFill>
                  <a:srgbClr val="DEF5FA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Body Level One…"/>
          <p:cNvSpPr txBox="1"/>
          <p:nvPr>
            <p:ph type="body" sz="half" idx="1"/>
          </p:nvPr>
        </p:nvSpPr>
        <p:spPr>
          <a:xfrm>
            <a:off x="1950719" y="3901440"/>
            <a:ext cx="10130651" cy="4818098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0" indent="0" defTabSz="1300480">
              <a:spcBef>
                <a:spcPts val="900"/>
              </a:spcBef>
              <a:buSzTx/>
              <a:buNone/>
              <a:defRPr sz="38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365760" defTabSz="1300480">
              <a:spcBef>
                <a:spcPts val="900"/>
              </a:spcBef>
              <a:buSzTx/>
              <a:buNone/>
              <a:defRPr sz="38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685800" defTabSz="1300480">
              <a:spcBef>
                <a:spcPts val="900"/>
              </a:spcBef>
              <a:buSzTx/>
              <a:buNone/>
              <a:defRPr sz="38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143000" defTabSz="1300480">
              <a:spcBef>
                <a:spcPts val="900"/>
              </a:spcBef>
              <a:buSzTx/>
              <a:buNone/>
              <a:defRPr sz="38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600200" defTabSz="1300480">
              <a:spcBef>
                <a:spcPts val="900"/>
              </a:spcBef>
              <a:buSzTx/>
              <a:buNone/>
              <a:defRPr sz="38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0" name="Rectangle"/>
          <p:cNvSpPr/>
          <p:nvPr/>
        </p:nvSpPr>
        <p:spPr>
          <a:xfrm>
            <a:off x="-1" y="325119"/>
            <a:ext cx="13004801" cy="16256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-1" y="433493"/>
            <a:ext cx="1842348" cy="1408854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32" name="Rectangle"/>
          <p:cNvSpPr/>
          <p:nvPr/>
        </p:nvSpPr>
        <p:spPr>
          <a:xfrm>
            <a:off x="1950719" y="433493"/>
            <a:ext cx="11054082" cy="1408854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33" name="Title Text"/>
          <p:cNvSpPr txBox="1"/>
          <p:nvPr>
            <p:ph type="title"/>
          </p:nvPr>
        </p:nvSpPr>
        <p:spPr>
          <a:xfrm>
            <a:off x="1950719" y="-1"/>
            <a:ext cx="10837335" cy="2275841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4" name="Slide Number"/>
          <p:cNvSpPr txBox="1"/>
          <p:nvPr>
            <p:ph type="sldNum" sz="quarter" idx="2"/>
          </p:nvPr>
        </p:nvSpPr>
        <p:spPr>
          <a:xfrm>
            <a:off x="-1" y="849235"/>
            <a:ext cx="1842348" cy="599949"/>
          </a:xfrm>
          <a:prstGeom prst="rect">
            <a:avLst/>
          </a:prstGeom>
        </p:spPr>
        <p:txBody>
          <a:bodyPr wrap="square" lIns="65023" tIns="65023" rIns="65023" bIns="65023" anchor="ctr"/>
          <a:lstStyle>
            <a:lvl1pPr defTabSz="1300480">
              <a:defRPr b="1" sz="34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ectangle"/>
          <p:cNvSpPr/>
          <p:nvPr/>
        </p:nvSpPr>
        <p:spPr>
          <a:xfrm>
            <a:off x="-1" y="1755647"/>
            <a:ext cx="13004801" cy="4551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42" name="Rectangle"/>
          <p:cNvSpPr/>
          <p:nvPr/>
        </p:nvSpPr>
        <p:spPr>
          <a:xfrm>
            <a:off x="-1" y="1820672"/>
            <a:ext cx="758615" cy="325121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43" name="Rectangle"/>
          <p:cNvSpPr/>
          <p:nvPr/>
        </p:nvSpPr>
        <p:spPr>
          <a:xfrm>
            <a:off x="839893" y="1820672"/>
            <a:ext cx="12164908" cy="32512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44" name="Title Text"/>
          <p:cNvSpPr txBox="1"/>
          <p:nvPr>
            <p:ph type="title"/>
          </p:nvPr>
        </p:nvSpPr>
        <p:spPr>
          <a:xfrm>
            <a:off x="216746" y="-1"/>
            <a:ext cx="12571308" cy="2059095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xfrm>
            <a:off x="-1" y="1730843"/>
            <a:ext cx="758615" cy="472949"/>
          </a:xfrm>
          <a:prstGeom prst="rect">
            <a:avLst/>
          </a:prstGeom>
        </p:spPr>
        <p:txBody>
          <a:bodyPr wrap="square" lIns="65023" tIns="65023" rIns="65023" bIns="65023" anchor="ctr">
            <a:normAutofit fontScale="100000" lnSpcReduction="0"/>
          </a:bodyPr>
          <a:lstStyle>
            <a:lvl1pPr defTabSz="1300480">
              <a:defRPr b="1" sz="24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46" name="Body Level One…"/>
          <p:cNvSpPr txBox="1"/>
          <p:nvPr>
            <p:ph type="body" idx="1"/>
          </p:nvPr>
        </p:nvSpPr>
        <p:spPr>
          <a:xfrm>
            <a:off x="216746" y="2275839"/>
            <a:ext cx="12571308" cy="7477761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41434" indent="-441434" defTabSz="1300480">
              <a:spcBef>
                <a:spcPts val="900"/>
              </a:spcBef>
              <a:buClr>
                <a:srgbClr val="DA1F28"/>
              </a:buClr>
              <a:buSzPct val="60000"/>
              <a:buChar char="◻"/>
              <a:defRPr sz="4000">
                <a:latin typeface="Tw Cen MT"/>
                <a:ea typeface="Tw Cen MT"/>
                <a:cs typeface="Tw Cen MT"/>
                <a:sym typeface="Tw Cen MT"/>
              </a:defRPr>
            </a:lvl1pPr>
            <a:lvl2pPr marL="787790" indent="-422030" defTabSz="1300480">
              <a:spcBef>
                <a:spcPts val="900"/>
              </a:spcBef>
              <a:buClr>
                <a:srgbClr val="DA1F28"/>
              </a:buClr>
              <a:buSzPct val="70000"/>
              <a:buChar char=""/>
              <a:defRPr sz="4000">
                <a:latin typeface="Tw Cen MT"/>
                <a:ea typeface="Tw Cen MT"/>
                <a:cs typeface="Tw Cen MT"/>
                <a:sym typeface="Tw Cen MT"/>
              </a:defRPr>
            </a:lvl2pPr>
            <a:lvl3pPr marL="1083365" indent="-397565" defTabSz="1300480">
              <a:spcBef>
                <a:spcPts val="900"/>
              </a:spcBef>
              <a:buClr>
                <a:srgbClr val="DA1F28"/>
              </a:buClr>
              <a:buSzPct val="7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3pPr>
            <a:lvl4pPr marL="1600200" indent="-457200" defTabSz="1300480">
              <a:spcBef>
                <a:spcPts val="900"/>
              </a:spcBef>
              <a:buClr>
                <a:srgbClr val="DA1F28"/>
              </a:buClr>
              <a:buSzPct val="7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4pPr>
            <a:lvl5pPr marL="2057400" indent="-457200" defTabSz="1300480">
              <a:spcBef>
                <a:spcPts val="900"/>
              </a:spcBef>
              <a:buClr>
                <a:srgbClr val="DA1F28"/>
              </a:buClr>
              <a:buSzPct val="6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6"/>
          <p:cNvSpPr/>
          <p:nvPr/>
        </p:nvSpPr>
        <p:spPr>
          <a:xfrm>
            <a:off x="-1" y="1755647"/>
            <a:ext cx="13004801" cy="45516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4" name="Rectangle 7"/>
          <p:cNvSpPr/>
          <p:nvPr/>
        </p:nvSpPr>
        <p:spPr>
          <a:xfrm>
            <a:off x="-1" y="1820672"/>
            <a:ext cx="758615" cy="325121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5" name="Rectangle 8"/>
          <p:cNvSpPr/>
          <p:nvPr/>
        </p:nvSpPr>
        <p:spPr>
          <a:xfrm>
            <a:off x="839893" y="1820672"/>
            <a:ext cx="12164908" cy="32512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56" name="Title Text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 lIns="65023" tIns="65023" rIns="65023" bIns="65023"/>
          <a:lstStyle>
            <a:lvl1pPr algn="l" defTabSz="1300480">
              <a:defRPr sz="62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7" name="Slide Number"/>
          <p:cNvSpPr txBox="1"/>
          <p:nvPr>
            <p:ph type="sldNum" sz="quarter" idx="2"/>
          </p:nvPr>
        </p:nvSpPr>
        <p:spPr>
          <a:xfrm>
            <a:off x="146156" y="1766967"/>
            <a:ext cx="466301" cy="472949"/>
          </a:xfrm>
          <a:prstGeom prst="rect">
            <a:avLst/>
          </a:prstGeom>
        </p:spPr>
        <p:txBody>
          <a:bodyPr lIns="65023" tIns="65023" rIns="65023" bIns="65023" anchor="ctr">
            <a:normAutofit fontScale="100000" lnSpcReduction="0"/>
          </a:bodyPr>
          <a:lstStyle>
            <a:lvl1pPr defTabSz="1300480">
              <a:defRPr b="1" sz="24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 lIns="65023" tIns="65023" rIns="65023" bIns="65023" anchor="t"/>
          <a:lstStyle>
            <a:lvl1pPr marL="441434" indent="-441434" defTabSz="1300480">
              <a:spcBef>
                <a:spcPts val="900"/>
              </a:spcBef>
              <a:buClr>
                <a:srgbClr val="DA1F28"/>
              </a:buClr>
              <a:buSzPct val="60000"/>
              <a:buChar char="◻"/>
              <a:defRPr sz="4000">
                <a:latin typeface="Tw Cen MT"/>
                <a:ea typeface="Tw Cen MT"/>
                <a:cs typeface="Tw Cen MT"/>
                <a:sym typeface="Tw Cen MT"/>
              </a:defRPr>
            </a:lvl1pPr>
            <a:lvl2pPr marL="787790" indent="-422030" defTabSz="1300480">
              <a:spcBef>
                <a:spcPts val="900"/>
              </a:spcBef>
              <a:buClr>
                <a:srgbClr val="DA1F28"/>
              </a:buClr>
              <a:buSzPct val="70000"/>
              <a:buChar char=""/>
              <a:defRPr sz="4000">
                <a:latin typeface="Tw Cen MT"/>
                <a:ea typeface="Tw Cen MT"/>
                <a:cs typeface="Tw Cen MT"/>
                <a:sym typeface="Tw Cen MT"/>
              </a:defRPr>
            </a:lvl2pPr>
            <a:lvl3pPr marL="1083365" indent="-397565" defTabSz="1300480">
              <a:spcBef>
                <a:spcPts val="900"/>
              </a:spcBef>
              <a:buClr>
                <a:srgbClr val="DA1F28"/>
              </a:buClr>
              <a:buSzPct val="7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3pPr>
            <a:lvl4pPr marL="1600200" indent="-457200" defTabSz="1300480">
              <a:spcBef>
                <a:spcPts val="900"/>
              </a:spcBef>
              <a:buClr>
                <a:srgbClr val="DA1F28"/>
              </a:buClr>
              <a:buSzPct val="7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4pPr>
            <a:lvl5pPr marL="2057400" indent="-457200" defTabSz="1300480">
              <a:spcBef>
                <a:spcPts val="900"/>
              </a:spcBef>
              <a:buClr>
                <a:srgbClr val="DA1F28"/>
              </a:buClr>
              <a:buSzPct val="65000"/>
              <a:buChar char="■"/>
              <a:defRPr sz="4000"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Slide">
    <p:bg>
      <p:bgPr>
        <a:solidFill>
          <a:srgbClr val="4646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6"/>
          <p:cNvSpPr/>
          <p:nvPr/>
        </p:nvSpPr>
        <p:spPr>
          <a:xfrm>
            <a:off x="-1" y="8492134"/>
            <a:ext cx="13004801" cy="126146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66" name="Rectangle 9"/>
          <p:cNvSpPr/>
          <p:nvPr/>
        </p:nvSpPr>
        <p:spPr>
          <a:xfrm>
            <a:off x="-13005" y="8609177"/>
            <a:ext cx="3199181" cy="1014376"/>
          </a:xfrm>
          <a:prstGeom prst="rect">
            <a:avLst/>
          </a:prstGeom>
          <a:solidFill>
            <a:srgbClr val="DA1F28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67" name="Rectangle 10"/>
          <p:cNvSpPr/>
          <p:nvPr/>
        </p:nvSpPr>
        <p:spPr>
          <a:xfrm>
            <a:off x="3355238" y="8596172"/>
            <a:ext cx="9649562" cy="1014376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68" name="Title Text"/>
          <p:cNvSpPr txBox="1"/>
          <p:nvPr>
            <p:ph type="title"/>
          </p:nvPr>
        </p:nvSpPr>
        <p:spPr>
          <a:xfrm>
            <a:off x="3359573" y="5743786"/>
            <a:ext cx="9211735" cy="2600961"/>
          </a:xfrm>
          <a:prstGeom prst="rect">
            <a:avLst/>
          </a:prstGeom>
        </p:spPr>
        <p:txBody>
          <a:bodyPr lIns="65023" tIns="65023" rIns="65023" bIns="65023" anchor="b"/>
          <a:lstStyle>
            <a:lvl1pPr algn="l" defTabSz="1300480">
              <a:defRPr cap="all" sz="6200">
                <a:solidFill>
                  <a:srgbClr val="DEF5FA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9" name="Body Level One…"/>
          <p:cNvSpPr txBox="1"/>
          <p:nvPr>
            <p:ph type="body" sz="quarter" idx="1"/>
          </p:nvPr>
        </p:nvSpPr>
        <p:spPr>
          <a:xfrm>
            <a:off x="3359573" y="8604497"/>
            <a:ext cx="9536854" cy="975361"/>
          </a:xfrm>
          <a:prstGeom prst="rect">
            <a:avLst/>
          </a:prstGeom>
        </p:spPr>
        <p:txBody>
          <a:bodyPr lIns="65023" tIns="65023" rIns="65023" bIns="65023"/>
          <a:lstStyle>
            <a:lvl1pPr marL="0" indent="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  <a:lvl2pPr marL="0" indent="4572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2pPr>
            <a:lvl3pPr marL="0" indent="9144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3pPr>
            <a:lvl4pPr marL="0" indent="13716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4pPr>
            <a:lvl5pPr marL="0" indent="1828800" defTabSz="1300480">
              <a:spcBef>
                <a:spcPts val="900"/>
              </a:spcBef>
              <a:buSzTx/>
              <a:buNone/>
              <a:defRPr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0" name="Slide Number"/>
          <p:cNvSpPr txBox="1"/>
          <p:nvPr>
            <p:ph type="sldNum" sz="quarter" idx="2"/>
          </p:nvPr>
        </p:nvSpPr>
        <p:spPr>
          <a:xfrm>
            <a:off x="11742103" y="359579"/>
            <a:ext cx="466301" cy="472949"/>
          </a:xfrm>
          <a:prstGeom prst="rect">
            <a:avLst/>
          </a:prstGeom>
        </p:spPr>
        <p:txBody>
          <a:bodyPr lIns="65023" tIns="65023" rIns="65023" bIns="65023" anchor="ctr">
            <a:normAutofit fontScale="100000" lnSpcReduction="0"/>
          </a:bodyPr>
          <a:lstStyle>
            <a:lvl1pPr defTabSz="1300480">
              <a:defRPr b="1" sz="2400">
                <a:solidFill>
                  <a:srgbClr val="DEF5FA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1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mislove.org/" TargetMode="External"/><Relationship Id="rId3" Type="http://schemas.openxmlformats.org/officeDocument/2006/relationships/hyperlink" Target="http://cbw.sh/" TargetMode="External"/><Relationship Id="rId4" Type="http://schemas.openxmlformats.org/officeDocument/2006/relationships/hyperlink" Target="http://david.choffnes.com/" TargetMode="Externa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ccs.rit.edu" TargetMode="Externa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9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cs.rit.edu/" TargetMode="External"/><Relationship Id="rId3" Type="http://schemas.openxmlformats.org/officeDocument/2006/relationships/hyperlink" Target="http://www.rit.edu" TargetMode="External"/><Relationship Id="rId4" Type="http://schemas.openxmlformats.org/officeDocument/2006/relationships/hyperlink" Target="http://rit.edu" TargetMode="External"/><Relationship Id="rId5" Type="http://schemas.openxmlformats.org/officeDocument/2006/relationships/hyperlink" Target="http://rit.edu/" TargetMode="Externa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ccs.neu.edu/" TargetMode="External"/><Relationship Id="rId3" Type="http://schemas.openxmlformats.org/officeDocument/2006/relationships/hyperlink" Target="http://///ppt/slides/amber.ccs.neu.edu" TargetMode="Externa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ccs.rit.edu" TargetMode="Externa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3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cs.rit.edu/" TargetMode="External"/><Relationship Id="rId3" Type="http://schemas.openxmlformats.org/officeDocument/2006/relationships/hyperlink" Target="http://www.rit.edu" TargetMode="External"/><Relationship Id="rId4" Type="http://schemas.openxmlformats.org/officeDocument/2006/relationships/hyperlink" Target="http://rit.edu" TargetMode="External"/><Relationship Id="rId5" Type="http://schemas.openxmlformats.org/officeDocument/2006/relationships/hyperlink" Target="http://rit.edu/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4.png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gif"/><Relationship Id="rId3" Type="http://schemas.openxmlformats.org/officeDocument/2006/relationships/image" Target="../media/image1.jpeg"/><Relationship Id="rId4" Type="http://schemas.openxmlformats.org/officeDocument/2006/relationships/image" Target="../media/image10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hyperlink" Target="http://www.bankofamerica.com/" TargetMode="Externa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2.jpe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tif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1.png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18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2.png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3.png"/><Relationship Id="rId3" Type="http://schemas.openxmlformats.org/officeDocument/2006/relationships/image" Target="../media/image1.gif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omments about the quiz?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 lvl="1" algn="l" defTabSz="1300480">
              <a:defRPr sz="6200">
                <a:solidFill>
                  <a:srgbClr val="464646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r>
              <a:t>Comments about the quiz?</a:t>
            </a:r>
          </a:p>
        </p:txBody>
      </p:sp>
      <p:sp>
        <p:nvSpPr>
          <p:cNvPr id="180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1" name="No limit of challenges;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No limit of challenges;</a:t>
            </a:r>
          </a:p>
          <a:p>
            <a:pPr lvl="1" marL="807194" indent="-441434">
              <a:buSzPct val="60000"/>
              <a:buChar char="◻"/>
            </a:pPr>
            <a:r>
              <a:t>But you need to bring a document</a:t>
            </a:r>
          </a:p>
          <a:p>
            <a:pPr lvl="1" marL="807194" indent="-441434">
              <a:buSzPct val="60000"/>
              <a:buChar char="◻"/>
            </a:pPr>
            <a:r>
              <a:t>Still need to come to office hours with the following in </a:t>
            </a:r>
            <a:r>
              <a:rPr>
                <a:solidFill>
                  <a:srgbClr val="DA1F28"/>
                </a:solidFill>
              </a:rPr>
              <a:t>writing</a:t>
            </a:r>
            <a:r>
              <a:t>:</a:t>
            </a:r>
            <a:endParaRPr sz="2600"/>
          </a:p>
          <a:p>
            <a:pPr lvl="2" marL="1127234" indent="-441434">
              <a:buSzPct val="60000"/>
              <a:buChar char="◻"/>
            </a:pPr>
            <a:r>
              <a:t>Specify the problem(s) you want regraded</a:t>
            </a:r>
            <a:endParaRPr sz="2400"/>
          </a:p>
          <a:p>
            <a:pPr lvl="2" marL="1127234" indent="-441434">
              <a:buSzPct val="60000"/>
              <a:buChar char="◻"/>
            </a:pPr>
            <a:r>
              <a:t>For each problem, explain why the grade is in error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1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DHCP Client-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Client-Server</a:t>
            </a:r>
          </a:p>
        </p:txBody>
      </p:sp>
      <p:sp>
        <p:nvSpPr>
          <p:cNvPr id="2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" y="2272910"/>
            <a:ext cx="13004801" cy="72559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DHCP Client-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Client-Server</a:t>
            </a:r>
          </a:p>
        </p:txBody>
      </p:sp>
      <p:sp>
        <p:nvSpPr>
          <p:cNvPr id="2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DHCP server: 223.1.2.5"/>
          <p:cNvSpPr txBox="1"/>
          <p:nvPr/>
        </p:nvSpPr>
        <p:spPr>
          <a:xfrm>
            <a:off x="1316857" y="2120053"/>
            <a:ext cx="3103871" cy="4602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2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/>
            <a:r>
              <a:t>DHCP server: 223.1.2.5</a:t>
            </a:r>
          </a:p>
        </p:txBody>
      </p:sp>
      <p:sp>
        <p:nvSpPr>
          <p:cNvPr id="254" name="arriving…"/>
          <p:cNvSpPr txBox="1"/>
          <p:nvPr/>
        </p:nvSpPr>
        <p:spPr>
          <a:xfrm>
            <a:off x="9289221" y="2351701"/>
            <a:ext cx="1136474" cy="7409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/>
          <a:p>
            <a:pPr defTabSz="1300480">
              <a:lnSpc>
                <a:spcPct val="85000"/>
              </a:lnSpc>
              <a:defRPr b="0" sz="22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arriving</a:t>
            </a:r>
          </a:p>
          <a:p>
            <a:pPr defTabSz="1300480">
              <a:lnSpc>
                <a:spcPct val="85000"/>
              </a:lnSpc>
              <a:defRPr b="0" sz="2200">
                <a:solidFill>
                  <a:srgbClr val="CC0000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  <a:r>
              <a:t> client</a:t>
            </a:r>
          </a:p>
        </p:txBody>
      </p:sp>
      <p:sp>
        <p:nvSpPr>
          <p:cNvPr id="255" name="Line"/>
          <p:cNvSpPr/>
          <p:nvPr/>
        </p:nvSpPr>
        <p:spPr>
          <a:xfrm flipH="1">
            <a:off x="3250071" y="3564128"/>
            <a:ext cx="15804" cy="5727983"/>
          </a:xfrm>
          <a:prstGeom prst="line">
            <a:avLst/>
          </a:prstGeom>
          <a:ln w="12700">
            <a:solidFill>
              <a:srgbClr val="80808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256" name="Line"/>
          <p:cNvSpPr/>
          <p:nvPr/>
        </p:nvSpPr>
        <p:spPr>
          <a:xfrm flipH="1">
            <a:off x="9686996" y="3672501"/>
            <a:ext cx="15805" cy="5888286"/>
          </a:xfrm>
          <a:prstGeom prst="line">
            <a:avLst/>
          </a:prstGeom>
          <a:ln w="12700">
            <a:solidFill>
              <a:srgbClr val="80808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65" name="Group"/>
          <p:cNvGrpSpPr/>
          <p:nvPr/>
        </p:nvGrpSpPr>
        <p:grpSpPr>
          <a:xfrm>
            <a:off x="3313288" y="2396856"/>
            <a:ext cx="6251788" cy="1993620"/>
            <a:chOff x="0" y="0"/>
            <a:chExt cx="6251787" cy="1993618"/>
          </a:xfrm>
        </p:grpSpPr>
        <p:sp>
          <p:nvSpPr>
            <p:cNvPr id="257" name="Line"/>
            <p:cNvSpPr/>
            <p:nvPr/>
          </p:nvSpPr>
          <p:spPr>
            <a:xfrm flipH="1">
              <a:off x="-1" y="1230488"/>
              <a:ext cx="6251788" cy="76313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grpSp>
          <p:nvGrpSpPr>
            <p:cNvPr id="264" name="Group"/>
            <p:cNvGrpSpPr/>
            <p:nvPr/>
          </p:nvGrpSpPr>
          <p:grpSpPr>
            <a:xfrm>
              <a:off x="2174240" y="0"/>
              <a:ext cx="3802098" cy="1587218"/>
              <a:chOff x="0" y="0"/>
              <a:chExt cx="3802097" cy="1587217"/>
            </a:xfrm>
          </p:grpSpPr>
          <p:grpSp>
            <p:nvGrpSpPr>
              <p:cNvPr id="260" name="Group"/>
              <p:cNvGrpSpPr/>
              <p:nvPr/>
            </p:nvGrpSpPr>
            <p:grpSpPr>
              <a:xfrm>
                <a:off x="0" y="0"/>
                <a:ext cx="2107507" cy="617252"/>
                <a:chOff x="0" y="0"/>
                <a:chExt cx="2107506" cy="617251"/>
              </a:xfrm>
            </p:grpSpPr>
            <p:sp>
              <p:nvSpPr>
                <p:cNvPr id="258" name="Rectangle"/>
                <p:cNvSpPr/>
                <p:nvPr/>
              </p:nvSpPr>
              <p:spPr>
                <a:xfrm>
                  <a:off x="0" y="0"/>
                  <a:ext cx="2107507" cy="617252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defTabSz="1300480">
                    <a:defRPr sz="16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</a:p>
              </p:txBody>
            </p:sp>
            <p:sp>
              <p:nvSpPr>
                <p:cNvPr id="259" name="DHCP discover"/>
                <p:cNvSpPr txBox="1"/>
                <p:nvPr/>
              </p:nvSpPr>
              <p:spPr>
                <a:xfrm>
                  <a:off x="0" y="0"/>
                  <a:ext cx="2107507" cy="3713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65023" tIns="65023" rIns="65023" bIns="65023" numCol="1" anchor="t">
                  <a:spAutoFit/>
                </a:bodyPr>
                <a:lstStyle>
                  <a:lvl1pPr defTabSz="1300480">
                    <a:defRPr sz="1600">
                      <a:latin typeface="Gill Sans MT"/>
                      <a:ea typeface="Gill Sans MT"/>
                      <a:cs typeface="Gill Sans MT"/>
                      <a:sym typeface="Gill Sans MT"/>
                    </a:defRPr>
                  </a:lvl1pPr>
                </a:lstStyle>
                <a:p>
                  <a:pPr/>
                  <a:r>
                    <a:t>DHCP discover</a:t>
                  </a:r>
                </a:p>
              </p:txBody>
            </p:sp>
          </p:grpSp>
          <p:grpSp>
            <p:nvGrpSpPr>
              <p:cNvPr id="263" name="Group"/>
              <p:cNvGrpSpPr/>
              <p:nvPr/>
            </p:nvGrpSpPr>
            <p:grpSpPr>
              <a:xfrm>
                <a:off x="153310" y="435855"/>
                <a:ext cx="3648788" cy="1151363"/>
                <a:chOff x="0" y="0"/>
                <a:chExt cx="3648786" cy="1151362"/>
              </a:xfrm>
            </p:grpSpPr>
            <p:sp>
              <p:nvSpPr>
                <p:cNvPr id="261" name="Rectangle"/>
                <p:cNvSpPr/>
                <p:nvPr/>
              </p:nvSpPr>
              <p:spPr>
                <a:xfrm>
                  <a:off x="0" y="0"/>
                  <a:ext cx="3648787" cy="1151363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65023" tIns="65023" rIns="65023" bIns="65023" numCol="1" anchor="t">
                  <a:noAutofit/>
                </a:bodyPr>
                <a:lstStyle/>
                <a:p>
                  <a:pPr defTabSz="1300480">
                    <a:defRPr b="0" sz="2200">
                      <a:latin typeface="Comic Sans MS"/>
                      <a:ea typeface="Comic Sans MS"/>
                      <a:cs typeface="Comic Sans MS"/>
                      <a:sym typeface="Comic Sans MS"/>
                    </a:defRPr>
                  </a:pPr>
                </a:p>
              </p:txBody>
            </p:sp>
            <p:sp>
              <p:nvSpPr>
                <p:cNvPr id="262" name="src : 0.0.0.0, 68…"/>
                <p:cNvSpPr txBox="1"/>
                <p:nvPr/>
              </p:nvSpPr>
              <p:spPr>
                <a:xfrm>
                  <a:off x="0" y="0"/>
                  <a:ext cx="3648787" cy="109524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65023" tIns="65023" rIns="65023" bIns="65023" numCol="1" anchor="t">
                  <a:spAutoFit/>
                </a:bodyPr>
                <a:lstStyle/>
                <a:p>
                  <a:pPr defTabSz="1300480">
                    <a:defRPr b="0" sz="16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src : 0.0.0.0, 68     </a:t>
                  </a:r>
                </a:p>
                <a:p>
                  <a:pPr defTabSz="1300480">
                    <a:defRPr b="0" sz="16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dest.: 255.255.255.255,67</a:t>
                  </a:r>
                </a:p>
                <a:p>
                  <a:pPr defTabSz="1300480">
                    <a:defRPr b="0" sz="16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yiaddr:    0.0.0.0</a:t>
                  </a:r>
                </a:p>
                <a:p>
                  <a:pPr defTabSz="1300480">
                    <a:defRPr b="0" sz="1600">
                      <a:latin typeface="Gill Sans MT"/>
                      <a:ea typeface="Gill Sans MT"/>
                      <a:cs typeface="Gill Sans MT"/>
                      <a:sym typeface="Gill Sans MT"/>
                    </a:defRPr>
                  </a:pPr>
                  <a:r>
                    <a:t>transaction ID: 654</a:t>
                  </a:r>
                </a:p>
              </p:txBody>
            </p:sp>
          </p:grpSp>
        </p:grpSp>
      </p:grpSp>
      <p:sp>
        <p:nvSpPr>
          <p:cNvPr id="266" name="Line"/>
          <p:cNvSpPr/>
          <p:nvPr/>
        </p:nvSpPr>
        <p:spPr>
          <a:xfrm>
            <a:off x="3374248" y="5029426"/>
            <a:ext cx="6251788" cy="76538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73" name="Group"/>
          <p:cNvGrpSpPr/>
          <p:nvPr/>
        </p:nvGrpSpPr>
        <p:grpSpPr>
          <a:xfrm>
            <a:off x="5733626" y="4155665"/>
            <a:ext cx="3585353" cy="1731717"/>
            <a:chOff x="0" y="0"/>
            <a:chExt cx="3585351" cy="1731715"/>
          </a:xfrm>
        </p:grpSpPr>
        <p:grpSp>
          <p:nvGrpSpPr>
            <p:cNvPr id="269" name="Group"/>
            <p:cNvGrpSpPr/>
            <p:nvPr/>
          </p:nvGrpSpPr>
          <p:grpSpPr>
            <a:xfrm>
              <a:off x="0" y="0"/>
              <a:ext cx="1962010" cy="469618"/>
              <a:chOff x="0" y="0"/>
              <a:chExt cx="1962009" cy="469617"/>
            </a:xfrm>
          </p:grpSpPr>
          <p:sp>
            <p:nvSpPr>
              <p:cNvPr id="267" name="Rectangle"/>
              <p:cNvSpPr/>
              <p:nvPr/>
            </p:nvSpPr>
            <p:spPr>
              <a:xfrm>
                <a:off x="0" y="0"/>
                <a:ext cx="1962010" cy="469618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22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68" name="DHCP offer"/>
              <p:cNvSpPr txBox="1"/>
              <p:nvPr/>
            </p:nvSpPr>
            <p:spPr>
              <a:xfrm>
                <a:off x="0" y="0"/>
                <a:ext cx="1962010" cy="371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>
                <a:lvl1pPr defTabSz="1300480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 offer</a:t>
                </a:r>
              </a:p>
            </p:txBody>
          </p:sp>
        </p:grpSp>
        <p:grpSp>
          <p:nvGrpSpPr>
            <p:cNvPr id="272" name="Group"/>
            <p:cNvGrpSpPr/>
            <p:nvPr/>
          </p:nvGrpSpPr>
          <p:grpSpPr>
            <a:xfrm>
              <a:off x="137725" y="358986"/>
              <a:ext cx="3447627" cy="1372730"/>
              <a:chOff x="0" y="0"/>
              <a:chExt cx="3447626" cy="1372729"/>
            </a:xfrm>
          </p:grpSpPr>
          <p:sp>
            <p:nvSpPr>
              <p:cNvPr id="270" name="Rectangle"/>
              <p:cNvSpPr/>
              <p:nvPr/>
            </p:nvSpPr>
            <p:spPr>
              <a:xfrm>
                <a:off x="0" y="0"/>
                <a:ext cx="3447627" cy="137273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11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71" name="src: 223.1.2.5, 67…"/>
              <p:cNvSpPr txBox="1"/>
              <p:nvPr/>
            </p:nvSpPr>
            <p:spPr>
              <a:xfrm>
                <a:off x="0" y="0"/>
                <a:ext cx="3447627" cy="133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/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src: 223.1.2.5, 67      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dest:  255.255.255.255, 68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yiaddrr: 223.1.2.4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transaction ID: 654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lifetime: 3600 secs</a:t>
                </a:r>
              </a:p>
            </p:txBody>
          </p:sp>
        </p:grpSp>
      </p:grpSp>
      <p:sp>
        <p:nvSpPr>
          <p:cNvPr id="274" name="Line"/>
          <p:cNvSpPr/>
          <p:nvPr/>
        </p:nvSpPr>
        <p:spPr>
          <a:xfrm flipH="1">
            <a:off x="3220719" y="6776945"/>
            <a:ext cx="6251788" cy="763131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81" name="Group"/>
          <p:cNvGrpSpPr/>
          <p:nvPr/>
        </p:nvGrpSpPr>
        <p:grpSpPr>
          <a:xfrm>
            <a:off x="3464559" y="5842225"/>
            <a:ext cx="4106899" cy="1792677"/>
            <a:chOff x="0" y="0"/>
            <a:chExt cx="4106898" cy="1792675"/>
          </a:xfrm>
        </p:grpSpPr>
        <p:grpSp>
          <p:nvGrpSpPr>
            <p:cNvPr id="277" name="Group"/>
            <p:cNvGrpSpPr/>
            <p:nvPr/>
          </p:nvGrpSpPr>
          <p:grpSpPr>
            <a:xfrm>
              <a:off x="-1" y="-1"/>
              <a:ext cx="1962010" cy="467362"/>
              <a:chOff x="0" y="0"/>
              <a:chExt cx="1962008" cy="467360"/>
            </a:xfrm>
          </p:grpSpPr>
          <p:sp>
            <p:nvSpPr>
              <p:cNvPr id="275" name="Rectangle"/>
              <p:cNvSpPr/>
              <p:nvPr/>
            </p:nvSpPr>
            <p:spPr>
              <a:xfrm>
                <a:off x="-1" y="0"/>
                <a:ext cx="1962010" cy="46736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22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76" name="DHCP request"/>
              <p:cNvSpPr txBox="1"/>
              <p:nvPr/>
            </p:nvSpPr>
            <p:spPr>
              <a:xfrm>
                <a:off x="-1" y="0"/>
                <a:ext cx="1962010" cy="371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>
                <a:lvl1pPr defTabSz="1300480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 request</a:t>
                </a:r>
              </a:p>
            </p:txBody>
          </p:sp>
        </p:grpSp>
        <p:grpSp>
          <p:nvGrpSpPr>
            <p:cNvPr id="280" name="Group"/>
            <p:cNvGrpSpPr/>
            <p:nvPr/>
          </p:nvGrpSpPr>
          <p:grpSpPr>
            <a:xfrm>
              <a:off x="185137" y="372534"/>
              <a:ext cx="3921762" cy="1420142"/>
              <a:chOff x="0" y="0"/>
              <a:chExt cx="3921760" cy="1420141"/>
            </a:xfrm>
          </p:grpSpPr>
          <p:sp>
            <p:nvSpPr>
              <p:cNvPr id="278" name="Rectangle"/>
              <p:cNvSpPr/>
              <p:nvPr/>
            </p:nvSpPr>
            <p:spPr>
              <a:xfrm>
                <a:off x="0" y="0"/>
                <a:ext cx="3921761" cy="1420142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22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79" name="src:  0.0.0.0, 68…"/>
              <p:cNvSpPr txBox="1"/>
              <p:nvPr/>
            </p:nvSpPr>
            <p:spPr>
              <a:xfrm>
                <a:off x="0" y="0"/>
                <a:ext cx="3921761" cy="133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/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src:  0.0.0.0, 68     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dest::  255.255.255.255, 67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yiaddrr: 223.1.2.4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transaction ID: 655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lifetime: 3600 secs</a:t>
                </a:r>
              </a:p>
            </p:txBody>
          </p:sp>
        </p:grpSp>
      </p:grpSp>
      <p:sp>
        <p:nvSpPr>
          <p:cNvPr id="282" name="Line"/>
          <p:cNvSpPr/>
          <p:nvPr/>
        </p:nvSpPr>
        <p:spPr>
          <a:xfrm>
            <a:off x="3342639" y="8242244"/>
            <a:ext cx="6251788" cy="765386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65023" tIns="65023" rIns="65023" bIns="65023"/>
          <a:lstStyle/>
          <a:p>
            <a:pPr algn="l" defTabSz="1300480">
              <a:defRPr b="0" sz="3400"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89" name="Group"/>
          <p:cNvGrpSpPr/>
          <p:nvPr/>
        </p:nvGrpSpPr>
        <p:grpSpPr>
          <a:xfrm>
            <a:off x="5672666" y="7838101"/>
            <a:ext cx="3569548" cy="1808481"/>
            <a:chOff x="0" y="0"/>
            <a:chExt cx="3569546" cy="1808480"/>
          </a:xfrm>
        </p:grpSpPr>
        <p:grpSp>
          <p:nvGrpSpPr>
            <p:cNvPr id="285" name="Group"/>
            <p:cNvGrpSpPr/>
            <p:nvPr/>
          </p:nvGrpSpPr>
          <p:grpSpPr>
            <a:xfrm>
              <a:off x="-1" y="-1"/>
              <a:ext cx="1962010" cy="467362"/>
              <a:chOff x="0" y="0"/>
              <a:chExt cx="1962008" cy="467360"/>
            </a:xfrm>
          </p:grpSpPr>
          <p:sp>
            <p:nvSpPr>
              <p:cNvPr id="283" name="Rectangle"/>
              <p:cNvSpPr/>
              <p:nvPr/>
            </p:nvSpPr>
            <p:spPr>
              <a:xfrm>
                <a:off x="-1" y="0"/>
                <a:ext cx="1962010" cy="46736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22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84" name="DHCP ACK"/>
              <p:cNvSpPr txBox="1"/>
              <p:nvPr/>
            </p:nvSpPr>
            <p:spPr>
              <a:xfrm>
                <a:off x="-1" y="0"/>
                <a:ext cx="1962010" cy="3713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>
                <a:lvl1pPr defTabSz="1300480">
                  <a:defRPr sz="1600">
                    <a:latin typeface="Gill Sans MT"/>
                    <a:ea typeface="Gill Sans MT"/>
                    <a:cs typeface="Gill Sans MT"/>
                    <a:sym typeface="Gill Sans MT"/>
                  </a:defRPr>
                </a:lvl1pPr>
              </a:lstStyle>
              <a:p>
                <a:pPr/>
                <a:r>
                  <a:t>DHCP ACK</a:t>
                </a:r>
              </a:p>
            </p:txBody>
          </p:sp>
        </p:grpSp>
        <p:grpSp>
          <p:nvGrpSpPr>
            <p:cNvPr id="288" name="Group"/>
            <p:cNvGrpSpPr/>
            <p:nvPr/>
          </p:nvGrpSpPr>
          <p:grpSpPr>
            <a:xfrm>
              <a:off x="137723" y="358987"/>
              <a:ext cx="3431824" cy="1449494"/>
              <a:chOff x="0" y="0"/>
              <a:chExt cx="3431822" cy="1449492"/>
            </a:xfrm>
          </p:grpSpPr>
          <p:sp>
            <p:nvSpPr>
              <p:cNvPr id="286" name="Rectangle"/>
              <p:cNvSpPr/>
              <p:nvPr/>
            </p:nvSpPr>
            <p:spPr>
              <a:xfrm>
                <a:off x="0" y="0"/>
                <a:ext cx="3431823" cy="1449493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defTabSz="1300480">
                  <a:defRPr b="0" sz="1400">
                    <a:latin typeface="Comic Sans MS"/>
                    <a:ea typeface="Comic Sans MS"/>
                    <a:cs typeface="Comic Sans MS"/>
                    <a:sym typeface="Comic Sans MS"/>
                  </a:defRPr>
                </a:pPr>
              </a:p>
            </p:txBody>
          </p:sp>
          <p:sp>
            <p:nvSpPr>
              <p:cNvPr id="287" name="src: 223.1.2.5, 67…"/>
              <p:cNvSpPr txBox="1"/>
              <p:nvPr/>
            </p:nvSpPr>
            <p:spPr>
              <a:xfrm>
                <a:off x="0" y="0"/>
                <a:ext cx="3431823" cy="133654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t">
                <a:spAutoFit/>
              </a:bodyPr>
              <a:lstStyle/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src: 223.1.2.5, 67      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dest:  255.255.255.255, 68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yiaddrr: 223.1.2.4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transaction ID: 655</a:t>
                </a:r>
              </a:p>
              <a:p>
                <a:pPr defTabSz="1300480">
                  <a:defRPr b="0" sz="1600"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  <a:r>
                  <a:t>lifetime: 3600 secs</a:t>
                </a:r>
              </a:p>
            </p:txBody>
          </p:sp>
        </p:grpSp>
      </p:grpSp>
      <p:grpSp>
        <p:nvGrpSpPr>
          <p:cNvPr id="312" name="Group"/>
          <p:cNvGrpSpPr/>
          <p:nvPr/>
        </p:nvGrpSpPr>
        <p:grpSpPr>
          <a:xfrm>
            <a:off x="9613335" y="3020003"/>
            <a:ext cx="1121270" cy="796277"/>
            <a:chOff x="0" y="0"/>
            <a:chExt cx="1121269" cy="796276"/>
          </a:xfrm>
        </p:grpSpPr>
        <p:pic>
          <p:nvPicPr>
            <p:cNvPr id="290" name="laptop_keyboard" descr="laptop_keyboard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 flipH="1" rot="109065">
              <a:off x="5926" y="392301"/>
              <a:ext cx="957307" cy="3888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Shape"/>
            <p:cNvSpPr/>
            <p:nvPr/>
          </p:nvSpPr>
          <p:spPr>
            <a:xfrm>
              <a:off x="323817" y="17056"/>
              <a:ext cx="770205" cy="5065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911" y="0"/>
                  </a:moveTo>
                  <a:lnTo>
                    <a:pt x="0" y="15338"/>
                  </a:lnTo>
                  <a:lnTo>
                    <a:pt x="17341" y="21600"/>
                  </a:lnTo>
                  <a:lnTo>
                    <a:pt x="21600" y="2813"/>
                  </a:lnTo>
                  <a:lnTo>
                    <a:pt x="3911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pic>
          <p:nvPicPr>
            <p:cNvPr id="292" name="screen" descr="screen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61964" y="28996"/>
              <a:ext cx="699361" cy="4622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3" name="Shape"/>
            <p:cNvSpPr/>
            <p:nvPr/>
          </p:nvSpPr>
          <p:spPr>
            <a:xfrm>
              <a:off x="463689" y="1705"/>
              <a:ext cx="652131" cy="938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0" y="0"/>
                  </a:moveTo>
                  <a:lnTo>
                    <a:pt x="21600" y="16188"/>
                  </a:lnTo>
                  <a:lnTo>
                    <a:pt x="21190" y="21600"/>
                  </a:lnTo>
                  <a:lnTo>
                    <a:pt x="0" y="4083"/>
                  </a:lnTo>
                  <a:lnTo>
                    <a:pt x="12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4" name="Shape"/>
            <p:cNvSpPr/>
            <p:nvPr/>
          </p:nvSpPr>
          <p:spPr>
            <a:xfrm>
              <a:off x="316551" y="0"/>
              <a:ext cx="181653" cy="3923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7815" y="0"/>
                  </a:moveTo>
                  <a:lnTo>
                    <a:pt x="0" y="21326"/>
                  </a:lnTo>
                  <a:lnTo>
                    <a:pt x="3508" y="21600"/>
                  </a:lnTo>
                  <a:lnTo>
                    <a:pt x="21600" y="582"/>
                  </a:lnTo>
                  <a:lnTo>
                    <a:pt x="17815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5" name="Shape"/>
            <p:cNvSpPr/>
            <p:nvPr/>
          </p:nvSpPr>
          <p:spPr>
            <a:xfrm>
              <a:off x="916002" y="71637"/>
              <a:ext cx="196185" cy="45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0"/>
                  </a:moveTo>
                  <a:lnTo>
                    <a:pt x="3943" y="21600"/>
                  </a:lnTo>
                  <a:lnTo>
                    <a:pt x="0" y="21244"/>
                  </a:lnTo>
                  <a:lnTo>
                    <a:pt x="17314" y="771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DDDDDD"/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6" name="Shape"/>
            <p:cNvSpPr/>
            <p:nvPr/>
          </p:nvSpPr>
          <p:spPr>
            <a:xfrm>
              <a:off x="314735" y="373538"/>
              <a:ext cx="667479" cy="1518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144" h="21600" fill="norm" stroke="1" extrusionOk="0">
                  <a:moveTo>
                    <a:pt x="257" y="0"/>
                  </a:moveTo>
                  <a:lnTo>
                    <a:pt x="0" y="2898"/>
                  </a:lnTo>
                  <a:lnTo>
                    <a:pt x="18975" y="21600"/>
                  </a:lnTo>
                  <a:cubicBezTo>
                    <a:pt x="19466" y="14663"/>
                    <a:pt x="21600" y="21278"/>
                    <a:pt x="18484" y="17649"/>
                  </a:cubicBezTo>
                  <a:lnTo>
                    <a:pt x="257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7" name="Shape"/>
            <p:cNvSpPr/>
            <p:nvPr/>
          </p:nvSpPr>
          <p:spPr>
            <a:xfrm>
              <a:off x="937800" y="75048"/>
              <a:ext cx="183470" cy="4537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0854" y="0"/>
                  </a:moveTo>
                  <a:lnTo>
                    <a:pt x="21600" y="0"/>
                  </a:lnTo>
                  <a:lnTo>
                    <a:pt x="2306" y="21600"/>
                  </a:lnTo>
                  <a:lnTo>
                    <a:pt x="0" y="21444"/>
                  </a:lnTo>
                  <a:lnTo>
                    <a:pt x="20854" y="0"/>
                  </a:lnTo>
                  <a:close/>
                </a:path>
              </a:pathLst>
            </a:custGeom>
            <a:solidFill>
              <a:srgbClr val="4D4D4D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98" name="Shape"/>
            <p:cNvSpPr/>
            <p:nvPr/>
          </p:nvSpPr>
          <p:spPr>
            <a:xfrm>
              <a:off x="314735" y="394006"/>
              <a:ext cx="637598" cy="15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88" y="2239"/>
                  </a:lnTo>
                  <a:lnTo>
                    <a:pt x="21093" y="21600"/>
                  </a:lnTo>
                  <a:lnTo>
                    <a:pt x="21600" y="19479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05" name="Group"/>
            <p:cNvGrpSpPr/>
            <p:nvPr/>
          </p:nvGrpSpPr>
          <p:grpSpPr>
            <a:xfrm>
              <a:off x="303835" y="554338"/>
              <a:ext cx="216167" cy="90401"/>
              <a:chOff x="0" y="0"/>
              <a:chExt cx="216165" cy="90399"/>
            </a:xfrm>
          </p:grpSpPr>
          <p:sp>
            <p:nvSpPr>
              <p:cNvPr id="299" name="Shape"/>
              <p:cNvSpPr/>
              <p:nvPr/>
            </p:nvSpPr>
            <p:spPr>
              <a:xfrm>
                <a:off x="-1" y="0"/>
                <a:ext cx="216167" cy="904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416" y="0"/>
                    </a:moveTo>
                    <a:lnTo>
                      <a:pt x="21600" y="8191"/>
                    </a:lnTo>
                    <a:lnTo>
                      <a:pt x="13500" y="21600"/>
                    </a:lnTo>
                    <a:lnTo>
                      <a:pt x="0" y="12088"/>
                    </a:lnTo>
                    <a:lnTo>
                      <a:pt x="841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0" name="Shape"/>
              <p:cNvSpPr/>
              <p:nvPr/>
            </p:nvSpPr>
            <p:spPr>
              <a:xfrm>
                <a:off x="4024" y="1935"/>
                <a:ext cx="208693" cy="8597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8390" y="0"/>
                    </a:moveTo>
                    <a:lnTo>
                      <a:pt x="21600" y="8265"/>
                    </a:lnTo>
                    <a:lnTo>
                      <a:pt x="13597" y="21600"/>
                    </a:lnTo>
                    <a:lnTo>
                      <a:pt x="0" y="12015"/>
                    </a:lnTo>
                    <a:lnTo>
                      <a:pt x="8390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1" name="Shape"/>
              <p:cNvSpPr/>
              <p:nvPr/>
            </p:nvSpPr>
            <p:spPr>
              <a:xfrm>
                <a:off x="19546" y="35385"/>
                <a:ext cx="74165" cy="2764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504"/>
                    </a:moveTo>
                    <a:lnTo>
                      <a:pt x="6279" y="0"/>
                    </a:lnTo>
                    <a:lnTo>
                      <a:pt x="21600" y="10800"/>
                    </a:lnTo>
                    <a:lnTo>
                      <a:pt x="15321" y="21600"/>
                    </a:lnTo>
                    <a:lnTo>
                      <a:pt x="0" y="9504"/>
                    </a:lnTo>
                    <a:close/>
                  </a:path>
                </a:pathLst>
              </a:custGeom>
              <a:solidFill>
                <a:srgbClr val="00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2" name="Shape"/>
              <p:cNvSpPr/>
              <p:nvPr/>
            </p:nvSpPr>
            <p:spPr>
              <a:xfrm>
                <a:off x="16959" y="47779"/>
                <a:ext cx="55767" cy="1806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6" y="0"/>
                    </a:moveTo>
                    <a:lnTo>
                      <a:pt x="21600" y="18171"/>
                    </a:lnTo>
                    <a:lnTo>
                      <a:pt x="20041" y="21600"/>
                    </a:lnTo>
                    <a:lnTo>
                      <a:pt x="0" y="308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3" name="Shape"/>
              <p:cNvSpPr/>
              <p:nvPr/>
            </p:nvSpPr>
            <p:spPr>
              <a:xfrm>
                <a:off x="80487" y="53078"/>
                <a:ext cx="74164" cy="2819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9741"/>
                    </a:moveTo>
                    <a:lnTo>
                      <a:pt x="5944" y="0"/>
                    </a:lnTo>
                    <a:lnTo>
                      <a:pt x="21600" y="11012"/>
                    </a:lnTo>
                    <a:lnTo>
                      <a:pt x="15321" y="21600"/>
                    </a:lnTo>
                    <a:lnTo>
                      <a:pt x="0" y="9741"/>
                    </a:lnTo>
                    <a:close/>
                  </a:path>
                </a:pathLst>
              </a:custGeom>
              <a:solidFill>
                <a:srgbClr val="00CC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304" name="Shape"/>
              <p:cNvSpPr/>
              <p:nvPr/>
            </p:nvSpPr>
            <p:spPr>
              <a:xfrm>
                <a:off x="77900" y="66025"/>
                <a:ext cx="55767" cy="1806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336" y="0"/>
                    </a:moveTo>
                    <a:lnTo>
                      <a:pt x="21600" y="18171"/>
                    </a:lnTo>
                    <a:lnTo>
                      <a:pt x="20041" y="21600"/>
                    </a:lnTo>
                    <a:lnTo>
                      <a:pt x="0" y="3086"/>
                    </a:lnTo>
                    <a:lnTo>
                      <a:pt x="1336" y="0"/>
                    </a:lnTo>
                    <a:close/>
                  </a:path>
                </a:pathLst>
              </a:custGeom>
              <a:solidFill>
                <a:srgbClr val="00009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t">
                <a:noAutofit/>
              </a:bodyPr>
              <a:lstStyle/>
              <a:p>
                <a:pPr algn="l" defTabSz="1300480">
                  <a:defRPr b="0" sz="3400"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</p:grpSp>
        <p:sp>
          <p:nvSpPr>
            <p:cNvPr id="306" name="Shape"/>
            <p:cNvSpPr/>
            <p:nvPr/>
          </p:nvSpPr>
          <p:spPr>
            <a:xfrm>
              <a:off x="674405" y="567983"/>
              <a:ext cx="261580" cy="1978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65" y="20127"/>
                  </a:moveTo>
                  <a:lnTo>
                    <a:pt x="21600" y="0"/>
                  </a:lnTo>
                  <a:lnTo>
                    <a:pt x="21535" y="1636"/>
                  </a:lnTo>
                  <a:lnTo>
                    <a:pt x="0" y="21600"/>
                  </a:lnTo>
                  <a:lnTo>
                    <a:pt x="65" y="20127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7" name="Shape"/>
            <p:cNvSpPr/>
            <p:nvPr/>
          </p:nvSpPr>
          <p:spPr>
            <a:xfrm>
              <a:off x="5926" y="583334"/>
              <a:ext cx="670297" cy="1808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8" name="Shape"/>
            <p:cNvSpPr/>
            <p:nvPr/>
          </p:nvSpPr>
          <p:spPr>
            <a:xfrm>
              <a:off x="528" y="550927"/>
              <a:ext cx="18064" cy="35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469"/>
                  </a:moveTo>
                  <a:lnTo>
                    <a:pt x="19108" y="21600"/>
                  </a:lnTo>
                  <a:lnTo>
                    <a:pt x="0" y="21159"/>
                  </a:lnTo>
                  <a:lnTo>
                    <a:pt x="2492" y="0"/>
                  </a:lnTo>
                  <a:lnTo>
                    <a:pt x="21600" y="1469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09" name="Shape"/>
            <p:cNvSpPr/>
            <p:nvPr/>
          </p:nvSpPr>
          <p:spPr>
            <a:xfrm>
              <a:off x="7743" y="402535"/>
              <a:ext cx="310626" cy="1500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490" y="0"/>
                  </a:moveTo>
                  <a:lnTo>
                    <a:pt x="0" y="21279"/>
                  </a:lnTo>
                  <a:lnTo>
                    <a:pt x="551" y="21600"/>
                  </a:lnTo>
                  <a:lnTo>
                    <a:pt x="21600" y="642"/>
                  </a:lnTo>
                  <a:lnTo>
                    <a:pt x="21490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Shape"/>
            <p:cNvSpPr/>
            <p:nvPr/>
          </p:nvSpPr>
          <p:spPr>
            <a:xfrm>
              <a:off x="27725" y="557750"/>
              <a:ext cx="635782" cy="1739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1" name="Shape"/>
            <p:cNvSpPr/>
            <p:nvPr/>
          </p:nvSpPr>
          <p:spPr>
            <a:xfrm flipH="1" rot="10800000">
              <a:off x="663506" y="545810"/>
              <a:ext cx="257947" cy="1790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1" y="0"/>
                  </a:moveTo>
                  <a:cubicBezTo>
                    <a:pt x="136" y="0"/>
                    <a:pt x="222" y="0"/>
                    <a:pt x="307" y="0"/>
                  </a:cubicBezTo>
                  <a:lnTo>
                    <a:pt x="21600" y="20256"/>
                  </a:lnTo>
                  <a:lnTo>
                    <a:pt x="21574" y="21600"/>
                  </a:lnTo>
                  <a:lnTo>
                    <a:pt x="0" y="717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00099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</p:grpSp>
      <p:grpSp>
        <p:nvGrpSpPr>
          <p:cNvPr id="345" name="Group"/>
          <p:cNvGrpSpPr/>
          <p:nvPr/>
        </p:nvGrpSpPr>
        <p:grpSpPr>
          <a:xfrm>
            <a:off x="3110088" y="2749070"/>
            <a:ext cx="477567" cy="763130"/>
            <a:chOff x="0" y="0"/>
            <a:chExt cx="477565" cy="763128"/>
          </a:xfrm>
        </p:grpSpPr>
        <p:sp>
          <p:nvSpPr>
            <p:cNvPr id="313" name="Shape"/>
            <p:cNvSpPr/>
            <p:nvPr/>
          </p:nvSpPr>
          <p:spPr>
            <a:xfrm>
              <a:off x="377101" y="1274"/>
              <a:ext cx="94610" cy="7280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844" y="0"/>
                  </a:moveTo>
                  <a:lnTo>
                    <a:pt x="21600" y="2670"/>
                  </a:lnTo>
                  <a:lnTo>
                    <a:pt x="21112" y="20670"/>
                  </a:lnTo>
                  <a:lnTo>
                    <a:pt x="0" y="21600"/>
                  </a:lnTo>
                  <a:lnTo>
                    <a:pt x="3844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4" name="Rectangle"/>
            <p:cNvSpPr/>
            <p:nvPr/>
          </p:nvSpPr>
          <p:spPr>
            <a:xfrm>
              <a:off x="22733" y="0"/>
              <a:ext cx="350023" cy="727139"/>
            </a:xfrm>
            <a:prstGeom prst="rect">
              <a:avLst/>
            </a:pr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15" name="Shape"/>
            <p:cNvSpPr/>
            <p:nvPr/>
          </p:nvSpPr>
          <p:spPr>
            <a:xfrm>
              <a:off x="396693" y="44908"/>
              <a:ext cx="54625" cy="6642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83" h="21300" fill="norm" stroke="1" extrusionOk="0">
                  <a:moveTo>
                    <a:pt x="0" y="0"/>
                  </a:moveTo>
                  <a:cubicBezTo>
                    <a:pt x="0" y="0"/>
                    <a:pt x="5118" y="238"/>
                    <a:pt x="20883" y="1856"/>
                  </a:cubicBezTo>
                  <a:cubicBezTo>
                    <a:pt x="-717" y="10464"/>
                    <a:pt x="3480" y="21600"/>
                    <a:pt x="0" y="21293"/>
                  </a:cubicBez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6" name="Shape"/>
            <p:cNvSpPr/>
            <p:nvPr/>
          </p:nvSpPr>
          <p:spPr>
            <a:xfrm>
              <a:off x="382450" y="385704"/>
              <a:ext cx="87924" cy="60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7" name="Rectangle"/>
            <p:cNvSpPr/>
            <p:nvPr/>
          </p:nvSpPr>
          <p:spPr>
            <a:xfrm>
              <a:off x="24738" y="82378"/>
              <a:ext cx="198581" cy="1806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grpSp>
          <p:nvGrpSpPr>
            <p:cNvPr id="320" name="Group"/>
            <p:cNvGrpSpPr/>
            <p:nvPr/>
          </p:nvGrpSpPr>
          <p:grpSpPr>
            <a:xfrm>
              <a:off x="203326" y="76786"/>
              <a:ext cx="194235" cy="45187"/>
              <a:chOff x="0" y="0"/>
              <a:chExt cx="194233" cy="45185"/>
            </a:xfrm>
          </p:grpSpPr>
          <p:sp>
            <p:nvSpPr>
              <p:cNvPr id="318" name="Rounded Rectangle"/>
              <p:cNvSpPr/>
              <p:nvPr/>
            </p:nvSpPr>
            <p:spPr>
              <a:xfrm>
                <a:off x="0" y="0"/>
                <a:ext cx="194234" cy="4518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319" name="Rounded Rectangle"/>
              <p:cNvSpPr/>
              <p:nvPr/>
            </p:nvSpPr>
            <p:spPr>
              <a:xfrm>
                <a:off x="4286" y="4651"/>
                <a:ext cx="185126" cy="3621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321" name="Rectangle"/>
            <p:cNvSpPr/>
            <p:nvPr/>
          </p:nvSpPr>
          <p:spPr>
            <a:xfrm>
              <a:off x="27079" y="186210"/>
              <a:ext cx="200921" cy="1806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grpSp>
          <p:nvGrpSpPr>
            <p:cNvPr id="324" name="Group"/>
            <p:cNvGrpSpPr/>
            <p:nvPr/>
          </p:nvGrpSpPr>
          <p:grpSpPr>
            <a:xfrm>
              <a:off x="203193" y="180567"/>
              <a:ext cx="194235" cy="42987"/>
              <a:chOff x="0" y="0"/>
              <a:chExt cx="194233" cy="42986"/>
            </a:xfrm>
          </p:grpSpPr>
          <p:sp>
            <p:nvSpPr>
              <p:cNvPr id="322" name="Rounded Rectangle"/>
              <p:cNvSpPr/>
              <p:nvPr/>
            </p:nvSpPr>
            <p:spPr>
              <a:xfrm>
                <a:off x="0" y="0"/>
                <a:ext cx="194234" cy="4298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323" name="Rounded Rectangle"/>
              <p:cNvSpPr/>
              <p:nvPr/>
            </p:nvSpPr>
            <p:spPr>
              <a:xfrm>
                <a:off x="4554" y="4605"/>
                <a:ext cx="185126" cy="33776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325" name="Rectangle"/>
            <p:cNvSpPr/>
            <p:nvPr/>
          </p:nvSpPr>
          <p:spPr>
            <a:xfrm>
              <a:off x="24738" y="294819"/>
              <a:ext cx="200921" cy="18063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26" name="Rectangle"/>
            <p:cNvSpPr/>
            <p:nvPr/>
          </p:nvSpPr>
          <p:spPr>
            <a:xfrm>
              <a:off x="29419" y="389413"/>
              <a:ext cx="198581" cy="18064"/>
            </a:xfrm>
            <a:prstGeom prst="rect">
              <a:avLst/>
            </a:pr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grpSp>
          <p:nvGrpSpPr>
            <p:cNvPr id="329" name="Group"/>
            <p:cNvGrpSpPr/>
            <p:nvPr/>
          </p:nvGrpSpPr>
          <p:grpSpPr>
            <a:xfrm>
              <a:off x="198645" y="381564"/>
              <a:ext cx="194301" cy="47403"/>
              <a:chOff x="0" y="0"/>
              <a:chExt cx="194299" cy="47401"/>
            </a:xfrm>
          </p:grpSpPr>
          <p:sp>
            <p:nvSpPr>
              <p:cNvPr id="327" name="Rounded Rectangle"/>
              <p:cNvSpPr/>
              <p:nvPr/>
            </p:nvSpPr>
            <p:spPr>
              <a:xfrm>
                <a:off x="0" y="0"/>
                <a:ext cx="194300" cy="4740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328" name="Rounded Rectangle"/>
              <p:cNvSpPr/>
              <p:nvPr/>
            </p:nvSpPr>
            <p:spPr>
              <a:xfrm>
                <a:off x="4562" y="4497"/>
                <a:ext cx="185176" cy="35985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330" name="Shape"/>
            <p:cNvSpPr/>
            <p:nvPr/>
          </p:nvSpPr>
          <p:spPr>
            <a:xfrm>
              <a:off x="383787" y="294613"/>
              <a:ext cx="87924" cy="59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63" y="0"/>
                  </a:moveTo>
                  <a:cubicBezTo>
                    <a:pt x="3951" y="956"/>
                    <a:pt x="11985" y="7073"/>
                    <a:pt x="21600" y="12234"/>
                  </a:cubicBezTo>
                  <a:cubicBezTo>
                    <a:pt x="21468" y="15483"/>
                    <a:pt x="21468" y="15101"/>
                    <a:pt x="21468" y="21600"/>
                  </a:cubicBezTo>
                  <a:cubicBezTo>
                    <a:pt x="21468" y="21600"/>
                    <a:pt x="11129" y="14814"/>
                    <a:pt x="0" y="9558"/>
                  </a:cubicBezTo>
                  <a:cubicBezTo>
                    <a:pt x="0" y="4588"/>
                    <a:pt x="263" y="1625"/>
                    <a:pt x="26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grpSp>
          <p:nvGrpSpPr>
            <p:cNvPr id="333" name="Group"/>
            <p:cNvGrpSpPr/>
            <p:nvPr/>
          </p:nvGrpSpPr>
          <p:grpSpPr>
            <a:xfrm>
              <a:off x="201056" y="286651"/>
              <a:ext cx="194301" cy="42998"/>
              <a:chOff x="0" y="0"/>
              <a:chExt cx="194299" cy="42997"/>
            </a:xfrm>
          </p:grpSpPr>
          <p:sp>
            <p:nvSpPr>
              <p:cNvPr id="331" name="Rounded Rectangle"/>
              <p:cNvSpPr/>
              <p:nvPr/>
            </p:nvSpPr>
            <p:spPr>
              <a:xfrm>
                <a:off x="0" y="0"/>
                <a:ext cx="194300" cy="429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  <p:sp>
            <p:nvSpPr>
              <p:cNvPr id="332" name="Rounded Rectangle"/>
              <p:cNvSpPr/>
              <p:nvPr/>
            </p:nvSpPr>
            <p:spPr>
              <a:xfrm>
                <a:off x="4293" y="4459"/>
                <a:ext cx="185177" cy="33762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1300480">
                  <a:defRPr b="0" sz="2200">
                    <a:latin typeface="Tahoma"/>
                    <a:ea typeface="Tahoma"/>
                    <a:cs typeface="Tahoma"/>
                    <a:sym typeface="Tahoma"/>
                  </a:defRPr>
                </a:pPr>
              </a:p>
            </p:txBody>
          </p:sp>
        </p:grpSp>
        <p:sp>
          <p:nvSpPr>
            <p:cNvPr id="334" name="Rectangle"/>
            <p:cNvSpPr/>
            <p:nvPr/>
          </p:nvSpPr>
          <p:spPr>
            <a:xfrm>
              <a:off x="370414" y="0"/>
              <a:ext cx="22735" cy="729368"/>
            </a:xfrm>
            <a:prstGeom prst="rect">
              <a:avLst/>
            </a:prstGeom>
            <a:gradFill flip="none"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5" name="Shape"/>
            <p:cNvSpPr/>
            <p:nvPr/>
          </p:nvSpPr>
          <p:spPr>
            <a:xfrm>
              <a:off x="391810" y="184093"/>
              <a:ext cx="79233" cy="678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2" y="0"/>
                  </a:moveTo>
                  <a:cubicBezTo>
                    <a:pt x="4014" y="844"/>
                    <a:pt x="10508" y="5738"/>
                    <a:pt x="21308" y="12150"/>
                  </a:cubicBezTo>
                  <a:cubicBezTo>
                    <a:pt x="21162" y="15019"/>
                    <a:pt x="21600" y="15862"/>
                    <a:pt x="21600" y="21600"/>
                  </a:cubicBezTo>
                  <a:cubicBezTo>
                    <a:pt x="21600" y="21600"/>
                    <a:pt x="11676" y="14850"/>
                    <a:pt x="0" y="8437"/>
                  </a:cubicBezTo>
                  <a:cubicBezTo>
                    <a:pt x="0" y="4050"/>
                    <a:pt x="292" y="1434"/>
                    <a:pt x="292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6" name="Shape"/>
            <p:cNvSpPr/>
            <p:nvPr/>
          </p:nvSpPr>
          <p:spPr>
            <a:xfrm>
              <a:off x="392813" y="79943"/>
              <a:ext cx="81573" cy="764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cubicBezTo>
                    <a:pt x="3624" y="750"/>
                    <a:pt x="10516" y="5700"/>
                    <a:pt x="21600" y="12300"/>
                  </a:cubicBezTo>
                  <a:cubicBezTo>
                    <a:pt x="21458" y="14850"/>
                    <a:pt x="20179" y="16500"/>
                    <a:pt x="20179" y="21600"/>
                  </a:cubicBezTo>
                  <a:cubicBezTo>
                    <a:pt x="20179" y="21600"/>
                    <a:pt x="11582" y="13425"/>
                    <a:pt x="568" y="9300"/>
                  </a:cubicBezTo>
                  <a:cubicBezTo>
                    <a:pt x="568" y="5400"/>
                    <a:pt x="0" y="1275"/>
                    <a:pt x="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7" name="Oval"/>
            <p:cNvSpPr/>
            <p:nvPr/>
          </p:nvSpPr>
          <p:spPr>
            <a:xfrm>
              <a:off x="459503" y="695288"/>
              <a:ext cx="18063" cy="29303"/>
            </a:xfrm>
            <a:prstGeom prst="ellipse">
              <a:avLst/>
            </a:pr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38" name="Shape"/>
            <p:cNvSpPr/>
            <p:nvPr/>
          </p:nvSpPr>
          <p:spPr>
            <a:xfrm>
              <a:off x="388467" y="695925"/>
              <a:ext cx="81907" cy="63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540"/>
                  </a:moveTo>
                  <a:lnTo>
                    <a:pt x="141" y="21600"/>
                  </a:lnTo>
                  <a:lnTo>
                    <a:pt x="21600" y="9900"/>
                  </a:lnTo>
                  <a:lnTo>
                    <a:pt x="21176" y="0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33333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algn="l" defTabSz="1300480">
                <a:defRPr b="0" sz="3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39" name="Rounded Rectangle"/>
            <p:cNvSpPr/>
            <p:nvPr/>
          </p:nvSpPr>
          <p:spPr>
            <a:xfrm>
              <a:off x="0" y="715672"/>
              <a:ext cx="401841" cy="4745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40" name="Rounded Rectangle"/>
            <p:cNvSpPr/>
            <p:nvPr/>
          </p:nvSpPr>
          <p:spPr>
            <a:xfrm>
              <a:off x="22733" y="727138"/>
              <a:ext cx="356709" cy="2484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0"/>
            </a:gra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41" name="Circle"/>
            <p:cNvSpPr/>
            <p:nvPr/>
          </p:nvSpPr>
          <p:spPr>
            <a:xfrm>
              <a:off x="56498" y="622988"/>
              <a:ext cx="51819" cy="45228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42" name="Circle"/>
            <p:cNvSpPr/>
            <p:nvPr/>
          </p:nvSpPr>
          <p:spPr>
            <a:xfrm>
              <a:off x="115002" y="622988"/>
              <a:ext cx="54159" cy="45228"/>
            </a:xfrm>
            <a:prstGeom prst="ellipse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43" name="Circle"/>
            <p:cNvSpPr/>
            <p:nvPr/>
          </p:nvSpPr>
          <p:spPr>
            <a:xfrm>
              <a:off x="173840" y="620758"/>
              <a:ext cx="54160" cy="45229"/>
            </a:xfrm>
            <a:prstGeom prst="ellipse">
              <a:avLst/>
            </a:prstGeom>
            <a:solidFill>
              <a:srgbClr val="33CC33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44" name="Rectangle"/>
            <p:cNvSpPr/>
            <p:nvPr/>
          </p:nvSpPr>
          <p:spPr>
            <a:xfrm>
              <a:off x="309236" y="447175"/>
              <a:ext cx="27080" cy="243973"/>
            </a:xfrm>
            <a:prstGeom prst="rect">
              <a:avLst/>
            </a:prstGeom>
            <a:solidFill>
              <a:srgbClr val="292929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</p:grpSp>
      <p:grpSp>
        <p:nvGrpSpPr>
          <p:cNvPr id="348" name="Group"/>
          <p:cNvGrpSpPr/>
          <p:nvPr/>
        </p:nvGrpSpPr>
        <p:grpSpPr>
          <a:xfrm>
            <a:off x="5652346" y="2852927"/>
            <a:ext cx="3612446" cy="1043095"/>
            <a:chOff x="0" y="0"/>
            <a:chExt cx="3612444" cy="1043093"/>
          </a:xfrm>
        </p:grpSpPr>
        <p:sp>
          <p:nvSpPr>
            <p:cNvPr id="346" name="Rectangle"/>
            <p:cNvSpPr/>
            <p:nvPr/>
          </p:nvSpPr>
          <p:spPr>
            <a:xfrm>
              <a:off x="0" y="-1"/>
              <a:ext cx="3587001" cy="104309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47" name="Broadcast: is there a DHCP server out there?"/>
            <p:cNvSpPr txBox="1"/>
            <p:nvPr/>
          </p:nvSpPr>
          <p:spPr>
            <a:xfrm>
              <a:off x="16829" y="85977"/>
              <a:ext cx="3595616" cy="815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22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/>
              <a:r>
                <a:t>Broadcast: is there a DHCP server out there?</a:t>
              </a:r>
            </a:p>
          </p:txBody>
        </p:sp>
      </p:grpSp>
      <p:grpSp>
        <p:nvGrpSpPr>
          <p:cNvPr id="351" name="Group"/>
          <p:cNvGrpSpPr/>
          <p:nvPr/>
        </p:nvGrpSpPr>
        <p:grpSpPr>
          <a:xfrm>
            <a:off x="5887155" y="4571096"/>
            <a:ext cx="3596641" cy="1257584"/>
            <a:chOff x="0" y="0"/>
            <a:chExt cx="3596639" cy="1257582"/>
          </a:xfrm>
        </p:grpSpPr>
        <p:sp>
          <p:nvSpPr>
            <p:cNvPr id="349" name="Rectangle"/>
            <p:cNvSpPr/>
            <p:nvPr/>
          </p:nvSpPr>
          <p:spPr>
            <a:xfrm>
              <a:off x="-1" y="0"/>
              <a:ext cx="3345740" cy="12575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50" name="Broadcast: I’m a DHCP server! Here’s an IP address you can use"/>
            <p:cNvSpPr txBox="1"/>
            <p:nvPr/>
          </p:nvSpPr>
          <p:spPr>
            <a:xfrm>
              <a:off x="0" y="60476"/>
              <a:ext cx="3596640" cy="11587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 sz="22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Broadcast: I</a:t>
              </a:r>
              <a:r>
                <a:t>’</a:t>
              </a:r>
              <a:r>
                <a:t>m a DHCP server! Here</a:t>
              </a:r>
              <a:r>
                <a:t>’</a:t>
              </a:r>
              <a:r>
                <a:t>s an IP address you can use </a:t>
              </a:r>
            </a:p>
          </p:txBody>
        </p:sp>
      </p:grpSp>
      <p:grpSp>
        <p:nvGrpSpPr>
          <p:cNvPr id="354" name="Group"/>
          <p:cNvGrpSpPr/>
          <p:nvPr/>
        </p:nvGrpSpPr>
        <p:grpSpPr>
          <a:xfrm>
            <a:off x="3918373" y="6314101"/>
            <a:ext cx="3594383" cy="1257583"/>
            <a:chOff x="0" y="0"/>
            <a:chExt cx="3594382" cy="1257582"/>
          </a:xfrm>
        </p:grpSpPr>
        <p:sp>
          <p:nvSpPr>
            <p:cNvPr id="352" name="Rectangle"/>
            <p:cNvSpPr/>
            <p:nvPr/>
          </p:nvSpPr>
          <p:spPr>
            <a:xfrm>
              <a:off x="0" y="0"/>
              <a:ext cx="3343639" cy="1257583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53" name="Broadcast: OK.  I’ll take that IP address!"/>
            <p:cNvSpPr txBox="1"/>
            <p:nvPr/>
          </p:nvSpPr>
          <p:spPr>
            <a:xfrm>
              <a:off x="0" y="212966"/>
              <a:ext cx="3594383" cy="815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 sz="22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Broadcast: OK.  I</a:t>
              </a:r>
              <a:r>
                <a:t>’</a:t>
              </a:r>
              <a:r>
                <a:t>ll take that IP address!</a:t>
              </a:r>
            </a:p>
          </p:txBody>
        </p:sp>
      </p:grpSp>
      <p:grpSp>
        <p:nvGrpSpPr>
          <p:cNvPr id="357" name="Group"/>
          <p:cNvGrpSpPr/>
          <p:nvPr/>
        </p:nvGrpSpPr>
        <p:grpSpPr>
          <a:xfrm>
            <a:off x="5862320" y="8260305"/>
            <a:ext cx="3596640" cy="1259841"/>
            <a:chOff x="0" y="0"/>
            <a:chExt cx="3596639" cy="1259840"/>
          </a:xfrm>
        </p:grpSpPr>
        <p:sp>
          <p:nvSpPr>
            <p:cNvPr id="355" name="Rectangle"/>
            <p:cNvSpPr/>
            <p:nvPr/>
          </p:nvSpPr>
          <p:spPr>
            <a:xfrm>
              <a:off x="-1" y="0"/>
              <a:ext cx="3345740" cy="12598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t">
              <a:noAutofit/>
            </a:bodyPr>
            <a:lstStyle/>
            <a:p>
              <a:pPr defTabSz="1300480">
                <a:defRPr b="0" sz="2200">
                  <a:latin typeface="Tahoma"/>
                  <a:ea typeface="Tahoma"/>
                  <a:cs typeface="Tahoma"/>
                  <a:sym typeface="Tahoma"/>
                </a:defRPr>
              </a:pPr>
            </a:p>
          </p:txBody>
        </p:sp>
        <p:sp>
          <p:nvSpPr>
            <p:cNvPr id="356" name="Broadcast: OK.  You’ve got that IP address!"/>
            <p:cNvSpPr txBox="1"/>
            <p:nvPr/>
          </p:nvSpPr>
          <p:spPr>
            <a:xfrm>
              <a:off x="0" y="213348"/>
              <a:ext cx="3596640" cy="815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 sz="2200">
                  <a:solidFill>
                    <a:srgbClr val="FF0000"/>
                  </a:solidFill>
                  <a:latin typeface="Tahoma"/>
                  <a:ea typeface="Tahoma"/>
                  <a:cs typeface="Tahoma"/>
                  <a:sym typeface="Tahoma"/>
                </a:defRPr>
              </a:pPr>
              <a:r>
                <a:t>Broadcast: OK.  You</a:t>
              </a:r>
              <a:r>
                <a:t>’</a:t>
              </a:r>
              <a:r>
                <a:t>ve got that IP address!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2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1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5" dur="500" fill="hold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1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3" dur="500" fill="hold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3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Class="entr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47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xit" nodeType="clickEffect" presetID="9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1" dur="500" fill="hold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8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5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1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Class="entr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65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xit" nodeType="click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9" dur="500" fill="hold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5" grpId="1"/>
      <p:bldP build="whole" bldLvl="1" animBg="1" rev="0" advAuto="0" spid="354" grpId="10"/>
      <p:bldP build="whole" bldLvl="1" animBg="1" rev="0" advAuto="0" spid="274" grpId="9"/>
      <p:bldP build="whole" bldLvl="1" animBg="1" rev="0" advAuto="0" spid="354" grpId="11"/>
      <p:bldP build="whole" bldLvl="1" animBg="1" rev="0" advAuto="0" spid="357" grpId="15"/>
      <p:bldP build="whole" bldLvl="1" animBg="1" rev="0" advAuto="0" spid="282" grpId="13"/>
      <p:bldP build="whole" bldLvl="1" animBg="1" rev="0" advAuto="0" spid="281" grpId="8"/>
      <p:bldP build="whole" bldLvl="1" animBg="1" rev="0" advAuto="0" spid="266" grpId="5"/>
      <p:bldP build="whole" bldLvl="1" animBg="1" rev="0" advAuto="0" spid="289" grpId="12"/>
      <p:bldP build="whole" bldLvl="1" animBg="1" rev="0" advAuto="0" spid="273" grpId="4"/>
      <p:bldP build="whole" bldLvl="1" animBg="1" rev="0" advAuto="0" spid="351" grpId="6"/>
      <p:bldP build="whole" bldLvl="1" animBg="1" rev="0" advAuto="0" spid="351" grpId="7"/>
      <p:bldP build="whole" bldLvl="1" animBg="1" rev="0" advAuto="0" spid="348" grpId="2"/>
      <p:bldP build="whole" bldLvl="1" animBg="1" rev="0" advAuto="0" spid="348" grpId="3"/>
      <p:bldP build="whole" bldLvl="1" animBg="1" rev="0" advAuto="0" spid="357" grpId="14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DHCP: More than IP addres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DHCP: More than IP address</a:t>
            </a:r>
          </a:p>
        </p:txBody>
      </p:sp>
      <p:sp>
        <p:nvSpPr>
          <p:cNvPr id="3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3" name="DHCP can return more than just allocated IP address on subne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can return more than just allocated IP address on subnet</a:t>
            </a:r>
          </a:p>
          <a:p>
            <a:pPr lvl="1" marL="807194" indent="-441434">
              <a:buSzPct val="60000"/>
              <a:buChar char="◻"/>
            </a:pPr>
            <a:r>
              <a:t>address of first-hop router for client</a:t>
            </a:r>
          </a:p>
          <a:p>
            <a:pPr lvl="1" marL="807194" indent="-441434">
              <a:buSzPct val="60000"/>
              <a:buChar char="◻"/>
            </a:pPr>
            <a:r>
              <a:t>name and IP address of DNS sever</a:t>
            </a:r>
            <a:endParaRPr sz="3400"/>
          </a:p>
          <a:p>
            <a:pPr lvl="1" marL="807194" indent="-441434">
              <a:buSzPct val="60000"/>
              <a:buChar char="◻"/>
            </a:pPr>
            <a:r>
              <a:t>network mask (indicating network versus host portion of address)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DHCP Header (Do not memoriz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DHCP Header (Do not memorize)</a:t>
            </a:r>
          </a:p>
        </p:txBody>
      </p:sp>
      <p:sp>
        <p:nvSpPr>
          <p:cNvPr id="36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7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0515" y="2068124"/>
            <a:ext cx="10963770" cy="76764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Lecture 12: DNS"/>
          <p:cNvSpPr txBox="1"/>
          <p:nvPr/>
        </p:nvSpPr>
        <p:spPr>
          <a:xfrm>
            <a:off x="975358" y="4972423"/>
            <a:ext cx="9475960" cy="303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algn="l" defTabSz="1300480">
              <a:spcBef>
                <a:spcPts val="900"/>
              </a:spcBef>
              <a:defRPr sz="50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b="0" sz="3600"/>
            </a:pPr>
            <a:r>
              <a:rPr b="1" sz="5000"/>
              <a:t>Lecture 12: DNS</a:t>
            </a:r>
            <a:endParaRPr b="1" sz="5000"/>
          </a:p>
        </p:txBody>
      </p:sp>
      <p:sp>
        <p:nvSpPr>
          <p:cNvPr id="371" name="The slide is built with the help of Prof. Alan Mislove, Christo Wilson, and David Choffnes's class"/>
          <p:cNvSpPr txBox="1"/>
          <p:nvPr>
            <p:ph type="body" sz="quarter" idx="1"/>
          </p:nvPr>
        </p:nvSpPr>
        <p:spPr>
          <a:xfrm>
            <a:off x="3359573" y="8604497"/>
            <a:ext cx="9536854" cy="975361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  <p:sp>
        <p:nvSpPr>
          <p:cNvPr id="372" name="CSCI-351 Data communication and Networks"/>
          <p:cNvSpPr txBox="1"/>
          <p:nvPr>
            <p:ph type="title"/>
          </p:nvPr>
        </p:nvSpPr>
        <p:spPr>
          <a:xfrm>
            <a:off x="975358" y="1625599"/>
            <a:ext cx="11054084" cy="2600961"/>
          </a:xfrm>
          <a:prstGeom prst="rect">
            <a:avLst/>
          </a:prstGeom>
        </p:spPr>
        <p:txBody>
          <a:bodyPr/>
          <a:lstStyle/>
          <a:p>
            <a:pPr/>
            <a:r>
              <a:t>CSCI-351</a:t>
            </a:r>
            <a:br/>
            <a:r>
              <a:rPr sz="4900"/>
              <a:t>Data communication and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Layer 8 (The Carbon-based nodes)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Layer 8 (The Carbon-based nodes)</a:t>
            </a:r>
          </a:p>
        </p:txBody>
      </p:sp>
      <p:sp>
        <p:nvSpPr>
          <p:cNvPr id="375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76" name="If you want to…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If you want to…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Call someone, you need to ask for their phone number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You can’t just dial “P R O F  C H U N G”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Mail someone, you need to get their address first</a:t>
            </a:r>
          </a:p>
          <a:p>
            <a:pPr/>
            <a:r>
              <a:t>What about the Internet?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If you need to reach Google, you need their IP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Does anyone know Google’s IP?</a:t>
            </a:r>
          </a:p>
          <a:p>
            <a:pPr/>
            <a:r>
              <a:t>Problem: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People can’t remember IP addresses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Need human readable names that map to IPs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Internet Names and Addresse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Internet Names and Addresses</a:t>
            </a:r>
          </a:p>
        </p:txBody>
      </p:sp>
      <p:sp>
        <p:nvSpPr>
          <p:cNvPr id="379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0" name="Addresses, e.g. 129.10.117.100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Addresses, e.g. 129.10.117.100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Computer usable labels for machines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Conform to structure of the network</a:t>
            </a:r>
          </a:p>
          <a:p>
            <a:pPr/>
            <a:r>
              <a:t>Names, e.g. www.rit.edu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Human usable labels for machines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Conform to organizational structure</a:t>
            </a:r>
          </a:p>
          <a:p>
            <a:pPr/>
            <a:r>
              <a:t>How do you map from one to the other?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Domain Name System (DNS)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Histor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History</a:t>
            </a:r>
          </a:p>
        </p:txBody>
      </p:sp>
      <p:sp>
        <p:nvSpPr>
          <p:cNvPr id="383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84" name="Before DNS, all mappings were in hosts.txt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Before DNS, all mappings were in </a:t>
            </a:r>
            <a:r>
              <a:rPr i="1"/>
              <a:t>hosts.txt</a:t>
            </a:r>
            <a:endParaRPr i="1"/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rPr i="1"/>
              <a:t>/etc/hosts </a:t>
            </a:r>
            <a:r>
              <a:t>on Linux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rPr i="1"/>
              <a:t>C:\Windows\System32\drivers\etc\hosts </a:t>
            </a:r>
            <a:r>
              <a:t>on Windows</a:t>
            </a:r>
          </a:p>
          <a:p>
            <a:pPr/>
            <a:r>
              <a:t>Centralized, manual system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Changes were submitted to SRI via email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Machines periodically FTP new copies of </a:t>
            </a:r>
            <a:r>
              <a:rPr i="1"/>
              <a:t>hosts.txt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Administrators could pick names at their discretion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Any name was allowed</a:t>
            </a:r>
          </a:p>
          <a:p>
            <a:pPr lvl="2" marL="1043608" indent="-357808">
              <a:spcBef>
                <a:spcPts val="700"/>
              </a:spcBef>
              <a:defRPr sz="3200"/>
            </a:pPr>
            <a:r>
              <a:rPr sz="3600"/>
              <a:t>tijay</a:t>
            </a:r>
            <a:r>
              <a:t>_server_at_rit_pwns_joo_lol_kthxbye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8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Towards DN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Towards DNS</a:t>
            </a:r>
          </a:p>
        </p:txBody>
      </p:sp>
      <p:sp>
        <p:nvSpPr>
          <p:cNvPr id="389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90" name="Eventually, the hosts.txt system fell apart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Eventually, the </a:t>
            </a:r>
            <a:r>
              <a:rPr i="1"/>
              <a:t>hosts.txt</a:t>
            </a:r>
            <a:r>
              <a:t> system fell apart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Not scalable, SRI couldn’t handle the load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Hard to enforce uniqueness of names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e.g RIT </a:t>
            </a:r>
          </a:p>
          <a:p>
            <a:pPr lvl="3" marL="1463039" indent="-320039">
              <a:spcBef>
                <a:spcPts val="500"/>
              </a:spcBef>
              <a:buClr>
                <a:srgbClr val="EB641B"/>
              </a:buClr>
              <a:defRPr sz="2800"/>
            </a:pPr>
            <a:r>
              <a:t>Rochester Institute of Technology?</a:t>
            </a:r>
          </a:p>
          <a:p>
            <a:pPr lvl="3" marL="1463039" indent="-320039">
              <a:spcBef>
                <a:spcPts val="500"/>
              </a:spcBef>
              <a:buClr>
                <a:srgbClr val="EB641B"/>
              </a:buClr>
              <a:defRPr sz="2800"/>
            </a:pPr>
            <a:r>
              <a:t>Revolution in Training (US Navy)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Many machines had inaccurate copies of </a:t>
            </a:r>
            <a:r>
              <a:rPr i="1"/>
              <a:t>hosts.txt</a:t>
            </a:r>
          </a:p>
          <a:p>
            <a:pPr/>
            <a:r>
              <a:t>Thus, DNS was born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9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DNS Basics…"/>
          <p:cNvSpPr txBox="1"/>
          <p:nvPr>
            <p:ph type="body" idx="1"/>
          </p:nvPr>
        </p:nvSpPr>
        <p:spPr>
          <a:xfrm>
            <a:off x="640534" y="3793066"/>
            <a:ext cx="11859601" cy="5019142"/>
          </a:xfrm>
          <a:prstGeom prst="rect">
            <a:avLst/>
          </a:prstGeom>
        </p:spPr>
        <p:txBody>
          <a:bodyPr/>
          <a:lstStyle/>
          <a:p>
            <a:pPr marL="1265464" indent="-1265464">
              <a:buClr>
                <a:srgbClr val="DA1F28"/>
              </a:buClr>
              <a:buSzPct val="60000"/>
              <a:buChar char="❑"/>
            </a:pPr>
            <a:r>
              <a:rPr sz="6200"/>
              <a:t>DNS Basics</a:t>
            </a:r>
            <a:endParaRPr sz="6200"/>
          </a:p>
          <a:p>
            <a:pPr marL="1265464" indent="-1265464">
              <a:buClr>
                <a:srgbClr val="DA1F28"/>
              </a:buClr>
              <a:buSzPct val="60000"/>
              <a:buChar char="❑"/>
            </a:pPr>
            <a:r>
              <a:rPr sz="6200"/>
              <a:t>DNS Security</a:t>
            </a:r>
          </a:p>
        </p:txBody>
      </p:sp>
      <p:sp>
        <p:nvSpPr>
          <p:cNvPr id="393" name="Outline"/>
          <p:cNvSpPr txBox="1"/>
          <p:nvPr>
            <p:ph type="title"/>
          </p:nvPr>
        </p:nvSpPr>
        <p:spPr>
          <a:xfrm>
            <a:off x="1950719" y="433493"/>
            <a:ext cx="10837335" cy="1408854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394" name="Slide Number"/>
          <p:cNvSpPr txBox="1"/>
          <p:nvPr>
            <p:ph type="sldNum" sz="quarter" idx="2"/>
          </p:nvPr>
        </p:nvSpPr>
        <p:spPr>
          <a:xfrm>
            <a:off x="-1" y="819883"/>
            <a:ext cx="1842348" cy="599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Lecture 12: DNS and your Project2"/>
          <p:cNvSpPr txBox="1"/>
          <p:nvPr/>
        </p:nvSpPr>
        <p:spPr>
          <a:xfrm>
            <a:off x="975358" y="4972423"/>
            <a:ext cx="9475960" cy="30344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algn="l" defTabSz="1300480">
              <a:spcBef>
                <a:spcPts val="900"/>
              </a:spcBef>
              <a:defRPr b="0" sz="36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  <a:r>
              <a:rPr b="1" sz="5000"/>
              <a:t>Lecture 12: DNS </a:t>
            </a:r>
            <a:r>
              <a:rPr sz="5000">
                <a:solidFill>
                  <a:schemeClr val="accent4">
                    <a:hueOff val="366961"/>
                    <a:satOff val="4172"/>
                    <a:lumOff val="11129"/>
                  </a:schemeClr>
                </a:solidFill>
              </a:rPr>
              <a:t>and your Project2</a:t>
            </a:r>
          </a:p>
        </p:txBody>
      </p:sp>
      <p:sp>
        <p:nvSpPr>
          <p:cNvPr id="184" name="The slide is built with the help of Prof. Alan Mislove, Christo Wilson, and David Choffnes's class"/>
          <p:cNvSpPr txBox="1"/>
          <p:nvPr>
            <p:ph type="body" sz="quarter" idx="1"/>
          </p:nvPr>
        </p:nvSpPr>
        <p:spPr>
          <a:xfrm>
            <a:off x="3359573" y="8604497"/>
            <a:ext cx="9536854" cy="975361"/>
          </a:xfrm>
          <a:prstGeom prst="rect">
            <a:avLst/>
          </a:prstGeom>
        </p:spPr>
        <p:txBody>
          <a:bodyPr/>
          <a:lstStyle/>
          <a:p>
            <a:pPr>
              <a:defRPr sz="1900"/>
            </a:pPr>
            <a:r>
              <a:t>The slide is built with the help of Prof. </a:t>
            </a:r>
            <a:r>
              <a:rPr>
                <a:hlinkClick r:id="rId2" invalidUrl="" action="" tgtFrame="" tooltip="" history="1" highlightClick="0" endSnd="0"/>
              </a:rPr>
              <a:t>Alan Mislove</a:t>
            </a:r>
            <a:r>
              <a:t>, </a:t>
            </a:r>
            <a:r>
              <a:rPr>
                <a:hlinkClick r:id="rId3" invalidUrl="" action="" tgtFrame="" tooltip="" history="1" highlightClick="0" endSnd="0"/>
              </a:rPr>
              <a:t>Christo Wilson</a:t>
            </a:r>
            <a:r>
              <a:t>, and </a:t>
            </a:r>
            <a:r>
              <a:rPr>
                <a:hlinkClick r:id="rId4" invalidUrl="" action="" tgtFrame="" tooltip="" history="1" highlightClick="0" endSnd="0"/>
              </a:rPr>
              <a:t>David Choffnes</a:t>
            </a:r>
            <a:r>
              <a:t>'s class</a:t>
            </a:r>
          </a:p>
        </p:txBody>
      </p:sp>
      <p:sp>
        <p:nvSpPr>
          <p:cNvPr id="185" name="CSCI-351 Data communication and Networks"/>
          <p:cNvSpPr txBox="1"/>
          <p:nvPr>
            <p:ph type="title"/>
          </p:nvPr>
        </p:nvSpPr>
        <p:spPr>
          <a:xfrm>
            <a:off x="975358" y="1625599"/>
            <a:ext cx="11054084" cy="2600961"/>
          </a:xfrm>
          <a:prstGeom prst="rect">
            <a:avLst/>
          </a:prstGeom>
        </p:spPr>
        <p:txBody>
          <a:bodyPr/>
          <a:lstStyle/>
          <a:p>
            <a:pPr/>
            <a:r>
              <a:t>CSCI-351</a:t>
            </a:r>
            <a:br/>
            <a:r>
              <a:rPr sz="4900"/>
              <a:t>Data communication and Networks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DNS at a High-Level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at a High-Level</a:t>
            </a:r>
          </a:p>
        </p:txBody>
      </p:sp>
      <p:sp>
        <p:nvSpPr>
          <p:cNvPr id="397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98" name="Domain Name System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Domain Name System</a:t>
            </a:r>
          </a:p>
          <a:p>
            <a:pPr/>
            <a:r>
              <a:t>Distributed database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No centralization</a:t>
            </a:r>
          </a:p>
          <a:p>
            <a:pPr/>
            <a:r>
              <a:t>Simple client/server architecture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UDP port 53, some implementations also use TCP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Why? (You will learn at the TCP-lecture)</a:t>
            </a:r>
          </a:p>
          <a:p>
            <a:pPr/>
            <a:r>
              <a:t>Hierarchical namespace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As opposed to original, flat namespace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e.g. .com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google.com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mail.google.com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Naming Hierarch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Naming Hierarchy</a:t>
            </a:r>
          </a:p>
        </p:txBody>
      </p:sp>
      <p:sp>
        <p:nvSpPr>
          <p:cNvPr id="40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02" name="Top Level Domains (TLDs) are at the top…"/>
          <p:cNvSpPr txBox="1"/>
          <p:nvPr>
            <p:ph type="body" sz="half" idx="1"/>
          </p:nvPr>
        </p:nvSpPr>
        <p:spPr>
          <a:xfrm>
            <a:off x="4350415" y="4551682"/>
            <a:ext cx="8437639" cy="5078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Top Level Domains (TLDs) are at the top</a:t>
            </a:r>
          </a:p>
          <a:p>
            <a:pPr>
              <a:lnSpc>
                <a:spcPct val="90000"/>
              </a:lnSpc>
            </a:pPr>
            <a:r>
              <a:t>Maximum tree depth: 128</a:t>
            </a:r>
          </a:p>
          <a:p>
            <a:pPr>
              <a:lnSpc>
                <a:spcPct val="90000"/>
              </a:lnSpc>
            </a:pPr>
            <a:r>
              <a:t>Each Domain Name is a subtree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.edu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rit.edu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cs.rit.edu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www.ccs.rit.edu</a:t>
            </a:r>
          </a:p>
          <a:p>
            <a:pPr>
              <a:lnSpc>
                <a:spcPct val="90000"/>
              </a:lnSpc>
            </a:pPr>
            <a:r>
              <a:t>Name collisions are avoided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rit.edu vs. rit.com</a:t>
            </a:r>
          </a:p>
        </p:txBody>
      </p:sp>
      <p:sp>
        <p:nvSpPr>
          <p:cNvPr id="403" name="Root"/>
          <p:cNvSpPr txBox="1"/>
          <p:nvPr/>
        </p:nvSpPr>
        <p:spPr>
          <a:xfrm>
            <a:off x="5637499" y="2168018"/>
            <a:ext cx="89460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Root</a:t>
            </a:r>
          </a:p>
        </p:txBody>
      </p:sp>
      <p:sp>
        <p:nvSpPr>
          <p:cNvPr id="404" name="edu"/>
          <p:cNvSpPr txBox="1"/>
          <p:nvPr/>
        </p:nvSpPr>
        <p:spPr>
          <a:xfrm>
            <a:off x="1798025" y="3645163"/>
            <a:ext cx="78602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edu</a:t>
            </a:r>
          </a:p>
        </p:txBody>
      </p:sp>
      <p:sp>
        <p:nvSpPr>
          <p:cNvPr id="405" name="com"/>
          <p:cNvSpPr txBox="1"/>
          <p:nvPr/>
        </p:nvSpPr>
        <p:spPr>
          <a:xfrm>
            <a:off x="3317539" y="3645163"/>
            <a:ext cx="81279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com</a:t>
            </a:r>
          </a:p>
        </p:txBody>
      </p:sp>
      <p:sp>
        <p:nvSpPr>
          <p:cNvPr id="406" name="gov"/>
          <p:cNvSpPr txBox="1"/>
          <p:nvPr/>
        </p:nvSpPr>
        <p:spPr>
          <a:xfrm>
            <a:off x="4932807" y="3645163"/>
            <a:ext cx="78602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gov</a:t>
            </a:r>
          </a:p>
        </p:txBody>
      </p:sp>
      <p:sp>
        <p:nvSpPr>
          <p:cNvPr id="407" name="mil"/>
          <p:cNvSpPr txBox="1"/>
          <p:nvPr/>
        </p:nvSpPr>
        <p:spPr>
          <a:xfrm>
            <a:off x="6427242" y="3645163"/>
            <a:ext cx="62009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mil</a:t>
            </a:r>
          </a:p>
        </p:txBody>
      </p:sp>
      <p:sp>
        <p:nvSpPr>
          <p:cNvPr id="408" name="org"/>
          <p:cNvSpPr txBox="1"/>
          <p:nvPr/>
        </p:nvSpPr>
        <p:spPr>
          <a:xfrm>
            <a:off x="7775769" y="3645163"/>
            <a:ext cx="74069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org</a:t>
            </a:r>
          </a:p>
        </p:txBody>
      </p:sp>
      <p:sp>
        <p:nvSpPr>
          <p:cNvPr id="409" name="net"/>
          <p:cNvSpPr txBox="1"/>
          <p:nvPr/>
        </p:nvSpPr>
        <p:spPr>
          <a:xfrm>
            <a:off x="295155" y="3645163"/>
            <a:ext cx="66478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net</a:t>
            </a:r>
          </a:p>
        </p:txBody>
      </p:sp>
      <p:sp>
        <p:nvSpPr>
          <p:cNvPr id="410" name="uk"/>
          <p:cNvSpPr txBox="1"/>
          <p:nvPr/>
        </p:nvSpPr>
        <p:spPr>
          <a:xfrm>
            <a:off x="9246692" y="3645163"/>
            <a:ext cx="52099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uk</a:t>
            </a:r>
          </a:p>
        </p:txBody>
      </p:sp>
      <p:sp>
        <p:nvSpPr>
          <p:cNvPr id="411" name="fr"/>
          <p:cNvSpPr txBox="1"/>
          <p:nvPr/>
        </p:nvSpPr>
        <p:spPr>
          <a:xfrm>
            <a:off x="10497187" y="3645163"/>
            <a:ext cx="43033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fr</a:t>
            </a:r>
          </a:p>
        </p:txBody>
      </p:sp>
      <p:sp>
        <p:nvSpPr>
          <p:cNvPr id="412" name="etc."/>
          <p:cNvSpPr txBox="1"/>
          <p:nvPr/>
        </p:nvSpPr>
        <p:spPr>
          <a:xfrm>
            <a:off x="11551615" y="3645163"/>
            <a:ext cx="73647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etc.</a:t>
            </a:r>
          </a:p>
        </p:txBody>
      </p:sp>
      <p:sp>
        <p:nvSpPr>
          <p:cNvPr id="413" name="rit"/>
          <p:cNvSpPr txBox="1"/>
          <p:nvPr/>
        </p:nvSpPr>
        <p:spPr>
          <a:xfrm>
            <a:off x="419979" y="5038531"/>
            <a:ext cx="49822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rit</a:t>
            </a:r>
          </a:p>
        </p:txBody>
      </p:sp>
      <p:sp>
        <p:nvSpPr>
          <p:cNvPr id="414" name="mit"/>
          <p:cNvSpPr txBox="1"/>
          <p:nvPr/>
        </p:nvSpPr>
        <p:spPr>
          <a:xfrm>
            <a:off x="2964306" y="5038530"/>
            <a:ext cx="642439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mit</a:t>
            </a:r>
          </a:p>
        </p:txBody>
      </p:sp>
      <p:sp>
        <p:nvSpPr>
          <p:cNvPr id="415" name="cs"/>
          <p:cNvSpPr txBox="1"/>
          <p:nvPr/>
        </p:nvSpPr>
        <p:spPr>
          <a:xfrm>
            <a:off x="168944" y="6633173"/>
            <a:ext cx="452683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cs</a:t>
            </a:r>
          </a:p>
        </p:txBody>
      </p:sp>
      <p:sp>
        <p:nvSpPr>
          <p:cNvPr id="416" name="csec"/>
          <p:cNvSpPr txBox="1"/>
          <p:nvPr/>
        </p:nvSpPr>
        <p:spPr>
          <a:xfrm>
            <a:off x="1457773" y="6633173"/>
            <a:ext cx="83472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csec</a:t>
            </a:r>
          </a:p>
        </p:txBody>
      </p:sp>
      <p:sp>
        <p:nvSpPr>
          <p:cNvPr id="417" name="gccis"/>
          <p:cNvSpPr txBox="1"/>
          <p:nvPr/>
        </p:nvSpPr>
        <p:spPr>
          <a:xfrm>
            <a:off x="2777279" y="6633173"/>
            <a:ext cx="95174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gccis</a:t>
            </a:r>
          </a:p>
        </p:txBody>
      </p:sp>
      <p:sp>
        <p:nvSpPr>
          <p:cNvPr id="418" name="www"/>
          <p:cNvSpPr txBox="1"/>
          <p:nvPr/>
        </p:nvSpPr>
        <p:spPr>
          <a:xfrm>
            <a:off x="139120" y="8429086"/>
            <a:ext cx="100677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www</a:t>
            </a:r>
          </a:p>
        </p:txBody>
      </p:sp>
      <p:sp>
        <p:nvSpPr>
          <p:cNvPr id="419" name="login"/>
          <p:cNvSpPr txBox="1"/>
          <p:nvPr/>
        </p:nvSpPr>
        <p:spPr>
          <a:xfrm>
            <a:off x="1614485" y="8429086"/>
            <a:ext cx="97535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login</a:t>
            </a:r>
          </a:p>
        </p:txBody>
      </p:sp>
      <p:sp>
        <p:nvSpPr>
          <p:cNvPr id="420" name="mail"/>
          <p:cNvSpPr txBox="1"/>
          <p:nvPr/>
        </p:nvSpPr>
        <p:spPr>
          <a:xfrm>
            <a:off x="3229752" y="8429086"/>
            <a:ext cx="85834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mail</a:t>
            </a:r>
          </a:p>
        </p:txBody>
      </p:sp>
      <p:cxnSp>
        <p:nvCxnSpPr>
          <p:cNvPr id="421" name="Connection Line"/>
          <p:cNvCxnSpPr>
            <a:stCxn id="403" idx="0"/>
            <a:endCxn id="404" idx="0"/>
          </p:cNvCxnSpPr>
          <p:nvPr/>
        </p:nvCxnSpPr>
        <p:spPr>
          <a:xfrm flipH="1">
            <a:off x="2191036" y="2467992"/>
            <a:ext cx="3893766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2" name="Connection Line"/>
          <p:cNvCxnSpPr>
            <a:stCxn id="403" idx="0"/>
            <a:endCxn id="405" idx="0"/>
          </p:cNvCxnSpPr>
          <p:nvPr/>
        </p:nvCxnSpPr>
        <p:spPr>
          <a:xfrm flipH="1">
            <a:off x="3723937" y="2467992"/>
            <a:ext cx="2360865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3" name="Connection Line"/>
          <p:cNvCxnSpPr>
            <a:stCxn id="403" idx="0"/>
            <a:endCxn id="406" idx="0"/>
          </p:cNvCxnSpPr>
          <p:nvPr/>
        </p:nvCxnSpPr>
        <p:spPr>
          <a:xfrm flipH="1">
            <a:off x="5325817" y="2467992"/>
            <a:ext cx="758985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4" name="Connection Line"/>
          <p:cNvCxnSpPr>
            <a:stCxn id="403" idx="0"/>
            <a:endCxn id="407" idx="0"/>
          </p:cNvCxnSpPr>
          <p:nvPr/>
        </p:nvCxnSpPr>
        <p:spPr>
          <a:xfrm>
            <a:off x="6084801" y="2467992"/>
            <a:ext cx="652487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5" name="Connection Line"/>
          <p:cNvCxnSpPr>
            <a:stCxn id="403" idx="0"/>
            <a:endCxn id="408" idx="0"/>
          </p:cNvCxnSpPr>
          <p:nvPr/>
        </p:nvCxnSpPr>
        <p:spPr>
          <a:xfrm>
            <a:off x="6084801" y="2467992"/>
            <a:ext cx="2061314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6" name="Connection Line"/>
          <p:cNvCxnSpPr>
            <a:stCxn id="403" idx="0"/>
            <a:endCxn id="409" idx="0"/>
          </p:cNvCxnSpPr>
          <p:nvPr/>
        </p:nvCxnSpPr>
        <p:spPr>
          <a:xfrm flipH="1">
            <a:off x="627548" y="2467992"/>
            <a:ext cx="5457254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7" name="Connection Line"/>
          <p:cNvCxnSpPr>
            <a:stCxn id="403" idx="0"/>
            <a:endCxn id="410" idx="0"/>
          </p:cNvCxnSpPr>
          <p:nvPr/>
        </p:nvCxnSpPr>
        <p:spPr>
          <a:xfrm>
            <a:off x="6084801" y="2467992"/>
            <a:ext cx="3422390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8" name="Connection Line"/>
          <p:cNvCxnSpPr>
            <a:stCxn id="403" idx="0"/>
            <a:endCxn id="411" idx="0"/>
          </p:cNvCxnSpPr>
          <p:nvPr/>
        </p:nvCxnSpPr>
        <p:spPr>
          <a:xfrm>
            <a:off x="6084801" y="2467992"/>
            <a:ext cx="4627553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29" name="Connection Line"/>
          <p:cNvCxnSpPr>
            <a:stCxn id="403" idx="0"/>
            <a:endCxn id="412" idx="0"/>
          </p:cNvCxnSpPr>
          <p:nvPr/>
        </p:nvCxnSpPr>
        <p:spPr>
          <a:xfrm>
            <a:off x="6084801" y="2467992"/>
            <a:ext cx="5835052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0" name="Connection Line"/>
          <p:cNvCxnSpPr>
            <a:stCxn id="404" idx="0"/>
            <a:endCxn id="413" idx="0"/>
          </p:cNvCxnSpPr>
          <p:nvPr/>
        </p:nvCxnSpPr>
        <p:spPr>
          <a:xfrm flipH="1">
            <a:off x="669091" y="3945137"/>
            <a:ext cx="1521946" cy="1393369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1" name="Connection Line"/>
          <p:cNvCxnSpPr>
            <a:stCxn id="404" idx="0"/>
            <a:endCxn id="414" idx="0"/>
          </p:cNvCxnSpPr>
          <p:nvPr/>
        </p:nvCxnSpPr>
        <p:spPr>
          <a:xfrm>
            <a:off x="2191036" y="3945137"/>
            <a:ext cx="1094490" cy="1393368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2" name="Connection Line"/>
          <p:cNvCxnSpPr>
            <a:stCxn id="413" idx="0"/>
            <a:endCxn id="415" idx="0"/>
          </p:cNvCxnSpPr>
          <p:nvPr/>
        </p:nvCxnSpPr>
        <p:spPr>
          <a:xfrm flipH="1">
            <a:off x="395285" y="5338505"/>
            <a:ext cx="273807" cy="1594643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3" name="Connection Line"/>
          <p:cNvCxnSpPr>
            <a:stCxn id="413" idx="0"/>
            <a:endCxn id="416" idx="0"/>
          </p:cNvCxnSpPr>
          <p:nvPr/>
        </p:nvCxnSpPr>
        <p:spPr>
          <a:xfrm>
            <a:off x="669091" y="5338505"/>
            <a:ext cx="1206045" cy="1594643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4" name="Connection Line"/>
          <p:cNvCxnSpPr>
            <a:stCxn id="413" idx="0"/>
            <a:endCxn id="417" idx="0"/>
          </p:cNvCxnSpPr>
          <p:nvPr/>
        </p:nvCxnSpPr>
        <p:spPr>
          <a:xfrm>
            <a:off x="669091" y="5338505"/>
            <a:ext cx="2584060" cy="1594643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5" name="Connection Line"/>
          <p:cNvCxnSpPr>
            <a:stCxn id="415" idx="0"/>
            <a:endCxn id="418" idx="0"/>
          </p:cNvCxnSpPr>
          <p:nvPr/>
        </p:nvCxnSpPr>
        <p:spPr>
          <a:xfrm>
            <a:off x="395285" y="6933147"/>
            <a:ext cx="247221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6" name="Connection Line"/>
          <p:cNvCxnSpPr>
            <a:stCxn id="415" idx="0"/>
            <a:endCxn id="419" idx="0"/>
          </p:cNvCxnSpPr>
          <p:nvPr/>
        </p:nvCxnSpPr>
        <p:spPr>
          <a:xfrm>
            <a:off x="395285" y="6933147"/>
            <a:ext cx="1706878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37" name="Connection Line"/>
          <p:cNvCxnSpPr>
            <a:stCxn id="415" idx="0"/>
            <a:endCxn id="420" idx="0"/>
          </p:cNvCxnSpPr>
          <p:nvPr/>
        </p:nvCxnSpPr>
        <p:spPr>
          <a:xfrm>
            <a:off x="395285" y="6933147"/>
            <a:ext cx="3263637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sp>
        <p:nvSpPr>
          <p:cNvPr id="438" name="Rounded Rectangle"/>
          <p:cNvSpPr/>
          <p:nvPr/>
        </p:nvSpPr>
        <p:spPr>
          <a:xfrm>
            <a:off x="198704" y="3552268"/>
            <a:ext cx="12320015" cy="934500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39" name="Rounded Rectangle"/>
          <p:cNvSpPr/>
          <p:nvPr/>
        </p:nvSpPr>
        <p:spPr>
          <a:xfrm>
            <a:off x="103750" y="8290130"/>
            <a:ext cx="1181250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40" name="Rounded Rectangle"/>
          <p:cNvSpPr/>
          <p:nvPr/>
        </p:nvSpPr>
        <p:spPr>
          <a:xfrm>
            <a:off x="103816" y="6494217"/>
            <a:ext cx="999837" cy="934500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41" name="Rounded Rectangle"/>
          <p:cNvSpPr/>
          <p:nvPr/>
        </p:nvSpPr>
        <p:spPr>
          <a:xfrm>
            <a:off x="403492" y="4899576"/>
            <a:ext cx="999838" cy="934500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42" name="Rounded Rectangle"/>
          <p:cNvSpPr/>
          <p:nvPr/>
        </p:nvSpPr>
        <p:spPr>
          <a:xfrm>
            <a:off x="1804897" y="3549663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xit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1" dur="500" fill="hold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1"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5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29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3" dur="500" fill="hold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Class="exit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7" dur="500" fill="hold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Class="exit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1" dur="500" fill="hold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Class="exit" nodeType="afterEffect" presetID="9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5" dur="500" fill="hold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40" grpId="4"/>
      <p:bldP build="whole" bldLvl="1" animBg="1" rev="0" advAuto="0" spid="442" grpId="10"/>
      <p:bldP build="whole" bldLvl="1" animBg="1" rev="0" advAuto="0" spid="438" grpId="1"/>
      <p:bldP build="whole" bldLvl="1" animBg="1" rev="0" advAuto="0" spid="438" grpId="2"/>
      <p:bldP build="whole" bldLvl="1" animBg="1" rev="0" advAuto="0" spid="440" grpId="8"/>
      <p:bldP build="whole" bldLvl="1" animBg="1" rev="0" advAuto="0" spid="441" grpId="5"/>
      <p:bldP build="whole" bldLvl="1" animBg="1" rev="0" advAuto="0" spid="439" grpId="3"/>
      <p:bldP build="whole" bldLvl="1" animBg="1" rev="0" advAuto="0" spid="441" grpId="9"/>
      <p:bldP build="whole" bldLvl="1" animBg="1" rev="0" advAuto="0" spid="442" grpId="6"/>
      <p:bldP build="whole" bldLvl="1" animBg="1" rev="0" advAuto="0" spid="439" grpId="7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Hierarchical Administration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Hierarchical Administration</a:t>
            </a:r>
          </a:p>
        </p:txBody>
      </p:sp>
      <p:sp>
        <p:nvSpPr>
          <p:cNvPr id="445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46" name="Tree is divided into zones…"/>
          <p:cNvSpPr txBox="1"/>
          <p:nvPr>
            <p:ph type="body" sz="half" idx="1"/>
          </p:nvPr>
        </p:nvSpPr>
        <p:spPr>
          <a:xfrm>
            <a:off x="4350415" y="4551682"/>
            <a:ext cx="8437639" cy="5078064"/>
          </a:xfrm>
          <a:prstGeom prst="rect">
            <a:avLst/>
          </a:prstGeom>
        </p:spPr>
        <p:txBody>
          <a:bodyPr/>
          <a:lstStyle/>
          <a:p>
            <a:pPr/>
            <a:r>
              <a:t>Tree is divided into zones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Each zone has an administrator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Responsible for the part of the hierarchy</a:t>
            </a:r>
          </a:p>
          <a:p>
            <a:pPr/>
            <a:r>
              <a:t>Example: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cs controls *.cs.rit.edu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RIT</a:t>
            </a:r>
            <a:r>
              <a:t> controls *.rit.edu</a:t>
            </a:r>
          </a:p>
        </p:txBody>
      </p:sp>
      <p:sp>
        <p:nvSpPr>
          <p:cNvPr id="447" name="Root"/>
          <p:cNvSpPr txBox="1"/>
          <p:nvPr/>
        </p:nvSpPr>
        <p:spPr>
          <a:xfrm>
            <a:off x="5637499" y="2229947"/>
            <a:ext cx="89460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Root</a:t>
            </a:r>
          </a:p>
        </p:txBody>
      </p:sp>
      <p:sp>
        <p:nvSpPr>
          <p:cNvPr id="448" name="edu"/>
          <p:cNvSpPr txBox="1"/>
          <p:nvPr/>
        </p:nvSpPr>
        <p:spPr>
          <a:xfrm>
            <a:off x="1720614" y="3707093"/>
            <a:ext cx="78602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edu</a:t>
            </a:r>
          </a:p>
        </p:txBody>
      </p:sp>
      <p:sp>
        <p:nvSpPr>
          <p:cNvPr id="449" name="com"/>
          <p:cNvSpPr txBox="1"/>
          <p:nvPr/>
        </p:nvSpPr>
        <p:spPr>
          <a:xfrm>
            <a:off x="3240128" y="3707093"/>
            <a:ext cx="81279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com</a:t>
            </a:r>
          </a:p>
        </p:txBody>
      </p:sp>
      <p:sp>
        <p:nvSpPr>
          <p:cNvPr id="450" name="gov"/>
          <p:cNvSpPr txBox="1"/>
          <p:nvPr/>
        </p:nvSpPr>
        <p:spPr>
          <a:xfrm>
            <a:off x="4855395" y="3707093"/>
            <a:ext cx="78602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gov</a:t>
            </a:r>
          </a:p>
        </p:txBody>
      </p:sp>
      <p:sp>
        <p:nvSpPr>
          <p:cNvPr id="451" name="mil"/>
          <p:cNvSpPr txBox="1"/>
          <p:nvPr/>
        </p:nvSpPr>
        <p:spPr>
          <a:xfrm>
            <a:off x="6349831" y="3707093"/>
            <a:ext cx="62009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mil</a:t>
            </a:r>
          </a:p>
        </p:txBody>
      </p:sp>
      <p:sp>
        <p:nvSpPr>
          <p:cNvPr id="452" name="org"/>
          <p:cNvSpPr txBox="1"/>
          <p:nvPr/>
        </p:nvSpPr>
        <p:spPr>
          <a:xfrm>
            <a:off x="7698358" y="3707093"/>
            <a:ext cx="74069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org</a:t>
            </a:r>
          </a:p>
        </p:txBody>
      </p:sp>
      <p:sp>
        <p:nvSpPr>
          <p:cNvPr id="453" name="net"/>
          <p:cNvSpPr txBox="1"/>
          <p:nvPr/>
        </p:nvSpPr>
        <p:spPr>
          <a:xfrm>
            <a:off x="421788" y="3707093"/>
            <a:ext cx="66478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net</a:t>
            </a:r>
          </a:p>
        </p:txBody>
      </p:sp>
      <p:sp>
        <p:nvSpPr>
          <p:cNvPr id="454" name="uk"/>
          <p:cNvSpPr txBox="1"/>
          <p:nvPr/>
        </p:nvSpPr>
        <p:spPr>
          <a:xfrm>
            <a:off x="9246692" y="3707093"/>
            <a:ext cx="52099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uk</a:t>
            </a:r>
          </a:p>
        </p:txBody>
      </p:sp>
      <p:sp>
        <p:nvSpPr>
          <p:cNvPr id="455" name="fr"/>
          <p:cNvSpPr txBox="1"/>
          <p:nvPr/>
        </p:nvSpPr>
        <p:spPr>
          <a:xfrm>
            <a:off x="10497187" y="3707093"/>
            <a:ext cx="43033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fr</a:t>
            </a:r>
          </a:p>
        </p:txBody>
      </p:sp>
      <p:sp>
        <p:nvSpPr>
          <p:cNvPr id="456" name="etc."/>
          <p:cNvSpPr txBox="1"/>
          <p:nvPr/>
        </p:nvSpPr>
        <p:spPr>
          <a:xfrm>
            <a:off x="11551615" y="3707093"/>
            <a:ext cx="73647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etc.</a:t>
            </a:r>
          </a:p>
        </p:txBody>
      </p:sp>
      <p:sp>
        <p:nvSpPr>
          <p:cNvPr id="457" name="rit"/>
          <p:cNvSpPr txBox="1"/>
          <p:nvPr/>
        </p:nvSpPr>
        <p:spPr>
          <a:xfrm>
            <a:off x="419979" y="5100461"/>
            <a:ext cx="49822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rit</a:t>
            </a:r>
          </a:p>
        </p:txBody>
      </p:sp>
      <p:sp>
        <p:nvSpPr>
          <p:cNvPr id="458" name="mit"/>
          <p:cNvSpPr txBox="1"/>
          <p:nvPr/>
        </p:nvSpPr>
        <p:spPr>
          <a:xfrm>
            <a:off x="2066332" y="5100459"/>
            <a:ext cx="642439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mit</a:t>
            </a:r>
          </a:p>
        </p:txBody>
      </p:sp>
      <p:sp>
        <p:nvSpPr>
          <p:cNvPr id="459" name="cs"/>
          <p:cNvSpPr txBox="1"/>
          <p:nvPr/>
        </p:nvSpPr>
        <p:spPr>
          <a:xfrm>
            <a:off x="168944" y="6695102"/>
            <a:ext cx="452683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cs</a:t>
            </a:r>
          </a:p>
        </p:txBody>
      </p:sp>
      <p:sp>
        <p:nvSpPr>
          <p:cNvPr id="460" name="www"/>
          <p:cNvSpPr txBox="1"/>
          <p:nvPr/>
        </p:nvSpPr>
        <p:spPr>
          <a:xfrm>
            <a:off x="139120" y="8491015"/>
            <a:ext cx="100677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www</a:t>
            </a:r>
          </a:p>
        </p:txBody>
      </p:sp>
      <p:sp>
        <p:nvSpPr>
          <p:cNvPr id="461" name="login"/>
          <p:cNvSpPr txBox="1"/>
          <p:nvPr/>
        </p:nvSpPr>
        <p:spPr>
          <a:xfrm>
            <a:off x="1614485" y="8491015"/>
            <a:ext cx="97535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login</a:t>
            </a:r>
          </a:p>
        </p:txBody>
      </p:sp>
      <p:sp>
        <p:nvSpPr>
          <p:cNvPr id="462" name="mail"/>
          <p:cNvSpPr txBox="1"/>
          <p:nvPr/>
        </p:nvSpPr>
        <p:spPr>
          <a:xfrm>
            <a:off x="3229752" y="8491015"/>
            <a:ext cx="85834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mail</a:t>
            </a:r>
          </a:p>
        </p:txBody>
      </p:sp>
      <p:cxnSp>
        <p:nvCxnSpPr>
          <p:cNvPr id="463" name="Connection Line"/>
          <p:cNvCxnSpPr>
            <a:stCxn id="447" idx="0"/>
            <a:endCxn id="448" idx="0"/>
          </p:cNvCxnSpPr>
          <p:nvPr/>
        </p:nvCxnSpPr>
        <p:spPr>
          <a:xfrm flipH="1">
            <a:off x="2113624" y="2529921"/>
            <a:ext cx="3971178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64" name="Connection Line"/>
          <p:cNvCxnSpPr>
            <a:stCxn id="447" idx="0"/>
            <a:endCxn id="449" idx="0"/>
          </p:cNvCxnSpPr>
          <p:nvPr/>
        </p:nvCxnSpPr>
        <p:spPr>
          <a:xfrm flipH="1">
            <a:off x="3646526" y="2529921"/>
            <a:ext cx="2438276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65" name="Connection Line"/>
          <p:cNvCxnSpPr>
            <a:stCxn id="447" idx="0"/>
            <a:endCxn id="450" idx="0"/>
          </p:cNvCxnSpPr>
          <p:nvPr/>
        </p:nvCxnSpPr>
        <p:spPr>
          <a:xfrm flipH="1">
            <a:off x="5248406" y="2529921"/>
            <a:ext cx="836396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66" name="Connection Line"/>
          <p:cNvCxnSpPr>
            <a:stCxn id="447" idx="0"/>
            <a:endCxn id="451" idx="0"/>
          </p:cNvCxnSpPr>
          <p:nvPr/>
        </p:nvCxnSpPr>
        <p:spPr>
          <a:xfrm>
            <a:off x="6084801" y="2529921"/>
            <a:ext cx="575076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67" name="Connection Line"/>
          <p:cNvCxnSpPr>
            <a:stCxn id="447" idx="0"/>
            <a:endCxn id="452" idx="0"/>
          </p:cNvCxnSpPr>
          <p:nvPr/>
        </p:nvCxnSpPr>
        <p:spPr>
          <a:xfrm>
            <a:off x="6084801" y="2529921"/>
            <a:ext cx="1983902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68" name="Connection Line"/>
          <p:cNvCxnSpPr>
            <a:stCxn id="447" idx="0"/>
            <a:endCxn id="453" idx="0"/>
          </p:cNvCxnSpPr>
          <p:nvPr/>
        </p:nvCxnSpPr>
        <p:spPr>
          <a:xfrm flipH="1">
            <a:off x="754181" y="2529921"/>
            <a:ext cx="5330621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69" name="Connection Line"/>
          <p:cNvCxnSpPr>
            <a:stCxn id="447" idx="0"/>
            <a:endCxn id="454" idx="0"/>
          </p:cNvCxnSpPr>
          <p:nvPr/>
        </p:nvCxnSpPr>
        <p:spPr>
          <a:xfrm>
            <a:off x="6084801" y="2529921"/>
            <a:ext cx="3422390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0" name="Connection Line"/>
          <p:cNvCxnSpPr>
            <a:stCxn id="447" idx="0"/>
            <a:endCxn id="455" idx="0"/>
          </p:cNvCxnSpPr>
          <p:nvPr/>
        </p:nvCxnSpPr>
        <p:spPr>
          <a:xfrm>
            <a:off x="6084801" y="2529921"/>
            <a:ext cx="4627553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1" name="Connection Line"/>
          <p:cNvCxnSpPr>
            <a:stCxn id="447" idx="0"/>
            <a:endCxn id="456" idx="0"/>
          </p:cNvCxnSpPr>
          <p:nvPr/>
        </p:nvCxnSpPr>
        <p:spPr>
          <a:xfrm>
            <a:off x="6084801" y="2529921"/>
            <a:ext cx="5835052" cy="147714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2" name="Connection Line"/>
          <p:cNvCxnSpPr>
            <a:stCxn id="448" idx="0"/>
            <a:endCxn id="457" idx="0"/>
          </p:cNvCxnSpPr>
          <p:nvPr/>
        </p:nvCxnSpPr>
        <p:spPr>
          <a:xfrm flipH="1">
            <a:off x="669091" y="4007067"/>
            <a:ext cx="1444534" cy="1393369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3" name="Connection Line"/>
          <p:cNvCxnSpPr>
            <a:stCxn id="448" idx="0"/>
            <a:endCxn id="458" idx="0"/>
          </p:cNvCxnSpPr>
          <p:nvPr/>
        </p:nvCxnSpPr>
        <p:spPr>
          <a:xfrm>
            <a:off x="2113624" y="4007067"/>
            <a:ext cx="273928" cy="1393367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4" name="Connection Line"/>
          <p:cNvCxnSpPr>
            <a:stCxn id="457" idx="0"/>
            <a:endCxn id="459" idx="0"/>
          </p:cNvCxnSpPr>
          <p:nvPr/>
        </p:nvCxnSpPr>
        <p:spPr>
          <a:xfrm flipH="1">
            <a:off x="395285" y="5400435"/>
            <a:ext cx="273807" cy="1594642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5" name="Connection Line"/>
          <p:cNvCxnSpPr>
            <a:stCxn id="459" idx="0"/>
            <a:endCxn id="460" idx="0"/>
          </p:cNvCxnSpPr>
          <p:nvPr/>
        </p:nvCxnSpPr>
        <p:spPr>
          <a:xfrm>
            <a:off x="395285" y="6995076"/>
            <a:ext cx="247221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6" name="Connection Line"/>
          <p:cNvCxnSpPr>
            <a:stCxn id="459" idx="0"/>
            <a:endCxn id="461" idx="0"/>
          </p:cNvCxnSpPr>
          <p:nvPr/>
        </p:nvCxnSpPr>
        <p:spPr>
          <a:xfrm>
            <a:off x="395285" y="6995076"/>
            <a:ext cx="1706878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477" name="Connection Line"/>
          <p:cNvCxnSpPr>
            <a:stCxn id="459" idx="0"/>
            <a:endCxn id="462" idx="0"/>
          </p:cNvCxnSpPr>
          <p:nvPr/>
        </p:nvCxnSpPr>
        <p:spPr>
          <a:xfrm>
            <a:off x="395285" y="6995076"/>
            <a:ext cx="3263637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sp>
        <p:nvSpPr>
          <p:cNvPr id="478" name="Rounded Rectangle"/>
          <p:cNvSpPr/>
          <p:nvPr/>
        </p:nvSpPr>
        <p:spPr>
          <a:xfrm>
            <a:off x="5372219" y="2245431"/>
            <a:ext cx="1749456" cy="641108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79" name="Rounded Rectangle"/>
          <p:cNvSpPr/>
          <p:nvPr/>
        </p:nvSpPr>
        <p:spPr>
          <a:xfrm>
            <a:off x="103816" y="6556147"/>
            <a:ext cx="4193352" cy="2717517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0" name="Rounded Rectangle"/>
          <p:cNvSpPr/>
          <p:nvPr/>
        </p:nvSpPr>
        <p:spPr>
          <a:xfrm>
            <a:off x="403492" y="4961506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1" name="Rounded Rectangle"/>
          <p:cNvSpPr/>
          <p:nvPr/>
        </p:nvSpPr>
        <p:spPr>
          <a:xfrm>
            <a:off x="2015766" y="4961506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2" name="Rounded Rectangle"/>
          <p:cNvSpPr/>
          <p:nvPr/>
        </p:nvSpPr>
        <p:spPr>
          <a:xfrm>
            <a:off x="9109495" y="3568138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3" name="Rounded Rectangle"/>
          <p:cNvSpPr/>
          <p:nvPr/>
        </p:nvSpPr>
        <p:spPr>
          <a:xfrm>
            <a:off x="10261957" y="3565539"/>
            <a:ext cx="999837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4" name="Rounded Rectangle"/>
          <p:cNvSpPr/>
          <p:nvPr/>
        </p:nvSpPr>
        <p:spPr>
          <a:xfrm>
            <a:off x="7646654" y="3562941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5" name="Rounded Rectangle"/>
          <p:cNvSpPr/>
          <p:nvPr/>
        </p:nvSpPr>
        <p:spPr>
          <a:xfrm>
            <a:off x="6261650" y="3560342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486" name="Rounded Rectangle"/>
          <p:cNvSpPr/>
          <p:nvPr/>
        </p:nvSpPr>
        <p:spPr>
          <a:xfrm>
            <a:off x="403492" y="3568138"/>
            <a:ext cx="5436513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489" name="Group"/>
          <p:cNvGrpSpPr/>
          <p:nvPr/>
        </p:nvGrpSpPr>
        <p:grpSpPr>
          <a:xfrm>
            <a:off x="6984073" y="2245431"/>
            <a:ext cx="2988062" cy="810676"/>
            <a:chOff x="0" y="0"/>
            <a:chExt cx="2988060" cy="810675"/>
          </a:xfrm>
        </p:grpSpPr>
        <p:sp>
          <p:nvSpPr>
            <p:cNvPr id="487" name="Shape"/>
            <p:cNvSpPr/>
            <p:nvPr/>
          </p:nvSpPr>
          <p:spPr>
            <a:xfrm flipH="1">
              <a:off x="-1" y="0"/>
              <a:ext cx="2988062" cy="8106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222" y="0"/>
                  </a:lnTo>
                  <a:lnTo>
                    <a:pt x="15222" y="3600"/>
                  </a:lnTo>
                  <a:lnTo>
                    <a:pt x="21600" y="8495"/>
                  </a:lnTo>
                  <a:lnTo>
                    <a:pt x="15222" y="9000"/>
                  </a:lnTo>
                  <a:lnTo>
                    <a:pt x="15222" y="21600"/>
                  </a:lnTo>
                  <a:lnTo>
                    <a:pt x="0" y="21600"/>
                  </a:lnTo>
                  <a:lnTo>
                    <a:pt x="0" y="3600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488" name="ICANN"/>
            <p:cNvSpPr txBox="1"/>
            <p:nvPr/>
          </p:nvSpPr>
          <p:spPr>
            <a:xfrm>
              <a:off x="882339" y="0"/>
              <a:ext cx="2105720" cy="663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ICANN</a:t>
              </a:r>
            </a:p>
          </p:txBody>
        </p:sp>
      </p:grpSp>
      <p:grpSp>
        <p:nvGrpSpPr>
          <p:cNvPr id="492" name="Group"/>
          <p:cNvGrpSpPr/>
          <p:nvPr/>
        </p:nvGrpSpPr>
        <p:grpSpPr>
          <a:xfrm>
            <a:off x="1419154" y="2284657"/>
            <a:ext cx="2415179" cy="1418051"/>
            <a:chOff x="0" y="0"/>
            <a:chExt cx="2415178" cy="1418049"/>
          </a:xfrm>
        </p:grpSpPr>
        <p:sp>
          <p:nvSpPr>
            <p:cNvPr id="490" name="Shape"/>
            <p:cNvSpPr/>
            <p:nvPr/>
          </p:nvSpPr>
          <p:spPr>
            <a:xfrm flipH="1">
              <a:off x="0" y="0"/>
              <a:ext cx="2415179" cy="14180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2348"/>
                  </a:lnTo>
                  <a:lnTo>
                    <a:pt x="9000" y="12348"/>
                  </a:lnTo>
                  <a:lnTo>
                    <a:pt x="3356" y="21600"/>
                  </a:lnTo>
                  <a:lnTo>
                    <a:pt x="3600" y="12348"/>
                  </a:lnTo>
                  <a:lnTo>
                    <a:pt x="0" y="12348"/>
                  </a:lnTo>
                  <a:lnTo>
                    <a:pt x="0" y="7203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491" name="Verisign"/>
            <p:cNvSpPr txBox="1"/>
            <p:nvPr/>
          </p:nvSpPr>
          <p:spPr>
            <a:xfrm>
              <a:off x="0" y="0"/>
              <a:ext cx="2415177" cy="6634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Verisign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92" grpId="2"/>
      <p:bldP build="whole" bldLvl="1" animBg="1" rev="0" advAuto="0" spid="489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erver Hierarch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Server Hierarchy</a:t>
            </a:r>
          </a:p>
        </p:txBody>
      </p:sp>
      <p:sp>
        <p:nvSpPr>
          <p:cNvPr id="495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496" name="Functions of each DNS server: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Functions of each DNS server: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Authority over a portion of the hierarchy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No need to store all DNS names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Store all the records for hosts/domains in its zone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May be replicated for robustness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Know the addresses of the root servers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Resolve queries for unknown names</a:t>
            </a:r>
          </a:p>
          <a:p>
            <a:pPr/>
            <a:r>
              <a:t>Root servers know about all TLDs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The buck stops at the root servers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9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Root Name Server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Root Name Servers</a:t>
            </a:r>
          </a:p>
        </p:txBody>
      </p:sp>
      <p:sp>
        <p:nvSpPr>
          <p:cNvPr id="499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00" name="Responsible for the Root Zone File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 marL="418513" indent="-418513">
              <a:lnSpc>
                <a:spcPct val="90000"/>
              </a:lnSpc>
              <a:defRPr sz="3600"/>
            </a:pPr>
            <a:r>
              <a:rPr sz="3400"/>
              <a:t>Responsible for the Root Zone File</a:t>
            </a:r>
          </a:p>
          <a:p>
            <a:pPr lvl="1" marL="708660" indent="-34290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rPr sz="3000"/>
              <a:t>Lists the TLDs and who controls them</a:t>
            </a:r>
          </a:p>
          <a:p>
            <a:pPr lvl="1" marL="708660" indent="-34290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rPr sz="3000"/>
              <a:t>~272KB in size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endParaRPr sz="2600"/>
          </a:p>
          <a:p>
            <a:pPr marL="0" indent="45719">
              <a:lnSpc>
                <a:spcPct val="90000"/>
              </a:lnSpc>
              <a:buSzTx/>
              <a:buFont typeface="Wingdings"/>
              <a:buNone/>
              <a:defRPr sz="3600"/>
            </a:pPr>
            <a:r>
              <a:rPr sz="2200"/>
              <a:t>com.			172800	IN	NS	a.gtld-servers.net.</a:t>
            </a:r>
          </a:p>
          <a:p>
            <a:pPr marL="0" indent="45719">
              <a:lnSpc>
                <a:spcPct val="90000"/>
              </a:lnSpc>
              <a:buSzTx/>
              <a:buFont typeface="Wingdings"/>
              <a:buNone/>
              <a:defRPr sz="3600"/>
            </a:pPr>
            <a:r>
              <a:rPr sz="2200"/>
              <a:t>com.			172800	IN	NS	b.gtld-servers.net.</a:t>
            </a:r>
          </a:p>
          <a:p>
            <a:pPr marL="0" indent="45719">
              <a:lnSpc>
                <a:spcPct val="90000"/>
              </a:lnSpc>
              <a:buSzTx/>
              <a:buFont typeface="Wingdings"/>
              <a:buNone/>
              <a:defRPr sz="3600"/>
            </a:pPr>
            <a:r>
              <a:rPr sz="2200"/>
              <a:t>com.			172800	IN	NS	c.gtld-servers.net.</a:t>
            </a:r>
          </a:p>
          <a:p>
            <a:pPr marL="0" indent="45719">
              <a:lnSpc>
                <a:spcPct val="90000"/>
              </a:lnSpc>
              <a:buSzTx/>
              <a:buFont typeface="Wingdings"/>
              <a:buNone/>
              <a:defRPr sz="3600"/>
            </a:pPr>
            <a:endParaRPr sz="2400"/>
          </a:p>
          <a:p>
            <a:pPr marL="418513" indent="-418513">
              <a:lnSpc>
                <a:spcPct val="90000"/>
              </a:lnSpc>
              <a:defRPr sz="3600"/>
            </a:pPr>
            <a:r>
              <a:rPr sz="3400"/>
              <a:t>Administered by ICANN</a:t>
            </a:r>
          </a:p>
          <a:p>
            <a:pPr lvl="1" marL="708660" indent="-34290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rPr sz="3000"/>
              <a:t>13 root servers, labeled A</a:t>
            </a:r>
            <a:r>
              <a:rPr sz="3000"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rPr sz="3000"/>
              <a:t>M</a:t>
            </a:r>
          </a:p>
          <a:p>
            <a:pPr lvl="1" marL="708660" indent="-34290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rPr sz="3000"/>
              <a:t>6 are </a:t>
            </a:r>
            <a:r>
              <a:rPr sz="3000">
                <a:solidFill>
                  <a:schemeClr val="accent5"/>
                </a:solidFill>
              </a:rPr>
              <a:t>anycasted</a:t>
            </a:r>
            <a:r>
              <a:rPr sz="3000"/>
              <a:t>, i.e. they are globally replicated</a:t>
            </a:r>
          </a:p>
          <a:p>
            <a:pPr marL="418513" indent="-418513">
              <a:lnSpc>
                <a:spcPct val="90000"/>
              </a:lnSpc>
              <a:defRPr sz="3600"/>
            </a:pPr>
            <a:r>
              <a:rPr sz="3400"/>
              <a:t>Contacted when names cannot be resolved</a:t>
            </a:r>
          </a:p>
          <a:p>
            <a:pPr lvl="1" marL="708660" indent="-34290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rPr sz="3000"/>
              <a:t>In practice, most systems cache this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Map of the Roots (root-servers.org)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Map of the Roots (root-servers.org)</a:t>
            </a:r>
          </a:p>
        </p:txBody>
      </p:sp>
      <p:sp>
        <p:nvSpPr>
          <p:cNvPr id="503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50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076" y="3004738"/>
            <a:ext cx="13004801" cy="64803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" name="Group"/>
          <p:cNvGrpSpPr/>
          <p:nvPr/>
        </p:nvGrpSpPr>
        <p:grpSpPr>
          <a:xfrm>
            <a:off x="2811892" y="2734519"/>
            <a:ext cx="6866292" cy="3008358"/>
            <a:chOff x="0" y="0"/>
            <a:chExt cx="6866290" cy="3008357"/>
          </a:xfrm>
        </p:grpSpPr>
        <p:sp>
          <p:nvSpPr>
            <p:cNvPr id="506" name="Shape"/>
            <p:cNvSpPr/>
            <p:nvPr/>
          </p:nvSpPr>
          <p:spPr>
            <a:xfrm>
              <a:off x="0" y="0"/>
              <a:ext cx="6866291" cy="3008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07" name="Shape"/>
            <p:cNvSpPr/>
            <p:nvPr/>
          </p:nvSpPr>
          <p:spPr>
            <a:xfrm>
              <a:off x="348655" y="152972"/>
              <a:ext cx="6291814" cy="255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08" name="RIT"/>
            <p:cNvSpPr txBox="1"/>
            <p:nvPr/>
          </p:nvSpPr>
          <p:spPr>
            <a:xfrm>
              <a:off x="950900" y="1122018"/>
              <a:ext cx="447940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/>
              </a:pPr>
              <a:r>
                <a:rPr sz="3400"/>
                <a:t>RIT</a:t>
              </a:r>
            </a:p>
          </p:txBody>
        </p:sp>
      </p:grpSp>
      <p:sp>
        <p:nvSpPr>
          <p:cNvPr id="510" name="Local Name Servers (Resolvers)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Local Name Servers (Resolvers)</a:t>
            </a:r>
          </a:p>
        </p:txBody>
      </p:sp>
      <p:sp>
        <p:nvSpPr>
          <p:cNvPr id="51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12" name="Each ISP/company has a local, default name server…"/>
          <p:cNvSpPr txBox="1"/>
          <p:nvPr>
            <p:ph type="body" sz="half" idx="1"/>
          </p:nvPr>
        </p:nvSpPr>
        <p:spPr>
          <a:xfrm>
            <a:off x="123852" y="5835718"/>
            <a:ext cx="12788055" cy="3917887"/>
          </a:xfrm>
          <a:prstGeom prst="rect">
            <a:avLst/>
          </a:prstGeom>
        </p:spPr>
        <p:txBody>
          <a:bodyPr/>
          <a:lstStyle/>
          <a:p>
            <a:pPr/>
            <a:r>
              <a:t>Each ISP/company has a local, default name server</a:t>
            </a:r>
          </a:p>
          <a:p>
            <a:pPr/>
            <a:r>
              <a:t>Often configured via DHCP</a:t>
            </a:r>
          </a:p>
          <a:p>
            <a:pPr/>
            <a:r>
              <a:t>Hosts begin DNS queries by contacting the local name server</a:t>
            </a:r>
          </a:p>
          <a:p>
            <a:pPr/>
            <a:r>
              <a:t>Frequently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cache</a:t>
            </a:r>
            <a:r>
              <a:t> query results</a:t>
            </a:r>
          </a:p>
        </p:txBody>
      </p:sp>
      <p:pic>
        <p:nvPicPr>
          <p:cNvPr id="513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2111" y="2724823"/>
            <a:ext cx="1175981" cy="1175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4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446130" y="3421832"/>
            <a:ext cx="1175981" cy="1175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15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22111" y="4551365"/>
            <a:ext cx="1175981" cy="11759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16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52913" y="3235729"/>
            <a:ext cx="1733974" cy="1733974"/>
          </a:xfrm>
          <a:prstGeom prst="rect">
            <a:avLst/>
          </a:prstGeom>
          <a:ln w="12700">
            <a:miter lim="400000"/>
          </a:ln>
        </p:spPr>
      </p:pic>
      <p:sp>
        <p:nvSpPr>
          <p:cNvPr id="517" name="Shape"/>
          <p:cNvSpPr/>
          <p:nvPr/>
        </p:nvSpPr>
        <p:spPr>
          <a:xfrm rot="4760621">
            <a:off x="5838750" y="3681222"/>
            <a:ext cx="787881" cy="26469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215"/>
                </a:moveTo>
                <a:lnTo>
                  <a:pt x="10800" y="0"/>
                </a:lnTo>
                <a:lnTo>
                  <a:pt x="21600" y="3215"/>
                </a:lnTo>
                <a:lnTo>
                  <a:pt x="16200" y="321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21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520" name="Group"/>
          <p:cNvGrpSpPr/>
          <p:nvPr/>
        </p:nvGrpSpPr>
        <p:grpSpPr>
          <a:xfrm>
            <a:off x="5631215" y="1517654"/>
            <a:ext cx="3428595" cy="2996815"/>
            <a:chOff x="0" y="0"/>
            <a:chExt cx="3428594" cy="2996814"/>
          </a:xfrm>
        </p:grpSpPr>
        <p:sp>
          <p:nvSpPr>
            <p:cNvPr id="518" name="Shape"/>
            <p:cNvSpPr/>
            <p:nvPr/>
          </p:nvSpPr>
          <p:spPr>
            <a:xfrm flipH="1">
              <a:off x="0" y="0"/>
              <a:ext cx="3428595" cy="299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0307"/>
                  </a:lnTo>
                  <a:lnTo>
                    <a:pt x="18000" y="10307"/>
                  </a:lnTo>
                  <a:lnTo>
                    <a:pt x="16231" y="21600"/>
                  </a:lnTo>
                  <a:lnTo>
                    <a:pt x="12600" y="10307"/>
                  </a:lnTo>
                  <a:lnTo>
                    <a:pt x="0" y="10307"/>
                  </a:lnTo>
                  <a:lnTo>
                    <a:pt x="0" y="6012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19" name="Where is google.com?"/>
            <p:cNvSpPr txBox="1"/>
            <p:nvPr/>
          </p:nvSpPr>
          <p:spPr>
            <a:xfrm>
              <a:off x="0" y="0"/>
              <a:ext cx="3428593" cy="119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google.com?</a:t>
              </a:r>
            </a:p>
          </p:txBody>
        </p:sp>
      </p:grpSp>
      <p:sp>
        <p:nvSpPr>
          <p:cNvPr id="521" name="Shape"/>
          <p:cNvSpPr/>
          <p:nvPr/>
        </p:nvSpPr>
        <p:spPr>
          <a:xfrm rot="5400000">
            <a:off x="10247751" y="2968563"/>
            <a:ext cx="787881" cy="22683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51"/>
                </a:moveTo>
                <a:lnTo>
                  <a:pt x="10800" y="0"/>
                </a:lnTo>
                <a:lnTo>
                  <a:pt x="21600" y="3751"/>
                </a:lnTo>
                <a:lnTo>
                  <a:pt x="16200" y="375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51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1" grpId="3"/>
      <p:bldP build="whole" bldLvl="1" animBg="1" rev="0" advAuto="0" spid="517" grpId="1"/>
      <p:bldP build="whole" bldLvl="1" animBg="1" rev="0" advAuto="0" spid="520" grpId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Authoritative Name Server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Authoritative Name Servers</a:t>
            </a:r>
          </a:p>
        </p:txBody>
      </p:sp>
      <p:sp>
        <p:nvSpPr>
          <p:cNvPr id="524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25" name="Stores the nameIP mapping for a given host"/>
          <p:cNvSpPr txBox="1"/>
          <p:nvPr>
            <p:ph type="body" sz="quarter" idx="1"/>
          </p:nvPr>
        </p:nvSpPr>
        <p:spPr>
          <a:xfrm>
            <a:off x="216746" y="8391194"/>
            <a:ext cx="12571308" cy="1223069"/>
          </a:xfrm>
          <a:prstGeom prst="rect">
            <a:avLst/>
          </a:prstGeom>
        </p:spPr>
        <p:txBody>
          <a:bodyPr/>
          <a:lstStyle/>
          <a:p>
            <a:pPr/>
            <a:r>
              <a:t>Stores the name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IP mapping for a given host</a:t>
            </a:r>
          </a:p>
        </p:txBody>
      </p:sp>
      <p:grpSp>
        <p:nvGrpSpPr>
          <p:cNvPr id="529" name="Group"/>
          <p:cNvGrpSpPr/>
          <p:nvPr/>
        </p:nvGrpSpPr>
        <p:grpSpPr>
          <a:xfrm>
            <a:off x="8127127" y="3854511"/>
            <a:ext cx="4442105" cy="3008358"/>
            <a:chOff x="0" y="0"/>
            <a:chExt cx="4442104" cy="3008357"/>
          </a:xfrm>
        </p:grpSpPr>
        <p:sp>
          <p:nvSpPr>
            <p:cNvPr id="526" name="Shape"/>
            <p:cNvSpPr/>
            <p:nvPr/>
          </p:nvSpPr>
          <p:spPr>
            <a:xfrm>
              <a:off x="0" y="0"/>
              <a:ext cx="4442105" cy="3008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879" h="20684" fill="norm" stroke="1" extrusionOk="0">
                  <a:moveTo>
                    <a:pt x="1901" y="6800"/>
                  </a:moveTo>
                  <a:lnTo>
                    <a:pt x="1901" y="6800"/>
                  </a:lnTo>
                  <a:cubicBezTo>
                    <a:pt x="1658" y="4397"/>
                    <a:pt x="2907" y="2184"/>
                    <a:pt x="4691" y="1857"/>
                  </a:cubicBezTo>
                  <a:cubicBezTo>
                    <a:pt x="5414" y="1724"/>
                    <a:pt x="6149" y="1922"/>
                    <a:pt x="6778" y="2419"/>
                  </a:cubicBezTo>
                  <a:lnTo>
                    <a:pt x="6778" y="2419"/>
                  </a:lnTo>
                  <a:cubicBezTo>
                    <a:pt x="7445" y="725"/>
                    <a:pt x="9003" y="82"/>
                    <a:pt x="10259" y="981"/>
                  </a:cubicBezTo>
                  <a:cubicBezTo>
                    <a:pt x="10478" y="1139"/>
                    <a:pt x="10680" y="1338"/>
                    <a:pt x="10857" y="1573"/>
                  </a:cubicBezTo>
                  <a:lnTo>
                    <a:pt x="10857" y="1573"/>
                  </a:lnTo>
                  <a:cubicBezTo>
                    <a:pt x="11377" y="169"/>
                    <a:pt x="12642" y="-401"/>
                    <a:pt x="13683" y="299"/>
                  </a:cubicBezTo>
                  <a:cubicBezTo>
                    <a:pt x="13971" y="493"/>
                    <a:pt x="14223" y="774"/>
                    <a:pt x="14418" y="1119"/>
                  </a:cubicBezTo>
                  <a:lnTo>
                    <a:pt x="14418" y="1119"/>
                  </a:lnTo>
                  <a:cubicBezTo>
                    <a:pt x="15255" y="-209"/>
                    <a:pt x="16734" y="-373"/>
                    <a:pt x="17722" y="753"/>
                  </a:cubicBezTo>
                  <a:cubicBezTo>
                    <a:pt x="18137" y="1226"/>
                    <a:pt x="18417" y="1878"/>
                    <a:pt x="18513" y="2598"/>
                  </a:cubicBezTo>
                  <a:lnTo>
                    <a:pt x="18513" y="2598"/>
                  </a:lnTo>
                  <a:cubicBezTo>
                    <a:pt x="19885" y="3102"/>
                    <a:pt x="20694" y="5013"/>
                    <a:pt x="20321" y="6865"/>
                  </a:cubicBezTo>
                  <a:cubicBezTo>
                    <a:pt x="20289" y="7020"/>
                    <a:pt x="20250" y="7173"/>
                    <a:pt x="20203" y="7321"/>
                  </a:cubicBezTo>
                  <a:lnTo>
                    <a:pt x="20203" y="7321"/>
                  </a:lnTo>
                  <a:cubicBezTo>
                    <a:pt x="21303" y="9251"/>
                    <a:pt x="21034" y="12017"/>
                    <a:pt x="19601" y="13499"/>
                  </a:cubicBezTo>
                  <a:cubicBezTo>
                    <a:pt x="19156" y="13961"/>
                    <a:pt x="18629" y="14259"/>
                    <a:pt x="18072" y="14367"/>
                  </a:cubicBezTo>
                  <a:cubicBezTo>
                    <a:pt x="18072" y="16443"/>
                    <a:pt x="16822" y="18126"/>
                    <a:pt x="15280" y="18126"/>
                  </a:cubicBezTo>
                  <a:cubicBezTo>
                    <a:pt x="14757" y="18126"/>
                    <a:pt x="14245" y="17928"/>
                    <a:pt x="13801" y="17556"/>
                  </a:cubicBezTo>
                  <a:lnTo>
                    <a:pt x="13801" y="17556"/>
                  </a:lnTo>
                  <a:cubicBezTo>
                    <a:pt x="13280" y="19883"/>
                    <a:pt x="11460" y="21199"/>
                    <a:pt x="9738" y="20494"/>
                  </a:cubicBezTo>
                  <a:cubicBezTo>
                    <a:pt x="9016" y="20199"/>
                    <a:pt x="8392" y="19574"/>
                    <a:pt x="7973" y="18727"/>
                  </a:cubicBezTo>
                  <a:lnTo>
                    <a:pt x="7973" y="18727"/>
                  </a:lnTo>
                  <a:cubicBezTo>
                    <a:pt x="6209" y="20160"/>
                    <a:pt x="3920" y="19389"/>
                    <a:pt x="2859" y="17004"/>
                  </a:cubicBezTo>
                  <a:cubicBezTo>
                    <a:pt x="2846" y="16974"/>
                    <a:pt x="2833" y="16944"/>
                    <a:pt x="2820" y="16914"/>
                  </a:cubicBezTo>
                  <a:lnTo>
                    <a:pt x="2820" y="16914"/>
                  </a:lnTo>
                  <a:cubicBezTo>
                    <a:pt x="1666" y="17096"/>
                    <a:pt x="620" y="15986"/>
                    <a:pt x="485" y="14435"/>
                  </a:cubicBezTo>
                  <a:cubicBezTo>
                    <a:pt x="412" y="13608"/>
                    <a:pt x="615" y="12780"/>
                    <a:pt x="1038" y="12172"/>
                  </a:cubicBezTo>
                  <a:lnTo>
                    <a:pt x="1038" y="12172"/>
                  </a:lnTo>
                  <a:cubicBezTo>
                    <a:pt x="39" y="11379"/>
                    <a:pt x="-297" y="9639"/>
                    <a:pt x="288" y="8285"/>
                  </a:cubicBezTo>
                  <a:cubicBezTo>
                    <a:pt x="626" y="7504"/>
                    <a:pt x="1218" y="6988"/>
                    <a:pt x="1883" y="6895"/>
                  </a:cubicBez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27" name="Shape"/>
            <p:cNvSpPr/>
            <p:nvPr/>
          </p:nvSpPr>
          <p:spPr>
            <a:xfrm>
              <a:off x="225560" y="152972"/>
              <a:ext cx="4070451" cy="25541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380" y="14010"/>
                  </a:moveTo>
                  <a:lnTo>
                    <a:pt x="1380" y="14010"/>
                  </a:lnTo>
                  <a:cubicBezTo>
                    <a:pt x="899" y="14066"/>
                    <a:pt x="417" y="13902"/>
                    <a:pt x="0" y="13542"/>
                  </a:cubicBezTo>
                  <a:moveTo>
                    <a:pt x="2598" y="19137"/>
                  </a:moveTo>
                  <a:lnTo>
                    <a:pt x="2598" y="19137"/>
                  </a:lnTo>
                  <a:cubicBezTo>
                    <a:pt x="2405" y="19250"/>
                    <a:pt x="2202" y="19325"/>
                    <a:pt x="1994" y="19361"/>
                  </a:cubicBezTo>
                  <a:moveTo>
                    <a:pt x="7802" y="21600"/>
                  </a:moveTo>
                  <a:lnTo>
                    <a:pt x="7802" y="21600"/>
                  </a:lnTo>
                  <a:cubicBezTo>
                    <a:pt x="7657" y="21279"/>
                    <a:pt x="7535" y="20936"/>
                    <a:pt x="7438" y="20577"/>
                  </a:cubicBezTo>
                  <a:moveTo>
                    <a:pt x="14532" y="19050"/>
                  </a:moveTo>
                  <a:lnTo>
                    <a:pt x="14532" y="19050"/>
                  </a:lnTo>
                  <a:cubicBezTo>
                    <a:pt x="14510" y="19430"/>
                    <a:pt x="14462" y="19806"/>
                    <a:pt x="14386" y="20172"/>
                  </a:cubicBezTo>
                  <a:moveTo>
                    <a:pt x="17421" y="12116"/>
                  </a:moveTo>
                  <a:lnTo>
                    <a:pt x="17421" y="12116"/>
                  </a:lnTo>
                  <a:cubicBezTo>
                    <a:pt x="18505" y="12890"/>
                    <a:pt x="19193" y="14504"/>
                    <a:pt x="19193" y="16273"/>
                  </a:cubicBezTo>
                  <a:moveTo>
                    <a:pt x="21600" y="7649"/>
                  </a:moveTo>
                  <a:lnTo>
                    <a:pt x="21600" y="7649"/>
                  </a:lnTo>
                  <a:cubicBezTo>
                    <a:pt x="21423" y="8256"/>
                    <a:pt x="21153" y="8794"/>
                    <a:pt x="20811" y="9222"/>
                  </a:cubicBezTo>
                  <a:moveTo>
                    <a:pt x="19707" y="1814"/>
                  </a:moveTo>
                  <a:lnTo>
                    <a:pt x="19707" y="1814"/>
                  </a:lnTo>
                  <a:cubicBezTo>
                    <a:pt x="19737" y="2059"/>
                    <a:pt x="19751" y="2307"/>
                    <a:pt x="19749" y="2556"/>
                  </a:cubicBezTo>
                  <a:moveTo>
                    <a:pt x="14668" y="947"/>
                  </a:moveTo>
                  <a:lnTo>
                    <a:pt x="14668" y="947"/>
                  </a:lnTo>
                  <a:cubicBezTo>
                    <a:pt x="14771" y="605"/>
                    <a:pt x="14907" y="286"/>
                    <a:pt x="15073" y="0"/>
                  </a:cubicBezTo>
                  <a:moveTo>
                    <a:pt x="10888" y="1399"/>
                  </a:moveTo>
                  <a:lnTo>
                    <a:pt x="10888" y="1399"/>
                  </a:lnTo>
                  <a:cubicBezTo>
                    <a:pt x="10930" y="1115"/>
                    <a:pt x="10996" y="841"/>
                    <a:pt x="11084" y="582"/>
                  </a:cubicBezTo>
                  <a:moveTo>
                    <a:pt x="6452" y="1676"/>
                  </a:moveTo>
                  <a:lnTo>
                    <a:pt x="6452" y="1676"/>
                  </a:lnTo>
                  <a:cubicBezTo>
                    <a:pt x="6709" y="1897"/>
                    <a:pt x="6947" y="2163"/>
                    <a:pt x="7160" y="2469"/>
                  </a:cubicBezTo>
                  <a:moveTo>
                    <a:pt x="1072" y="7905"/>
                  </a:moveTo>
                  <a:lnTo>
                    <a:pt x="1072" y="7905"/>
                  </a:lnTo>
                  <a:cubicBezTo>
                    <a:pt x="1016" y="7632"/>
                    <a:pt x="974" y="7353"/>
                    <a:pt x="948" y="7071"/>
                  </a:cubicBezTo>
                </a:path>
              </a:pathLst>
            </a:custGeom>
            <a:noFill/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28" name="RIT"/>
            <p:cNvSpPr txBox="1"/>
            <p:nvPr/>
          </p:nvSpPr>
          <p:spPr>
            <a:xfrm>
              <a:off x="615178" y="1122018"/>
              <a:ext cx="289792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/>
              </a:pPr>
              <a:r>
                <a:rPr sz="3400"/>
                <a:t>RIT</a:t>
              </a:r>
            </a:p>
          </p:txBody>
        </p:sp>
      </p:grpSp>
      <p:pic>
        <p:nvPicPr>
          <p:cNvPr id="530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91129" y="3465884"/>
            <a:ext cx="1175981" cy="1175981"/>
          </a:xfrm>
          <a:prstGeom prst="rect">
            <a:avLst/>
          </a:prstGeom>
          <a:ln w="12700">
            <a:miter lim="400000"/>
          </a:ln>
        </p:spPr>
      </p:pic>
      <p:pic>
        <p:nvPicPr>
          <p:cNvPr id="531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09704" y="4371086"/>
            <a:ext cx="1192119" cy="119211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4" name="Group"/>
          <p:cNvGrpSpPr/>
          <p:nvPr/>
        </p:nvGrpSpPr>
        <p:grpSpPr>
          <a:xfrm>
            <a:off x="358630" y="2616874"/>
            <a:ext cx="3744075" cy="1944048"/>
            <a:chOff x="0" y="0"/>
            <a:chExt cx="3744074" cy="1944047"/>
          </a:xfrm>
        </p:grpSpPr>
        <p:sp>
          <p:nvSpPr>
            <p:cNvPr id="532" name="Shape"/>
            <p:cNvSpPr/>
            <p:nvPr/>
          </p:nvSpPr>
          <p:spPr>
            <a:xfrm flipH="1">
              <a:off x="1" y="0"/>
              <a:ext cx="3744074" cy="1944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889"/>
                  </a:lnTo>
                  <a:lnTo>
                    <a:pt x="18000" y="15889"/>
                  </a:lnTo>
                  <a:lnTo>
                    <a:pt x="18106" y="21600"/>
                  </a:lnTo>
                  <a:lnTo>
                    <a:pt x="12600" y="15889"/>
                  </a:lnTo>
                  <a:lnTo>
                    <a:pt x="0" y="15889"/>
                  </a:lnTo>
                  <a:lnTo>
                    <a:pt x="0" y="9268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33" name="Where is www.rit.edu?"/>
            <p:cNvSpPr txBox="1"/>
            <p:nvPr/>
          </p:nvSpPr>
          <p:spPr>
            <a:xfrm>
              <a:off x="0" y="0"/>
              <a:ext cx="3744073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www.rit.edu?</a:t>
              </a:r>
            </a:p>
          </p:txBody>
        </p:sp>
      </p:grpSp>
      <p:sp>
        <p:nvSpPr>
          <p:cNvPr id="535" name="Shape"/>
          <p:cNvSpPr/>
          <p:nvPr/>
        </p:nvSpPr>
        <p:spPr>
          <a:xfrm rot="5400000">
            <a:off x="901440" y="4351978"/>
            <a:ext cx="787881" cy="1200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089"/>
                </a:moveTo>
                <a:lnTo>
                  <a:pt x="10800" y="0"/>
                </a:lnTo>
                <a:lnTo>
                  <a:pt x="21600" y="7089"/>
                </a:lnTo>
                <a:lnTo>
                  <a:pt x="16200" y="7089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7089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536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72928" y="4356077"/>
            <a:ext cx="1192119" cy="1192119"/>
          </a:xfrm>
          <a:prstGeom prst="rect">
            <a:avLst/>
          </a:prstGeom>
          <a:ln w="12700">
            <a:miter lim="400000"/>
          </a:ln>
        </p:spPr>
      </p:pic>
      <p:pic>
        <p:nvPicPr>
          <p:cNvPr id="537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587265" y="4371086"/>
            <a:ext cx="1192119" cy="1192119"/>
          </a:xfrm>
          <a:prstGeom prst="rect">
            <a:avLst/>
          </a:prstGeom>
          <a:ln w="12700">
            <a:miter lim="400000"/>
          </a:ln>
        </p:spPr>
      </p:pic>
      <p:sp>
        <p:nvSpPr>
          <p:cNvPr id="538" name="Shape"/>
          <p:cNvSpPr/>
          <p:nvPr/>
        </p:nvSpPr>
        <p:spPr>
          <a:xfrm rot="5400000">
            <a:off x="3562205" y="4366989"/>
            <a:ext cx="787880" cy="1200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089"/>
                </a:moveTo>
                <a:lnTo>
                  <a:pt x="10800" y="0"/>
                </a:lnTo>
                <a:lnTo>
                  <a:pt x="21600" y="7089"/>
                </a:lnTo>
                <a:lnTo>
                  <a:pt x="16200" y="7089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7089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39" name="Shape"/>
          <p:cNvSpPr/>
          <p:nvPr/>
        </p:nvSpPr>
        <p:spPr>
          <a:xfrm rot="5400000">
            <a:off x="6215606" y="4351978"/>
            <a:ext cx="787881" cy="1200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7089"/>
                </a:moveTo>
                <a:lnTo>
                  <a:pt x="10800" y="0"/>
                </a:lnTo>
                <a:lnTo>
                  <a:pt x="21600" y="7089"/>
                </a:lnTo>
                <a:lnTo>
                  <a:pt x="16200" y="7089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7089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40" name="Root"/>
          <p:cNvSpPr txBox="1"/>
          <p:nvPr/>
        </p:nvSpPr>
        <p:spPr>
          <a:xfrm>
            <a:off x="2221684" y="5673993"/>
            <a:ext cx="89460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Root</a:t>
            </a:r>
          </a:p>
        </p:txBody>
      </p:sp>
      <p:sp>
        <p:nvSpPr>
          <p:cNvPr id="541" name="edu"/>
          <p:cNvSpPr txBox="1"/>
          <p:nvPr/>
        </p:nvSpPr>
        <p:spPr>
          <a:xfrm>
            <a:off x="4889142" y="5673993"/>
            <a:ext cx="78602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edu</a:t>
            </a:r>
          </a:p>
        </p:txBody>
      </p:sp>
      <p:sp>
        <p:nvSpPr>
          <p:cNvPr id="542" name="rit"/>
          <p:cNvSpPr txBox="1"/>
          <p:nvPr/>
        </p:nvSpPr>
        <p:spPr>
          <a:xfrm>
            <a:off x="7556651" y="5673993"/>
            <a:ext cx="49822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rit</a:t>
            </a:r>
          </a:p>
        </p:txBody>
      </p:sp>
      <p:sp>
        <p:nvSpPr>
          <p:cNvPr id="543" name="www.rit.edu"/>
          <p:cNvSpPr txBox="1"/>
          <p:nvPr/>
        </p:nvSpPr>
        <p:spPr>
          <a:xfrm>
            <a:off x="10306670" y="2809294"/>
            <a:ext cx="216892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www.rit.edu</a:t>
            </a:r>
          </a:p>
        </p:txBody>
      </p:sp>
      <p:sp>
        <p:nvSpPr>
          <p:cNvPr id="544" name="Line"/>
          <p:cNvSpPr/>
          <p:nvPr/>
        </p:nvSpPr>
        <p:spPr>
          <a:xfrm flipV="1">
            <a:off x="8601396" y="4067180"/>
            <a:ext cx="2614047" cy="871652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547" name="Group"/>
          <p:cNvGrpSpPr/>
          <p:nvPr/>
        </p:nvGrpSpPr>
        <p:grpSpPr>
          <a:xfrm>
            <a:off x="6657212" y="6315100"/>
            <a:ext cx="2709335" cy="1843868"/>
            <a:chOff x="0" y="0"/>
            <a:chExt cx="2709333" cy="1843867"/>
          </a:xfrm>
        </p:grpSpPr>
        <p:sp>
          <p:nvSpPr>
            <p:cNvPr id="545" name="Shape"/>
            <p:cNvSpPr/>
            <p:nvPr/>
          </p:nvSpPr>
          <p:spPr>
            <a:xfrm>
              <a:off x="0" y="-1"/>
              <a:ext cx="2709334" cy="1843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565"/>
                  </a:moveTo>
                  <a:lnTo>
                    <a:pt x="8962" y="7565"/>
                  </a:lnTo>
                  <a:lnTo>
                    <a:pt x="8962" y="5400"/>
                  </a:lnTo>
                  <a:lnTo>
                    <a:pt x="7125" y="5400"/>
                  </a:lnTo>
                  <a:lnTo>
                    <a:pt x="10800" y="0"/>
                  </a:lnTo>
                  <a:lnTo>
                    <a:pt x="14475" y="5400"/>
                  </a:lnTo>
                  <a:lnTo>
                    <a:pt x="12638" y="5400"/>
                  </a:lnTo>
                  <a:lnTo>
                    <a:pt x="12638" y="7565"/>
                  </a:lnTo>
                  <a:lnTo>
                    <a:pt x="21600" y="756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46" name="Authority for ‘rit.edu’"/>
            <p:cNvSpPr txBox="1"/>
            <p:nvPr/>
          </p:nvSpPr>
          <p:spPr>
            <a:xfrm>
              <a:off x="0" y="709898"/>
              <a:ext cx="2709334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/>
              </a:pPr>
              <a:r>
                <a:rPr sz="3400"/>
                <a:t>Authority for ‘rit.edu’</a:t>
              </a:r>
            </a:p>
          </p:txBody>
        </p:sp>
      </p:grpSp>
      <p:grpSp>
        <p:nvGrpSpPr>
          <p:cNvPr id="550" name="Group"/>
          <p:cNvGrpSpPr/>
          <p:nvPr/>
        </p:nvGrpSpPr>
        <p:grpSpPr>
          <a:xfrm>
            <a:off x="4863864" y="2291754"/>
            <a:ext cx="3744075" cy="2052427"/>
            <a:chOff x="0" y="0"/>
            <a:chExt cx="3744074" cy="2052426"/>
          </a:xfrm>
        </p:grpSpPr>
        <p:sp>
          <p:nvSpPr>
            <p:cNvPr id="548" name="Shape"/>
            <p:cNvSpPr/>
            <p:nvPr/>
          </p:nvSpPr>
          <p:spPr>
            <a:xfrm flipH="1">
              <a:off x="1" y="0"/>
              <a:ext cx="3744074" cy="205242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050"/>
                  </a:lnTo>
                  <a:lnTo>
                    <a:pt x="9000" y="15050"/>
                  </a:lnTo>
                  <a:lnTo>
                    <a:pt x="3726" y="21600"/>
                  </a:lnTo>
                  <a:lnTo>
                    <a:pt x="3600" y="15050"/>
                  </a:lnTo>
                  <a:lnTo>
                    <a:pt x="0" y="15050"/>
                  </a:lnTo>
                  <a:lnTo>
                    <a:pt x="0" y="8779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49" name="www.rit.edu = 129.21.1.40"/>
            <p:cNvSpPr txBox="1"/>
            <p:nvPr/>
          </p:nvSpPr>
          <p:spPr>
            <a:xfrm>
              <a:off x="0" y="0"/>
              <a:ext cx="3744073" cy="119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www.rit.edu = 129.21.1.40</a:t>
              </a:r>
            </a:p>
          </p:txBody>
        </p:sp>
      </p:grpSp>
      <p:grpSp>
        <p:nvGrpSpPr>
          <p:cNvPr id="553" name="Group"/>
          <p:cNvGrpSpPr/>
          <p:nvPr/>
        </p:nvGrpSpPr>
        <p:grpSpPr>
          <a:xfrm>
            <a:off x="4164631" y="6315100"/>
            <a:ext cx="2184228" cy="1843868"/>
            <a:chOff x="0" y="0"/>
            <a:chExt cx="2184226" cy="1843867"/>
          </a:xfrm>
        </p:grpSpPr>
        <p:sp>
          <p:nvSpPr>
            <p:cNvPr id="551" name="Shape"/>
            <p:cNvSpPr/>
            <p:nvPr/>
          </p:nvSpPr>
          <p:spPr>
            <a:xfrm>
              <a:off x="-1" y="-1"/>
              <a:ext cx="2184228" cy="18438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565"/>
                  </a:moveTo>
                  <a:lnTo>
                    <a:pt x="8521" y="7565"/>
                  </a:lnTo>
                  <a:lnTo>
                    <a:pt x="8521" y="5400"/>
                  </a:lnTo>
                  <a:lnTo>
                    <a:pt x="6241" y="5400"/>
                  </a:lnTo>
                  <a:lnTo>
                    <a:pt x="10800" y="0"/>
                  </a:lnTo>
                  <a:lnTo>
                    <a:pt x="15359" y="5400"/>
                  </a:lnTo>
                  <a:lnTo>
                    <a:pt x="13079" y="5400"/>
                  </a:lnTo>
                  <a:lnTo>
                    <a:pt x="13079" y="7565"/>
                  </a:lnTo>
                  <a:lnTo>
                    <a:pt x="21600" y="7565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52" name="Authority for ‘edu’"/>
            <p:cNvSpPr txBox="1"/>
            <p:nvPr/>
          </p:nvSpPr>
          <p:spPr>
            <a:xfrm>
              <a:off x="-1" y="709898"/>
              <a:ext cx="218422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/>
              </a:pPr>
              <a:r>
                <a:rPr sz="3400"/>
                <a:t>Authority for ‘edu’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8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3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39" grpId="6"/>
      <p:bldP build="whole" bldLvl="1" animBg="1" rev="0" advAuto="0" spid="534" grpId="4"/>
      <p:bldP build="whole" bldLvl="1" animBg="1" rev="0" advAuto="0" spid="538" grpId="5"/>
      <p:bldP build="whole" bldLvl="1" animBg="1" rev="0" advAuto="0" spid="535" grpId="3"/>
      <p:bldP build="whole" bldLvl="1" animBg="1" rev="0" advAuto="0" spid="550" grpId="7"/>
      <p:bldP build="whole" bldLvl="1" animBg="1" rev="0" advAuto="0" spid="547" grpId="2"/>
      <p:bldP build="whole" bldLvl="1" animBg="1" rev="0" advAuto="0" spid="553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Basic Domain Name Resolution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Basic Domain Name Resolution</a:t>
            </a:r>
          </a:p>
        </p:txBody>
      </p:sp>
      <p:sp>
        <p:nvSpPr>
          <p:cNvPr id="556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57" name="Every host knows a local DNS server…"/>
          <p:cNvSpPr txBox="1"/>
          <p:nvPr>
            <p:ph type="body" idx="1"/>
          </p:nvPr>
        </p:nvSpPr>
        <p:spPr>
          <a:xfrm>
            <a:off x="139334" y="2275839"/>
            <a:ext cx="12788055" cy="7261015"/>
          </a:xfrm>
          <a:prstGeom prst="rect">
            <a:avLst/>
          </a:prstGeom>
        </p:spPr>
        <p:txBody>
          <a:bodyPr/>
          <a:lstStyle/>
          <a:p>
            <a:pPr/>
            <a:r>
              <a:t>Every host knows a local DNS server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Sends all queries to the local DNS server</a:t>
            </a:r>
          </a:p>
          <a:p>
            <a:pPr/>
            <a:r>
              <a:t>If the local DNS can answer the query, then you’re done</a:t>
            </a:r>
            <a:endParaRPr sz="3600"/>
          </a:p>
          <a:p>
            <a:pPr lvl="1" marL="1077936" indent="-712176">
              <a:spcBef>
                <a:spcPts val="700"/>
              </a:spcBef>
              <a:buClr>
                <a:srgbClr val="2DA2BF"/>
              </a:buClr>
              <a:buAutoNum type="arabicPeriod" startAt="1"/>
              <a:defRPr sz="3600"/>
            </a:pPr>
            <a:r>
              <a:t>Local server has cached the record for that name</a:t>
            </a:r>
          </a:p>
          <a:p>
            <a:pPr/>
            <a:r>
              <a:t>Otherwise, go down the hierarchy and search for the authoritative name server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Every local DNS server knows the root servers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Use cache to skip steps if possible</a:t>
            </a:r>
          </a:p>
          <a:p>
            <a:pPr lvl="2" marL="1003852" indent="-318052">
              <a:spcBef>
                <a:spcPts val="700"/>
              </a:spcBef>
              <a:defRPr sz="3200"/>
            </a:pPr>
            <a:r>
              <a:t>e.g. skip the root and go directly to .edu if the root file is cached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57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Recursive DNS Quer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Recursive DNS Query</a:t>
            </a:r>
          </a:p>
        </p:txBody>
      </p:sp>
      <p:sp>
        <p:nvSpPr>
          <p:cNvPr id="560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61" name="Puts the burden of resolution on the contacted name server…"/>
          <p:cNvSpPr txBox="1"/>
          <p:nvPr>
            <p:ph type="body" sz="half" idx="1"/>
          </p:nvPr>
        </p:nvSpPr>
        <p:spPr>
          <a:xfrm>
            <a:off x="-1" y="3615988"/>
            <a:ext cx="6192764" cy="5465113"/>
          </a:xfrm>
          <a:prstGeom prst="rect">
            <a:avLst/>
          </a:prstGeom>
        </p:spPr>
        <p:txBody>
          <a:bodyPr/>
          <a:lstStyle/>
          <a:p>
            <a:pPr marL="375219" indent="-375219"/>
            <a:r>
              <a:rPr sz="3400"/>
              <a:t>Puts the burden of resolution on the contacted name server</a:t>
            </a:r>
            <a:endParaRPr sz="3400"/>
          </a:p>
          <a:p>
            <a:pPr marL="375219" indent="-375219"/>
            <a:r>
              <a:rPr sz="3400"/>
              <a:t>How does glados know who to forward responses too?</a:t>
            </a:r>
            <a:endParaRPr sz="3400"/>
          </a:p>
          <a:p>
            <a:pPr lvl="1" marL="661181" indent="-295421">
              <a:spcBef>
                <a:spcPts val="700"/>
              </a:spcBef>
              <a:buClr>
                <a:srgbClr val="2DA2BF"/>
              </a:buClr>
              <a:defRPr sz="3600"/>
            </a:pPr>
            <a:r>
              <a:rPr sz="2800"/>
              <a:t>Random IDs embedded in DNS queries</a:t>
            </a:r>
          </a:p>
          <a:p>
            <a:pPr marL="375219" indent="-375219"/>
            <a:r>
              <a:rPr sz="3400"/>
              <a:t>What have we said about keeping state in the network?</a:t>
            </a:r>
          </a:p>
        </p:txBody>
      </p:sp>
      <p:pic>
        <p:nvPicPr>
          <p:cNvPr id="562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4759" y="2631418"/>
            <a:ext cx="978478" cy="978478"/>
          </a:xfrm>
          <a:prstGeom prst="rect">
            <a:avLst/>
          </a:prstGeom>
          <a:ln w="12700">
            <a:miter lim="400000"/>
          </a:ln>
        </p:spPr>
      </p:pic>
      <p:sp>
        <p:nvSpPr>
          <p:cNvPr id="563" name="Shape"/>
          <p:cNvSpPr/>
          <p:nvPr/>
        </p:nvSpPr>
        <p:spPr>
          <a:xfrm rot="10800000">
            <a:off x="7116910" y="3777583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564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2556" y="2631418"/>
            <a:ext cx="978478" cy="97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65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4757" y="4863962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6867" y="8234169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3936" y="7312655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3936" y="4863962"/>
            <a:ext cx="991905" cy="991906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Root"/>
          <p:cNvSpPr txBox="1"/>
          <p:nvPr/>
        </p:nvSpPr>
        <p:spPr>
          <a:xfrm>
            <a:off x="8771860" y="9158939"/>
            <a:ext cx="76192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</a:t>
            </a:r>
          </a:p>
        </p:txBody>
      </p:sp>
      <p:sp>
        <p:nvSpPr>
          <p:cNvPr id="570" name="com"/>
          <p:cNvSpPr txBox="1"/>
          <p:nvPr/>
        </p:nvSpPr>
        <p:spPr>
          <a:xfrm>
            <a:off x="11062616" y="8195136"/>
            <a:ext cx="69455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com</a:t>
            </a:r>
          </a:p>
        </p:txBody>
      </p:sp>
      <p:sp>
        <p:nvSpPr>
          <p:cNvPr id="571" name="ns1.google.com"/>
          <p:cNvSpPr txBox="1"/>
          <p:nvPr/>
        </p:nvSpPr>
        <p:spPr>
          <a:xfrm>
            <a:off x="10249317" y="5744928"/>
            <a:ext cx="232114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ns1.google.com</a:t>
            </a:r>
          </a:p>
        </p:txBody>
      </p:sp>
      <p:sp>
        <p:nvSpPr>
          <p:cNvPr id="572" name="www.google.com"/>
          <p:cNvSpPr txBox="1"/>
          <p:nvPr/>
        </p:nvSpPr>
        <p:spPr>
          <a:xfrm>
            <a:off x="10139402" y="2068864"/>
            <a:ext cx="254096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www.google.com</a:t>
            </a:r>
          </a:p>
        </p:txBody>
      </p:sp>
      <p:sp>
        <p:nvSpPr>
          <p:cNvPr id="573" name="glados.cs.rit.edu"/>
          <p:cNvSpPr txBox="1"/>
          <p:nvPr/>
        </p:nvSpPr>
        <p:spPr>
          <a:xfrm>
            <a:off x="6161740" y="5792015"/>
            <a:ext cx="2410220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glados.cs.rit.edu</a:t>
            </a:r>
          </a:p>
        </p:txBody>
      </p:sp>
      <p:sp>
        <p:nvSpPr>
          <p:cNvPr id="574" name="Line"/>
          <p:cNvSpPr/>
          <p:nvPr/>
        </p:nvSpPr>
        <p:spPr>
          <a:xfrm flipV="1">
            <a:off x="11431794" y="3819645"/>
            <a:ext cx="1" cy="782863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75" name="Shape"/>
          <p:cNvSpPr/>
          <p:nvPr/>
        </p:nvSpPr>
        <p:spPr>
          <a:xfrm rot="8796339">
            <a:off x="7626241" y="6283674"/>
            <a:ext cx="787881" cy="2287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20"/>
                </a:moveTo>
                <a:lnTo>
                  <a:pt x="10800" y="0"/>
                </a:lnTo>
                <a:lnTo>
                  <a:pt x="21600" y="3720"/>
                </a:lnTo>
                <a:lnTo>
                  <a:pt x="16200" y="372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20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76" name="Shape"/>
          <p:cNvSpPr/>
          <p:nvPr/>
        </p:nvSpPr>
        <p:spPr>
          <a:xfrm rot="3753653">
            <a:off x="9955972" y="7841333"/>
            <a:ext cx="787881" cy="92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77" name="Shape"/>
          <p:cNvSpPr/>
          <p:nvPr/>
        </p:nvSpPr>
        <p:spPr>
          <a:xfrm>
            <a:off x="11097583" y="6285384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78" name="Shape"/>
          <p:cNvSpPr/>
          <p:nvPr/>
        </p:nvSpPr>
        <p:spPr>
          <a:xfrm rot="10800000">
            <a:off x="11097583" y="6285383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79" name="Shape"/>
          <p:cNvSpPr/>
          <p:nvPr/>
        </p:nvSpPr>
        <p:spPr>
          <a:xfrm rot="14400000">
            <a:off x="9921861" y="7893451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80" name="Shape"/>
          <p:cNvSpPr/>
          <p:nvPr/>
        </p:nvSpPr>
        <p:spPr>
          <a:xfrm rot="19800000">
            <a:off x="7582418" y="6236249"/>
            <a:ext cx="787881" cy="2287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20"/>
                </a:moveTo>
                <a:lnTo>
                  <a:pt x="10800" y="0"/>
                </a:lnTo>
                <a:lnTo>
                  <a:pt x="21600" y="3720"/>
                </a:lnTo>
                <a:lnTo>
                  <a:pt x="16200" y="372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20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81" name="Shape"/>
          <p:cNvSpPr/>
          <p:nvPr/>
        </p:nvSpPr>
        <p:spPr>
          <a:xfrm>
            <a:off x="7116910" y="3777582"/>
            <a:ext cx="787881" cy="9264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582" name="Double Arrow"/>
          <p:cNvSpPr/>
          <p:nvPr/>
        </p:nvSpPr>
        <p:spPr>
          <a:xfrm>
            <a:off x="8127998" y="2771007"/>
            <a:ext cx="2730148" cy="69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585" name="Group"/>
          <p:cNvGrpSpPr/>
          <p:nvPr/>
        </p:nvGrpSpPr>
        <p:grpSpPr>
          <a:xfrm>
            <a:off x="603794" y="2471436"/>
            <a:ext cx="6552981" cy="773080"/>
            <a:chOff x="0" y="0"/>
            <a:chExt cx="6552979" cy="773078"/>
          </a:xfrm>
        </p:grpSpPr>
        <p:sp>
          <p:nvSpPr>
            <p:cNvPr id="583" name="Shape"/>
            <p:cNvSpPr/>
            <p:nvPr/>
          </p:nvSpPr>
          <p:spPr>
            <a:xfrm flipH="1">
              <a:off x="2" y="0"/>
              <a:ext cx="6552978" cy="77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79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79" y="21600"/>
                  </a:lnTo>
                  <a:lnTo>
                    <a:pt x="2179" y="9000"/>
                  </a:lnTo>
                  <a:lnTo>
                    <a:pt x="0" y="10189"/>
                  </a:lnTo>
                  <a:lnTo>
                    <a:pt x="2179" y="3600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584" name="Where is www.google.com?"/>
            <p:cNvSpPr txBox="1"/>
            <p:nvPr/>
          </p:nvSpPr>
          <p:spPr>
            <a:xfrm>
              <a:off x="0" y="77411"/>
              <a:ext cx="5891905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Where is www.google.com?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1" dur="500" fill="hold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xit" nodeType="after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5" dur="500" fill="hold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xit" nodeType="afterEffect" presetID="9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39" dur="500" fill="hold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Class="exit" nodeType="afterEffect" presetID="9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43" dur="500" fill="hold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Class="entr" nodeType="after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8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Class="entr" nodeType="afterEffect" presetSubtype="2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52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Class="entr" nodeType="after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6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Class="entr" nodeType="afterEffect" presetSubtype="4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60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xit" nodeType="click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4" dur="500" fill="hold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Class="exit" nodeType="afterEffect" presetID="9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8" dur="500" fill="hold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Class="exit" nodeType="afterEffect" presetID="9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2" dur="500" fill="hold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Class="exit" nodeType="afterEffect" presetID="9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76" dur="500" fill="hold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Class="entr" nodeType="afterEffect" presetID="9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81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56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6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Class="entr" nodeType="with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Class="entr" nodeType="with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Subtype="8" presetID="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76" grpId="8"/>
      <p:bldP build="whole" bldLvl="1" animBg="1" rev="0" advAuto="0" spid="580" grpId="14"/>
      <p:bldP build="whole" bldLvl="1" animBg="1" rev="0" advAuto="0" spid="582" grpId="18"/>
      <p:bldP build="whole" bldLvl="1" animBg="1" rev="0" advAuto="0" spid="578" grpId="17"/>
      <p:bldP build="whole" bldLvl="1" animBg="1" rev="0" advAuto="0" spid="577" grpId="5"/>
      <p:bldP build="whole" bldLvl="1" animBg="1" rev="0" advAuto="0" spid="575" grpId="3"/>
      <p:bldP build="whole" bldLvl="1" animBg="1" rev="0" advAuto="0" spid="581" grpId="13"/>
      <p:bldP build="whole" bldLvl="1" animBg="1" rev="0" advAuto="0" spid="563" grpId="2"/>
      <p:bldP build="whole" bldLvl="1" animBg="1" rev="0" advAuto="0" spid="579" grpId="11"/>
      <p:bldP build="whole" bldLvl="1" animBg="1" rev="0" advAuto="0" spid="575" grpId="7"/>
      <p:bldP build="whole" bldLvl="1" animBg="1" rev="0" advAuto="0" spid="577" grpId="9"/>
      <p:bldP build="whole" bldLvl="1" animBg="1" rev="0" advAuto="0" spid="563" grpId="6"/>
      <p:bldP build="whole" bldLvl="1" animBg="1" rev="0" advAuto="0" spid="579" grpId="15"/>
      <p:bldP build="whole" bldLvl="1" animBg="1" rev="0" advAuto="0" spid="581" grpId="16"/>
      <p:bldP build="p" bldLvl="1" animBg="1" rev="0" advAuto="0" spid="561" grpId="19"/>
      <p:bldP build="whole" bldLvl="1" animBg="1" rev="0" advAuto="0" spid="576" grpId="4"/>
      <p:bldP build="whole" bldLvl="1" animBg="1" rev="0" advAuto="0" spid="580" grpId="12"/>
      <p:bldP build="whole" bldLvl="1" animBg="1" rev="0" advAuto="0" spid="578" grpId="10"/>
      <p:bldP build="whole" bldLvl="1" animBg="1" rev="0" advAuto="0" spid="585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Why Skipping Transport Layer?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Why Skipping Transport Layer? </a:t>
            </a:r>
          </a:p>
        </p:txBody>
      </p:sp>
      <p:sp>
        <p:nvSpPr>
          <p:cNvPr id="188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89" name="No; we will cover at the next class…"/>
          <p:cNvSpPr txBox="1"/>
          <p:nvPr>
            <p:ph type="body" idx="1"/>
          </p:nvPr>
        </p:nvSpPr>
        <p:spPr>
          <a:xfrm>
            <a:off x="4561385" y="2275839"/>
            <a:ext cx="8443415" cy="7261015"/>
          </a:xfrm>
          <a:prstGeom prst="rect">
            <a:avLst/>
          </a:prstGeom>
        </p:spPr>
        <p:txBody>
          <a:bodyPr/>
          <a:lstStyle/>
          <a:p>
            <a:pPr marL="443132" indent="-443132">
              <a:defRPr sz="3600"/>
            </a:pPr>
            <a:r>
              <a:t>No; we will cover at the next class</a:t>
            </a:r>
          </a:p>
          <a:p>
            <a:pPr marL="443132" indent="-443132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Project 2 is announced: DNS</a:t>
            </a:r>
          </a:p>
        </p:txBody>
      </p:sp>
      <p:sp>
        <p:nvSpPr>
          <p:cNvPr id="190" name="Application"/>
          <p:cNvSpPr txBox="1"/>
          <p:nvPr/>
        </p:nvSpPr>
        <p:spPr>
          <a:xfrm>
            <a:off x="274865" y="4087131"/>
            <a:ext cx="3189566" cy="815186"/>
          </a:xfrm>
          <a:prstGeom prst="rect">
            <a:avLst/>
          </a:prstGeom>
          <a:solidFill>
            <a:srgbClr val="7030A0"/>
          </a:solidFill>
          <a:ln w="762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indent="113156" defTabSz="1287475">
              <a:lnSpc>
                <a:spcPct val="90000"/>
              </a:lnSpc>
              <a:spcBef>
                <a:spcPts val="1000"/>
              </a:spcBef>
              <a:defRPr b="0" sz="4356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3366">
                <a:solidFill>
                  <a:srgbClr val="000000"/>
                </a:solidFill>
              </a:defRPr>
            </a:pPr>
            <a:r>
              <a:rPr sz="4356">
                <a:solidFill>
                  <a:srgbClr val="FFFFFF"/>
                </a:solidFill>
              </a:rPr>
              <a:t>Application</a:t>
            </a:r>
          </a:p>
        </p:txBody>
      </p:sp>
      <p:sp>
        <p:nvSpPr>
          <p:cNvPr id="191" name="Transport"/>
          <p:cNvSpPr txBox="1"/>
          <p:nvPr/>
        </p:nvSpPr>
        <p:spPr>
          <a:xfrm>
            <a:off x="274871" y="4908796"/>
            <a:ext cx="3189553" cy="815186"/>
          </a:xfrm>
          <a:prstGeom prst="rect">
            <a:avLst/>
          </a:prstGeom>
          <a:solidFill>
            <a:srgbClr val="00B050"/>
          </a:solidFill>
          <a:ln w="762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indent="113156" defTabSz="1287475">
              <a:lnSpc>
                <a:spcPct val="90000"/>
              </a:lnSpc>
              <a:spcBef>
                <a:spcPts val="1000"/>
              </a:spcBef>
              <a:defRPr b="0" sz="4356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3366">
                <a:solidFill>
                  <a:srgbClr val="000000"/>
                </a:solidFill>
              </a:defRPr>
            </a:pPr>
            <a:r>
              <a:rPr sz="4356">
                <a:solidFill>
                  <a:srgbClr val="FFFFFF"/>
                </a:solidFill>
              </a:rPr>
              <a:t>Transport</a:t>
            </a:r>
          </a:p>
        </p:txBody>
      </p:sp>
      <p:sp>
        <p:nvSpPr>
          <p:cNvPr id="192" name="Network"/>
          <p:cNvSpPr txBox="1"/>
          <p:nvPr/>
        </p:nvSpPr>
        <p:spPr>
          <a:xfrm>
            <a:off x="274871" y="5723982"/>
            <a:ext cx="3189553" cy="815186"/>
          </a:xfrm>
          <a:prstGeom prst="rect">
            <a:avLst/>
          </a:prstGeom>
          <a:solidFill>
            <a:srgbClr val="92D050"/>
          </a:solidFill>
          <a:ln w="762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indent="113156" defTabSz="1287475">
              <a:lnSpc>
                <a:spcPct val="90000"/>
              </a:lnSpc>
              <a:spcBef>
                <a:spcPts val="1000"/>
              </a:spcBef>
              <a:defRPr b="0" sz="4356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3366">
                <a:solidFill>
                  <a:srgbClr val="000000"/>
                </a:solidFill>
              </a:defRPr>
            </a:pPr>
            <a:r>
              <a:rPr sz="4356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193" name="Data Link"/>
          <p:cNvSpPr txBox="1"/>
          <p:nvPr/>
        </p:nvSpPr>
        <p:spPr>
          <a:xfrm>
            <a:off x="274871" y="6545647"/>
            <a:ext cx="3189553" cy="815186"/>
          </a:xfrm>
          <a:prstGeom prst="rect">
            <a:avLst/>
          </a:prstGeom>
          <a:solidFill>
            <a:srgbClr val="EB641B"/>
          </a:solidFill>
          <a:ln w="762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indent="113156" defTabSz="1287475">
              <a:lnSpc>
                <a:spcPct val="90000"/>
              </a:lnSpc>
              <a:spcBef>
                <a:spcPts val="1000"/>
              </a:spcBef>
              <a:defRPr b="0" sz="4356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3366">
                <a:solidFill>
                  <a:srgbClr val="000000"/>
                </a:solidFill>
              </a:defRPr>
            </a:pPr>
            <a:r>
              <a:rPr sz="4356">
                <a:solidFill>
                  <a:srgbClr val="FFFFFF"/>
                </a:solidFill>
              </a:rPr>
              <a:t>Data Link</a:t>
            </a:r>
          </a:p>
        </p:txBody>
      </p:sp>
      <p:sp>
        <p:nvSpPr>
          <p:cNvPr id="194" name="Physical"/>
          <p:cNvSpPr txBox="1"/>
          <p:nvPr/>
        </p:nvSpPr>
        <p:spPr>
          <a:xfrm>
            <a:off x="275057" y="7360832"/>
            <a:ext cx="3189554" cy="815186"/>
          </a:xfrm>
          <a:prstGeom prst="rect">
            <a:avLst/>
          </a:prstGeom>
          <a:solidFill>
            <a:srgbClr val="FF0000"/>
          </a:solidFill>
          <a:ln w="76200">
            <a:solidFill>
              <a:srgbClr val="000000"/>
            </a:solidFill>
            <a:bevel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indent="113156" defTabSz="1287475">
              <a:lnSpc>
                <a:spcPct val="90000"/>
              </a:lnSpc>
              <a:spcBef>
                <a:spcPts val="1000"/>
              </a:spcBef>
              <a:defRPr b="0" sz="4356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3366">
                <a:solidFill>
                  <a:srgbClr val="000000"/>
                </a:solidFill>
              </a:defRPr>
            </a:pPr>
            <a:r>
              <a:rPr sz="4356">
                <a:solidFill>
                  <a:srgbClr val="FFFFFF"/>
                </a:solidFill>
              </a:rPr>
              <a:t>Physical</a:t>
            </a:r>
          </a:p>
        </p:txBody>
      </p:sp>
      <p:sp>
        <p:nvSpPr>
          <p:cNvPr id="195" name="Line"/>
          <p:cNvSpPr/>
          <p:nvPr/>
        </p:nvSpPr>
        <p:spPr>
          <a:xfrm>
            <a:off x="3703235" y="2283290"/>
            <a:ext cx="657445" cy="5925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15635" y="21600"/>
                  <a:pt x="10800" y="21503"/>
                  <a:pt x="10800" y="21384"/>
                </a:cubicBezTo>
                <a:lnTo>
                  <a:pt x="10800" y="11407"/>
                </a:lnTo>
                <a:cubicBezTo>
                  <a:pt x="10800" y="11288"/>
                  <a:pt x="5965" y="11191"/>
                  <a:pt x="0" y="11191"/>
                </a:cubicBezTo>
                <a:cubicBezTo>
                  <a:pt x="5965" y="11191"/>
                  <a:pt x="10800" y="11094"/>
                  <a:pt x="10800" y="10975"/>
                </a:cubicBezTo>
                <a:lnTo>
                  <a:pt x="10800" y="216"/>
                </a:lnTo>
                <a:cubicBezTo>
                  <a:pt x="10800" y="97"/>
                  <a:pt x="15635" y="0"/>
                  <a:pt x="21600" y="0"/>
                </a:cubicBezTo>
              </a:path>
            </a:pathLst>
          </a:custGeom>
          <a:ln w="101600">
            <a:solidFill>
              <a:srgbClr val="28A0BE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Iterated DNS quer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Iterated DNS query</a:t>
            </a:r>
          </a:p>
        </p:txBody>
      </p:sp>
      <p:sp>
        <p:nvSpPr>
          <p:cNvPr id="588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589" name="Contact server replies with the name of the next authority in the hierarchy…"/>
          <p:cNvSpPr txBox="1"/>
          <p:nvPr>
            <p:ph type="body" sz="half" idx="1"/>
          </p:nvPr>
        </p:nvSpPr>
        <p:spPr>
          <a:xfrm>
            <a:off x="15476" y="3963370"/>
            <a:ext cx="6480225" cy="5759272"/>
          </a:xfrm>
          <a:prstGeom prst="rect">
            <a:avLst/>
          </a:prstGeom>
        </p:spPr>
        <p:txBody>
          <a:bodyPr/>
          <a:lstStyle/>
          <a:p>
            <a:pPr/>
            <a:r>
              <a:t>Contact server replies with the name of the next authority in the hierarchy</a:t>
            </a:r>
          </a:p>
          <a:p>
            <a:pPr/>
            <a:r>
              <a:t>“I don’t know this name, but this other server might”</a:t>
            </a:r>
          </a:p>
          <a:p>
            <a:pPr/>
            <a:r>
              <a:t>This is how DNS works today</a:t>
            </a:r>
          </a:p>
        </p:txBody>
      </p:sp>
      <p:pic>
        <p:nvPicPr>
          <p:cNvPr id="590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4759" y="2631418"/>
            <a:ext cx="978478" cy="978478"/>
          </a:xfrm>
          <a:prstGeom prst="rect">
            <a:avLst/>
          </a:prstGeom>
          <a:ln w="12700">
            <a:miter lim="400000"/>
          </a:ln>
        </p:spPr>
      </p:pic>
      <p:sp>
        <p:nvSpPr>
          <p:cNvPr id="591" name="Shape"/>
          <p:cNvSpPr/>
          <p:nvPr/>
        </p:nvSpPr>
        <p:spPr>
          <a:xfrm rot="10800000">
            <a:off x="7116910" y="3777583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592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2556" y="2631418"/>
            <a:ext cx="978478" cy="97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593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4757" y="4863962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94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6867" y="8234169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95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3936" y="7312655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596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3936" y="4863962"/>
            <a:ext cx="991905" cy="991906"/>
          </a:xfrm>
          <a:prstGeom prst="rect">
            <a:avLst/>
          </a:prstGeom>
          <a:ln w="12700">
            <a:miter lim="400000"/>
          </a:ln>
        </p:spPr>
      </p:pic>
      <p:sp>
        <p:nvSpPr>
          <p:cNvPr id="597" name="Root"/>
          <p:cNvSpPr txBox="1"/>
          <p:nvPr/>
        </p:nvSpPr>
        <p:spPr>
          <a:xfrm>
            <a:off x="8771860" y="9158939"/>
            <a:ext cx="76192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</a:t>
            </a:r>
          </a:p>
        </p:txBody>
      </p:sp>
      <p:sp>
        <p:nvSpPr>
          <p:cNvPr id="598" name="com"/>
          <p:cNvSpPr txBox="1"/>
          <p:nvPr/>
        </p:nvSpPr>
        <p:spPr>
          <a:xfrm>
            <a:off x="11062616" y="8195136"/>
            <a:ext cx="69455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com</a:t>
            </a:r>
          </a:p>
        </p:txBody>
      </p:sp>
      <p:sp>
        <p:nvSpPr>
          <p:cNvPr id="599" name="ns1.google.com"/>
          <p:cNvSpPr txBox="1"/>
          <p:nvPr/>
        </p:nvSpPr>
        <p:spPr>
          <a:xfrm>
            <a:off x="10249317" y="5744928"/>
            <a:ext cx="232114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ns1.google.com</a:t>
            </a:r>
          </a:p>
        </p:txBody>
      </p:sp>
      <p:sp>
        <p:nvSpPr>
          <p:cNvPr id="600" name="www.google.com"/>
          <p:cNvSpPr txBox="1"/>
          <p:nvPr/>
        </p:nvSpPr>
        <p:spPr>
          <a:xfrm>
            <a:off x="10139402" y="2068864"/>
            <a:ext cx="254096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www.google.com</a:t>
            </a:r>
          </a:p>
        </p:txBody>
      </p:sp>
      <p:sp>
        <p:nvSpPr>
          <p:cNvPr id="601" name="asgard.ccs.rit.edu"/>
          <p:cNvSpPr txBox="1"/>
          <p:nvPr/>
        </p:nvSpPr>
        <p:spPr>
          <a:xfrm>
            <a:off x="6065721" y="5792015"/>
            <a:ext cx="260225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asgard.ccs.rit.edu</a:t>
            </a:r>
          </a:p>
        </p:txBody>
      </p:sp>
      <p:sp>
        <p:nvSpPr>
          <p:cNvPr id="602" name="Line"/>
          <p:cNvSpPr/>
          <p:nvPr/>
        </p:nvSpPr>
        <p:spPr>
          <a:xfrm flipV="1">
            <a:off x="11431794" y="3819645"/>
            <a:ext cx="1" cy="782863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03" name="Shape"/>
          <p:cNvSpPr/>
          <p:nvPr/>
        </p:nvSpPr>
        <p:spPr>
          <a:xfrm rot="8796339">
            <a:off x="7626241" y="6283674"/>
            <a:ext cx="787881" cy="2287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20"/>
                </a:moveTo>
                <a:lnTo>
                  <a:pt x="10800" y="0"/>
                </a:lnTo>
                <a:lnTo>
                  <a:pt x="21600" y="3720"/>
                </a:lnTo>
                <a:lnTo>
                  <a:pt x="16200" y="372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20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04" name="Shape"/>
          <p:cNvSpPr/>
          <p:nvPr/>
        </p:nvSpPr>
        <p:spPr>
          <a:xfrm rot="7700886">
            <a:off x="9145478" y="4945186"/>
            <a:ext cx="787881" cy="3284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591"/>
                </a:moveTo>
                <a:lnTo>
                  <a:pt x="10800" y="0"/>
                </a:lnTo>
                <a:lnTo>
                  <a:pt x="21600" y="2591"/>
                </a:lnTo>
                <a:lnTo>
                  <a:pt x="16200" y="259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591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05" name="Shape"/>
          <p:cNvSpPr/>
          <p:nvPr/>
        </p:nvSpPr>
        <p:spPr>
          <a:xfrm rot="5400000">
            <a:off x="9075101" y="4081860"/>
            <a:ext cx="787881" cy="255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36"/>
                </a:moveTo>
                <a:lnTo>
                  <a:pt x="10800" y="0"/>
                </a:lnTo>
                <a:lnTo>
                  <a:pt x="21600" y="3336"/>
                </a:lnTo>
                <a:lnTo>
                  <a:pt x="16200" y="3336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336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06" name="Shape"/>
          <p:cNvSpPr/>
          <p:nvPr/>
        </p:nvSpPr>
        <p:spPr>
          <a:xfrm rot="16200000">
            <a:off x="9047951" y="4076949"/>
            <a:ext cx="787881" cy="256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23"/>
                </a:moveTo>
                <a:lnTo>
                  <a:pt x="10800" y="0"/>
                </a:lnTo>
                <a:lnTo>
                  <a:pt x="21600" y="3323"/>
                </a:lnTo>
                <a:lnTo>
                  <a:pt x="16200" y="33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323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07" name="Shape"/>
          <p:cNvSpPr/>
          <p:nvPr/>
        </p:nvSpPr>
        <p:spPr>
          <a:xfrm rot="18457775">
            <a:off x="9061596" y="4927212"/>
            <a:ext cx="787881" cy="3308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572"/>
                </a:moveTo>
                <a:lnTo>
                  <a:pt x="10800" y="0"/>
                </a:lnTo>
                <a:lnTo>
                  <a:pt x="21600" y="2572"/>
                </a:lnTo>
                <a:lnTo>
                  <a:pt x="16200" y="25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5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08" name="Shape"/>
          <p:cNvSpPr/>
          <p:nvPr/>
        </p:nvSpPr>
        <p:spPr>
          <a:xfrm rot="19800000">
            <a:off x="7579298" y="6169972"/>
            <a:ext cx="787881" cy="2287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20"/>
                </a:moveTo>
                <a:lnTo>
                  <a:pt x="10800" y="0"/>
                </a:lnTo>
                <a:lnTo>
                  <a:pt x="21600" y="3720"/>
                </a:lnTo>
                <a:lnTo>
                  <a:pt x="16200" y="372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20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09" name="Shape"/>
          <p:cNvSpPr/>
          <p:nvPr/>
        </p:nvSpPr>
        <p:spPr>
          <a:xfrm>
            <a:off x="7116910" y="3777584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10" name="Double Arrow"/>
          <p:cNvSpPr/>
          <p:nvPr/>
        </p:nvSpPr>
        <p:spPr>
          <a:xfrm>
            <a:off x="8127998" y="2771007"/>
            <a:ext cx="2730148" cy="69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613" name="Group"/>
          <p:cNvGrpSpPr/>
          <p:nvPr/>
        </p:nvGrpSpPr>
        <p:grpSpPr>
          <a:xfrm>
            <a:off x="603794" y="2471436"/>
            <a:ext cx="6552981" cy="773080"/>
            <a:chOff x="0" y="0"/>
            <a:chExt cx="6552979" cy="773078"/>
          </a:xfrm>
        </p:grpSpPr>
        <p:sp>
          <p:nvSpPr>
            <p:cNvPr id="611" name="Shape"/>
            <p:cNvSpPr/>
            <p:nvPr/>
          </p:nvSpPr>
          <p:spPr>
            <a:xfrm flipH="1">
              <a:off x="2" y="0"/>
              <a:ext cx="6552978" cy="77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79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79" y="21600"/>
                  </a:lnTo>
                  <a:lnTo>
                    <a:pt x="2179" y="9000"/>
                  </a:lnTo>
                  <a:lnTo>
                    <a:pt x="0" y="10189"/>
                  </a:lnTo>
                  <a:lnTo>
                    <a:pt x="2179" y="3600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12" name="Where is www.google.com?"/>
            <p:cNvSpPr txBox="1"/>
            <p:nvPr/>
          </p:nvSpPr>
          <p:spPr>
            <a:xfrm>
              <a:off x="0" y="77411"/>
              <a:ext cx="5891905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Where is www.google.com?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500" fill="hold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1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25" dur="500" fill="hold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0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Class="entr" nodeType="with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3" dur="500" fill="hold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8"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52" dur="500" fill="hold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Class="entr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7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click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1" dur="500" fill="hold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500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xit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70" dur="500" fill="hold"/>
                                        <p:tgtEl>
                                          <p:spTgt spid="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Class="entr" nodeType="afterEffect" presetSubtype="2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5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xit" nodeType="clickEffect" presetSubtype="2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79" dur="500" fill="hold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Class="entr" nodeType="afterEffect" presetSubtype="4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4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xit" nodeType="click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88" dur="500" fill="hold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4" grpId="9"/>
      <p:bldP build="whole" bldLvl="1" animBg="1" rev="0" advAuto="0" spid="604" grpId="10"/>
      <p:bldP build="whole" bldLvl="1" animBg="1" rev="0" advAuto="0" spid="610" grpId="19"/>
      <p:bldP build="whole" bldLvl="1" animBg="1" rev="0" advAuto="0" spid="606" grpId="15"/>
      <p:bldP build="whole" bldLvl="1" animBg="1" rev="0" advAuto="0" spid="606" grpId="16"/>
      <p:bldP build="p" bldLvl="1" animBg="1" rev="0" advAuto="0" spid="589" grpId="7"/>
      <p:bldP build="whole" bldLvl="1" animBg="1" rev="0" advAuto="0" spid="603" grpId="4"/>
      <p:bldP build="whole" bldLvl="1" animBg="1" rev="0" advAuto="0" spid="607" grpId="11"/>
      <p:bldP build="whole" bldLvl="1" animBg="1" rev="0" advAuto="0" spid="603" grpId="5"/>
      <p:bldP build="whole" bldLvl="1" animBg="1" rev="0" advAuto="0" spid="607" grpId="12"/>
      <p:bldP build="whole" bldLvl="1" animBg="1" rev="0" advAuto="0" spid="591" grpId="2"/>
      <p:bldP build="whole" bldLvl="1" animBg="1" rev="0" advAuto="0" spid="591" grpId="3"/>
      <p:bldP build="whole" bldLvl="1" animBg="1" rev="0" advAuto="0" spid="608" grpId="6"/>
      <p:bldP build="whole" bldLvl="1" animBg="1" rev="0" advAuto="0" spid="605" grpId="13"/>
      <p:bldP build="whole" bldLvl="1" animBg="1" rev="0" advAuto="0" spid="608" grpId="8"/>
      <p:bldP build="whole" bldLvl="1" animBg="1" rev="0" advAuto="0" spid="605" grpId="14"/>
      <p:bldP build="whole" bldLvl="1" animBg="1" rev="0" advAuto="0" spid="613" grpId="1"/>
      <p:bldP build="whole" bldLvl="1" animBg="1" rev="0" advAuto="0" spid="609" grpId="17"/>
      <p:bldP build="whole" bldLvl="1" animBg="1" rev="0" advAuto="0" spid="609" grpId="18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DNS Propagation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Propagation</a:t>
            </a:r>
          </a:p>
        </p:txBody>
      </p:sp>
      <p:sp>
        <p:nvSpPr>
          <p:cNvPr id="616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17" name="How many of you have purchased a domain name?…"/>
          <p:cNvSpPr txBox="1"/>
          <p:nvPr>
            <p:ph type="body" sz="half" idx="1"/>
          </p:nvPr>
        </p:nvSpPr>
        <p:spPr>
          <a:xfrm>
            <a:off x="216746" y="2275839"/>
            <a:ext cx="12788055" cy="2833191"/>
          </a:xfrm>
          <a:prstGeom prst="rect">
            <a:avLst/>
          </a:prstGeom>
        </p:spPr>
        <p:txBody>
          <a:bodyPr/>
          <a:lstStyle/>
          <a:p>
            <a:pPr/>
            <a:r>
              <a:t>How many of you have purchased a domain name?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Did you notice that it took ~72 hours for your name to become accessible?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This delay is called DNS Propagation</a:t>
            </a:r>
          </a:p>
        </p:txBody>
      </p:sp>
      <p:pic>
        <p:nvPicPr>
          <p:cNvPr id="618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1956" y="5595520"/>
            <a:ext cx="978478" cy="97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19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8967" y="5602232"/>
            <a:ext cx="978479" cy="978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20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75230" y="6292223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21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9474" y="5595520"/>
            <a:ext cx="991906" cy="991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2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45287" y="5595520"/>
            <a:ext cx="991905" cy="991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23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96125" y="6292223"/>
            <a:ext cx="991906" cy="991906"/>
          </a:xfrm>
          <a:prstGeom prst="rect">
            <a:avLst/>
          </a:prstGeom>
          <a:ln w="12700">
            <a:miter lim="400000"/>
          </a:ln>
        </p:spPr>
      </p:pic>
      <p:sp>
        <p:nvSpPr>
          <p:cNvPr id="624" name="Root"/>
          <p:cNvSpPr txBox="1"/>
          <p:nvPr/>
        </p:nvSpPr>
        <p:spPr>
          <a:xfrm>
            <a:off x="4404467" y="6520290"/>
            <a:ext cx="76192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</a:t>
            </a:r>
          </a:p>
        </p:txBody>
      </p:sp>
      <p:sp>
        <p:nvSpPr>
          <p:cNvPr id="625" name="com"/>
          <p:cNvSpPr txBox="1"/>
          <p:nvPr/>
        </p:nvSpPr>
        <p:spPr>
          <a:xfrm>
            <a:off x="6493966" y="6478000"/>
            <a:ext cx="69455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com</a:t>
            </a:r>
          </a:p>
        </p:txBody>
      </p:sp>
      <p:sp>
        <p:nvSpPr>
          <p:cNvPr id="626" name="ns.godaddy.com"/>
          <p:cNvSpPr txBox="1"/>
          <p:nvPr/>
        </p:nvSpPr>
        <p:spPr>
          <a:xfrm>
            <a:off x="7579162" y="7173190"/>
            <a:ext cx="242584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ns.godaddy.com</a:t>
            </a:r>
          </a:p>
        </p:txBody>
      </p:sp>
      <p:sp>
        <p:nvSpPr>
          <p:cNvPr id="627" name="www.my-new-site.com"/>
          <p:cNvSpPr txBox="1"/>
          <p:nvPr/>
        </p:nvSpPr>
        <p:spPr>
          <a:xfrm>
            <a:off x="9370180" y="5056072"/>
            <a:ext cx="3216050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www.my-new-site.com</a:t>
            </a:r>
          </a:p>
        </p:txBody>
      </p:sp>
      <p:sp>
        <p:nvSpPr>
          <p:cNvPr id="628" name="asgard.ccs.rit.edu"/>
          <p:cNvSpPr txBox="1"/>
          <p:nvPr/>
        </p:nvSpPr>
        <p:spPr>
          <a:xfrm>
            <a:off x="1246194" y="7220277"/>
            <a:ext cx="260225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asgard.ccs.rit.edu</a:t>
            </a:r>
          </a:p>
        </p:txBody>
      </p:sp>
      <p:sp>
        <p:nvSpPr>
          <p:cNvPr id="629" name="Line"/>
          <p:cNvSpPr/>
          <p:nvPr/>
        </p:nvSpPr>
        <p:spPr>
          <a:xfrm flipV="1">
            <a:off x="9561284" y="6309443"/>
            <a:ext cx="889308" cy="399054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630" name="Shape"/>
          <p:cNvSpPr/>
          <p:nvPr/>
        </p:nvSpPr>
        <p:spPr>
          <a:xfrm flipH="1" rot="6769222">
            <a:off x="1321377" y="6097882"/>
            <a:ext cx="787881" cy="84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072"/>
                </a:moveTo>
                <a:lnTo>
                  <a:pt x="10800" y="0"/>
                </a:lnTo>
                <a:lnTo>
                  <a:pt x="21600" y="10072"/>
                </a:lnTo>
                <a:lnTo>
                  <a:pt x="16200" y="100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0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31" name="Shape"/>
          <p:cNvSpPr/>
          <p:nvPr/>
        </p:nvSpPr>
        <p:spPr>
          <a:xfrm flipH="1" rot="6769222">
            <a:off x="7502583" y="6055593"/>
            <a:ext cx="787880" cy="84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072"/>
                </a:moveTo>
                <a:lnTo>
                  <a:pt x="10800" y="0"/>
                </a:lnTo>
                <a:lnTo>
                  <a:pt x="21600" y="10072"/>
                </a:lnTo>
                <a:lnTo>
                  <a:pt x="16200" y="100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0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32" name="Shape"/>
          <p:cNvSpPr/>
          <p:nvPr/>
        </p:nvSpPr>
        <p:spPr>
          <a:xfrm flipH="1" rot="3855992">
            <a:off x="3356319" y="6044254"/>
            <a:ext cx="787881" cy="84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072"/>
                </a:moveTo>
                <a:lnTo>
                  <a:pt x="10800" y="0"/>
                </a:lnTo>
                <a:lnTo>
                  <a:pt x="21600" y="10072"/>
                </a:lnTo>
                <a:lnTo>
                  <a:pt x="16200" y="100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0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33" name="Shape"/>
          <p:cNvSpPr/>
          <p:nvPr/>
        </p:nvSpPr>
        <p:spPr>
          <a:xfrm flipH="1" rot="5400000">
            <a:off x="5466783" y="5650313"/>
            <a:ext cx="787881" cy="8448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10072"/>
                </a:moveTo>
                <a:lnTo>
                  <a:pt x="10800" y="0"/>
                </a:lnTo>
                <a:lnTo>
                  <a:pt x="21600" y="10072"/>
                </a:lnTo>
                <a:lnTo>
                  <a:pt x="16200" y="100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100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8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3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Class="entr" nodeType="after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5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29" grpId="3"/>
      <p:bldP build="whole" bldLvl="1" animBg="1" rev="0" advAuto="0" spid="619" grpId="1"/>
      <p:bldP build="whole" bldLvl="1" animBg="1" rev="0" advAuto="0" spid="630" grpId="4"/>
      <p:bldP build="whole" bldLvl="1" animBg="1" rev="0" advAuto="0" spid="632" grpId="5"/>
      <p:bldP build="whole" bldLvl="1" animBg="1" rev="0" advAuto="0" spid="633" grpId="6"/>
      <p:bldP build="whole" bldLvl="1" animBg="1" rev="0" advAuto="0" spid="627" grpId="2"/>
      <p:bldP build="whole" bldLvl="1" animBg="1" rev="0" advAuto="0" spid="631" grpId="7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Caching vs. Freshnes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Caching vs. Freshness</a:t>
            </a:r>
          </a:p>
        </p:txBody>
      </p:sp>
      <p:sp>
        <p:nvSpPr>
          <p:cNvPr id="636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37" name="DNS Propagation delay is caused by caching"/>
          <p:cNvSpPr txBox="1"/>
          <p:nvPr>
            <p:ph type="body" sz="quarter" idx="1"/>
          </p:nvPr>
        </p:nvSpPr>
        <p:spPr>
          <a:xfrm>
            <a:off x="216746" y="2275839"/>
            <a:ext cx="12571308" cy="893366"/>
          </a:xfrm>
          <a:prstGeom prst="rect">
            <a:avLst/>
          </a:prstGeom>
        </p:spPr>
        <p:txBody>
          <a:bodyPr/>
          <a:lstStyle/>
          <a:p>
            <a:pPr/>
            <a:r>
              <a:t>DNS Propagation delay is caused by caching</a:t>
            </a:r>
          </a:p>
        </p:txBody>
      </p:sp>
      <p:pic>
        <p:nvPicPr>
          <p:cNvPr id="638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3947" y="4866339"/>
            <a:ext cx="978479" cy="97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22988" y="4916764"/>
            <a:ext cx="991905" cy="991905"/>
          </a:xfrm>
          <a:prstGeom prst="rect">
            <a:avLst/>
          </a:prstGeom>
          <a:ln w="12700">
            <a:miter lim="400000"/>
          </a:ln>
        </p:spPr>
      </p:pic>
      <p:sp>
        <p:nvSpPr>
          <p:cNvPr id="640" name="asgard.ccs.rit.edu"/>
          <p:cNvSpPr txBox="1"/>
          <p:nvPr/>
        </p:nvSpPr>
        <p:spPr>
          <a:xfrm>
            <a:off x="4593952" y="5844817"/>
            <a:ext cx="260225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asgard.ccs.rit.edu</a:t>
            </a:r>
          </a:p>
        </p:txBody>
      </p:sp>
      <p:sp>
        <p:nvSpPr>
          <p:cNvPr id="641" name="Shape"/>
          <p:cNvSpPr/>
          <p:nvPr/>
        </p:nvSpPr>
        <p:spPr>
          <a:xfrm flipH="1" rot="5400000">
            <a:off x="3150658" y="3532610"/>
            <a:ext cx="787881" cy="35561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393"/>
                </a:moveTo>
                <a:lnTo>
                  <a:pt x="10800" y="0"/>
                </a:lnTo>
                <a:lnTo>
                  <a:pt x="21600" y="2393"/>
                </a:lnTo>
                <a:lnTo>
                  <a:pt x="16200" y="239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393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644" name="Group"/>
          <p:cNvGrpSpPr/>
          <p:nvPr/>
        </p:nvGrpSpPr>
        <p:grpSpPr>
          <a:xfrm>
            <a:off x="6557633" y="3169204"/>
            <a:ext cx="6137528" cy="2264826"/>
            <a:chOff x="0" y="0"/>
            <a:chExt cx="6137527" cy="2264824"/>
          </a:xfrm>
        </p:grpSpPr>
        <p:sp>
          <p:nvSpPr>
            <p:cNvPr id="642" name="Shape"/>
            <p:cNvSpPr/>
            <p:nvPr/>
          </p:nvSpPr>
          <p:spPr>
            <a:xfrm flipH="1">
              <a:off x="0" y="0"/>
              <a:ext cx="6137528" cy="22648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798" y="0"/>
                  </a:lnTo>
                  <a:lnTo>
                    <a:pt x="18798" y="12600"/>
                  </a:lnTo>
                  <a:lnTo>
                    <a:pt x="21600" y="20740"/>
                  </a:lnTo>
                  <a:lnTo>
                    <a:pt x="18798" y="18000"/>
                  </a:lnTo>
                  <a:lnTo>
                    <a:pt x="18798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43" name="Cached Root Zone File…"/>
            <p:cNvSpPr txBox="1"/>
            <p:nvPr/>
          </p:nvSpPr>
          <p:spPr>
            <a:xfrm>
              <a:off x="796270" y="40178"/>
              <a:ext cx="5341255" cy="2009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marL="647700" indent="-647700" algn="l" defTabSz="1300480">
                <a:buClr>
                  <a:srgbClr val="FFFFFF"/>
                </a:buClr>
                <a:buSzPct val="100000"/>
                <a:buFont typeface="Arial"/>
                <a:buChar char="•"/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Cached Root Zone File</a:t>
              </a:r>
              <a:endParaRPr sz="3400">
                <a:solidFill>
                  <a:srgbClr val="FFFFFF"/>
                </a:solidFill>
              </a:endParaRPr>
            </a:p>
            <a:p>
              <a:pPr marL="647700" indent="-647700" algn="l" defTabSz="1300480">
                <a:buClr>
                  <a:srgbClr val="FFFFFF"/>
                </a:buClr>
                <a:buSzPct val="100000"/>
                <a:buFont typeface="Arial"/>
                <a:buChar char="•"/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Cached .com Zone File</a:t>
              </a:r>
              <a:endParaRPr sz="3400">
                <a:solidFill>
                  <a:srgbClr val="FFFFFF"/>
                </a:solidFill>
              </a:endParaRPr>
            </a:p>
            <a:p>
              <a:pPr marL="647700" indent="-647700" algn="l" defTabSz="1300480">
                <a:buClr>
                  <a:srgbClr val="FFFFFF"/>
                </a:buClr>
                <a:buSzPct val="100000"/>
                <a:buFont typeface="Arial"/>
                <a:buChar char="•"/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Cached .net Zone File</a:t>
              </a:r>
              <a:endParaRPr sz="3400">
                <a:solidFill>
                  <a:srgbClr val="FFFFFF"/>
                </a:solidFill>
              </a:endParaRPr>
            </a:p>
            <a:p>
              <a:pPr marL="647700" indent="-647700" algn="l" defTabSz="1300480">
                <a:buClr>
                  <a:srgbClr val="FFFFFF"/>
                </a:buClr>
                <a:buSzPct val="100000"/>
                <a:buFont typeface="Arial"/>
                <a:buChar char="•"/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Etc.</a:t>
              </a:r>
            </a:p>
          </p:txBody>
        </p:sp>
      </p:grpSp>
      <p:pic>
        <p:nvPicPr>
          <p:cNvPr id="645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89194" y="8055162"/>
            <a:ext cx="978479" cy="97847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6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557803" y="5850873"/>
            <a:ext cx="991906" cy="991905"/>
          </a:xfrm>
          <a:prstGeom prst="rect">
            <a:avLst/>
          </a:prstGeom>
          <a:ln w="12700">
            <a:miter lim="400000"/>
          </a:ln>
        </p:spPr>
      </p:pic>
      <p:pic>
        <p:nvPicPr>
          <p:cNvPr id="647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769515" y="6144597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648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538221" y="8170694"/>
            <a:ext cx="991906" cy="991906"/>
          </a:xfrm>
          <a:prstGeom prst="rect">
            <a:avLst/>
          </a:prstGeom>
          <a:ln w="12700">
            <a:miter lim="400000"/>
          </a:ln>
        </p:spPr>
      </p:pic>
      <p:sp>
        <p:nvSpPr>
          <p:cNvPr id="649" name="Root"/>
          <p:cNvSpPr txBox="1"/>
          <p:nvPr/>
        </p:nvSpPr>
        <p:spPr>
          <a:xfrm>
            <a:off x="8672796" y="6775643"/>
            <a:ext cx="76192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</a:t>
            </a:r>
          </a:p>
        </p:txBody>
      </p:sp>
      <p:sp>
        <p:nvSpPr>
          <p:cNvPr id="650" name="com"/>
          <p:cNvSpPr txBox="1"/>
          <p:nvPr/>
        </p:nvSpPr>
        <p:spPr>
          <a:xfrm>
            <a:off x="10918193" y="7027077"/>
            <a:ext cx="69455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com</a:t>
            </a:r>
          </a:p>
        </p:txBody>
      </p:sp>
      <p:sp>
        <p:nvSpPr>
          <p:cNvPr id="651" name="ns.godaddy.com"/>
          <p:cNvSpPr txBox="1"/>
          <p:nvPr/>
        </p:nvSpPr>
        <p:spPr>
          <a:xfrm>
            <a:off x="9821259" y="9051659"/>
            <a:ext cx="242584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ns.godaddy.com</a:t>
            </a:r>
          </a:p>
        </p:txBody>
      </p:sp>
      <p:sp>
        <p:nvSpPr>
          <p:cNvPr id="652" name="www.my-new-site.com"/>
          <p:cNvSpPr txBox="1"/>
          <p:nvPr/>
        </p:nvSpPr>
        <p:spPr>
          <a:xfrm>
            <a:off x="5670408" y="8956228"/>
            <a:ext cx="3216050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www.my-new-site.com</a:t>
            </a:r>
          </a:p>
        </p:txBody>
      </p:sp>
      <p:sp>
        <p:nvSpPr>
          <p:cNvPr id="653" name="Line"/>
          <p:cNvSpPr/>
          <p:nvPr/>
        </p:nvSpPr>
        <p:spPr>
          <a:xfrm>
            <a:off x="7984279" y="8544401"/>
            <a:ext cx="2362017" cy="1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grpSp>
        <p:nvGrpSpPr>
          <p:cNvPr id="656" name="Group"/>
          <p:cNvGrpSpPr/>
          <p:nvPr/>
        </p:nvGrpSpPr>
        <p:grpSpPr>
          <a:xfrm>
            <a:off x="243159" y="3209382"/>
            <a:ext cx="5058876" cy="1694258"/>
            <a:chOff x="0" y="0"/>
            <a:chExt cx="5058874" cy="1694257"/>
          </a:xfrm>
        </p:grpSpPr>
        <p:sp>
          <p:nvSpPr>
            <p:cNvPr id="654" name="Shape"/>
            <p:cNvSpPr/>
            <p:nvPr/>
          </p:nvSpPr>
          <p:spPr>
            <a:xfrm flipH="1">
              <a:off x="1" y="0"/>
              <a:ext cx="5058874" cy="16942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827"/>
                  </a:lnTo>
                  <a:lnTo>
                    <a:pt x="18000" y="14827"/>
                  </a:lnTo>
                  <a:lnTo>
                    <a:pt x="18333" y="21600"/>
                  </a:lnTo>
                  <a:lnTo>
                    <a:pt x="12600" y="14827"/>
                  </a:lnTo>
                  <a:lnTo>
                    <a:pt x="0" y="14827"/>
                  </a:lnTo>
                  <a:lnTo>
                    <a:pt x="0" y="8649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55" name="Where is…"/>
            <p:cNvSpPr txBox="1"/>
            <p:nvPr/>
          </p:nvSpPr>
          <p:spPr>
            <a:xfrm>
              <a:off x="0" y="23564"/>
              <a:ext cx="5058872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Where is </a:t>
              </a:r>
              <a:endParaRPr sz="3400">
                <a:solidFill>
                  <a:srgbClr val="FFFFFF"/>
                </a:solidFill>
              </a:endParaRPr>
            </a:p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www.my-new-site.com?</a:t>
              </a:r>
            </a:p>
          </p:txBody>
        </p:sp>
      </p:grpSp>
      <p:grpSp>
        <p:nvGrpSpPr>
          <p:cNvPr id="659" name="Group"/>
          <p:cNvGrpSpPr/>
          <p:nvPr/>
        </p:nvGrpSpPr>
        <p:grpSpPr>
          <a:xfrm>
            <a:off x="3972519" y="3232947"/>
            <a:ext cx="3100936" cy="1740710"/>
            <a:chOff x="0" y="0"/>
            <a:chExt cx="3100935" cy="1740709"/>
          </a:xfrm>
        </p:grpSpPr>
        <p:sp>
          <p:nvSpPr>
            <p:cNvPr id="657" name="Shape"/>
            <p:cNvSpPr/>
            <p:nvPr/>
          </p:nvSpPr>
          <p:spPr>
            <a:xfrm flipH="1">
              <a:off x="-1" y="0"/>
              <a:ext cx="3100937" cy="17407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432"/>
                  </a:lnTo>
                  <a:lnTo>
                    <a:pt x="9000" y="14432"/>
                  </a:lnTo>
                  <a:lnTo>
                    <a:pt x="6794" y="21600"/>
                  </a:lnTo>
                  <a:lnTo>
                    <a:pt x="3600" y="14432"/>
                  </a:lnTo>
                  <a:lnTo>
                    <a:pt x="0" y="14432"/>
                  </a:lnTo>
                  <a:lnTo>
                    <a:pt x="0" y="8418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58" name="That name does not exist."/>
            <p:cNvSpPr txBox="1"/>
            <p:nvPr/>
          </p:nvSpPr>
          <p:spPr>
            <a:xfrm>
              <a:off x="1" y="23564"/>
              <a:ext cx="3100933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That name does not exist.</a:t>
              </a:r>
            </a:p>
          </p:txBody>
        </p:sp>
      </p:grpSp>
      <p:sp>
        <p:nvSpPr>
          <p:cNvPr id="660" name="Shape"/>
          <p:cNvSpPr/>
          <p:nvPr/>
        </p:nvSpPr>
        <p:spPr>
          <a:xfrm flipH="1" rot="16200000">
            <a:off x="3221444" y="3533018"/>
            <a:ext cx="787881" cy="3556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393"/>
                </a:moveTo>
                <a:lnTo>
                  <a:pt x="10800" y="0"/>
                </a:lnTo>
                <a:lnTo>
                  <a:pt x="21600" y="2393"/>
                </a:lnTo>
                <a:lnTo>
                  <a:pt x="16200" y="239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393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661" name="Zone files may be cached for 1-72 hours"/>
          <p:cNvSpPr txBox="1"/>
          <p:nvPr/>
        </p:nvSpPr>
        <p:spPr>
          <a:xfrm>
            <a:off x="216740" y="6905045"/>
            <a:ext cx="6161805" cy="1435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441434" indent="-441434" algn="l" defTabSz="1300480">
              <a:spcBef>
                <a:spcPts val="900"/>
              </a:spcBef>
              <a:buClr>
                <a:srgbClr val="DA1F28"/>
              </a:buClr>
              <a:buSzPct val="60000"/>
              <a:buChar char="◻"/>
              <a:defRPr b="0" sz="4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Zone files may be cached for 1-72 hours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6" dur="500" fill="hold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xit" nodeType="after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0" dur="500" fill="hold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60" grpId="6"/>
      <p:bldP build="whole" bldLvl="1" animBg="1" rev="0" advAuto="0" spid="641" grpId="2"/>
      <p:bldP build="whole" bldLvl="1" animBg="1" rev="0" advAuto="0" spid="641" grpId="4"/>
      <p:bldP build="whole" bldLvl="1" animBg="1" rev="0" advAuto="0" spid="656" grpId="1"/>
      <p:bldP build="whole" bldLvl="1" animBg="1" rev="0" advAuto="0" spid="656" grpId="3"/>
      <p:bldP build="whole" bldLvl="1" animBg="1" rev="0" advAuto="0" spid="661" grpId="7"/>
      <p:bldP build="whole" bldLvl="1" animBg="1" rev="0" advAuto="0" spid="659" grpId="5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DNS Resource Record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Resource Records</a:t>
            </a:r>
          </a:p>
        </p:txBody>
      </p:sp>
      <p:sp>
        <p:nvSpPr>
          <p:cNvPr id="664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65" name="DNS queries have two fields: name and type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DNS queries have two fields: </a:t>
            </a:r>
            <a:r>
              <a:rPr>
                <a:solidFill>
                  <a:srgbClr val="2DA2BF"/>
                </a:solidFill>
              </a:rPr>
              <a:t>name</a:t>
            </a:r>
            <a:r>
              <a:t> and </a:t>
            </a:r>
            <a:r>
              <a:rPr>
                <a:solidFill>
                  <a:srgbClr val="2DA2BF"/>
                </a:solidFill>
              </a:rPr>
              <a:t>type</a:t>
            </a:r>
            <a:endParaRPr>
              <a:solidFill>
                <a:srgbClr val="2DA2BF"/>
              </a:solidFill>
            </a:endParaRPr>
          </a:p>
          <a:p>
            <a:pPr/>
            <a:r>
              <a:t>Resource record is the response to a query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Four fields: (</a:t>
            </a:r>
            <a:r>
              <a:rPr>
                <a:solidFill>
                  <a:srgbClr val="2DA2BF"/>
                </a:solidFill>
              </a:rPr>
              <a:t>name</a:t>
            </a:r>
            <a:r>
              <a:t>, </a:t>
            </a:r>
            <a:r>
              <a:rPr>
                <a:solidFill>
                  <a:srgbClr val="2DA2BF"/>
                </a:solidFill>
              </a:rPr>
              <a:t>value</a:t>
            </a:r>
            <a:r>
              <a:t>, </a:t>
            </a:r>
            <a:r>
              <a:rPr>
                <a:solidFill>
                  <a:srgbClr val="2DA2BF"/>
                </a:solidFill>
              </a:rPr>
              <a:t>type</a:t>
            </a:r>
            <a:r>
              <a:t>, TTL)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There may be multiple records returned for one query</a:t>
            </a:r>
          </a:p>
          <a:p>
            <a:pPr/>
            <a:r>
              <a:t>What are do the </a:t>
            </a:r>
            <a:r>
              <a:rPr>
                <a:solidFill>
                  <a:srgbClr val="2DA2BF"/>
                </a:solidFill>
              </a:rPr>
              <a:t>name</a:t>
            </a:r>
            <a:r>
              <a:t> and </a:t>
            </a:r>
            <a:r>
              <a:rPr>
                <a:solidFill>
                  <a:srgbClr val="2DA2BF"/>
                </a:solidFill>
              </a:rPr>
              <a:t>value</a:t>
            </a:r>
            <a:r>
              <a:t> mean?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Depends on the </a:t>
            </a:r>
            <a:r>
              <a:rPr>
                <a:solidFill>
                  <a:srgbClr val="2DA2BF"/>
                </a:solidFill>
              </a:rPr>
              <a:t>type</a:t>
            </a:r>
            <a:r>
              <a:t> of query and response</a:t>
            </a:r>
          </a:p>
        </p:txBody>
      </p:sp>
      <p:pic>
        <p:nvPicPr>
          <p:cNvPr id="66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51000" y="6300075"/>
            <a:ext cx="9702800" cy="2971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6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DNS Type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Types</a:t>
            </a:r>
          </a:p>
        </p:txBody>
      </p:sp>
      <p:sp>
        <p:nvSpPr>
          <p:cNvPr id="669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70" name="Type = NS…"/>
          <p:cNvSpPr txBox="1"/>
          <p:nvPr>
            <p:ph type="body" sz="half" idx="1"/>
          </p:nvPr>
        </p:nvSpPr>
        <p:spPr>
          <a:xfrm>
            <a:off x="0" y="2275839"/>
            <a:ext cx="6595291" cy="7477761"/>
          </a:xfrm>
          <a:prstGeom prst="rect">
            <a:avLst/>
          </a:prstGeom>
        </p:spPr>
        <p:txBody>
          <a:bodyPr/>
          <a:lstStyle/>
          <a:p>
            <a:pPr/>
            <a:r>
              <a:t>Type = NS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partial domain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name of DNS server for this domain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“Go send your query to this other server”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</a:p>
          <a:p>
            <a:pPr/>
            <a:r>
              <a:t>Type = A / AAAA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domain name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IP address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 is IPv4, AAAA is IPv6</a:t>
            </a:r>
          </a:p>
        </p:txBody>
      </p:sp>
      <p:grpSp>
        <p:nvGrpSpPr>
          <p:cNvPr id="674" name="Group"/>
          <p:cNvGrpSpPr/>
          <p:nvPr/>
        </p:nvGrpSpPr>
        <p:grpSpPr>
          <a:xfrm>
            <a:off x="6503236" y="6207645"/>
            <a:ext cx="6192762" cy="1462880"/>
            <a:chOff x="0" y="0"/>
            <a:chExt cx="6192761" cy="1462879"/>
          </a:xfrm>
        </p:grpSpPr>
        <p:sp>
          <p:nvSpPr>
            <p:cNvPr id="671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72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673" name="Name: www.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2" invalidUrl="" action="" tgtFrame="" tooltip="" history="1" highlightClick="0" endSnd="0"/>
                </a:rPr>
                <a:t>www.rit.edu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Type: A</a:t>
              </a:r>
            </a:p>
          </p:txBody>
        </p:sp>
      </p:grpSp>
      <p:grpSp>
        <p:nvGrpSpPr>
          <p:cNvPr id="678" name="Group"/>
          <p:cNvGrpSpPr/>
          <p:nvPr/>
        </p:nvGrpSpPr>
        <p:grpSpPr>
          <a:xfrm>
            <a:off x="6503237" y="7801960"/>
            <a:ext cx="6192762" cy="1462881"/>
            <a:chOff x="0" y="0"/>
            <a:chExt cx="6192761" cy="1462879"/>
          </a:xfrm>
        </p:grpSpPr>
        <p:sp>
          <p:nvSpPr>
            <p:cNvPr id="675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76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677" name="Name: www.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3" invalidUrl="" action="" tgtFrame="" tooltip="" history="1" highlightClick="0" endSnd="0"/>
                </a:rPr>
                <a:t>www.rit.edu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129.10.116.81</a:t>
              </a:r>
            </a:p>
          </p:txBody>
        </p:sp>
      </p:grpSp>
      <p:grpSp>
        <p:nvGrpSpPr>
          <p:cNvPr id="682" name="Group"/>
          <p:cNvGrpSpPr/>
          <p:nvPr/>
        </p:nvGrpSpPr>
        <p:grpSpPr>
          <a:xfrm>
            <a:off x="6503235" y="2275839"/>
            <a:ext cx="6192762" cy="1462881"/>
            <a:chOff x="0" y="0"/>
            <a:chExt cx="6192761" cy="1462879"/>
          </a:xfrm>
        </p:grpSpPr>
        <p:sp>
          <p:nvSpPr>
            <p:cNvPr id="679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80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681" name="Name: 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4" invalidUrl="" action="" tgtFrame="" tooltip="" history="1" highlightClick="0" endSnd="0"/>
                </a:rPr>
                <a:t>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Type: NS</a:t>
              </a:r>
            </a:p>
          </p:txBody>
        </p:sp>
      </p:grpSp>
      <p:grpSp>
        <p:nvGrpSpPr>
          <p:cNvPr id="686" name="Group"/>
          <p:cNvGrpSpPr/>
          <p:nvPr/>
        </p:nvGrpSpPr>
        <p:grpSpPr>
          <a:xfrm>
            <a:off x="6503237" y="3870155"/>
            <a:ext cx="6192762" cy="1462880"/>
            <a:chOff x="0" y="0"/>
            <a:chExt cx="6192761" cy="1462879"/>
          </a:xfrm>
        </p:grpSpPr>
        <p:sp>
          <p:nvSpPr>
            <p:cNvPr id="683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84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685" name="Name: 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5" invalidUrl="" action="" tgtFrame="" tooltip="" history="1" highlightClick="0" endSnd="0"/>
                </a:rPr>
                <a:t>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ns1a.rit.edu.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70" grpId="3"/>
      <p:bldP build="whole" bldLvl="1" animBg="1" rev="0" advAuto="0" spid="674" grpId="1"/>
      <p:bldP build="whole" bldLvl="1" animBg="1" rev="0" advAuto="0" spid="678" grpId="2"/>
      <p:bldP build="whole" bldLvl="1" animBg="1" rev="0" advAuto="0" spid="686" grpId="5"/>
      <p:bldP build="whole" bldLvl="1" animBg="1" rev="0" advAuto="0" spid="682" grpId="4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DNS Types, Continued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Types, Continued</a:t>
            </a:r>
          </a:p>
        </p:txBody>
      </p:sp>
      <p:sp>
        <p:nvSpPr>
          <p:cNvPr id="689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690" name="Type = CNAME…"/>
          <p:cNvSpPr txBox="1"/>
          <p:nvPr>
            <p:ph type="body" sz="half" idx="1"/>
          </p:nvPr>
        </p:nvSpPr>
        <p:spPr>
          <a:xfrm>
            <a:off x="108370" y="2275839"/>
            <a:ext cx="6486916" cy="726101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Type = CNAME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hostname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canonical hostname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Useful for aliasing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CDNs use this</a:t>
            </a:r>
            <a:r>
              <a:t> (will be covered)</a:t>
            </a:r>
            <a:br/>
          </a:p>
          <a:p>
            <a:pPr>
              <a:lnSpc>
                <a:spcPct val="90000"/>
              </a:lnSpc>
            </a:pPr>
            <a:r>
              <a:t>Type = MX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domain in email address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canonical name of mail server</a:t>
            </a:r>
          </a:p>
        </p:txBody>
      </p:sp>
      <p:grpSp>
        <p:nvGrpSpPr>
          <p:cNvPr id="694" name="Group"/>
          <p:cNvGrpSpPr/>
          <p:nvPr/>
        </p:nvGrpSpPr>
        <p:grpSpPr>
          <a:xfrm>
            <a:off x="6548225" y="2244876"/>
            <a:ext cx="6192762" cy="1462881"/>
            <a:chOff x="0" y="0"/>
            <a:chExt cx="6192761" cy="1462879"/>
          </a:xfrm>
        </p:grpSpPr>
        <p:sp>
          <p:nvSpPr>
            <p:cNvPr id="691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92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693" name="Name: foo.mysite.com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</a:rPr>
                <a:t>foo.mysite.com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Type: CNAME</a:t>
              </a:r>
            </a:p>
          </p:txBody>
        </p:sp>
      </p:grpSp>
      <p:grpSp>
        <p:nvGrpSpPr>
          <p:cNvPr id="698" name="Group"/>
          <p:cNvGrpSpPr/>
          <p:nvPr/>
        </p:nvGrpSpPr>
        <p:grpSpPr>
          <a:xfrm>
            <a:off x="6548226" y="3839192"/>
            <a:ext cx="6192762" cy="1462880"/>
            <a:chOff x="0" y="0"/>
            <a:chExt cx="6192761" cy="1462879"/>
          </a:xfrm>
        </p:grpSpPr>
        <p:sp>
          <p:nvSpPr>
            <p:cNvPr id="695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696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697" name="Name: foo.mysite.com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</a:rPr>
                <a:t>foo.mysite.com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</a:rPr>
                <a:t>bar.mysite.com</a:t>
              </a:r>
            </a:p>
          </p:txBody>
        </p:sp>
      </p:grpSp>
      <p:grpSp>
        <p:nvGrpSpPr>
          <p:cNvPr id="702" name="Group"/>
          <p:cNvGrpSpPr/>
          <p:nvPr/>
        </p:nvGrpSpPr>
        <p:grpSpPr>
          <a:xfrm>
            <a:off x="6548225" y="6239209"/>
            <a:ext cx="6192762" cy="1462880"/>
            <a:chOff x="0" y="0"/>
            <a:chExt cx="6192761" cy="1462879"/>
          </a:xfrm>
        </p:grpSpPr>
        <p:sp>
          <p:nvSpPr>
            <p:cNvPr id="699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700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701" name="Name: cs.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2" invalidUrl="" action="" tgtFrame="" tooltip="" history="1" highlightClick="0" endSnd="0"/>
                </a:rPr>
                <a:t>cs.rit.edu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Type: MX</a:t>
              </a:r>
            </a:p>
          </p:txBody>
        </p:sp>
      </p:grpSp>
      <p:grpSp>
        <p:nvGrpSpPr>
          <p:cNvPr id="706" name="Group"/>
          <p:cNvGrpSpPr/>
          <p:nvPr/>
        </p:nvGrpSpPr>
        <p:grpSpPr>
          <a:xfrm>
            <a:off x="6548226" y="7833524"/>
            <a:ext cx="6192762" cy="1462881"/>
            <a:chOff x="0" y="0"/>
            <a:chExt cx="6192761" cy="1462879"/>
          </a:xfrm>
        </p:grpSpPr>
        <p:sp>
          <p:nvSpPr>
            <p:cNvPr id="703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704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705" name="Name: cs.rit.edu…"/>
            <p:cNvSpPr txBox="1"/>
            <p:nvPr/>
          </p:nvSpPr>
          <p:spPr>
            <a:xfrm>
              <a:off x="851504" y="116269"/>
              <a:ext cx="5341256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</a:rPr>
                <a:t>cs.rit.edu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3" invalidUrl="" action="" tgtFrame="" tooltip="" history="1" highlightClick="0" endSnd="0"/>
                </a:rPr>
                <a:t>pony-express.cs.rit.edu.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98" grpId="2"/>
      <p:bldP build="p" bldLvl="5" animBg="1" rev="0" advAuto="0" spid="690" grpId="3"/>
      <p:bldP build="whole" bldLvl="1" animBg="1" rev="0" advAuto="0" spid="702" grpId="4"/>
      <p:bldP build="whole" bldLvl="1" animBg="1" rev="0" advAuto="0" spid="694" grpId="1"/>
      <p:bldP build="whole" bldLvl="1" animBg="1" rev="0" advAuto="0" spid="706" grpId="5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Reverse Lookup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Reverse Lookups</a:t>
            </a:r>
          </a:p>
        </p:txBody>
      </p:sp>
      <p:sp>
        <p:nvSpPr>
          <p:cNvPr id="709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10" name="What about the IPname mapping?…"/>
          <p:cNvSpPr txBox="1"/>
          <p:nvPr>
            <p:ph type="body" idx="1"/>
          </p:nvPr>
        </p:nvSpPr>
        <p:spPr>
          <a:xfrm>
            <a:off x="216745" y="2275839"/>
            <a:ext cx="12741609" cy="7261015"/>
          </a:xfrm>
          <a:prstGeom prst="rect">
            <a:avLst/>
          </a:prstGeom>
        </p:spPr>
        <p:txBody>
          <a:bodyPr/>
          <a:lstStyle/>
          <a:p>
            <a:pPr/>
            <a:r>
              <a:t>What about the IP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</a:t>
            </a:r>
            <a:r>
              <a:t>name mapping?</a:t>
            </a:r>
          </a:p>
          <a:p>
            <a:pPr/>
            <a:r>
              <a:t>Separate server hierarchy stores reverse mappings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Rooted at in-addr.arpa and ip6.arpa</a:t>
            </a:r>
          </a:p>
          <a:p>
            <a:pPr/>
            <a:r>
              <a:t>Additional DNS record </a:t>
            </a:r>
            <a:r>
              <a:rPr>
                <a:solidFill>
                  <a:srgbClr val="2DA2BF"/>
                </a:solidFill>
              </a:rPr>
              <a:t>type</a:t>
            </a:r>
            <a:r>
              <a:t>: PTR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IP address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domain name</a:t>
            </a:r>
          </a:p>
          <a:p>
            <a:pPr/>
            <a:r>
              <a:t>Not guaranteed to exist</a:t>
            </a:r>
            <a:br/>
            <a:r>
              <a:t>for all IPs</a:t>
            </a:r>
          </a:p>
          <a:p>
            <a:pPr/>
            <a:r>
              <a:t>Why do we need this?</a:t>
            </a:r>
          </a:p>
        </p:txBody>
      </p:sp>
      <p:grpSp>
        <p:nvGrpSpPr>
          <p:cNvPr id="714" name="Group"/>
          <p:cNvGrpSpPr/>
          <p:nvPr/>
        </p:nvGrpSpPr>
        <p:grpSpPr>
          <a:xfrm>
            <a:off x="6548225" y="6239209"/>
            <a:ext cx="6192762" cy="1462880"/>
            <a:chOff x="0" y="0"/>
            <a:chExt cx="6192761" cy="1462879"/>
          </a:xfrm>
        </p:grpSpPr>
        <p:sp>
          <p:nvSpPr>
            <p:cNvPr id="711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712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713" name="Name: 129.10.116.51 Type: PTR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algn="l"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Name: 129.10.116.51 Type: PTR</a:t>
              </a:r>
            </a:p>
          </p:txBody>
        </p:sp>
      </p:grpSp>
      <p:grpSp>
        <p:nvGrpSpPr>
          <p:cNvPr id="718" name="Group"/>
          <p:cNvGrpSpPr/>
          <p:nvPr/>
        </p:nvGrpSpPr>
        <p:grpSpPr>
          <a:xfrm>
            <a:off x="6548226" y="7833524"/>
            <a:ext cx="6192762" cy="1462881"/>
            <a:chOff x="0" y="0"/>
            <a:chExt cx="6192761" cy="1462879"/>
          </a:xfrm>
        </p:grpSpPr>
        <p:sp>
          <p:nvSpPr>
            <p:cNvPr id="715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716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717" name="Name: 129.21.30.104…"/>
            <p:cNvSpPr txBox="1"/>
            <p:nvPr/>
          </p:nvSpPr>
          <p:spPr>
            <a:xfrm>
              <a:off x="851504" y="116269"/>
              <a:ext cx="5341256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129.21.30.104 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cs.rit.edu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14" grpId="1"/>
      <p:bldP build="whole" bldLvl="1" animBg="1" rev="0" advAuto="0" spid="718" grpId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Quiz Reca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Quiz Recap</a:t>
            </a:r>
          </a:p>
        </p:txBody>
      </p:sp>
      <p:sp>
        <p:nvSpPr>
          <p:cNvPr id="7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2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Announcements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Announcements (1)</a:t>
            </a:r>
          </a:p>
        </p:txBody>
      </p:sp>
      <p:sp>
        <p:nvSpPr>
          <p:cNvPr id="7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26" name="Project 1 scores…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1 scores….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Announcements (2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Announcements (2)</a:t>
            </a:r>
          </a:p>
        </p:txBody>
      </p:sp>
      <p:sp>
        <p:nvSpPr>
          <p:cNvPr id="7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0" name="Project 2: You may use other languages than C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2: You may use other languages than C</a:t>
            </a:r>
          </a:p>
          <a:p>
            <a:pPr lvl="1" marL="807194" indent="-441434">
              <a:buSzPct val="60000"/>
              <a:buChar char="◻"/>
            </a:pPr>
            <a:r>
              <a:t>MUST include a script that compiles or runs</a:t>
            </a:r>
          </a:p>
          <a:p>
            <a:pPr lvl="2" marL="1127234" indent="-441434">
              <a:buSzPct val="60000"/>
              <a:buChar char="◻"/>
            </a:pPr>
            <a:r>
              <a: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runme.sh</a:t>
            </a:r>
            <a:r>
              <a:t> which creates executable </a:t>
            </a:r>
            <a:r>
              <a:rPr i="1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351dns</a:t>
            </a:r>
          </a:p>
          <a:p>
            <a:pPr lvl="1" marL="807194" indent="-441434">
              <a:buSzPct val="60000"/>
              <a:buChar char="◻"/>
            </a:pPr>
            <a:r>
              <a:t>No third party libraries (of course, no dns-related libraries)</a:t>
            </a:r>
          </a:p>
          <a:p>
            <a:pPr lvl="1" marL="807194" indent="-441434">
              <a:buSzPct val="60000"/>
              <a:buChar char="◻"/>
            </a:pPr>
            <a:r>
              <a:t>Today’s is the due of the team registration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roject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2</a:t>
            </a:r>
          </a:p>
        </p:txBody>
      </p:sp>
      <p:sp>
        <p:nvSpPr>
          <p:cNvPr id="1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9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46100" y="2413886"/>
            <a:ext cx="11912600" cy="6845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Announcements (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Announcements (3)</a:t>
            </a:r>
          </a:p>
        </p:txBody>
      </p:sp>
      <p:sp>
        <p:nvSpPr>
          <p:cNvPr id="7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34" name="No class at 10/09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 class at 10/09</a:t>
            </a:r>
          </a:p>
          <a:p>
            <a:pPr/>
            <a:r>
              <a:t>Midterm reviews at 10/11</a:t>
            </a:r>
          </a:p>
          <a:p>
            <a:pPr lvl="1" marL="807194" indent="-441434">
              <a:buSzPct val="60000"/>
              <a:buChar char="◻"/>
            </a:pPr>
            <a:r>
              <a:t>Study hard and bring your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Midterm</a:t>
            </a:r>
          </a:p>
        </p:txBody>
      </p:sp>
      <p:sp>
        <p:nvSpPr>
          <p:cNvPr id="737" name="Slide Number Placeholder 2"/>
          <p:cNvSpPr txBox="1"/>
          <p:nvPr>
            <p:ph type="sldNum" sz="quarter" idx="2"/>
          </p:nvPr>
        </p:nvSpPr>
        <p:spPr>
          <a:xfrm>
            <a:off x="159637" y="1786017"/>
            <a:ext cx="439339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38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hour and 15 minutes</a:t>
            </a:r>
          </a:p>
          <a:p>
            <a:pPr/>
            <a:r>
              <a:t>Closed book, closed notes, phones off</a:t>
            </a:r>
          </a:p>
          <a:p>
            <a:pPr/>
            <a:r>
              <a:t>No need for calculator, no need to write working code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You may be asked to write pseudocode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You will be asked to write complete sentences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DNS Recap (Big picture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Recap (Big picture)</a:t>
            </a:r>
          </a:p>
        </p:txBody>
      </p:sp>
      <p:sp>
        <p:nvSpPr>
          <p:cNvPr id="7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42" name="Name hierarch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 hierarchy</a:t>
            </a:r>
          </a:p>
          <a:p>
            <a:pPr/>
            <a:r>
              <a:t>Two kinds of DNS servers:</a:t>
            </a:r>
          </a:p>
          <a:p>
            <a:pPr lvl="1" marL="807194" indent="-441434">
              <a:buSzPct val="60000"/>
              <a:buChar char="◻"/>
            </a:pPr>
            <a:r>
              <a:t>Authoritative Nameserver</a:t>
            </a:r>
          </a:p>
          <a:p>
            <a:pPr lvl="1" marL="807194" indent="-441434">
              <a:buSzPct val="60000"/>
              <a:buChar char="◻"/>
            </a:pPr>
            <a:r>
              <a:t>Resolver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Naming Hierarchy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Naming Hierarchy</a:t>
            </a:r>
          </a:p>
        </p:txBody>
      </p:sp>
      <p:sp>
        <p:nvSpPr>
          <p:cNvPr id="745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746" name="Top Level Domains (TLDs) are at the top…"/>
          <p:cNvSpPr txBox="1"/>
          <p:nvPr>
            <p:ph type="body" sz="half" idx="1"/>
          </p:nvPr>
        </p:nvSpPr>
        <p:spPr>
          <a:xfrm>
            <a:off x="4350415" y="4551682"/>
            <a:ext cx="8437639" cy="50780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Top Level Domains (TLDs) are at the top</a:t>
            </a:r>
          </a:p>
          <a:p>
            <a:pPr>
              <a:lnSpc>
                <a:spcPct val="90000"/>
              </a:lnSpc>
            </a:pPr>
            <a:r>
              <a:t>Maximum tree depth: 128</a:t>
            </a:r>
          </a:p>
          <a:p>
            <a:pPr>
              <a:lnSpc>
                <a:spcPct val="90000"/>
              </a:lnSpc>
            </a:pPr>
            <a:r>
              <a:t>Each Domain Name is a subtree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.edu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rit.edu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cs.rit.edu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www.ccs.rit.edu</a:t>
            </a:r>
          </a:p>
          <a:p>
            <a:pPr>
              <a:lnSpc>
                <a:spcPct val="90000"/>
              </a:lnSpc>
            </a:pPr>
            <a:r>
              <a:t>Name collisions are avoided</a:t>
            </a:r>
          </a:p>
          <a:p>
            <a:pPr lvl="1" marL="745587" indent="-379827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600"/>
            </a:pPr>
            <a:r>
              <a:t>rit.edu vs. rit.com</a:t>
            </a:r>
          </a:p>
        </p:txBody>
      </p:sp>
      <p:sp>
        <p:nvSpPr>
          <p:cNvPr id="747" name="Root"/>
          <p:cNvSpPr txBox="1"/>
          <p:nvPr/>
        </p:nvSpPr>
        <p:spPr>
          <a:xfrm>
            <a:off x="5637499" y="2168018"/>
            <a:ext cx="89460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Root</a:t>
            </a:r>
          </a:p>
        </p:txBody>
      </p:sp>
      <p:sp>
        <p:nvSpPr>
          <p:cNvPr id="748" name="edu"/>
          <p:cNvSpPr txBox="1"/>
          <p:nvPr/>
        </p:nvSpPr>
        <p:spPr>
          <a:xfrm>
            <a:off x="1798025" y="3645163"/>
            <a:ext cx="78602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edu</a:t>
            </a:r>
          </a:p>
        </p:txBody>
      </p:sp>
      <p:sp>
        <p:nvSpPr>
          <p:cNvPr id="749" name="com"/>
          <p:cNvSpPr txBox="1"/>
          <p:nvPr/>
        </p:nvSpPr>
        <p:spPr>
          <a:xfrm>
            <a:off x="3317539" y="3645163"/>
            <a:ext cx="81279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com</a:t>
            </a:r>
          </a:p>
        </p:txBody>
      </p:sp>
      <p:sp>
        <p:nvSpPr>
          <p:cNvPr id="750" name="gov"/>
          <p:cNvSpPr txBox="1"/>
          <p:nvPr/>
        </p:nvSpPr>
        <p:spPr>
          <a:xfrm>
            <a:off x="4932807" y="3645163"/>
            <a:ext cx="78602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gov</a:t>
            </a:r>
          </a:p>
        </p:txBody>
      </p:sp>
      <p:sp>
        <p:nvSpPr>
          <p:cNvPr id="751" name="mil"/>
          <p:cNvSpPr txBox="1"/>
          <p:nvPr/>
        </p:nvSpPr>
        <p:spPr>
          <a:xfrm>
            <a:off x="6427242" y="3645163"/>
            <a:ext cx="62009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mil</a:t>
            </a:r>
          </a:p>
        </p:txBody>
      </p:sp>
      <p:sp>
        <p:nvSpPr>
          <p:cNvPr id="752" name="org"/>
          <p:cNvSpPr txBox="1"/>
          <p:nvPr/>
        </p:nvSpPr>
        <p:spPr>
          <a:xfrm>
            <a:off x="7775769" y="3645163"/>
            <a:ext cx="74069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org</a:t>
            </a:r>
          </a:p>
        </p:txBody>
      </p:sp>
      <p:sp>
        <p:nvSpPr>
          <p:cNvPr id="753" name="net"/>
          <p:cNvSpPr txBox="1"/>
          <p:nvPr/>
        </p:nvSpPr>
        <p:spPr>
          <a:xfrm>
            <a:off x="295155" y="3645163"/>
            <a:ext cx="66478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net</a:t>
            </a:r>
          </a:p>
        </p:txBody>
      </p:sp>
      <p:sp>
        <p:nvSpPr>
          <p:cNvPr id="754" name="uk"/>
          <p:cNvSpPr txBox="1"/>
          <p:nvPr/>
        </p:nvSpPr>
        <p:spPr>
          <a:xfrm>
            <a:off x="9246692" y="3645163"/>
            <a:ext cx="52099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uk</a:t>
            </a:r>
          </a:p>
        </p:txBody>
      </p:sp>
      <p:sp>
        <p:nvSpPr>
          <p:cNvPr id="755" name="fr"/>
          <p:cNvSpPr txBox="1"/>
          <p:nvPr/>
        </p:nvSpPr>
        <p:spPr>
          <a:xfrm>
            <a:off x="10497187" y="3645163"/>
            <a:ext cx="43033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fr</a:t>
            </a:r>
          </a:p>
        </p:txBody>
      </p:sp>
      <p:sp>
        <p:nvSpPr>
          <p:cNvPr id="756" name="etc."/>
          <p:cNvSpPr txBox="1"/>
          <p:nvPr/>
        </p:nvSpPr>
        <p:spPr>
          <a:xfrm>
            <a:off x="11551615" y="3645163"/>
            <a:ext cx="736474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etc.</a:t>
            </a:r>
          </a:p>
        </p:txBody>
      </p:sp>
      <p:sp>
        <p:nvSpPr>
          <p:cNvPr id="757" name="rit"/>
          <p:cNvSpPr txBox="1"/>
          <p:nvPr/>
        </p:nvSpPr>
        <p:spPr>
          <a:xfrm>
            <a:off x="419979" y="5038531"/>
            <a:ext cx="49822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rit</a:t>
            </a:r>
          </a:p>
        </p:txBody>
      </p:sp>
      <p:sp>
        <p:nvSpPr>
          <p:cNvPr id="758" name="mit"/>
          <p:cNvSpPr txBox="1"/>
          <p:nvPr/>
        </p:nvSpPr>
        <p:spPr>
          <a:xfrm>
            <a:off x="2964306" y="5038530"/>
            <a:ext cx="642439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mit</a:t>
            </a:r>
          </a:p>
        </p:txBody>
      </p:sp>
      <p:sp>
        <p:nvSpPr>
          <p:cNvPr id="759" name="cs"/>
          <p:cNvSpPr txBox="1"/>
          <p:nvPr/>
        </p:nvSpPr>
        <p:spPr>
          <a:xfrm>
            <a:off x="168944" y="6633173"/>
            <a:ext cx="452683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cs</a:t>
            </a:r>
          </a:p>
        </p:txBody>
      </p:sp>
      <p:sp>
        <p:nvSpPr>
          <p:cNvPr id="760" name="csec"/>
          <p:cNvSpPr txBox="1"/>
          <p:nvPr/>
        </p:nvSpPr>
        <p:spPr>
          <a:xfrm>
            <a:off x="1457773" y="6633173"/>
            <a:ext cx="83472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csec</a:t>
            </a:r>
          </a:p>
        </p:txBody>
      </p:sp>
      <p:sp>
        <p:nvSpPr>
          <p:cNvPr id="761" name="gccis"/>
          <p:cNvSpPr txBox="1"/>
          <p:nvPr/>
        </p:nvSpPr>
        <p:spPr>
          <a:xfrm>
            <a:off x="2777279" y="6633173"/>
            <a:ext cx="95174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gccis</a:t>
            </a:r>
          </a:p>
        </p:txBody>
      </p:sp>
      <p:sp>
        <p:nvSpPr>
          <p:cNvPr id="762" name="www"/>
          <p:cNvSpPr txBox="1"/>
          <p:nvPr/>
        </p:nvSpPr>
        <p:spPr>
          <a:xfrm>
            <a:off x="139120" y="8429086"/>
            <a:ext cx="100677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www</a:t>
            </a:r>
          </a:p>
        </p:txBody>
      </p:sp>
      <p:sp>
        <p:nvSpPr>
          <p:cNvPr id="763" name="login"/>
          <p:cNvSpPr txBox="1"/>
          <p:nvPr/>
        </p:nvSpPr>
        <p:spPr>
          <a:xfrm>
            <a:off x="1614485" y="8429086"/>
            <a:ext cx="975355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login</a:t>
            </a:r>
          </a:p>
        </p:txBody>
      </p:sp>
      <p:sp>
        <p:nvSpPr>
          <p:cNvPr id="764" name="mail"/>
          <p:cNvSpPr txBox="1"/>
          <p:nvPr/>
        </p:nvSpPr>
        <p:spPr>
          <a:xfrm>
            <a:off x="3229752" y="8429086"/>
            <a:ext cx="858340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3400"/>
              <a:t>mail</a:t>
            </a:r>
          </a:p>
        </p:txBody>
      </p:sp>
      <p:cxnSp>
        <p:nvCxnSpPr>
          <p:cNvPr id="765" name="Connection Line"/>
          <p:cNvCxnSpPr>
            <a:stCxn id="747" idx="0"/>
            <a:endCxn id="748" idx="0"/>
          </p:cNvCxnSpPr>
          <p:nvPr/>
        </p:nvCxnSpPr>
        <p:spPr>
          <a:xfrm flipH="1">
            <a:off x="2191036" y="2467992"/>
            <a:ext cx="3893766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66" name="Connection Line"/>
          <p:cNvCxnSpPr>
            <a:stCxn id="747" idx="0"/>
            <a:endCxn id="749" idx="0"/>
          </p:cNvCxnSpPr>
          <p:nvPr/>
        </p:nvCxnSpPr>
        <p:spPr>
          <a:xfrm flipH="1">
            <a:off x="3723937" y="2467992"/>
            <a:ext cx="2360865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67" name="Connection Line"/>
          <p:cNvCxnSpPr>
            <a:stCxn id="747" idx="0"/>
            <a:endCxn id="750" idx="0"/>
          </p:cNvCxnSpPr>
          <p:nvPr/>
        </p:nvCxnSpPr>
        <p:spPr>
          <a:xfrm flipH="1">
            <a:off x="5325817" y="2467992"/>
            <a:ext cx="758985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68" name="Connection Line"/>
          <p:cNvCxnSpPr>
            <a:stCxn id="747" idx="0"/>
            <a:endCxn id="751" idx="0"/>
          </p:cNvCxnSpPr>
          <p:nvPr/>
        </p:nvCxnSpPr>
        <p:spPr>
          <a:xfrm>
            <a:off x="6084801" y="2467992"/>
            <a:ext cx="652487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69" name="Connection Line"/>
          <p:cNvCxnSpPr>
            <a:stCxn id="747" idx="0"/>
            <a:endCxn id="752" idx="0"/>
          </p:cNvCxnSpPr>
          <p:nvPr/>
        </p:nvCxnSpPr>
        <p:spPr>
          <a:xfrm>
            <a:off x="6084801" y="2467992"/>
            <a:ext cx="2061314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70" name="Connection Line"/>
          <p:cNvCxnSpPr>
            <a:stCxn id="747" idx="0"/>
            <a:endCxn id="753" idx="0"/>
          </p:cNvCxnSpPr>
          <p:nvPr/>
        </p:nvCxnSpPr>
        <p:spPr>
          <a:xfrm flipH="1">
            <a:off x="627548" y="2467992"/>
            <a:ext cx="5457254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71" name="Connection Line"/>
          <p:cNvCxnSpPr>
            <a:stCxn id="747" idx="0"/>
            <a:endCxn id="754" idx="0"/>
          </p:cNvCxnSpPr>
          <p:nvPr/>
        </p:nvCxnSpPr>
        <p:spPr>
          <a:xfrm>
            <a:off x="6084801" y="2467992"/>
            <a:ext cx="3422390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72" name="Connection Line"/>
          <p:cNvCxnSpPr>
            <a:stCxn id="747" idx="0"/>
            <a:endCxn id="755" idx="0"/>
          </p:cNvCxnSpPr>
          <p:nvPr/>
        </p:nvCxnSpPr>
        <p:spPr>
          <a:xfrm>
            <a:off x="6084801" y="2467992"/>
            <a:ext cx="4627553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73" name="Connection Line"/>
          <p:cNvCxnSpPr>
            <a:stCxn id="747" idx="0"/>
            <a:endCxn id="756" idx="0"/>
          </p:cNvCxnSpPr>
          <p:nvPr/>
        </p:nvCxnSpPr>
        <p:spPr>
          <a:xfrm>
            <a:off x="6084801" y="2467992"/>
            <a:ext cx="5835052" cy="1477146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74" name="Connection Line"/>
          <p:cNvCxnSpPr>
            <a:stCxn id="748" idx="0"/>
            <a:endCxn id="757" idx="0"/>
          </p:cNvCxnSpPr>
          <p:nvPr/>
        </p:nvCxnSpPr>
        <p:spPr>
          <a:xfrm flipH="1">
            <a:off x="669091" y="3945137"/>
            <a:ext cx="1521946" cy="1393369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75" name="Connection Line"/>
          <p:cNvCxnSpPr>
            <a:stCxn id="748" idx="0"/>
            <a:endCxn id="758" idx="0"/>
          </p:cNvCxnSpPr>
          <p:nvPr/>
        </p:nvCxnSpPr>
        <p:spPr>
          <a:xfrm>
            <a:off x="2191036" y="3945137"/>
            <a:ext cx="1094490" cy="1393368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76" name="Connection Line"/>
          <p:cNvCxnSpPr>
            <a:stCxn id="757" idx="0"/>
            <a:endCxn id="759" idx="0"/>
          </p:cNvCxnSpPr>
          <p:nvPr/>
        </p:nvCxnSpPr>
        <p:spPr>
          <a:xfrm flipH="1">
            <a:off x="395285" y="5338505"/>
            <a:ext cx="273807" cy="1594643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77" name="Connection Line"/>
          <p:cNvCxnSpPr>
            <a:stCxn id="757" idx="0"/>
            <a:endCxn id="760" idx="0"/>
          </p:cNvCxnSpPr>
          <p:nvPr/>
        </p:nvCxnSpPr>
        <p:spPr>
          <a:xfrm>
            <a:off x="669091" y="5338505"/>
            <a:ext cx="1206045" cy="1594643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78" name="Connection Line"/>
          <p:cNvCxnSpPr>
            <a:stCxn id="757" idx="0"/>
            <a:endCxn id="761" idx="0"/>
          </p:cNvCxnSpPr>
          <p:nvPr/>
        </p:nvCxnSpPr>
        <p:spPr>
          <a:xfrm>
            <a:off x="669091" y="5338505"/>
            <a:ext cx="2584060" cy="1594643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79" name="Connection Line"/>
          <p:cNvCxnSpPr>
            <a:stCxn id="759" idx="0"/>
            <a:endCxn id="762" idx="0"/>
          </p:cNvCxnSpPr>
          <p:nvPr/>
        </p:nvCxnSpPr>
        <p:spPr>
          <a:xfrm>
            <a:off x="395285" y="6933147"/>
            <a:ext cx="247221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80" name="Connection Line"/>
          <p:cNvCxnSpPr>
            <a:stCxn id="759" idx="0"/>
            <a:endCxn id="763" idx="0"/>
          </p:cNvCxnSpPr>
          <p:nvPr/>
        </p:nvCxnSpPr>
        <p:spPr>
          <a:xfrm>
            <a:off x="395285" y="6933147"/>
            <a:ext cx="1706878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cxnSp>
        <p:nvCxnSpPr>
          <p:cNvPr id="781" name="Connection Line"/>
          <p:cNvCxnSpPr>
            <a:stCxn id="759" idx="0"/>
            <a:endCxn id="764" idx="0"/>
          </p:cNvCxnSpPr>
          <p:nvPr/>
        </p:nvCxnSpPr>
        <p:spPr>
          <a:xfrm>
            <a:off x="395285" y="6933147"/>
            <a:ext cx="3263637" cy="1795914"/>
          </a:xfrm>
          <a:prstGeom prst="straightConnector1">
            <a:avLst/>
          </a:prstGeom>
          <a:ln w="50800">
            <a:solidFill>
              <a:srgbClr val="28A0BE"/>
            </a:solidFill>
            <a:bevel/>
          </a:ln>
        </p:spPr>
      </p:cxnSp>
      <p:sp>
        <p:nvSpPr>
          <p:cNvPr id="782" name="Rounded Rectangle"/>
          <p:cNvSpPr/>
          <p:nvPr/>
        </p:nvSpPr>
        <p:spPr>
          <a:xfrm>
            <a:off x="198704" y="3552268"/>
            <a:ext cx="12320015" cy="934500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783" name="Rounded Rectangle"/>
          <p:cNvSpPr/>
          <p:nvPr/>
        </p:nvSpPr>
        <p:spPr>
          <a:xfrm>
            <a:off x="103750" y="8290130"/>
            <a:ext cx="1181250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784" name="Rounded Rectangle"/>
          <p:cNvSpPr/>
          <p:nvPr/>
        </p:nvSpPr>
        <p:spPr>
          <a:xfrm>
            <a:off x="103816" y="6494217"/>
            <a:ext cx="999837" cy="934500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785" name="Rounded Rectangle"/>
          <p:cNvSpPr/>
          <p:nvPr/>
        </p:nvSpPr>
        <p:spPr>
          <a:xfrm>
            <a:off x="403492" y="4899576"/>
            <a:ext cx="999838" cy="934500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786" name="Rounded Rectangle"/>
          <p:cNvSpPr/>
          <p:nvPr/>
        </p:nvSpPr>
        <p:spPr>
          <a:xfrm>
            <a:off x="1804897" y="3549663"/>
            <a:ext cx="999838" cy="934499"/>
          </a:xfrm>
          <a:prstGeom prst="roundRect">
            <a:avLst>
              <a:gd name="adj" fmla="val 16667"/>
            </a:avLst>
          </a:prstGeom>
          <a:ln w="76200">
            <a:solidFill>
              <a:srgbClr val="DA1F28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Authoritative Nameserv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Authoritative Nameserver</a:t>
            </a:r>
          </a:p>
        </p:txBody>
      </p:sp>
      <p:sp>
        <p:nvSpPr>
          <p:cNvPr id="7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90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497431" y="5042175"/>
            <a:ext cx="1920131" cy="1920131"/>
          </a:xfrm>
          <a:prstGeom prst="rect">
            <a:avLst/>
          </a:prstGeom>
          <a:ln w="12700">
            <a:miter lim="400000"/>
          </a:ln>
        </p:spPr>
      </p:pic>
      <p:sp>
        <p:nvSpPr>
          <p:cNvPr id="791" name="ns1a.rit.edu"/>
          <p:cNvSpPr txBox="1"/>
          <p:nvPr/>
        </p:nvSpPr>
        <p:spPr>
          <a:xfrm>
            <a:off x="9547973" y="4391804"/>
            <a:ext cx="1819047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ns1a.rit.edu</a:t>
            </a:r>
          </a:p>
        </p:txBody>
      </p:sp>
      <p:grpSp>
        <p:nvGrpSpPr>
          <p:cNvPr id="794" name="Group"/>
          <p:cNvGrpSpPr/>
          <p:nvPr/>
        </p:nvGrpSpPr>
        <p:grpSpPr>
          <a:xfrm rot="630650">
            <a:off x="3443274" y="3822230"/>
            <a:ext cx="4923131" cy="533823"/>
            <a:chOff x="0" y="0"/>
            <a:chExt cx="4923129" cy="533822"/>
          </a:xfrm>
        </p:grpSpPr>
        <p:sp>
          <p:nvSpPr>
            <p:cNvPr id="792" name="Line"/>
            <p:cNvSpPr/>
            <p:nvPr/>
          </p:nvSpPr>
          <p:spPr>
            <a:xfrm>
              <a:off x="647169" y="533822"/>
              <a:ext cx="40878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3" name="What is the IP address of rit.edu?"/>
            <p:cNvSpPr txBox="1"/>
            <p:nvPr/>
          </p:nvSpPr>
          <p:spPr>
            <a:xfrm>
              <a:off x="0" y="-1"/>
              <a:ext cx="492313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What is the IP address of rit.edu?</a:t>
              </a:r>
            </a:p>
          </p:txBody>
        </p:sp>
      </p:grpSp>
      <p:grpSp>
        <p:nvGrpSpPr>
          <p:cNvPr id="797" name="Group"/>
          <p:cNvGrpSpPr/>
          <p:nvPr/>
        </p:nvGrpSpPr>
        <p:grpSpPr>
          <a:xfrm>
            <a:off x="2788716" y="5082914"/>
            <a:ext cx="6232247" cy="533823"/>
            <a:chOff x="0" y="0"/>
            <a:chExt cx="6232245" cy="533822"/>
          </a:xfrm>
        </p:grpSpPr>
        <p:sp>
          <p:nvSpPr>
            <p:cNvPr id="795" name="Line"/>
            <p:cNvSpPr/>
            <p:nvPr/>
          </p:nvSpPr>
          <p:spPr>
            <a:xfrm>
              <a:off x="1301727" y="533822"/>
              <a:ext cx="40878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6" name="What is the mail server address of rit.edu?"/>
            <p:cNvSpPr txBox="1"/>
            <p:nvPr/>
          </p:nvSpPr>
          <p:spPr>
            <a:xfrm>
              <a:off x="0" y="-1"/>
              <a:ext cx="6232246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What is the mail server address of rit.edu?</a:t>
              </a:r>
            </a:p>
          </p:txBody>
        </p:sp>
      </p:grpSp>
      <p:grpSp>
        <p:nvGrpSpPr>
          <p:cNvPr id="800" name="Group"/>
          <p:cNvGrpSpPr/>
          <p:nvPr/>
        </p:nvGrpSpPr>
        <p:grpSpPr>
          <a:xfrm>
            <a:off x="2996590" y="6119188"/>
            <a:ext cx="5816499" cy="533823"/>
            <a:chOff x="0" y="0"/>
            <a:chExt cx="5816498" cy="533822"/>
          </a:xfrm>
        </p:grpSpPr>
        <p:sp>
          <p:nvSpPr>
            <p:cNvPr id="798" name="Line"/>
            <p:cNvSpPr/>
            <p:nvPr/>
          </p:nvSpPr>
          <p:spPr>
            <a:xfrm>
              <a:off x="1093853" y="533822"/>
              <a:ext cx="40878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9" name="Do you have other names than rit.edu?"/>
            <p:cNvSpPr txBox="1"/>
            <p:nvPr/>
          </p:nvSpPr>
          <p:spPr>
            <a:xfrm>
              <a:off x="-1" y="-1"/>
              <a:ext cx="5816500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Do you have other names than rit.edu? </a:t>
              </a:r>
            </a:p>
          </p:txBody>
        </p:sp>
      </p:grpSp>
      <p:grpSp>
        <p:nvGrpSpPr>
          <p:cNvPr id="803" name="Group"/>
          <p:cNvGrpSpPr/>
          <p:nvPr/>
        </p:nvGrpSpPr>
        <p:grpSpPr>
          <a:xfrm rot="20838525">
            <a:off x="4118912" y="7510688"/>
            <a:ext cx="4295217" cy="533824"/>
            <a:chOff x="0" y="0"/>
            <a:chExt cx="4295215" cy="533822"/>
          </a:xfrm>
        </p:grpSpPr>
        <p:sp>
          <p:nvSpPr>
            <p:cNvPr id="801" name="Line"/>
            <p:cNvSpPr/>
            <p:nvPr/>
          </p:nvSpPr>
          <p:spPr>
            <a:xfrm>
              <a:off x="207342" y="533822"/>
              <a:ext cx="4087874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2" name="What is your IPv6 address?"/>
            <p:cNvSpPr txBox="1"/>
            <p:nvPr/>
          </p:nvSpPr>
          <p:spPr>
            <a:xfrm>
              <a:off x="-1" y="-1"/>
              <a:ext cx="404347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What is your IPv6 address?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Process to look-up www.rit.edu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to look-up www.rit.edu</a:t>
            </a:r>
          </a:p>
        </p:txBody>
      </p:sp>
      <p:sp>
        <p:nvSpPr>
          <p:cNvPr id="80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807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35431" y="7935624"/>
            <a:ext cx="1474623" cy="1474624"/>
          </a:xfrm>
          <a:prstGeom prst="rect">
            <a:avLst/>
          </a:prstGeom>
          <a:ln w="12700">
            <a:miter lim="400000"/>
          </a:ln>
        </p:spPr>
      </p:pic>
      <p:sp>
        <p:nvSpPr>
          <p:cNvPr id="808" name="ns1a.rit.edu"/>
          <p:cNvSpPr txBox="1"/>
          <p:nvPr/>
        </p:nvSpPr>
        <p:spPr>
          <a:xfrm>
            <a:off x="8399262" y="8442407"/>
            <a:ext cx="1819047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ns1a.rit.edu</a:t>
            </a:r>
          </a:p>
        </p:txBody>
      </p:sp>
      <p:pic>
        <p:nvPicPr>
          <p:cNvPr id="809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11457" y="5060627"/>
            <a:ext cx="1322571" cy="1322571"/>
          </a:xfrm>
          <a:prstGeom prst="rect">
            <a:avLst/>
          </a:prstGeom>
          <a:ln w="12700">
            <a:miter lim="400000"/>
          </a:ln>
        </p:spPr>
      </p:pic>
      <p:sp>
        <p:nvSpPr>
          <p:cNvPr id="810" name="a.edu-servers.net"/>
          <p:cNvSpPr txBox="1"/>
          <p:nvPr/>
        </p:nvSpPr>
        <p:spPr>
          <a:xfrm>
            <a:off x="8414556" y="5491383"/>
            <a:ext cx="2660600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a.edu-servers.net</a:t>
            </a:r>
          </a:p>
        </p:txBody>
      </p:sp>
      <p:pic>
        <p:nvPicPr>
          <p:cNvPr id="811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91304" y="2185629"/>
            <a:ext cx="1322570" cy="1322571"/>
          </a:xfrm>
          <a:prstGeom prst="rect">
            <a:avLst/>
          </a:prstGeom>
          <a:ln w="12700">
            <a:miter lim="400000"/>
          </a:ln>
        </p:spPr>
      </p:pic>
      <p:sp>
        <p:nvSpPr>
          <p:cNvPr id="812" name=". (root)"/>
          <p:cNvSpPr txBox="1"/>
          <p:nvPr/>
        </p:nvSpPr>
        <p:spPr>
          <a:xfrm>
            <a:off x="8370343" y="2474857"/>
            <a:ext cx="105704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(root)</a:t>
            </a:r>
          </a:p>
        </p:txBody>
      </p:sp>
      <p:sp>
        <p:nvSpPr>
          <p:cNvPr id="813" name="Man"/>
          <p:cNvSpPr/>
          <p:nvPr/>
        </p:nvSpPr>
        <p:spPr>
          <a:xfrm>
            <a:off x="1205043" y="7608124"/>
            <a:ext cx="593441" cy="1532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70" h="21502" fill="norm" stroke="1" extrusionOk="0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4" name="IP address of rit.edu?"/>
          <p:cNvSpPr/>
          <p:nvPr/>
        </p:nvSpPr>
        <p:spPr>
          <a:xfrm>
            <a:off x="230175" y="5437976"/>
            <a:ext cx="2543176" cy="19494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539" y="0"/>
                </a:moveTo>
                <a:cubicBezTo>
                  <a:pt x="241" y="0"/>
                  <a:pt x="0" y="315"/>
                  <a:pt x="0" y="704"/>
                </a:cubicBezTo>
                <a:lnTo>
                  <a:pt x="0" y="10611"/>
                </a:lnTo>
                <a:cubicBezTo>
                  <a:pt x="0" y="10999"/>
                  <a:pt x="241" y="11314"/>
                  <a:pt x="539" y="11314"/>
                </a:cubicBezTo>
                <a:lnTo>
                  <a:pt x="9819" y="11314"/>
                </a:lnTo>
                <a:lnTo>
                  <a:pt x="10901" y="21600"/>
                </a:lnTo>
                <a:lnTo>
                  <a:pt x="11980" y="11314"/>
                </a:lnTo>
                <a:lnTo>
                  <a:pt x="21061" y="11314"/>
                </a:lnTo>
                <a:cubicBezTo>
                  <a:pt x="21359" y="11314"/>
                  <a:pt x="21600" y="10999"/>
                  <a:pt x="21600" y="10611"/>
                </a:cubicBezTo>
                <a:lnTo>
                  <a:pt x="21600" y="704"/>
                </a:lnTo>
                <a:cubicBezTo>
                  <a:pt x="21600" y="315"/>
                  <a:pt x="21359" y="0"/>
                  <a:pt x="21061" y="0"/>
                </a:cubicBezTo>
                <a:lnTo>
                  <a:pt x="53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IP address of rit.edu?</a:t>
            </a:r>
          </a:p>
        </p:txBody>
      </p:sp>
      <p:grpSp>
        <p:nvGrpSpPr>
          <p:cNvPr id="817" name="Group"/>
          <p:cNvGrpSpPr/>
          <p:nvPr/>
        </p:nvGrpSpPr>
        <p:grpSpPr>
          <a:xfrm>
            <a:off x="1821283" y="2358607"/>
            <a:ext cx="4320512" cy="4673558"/>
            <a:chOff x="-204847" y="0"/>
            <a:chExt cx="4320510" cy="4673556"/>
          </a:xfrm>
        </p:grpSpPr>
        <p:sp>
          <p:nvSpPr>
            <p:cNvPr id="815" name="Line"/>
            <p:cNvSpPr/>
            <p:nvPr/>
          </p:nvSpPr>
          <p:spPr>
            <a:xfrm flipV="1">
              <a:off x="52538" y="-1"/>
              <a:ext cx="4063126" cy="4673559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16" name="I need .edu authoritative nameserver"/>
            <p:cNvSpPr txBox="1"/>
            <p:nvPr/>
          </p:nvSpPr>
          <p:spPr>
            <a:xfrm rot="18597394">
              <a:off x="-999823" y="2110397"/>
              <a:ext cx="5431537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 need .edu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authoritative nameserver</a:t>
              </a:r>
            </a:p>
          </p:txBody>
        </p:sp>
      </p:grpSp>
      <p:grpSp>
        <p:nvGrpSpPr>
          <p:cNvPr id="820" name="Group"/>
          <p:cNvGrpSpPr/>
          <p:nvPr/>
        </p:nvGrpSpPr>
        <p:grpSpPr>
          <a:xfrm>
            <a:off x="2486552" y="2858026"/>
            <a:ext cx="3576618" cy="3985061"/>
            <a:chOff x="0" y="0"/>
            <a:chExt cx="3576616" cy="3985059"/>
          </a:xfrm>
        </p:grpSpPr>
        <p:sp>
          <p:nvSpPr>
            <p:cNvPr id="818" name="a.edu-servers.net. and 192.5.6.30"/>
            <p:cNvSpPr txBox="1"/>
            <p:nvPr/>
          </p:nvSpPr>
          <p:spPr>
            <a:xfrm rot="18676029">
              <a:off x="-660304" y="1762001"/>
              <a:ext cx="489722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a.edu-servers.net. and 192.5.6.30</a:t>
              </a:r>
            </a:p>
          </p:txBody>
        </p:sp>
        <p:sp>
          <p:nvSpPr>
            <p:cNvPr id="819" name="Line"/>
            <p:cNvSpPr/>
            <p:nvPr/>
          </p:nvSpPr>
          <p:spPr>
            <a:xfrm flipH="1">
              <a:off x="402784" y="429142"/>
              <a:ext cx="3036821" cy="35248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23" name="Group"/>
          <p:cNvGrpSpPr/>
          <p:nvPr/>
        </p:nvGrpSpPr>
        <p:grpSpPr>
          <a:xfrm>
            <a:off x="2472226" y="5227094"/>
            <a:ext cx="3863820" cy="2316561"/>
            <a:chOff x="-61133" y="-35236"/>
            <a:chExt cx="3863819" cy="2316560"/>
          </a:xfrm>
        </p:grpSpPr>
        <p:sp>
          <p:nvSpPr>
            <p:cNvPr id="821" name="I need rit.edu nameserver"/>
            <p:cNvSpPr txBox="1"/>
            <p:nvPr/>
          </p:nvSpPr>
          <p:spPr>
            <a:xfrm rot="19802479">
              <a:off x="-201383" y="888391"/>
              <a:ext cx="382249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I need rit.edu </a:t>
              </a:r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nameserver</a:t>
              </a:r>
            </a:p>
          </p:txBody>
        </p:sp>
        <p:sp>
          <p:nvSpPr>
            <p:cNvPr id="822" name="Line"/>
            <p:cNvSpPr/>
            <p:nvPr/>
          </p:nvSpPr>
          <p:spPr>
            <a:xfrm flipV="1">
              <a:off x="127259" y="343094"/>
              <a:ext cx="3675428" cy="193823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26" name="Group"/>
          <p:cNvGrpSpPr/>
          <p:nvPr/>
        </p:nvGrpSpPr>
        <p:grpSpPr>
          <a:xfrm rot="1297035">
            <a:off x="2707062" y="4921776"/>
            <a:ext cx="3576617" cy="3985061"/>
            <a:chOff x="0" y="0"/>
            <a:chExt cx="3576616" cy="3985059"/>
          </a:xfrm>
        </p:grpSpPr>
        <p:sp>
          <p:nvSpPr>
            <p:cNvPr id="824" name="a.edu-servers.net. and 192.5.6.30"/>
            <p:cNvSpPr txBox="1"/>
            <p:nvPr/>
          </p:nvSpPr>
          <p:spPr>
            <a:xfrm rot="18676029">
              <a:off x="-660304" y="1762001"/>
              <a:ext cx="4897223" cy="4610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a.edu-servers.net. and 192.5.6.30</a:t>
              </a:r>
            </a:p>
          </p:txBody>
        </p:sp>
        <p:sp>
          <p:nvSpPr>
            <p:cNvPr id="825" name="Line"/>
            <p:cNvSpPr/>
            <p:nvPr/>
          </p:nvSpPr>
          <p:spPr>
            <a:xfrm flipH="1">
              <a:off x="402784" y="429142"/>
              <a:ext cx="3036821" cy="352481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829" name="Group"/>
          <p:cNvGrpSpPr/>
          <p:nvPr/>
        </p:nvGrpSpPr>
        <p:grpSpPr>
          <a:xfrm>
            <a:off x="2644603" y="8074366"/>
            <a:ext cx="3519066" cy="599581"/>
            <a:chOff x="0" y="0"/>
            <a:chExt cx="3519065" cy="599580"/>
          </a:xfrm>
        </p:grpSpPr>
        <p:sp>
          <p:nvSpPr>
            <p:cNvPr id="827" name="Line"/>
            <p:cNvSpPr/>
            <p:nvPr/>
          </p:nvSpPr>
          <p:spPr>
            <a:xfrm>
              <a:off x="0" y="599580"/>
              <a:ext cx="351906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28" name="IP of www.rit.edu"/>
            <p:cNvSpPr txBox="1"/>
            <p:nvPr/>
          </p:nvSpPr>
          <p:spPr>
            <a:xfrm>
              <a:off x="455446" y="-1"/>
              <a:ext cx="2608174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rPr>
                  <a:solidFill>
                    <a:schemeClr val="accent5">
                      <a:hueOff val="-82419"/>
                      <a:satOff val="-9513"/>
                      <a:lumOff val="-16343"/>
                    </a:schemeClr>
                  </a:solidFill>
                </a:rPr>
                <a:t>IP</a:t>
              </a:r>
              <a:r>
                <a:t> of www.rit.edu</a:t>
              </a:r>
            </a:p>
          </p:txBody>
        </p:sp>
      </p:grpSp>
      <p:grpSp>
        <p:nvGrpSpPr>
          <p:cNvPr id="832" name="Group"/>
          <p:cNvGrpSpPr/>
          <p:nvPr/>
        </p:nvGrpSpPr>
        <p:grpSpPr>
          <a:xfrm>
            <a:off x="2623562" y="8752769"/>
            <a:ext cx="3502508" cy="461060"/>
            <a:chOff x="0" y="0"/>
            <a:chExt cx="3502506" cy="461058"/>
          </a:xfrm>
        </p:grpSpPr>
        <p:sp>
          <p:nvSpPr>
            <p:cNvPr id="830" name="Line"/>
            <p:cNvSpPr/>
            <p:nvPr/>
          </p:nvSpPr>
          <p:spPr>
            <a:xfrm flipH="1" flipV="1">
              <a:off x="-1" y="434223"/>
              <a:ext cx="3502508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1" name="129.21.1.40"/>
            <p:cNvSpPr txBox="1"/>
            <p:nvPr/>
          </p:nvSpPr>
          <p:spPr>
            <a:xfrm>
              <a:off x="1009680" y="-1"/>
              <a:ext cx="172425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129.21.1.40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3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2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2" dur="300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7" dur="3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2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2" dur="3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300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2" dur="300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7" grpId="1"/>
      <p:bldP build="whole" bldLvl="1" animBg="1" rev="0" advAuto="0" spid="826" grpId="4"/>
      <p:bldP build="whole" bldLvl="1" animBg="1" rev="0" advAuto="0" spid="829" grpId="5"/>
      <p:bldP build="whole" bldLvl="1" animBg="1" rev="0" advAuto="0" spid="832" grpId="6"/>
      <p:bldP build="whole" bldLvl="1" animBg="1" rev="0" advAuto="0" spid="823" grpId="3"/>
      <p:bldP build="whole" bldLvl="1" animBg="1" rev="0" advAuto="0" spid="820" grpId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Dem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1</a:t>
            </a:r>
          </a:p>
        </p:txBody>
      </p:sp>
      <p:sp>
        <p:nvSpPr>
          <p:cNvPr id="8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6" name="Dig: (Domain Information Grouper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807194" indent="-441434">
              <a:buSzPct val="60000"/>
              <a:buChar char="◻"/>
            </a:lvl2pPr>
          </a:lstStyle>
          <a:p>
            <a:pPr/>
            <a:r>
              <a:t>Dig: (Domain Information Grouper)</a:t>
            </a:r>
          </a:p>
          <a:p>
            <a:pPr lvl="1"/>
            <a:r>
              <a:t>Very useful tool to send a DNS request and parse the DNS response</a:t>
            </a:r>
          </a:p>
        </p:txBody>
      </p:sp>
      <p:pic>
        <p:nvPicPr>
          <p:cNvPr id="83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7296" y="4342985"/>
            <a:ext cx="8432801" cy="515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Resolver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Resolver</a:t>
            </a:r>
          </a:p>
        </p:txBody>
      </p:sp>
      <p:sp>
        <p:nvSpPr>
          <p:cNvPr id="840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41" name="Contact server replies with the name of the next authority in the hierarchy…"/>
          <p:cNvSpPr txBox="1"/>
          <p:nvPr>
            <p:ph type="body" sz="half" idx="1"/>
          </p:nvPr>
        </p:nvSpPr>
        <p:spPr>
          <a:xfrm>
            <a:off x="15476" y="3963370"/>
            <a:ext cx="6480225" cy="5759272"/>
          </a:xfrm>
          <a:prstGeom prst="rect">
            <a:avLst/>
          </a:prstGeom>
        </p:spPr>
        <p:txBody>
          <a:bodyPr/>
          <a:lstStyle/>
          <a:p>
            <a:pPr/>
            <a:r>
              <a:t>Contact server replies with the name of the next authority in the hierarchy</a:t>
            </a:r>
          </a:p>
          <a:p>
            <a:pPr/>
            <a:r>
              <a:t>“I don’t know this name, but this other server might”</a:t>
            </a:r>
          </a:p>
          <a:p>
            <a:pPr/>
            <a:r>
              <a:t>This is how DNS works today</a:t>
            </a:r>
          </a:p>
          <a:p>
            <a:pPr/>
            <a:r>
              <a:t>Cache!</a:t>
            </a:r>
          </a:p>
        </p:txBody>
      </p:sp>
      <p:pic>
        <p:nvPicPr>
          <p:cNvPr id="842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94759" y="2631418"/>
            <a:ext cx="978478" cy="978478"/>
          </a:xfrm>
          <a:prstGeom prst="rect">
            <a:avLst/>
          </a:prstGeom>
          <a:ln w="12700">
            <a:miter lim="400000"/>
          </a:ln>
        </p:spPr>
      </p:pic>
      <p:sp>
        <p:nvSpPr>
          <p:cNvPr id="843" name="Shape"/>
          <p:cNvSpPr/>
          <p:nvPr/>
        </p:nvSpPr>
        <p:spPr>
          <a:xfrm rot="10800000">
            <a:off x="7116910" y="3777583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844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42556" y="2631418"/>
            <a:ext cx="978478" cy="97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94757" y="4863962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56867" y="8234169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3936" y="7312655"/>
            <a:ext cx="991906" cy="991906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913936" y="4863962"/>
            <a:ext cx="991905" cy="991906"/>
          </a:xfrm>
          <a:prstGeom prst="rect">
            <a:avLst/>
          </a:prstGeom>
          <a:ln w="12700">
            <a:miter lim="400000"/>
          </a:ln>
        </p:spPr>
      </p:pic>
      <p:sp>
        <p:nvSpPr>
          <p:cNvPr id="849" name="Root"/>
          <p:cNvSpPr txBox="1"/>
          <p:nvPr/>
        </p:nvSpPr>
        <p:spPr>
          <a:xfrm>
            <a:off x="8771860" y="9158939"/>
            <a:ext cx="76192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</a:t>
            </a:r>
          </a:p>
        </p:txBody>
      </p:sp>
      <p:sp>
        <p:nvSpPr>
          <p:cNvPr id="850" name="com"/>
          <p:cNvSpPr txBox="1"/>
          <p:nvPr/>
        </p:nvSpPr>
        <p:spPr>
          <a:xfrm>
            <a:off x="11062616" y="8195136"/>
            <a:ext cx="694554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com</a:t>
            </a:r>
          </a:p>
        </p:txBody>
      </p:sp>
      <p:sp>
        <p:nvSpPr>
          <p:cNvPr id="851" name="ns1.google.com"/>
          <p:cNvSpPr txBox="1"/>
          <p:nvPr/>
        </p:nvSpPr>
        <p:spPr>
          <a:xfrm>
            <a:off x="10249317" y="5744928"/>
            <a:ext cx="232114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ns1.google.com</a:t>
            </a:r>
          </a:p>
        </p:txBody>
      </p:sp>
      <p:sp>
        <p:nvSpPr>
          <p:cNvPr id="852" name="www.google.com"/>
          <p:cNvSpPr txBox="1"/>
          <p:nvPr/>
        </p:nvSpPr>
        <p:spPr>
          <a:xfrm>
            <a:off x="10139402" y="2068864"/>
            <a:ext cx="254096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www.google.com</a:t>
            </a:r>
          </a:p>
        </p:txBody>
      </p:sp>
      <p:sp>
        <p:nvSpPr>
          <p:cNvPr id="853" name="asgard.ccs.rit.edu"/>
          <p:cNvSpPr txBox="1"/>
          <p:nvPr/>
        </p:nvSpPr>
        <p:spPr>
          <a:xfrm>
            <a:off x="6065721" y="5792015"/>
            <a:ext cx="260225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asgard.ccs.rit.edu</a:t>
            </a:r>
          </a:p>
        </p:txBody>
      </p:sp>
      <p:sp>
        <p:nvSpPr>
          <p:cNvPr id="854" name="Line"/>
          <p:cNvSpPr/>
          <p:nvPr/>
        </p:nvSpPr>
        <p:spPr>
          <a:xfrm flipV="1">
            <a:off x="11431794" y="3819645"/>
            <a:ext cx="1" cy="782863"/>
          </a:xfrm>
          <a:prstGeom prst="line">
            <a:avLst/>
          </a:prstGeom>
          <a:ln w="101600">
            <a:solidFill>
              <a:srgbClr val="EB641B"/>
            </a:solidFill>
            <a:bevel/>
            <a:headEnd type="oval"/>
            <a:tailEnd type="oval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855" name="Shape"/>
          <p:cNvSpPr/>
          <p:nvPr/>
        </p:nvSpPr>
        <p:spPr>
          <a:xfrm rot="8796339">
            <a:off x="7626241" y="6283674"/>
            <a:ext cx="787881" cy="2287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20"/>
                </a:moveTo>
                <a:lnTo>
                  <a:pt x="10800" y="0"/>
                </a:lnTo>
                <a:lnTo>
                  <a:pt x="21600" y="3720"/>
                </a:lnTo>
                <a:lnTo>
                  <a:pt x="16200" y="372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20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56" name="Shape"/>
          <p:cNvSpPr/>
          <p:nvPr/>
        </p:nvSpPr>
        <p:spPr>
          <a:xfrm rot="7700886">
            <a:off x="9145478" y="4945186"/>
            <a:ext cx="787881" cy="32841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591"/>
                </a:moveTo>
                <a:lnTo>
                  <a:pt x="10800" y="0"/>
                </a:lnTo>
                <a:lnTo>
                  <a:pt x="21600" y="2591"/>
                </a:lnTo>
                <a:lnTo>
                  <a:pt x="16200" y="2591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591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57" name="Shape"/>
          <p:cNvSpPr/>
          <p:nvPr/>
        </p:nvSpPr>
        <p:spPr>
          <a:xfrm rot="5400000">
            <a:off x="9075101" y="4081860"/>
            <a:ext cx="787881" cy="2550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36"/>
                </a:moveTo>
                <a:lnTo>
                  <a:pt x="10800" y="0"/>
                </a:lnTo>
                <a:lnTo>
                  <a:pt x="21600" y="3336"/>
                </a:lnTo>
                <a:lnTo>
                  <a:pt x="16200" y="3336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336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58" name="Shape"/>
          <p:cNvSpPr/>
          <p:nvPr/>
        </p:nvSpPr>
        <p:spPr>
          <a:xfrm rot="16200000">
            <a:off x="9047951" y="4076949"/>
            <a:ext cx="787881" cy="25606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323"/>
                </a:moveTo>
                <a:lnTo>
                  <a:pt x="10800" y="0"/>
                </a:lnTo>
                <a:lnTo>
                  <a:pt x="21600" y="3323"/>
                </a:lnTo>
                <a:lnTo>
                  <a:pt x="16200" y="3323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323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59" name="Shape"/>
          <p:cNvSpPr/>
          <p:nvPr/>
        </p:nvSpPr>
        <p:spPr>
          <a:xfrm rot="18457775">
            <a:off x="9061596" y="4927212"/>
            <a:ext cx="787881" cy="3308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572"/>
                </a:moveTo>
                <a:lnTo>
                  <a:pt x="10800" y="0"/>
                </a:lnTo>
                <a:lnTo>
                  <a:pt x="21600" y="2572"/>
                </a:lnTo>
                <a:lnTo>
                  <a:pt x="16200" y="2572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2572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60" name="Shape"/>
          <p:cNvSpPr/>
          <p:nvPr/>
        </p:nvSpPr>
        <p:spPr>
          <a:xfrm rot="19800000">
            <a:off x="7579298" y="6169972"/>
            <a:ext cx="787881" cy="22871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3720"/>
                </a:moveTo>
                <a:lnTo>
                  <a:pt x="10800" y="0"/>
                </a:lnTo>
                <a:lnTo>
                  <a:pt x="21600" y="3720"/>
                </a:lnTo>
                <a:lnTo>
                  <a:pt x="16200" y="3720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3720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61" name="Shape"/>
          <p:cNvSpPr/>
          <p:nvPr/>
        </p:nvSpPr>
        <p:spPr>
          <a:xfrm>
            <a:off x="7116910" y="3777584"/>
            <a:ext cx="787881" cy="9264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9185"/>
                </a:moveTo>
                <a:lnTo>
                  <a:pt x="10800" y="0"/>
                </a:lnTo>
                <a:lnTo>
                  <a:pt x="21600" y="9185"/>
                </a:lnTo>
                <a:lnTo>
                  <a:pt x="16200" y="9185"/>
                </a:lnTo>
                <a:lnTo>
                  <a:pt x="16200" y="21600"/>
                </a:lnTo>
                <a:lnTo>
                  <a:pt x="5400" y="21600"/>
                </a:lnTo>
                <a:lnTo>
                  <a:pt x="5400" y="9185"/>
                </a:lnTo>
                <a:close/>
              </a:path>
            </a:pathLst>
          </a:custGeom>
          <a:solidFill>
            <a:srgbClr val="DA1F28"/>
          </a:solidFill>
          <a:ln w="50800">
            <a:solidFill>
              <a:srgbClr val="6D0F14"/>
            </a:solidFill>
            <a:bevel/>
          </a:ln>
          <a:effectLst>
            <a:outerShdw sx="100000" sy="100000" kx="0" ky="0" algn="b" rotWithShape="0" blurRad="50800" dist="25400" dir="5400000">
              <a:srgbClr val="000000">
                <a:alpha val="35000"/>
              </a:srgbClr>
            </a:outerShdw>
          </a:effectLst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862" name="Double Arrow"/>
          <p:cNvSpPr/>
          <p:nvPr/>
        </p:nvSpPr>
        <p:spPr>
          <a:xfrm>
            <a:off x="8127998" y="2771007"/>
            <a:ext cx="2730148" cy="6993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865" name="Group"/>
          <p:cNvGrpSpPr/>
          <p:nvPr/>
        </p:nvGrpSpPr>
        <p:grpSpPr>
          <a:xfrm>
            <a:off x="603794" y="2471436"/>
            <a:ext cx="6552981" cy="773080"/>
            <a:chOff x="0" y="0"/>
            <a:chExt cx="6552979" cy="773078"/>
          </a:xfrm>
        </p:grpSpPr>
        <p:sp>
          <p:nvSpPr>
            <p:cNvPr id="863" name="Shape"/>
            <p:cNvSpPr/>
            <p:nvPr/>
          </p:nvSpPr>
          <p:spPr>
            <a:xfrm flipH="1">
              <a:off x="2" y="0"/>
              <a:ext cx="6552978" cy="773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79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2179" y="21600"/>
                  </a:lnTo>
                  <a:lnTo>
                    <a:pt x="2179" y="9000"/>
                  </a:lnTo>
                  <a:lnTo>
                    <a:pt x="0" y="10189"/>
                  </a:lnTo>
                  <a:lnTo>
                    <a:pt x="2179" y="3600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864" name="Where is www.google.com?"/>
            <p:cNvSpPr txBox="1"/>
            <p:nvPr/>
          </p:nvSpPr>
          <p:spPr>
            <a:xfrm>
              <a:off x="0" y="77411"/>
              <a:ext cx="5891905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Where is www.google.com?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2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clickEffect" presetSubtype="1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16" dur="500" fill="hold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Subtype="1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1" dur="5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xit" nodeType="clickEffect" presetSubtype="1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25" dur="500" fill="hold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Subtype="4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30"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41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41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Class="entr" nodeType="with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xit" nodeType="clickEffect" presetSubtype="4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43" dur="500" fill="hold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ntr" nodeType="afterEffect" presetSubtype="1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8"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xit" nodeType="clickEffect" presetSubtype="1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up)" transition="out">
                                      <p:cBhvr>
                                        <p:cTn id="52" dur="500" fill="hold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Class="entr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7" dur="5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xit" nodeType="clickEffect" presetSubtype="4" presetID="2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61" dur="500" fill="hold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Class="entr" nodeType="afterEffect" presetSubtype="8" presetID="2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500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xit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70" dur="500" fill="hold"/>
                                        <p:tgtEl>
                                          <p:spTgt spid="8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Class="entr" nodeType="afterEffect" presetSubtype="2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75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xit" nodeType="clickEffect" presetSubtype="2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79" dur="500" fill="hold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Class="entr" nodeType="afterEffect" presetSubtype="4" presetID="2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84" dur="5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xit" nodeType="clickEffect" presetSubtype="4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down)" transition="out">
                                      <p:cBhvr>
                                        <p:cTn id="88" dur="500" fill="hold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Class="entr" nodeType="afterEffect" presetID="9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93"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65" grpId="1"/>
      <p:bldP build="whole" bldLvl="1" animBg="1" rev="0" advAuto="0" spid="856" grpId="9"/>
      <p:bldP build="whole" bldLvl="1" animBg="1" rev="0" advAuto="0" spid="843" grpId="2"/>
      <p:bldP build="whole" bldLvl="1" animBg="1" rev="0" advAuto="0" spid="843" grpId="3"/>
      <p:bldP build="whole" bldLvl="1" animBg="1" rev="0" advAuto="0" spid="856" grpId="10"/>
      <p:bldP build="whole" bldLvl="1" animBg="1" rev="0" advAuto="0" spid="858" grpId="15"/>
      <p:bldP build="whole" bldLvl="1" animBg="1" rev="0" advAuto="0" spid="858" grpId="16"/>
      <p:bldP build="whole" bldLvl="1" animBg="1" rev="0" advAuto="0" spid="862" grpId="19"/>
      <p:bldP build="p" bldLvl="1" animBg="1" rev="0" advAuto="0" spid="841" grpId="7"/>
      <p:bldP build="whole" bldLvl="1" animBg="1" rev="0" advAuto="0" spid="859" grpId="11"/>
      <p:bldP build="whole" bldLvl="1" animBg="1" rev="0" advAuto="0" spid="855" grpId="4"/>
      <p:bldP build="whole" bldLvl="1" animBg="1" rev="0" advAuto="0" spid="855" grpId="5"/>
      <p:bldP build="whole" bldLvl="1" animBg="1" rev="0" advAuto="0" spid="859" grpId="12"/>
      <p:bldP build="whole" bldLvl="1" animBg="1" rev="0" advAuto="0" spid="861" grpId="17"/>
      <p:bldP build="whole" bldLvl="1" animBg="1" rev="0" advAuto="0" spid="860" grpId="6"/>
      <p:bldP build="whole" bldLvl="1" animBg="1" rev="0" advAuto="0" spid="857" grpId="13"/>
      <p:bldP build="whole" bldLvl="1" animBg="1" rev="0" advAuto="0" spid="860" grpId="8"/>
      <p:bldP build="whole" bldLvl="1" animBg="1" rev="0" advAuto="0" spid="857" grpId="14"/>
      <p:bldP build="whole" bldLvl="1" animBg="1" rev="0" advAuto="0" spid="861" grpId="18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Demo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 2</a:t>
            </a:r>
          </a:p>
        </p:txBody>
      </p:sp>
      <p:sp>
        <p:nvSpPr>
          <p:cNvPr id="8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69" name="Dig: (Domain Information Grouper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Dig: (Domain Information Grouper)</a:t>
            </a:r>
          </a:p>
          <a:p>
            <a:pPr lvl="1" marL="807194" indent="-441434">
              <a:buSzPct val="60000"/>
              <a:buChar char="◻"/>
            </a:pPr>
            <a:r>
              <a:t>Dig @1.1.1.1 rit.edu</a:t>
            </a:r>
          </a:p>
          <a:p>
            <a:pPr lvl="1" marL="807194" indent="-441434">
              <a:buSzPct val="60000"/>
              <a:buChar char="◻"/>
            </a:pPr>
            <a:r>
              <a:t>Dig @8.8.8.8 rit.edu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DNS Type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Types</a:t>
            </a:r>
          </a:p>
        </p:txBody>
      </p:sp>
      <p:sp>
        <p:nvSpPr>
          <p:cNvPr id="872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873" name="Type = NS…"/>
          <p:cNvSpPr txBox="1"/>
          <p:nvPr>
            <p:ph type="body" sz="half" idx="1"/>
          </p:nvPr>
        </p:nvSpPr>
        <p:spPr>
          <a:xfrm>
            <a:off x="0" y="2275839"/>
            <a:ext cx="6595291" cy="7477761"/>
          </a:xfrm>
          <a:prstGeom prst="rect">
            <a:avLst/>
          </a:prstGeom>
        </p:spPr>
        <p:txBody>
          <a:bodyPr/>
          <a:lstStyle/>
          <a:p>
            <a:pPr/>
            <a:r>
              <a:t>Type = NS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partial domain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name of DNS server for this domain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“Go send your query to this other server”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</a:p>
          <a:p>
            <a:pPr/>
            <a:r>
              <a:t>Type = A / AAAA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Name = domain name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Value = IP address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 is IPv4, AAAA is IPv6</a:t>
            </a:r>
          </a:p>
        </p:txBody>
      </p:sp>
      <p:grpSp>
        <p:nvGrpSpPr>
          <p:cNvPr id="877" name="Group"/>
          <p:cNvGrpSpPr/>
          <p:nvPr/>
        </p:nvGrpSpPr>
        <p:grpSpPr>
          <a:xfrm>
            <a:off x="6503236" y="6207645"/>
            <a:ext cx="6192762" cy="1462880"/>
            <a:chOff x="0" y="0"/>
            <a:chExt cx="6192761" cy="1462879"/>
          </a:xfrm>
        </p:grpSpPr>
        <p:sp>
          <p:nvSpPr>
            <p:cNvPr id="874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875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876" name="Name: www.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2" invalidUrl="" action="" tgtFrame="" tooltip="" history="1" highlightClick="0" endSnd="0"/>
                </a:rPr>
                <a:t>www.rit.edu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Type: A</a:t>
              </a:r>
            </a:p>
          </p:txBody>
        </p:sp>
      </p:grpSp>
      <p:grpSp>
        <p:nvGrpSpPr>
          <p:cNvPr id="881" name="Group"/>
          <p:cNvGrpSpPr/>
          <p:nvPr/>
        </p:nvGrpSpPr>
        <p:grpSpPr>
          <a:xfrm>
            <a:off x="6503237" y="7801960"/>
            <a:ext cx="6192762" cy="1462881"/>
            <a:chOff x="0" y="0"/>
            <a:chExt cx="6192761" cy="1462879"/>
          </a:xfrm>
        </p:grpSpPr>
        <p:sp>
          <p:nvSpPr>
            <p:cNvPr id="878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879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880" name="Name: www.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3" invalidUrl="" action="" tgtFrame="" tooltip="" history="1" highlightClick="0" endSnd="0"/>
                </a:rPr>
                <a:t>www.rit.edu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129.10.116.81</a:t>
              </a:r>
            </a:p>
          </p:txBody>
        </p:sp>
      </p:grpSp>
      <p:grpSp>
        <p:nvGrpSpPr>
          <p:cNvPr id="885" name="Group"/>
          <p:cNvGrpSpPr/>
          <p:nvPr/>
        </p:nvGrpSpPr>
        <p:grpSpPr>
          <a:xfrm>
            <a:off x="6503235" y="2275839"/>
            <a:ext cx="6192762" cy="1462881"/>
            <a:chOff x="0" y="0"/>
            <a:chExt cx="6192761" cy="1462879"/>
          </a:xfrm>
        </p:grpSpPr>
        <p:sp>
          <p:nvSpPr>
            <p:cNvPr id="882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7ACBE0"/>
            </a:solidFill>
            <a:ln w="25400" cap="flat">
              <a:solidFill>
                <a:srgbClr val="21768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883" name="Query"/>
            <p:cNvSpPr txBox="1"/>
            <p:nvPr/>
          </p:nvSpPr>
          <p:spPr>
            <a:xfrm rot="16200000">
              <a:off x="-296225" y="435412"/>
              <a:ext cx="1240381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Query</a:t>
              </a:r>
            </a:p>
          </p:txBody>
        </p:sp>
        <p:sp>
          <p:nvSpPr>
            <p:cNvPr id="884" name="Name: 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4" invalidUrl="" action="" tgtFrame="" tooltip="" history="1" highlightClick="0" endSnd="0"/>
                </a:rPr>
                <a:t>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Type: NS</a:t>
              </a:r>
            </a:p>
          </p:txBody>
        </p:sp>
      </p:grpSp>
      <p:grpSp>
        <p:nvGrpSpPr>
          <p:cNvPr id="889" name="Group"/>
          <p:cNvGrpSpPr/>
          <p:nvPr/>
        </p:nvGrpSpPr>
        <p:grpSpPr>
          <a:xfrm>
            <a:off x="6503237" y="3870155"/>
            <a:ext cx="6192762" cy="1462880"/>
            <a:chOff x="0" y="0"/>
            <a:chExt cx="6192761" cy="1462879"/>
          </a:xfrm>
        </p:grpSpPr>
        <p:sp>
          <p:nvSpPr>
            <p:cNvPr id="886" name="Rectangle"/>
            <p:cNvSpPr/>
            <p:nvPr/>
          </p:nvSpPr>
          <p:spPr>
            <a:xfrm>
              <a:off x="0" y="-1"/>
              <a:ext cx="6192762" cy="1462881"/>
            </a:xfrm>
            <a:prstGeom prst="rect">
              <a:avLst/>
            </a:prstGeom>
            <a:solidFill>
              <a:srgbClr val="A8BFDF"/>
            </a:solidFill>
            <a:ln w="25400" cap="flat">
              <a:solidFill>
                <a:srgbClr val="39639D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887" name="Resp."/>
            <p:cNvSpPr txBox="1"/>
            <p:nvPr/>
          </p:nvSpPr>
          <p:spPr>
            <a:xfrm rot="16200000">
              <a:off x="-190911" y="435412"/>
              <a:ext cx="1029753" cy="5999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>
              <a:lvl1pPr defTabSz="1300480">
                <a:defRPr b="0" sz="34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400">
                  <a:solidFill>
                    <a:srgbClr val="FFFFFF"/>
                  </a:solidFill>
                </a:rPr>
                <a:t>Resp.</a:t>
              </a:r>
            </a:p>
          </p:txBody>
        </p:sp>
        <p:sp>
          <p:nvSpPr>
            <p:cNvPr id="888" name="Name: rit.edu…"/>
            <p:cNvSpPr txBox="1"/>
            <p:nvPr/>
          </p:nvSpPr>
          <p:spPr>
            <a:xfrm>
              <a:off x="851504" y="116269"/>
              <a:ext cx="5093548" cy="1069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Name: </a:t>
              </a:r>
              <a:r>
                <a:rPr sz="3400" u="sng">
                  <a:solidFill>
                    <a:srgbClr val="FF8119"/>
                  </a:solidFill>
                  <a:uFill>
                    <a:solidFill>
                      <a:srgbClr val="FF8119"/>
                    </a:solidFill>
                  </a:uFill>
                  <a:hlinkClick r:id="rId5" invalidUrl="" action="" tgtFrame="" tooltip="" history="1" highlightClick="0" endSnd="0"/>
                </a:rPr>
                <a:t>rit.edu</a:t>
              </a:r>
              <a:endParaRPr sz="3400">
                <a:solidFill>
                  <a:srgbClr val="FFFFFF"/>
                </a:solidFill>
              </a:endParaRPr>
            </a:p>
            <a:p>
              <a:pPr algn="l"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400">
                  <a:solidFill>
                    <a:srgbClr val="FFFFFF"/>
                  </a:solidFill>
                </a:rPr>
                <a:t>Value: ns1a.rit.edu.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roject 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2</a:t>
            </a:r>
          </a:p>
        </p:txBody>
      </p:sp>
      <p:sp>
        <p:nvSpPr>
          <p:cNvPr id="2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4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Tit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3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How to buy a domain name (1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to buy a domain name (1)</a:t>
            </a:r>
          </a:p>
        </p:txBody>
      </p:sp>
      <p:sp>
        <p:nvSpPr>
          <p:cNvPr id="8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97" name=".COM…"/>
          <p:cNvSpPr/>
          <p:nvPr/>
        </p:nvSpPr>
        <p:spPr>
          <a:xfrm>
            <a:off x="3997186" y="4816580"/>
            <a:ext cx="1802878" cy="1259040"/>
          </a:xfrm>
          <a:prstGeom prst="roundRect">
            <a:avLst>
              <a:gd name="adj" fmla="val 15131"/>
            </a:avLst>
          </a:prstGeom>
          <a:ln w="63500">
            <a:solidFill>
              <a:srgbClr val="7BDB4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.COM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(Verisign)</a:t>
            </a:r>
          </a:p>
        </p:txBody>
      </p:sp>
      <p:sp>
        <p:nvSpPr>
          <p:cNvPr id="898" name="Registry…"/>
          <p:cNvSpPr txBox="1"/>
          <p:nvPr/>
        </p:nvSpPr>
        <p:spPr>
          <a:xfrm>
            <a:off x="1883356" y="5014299"/>
            <a:ext cx="13909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Registry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(TLD)</a:t>
            </a:r>
          </a:p>
        </p:txBody>
      </p:sp>
      <p:sp>
        <p:nvSpPr>
          <p:cNvPr id="899" name="Line"/>
          <p:cNvSpPr/>
          <p:nvPr/>
        </p:nvSpPr>
        <p:spPr>
          <a:xfrm flipV="1">
            <a:off x="5040154" y="6748615"/>
            <a:ext cx="1" cy="1088348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00" name="GoDaddy"/>
          <p:cNvSpPr/>
          <p:nvPr/>
        </p:nvSpPr>
        <p:spPr>
          <a:xfrm>
            <a:off x="4012220" y="7237374"/>
            <a:ext cx="1802878" cy="1259041"/>
          </a:xfrm>
          <a:prstGeom prst="roundRect">
            <a:avLst>
              <a:gd name="adj" fmla="val 15131"/>
            </a:avLst>
          </a:prstGeom>
          <a:solidFill>
            <a:srgbClr val="FFFFFF"/>
          </a:solidFill>
          <a:ln w="63500">
            <a:solidFill>
              <a:srgbClr val="1497F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GoDaddy</a:t>
            </a:r>
          </a:p>
        </p:txBody>
      </p:sp>
      <p:sp>
        <p:nvSpPr>
          <p:cNvPr id="901" name="Registrar"/>
          <p:cNvSpPr txBox="1"/>
          <p:nvPr/>
        </p:nvSpPr>
        <p:spPr>
          <a:xfrm>
            <a:off x="1931523" y="7625594"/>
            <a:ext cx="13246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Registrar</a:t>
            </a:r>
          </a:p>
        </p:txBody>
      </p:sp>
      <p:sp>
        <p:nvSpPr>
          <p:cNvPr id="902" name="Owner"/>
          <p:cNvSpPr txBox="1"/>
          <p:nvPr/>
        </p:nvSpPr>
        <p:spPr>
          <a:xfrm>
            <a:off x="9144917" y="7625594"/>
            <a:ext cx="107765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Owner</a:t>
            </a:r>
          </a:p>
        </p:txBody>
      </p:sp>
      <p:grpSp>
        <p:nvGrpSpPr>
          <p:cNvPr id="906" name="Group"/>
          <p:cNvGrpSpPr/>
          <p:nvPr/>
        </p:nvGrpSpPr>
        <p:grpSpPr>
          <a:xfrm>
            <a:off x="6151148" y="7308385"/>
            <a:ext cx="1889126" cy="1117019"/>
            <a:chOff x="0" y="0"/>
            <a:chExt cx="1889125" cy="1117017"/>
          </a:xfrm>
        </p:grpSpPr>
        <p:sp>
          <p:nvSpPr>
            <p:cNvPr id="903" name="Line"/>
            <p:cNvSpPr/>
            <p:nvPr/>
          </p:nvSpPr>
          <p:spPr>
            <a:xfrm>
              <a:off x="97926" y="526622"/>
              <a:ext cx="1693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04" name="Buy"/>
            <p:cNvSpPr txBox="1"/>
            <p:nvPr/>
          </p:nvSpPr>
          <p:spPr>
            <a:xfrm>
              <a:off x="639601" y="0"/>
              <a:ext cx="60992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Buy</a:t>
              </a:r>
            </a:p>
          </p:txBody>
        </p:sp>
        <p:sp>
          <p:nvSpPr>
            <p:cNvPr id="905" name="example.com"/>
            <p:cNvSpPr txBox="1"/>
            <p:nvPr/>
          </p:nvSpPr>
          <p:spPr>
            <a:xfrm>
              <a:off x="0" y="634417"/>
              <a:ext cx="1889126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example.com</a:t>
              </a:r>
            </a:p>
          </p:txBody>
        </p:sp>
      </p:grpSp>
      <p:grpSp>
        <p:nvGrpSpPr>
          <p:cNvPr id="909" name="Group"/>
          <p:cNvGrpSpPr/>
          <p:nvPr/>
        </p:nvGrpSpPr>
        <p:grpSpPr>
          <a:xfrm>
            <a:off x="8233283" y="6993849"/>
            <a:ext cx="4912872" cy="1417220"/>
            <a:chOff x="0" y="0"/>
            <a:chExt cx="4912871" cy="1417218"/>
          </a:xfrm>
        </p:grpSpPr>
        <p:sp>
          <p:nvSpPr>
            <p:cNvPr id="907" name="Man"/>
            <p:cNvSpPr/>
            <p:nvPr/>
          </p:nvSpPr>
          <p:spPr>
            <a:xfrm>
              <a:off x="-1" y="328870"/>
              <a:ext cx="421570" cy="108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08" name="I need a domain"/>
            <p:cNvSpPr/>
            <p:nvPr/>
          </p:nvSpPr>
          <p:spPr>
            <a:xfrm>
              <a:off x="893321" y="0"/>
              <a:ext cx="4019551" cy="81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23" y="0"/>
                  </a:moveTo>
                  <a:cubicBezTo>
                    <a:pt x="7523" y="0"/>
                    <a:pt x="6633" y="4404"/>
                    <a:pt x="6633" y="9840"/>
                  </a:cubicBezTo>
                  <a:lnTo>
                    <a:pt x="6633" y="11686"/>
                  </a:lnTo>
                  <a:lnTo>
                    <a:pt x="0" y="17561"/>
                  </a:lnTo>
                  <a:lnTo>
                    <a:pt x="6946" y="17012"/>
                  </a:lnTo>
                  <a:cubicBezTo>
                    <a:pt x="7299" y="19759"/>
                    <a:pt x="7916" y="21600"/>
                    <a:pt x="8623" y="21600"/>
                  </a:cubicBezTo>
                  <a:lnTo>
                    <a:pt x="19610" y="21600"/>
                  </a:lnTo>
                  <a:cubicBezTo>
                    <a:pt x="20710" y="21600"/>
                    <a:pt x="21600" y="17196"/>
                    <a:pt x="21600" y="11760"/>
                  </a:cubicBezTo>
                  <a:lnTo>
                    <a:pt x="21600" y="9840"/>
                  </a:lnTo>
                  <a:cubicBezTo>
                    <a:pt x="21600" y="4404"/>
                    <a:pt x="20710" y="0"/>
                    <a:pt x="19610" y="0"/>
                  </a:cubicBezTo>
                  <a:lnTo>
                    <a:pt x="8623" y="0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I need a domain</a:t>
              </a:r>
            </a:p>
          </p:txBody>
        </p:sp>
      </p:grpSp>
      <p:sp>
        <p:nvSpPr>
          <p:cNvPr id="910" name=". (Root)…"/>
          <p:cNvSpPr/>
          <p:nvPr/>
        </p:nvSpPr>
        <p:spPr>
          <a:xfrm>
            <a:off x="3997186" y="2523636"/>
            <a:ext cx="1802878" cy="1259040"/>
          </a:xfrm>
          <a:prstGeom prst="roundRect">
            <a:avLst>
              <a:gd name="adj" fmla="val 15131"/>
            </a:avLst>
          </a:prstGeom>
          <a:ln w="63500">
            <a:solidFill>
              <a:srgbClr val="7BDB4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. (Root)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IANA</a:t>
            </a:r>
          </a:p>
        </p:txBody>
      </p:sp>
      <p:sp>
        <p:nvSpPr>
          <p:cNvPr id="911" name="Makes TLDs (Top level domains)"/>
          <p:cNvSpPr txBox="1"/>
          <p:nvPr/>
        </p:nvSpPr>
        <p:spPr>
          <a:xfrm>
            <a:off x="6067300" y="2922616"/>
            <a:ext cx="4423669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Makes TLDs (Top level domains)</a:t>
            </a:r>
          </a:p>
        </p:txBody>
      </p:sp>
      <p:grpSp>
        <p:nvGrpSpPr>
          <p:cNvPr id="914" name="Group"/>
          <p:cNvGrpSpPr/>
          <p:nvPr/>
        </p:nvGrpSpPr>
        <p:grpSpPr>
          <a:xfrm>
            <a:off x="4884621" y="3872905"/>
            <a:ext cx="6343525" cy="863601"/>
            <a:chOff x="0" y="0"/>
            <a:chExt cx="6343524" cy="863600"/>
          </a:xfrm>
        </p:grpSpPr>
        <p:sp>
          <p:nvSpPr>
            <p:cNvPr id="912" name="Line"/>
            <p:cNvSpPr/>
            <p:nvPr/>
          </p:nvSpPr>
          <p:spPr>
            <a:xfrm flipH="1">
              <a:off x="-1" y="0"/>
              <a:ext cx="2" cy="8636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3" name="You have authority to sell .com SLD domains"/>
            <p:cNvSpPr txBox="1"/>
            <p:nvPr/>
          </p:nvSpPr>
          <p:spPr>
            <a:xfrm>
              <a:off x="227742" y="190500"/>
              <a:ext cx="611578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You have authority to sell .com SLD domains</a:t>
              </a:r>
            </a:p>
          </p:txBody>
        </p:sp>
      </p:grpSp>
      <p:grpSp>
        <p:nvGrpSpPr>
          <p:cNvPr id="917" name="Group"/>
          <p:cNvGrpSpPr/>
          <p:nvPr/>
        </p:nvGrpSpPr>
        <p:grpSpPr>
          <a:xfrm>
            <a:off x="6120604" y="4905655"/>
            <a:ext cx="5586115" cy="1080890"/>
            <a:chOff x="0" y="0"/>
            <a:chExt cx="5586113" cy="1080888"/>
          </a:xfrm>
        </p:grpSpPr>
        <p:sp>
          <p:nvSpPr>
            <p:cNvPr id="915" name="Coins"/>
            <p:cNvSpPr/>
            <p:nvPr/>
          </p:nvSpPr>
          <p:spPr>
            <a:xfrm>
              <a:off x="0" y="0"/>
              <a:ext cx="1077653" cy="1080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7BDB4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16" name=".com’s authoritative nameserver"/>
            <p:cNvSpPr txBox="1"/>
            <p:nvPr/>
          </p:nvSpPr>
          <p:spPr>
            <a:xfrm>
              <a:off x="1194207" y="202276"/>
              <a:ext cx="4391907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.com’s authoritative nameserver</a:t>
              </a:r>
            </a:p>
          </p:txBody>
        </p:sp>
      </p:grpSp>
      <p:grpSp>
        <p:nvGrpSpPr>
          <p:cNvPr id="920" name="Group"/>
          <p:cNvGrpSpPr/>
          <p:nvPr/>
        </p:nvGrpSpPr>
        <p:grpSpPr>
          <a:xfrm>
            <a:off x="4884621" y="6240572"/>
            <a:ext cx="6374976" cy="863601"/>
            <a:chOff x="0" y="0"/>
            <a:chExt cx="6374974" cy="863600"/>
          </a:xfrm>
        </p:grpSpPr>
        <p:sp>
          <p:nvSpPr>
            <p:cNvPr id="918" name="Line"/>
            <p:cNvSpPr/>
            <p:nvPr/>
          </p:nvSpPr>
          <p:spPr>
            <a:xfrm flipH="1">
              <a:off x="-1" y="0"/>
              <a:ext cx="2" cy="86360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19" name="You have authority to sell .com SLD domains"/>
            <p:cNvSpPr txBox="1"/>
            <p:nvPr/>
          </p:nvSpPr>
          <p:spPr>
            <a:xfrm>
              <a:off x="259193" y="190500"/>
              <a:ext cx="6115782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You have authority to sell .com SLD domains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11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1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27" dur="1000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2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3" dur="3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"/>
                            </p:stCondLst>
                            <p:childTnLst>
                              <p:par>
                                <p:cTn id="45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7" grpId="3"/>
      <p:bldP build="whole" bldLvl="1" animBg="1" rev="0" advAuto="0" spid="911" grpId="1"/>
      <p:bldP build="whole" bldLvl="1" animBg="1" rev="0" advAuto="0" spid="901" grpId="8"/>
      <p:bldP build="whole" bldLvl="1" animBg="1" rev="0" advAuto="0" spid="920" grpId="6"/>
      <p:bldP build="whole" bldLvl="1" animBg="1" rev="0" advAuto="0" spid="898" grpId="4"/>
      <p:bldP build="whole" bldLvl="1" animBg="1" rev="0" advAuto="0" spid="917" grpId="5"/>
      <p:bldP build="whole" bldLvl="1" animBg="1" rev="0" advAuto="0" spid="902" grpId="11"/>
      <p:bldP build="whole" bldLvl="1" animBg="1" rev="0" advAuto="0" spid="906" grpId="10"/>
      <p:bldP build="whole" bldLvl="1" animBg="1" rev="0" advAuto="0" spid="900" grpId="7"/>
      <p:bldP build="whole" bldLvl="1" animBg="1" rev="0" advAuto="0" spid="914" grpId="2"/>
      <p:bldP build="whole" bldLvl="1" animBg="1" rev="0" advAuto="0" spid="909" grpId="9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How to buy a domain name (2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261465">
              <a:defRPr sz="6014"/>
            </a:pPr>
            <a:r>
              <a:t>How to buy a domain name (2)</a:t>
            </a:r>
          </a:p>
          <a:p>
            <a:pPr defTabSz="1261465">
              <a:defRPr sz="6014"/>
            </a:pPr>
            <a:r>
              <a:t>Using your own authoritative nameserver</a:t>
            </a:r>
          </a:p>
        </p:txBody>
      </p:sp>
      <p:sp>
        <p:nvSpPr>
          <p:cNvPr id="9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24" name=".COM…"/>
          <p:cNvSpPr/>
          <p:nvPr/>
        </p:nvSpPr>
        <p:spPr>
          <a:xfrm>
            <a:off x="2346033" y="4061766"/>
            <a:ext cx="1802877" cy="1259041"/>
          </a:xfrm>
          <a:prstGeom prst="roundRect">
            <a:avLst>
              <a:gd name="adj" fmla="val 15131"/>
            </a:avLst>
          </a:prstGeom>
          <a:ln w="63500">
            <a:solidFill>
              <a:srgbClr val="7BDB4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.COM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(Verisign)</a:t>
            </a:r>
          </a:p>
        </p:txBody>
      </p:sp>
      <p:sp>
        <p:nvSpPr>
          <p:cNvPr id="925" name="Registry…"/>
          <p:cNvSpPr txBox="1"/>
          <p:nvPr/>
        </p:nvSpPr>
        <p:spPr>
          <a:xfrm>
            <a:off x="232202" y="4259486"/>
            <a:ext cx="13909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Registry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(TLD)</a:t>
            </a:r>
          </a:p>
        </p:txBody>
      </p:sp>
      <p:sp>
        <p:nvSpPr>
          <p:cNvPr id="926" name="Line"/>
          <p:cNvSpPr/>
          <p:nvPr/>
        </p:nvSpPr>
        <p:spPr>
          <a:xfrm flipV="1">
            <a:off x="3389000" y="5993802"/>
            <a:ext cx="1" cy="1088348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27" name="GoDaddy"/>
          <p:cNvSpPr/>
          <p:nvPr/>
        </p:nvSpPr>
        <p:spPr>
          <a:xfrm>
            <a:off x="2361067" y="6482561"/>
            <a:ext cx="1802877" cy="1259040"/>
          </a:xfrm>
          <a:prstGeom prst="roundRect">
            <a:avLst>
              <a:gd name="adj" fmla="val 15131"/>
            </a:avLst>
          </a:prstGeom>
          <a:solidFill>
            <a:srgbClr val="FFFFFF"/>
          </a:solidFill>
          <a:ln w="63500">
            <a:solidFill>
              <a:srgbClr val="1497F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GoDaddy</a:t>
            </a:r>
          </a:p>
        </p:txBody>
      </p:sp>
      <p:sp>
        <p:nvSpPr>
          <p:cNvPr id="928" name="Registrar"/>
          <p:cNvSpPr txBox="1"/>
          <p:nvPr/>
        </p:nvSpPr>
        <p:spPr>
          <a:xfrm>
            <a:off x="280369" y="6870781"/>
            <a:ext cx="13246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Registrar</a:t>
            </a:r>
          </a:p>
        </p:txBody>
      </p:sp>
      <p:pic>
        <p:nvPicPr>
          <p:cNvPr id="92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14158" y="7280967"/>
            <a:ext cx="745122" cy="745122"/>
          </a:xfrm>
          <a:prstGeom prst="rect">
            <a:avLst/>
          </a:prstGeom>
          <a:ln w="12700">
            <a:miter lim="400000"/>
          </a:ln>
        </p:spPr>
      </p:pic>
      <p:sp>
        <p:nvSpPr>
          <p:cNvPr id="930" name="Owner"/>
          <p:cNvSpPr txBox="1"/>
          <p:nvPr/>
        </p:nvSpPr>
        <p:spPr>
          <a:xfrm>
            <a:off x="7493764" y="6870781"/>
            <a:ext cx="107765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Owner</a:t>
            </a:r>
          </a:p>
        </p:txBody>
      </p:sp>
      <p:grpSp>
        <p:nvGrpSpPr>
          <p:cNvPr id="934" name="Group"/>
          <p:cNvGrpSpPr/>
          <p:nvPr/>
        </p:nvGrpSpPr>
        <p:grpSpPr>
          <a:xfrm>
            <a:off x="4499995" y="6553572"/>
            <a:ext cx="1889126" cy="1117019"/>
            <a:chOff x="0" y="0"/>
            <a:chExt cx="1889125" cy="1117017"/>
          </a:xfrm>
        </p:grpSpPr>
        <p:sp>
          <p:nvSpPr>
            <p:cNvPr id="931" name="Line"/>
            <p:cNvSpPr/>
            <p:nvPr/>
          </p:nvSpPr>
          <p:spPr>
            <a:xfrm>
              <a:off x="97926" y="526622"/>
              <a:ext cx="1693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32" name="Buy"/>
            <p:cNvSpPr txBox="1"/>
            <p:nvPr/>
          </p:nvSpPr>
          <p:spPr>
            <a:xfrm>
              <a:off x="639601" y="0"/>
              <a:ext cx="60992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Buy</a:t>
              </a:r>
            </a:p>
          </p:txBody>
        </p:sp>
        <p:sp>
          <p:nvSpPr>
            <p:cNvPr id="933" name="example.com"/>
            <p:cNvSpPr txBox="1"/>
            <p:nvPr/>
          </p:nvSpPr>
          <p:spPr>
            <a:xfrm>
              <a:off x="0" y="634417"/>
              <a:ext cx="1889126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example.com</a:t>
              </a:r>
            </a:p>
          </p:txBody>
        </p:sp>
      </p:grpSp>
      <p:sp>
        <p:nvSpPr>
          <p:cNvPr id="935" name="NS Record"/>
          <p:cNvSpPr/>
          <p:nvPr/>
        </p:nvSpPr>
        <p:spPr>
          <a:xfrm>
            <a:off x="6353206" y="7610617"/>
            <a:ext cx="879418" cy="745122"/>
          </a:xfrm>
          <a:prstGeom prst="roundRect">
            <a:avLst>
              <a:gd name="adj" fmla="val 22059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NS Record</a:t>
            </a:r>
          </a:p>
        </p:txBody>
      </p:sp>
      <p:grpSp>
        <p:nvGrpSpPr>
          <p:cNvPr id="938" name="Group"/>
          <p:cNvGrpSpPr/>
          <p:nvPr/>
        </p:nvGrpSpPr>
        <p:grpSpPr>
          <a:xfrm>
            <a:off x="6582130" y="6239036"/>
            <a:ext cx="4912872" cy="1417219"/>
            <a:chOff x="0" y="0"/>
            <a:chExt cx="4912871" cy="1417218"/>
          </a:xfrm>
        </p:grpSpPr>
        <p:sp>
          <p:nvSpPr>
            <p:cNvPr id="936" name="Man"/>
            <p:cNvSpPr/>
            <p:nvPr/>
          </p:nvSpPr>
          <p:spPr>
            <a:xfrm>
              <a:off x="-1" y="328870"/>
              <a:ext cx="421570" cy="108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7" name="I need a domain"/>
            <p:cNvSpPr/>
            <p:nvPr/>
          </p:nvSpPr>
          <p:spPr>
            <a:xfrm>
              <a:off x="893321" y="0"/>
              <a:ext cx="4019551" cy="81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23" y="0"/>
                  </a:moveTo>
                  <a:cubicBezTo>
                    <a:pt x="7523" y="0"/>
                    <a:pt x="6633" y="4404"/>
                    <a:pt x="6633" y="9840"/>
                  </a:cubicBezTo>
                  <a:lnTo>
                    <a:pt x="6633" y="11686"/>
                  </a:lnTo>
                  <a:lnTo>
                    <a:pt x="0" y="17561"/>
                  </a:lnTo>
                  <a:lnTo>
                    <a:pt x="6946" y="17012"/>
                  </a:lnTo>
                  <a:cubicBezTo>
                    <a:pt x="7299" y="19759"/>
                    <a:pt x="7916" y="21600"/>
                    <a:pt x="8623" y="21600"/>
                  </a:cubicBezTo>
                  <a:lnTo>
                    <a:pt x="19610" y="21600"/>
                  </a:lnTo>
                  <a:cubicBezTo>
                    <a:pt x="20710" y="21600"/>
                    <a:pt x="21600" y="17196"/>
                    <a:pt x="21600" y="11760"/>
                  </a:cubicBezTo>
                  <a:lnTo>
                    <a:pt x="21600" y="9840"/>
                  </a:lnTo>
                  <a:cubicBezTo>
                    <a:pt x="21600" y="4404"/>
                    <a:pt x="20710" y="0"/>
                    <a:pt x="19610" y="0"/>
                  </a:cubicBezTo>
                  <a:lnTo>
                    <a:pt x="8623" y="0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I need a domain</a:t>
              </a:r>
            </a:p>
          </p:txBody>
        </p:sp>
      </p:grpSp>
      <p:grpSp>
        <p:nvGrpSpPr>
          <p:cNvPr id="941" name="Group"/>
          <p:cNvGrpSpPr/>
          <p:nvPr/>
        </p:nvGrpSpPr>
        <p:grpSpPr>
          <a:xfrm>
            <a:off x="4469451" y="4150842"/>
            <a:ext cx="5586114" cy="1080889"/>
            <a:chOff x="0" y="0"/>
            <a:chExt cx="5586113" cy="1080888"/>
          </a:xfrm>
        </p:grpSpPr>
        <p:sp>
          <p:nvSpPr>
            <p:cNvPr id="939" name="Coins"/>
            <p:cNvSpPr/>
            <p:nvPr/>
          </p:nvSpPr>
          <p:spPr>
            <a:xfrm>
              <a:off x="0" y="0"/>
              <a:ext cx="1077653" cy="1080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7BDB4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40" name=".com’s authoritative nameserver"/>
            <p:cNvSpPr txBox="1"/>
            <p:nvPr/>
          </p:nvSpPr>
          <p:spPr>
            <a:xfrm>
              <a:off x="1194207" y="202276"/>
              <a:ext cx="4391907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.com’s authoritative nameserver</a:t>
              </a:r>
            </a:p>
          </p:txBody>
        </p:sp>
      </p:grpSp>
      <p:sp>
        <p:nvSpPr>
          <p:cNvPr id="942" name="Line"/>
          <p:cNvSpPr/>
          <p:nvPr/>
        </p:nvSpPr>
        <p:spPr>
          <a:xfrm flipV="1">
            <a:off x="3247471" y="5361239"/>
            <a:ext cx="1" cy="10808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43" name="My nameserver name is ns.example.com and…"/>
          <p:cNvSpPr txBox="1"/>
          <p:nvPr/>
        </p:nvSpPr>
        <p:spPr>
          <a:xfrm>
            <a:off x="4279467" y="8408362"/>
            <a:ext cx="5285759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My nameserver name is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ns.example.com</a:t>
            </a:r>
            <a:r>
              <a:t> and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this is the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IP addresss: 1.2.3.4.</a:t>
            </a:r>
          </a:p>
        </p:txBody>
      </p:sp>
      <p:sp>
        <p:nvSpPr>
          <p:cNvPr id="944" name="Text"/>
          <p:cNvSpPr txBox="1"/>
          <p:nvPr/>
        </p:nvSpPr>
        <p:spPr>
          <a:xfrm>
            <a:off x="7518072" y="5494084"/>
            <a:ext cx="20604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45" name="example.com NS ns.example.com…"/>
          <p:cNvSpPr/>
          <p:nvPr/>
        </p:nvSpPr>
        <p:spPr>
          <a:xfrm>
            <a:off x="5433712" y="4906993"/>
            <a:ext cx="5340351" cy="11005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881" y="5320"/>
                </a:lnTo>
                <a:lnTo>
                  <a:pt x="1881" y="20058"/>
                </a:lnTo>
                <a:cubicBezTo>
                  <a:pt x="1881" y="20908"/>
                  <a:pt x="2024" y="21600"/>
                  <a:pt x="2199" y="21600"/>
                </a:cubicBezTo>
                <a:lnTo>
                  <a:pt x="21282" y="21600"/>
                </a:lnTo>
                <a:cubicBezTo>
                  <a:pt x="21457" y="21600"/>
                  <a:pt x="21600" y="20908"/>
                  <a:pt x="21600" y="20058"/>
                </a:cubicBezTo>
                <a:lnTo>
                  <a:pt x="21600" y="3124"/>
                </a:lnTo>
                <a:cubicBezTo>
                  <a:pt x="21600" y="2273"/>
                  <a:pt x="21457" y="1581"/>
                  <a:pt x="21282" y="1581"/>
                </a:cubicBezTo>
                <a:lnTo>
                  <a:pt x="7928" y="1581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NS</a:t>
            </a:r>
            <a:r>
              <a:t> ns.example.com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ns.example.com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 1.2.3.4</a:t>
            </a:r>
          </a:p>
        </p:txBody>
      </p:sp>
      <p:sp>
        <p:nvSpPr>
          <p:cNvPr id="946" name="www.example.com A 9.9.9.9"/>
          <p:cNvSpPr txBox="1"/>
          <p:nvPr/>
        </p:nvSpPr>
        <p:spPr>
          <a:xfrm>
            <a:off x="7493764" y="7412227"/>
            <a:ext cx="3902411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www.example.com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 9.9.9.9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dissolv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path" nodeType="clickEffect" presetSubtype="0" presetID="-1" grpId="5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-0.261743 0.000000" origin="layout" pathEditMode="relative">
                                      <p:cBhvr>
                                        <p:cTn id="21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61743 0.000000 L -0.261743 -0.315008" origin="layout" pathEditMode="relative">
                                      <p:cBhvr>
                                        <p:cTn id="25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-0.261743 -0.315008 L -0.145292 -0.315008" origin="layout" pathEditMode="relative">
                                      <p:cBhvr>
                                        <p:cTn id="29" dur="1000" fill="hold"/>
                                        <p:tgtEl>
                                          <p:spTgt spid="9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35" grpId="3"/>
      <p:bldP build="whole" bldLvl="1" animBg="1" rev="0" advAuto="0" spid="945" grpId="8"/>
      <p:bldP build="whole" bldLvl="1" animBg="1" rev="0" advAuto="0" spid="943" grpId="4"/>
      <p:bldP build="whole" bldLvl="1" animBg="1" rev="0" advAuto="0" spid="946" grpId="2"/>
      <p:bldP build="whole" bldLvl="1" animBg="1" rev="0" advAuto="0" spid="929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How to buy a domain name (3)…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287475">
              <a:defRPr sz="6138"/>
            </a:pPr>
            <a:r>
              <a:t>How to buy a domain name (3)</a:t>
            </a:r>
          </a:p>
          <a:p>
            <a:pPr defTabSz="1287475">
              <a:defRPr sz="6138"/>
            </a:pPr>
            <a:r>
              <a:t>Using the registrar’s default nameserver</a:t>
            </a:r>
          </a:p>
        </p:txBody>
      </p:sp>
      <p:sp>
        <p:nvSpPr>
          <p:cNvPr id="9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0" name=".COM…"/>
          <p:cNvSpPr/>
          <p:nvPr/>
        </p:nvSpPr>
        <p:spPr>
          <a:xfrm>
            <a:off x="2346033" y="4061766"/>
            <a:ext cx="1802877" cy="1259041"/>
          </a:xfrm>
          <a:prstGeom prst="roundRect">
            <a:avLst>
              <a:gd name="adj" fmla="val 15131"/>
            </a:avLst>
          </a:prstGeom>
          <a:ln w="63500">
            <a:solidFill>
              <a:srgbClr val="7BDB45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.COM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(Verisign)</a:t>
            </a:r>
          </a:p>
        </p:txBody>
      </p:sp>
      <p:sp>
        <p:nvSpPr>
          <p:cNvPr id="951" name="Registry…"/>
          <p:cNvSpPr txBox="1"/>
          <p:nvPr/>
        </p:nvSpPr>
        <p:spPr>
          <a:xfrm>
            <a:off x="232202" y="4259486"/>
            <a:ext cx="13909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Registry 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(TLD)</a:t>
            </a:r>
          </a:p>
        </p:txBody>
      </p:sp>
      <p:sp>
        <p:nvSpPr>
          <p:cNvPr id="952" name="Line"/>
          <p:cNvSpPr/>
          <p:nvPr/>
        </p:nvSpPr>
        <p:spPr>
          <a:xfrm flipV="1">
            <a:off x="3389000" y="5993802"/>
            <a:ext cx="1" cy="1088348"/>
          </a:xfrm>
          <a:prstGeom prst="line">
            <a:avLst/>
          </a:prstGeom>
          <a:ln w="127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sp>
        <p:nvSpPr>
          <p:cNvPr id="953" name="GoDaddy"/>
          <p:cNvSpPr/>
          <p:nvPr/>
        </p:nvSpPr>
        <p:spPr>
          <a:xfrm>
            <a:off x="2361067" y="6482561"/>
            <a:ext cx="1802877" cy="1259040"/>
          </a:xfrm>
          <a:prstGeom prst="roundRect">
            <a:avLst>
              <a:gd name="adj" fmla="val 15131"/>
            </a:avLst>
          </a:prstGeom>
          <a:solidFill>
            <a:srgbClr val="FFFFFF"/>
          </a:solidFill>
          <a:ln w="63500">
            <a:solidFill>
              <a:srgbClr val="1497FC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GoDaddy</a:t>
            </a:r>
          </a:p>
        </p:txBody>
      </p:sp>
      <p:sp>
        <p:nvSpPr>
          <p:cNvPr id="954" name="Registrar"/>
          <p:cNvSpPr txBox="1"/>
          <p:nvPr/>
        </p:nvSpPr>
        <p:spPr>
          <a:xfrm>
            <a:off x="280369" y="6870781"/>
            <a:ext cx="1324658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Registrar</a:t>
            </a:r>
          </a:p>
        </p:txBody>
      </p:sp>
      <p:pic>
        <p:nvPicPr>
          <p:cNvPr id="95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16279" y="7323480"/>
            <a:ext cx="745122" cy="745122"/>
          </a:xfrm>
          <a:prstGeom prst="rect">
            <a:avLst/>
          </a:prstGeom>
          <a:ln w="12700">
            <a:miter lim="400000"/>
          </a:ln>
        </p:spPr>
      </p:pic>
      <p:sp>
        <p:nvSpPr>
          <p:cNvPr id="956" name="Owner"/>
          <p:cNvSpPr txBox="1"/>
          <p:nvPr/>
        </p:nvSpPr>
        <p:spPr>
          <a:xfrm>
            <a:off x="7493764" y="6870781"/>
            <a:ext cx="1077653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26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Owner</a:t>
            </a:r>
          </a:p>
        </p:txBody>
      </p:sp>
      <p:grpSp>
        <p:nvGrpSpPr>
          <p:cNvPr id="960" name="Group"/>
          <p:cNvGrpSpPr/>
          <p:nvPr/>
        </p:nvGrpSpPr>
        <p:grpSpPr>
          <a:xfrm>
            <a:off x="4499995" y="6553572"/>
            <a:ext cx="1889126" cy="1117019"/>
            <a:chOff x="0" y="0"/>
            <a:chExt cx="1889125" cy="1117017"/>
          </a:xfrm>
        </p:grpSpPr>
        <p:sp>
          <p:nvSpPr>
            <p:cNvPr id="957" name="Line"/>
            <p:cNvSpPr/>
            <p:nvPr/>
          </p:nvSpPr>
          <p:spPr>
            <a:xfrm>
              <a:off x="97926" y="526622"/>
              <a:ext cx="1693273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58" name="Buy"/>
            <p:cNvSpPr txBox="1"/>
            <p:nvPr/>
          </p:nvSpPr>
          <p:spPr>
            <a:xfrm>
              <a:off x="639601" y="0"/>
              <a:ext cx="609923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Buy</a:t>
              </a:r>
            </a:p>
          </p:txBody>
        </p:sp>
        <p:sp>
          <p:nvSpPr>
            <p:cNvPr id="959" name="example.com"/>
            <p:cNvSpPr txBox="1"/>
            <p:nvPr/>
          </p:nvSpPr>
          <p:spPr>
            <a:xfrm>
              <a:off x="0" y="634417"/>
              <a:ext cx="1889126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example.com</a:t>
              </a:r>
            </a:p>
          </p:txBody>
        </p:sp>
      </p:grpSp>
      <p:grpSp>
        <p:nvGrpSpPr>
          <p:cNvPr id="963" name="Group"/>
          <p:cNvGrpSpPr/>
          <p:nvPr/>
        </p:nvGrpSpPr>
        <p:grpSpPr>
          <a:xfrm>
            <a:off x="6582130" y="6239036"/>
            <a:ext cx="4912872" cy="1417219"/>
            <a:chOff x="0" y="0"/>
            <a:chExt cx="4912871" cy="1417218"/>
          </a:xfrm>
        </p:grpSpPr>
        <p:sp>
          <p:nvSpPr>
            <p:cNvPr id="961" name="Man"/>
            <p:cNvSpPr/>
            <p:nvPr/>
          </p:nvSpPr>
          <p:spPr>
            <a:xfrm>
              <a:off x="-1" y="328870"/>
              <a:ext cx="421570" cy="10883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70" h="21502" fill="norm" stroke="1" extrusionOk="0">
                  <a:moveTo>
                    <a:pt x="10246" y="10"/>
                  </a:moveTo>
                  <a:cubicBezTo>
                    <a:pt x="9651" y="39"/>
                    <a:pt x="9052" y="142"/>
                    <a:pt x="8490" y="331"/>
                  </a:cubicBezTo>
                  <a:cubicBezTo>
                    <a:pt x="7409" y="697"/>
                    <a:pt x="7827" y="1471"/>
                    <a:pt x="7827" y="1471"/>
                  </a:cubicBezTo>
                  <a:cubicBezTo>
                    <a:pt x="7827" y="1471"/>
                    <a:pt x="7467" y="1472"/>
                    <a:pt x="7689" y="1837"/>
                  </a:cubicBezTo>
                  <a:cubicBezTo>
                    <a:pt x="7827" y="2069"/>
                    <a:pt x="7730" y="2122"/>
                    <a:pt x="8174" y="2197"/>
                  </a:cubicBezTo>
                  <a:cubicBezTo>
                    <a:pt x="8285" y="2477"/>
                    <a:pt x="8629" y="2493"/>
                    <a:pt x="8629" y="2983"/>
                  </a:cubicBezTo>
                  <a:cubicBezTo>
                    <a:pt x="8629" y="2988"/>
                    <a:pt x="8355" y="2978"/>
                    <a:pt x="8161" y="3134"/>
                  </a:cubicBezTo>
                  <a:cubicBezTo>
                    <a:pt x="8106" y="3177"/>
                    <a:pt x="8049" y="3322"/>
                    <a:pt x="7827" y="3359"/>
                  </a:cubicBezTo>
                  <a:cubicBezTo>
                    <a:pt x="6842" y="3542"/>
                    <a:pt x="4636" y="3731"/>
                    <a:pt x="4095" y="3941"/>
                  </a:cubicBezTo>
                  <a:cubicBezTo>
                    <a:pt x="3332" y="4237"/>
                    <a:pt x="185" y="6557"/>
                    <a:pt x="185" y="6783"/>
                  </a:cubicBezTo>
                  <a:cubicBezTo>
                    <a:pt x="185" y="7133"/>
                    <a:pt x="112" y="7369"/>
                    <a:pt x="306" y="7546"/>
                  </a:cubicBezTo>
                  <a:cubicBezTo>
                    <a:pt x="1138" y="8300"/>
                    <a:pt x="2140" y="9548"/>
                    <a:pt x="3388" y="10139"/>
                  </a:cubicBezTo>
                  <a:cubicBezTo>
                    <a:pt x="3555" y="10220"/>
                    <a:pt x="3874" y="10313"/>
                    <a:pt x="4290" y="10366"/>
                  </a:cubicBezTo>
                  <a:cubicBezTo>
                    <a:pt x="4706" y="10420"/>
                    <a:pt x="5414" y="10539"/>
                    <a:pt x="5400" y="10636"/>
                  </a:cubicBezTo>
                  <a:cubicBezTo>
                    <a:pt x="5261" y="11507"/>
                    <a:pt x="4984" y="13595"/>
                    <a:pt x="4775" y="14591"/>
                  </a:cubicBezTo>
                  <a:cubicBezTo>
                    <a:pt x="4637" y="15242"/>
                    <a:pt x="4526" y="15984"/>
                    <a:pt x="4429" y="16447"/>
                  </a:cubicBezTo>
                  <a:cubicBezTo>
                    <a:pt x="4262" y="17244"/>
                    <a:pt x="4221" y="18180"/>
                    <a:pt x="3666" y="19165"/>
                  </a:cubicBezTo>
                  <a:cubicBezTo>
                    <a:pt x="3416" y="19617"/>
                    <a:pt x="2972" y="20214"/>
                    <a:pt x="3250" y="20214"/>
                  </a:cubicBezTo>
                  <a:cubicBezTo>
                    <a:pt x="2833" y="20612"/>
                    <a:pt x="1236" y="20827"/>
                    <a:pt x="432" y="20913"/>
                  </a:cubicBezTo>
                  <a:cubicBezTo>
                    <a:pt x="154" y="20940"/>
                    <a:pt x="-25" y="21043"/>
                    <a:pt x="3" y="21156"/>
                  </a:cubicBezTo>
                  <a:lnTo>
                    <a:pt x="29" y="21225"/>
                  </a:lnTo>
                  <a:cubicBezTo>
                    <a:pt x="43" y="21311"/>
                    <a:pt x="324" y="21344"/>
                    <a:pt x="393" y="21344"/>
                  </a:cubicBezTo>
                  <a:cubicBezTo>
                    <a:pt x="837" y="21376"/>
                    <a:pt x="2207" y="21461"/>
                    <a:pt x="3206" y="21305"/>
                  </a:cubicBezTo>
                  <a:cubicBezTo>
                    <a:pt x="4371" y="21128"/>
                    <a:pt x="5857" y="21247"/>
                    <a:pt x="7008" y="21188"/>
                  </a:cubicBezTo>
                  <a:cubicBezTo>
                    <a:pt x="7355" y="21171"/>
                    <a:pt x="7398" y="20692"/>
                    <a:pt x="7259" y="20471"/>
                  </a:cubicBezTo>
                  <a:cubicBezTo>
                    <a:pt x="7218" y="20407"/>
                    <a:pt x="7134" y="20375"/>
                    <a:pt x="7134" y="20375"/>
                  </a:cubicBezTo>
                  <a:lnTo>
                    <a:pt x="7190" y="20412"/>
                  </a:lnTo>
                  <a:cubicBezTo>
                    <a:pt x="7773" y="20434"/>
                    <a:pt x="8367" y="17905"/>
                    <a:pt x="8742" y="15860"/>
                  </a:cubicBezTo>
                  <a:cubicBezTo>
                    <a:pt x="8908" y="14999"/>
                    <a:pt x="10033" y="13116"/>
                    <a:pt x="10394" y="12497"/>
                  </a:cubicBezTo>
                  <a:cubicBezTo>
                    <a:pt x="10421" y="12443"/>
                    <a:pt x="10630" y="12443"/>
                    <a:pt x="10658" y="12497"/>
                  </a:cubicBezTo>
                  <a:cubicBezTo>
                    <a:pt x="10880" y="12987"/>
                    <a:pt x="11168" y="14031"/>
                    <a:pt x="11473" y="14757"/>
                  </a:cubicBezTo>
                  <a:cubicBezTo>
                    <a:pt x="11542" y="14924"/>
                    <a:pt x="11753" y="15564"/>
                    <a:pt x="11781" y="15968"/>
                  </a:cubicBezTo>
                  <a:cubicBezTo>
                    <a:pt x="11892" y="17206"/>
                    <a:pt x="11572" y="19842"/>
                    <a:pt x="12002" y="20175"/>
                  </a:cubicBezTo>
                  <a:cubicBezTo>
                    <a:pt x="12002" y="20175"/>
                    <a:pt x="11906" y="20682"/>
                    <a:pt x="11490" y="21053"/>
                  </a:cubicBezTo>
                  <a:cubicBezTo>
                    <a:pt x="10908" y="21575"/>
                    <a:pt x="13763" y="21580"/>
                    <a:pt x="14568" y="21381"/>
                  </a:cubicBezTo>
                  <a:cubicBezTo>
                    <a:pt x="15608" y="21128"/>
                    <a:pt x="14986" y="20682"/>
                    <a:pt x="15028" y="20488"/>
                  </a:cubicBezTo>
                  <a:cubicBezTo>
                    <a:pt x="15125" y="20316"/>
                    <a:pt x="15333" y="20316"/>
                    <a:pt x="15444" y="19950"/>
                  </a:cubicBezTo>
                  <a:cubicBezTo>
                    <a:pt x="15763" y="18841"/>
                    <a:pt x="15485" y="17442"/>
                    <a:pt x="15513" y="16318"/>
                  </a:cubicBezTo>
                  <a:cubicBezTo>
                    <a:pt x="15527" y="15946"/>
                    <a:pt x="15886" y="15230"/>
                    <a:pt x="15886" y="14229"/>
                  </a:cubicBezTo>
                  <a:cubicBezTo>
                    <a:pt x="15886" y="13223"/>
                    <a:pt x="15888" y="12330"/>
                    <a:pt x="15721" y="11431"/>
                  </a:cubicBezTo>
                  <a:cubicBezTo>
                    <a:pt x="15610" y="10839"/>
                    <a:pt x="16110" y="10802"/>
                    <a:pt x="15652" y="10044"/>
                  </a:cubicBezTo>
                  <a:cubicBezTo>
                    <a:pt x="17247" y="10108"/>
                    <a:pt x="17453" y="10054"/>
                    <a:pt x="17967" y="9801"/>
                  </a:cubicBezTo>
                  <a:cubicBezTo>
                    <a:pt x="19312" y="9123"/>
                    <a:pt x="20798" y="7585"/>
                    <a:pt x="21062" y="7321"/>
                  </a:cubicBezTo>
                  <a:cubicBezTo>
                    <a:pt x="21575" y="7278"/>
                    <a:pt x="21546" y="6846"/>
                    <a:pt x="21296" y="6534"/>
                  </a:cubicBezTo>
                  <a:cubicBezTo>
                    <a:pt x="21226" y="6453"/>
                    <a:pt x="20909" y="6465"/>
                    <a:pt x="20854" y="6384"/>
                  </a:cubicBezTo>
                  <a:cubicBezTo>
                    <a:pt x="20424" y="5755"/>
                    <a:pt x="17691" y="4302"/>
                    <a:pt x="17247" y="3990"/>
                  </a:cubicBezTo>
                  <a:cubicBezTo>
                    <a:pt x="16859" y="3715"/>
                    <a:pt x="14264" y="3516"/>
                    <a:pt x="13376" y="3381"/>
                  </a:cubicBezTo>
                  <a:cubicBezTo>
                    <a:pt x="13237" y="3360"/>
                    <a:pt x="13085" y="3300"/>
                    <a:pt x="13029" y="3247"/>
                  </a:cubicBezTo>
                  <a:cubicBezTo>
                    <a:pt x="13001" y="3225"/>
                    <a:pt x="12988" y="3204"/>
                    <a:pt x="12960" y="3183"/>
                  </a:cubicBezTo>
                  <a:cubicBezTo>
                    <a:pt x="12724" y="2984"/>
                    <a:pt x="12392" y="2989"/>
                    <a:pt x="12392" y="2989"/>
                  </a:cubicBezTo>
                  <a:cubicBezTo>
                    <a:pt x="12350" y="2839"/>
                    <a:pt x="12319" y="2714"/>
                    <a:pt x="12444" y="2628"/>
                  </a:cubicBezTo>
                  <a:cubicBezTo>
                    <a:pt x="12610" y="2504"/>
                    <a:pt x="12750" y="2364"/>
                    <a:pt x="12847" y="2219"/>
                  </a:cubicBezTo>
                  <a:cubicBezTo>
                    <a:pt x="13041" y="2203"/>
                    <a:pt x="13196" y="2213"/>
                    <a:pt x="13376" y="1933"/>
                  </a:cubicBezTo>
                  <a:cubicBezTo>
                    <a:pt x="13445" y="1810"/>
                    <a:pt x="13748" y="1482"/>
                    <a:pt x="13276" y="1471"/>
                  </a:cubicBezTo>
                  <a:cubicBezTo>
                    <a:pt x="13373" y="1245"/>
                    <a:pt x="13679" y="444"/>
                    <a:pt x="12500" y="272"/>
                  </a:cubicBezTo>
                  <a:cubicBezTo>
                    <a:pt x="12154" y="223"/>
                    <a:pt x="12141" y="153"/>
                    <a:pt x="11989" y="126"/>
                  </a:cubicBezTo>
                  <a:cubicBezTo>
                    <a:pt x="11434" y="23"/>
                    <a:pt x="10841" y="-20"/>
                    <a:pt x="10246" y="10"/>
                  </a:cubicBezTo>
                  <a:close/>
                  <a:moveTo>
                    <a:pt x="16042" y="6038"/>
                  </a:moveTo>
                  <a:cubicBezTo>
                    <a:pt x="16175" y="6060"/>
                    <a:pt x="16316" y="6123"/>
                    <a:pt x="16371" y="6147"/>
                  </a:cubicBezTo>
                  <a:cubicBezTo>
                    <a:pt x="17342" y="6567"/>
                    <a:pt x="18104" y="6825"/>
                    <a:pt x="18201" y="6955"/>
                  </a:cubicBezTo>
                  <a:cubicBezTo>
                    <a:pt x="18270" y="7186"/>
                    <a:pt x="18326" y="7449"/>
                    <a:pt x="18326" y="7449"/>
                  </a:cubicBezTo>
                  <a:cubicBezTo>
                    <a:pt x="18326" y="7449"/>
                    <a:pt x="17454" y="9005"/>
                    <a:pt x="17052" y="9124"/>
                  </a:cubicBezTo>
                  <a:cubicBezTo>
                    <a:pt x="16802" y="9205"/>
                    <a:pt x="15790" y="8946"/>
                    <a:pt x="15236" y="8972"/>
                  </a:cubicBezTo>
                  <a:cubicBezTo>
                    <a:pt x="15236" y="8703"/>
                    <a:pt x="15249" y="8450"/>
                    <a:pt x="15305" y="7950"/>
                  </a:cubicBezTo>
                  <a:cubicBezTo>
                    <a:pt x="15374" y="7347"/>
                    <a:pt x="15692" y="6443"/>
                    <a:pt x="15747" y="6174"/>
                  </a:cubicBezTo>
                  <a:cubicBezTo>
                    <a:pt x="15782" y="6034"/>
                    <a:pt x="15908" y="6016"/>
                    <a:pt x="16042" y="6038"/>
                  </a:cubicBezTo>
                  <a:close/>
                  <a:moveTo>
                    <a:pt x="5001" y="6053"/>
                  </a:moveTo>
                  <a:cubicBezTo>
                    <a:pt x="5137" y="6043"/>
                    <a:pt x="5286" y="6074"/>
                    <a:pt x="5317" y="6131"/>
                  </a:cubicBezTo>
                  <a:cubicBezTo>
                    <a:pt x="5456" y="6389"/>
                    <a:pt x="5454" y="6740"/>
                    <a:pt x="5551" y="7133"/>
                  </a:cubicBezTo>
                  <a:cubicBezTo>
                    <a:pt x="5704" y="7752"/>
                    <a:pt x="5968" y="8369"/>
                    <a:pt x="5898" y="8735"/>
                  </a:cubicBezTo>
                  <a:cubicBezTo>
                    <a:pt x="5870" y="8918"/>
                    <a:pt x="5912" y="9091"/>
                    <a:pt x="5898" y="9107"/>
                  </a:cubicBezTo>
                  <a:cubicBezTo>
                    <a:pt x="5898" y="9107"/>
                    <a:pt x="5413" y="9295"/>
                    <a:pt x="5205" y="9322"/>
                  </a:cubicBezTo>
                  <a:cubicBezTo>
                    <a:pt x="4899" y="9355"/>
                    <a:pt x="4593" y="9462"/>
                    <a:pt x="4537" y="9430"/>
                  </a:cubicBezTo>
                  <a:cubicBezTo>
                    <a:pt x="4149" y="9150"/>
                    <a:pt x="3152" y="7622"/>
                    <a:pt x="3042" y="7385"/>
                  </a:cubicBezTo>
                  <a:cubicBezTo>
                    <a:pt x="3097" y="7251"/>
                    <a:pt x="3139" y="7062"/>
                    <a:pt x="3167" y="6965"/>
                  </a:cubicBezTo>
                  <a:cubicBezTo>
                    <a:pt x="3181" y="6922"/>
                    <a:pt x="3206" y="6884"/>
                    <a:pt x="3276" y="6852"/>
                  </a:cubicBezTo>
                  <a:cubicBezTo>
                    <a:pt x="3539" y="6701"/>
                    <a:pt x="4330" y="6260"/>
                    <a:pt x="4871" y="6077"/>
                  </a:cubicBezTo>
                  <a:cubicBezTo>
                    <a:pt x="4909" y="6063"/>
                    <a:pt x="4955" y="6057"/>
                    <a:pt x="5001" y="6053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62" name="I need a domain"/>
            <p:cNvSpPr/>
            <p:nvPr/>
          </p:nvSpPr>
          <p:spPr>
            <a:xfrm>
              <a:off x="893321" y="0"/>
              <a:ext cx="4019551" cy="812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8623" y="0"/>
                  </a:moveTo>
                  <a:cubicBezTo>
                    <a:pt x="7523" y="0"/>
                    <a:pt x="6633" y="4404"/>
                    <a:pt x="6633" y="9840"/>
                  </a:cubicBezTo>
                  <a:lnTo>
                    <a:pt x="6633" y="11686"/>
                  </a:lnTo>
                  <a:lnTo>
                    <a:pt x="0" y="17561"/>
                  </a:lnTo>
                  <a:lnTo>
                    <a:pt x="6946" y="17012"/>
                  </a:lnTo>
                  <a:cubicBezTo>
                    <a:pt x="7299" y="19759"/>
                    <a:pt x="7916" y="21600"/>
                    <a:pt x="8623" y="21600"/>
                  </a:cubicBezTo>
                  <a:lnTo>
                    <a:pt x="19610" y="21600"/>
                  </a:lnTo>
                  <a:cubicBezTo>
                    <a:pt x="20710" y="21600"/>
                    <a:pt x="21600" y="17196"/>
                    <a:pt x="21600" y="11760"/>
                  </a:cubicBezTo>
                  <a:lnTo>
                    <a:pt x="21600" y="9840"/>
                  </a:lnTo>
                  <a:cubicBezTo>
                    <a:pt x="21600" y="4404"/>
                    <a:pt x="20710" y="0"/>
                    <a:pt x="19610" y="0"/>
                  </a:cubicBezTo>
                  <a:lnTo>
                    <a:pt x="8623" y="0"/>
                  </a:lnTo>
                  <a:close/>
                </a:path>
              </a:pathLst>
            </a:custGeom>
            <a:noFill/>
            <a:ln w="38100" cap="flat">
              <a:solidFill>
                <a:schemeClr val="accent1"/>
              </a:solidFill>
              <a:prstDash val="sysDot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I need a domain</a:t>
              </a:r>
            </a:p>
          </p:txBody>
        </p:sp>
      </p:grpSp>
      <p:grpSp>
        <p:nvGrpSpPr>
          <p:cNvPr id="966" name="Group"/>
          <p:cNvGrpSpPr/>
          <p:nvPr/>
        </p:nvGrpSpPr>
        <p:grpSpPr>
          <a:xfrm>
            <a:off x="4469451" y="4150842"/>
            <a:ext cx="5586114" cy="1080889"/>
            <a:chOff x="0" y="0"/>
            <a:chExt cx="5586113" cy="1080888"/>
          </a:xfrm>
        </p:grpSpPr>
        <p:sp>
          <p:nvSpPr>
            <p:cNvPr id="964" name="Coins"/>
            <p:cNvSpPr/>
            <p:nvPr/>
          </p:nvSpPr>
          <p:spPr>
            <a:xfrm>
              <a:off x="0" y="0"/>
              <a:ext cx="1077653" cy="108088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1" y="0"/>
                  </a:moveTo>
                  <a:cubicBezTo>
                    <a:pt x="7949" y="0"/>
                    <a:pt x="5266" y="392"/>
                    <a:pt x="3255" y="1111"/>
                  </a:cubicBezTo>
                  <a:cubicBezTo>
                    <a:pt x="1360" y="1787"/>
                    <a:pt x="273" y="2685"/>
                    <a:pt x="273" y="3572"/>
                  </a:cubicBezTo>
                  <a:cubicBezTo>
                    <a:pt x="273" y="4460"/>
                    <a:pt x="1360" y="5360"/>
                    <a:pt x="3255" y="6035"/>
                  </a:cubicBezTo>
                  <a:cubicBezTo>
                    <a:pt x="5266" y="6749"/>
                    <a:pt x="7949" y="7147"/>
                    <a:pt x="10801" y="7147"/>
                  </a:cubicBezTo>
                  <a:cubicBezTo>
                    <a:pt x="13652" y="7147"/>
                    <a:pt x="16334" y="6754"/>
                    <a:pt x="18345" y="6035"/>
                  </a:cubicBezTo>
                  <a:cubicBezTo>
                    <a:pt x="20240" y="5360"/>
                    <a:pt x="21327" y="4460"/>
                    <a:pt x="21327" y="3572"/>
                  </a:cubicBezTo>
                  <a:cubicBezTo>
                    <a:pt x="21327" y="2685"/>
                    <a:pt x="20240" y="1787"/>
                    <a:pt x="18345" y="1111"/>
                  </a:cubicBezTo>
                  <a:cubicBezTo>
                    <a:pt x="16334" y="398"/>
                    <a:pt x="13652" y="0"/>
                    <a:pt x="10801" y="0"/>
                  </a:cubicBezTo>
                  <a:close/>
                  <a:moveTo>
                    <a:pt x="12" y="4505"/>
                  </a:moveTo>
                  <a:lnTo>
                    <a:pt x="12" y="5914"/>
                  </a:lnTo>
                  <a:cubicBezTo>
                    <a:pt x="12" y="8033"/>
                    <a:pt x="4846" y="9754"/>
                    <a:pt x="10811" y="9754"/>
                  </a:cubicBezTo>
                  <a:cubicBezTo>
                    <a:pt x="16776" y="9754"/>
                    <a:pt x="21600" y="8039"/>
                    <a:pt x="21600" y="5914"/>
                  </a:cubicBezTo>
                  <a:lnTo>
                    <a:pt x="21600" y="4505"/>
                  </a:lnTo>
                  <a:cubicBezTo>
                    <a:pt x="21136" y="5284"/>
                    <a:pt x="20088" y="5991"/>
                    <a:pt x="18531" y="6541"/>
                  </a:cubicBezTo>
                  <a:cubicBezTo>
                    <a:pt x="16460" y="7276"/>
                    <a:pt x="13718" y="7679"/>
                    <a:pt x="10806" y="7679"/>
                  </a:cubicBezTo>
                  <a:cubicBezTo>
                    <a:pt x="7894" y="7679"/>
                    <a:pt x="5146" y="7276"/>
                    <a:pt x="3081" y="6541"/>
                  </a:cubicBezTo>
                  <a:cubicBezTo>
                    <a:pt x="1524" y="5985"/>
                    <a:pt x="476" y="5284"/>
                    <a:pt x="12" y="4505"/>
                  </a:cubicBezTo>
                  <a:close/>
                  <a:moveTo>
                    <a:pt x="0" y="7320"/>
                  </a:moveTo>
                  <a:lnTo>
                    <a:pt x="0" y="8284"/>
                  </a:lnTo>
                  <a:cubicBezTo>
                    <a:pt x="0" y="10402"/>
                    <a:pt x="4836" y="12123"/>
                    <a:pt x="10801" y="12123"/>
                  </a:cubicBezTo>
                  <a:cubicBezTo>
                    <a:pt x="16766" y="12123"/>
                    <a:pt x="21600" y="10408"/>
                    <a:pt x="21600" y="8284"/>
                  </a:cubicBezTo>
                  <a:lnTo>
                    <a:pt x="21600" y="7320"/>
                  </a:lnTo>
                  <a:cubicBezTo>
                    <a:pt x="21458" y="7495"/>
                    <a:pt x="21295" y="7664"/>
                    <a:pt x="21098" y="7827"/>
                  </a:cubicBezTo>
                  <a:cubicBezTo>
                    <a:pt x="20508" y="8329"/>
                    <a:pt x="19672" y="8769"/>
                    <a:pt x="18618" y="9145"/>
                  </a:cubicBezTo>
                  <a:cubicBezTo>
                    <a:pt x="16520" y="9891"/>
                    <a:pt x="13745" y="10299"/>
                    <a:pt x="10801" y="10299"/>
                  </a:cubicBezTo>
                  <a:cubicBezTo>
                    <a:pt x="7856" y="10299"/>
                    <a:pt x="5080" y="9891"/>
                    <a:pt x="2982" y="9145"/>
                  </a:cubicBezTo>
                  <a:cubicBezTo>
                    <a:pt x="1928" y="8769"/>
                    <a:pt x="1099" y="8329"/>
                    <a:pt x="504" y="7827"/>
                  </a:cubicBezTo>
                  <a:cubicBezTo>
                    <a:pt x="307" y="7664"/>
                    <a:pt x="142" y="7495"/>
                    <a:pt x="0" y="7320"/>
                  </a:cubicBezTo>
                  <a:close/>
                  <a:moveTo>
                    <a:pt x="0" y="9689"/>
                  </a:moveTo>
                  <a:lnTo>
                    <a:pt x="0" y="10653"/>
                  </a:lnTo>
                  <a:cubicBezTo>
                    <a:pt x="0" y="12771"/>
                    <a:pt x="4836" y="14492"/>
                    <a:pt x="10801" y="14492"/>
                  </a:cubicBezTo>
                  <a:cubicBezTo>
                    <a:pt x="16766" y="14492"/>
                    <a:pt x="21600" y="12777"/>
                    <a:pt x="21600" y="10653"/>
                  </a:cubicBezTo>
                  <a:lnTo>
                    <a:pt x="21600" y="9689"/>
                  </a:lnTo>
                  <a:cubicBezTo>
                    <a:pt x="21458" y="9864"/>
                    <a:pt x="21295" y="10033"/>
                    <a:pt x="21098" y="10197"/>
                  </a:cubicBezTo>
                  <a:cubicBezTo>
                    <a:pt x="20508" y="10698"/>
                    <a:pt x="19672" y="11138"/>
                    <a:pt x="18618" y="11514"/>
                  </a:cubicBezTo>
                  <a:cubicBezTo>
                    <a:pt x="16520" y="12260"/>
                    <a:pt x="13745" y="12668"/>
                    <a:pt x="10801" y="12668"/>
                  </a:cubicBezTo>
                  <a:cubicBezTo>
                    <a:pt x="7856" y="12668"/>
                    <a:pt x="5080" y="12260"/>
                    <a:pt x="2982" y="11514"/>
                  </a:cubicBezTo>
                  <a:cubicBezTo>
                    <a:pt x="1928" y="11138"/>
                    <a:pt x="1099" y="10698"/>
                    <a:pt x="504" y="10197"/>
                  </a:cubicBezTo>
                  <a:cubicBezTo>
                    <a:pt x="307" y="10033"/>
                    <a:pt x="142" y="9864"/>
                    <a:pt x="0" y="9689"/>
                  </a:cubicBezTo>
                  <a:close/>
                  <a:moveTo>
                    <a:pt x="0" y="12059"/>
                  </a:moveTo>
                  <a:lnTo>
                    <a:pt x="0" y="13022"/>
                  </a:lnTo>
                  <a:cubicBezTo>
                    <a:pt x="0" y="15141"/>
                    <a:pt x="4836" y="16862"/>
                    <a:pt x="10801" y="16862"/>
                  </a:cubicBezTo>
                  <a:cubicBezTo>
                    <a:pt x="16766" y="16862"/>
                    <a:pt x="21600" y="15146"/>
                    <a:pt x="21600" y="13022"/>
                  </a:cubicBezTo>
                  <a:lnTo>
                    <a:pt x="21600" y="12059"/>
                  </a:lnTo>
                  <a:cubicBezTo>
                    <a:pt x="21458" y="12233"/>
                    <a:pt x="21295" y="12402"/>
                    <a:pt x="21098" y="12566"/>
                  </a:cubicBezTo>
                  <a:cubicBezTo>
                    <a:pt x="20508" y="13067"/>
                    <a:pt x="19672" y="13507"/>
                    <a:pt x="18618" y="13883"/>
                  </a:cubicBezTo>
                  <a:cubicBezTo>
                    <a:pt x="16520" y="14629"/>
                    <a:pt x="13745" y="15037"/>
                    <a:pt x="10801" y="15037"/>
                  </a:cubicBezTo>
                  <a:cubicBezTo>
                    <a:pt x="7856" y="15037"/>
                    <a:pt x="5080" y="14629"/>
                    <a:pt x="2982" y="13883"/>
                  </a:cubicBezTo>
                  <a:cubicBezTo>
                    <a:pt x="1928" y="13507"/>
                    <a:pt x="1099" y="13067"/>
                    <a:pt x="504" y="12566"/>
                  </a:cubicBezTo>
                  <a:cubicBezTo>
                    <a:pt x="307" y="12402"/>
                    <a:pt x="142" y="12233"/>
                    <a:pt x="0" y="12059"/>
                  </a:cubicBezTo>
                  <a:close/>
                  <a:moveTo>
                    <a:pt x="0" y="14428"/>
                  </a:moveTo>
                  <a:lnTo>
                    <a:pt x="0" y="15391"/>
                  </a:lnTo>
                  <a:cubicBezTo>
                    <a:pt x="0" y="17510"/>
                    <a:pt x="4836" y="19231"/>
                    <a:pt x="10801" y="19231"/>
                  </a:cubicBezTo>
                  <a:cubicBezTo>
                    <a:pt x="16766" y="19231"/>
                    <a:pt x="21600" y="17515"/>
                    <a:pt x="21600" y="15391"/>
                  </a:cubicBezTo>
                  <a:lnTo>
                    <a:pt x="21600" y="14428"/>
                  </a:lnTo>
                  <a:cubicBezTo>
                    <a:pt x="21458" y="14602"/>
                    <a:pt x="21295" y="14772"/>
                    <a:pt x="21098" y="14935"/>
                  </a:cubicBezTo>
                  <a:cubicBezTo>
                    <a:pt x="20508" y="15436"/>
                    <a:pt x="19672" y="15877"/>
                    <a:pt x="18618" y="16252"/>
                  </a:cubicBezTo>
                  <a:cubicBezTo>
                    <a:pt x="16520" y="16998"/>
                    <a:pt x="13745" y="17406"/>
                    <a:pt x="10801" y="17406"/>
                  </a:cubicBezTo>
                  <a:cubicBezTo>
                    <a:pt x="7856" y="17406"/>
                    <a:pt x="5080" y="16998"/>
                    <a:pt x="2982" y="16252"/>
                  </a:cubicBezTo>
                  <a:cubicBezTo>
                    <a:pt x="1928" y="15877"/>
                    <a:pt x="1099" y="15436"/>
                    <a:pt x="504" y="14935"/>
                  </a:cubicBezTo>
                  <a:cubicBezTo>
                    <a:pt x="307" y="14772"/>
                    <a:pt x="142" y="14602"/>
                    <a:pt x="0" y="14428"/>
                  </a:cubicBezTo>
                  <a:close/>
                  <a:moveTo>
                    <a:pt x="0" y="16797"/>
                  </a:moveTo>
                  <a:lnTo>
                    <a:pt x="0" y="17760"/>
                  </a:lnTo>
                  <a:cubicBezTo>
                    <a:pt x="0" y="19879"/>
                    <a:pt x="4836" y="21600"/>
                    <a:pt x="10801" y="21600"/>
                  </a:cubicBezTo>
                  <a:cubicBezTo>
                    <a:pt x="16766" y="21600"/>
                    <a:pt x="21600" y="19879"/>
                    <a:pt x="21600" y="17760"/>
                  </a:cubicBezTo>
                  <a:lnTo>
                    <a:pt x="21600" y="16797"/>
                  </a:lnTo>
                  <a:cubicBezTo>
                    <a:pt x="21458" y="16971"/>
                    <a:pt x="21295" y="17141"/>
                    <a:pt x="21098" y="17304"/>
                  </a:cubicBezTo>
                  <a:cubicBezTo>
                    <a:pt x="20508" y="17805"/>
                    <a:pt x="19672" y="18246"/>
                    <a:pt x="18618" y="18622"/>
                  </a:cubicBezTo>
                  <a:cubicBezTo>
                    <a:pt x="16520" y="19368"/>
                    <a:pt x="13745" y="19775"/>
                    <a:pt x="10801" y="19775"/>
                  </a:cubicBezTo>
                  <a:cubicBezTo>
                    <a:pt x="7856" y="19775"/>
                    <a:pt x="5080" y="19368"/>
                    <a:pt x="2982" y="18622"/>
                  </a:cubicBezTo>
                  <a:cubicBezTo>
                    <a:pt x="1928" y="18246"/>
                    <a:pt x="1099" y="17805"/>
                    <a:pt x="504" y="17304"/>
                  </a:cubicBezTo>
                  <a:cubicBezTo>
                    <a:pt x="307" y="17141"/>
                    <a:pt x="142" y="16971"/>
                    <a:pt x="0" y="16797"/>
                  </a:cubicBezTo>
                  <a:close/>
                </a:path>
              </a:pathLst>
            </a:custGeom>
            <a:solidFill>
              <a:srgbClr val="7BDB4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965" name=".com’s authoritative nameserver"/>
            <p:cNvSpPr txBox="1"/>
            <p:nvPr/>
          </p:nvSpPr>
          <p:spPr>
            <a:xfrm>
              <a:off x="1194207" y="202276"/>
              <a:ext cx="4391907" cy="48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b="0" sz="2600">
                  <a:latin typeface="Gill Sans"/>
                  <a:ea typeface="Gill Sans"/>
                  <a:cs typeface="Gill Sans"/>
                  <a:sym typeface="Gill Sans"/>
                </a:defRPr>
              </a:lvl1pPr>
            </a:lstStyle>
            <a:p>
              <a:pPr/>
              <a:r>
                <a:t>.com’s authoritative nameserver</a:t>
              </a:r>
            </a:p>
          </p:txBody>
        </p:sp>
      </p:grpSp>
      <p:sp>
        <p:nvSpPr>
          <p:cNvPr id="967" name="Line"/>
          <p:cNvSpPr/>
          <p:nvPr/>
        </p:nvSpPr>
        <p:spPr>
          <a:xfrm flipV="1">
            <a:off x="3247471" y="5361239"/>
            <a:ext cx="1" cy="108089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8" name="example.com NS ns.godaddy.com…"/>
          <p:cNvSpPr/>
          <p:nvPr/>
        </p:nvSpPr>
        <p:spPr>
          <a:xfrm>
            <a:off x="5496366" y="4815421"/>
            <a:ext cx="6165851" cy="12858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575" y="4427"/>
                </a:lnTo>
                <a:lnTo>
                  <a:pt x="1575" y="20327"/>
                </a:lnTo>
                <a:cubicBezTo>
                  <a:pt x="1575" y="21030"/>
                  <a:pt x="1694" y="21600"/>
                  <a:pt x="1841" y="21600"/>
                </a:cubicBezTo>
                <a:lnTo>
                  <a:pt x="21333" y="21600"/>
                </a:lnTo>
                <a:cubicBezTo>
                  <a:pt x="21480" y="21600"/>
                  <a:pt x="21600" y="21030"/>
                  <a:pt x="21600" y="20327"/>
                </a:cubicBezTo>
                <a:lnTo>
                  <a:pt x="21600" y="2580"/>
                </a:lnTo>
                <a:cubicBezTo>
                  <a:pt x="21600" y="1876"/>
                  <a:pt x="21480" y="1307"/>
                  <a:pt x="21333" y="1307"/>
                </a:cubicBezTo>
                <a:lnTo>
                  <a:pt x="7029" y="1307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300">
                <a:latin typeface="Gill Sans"/>
                <a:ea typeface="Gill Sans"/>
                <a:cs typeface="Gill Sans"/>
                <a:sym typeface="Gill Sans"/>
              </a:defRPr>
            </a:pPr>
            <a:r>
              <a:t>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NS</a:t>
            </a:r>
            <a:r>
              <a:t> ns.godaddy.com</a:t>
            </a:r>
          </a:p>
          <a:p>
            <a:pPr>
              <a:defRPr b="0" sz="2300">
                <a:latin typeface="Gill Sans"/>
                <a:ea typeface="Gill Sans"/>
                <a:cs typeface="Gill Sans"/>
                <a:sym typeface="Gill Sans"/>
              </a:defRPr>
            </a:pPr>
            <a:r>
              <a:t>…</a:t>
            </a:r>
          </a:p>
          <a:p>
            <a:pPr>
              <a:defRPr b="0" sz="2300">
                <a:latin typeface="Gill Sans"/>
                <a:ea typeface="Gill Sans"/>
                <a:cs typeface="Gill Sans"/>
                <a:sym typeface="Gill Sans"/>
              </a:defRPr>
            </a:pPr>
            <a:r>
              <a:t>ns.godaddy.com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 4.5.6.7 (already here)</a:t>
            </a:r>
          </a:p>
        </p:txBody>
      </p:sp>
      <p:sp>
        <p:nvSpPr>
          <p:cNvPr id="969" name="My webserver…"/>
          <p:cNvSpPr/>
          <p:nvPr/>
        </p:nvSpPr>
        <p:spPr>
          <a:xfrm>
            <a:off x="7125122" y="7500766"/>
            <a:ext cx="4560888" cy="12878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3714" y="8773"/>
                </a:lnTo>
                <a:lnTo>
                  <a:pt x="3714" y="20329"/>
                </a:lnTo>
                <a:cubicBezTo>
                  <a:pt x="3714" y="21030"/>
                  <a:pt x="3875" y="21600"/>
                  <a:pt x="4073" y="21600"/>
                </a:cubicBezTo>
                <a:lnTo>
                  <a:pt x="21243" y="21600"/>
                </a:lnTo>
                <a:cubicBezTo>
                  <a:pt x="21441" y="21600"/>
                  <a:pt x="21600" y="21030"/>
                  <a:pt x="21600" y="20329"/>
                </a:cubicBezTo>
                <a:lnTo>
                  <a:pt x="21600" y="6350"/>
                </a:lnTo>
                <a:cubicBezTo>
                  <a:pt x="21600" y="5649"/>
                  <a:pt x="21441" y="5079"/>
                  <a:pt x="21243" y="5079"/>
                </a:cubicBezTo>
                <a:lnTo>
                  <a:pt x="5830" y="507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My webserver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IP addresss is 9.9.9.9</a:t>
            </a:r>
          </a:p>
        </p:txBody>
      </p:sp>
      <p:sp>
        <p:nvSpPr>
          <p:cNvPr id="970" name="NS Record"/>
          <p:cNvSpPr/>
          <p:nvPr/>
        </p:nvSpPr>
        <p:spPr>
          <a:xfrm>
            <a:off x="2798268" y="7547716"/>
            <a:ext cx="879418" cy="745122"/>
          </a:xfrm>
          <a:prstGeom prst="roundRect">
            <a:avLst>
              <a:gd name="adj" fmla="val 22059"/>
            </a:avLst>
          </a:prstGeom>
          <a:solidFill>
            <a:srgbClr val="E8A43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7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NS Record</a:t>
            </a:r>
          </a:p>
        </p:txBody>
      </p:sp>
      <p:sp>
        <p:nvSpPr>
          <p:cNvPr id="971" name="Internally add…"/>
          <p:cNvSpPr/>
          <p:nvPr/>
        </p:nvSpPr>
        <p:spPr>
          <a:xfrm>
            <a:off x="4241232" y="7800242"/>
            <a:ext cx="3518695" cy="18803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666" y="16558"/>
                </a:lnTo>
                <a:lnTo>
                  <a:pt x="1666" y="20729"/>
                </a:lnTo>
                <a:cubicBezTo>
                  <a:pt x="1666" y="21210"/>
                  <a:pt x="1875" y="21600"/>
                  <a:pt x="2132" y="21600"/>
                </a:cubicBezTo>
                <a:lnTo>
                  <a:pt x="21135" y="21600"/>
                </a:lnTo>
                <a:cubicBezTo>
                  <a:pt x="21391" y="21600"/>
                  <a:pt x="21600" y="21210"/>
                  <a:pt x="21600" y="20729"/>
                </a:cubicBezTo>
                <a:lnTo>
                  <a:pt x="21600" y="11156"/>
                </a:lnTo>
                <a:cubicBezTo>
                  <a:pt x="21600" y="10675"/>
                  <a:pt x="21391" y="10285"/>
                  <a:pt x="21135" y="10285"/>
                </a:cubicBezTo>
                <a:lnTo>
                  <a:pt x="3009" y="1028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i="1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Internally add</a:t>
            </a:r>
          </a:p>
          <a:p>
            <a:pPr>
              <a:defRPr b="0" sz="2600">
                <a:latin typeface="Gill Sans"/>
                <a:ea typeface="Gill Sans"/>
                <a:cs typeface="Gill Sans"/>
                <a:sym typeface="Gill Sans"/>
              </a:defRPr>
            </a:pPr>
            <a:r>
              <a:t>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</a:t>
            </a:r>
            <a:r>
              <a:t> 9.9.9.9</a:t>
            </a:r>
          </a:p>
        </p:txBody>
      </p:sp>
      <p:sp>
        <p:nvSpPr>
          <p:cNvPr id="972" name="example.com NS ns.godaddy.com"/>
          <p:cNvSpPr/>
          <p:nvPr/>
        </p:nvSpPr>
        <p:spPr>
          <a:xfrm>
            <a:off x="68456" y="8169689"/>
            <a:ext cx="4184254" cy="1389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5378" y="0"/>
                </a:moveTo>
                <a:lnTo>
                  <a:pt x="14712" y="12164"/>
                </a:lnTo>
                <a:lnTo>
                  <a:pt x="332" y="12164"/>
                </a:lnTo>
                <a:cubicBezTo>
                  <a:pt x="148" y="12164"/>
                  <a:pt x="0" y="12611"/>
                  <a:pt x="0" y="13164"/>
                </a:cubicBezTo>
                <a:lnTo>
                  <a:pt x="0" y="20600"/>
                </a:lnTo>
                <a:cubicBezTo>
                  <a:pt x="0" y="21153"/>
                  <a:pt x="148" y="21600"/>
                  <a:pt x="332" y="21600"/>
                </a:cubicBezTo>
                <a:lnTo>
                  <a:pt x="21268" y="21600"/>
                </a:lnTo>
                <a:cubicBezTo>
                  <a:pt x="21452" y="21600"/>
                  <a:pt x="21600" y="21153"/>
                  <a:pt x="21600" y="20600"/>
                </a:cubicBezTo>
                <a:lnTo>
                  <a:pt x="21600" y="13164"/>
                </a:lnTo>
                <a:cubicBezTo>
                  <a:pt x="21600" y="12611"/>
                  <a:pt x="21452" y="12164"/>
                  <a:pt x="21268" y="12164"/>
                </a:cubicBezTo>
                <a:lnTo>
                  <a:pt x="16042" y="12164"/>
                </a:lnTo>
                <a:lnTo>
                  <a:pt x="15378" y="0"/>
                </a:lnTo>
                <a:close/>
              </a:path>
            </a:pathLst>
          </a:cu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300">
                <a:latin typeface="Gill Sans"/>
                <a:ea typeface="Gill Sans"/>
                <a:cs typeface="Gill Sans"/>
                <a:sym typeface="Gill Sans"/>
              </a:defRPr>
            </a:pPr>
            <a:r>
              <a:t>example.com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NS</a:t>
            </a:r>
            <a:r>
              <a:t> ns.godaddy.com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path" nodeType="clickEffect" presetSubtype="0" presetID="-1" grpId="6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000 0.000000 L 0.000730 -0.312036" origin="layout" pathEditMode="relative">
                                      <p:cBhvr>
                                        <p:cTn id="25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path" nodeType="clickEffect" presetSubtype="0" presetID="-1" grpId="7" accel="50000" decel="50000" fill="hold">
                                  <p:stCondLst>
                                    <p:cond delay="0"/>
                                  </p:stCondLst>
                                  <p:childTnLst>
                                    <p:animMotion path="M 0.000730 -0.312036 L 0.134031 -0.312036" origin="layout" pathEditMode="relative">
                                      <p:cBhvr>
                                        <p:cTn id="29" dur="1000" fill="hold"/>
                                        <p:tgtEl>
                                          <p:spTgt spid="9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70" grpId="5"/>
      <p:bldP build="whole" bldLvl="1" animBg="1" rev="0" advAuto="0" spid="969" grpId="2"/>
      <p:bldP build="whole" bldLvl="1" animBg="1" rev="0" advAuto="0" spid="968" grpId="8"/>
      <p:bldP build="whole" bldLvl="1" animBg="1" rev="0" advAuto="0" spid="971" grpId="3"/>
      <p:bldP build="whole" bldLvl="1" animBg="1" rev="0" advAuto="0" spid="955" grpId="1"/>
      <p:bldP build="whole" bldLvl="1" animBg="1" rev="0" advAuto="0" spid="972" grpId="4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DNS as Indirection Service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as Indirection Service</a:t>
            </a:r>
          </a:p>
        </p:txBody>
      </p:sp>
      <p:sp>
        <p:nvSpPr>
          <p:cNvPr id="975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76" name="DNS gives us very powerful capabilities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DNS gives us very powerful capabilities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Not only easier for humans to reference machines!</a:t>
            </a:r>
          </a:p>
          <a:p>
            <a:pPr lvl="1" marL="0" indent="365759">
              <a:spcBef>
                <a:spcPts val="700"/>
              </a:spcBef>
              <a:buSzTx/>
              <a:buFont typeface="Wingdings"/>
              <a:buNone/>
              <a:defRPr sz="3600"/>
            </a:pPr>
          </a:p>
          <a:p>
            <a:pPr/>
            <a:r>
              <a:t>Changing the IPs of machines becomes trivial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e.g. you want to move your web server to a new host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Just change the DNS record!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76" grpId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Aliasing and Load Balancing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Aliasing and Load Balancing</a:t>
            </a:r>
          </a:p>
        </p:txBody>
      </p:sp>
      <p:sp>
        <p:nvSpPr>
          <p:cNvPr id="979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80" name="One machine can have many aliases (virtual hosting)"/>
          <p:cNvSpPr txBox="1"/>
          <p:nvPr>
            <p:ph type="body" sz="quarter" idx="1"/>
          </p:nvPr>
        </p:nvSpPr>
        <p:spPr>
          <a:xfrm>
            <a:off x="216746" y="2167463"/>
            <a:ext cx="12571308" cy="851505"/>
          </a:xfrm>
          <a:prstGeom prst="rect">
            <a:avLst/>
          </a:prstGeom>
        </p:spPr>
        <p:txBody>
          <a:bodyPr/>
          <a:lstStyle/>
          <a:p>
            <a:pPr/>
            <a:r>
              <a:t>One machine can have many aliases (virtual hosting)</a:t>
            </a:r>
          </a:p>
        </p:txBody>
      </p:sp>
      <p:pic>
        <p:nvPicPr>
          <p:cNvPr id="981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36016" y="3423705"/>
            <a:ext cx="1349345" cy="1349344"/>
          </a:xfrm>
          <a:prstGeom prst="rect">
            <a:avLst/>
          </a:prstGeom>
          <a:ln w="12700">
            <a:miter lim="400000"/>
          </a:ln>
        </p:spPr>
      </p:pic>
      <p:sp>
        <p:nvSpPr>
          <p:cNvPr id="982" name="www.reddit.com"/>
          <p:cNvSpPr txBox="1"/>
          <p:nvPr/>
        </p:nvSpPr>
        <p:spPr>
          <a:xfrm>
            <a:off x="1975560" y="3008383"/>
            <a:ext cx="2403622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www.reddit.com</a:t>
            </a:r>
          </a:p>
        </p:txBody>
      </p:sp>
      <p:sp>
        <p:nvSpPr>
          <p:cNvPr id="983" name="www.foursquare.com"/>
          <p:cNvSpPr txBox="1"/>
          <p:nvPr/>
        </p:nvSpPr>
        <p:spPr>
          <a:xfrm>
            <a:off x="1230817" y="3670317"/>
            <a:ext cx="3063253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www.foursquare.com</a:t>
            </a:r>
          </a:p>
        </p:txBody>
      </p:sp>
      <p:sp>
        <p:nvSpPr>
          <p:cNvPr id="984" name="www.huffingtonpost.com"/>
          <p:cNvSpPr txBox="1"/>
          <p:nvPr/>
        </p:nvSpPr>
        <p:spPr>
          <a:xfrm>
            <a:off x="723338" y="4351507"/>
            <a:ext cx="353761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www.huffingtonpost.com</a:t>
            </a:r>
          </a:p>
        </p:txBody>
      </p:sp>
      <p:sp>
        <p:nvSpPr>
          <p:cNvPr id="985" name="Line"/>
          <p:cNvSpPr/>
          <p:nvPr/>
        </p:nvSpPr>
        <p:spPr>
          <a:xfrm>
            <a:off x="4595834" y="3292906"/>
            <a:ext cx="1550485" cy="284524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6" name="Line"/>
          <p:cNvSpPr/>
          <p:nvPr/>
        </p:nvSpPr>
        <p:spPr>
          <a:xfrm>
            <a:off x="4595834" y="3954839"/>
            <a:ext cx="1550485" cy="1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7" name="Line"/>
          <p:cNvSpPr/>
          <p:nvPr/>
        </p:nvSpPr>
        <p:spPr>
          <a:xfrm flipV="1">
            <a:off x="4595834" y="4351507"/>
            <a:ext cx="1550485" cy="284524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8" name="*.blogspot.com"/>
          <p:cNvSpPr txBox="1"/>
          <p:nvPr/>
        </p:nvSpPr>
        <p:spPr>
          <a:xfrm>
            <a:off x="9191176" y="4366990"/>
            <a:ext cx="2243185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*.blogspot.com</a:t>
            </a:r>
          </a:p>
        </p:txBody>
      </p:sp>
      <p:sp>
        <p:nvSpPr>
          <p:cNvPr id="989" name="taejoong.github.io"/>
          <p:cNvSpPr txBox="1"/>
          <p:nvPr/>
        </p:nvSpPr>
        <p:spPr>
          <a:xfrm>
            <a:off x="9441841" y="2975587"/>
            <a:ext cx="2674315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taejoong.github.io</a:t>
            </a:r>
          </a:p>
        </p:txBody>
      </p:sp>
      <p:sp>
        <p:nvSpPr>
          <p:cNvPr id="990" name="cs.rit.edu/~tjc"/>
          <p:cNvSpPr txBox="1"/>
          <p:nvPr/>
        </p:nvSpPr>
        <p:spPr>
          <a:xfrm>
            <a:off x="9631150" y="3667361"/>
            <a:ext cx="2095077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cs.rit.edu/~tjc</a:t>
            </a:r>
          </a:p>
        </p:txBody>
      </p:sp>
      <p:sp>
        <p:nvSpPr>
          <p:cNvPr id="991" name="Line"/>
          <p:cNvSpPr/>
          <p:nvPr/>
        </p:nvSpPr>
        <p:spPr>
          <a:xfrm flipH="1">
            <a:off x="7485387" y="3951884"/>
            <a:ext cx="2143551" cy="7154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2" name="Line"/>
          <p:cNvSpPr/>
          <p:nvPr/>
        </p:nvSpPr>
        <p:spPr>
          <a:xfrm flipH="1">
            <a:off x="7485374" y="3260110"/>
            <a:ext cx="1776172" cy="317318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3" name="Line"/>
          <p:cNvSpPr/>
          <p:nvPr/>
        </p:nvSpPr>
        <p:spPr>
          <a:xfrm flipH="1" flipV="1">
            <a:off x="7485360" y="4351507"/>
            <a:ext cx="1491202" cy="300006"/>
          </a:xfrm>
          <a:prstGeom prst="line">
            <a:avLst/>
          </a:prstGeom>
          <a:ln w="76200">
            <a:solidFill>
              <a:srgbClr val="28A0BE"/>
            </a:solidFill>
            <a:bevel/>
            <a:tailEnd type="triangle"/>
          </a:ln>
        </p:spPr>
        <p:txBody>
          <a:bodyPr lIns="65023" tIns="65023" rIns="65023" bIns="65023"/>
          <a:lstStyle/>
          <a:p>
            <a:pPr algn="l" defTabSz="650240">
              <a:defRPr b="0" sz="16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94" name="One domain can map to multiple machines"/>
          <p:cNvSpPr txBox="1"/>
          <p:nvPr/>
        </p:nvSpPr>
        <p:spPr>
          <a:xfrm>
            <a:off x="226864" y="5109019"/>
            <a:ext cx="12571308" cy="851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>
            <a:lvl1pPr marL="441434" indent="-441434" algn="l" defTabSz="1300480">
              <a:spcBef>
                <a:spcPts val="900"/>
              </a:spcBef>
              <a:buClr>
                <a:srgbClr val="DA1F28"/>
              </a:buClr>
              <a:buSzPct val="60000"/>
              <a:buChar char="◻"/>
              <a:defRPr b="0" sz="40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One domain can map to multiple machines</a:t>
            </a:r>
          </a:p>
        </p:txBody>
      </p:sp>
      <p:pic>
        <p:nvPicPr>
          <p:cNvPr id="995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7414" y="5895337"/>
            <a:ext cx="1211357" cy="1211357"/>
          </a:xfrm>
          <a:prstGeom prst="rect">
            <a:avLst/>
          </a:prstGeom>
          <a:ln w="12700">
            <a:miter lim="400000"/>
          </a:ln>
        </p:spPr>
      </p:pic>
      <p:sp>
        <p:nvSpPr>
          <p:cNvPr id="996" name="www.google.com"/>
          <p:cNvSpPr txBox="1"/>
          <p:nvPr/>
        </p:nvSpPr>
        <p:spPr>
          <a:xfrm>
            <a:off x="3136076" y="7300768"/>
            <a:ext cx="254096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www.google.com</a:t>
            </a:r>
          </a:p>
        </p:txBody>
      </p:sp>
      <p:sp>
        <p:nvSpPr>
          <p:cNvPr id="1004" name="Connection Line"/>
          <p:cNvSpPr/>
          <p:nvPr/>
        </p:nvSpPr>
        <p:spPr>
          <a:xfrm>
            <a:off x="5677041" y="7764198"/>
            <a:ext cx="3248988" cy="5154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28A0BE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5" name="Connection Line"/>
          <p:cNvSpPr/>
          <p:nvPr/>
        </p:nvSpPr>
        <p:spPr>
          <a:xfrm>
            <a:off x="5677041" y="7143351"/>
            <a:ext cx="3999537" cy="3182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28A0BE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6" name="Connection Line"/>
          <p:cNvSpPr/>
          <p:nvPr/>
        </p:nvSpPr>
        <p:spPr>
          <a:xfrm>
            <a:off x="5405894" y="6613118"/>
            <a:ext cx="2624134" cy="68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76200">
            <a:solidFill>
              <a:srgbClr val="28A0BE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7" name="Connection Line"/>
          <p:cNvSpPr/>
          <p:nvPr/>
        </p:nvSpPr>
        <p:spPr>
          <a:xfrm>
            <a:off x="5052658" y="7824516"/>
            <a:ext cx="2328561" cy="9438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76200">
            <a:solidFill>
              <a:srgbClr val="28A0BE"/>
            </a:solidFill>
            <a:bevel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001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526906" y="6501016"/>
            <a:ext cx="1211357" cy="1211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2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81306" y="7747834"/>
            <a:ext cx="1211358" cy="121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03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41735" y="8353513"/>
            <a:ext cx="1211357" cy="12113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Class="entr" nodeType="after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Class="entr" nodeType="after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Class="entr" nodeType="after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88" grpId="1"/>
      <p:bldP build="whole" bldLvl="1" animBg="1" rev="0" advAuto="0" spid="1002" grpId="15"/>
      <p:bldP build="whole" bldLvl="1" animBg="1" rev="0" advAuto="0" spid="1005" grpId="12"/>
      <p:bldP build="whole" bldLvl="1" animBg="1" rev="0" advAuto="0" spid="1007" grpId="7"/>
      <p:bldP build="whole" bldLvl="1" animBg="1" rev="0" advAuto="0" spid="989" grpId="2"/>
      <p:bldP build="whole" bldLvl="1" animBg="1" rev="0" advAuto="0" spid="1006" grpId="13"/>
      <p:bldP build="whole" bldLvl="1" animBg="1" rev="0" advAuto="0" spid="1001" grpId="14"/>
      <p:bldP build="whole" bldLvl="1" animBg="1" rev="0" advAuto="0" spid="996" grpId="10"/>
      <p:bldP build="whole" bldLvl="1" animBg="1" rev="0" advAuto="0" spid="1003" grpId="16"/>
      <p:bldP build="whole" bldLvl="1" animBg="1" rev="0" advAuto="0" spid="990" grpId="3"/>
      <p:bldP build="whole" bldLvl="1" animBg="1" rev="0" advAuto="0" spid="1004" grpId="11"/>
      <p:bldP build="whole" bldLvl="1" animBg="1" rev="0" advAuto="0" spid="992" grpId="5"/>
      <p:bldP build="whole" bldLvl="1" animBg="1" rev="0" advAuto="0" spid="994" grpId="8"/>
      <p:bldP build="whole" bldLvl="1" animBg="1" rev="0" advAuto="0" spid="991" grpId="4"/>
      <p:bldP build="whole" bldLvl="1" animBg="1" rev="0" advAuto="0" spid="993" grpId="6"/>
      <p:bldP build="whole" bldLvl="1" animBg="1" rev="0" advAuto="0" spid="995" grpId="9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Content Delivery Network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Content Delivery Networks</a:t>
            </a:r>
          </a:p>
        </p:txBody>
      </p:sp>
      <p:sp>
        <p:nvSpPr>
          <p:cNvPr id="1010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011" name="D:\Classes\CS 4700\assets\usashape.gif" descr="D:\Classes\CS 4700\assets\usashape.g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7657" y="2184571"/>
            <a:ext cx="11735284" cy="74750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2" name="D:\Classes\CS 4700\assets\Netflix-icon-300x154.jpg" descr="D:\Classes\CS 4700\assets\Netflix-icon-300x154.jpg"/>
          <p:cNvPicPr>
            <a:picLocks noChangeAspect="1"/>
          </p:cNvPicPr>
          <p:nvPr/>
        </p:nvPicPr>
        <p:blipFill>
          <a:blip r:embed="rId3">
            <a:extLst/>
          </a:blip>
          <a:srcRect l="6949" t="10621" r="6646" b="14574"/>
          <a:stretch>
            <a:fillRect/>
          </a:stretch>
        </p:blipFill>
        <p:spPr>
          <a:xfrm>
            <a:off x="1455251" y="3278896"/>
            <a:ext cx="2229396" cy="990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3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0871" y="3774317"/>
            <a:ext cx="1211357" cy="121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4" name="D:\Classes\CS 4700\assets\Netflix-icon-300x154.jpg" descr="D:\Classes\CS 4700\assets\Netflix-icon-300x154.jpg"/>
          <p:cNvPicPr>
            <a:picLocks noChangeAspect="1"/>
          </p:cNvPicPr>
          <p:nvPr/>
        </p:nvPicPr>
        <p:blipFill>
          <a:blip r:embed="rId3">
            <a:extLst/>
          </a:blip>
          <a:srcRect l="6949" t="10621" r="6646" b="14574"/>
          <a:stretch>
            <a:fillRect/>
          </a:stretch>
        </p:blipFill>
        <p:spPr>
          <a:xfrm>
            <a:off x="10512188" y="6932628"/>
            <a:ext cx="2229395" cy="99084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5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82654" y="6081123"/>
            <a:ext cx="1211358" cy="121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6" name="D:\Classes\CS 4700\assets\User Coat Blue-01.png" descr="D:\Classes\CS 4700\assets\User Coat Blue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543148" y="3278896"/>
            <a:ext cx="1308909" cy="1308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7" name="D:\Classes\CS 4700\assets\User Coat Blue-01.png" descr="D:\Classes\CS 4700\assets\User Coat Blue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358116" y="6630031"/>
            <a:ext cx="1308909" cy="1308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8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2848622" y="4902483"/>
            <a:ext cx="1318882" cy="13188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19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8004112" y="4542980"/>
            <a:ext cx="1318882" cy="1318881"/>
          </a:xfrm>
          <a:prstGeom prst="rect">
            <a:avLst/>
          </a:prstGeom>
          <a:ln w="12700">
            <a:miter lim="400000"/>
          </a:ln>
        </p:spPr>
      </p:pic>
      <p:sp>
        <p:nvSpPr>
          <p:cNvPr id="1020" name="Double Arrow"/>
          <p:cNvSpPr/>
          <p:nvPr/>
        </p:nvSpPr>
        <p:spPr>
          <a:xfrm rot="4388538">
            <a:off x="852363" y="5416029"/>
            <a:ext cx="1475751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021" name="Double Arrow"/>
          <p:cNvSpPr/>
          <p:nvPr/>
        </p:nvSpPr>
        <p:spPr>
          <a:xfrm rot="6498330">
            <a:off x="10214165" y="5017703"/>
            <a:ext cx="1475752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022" name="Double Arrow"/>
          <p:cNvSpPr/>
          <p:nvPr/>
        </p:nvSpPr>
        <p:spPr>
          <a:xfrm rot="7506663">
            <a:off x="2462646" y="6324969"/>
            <a:ext cx="1001417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023" name="Double Arrow"/>
          <p:cNvSpPr/>
          <p:nvPr/>
        </p:nvSpPr>
        <p:spPr>
          <a:xfrm rot="19626370">
            <a:off x="9389030" y="4246171"/>
            <a:ext cx="1152705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1026" name="Group"/>
          <p:cNvGrpSpPr/>
          <p:nvPr/>
        </p:nvGrpSpPr>
        <p:grpSpPr>
          <a:xfrm>
            <a:off x="3677307" y="6618720"/>
            <a:ext cx="5828588" cy="2946895"/>
            <a:chOff x="0" y="0"/>
            <a:chExt cx="5828586" cy="2946894"/>
          </a:xfrm>
        </p:grpSpPr>
        <p:sp>
          <p:nvSpPr>
            <p:cNvPr id="1024" name="Rectangle"/>
            <p:cNvSpPr/>
            <p:nvPr/>
          </p:nvSpPr>
          <p:spPr>
            <a:xfrm>
              <a:off x="7391" y="0"/>
              <a:ext cx="5821196" cy="2946895"/>
            </a:xfrm>
            <a:prstGeom prst="rect">
              <a:avLst/>
            </a:prstGeom>
            <a:solidFill>
              <a:srgbClr val="DA1F28"/>
            </a:solidFill>
            <a:ln w="762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025" name="DNS responses may vary based on geography, ISP, etc…"/>
            <p:cNvSpPr txBox="1"/>
            <p:nvPr/>
          </p:nvSpPr>
          <p:spPr>
            <a:xfrm>
              <a:off x="-1" y="314553"/>
              <a:ext cx="5719278" cy="23376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rmAutofit fontScale="100000" lnSpcReduction="0"/>
            </a:bodyPr>
            <a:lstStyle/>
            <a:p>
              <a:pPr indent="98298" defTabSz="1118412">
                <a:spcBef>
                  <a:spcPts val="900"/>
                </a:spcBef>
                <a:defRPr b="0" sz="2924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784">
                  <a:solidFill>
                    <a:srgbClr val="FFFFFF"/>
                  </a:solidFill>
                </a:rPr>
                <a:t>DNS responses may vary based on geography, ISP, etc</a:t>
              </a:r>
              <a:endParaRPr sz="3784">
                <a:solidFill>
                  <a:srgbClr val="FFFFFF"/>
                </a:solidFill>
              </a:endParaRPr>
            </a:p>
            <a:p>
              <a:pPr indent="98298" defTabSz="1118412">
                <a:spcBef>
                  <a:spcPts val="900"/>
                </a:spcBef>
                <a:defRPr b="0" sz="2924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784">
                  <a:solidFill>
                    <a:srgbClr val="FFFFFF"/>
                  </a:solidFill>
                </a:rPr>
                <a:t>(details will be covered)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Class="entr" nodeType="afterEffect" presetID="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2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37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Class="entr" nodeType="afterEffect" presetSubtype="8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Class="entr" nodeType="afterEffect" presetSubtype="8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6" grpId="10"/>
      <p:bldP build="whole" bldLvl="1" animBg="1" rev="0" advAuto="0" spid="1015" grpId="9"/>
      <p:bldP build="whole" bldLvl="1" animBg="1" rev="0" advAuto="0" spid="1023" grpId="6"/>
      <p:bldP build="whole" bldLvl="1" animBg="1" rev="0" advAuto="0" spid="1021" grpId="7"/>
      <p:bldP build="whole" bldLvl="1" animBg="1" rev="0" advAuto="0" spid="1014" grpId="8"/>
      <p:bldP build="whole" bldLvl="1" animBg="1" rev="0" advAuto="0" spid="1016" grpId="5"/>
      <p:bldP build="whole" bldLvl="1" animBg="1" rev="0" advAuto="0" spid="1022" grpId="1"/>
      <p:bldP build="whole" bldLvl="1" animBg="1" rev="0" advAuto="0" spid="1013" grpId="3"/>
      <p:bldP build="whole" bldLvl="1" animBg="1" rev="0" advAuto="0" spid="1012" grpId="4"/>
      <p:bldP build="whole" bldLvl="1" animBg="1" rev="0" advAuto="0" spid="1020" grpId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DNS Basics…"/>
          <p:cNvSpPr txBox="1"/>
          <p:nvPr>
            <p:ph type="body" idx="1"/>
          </p:nvPr>
        </p:nvSpPr>
        <p:spPr>
          <a:xfrm>
            <a:off x="640534" y="3793066"/>
            <a:ext cx="11859601" cy="5019142"/>
          </a:xfrm>
          <a:prstGeom prst="rect">
            <a:avLst/>
          </a:prstGeom>
        </p:spPr>
        <p:txBody>
          <a:bodyPr/>
          <a:lstStyle/>
          <a:p>
            <a:pPr marL="1265464" indent="-1265464">
              <a:buClr>
                <a:srgbClr val="DA1F28"/>
              </a:buClr>
              <a:buSzPct val="60000"/>
              <a:buChar char="❑"/>
            </a:pPr>
            <a:r>
              <a:rPr sz="6200"/>
              <a:t>DNS Basics</a:t>
            </a:r>
            <a:endParaRPr sz="6200"/>
          </a:p>
          <a:p>
            <a:pPr marL="1265464" indent="-1265464">
              <a:buClr>
                <a:srgbClr val="DA1F28"/>
              </a:buClr>
              <a:buSzPct val="60000"/>
              <a:buChar char="❑"/>
            </a:pPr>
            <a:r>
              <a:rPr sz="6200"/>
              <a:t>DNS Security</a:t>
            </a:r>
          </a:p>
        </p:txBody>
      </p:sp>
      <p:sp>
        <p:nvSpPr>
          <p:cNvPr id="1029" name="Outline"/>
          <p:cNvSpPr txBox="1"/>
          <p:nvPr>
            <p:ph type="title"/>
          </p:nvPr>
        </p:nvSpPr>
        <p:spPr>
          <a:xfrm>
            <a:off x="1950719" y="433493"/>
            <a:ext cx="10837335" cy="1408854"/>
          </a:xfrm>
          <a:prstGeom prst="rect">
            <a:avLst/>
          </a:prstGeom>
        </p:spPr>
        <p:txBody>
          <a:bodyPr/>
          <a:lstStyle/>
          <a:p>
            <a:pPr/>
            <a:r>
              <a:t>Outline</a:t>
            </a:r>
          </a:p>
        </p:txBody>
      </p:sp>
      <p:sp>
        <p:nvSpPr>
          <p:cNvPr id="1030" name="Slide Number"/>
          <p:cNvSpPr txBox="1"/>
          <p:nvPr>
            <p:ph type="sldNum" sz="quarter" idx="2"/>
          </p:nvPr>
        </p:nvSpPr>
        <p:spPr>
          <a:xfrm>
            <a:off x="-1" y="747634"/>
            <a:ext cx="1842348" cy="599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>
            <a:normAutofit fontScale="100000" lnSpcReduction="0"/>
          </a:bodyPr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The Importance of DN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The Importance of DNS</a:t>
            </a:r>
          </a:p>
        </p:txBody>
      </p:sp>
      <p:sp>
        <p:nvSpPr>
          <p:cNvPr id="1033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34" name="Without DNS……"/>
          <p:cNvSpPr txBox="1"/>
          <p:nvPr>
            <p:ph type="body" idx="1"/>
          </p:nvPr>
        </p:nvSpPr>
        <p:spPr>
          <a:xfrm>
            <a:off x="216746" y="2275839"/>
            <a:ext cx="12788055" cy="7261015"/>
          </a:xfrm>
          <a:prstGeom prst="rect">
            <a:avLst/>
          </a:prstGeom>
        </p:spPr>
        <p:txBody>
          <a:bodyPr/>
          <a:lstStyle/>
          <a:p>
            <a:pPr/>
            <a:r>
              <a:t>Without DNS…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How could you get to any websites?</a:t>
            </a:r>
          </a:p>
          <a:p>
            <a:pPr/>
            <a:r>
              <a:t>You are your mailserver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When you sign up for websites, you use your email address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What if someone hijacks the DNS for your mail server?</a:t>
            </a:r>
          </a:p>
          <a:p>
            <a:pPr/>
            <a:r>
              <a:t>DNS is the root of trust for the web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When a user types </a:t>
            </a:r>
            <a:r>
              <a:rPr u="sng">
                <a:solidFill>
                  <a:srgbClr val="FF8119"/>
                </a:solidFill>
                <a:uFill>
                  <a:solidFill>
                    <a:srgbClr val="FF8119"/>
                  </a:solidFill>
                </a:uFill>
                <a:hlinkClick r:id="rId2" invalidUrl="" action="" tgtFrame="" tooltip="" history="1" highlightClick="0" endSnd="0"/>
              </a:rPr>
              <a:t>www.bankofamerica.com</a:t>
            </a:r>
            <a:r>
              <a:t>, they expect to be taken to their bank’s website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What if the DNS record is compromised?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4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enial Of Service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Denial Of Service</a:t>
            </a:r>
          </a:p>
        </p:txBody>
      </p:sp>
      <p:sp>
        <p:nvSpPr>
          <p:cNvPr id="1037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38" name="Flood DNS servers with requests until they fail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Flood DNS servers with requests until they fail</a:t>
            </a:r>
          </a:p>
          <a:p>
            <a:pPr/>
            <a:r>
              <a:t>October 2002: massive DDoS against the root name servers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What was the effect?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… users didn’t even notice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Root zone file is cached almost everywhere</a:t>
            </a:r>
          </a:p>
          <a:p>
            <a:pPr/>
            <a:r>
              <a:t>More targeted attacks can be effective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Local DNS server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cannot access DNS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Authoritative server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cannot access domain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3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IPv4 Shortage</a:t>
            </a:r>
          </a:p>
        </p:txBody>
      </p:sp>
      <p:sp>
        <p:nvSpPr>
          <p:cNvPr id="207" name="Slide Number Placeholder 2"/>
          <p:cNvSpPr txBox="1"/>
          <p:nvPr>
            <p:ph type="sldNum" sz="quarter" idx="2"/>
          </p:nvPr>
        </p:nvSpPr>
        <p:spPr>
          <a:xfrm>
            <a:off x="233785" y="1786017"/>
            <a:ext cx="291043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08" name="Content Placeholder 4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Problem: consumer ISPs typically only give one IP address per-household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Additional IPs cost extra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More IPs may not be available</a:t>
            </a:r>
          </a:p>
          <a:p>
            <a:pPr marL="397291" indent="-397291"/>
            <a:r>
              <a:rPr sz="3600"/>
              <a:t>NAT and DHCP</a:t>
            </a:r>
            <a:endParaRPr sz="3600"/>
          </a:p>
          <a:p>
            <a:pPr lvl="1" marL="763051" indent="-397291">
              <a:buSzPct val="60000"/>
              <a:buChar char="◻"/>
            </a:pPr>
            <a:r>
              <a:rPr sz="3600"/>
              <a:t>NAT + DHCP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8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DNS Hijacking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Hijacking</a:t>
            </a:r>
          </a:p>
        </p:txBody>
      </p:sp>
      <p:sp>
        <p:nvSpPr>
          <p:cNvPr id="1041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42" name="Infect their OS or browser with a virus/trojan…"/>
          <p:cNvSpPr txBox="1"/>
          <p:nvPr>
            <p:ph type="body" sz="half" idx="1"/>
          </p:nvPr>
        </p:nvSpPr>
        <p:spPr>
          <a:xfrm>
            <a:off x="216746" y="2275839"/>
            <a:ext cx="12571308" cy="3187131"/>
          </a:xfrm>
          <a:prstGeom prst="rect">
            <a:avLst/>
          </a:prstGeom>
        </p:spPr>
        <p:txBody>
          <a:bodyPr/>
          <a:lstStyle/>
          <a:p>
            <a:pPr/>
            <a:r>
              <a:t>Infect their OS or browser with a virus/trojan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e.g. Many trojans change entries in /etc/hosts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*.bankofamerica.com </a:t>
            </a:r>
            <a:r>
              <a:rPr>
                <a:latin typeface="Wingdings"/>
                <a:ea typeface="Wingdings"/>
                <a:cs typeface="Wingdings"/>
                <a:sym typeface="Wingdings"/>
              </a:rPr>
              <a:t> </a:t>
            </a:r>
            <a:r>
              <a:t>evilbank.com</a:t>
            </a:r>
          </a:p>
          <a:p>
            <a:pPr/>
            <a:r>
              <a:t>Man-in-the-middle</a:t>
            </a:r>
          </a:p>
        </p:txBody>
      </p:sp>
      <p:pic>
        <p:nvPicPr>
          <p:cNvPr id="1043" name="D:\Classes\CS 4700\assets\User Coat Blue-01.png" descr="D:\Classes\CS 4700\assets\User Coat Blue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07352" y="5210065"/>
            <a:ext cx="1308909" cy="130890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4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074453" y="5200092"/>
            <a:ext cx="1318882" cy="1318882"/>
          </a:xfrm>
          <a:prstGeom prst="rect">
            <a:avLst/>
          </a:prstGeom>
          <a:ln w="12700">
            <a:miter lim="400000"/>
          </a:ln>
        </p:spPr>
      </p:pic>
      <p:sp>
        <p:nvSpPr>
          <p:cNvPr id="1045" name="Double Arrow"/>
          <p:cNvSpPr/>
          <p:nvPr/>
        </p:nvSpPr>
        <p:spPr>
          <a:xfrm>
            <a:off x="6980095" y="5509883"/>
            <a:ext cx="1001418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1046" name="D:\Classes\CS 4700\assets\devil-icon.png" descr="D:\Classes\CS 4700\assets\devil-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46122" y="4997532"/>
            <a:ext cx="1733974" cy="1733974"/>
          </a:xfrm>
          <a:prstGeom prst="rect">
            <a:avLst/>
          </a:prstGeom>
          <a:ln w="12700">
            <a:miter lim="400000"/>
          </a:ln>
        </p:spPr>
      </p:pic>
      <p:sp>
        <p:nvSpPr>
          <p:cNvPr id="1047" name="Double Arrow"/>
          <p:cNvSpPr/>
          <p:nvPr/>
        </p:nvSpPr>
        <p:spPr>
          <a:xfrm>
            <a:off x="4244706" y="5514870"/>
            <a:ext cx="1001417" cy="69929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048" name="Response Spoofing…"/>
          <p:cNvSpPr txBox="1"/>
          <p:nvPr/>
        </p:nvSpPr>
        <p:spPr>
          <a:xfrm>
            <a:off x="216743" y="6731506"/>
            <a:ext cx="12571308" cy="2789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5023" tIns="65023" rIns="65023" bIns="65023">
            <a:normAutofit fontScale="100000" lnSpcReduction="0"/>
          </a:bodyPr>
          <a:lstStyle/>
          <a:p>
            <a:pPr marL="441434" indent="-441434" algn="l" defTabSz="1300480">
              <a:spcBef>
                <a:spcPts val="900"/>
              </a:spcBef>
              <a:buClr>
                <a:srgbClr val="DA1F28"/>
              </a:buClr>
              <a:buSzPct val="60000"/>
              <a:buChar char="◻"/>
              <a:defRPr b="0" sz="4000">
                <a:latin typeface="Tw Cen MT"/>
                <a:ea typeface="Tw Cen MT"/>
                <a:cs typeface="Tw Cen MT"/>
                <a:sym typeface="Tw Cen MT"/>
              </a:defRPr>
            </a:pPr>
            <a:r>
              <a:t>Response Spoofing</a:t>
            </a:r>
          </a:p>
          <a:p>
            <a:pPr lvl="1" marL="745587" indent="-379827" algn="l" defTabSz="1300480">
              <a:spcBef>
                <a:spcPts val="700"/>
              </a:spcBef>
              <a:buClr>
                <a:srgbClr val="2DA2BF"/>
              </a:buClr>
              <a:buSzPct val="70000"/>
              <a:buChar char=""/>
              <a:defRPr b="0" sz="3600">
                <a:latin typeface="Tw Cen MT"/>
                <a:ea typeface="Tw Cen MT"/>
                <a:cs typeface="Tw Cen MT"/>
                <a:sym typeface="Tw Cen MT"/>
              </a:defRPr>
            </a:pPr>
            <a:r>
              <a:t>Eavesdrop on requests</a:t>
            </a:r>
          </a:p>
          <a:p>
            <a:pPr lvl="1" marL="745587" indent="-379827" algn="l" defTabSz="1300480">
              <a:spcBef>
                <a:spcPts val="700"/>
              </a:spcBef>
              <a:buClr>
                <a:srgbClr val="2DA2BF"/>
              </a:buClr>
              <a:buSzPct val="70000"/>
              <a:buChar char=""/>
              <a:defRPr b="0" sz="3600">
                <a:latin typeface="Tw Cen MT"/>
                <a:ea typeface="Tw Cen MT"/>
                <a:cs typeface="Tw Cen MT"/>
                <a:sym typeface="Tw Cen MT"/>
              </a:defRPr>
            </a:pPr>
            <a:r>
              <a:t>Outrace the servers response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9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2"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45" grpId="1"/>
      <p:bldP build="whole" bldLvl="1" animBg="1" rev="0" advAuto="0" spid="1047" grpId="2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dns.bofa.com"/>
          <p:cNvSpPr txBox="1"/>
          <p:nvPr/>
        </p:nvSpPr>
        <p:spPr>
          <a:xfrm>
            <a:off x="5499987" y="3748342"/>
            <a:ext cx="2006003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dns.bofa.com</a:t>
            </a:r>
          </a:p>
        </p:txBody>
      </p:sp>
      <p:sp>
        <p:nvSpPr>
          <p:cNvPr id="1051" name="DNS Spoofing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Spoofing</a:t>
            </a:r>
          </a:p>
        </p:txBody>
      </p:sp>
      <p:sp>
        <p:nvSpPr>
          <p:cNvPr id="1052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053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01" y="5748459"/>
            <a:ext cx="1211358" cy="12113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054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0847" y="2326193"/>
            <a:ext cx="1318882" cy="1318882"/>
          </a:xfrm>
          <a:prstGeom prst="rect">
            <a:avLst/>
          </a:prstGeom>
          <a:ln w="12700">
            <a:miter lim="400000"/>
          </a:ln>
        </p:spPr>
      </p:pic>
      <p:sp>
        <p:nvSpPr>
          <p:cNvPr id="1055" name="Arrow"/>
          <p:cNvSpPr/>
          <p:nvPr/>
        </p:nvSpPr>
        <p:spPr>
          <a:xfrm>
            <a:off x="1579071" y="2474109"/>
            <a:ext cx="4071777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056" name="Arrow"/>
          <p:cNvSpPr/>
          <p:nvPr/>
        </p:nvSpPr>
        <p:spPr>
          <a:xfrm rot="636898">
            <a:off x="1296856" y="7488921"/>
            <a:ext cx="9287175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1057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02" y="2237205"/>
            <a:ext cx="1211358" cy="1211357"/>
          </a:xfrm>
          <a:prstGeom prst="rect">
            <a:avLst/>
          </a:prstGeom>
          <a:ln w="12700">
            <a:miter lim="400000"/>
          </a:ln>
        </p:spPr>
      </p:pic>
      <p:sp>
        <p:nvSpPr>
          <p:cNvPr id="1058" name="123.45.67.89"/>
          <p:cNvSpPr txBox="1"/>
          <p:nvPr/>
        </p:nvSpPr>
        <p:spPr>
          <a:xfrm>
            <a:off x="10341684" y="5208746"/>
            <a:ext cx="214247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123.45.67.89</a:t>
            </a:r>
          </a:p>
        </p:txBody>
      </p:sp>
      <p:sp>
        <p:nvSpPr>
          <p:cNvPr id="1059" name="Arrow"/>
          <p:cNvSpPr/>
          <p:nvPr/>
        </p:nvSpPr>
        <p:spPr>
          <a:xfrm rot="10800000">
            <a:off x="1506628" y="2489591"/>
            <a:ext cx="4023487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1062" name="Group"/>
          <p:cNvGrpSpPr/>
          <p:nvPr/>
        </p:nvGrpSpPr>
        <p:grpSpPr>
          <a:xfrm>
            <a:off x="928866" y="154373"/>
            <a:ext cx="5381422" cy="2362066"/>
            <a:chOff x="0" y="0"/>
            <a:chExt cx="5381421" cy="2362065"/>
          </a:xfrm>
        </p:grpSpPr>
        <p:sp>
          <p:nvSpPr>
            <p:cNvPr id="1060" name="Shape"/>
            <p:cNvSpPr/>
            <p:nvPr/>
          </p:nvSpPr>
          <p:spPr>
            <a:xfrm flipH="1">
              <a:off x="-1" y="0"/>
              <a:ext cx="5350495" cy="236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3077"/>
                  </a:lnTo>
                  <a:lnTo>
                    <a:pt x="18000" y="13077"/>
                  </a:lnTo>
                  <a:lnTo>
                    <a:pt x="21259" y="21600"/>
                  </a:lnTo>
                  <a:lnTo>
                    <a:pt x="12600" y="13077"/>
                  </a:lnTo>
                  <a:lnTo>
                    <a:pt x="0" y="13077"/>
                  </a:lnTo>
                  <a:lnTo>
                    <a:pt x="0" y="7628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061" name="Where is bankofamerica.com?"/>
            <p:cNvSpPr txBox="1"/>
            <p:nvPr/>
          </p:nvSpPr>
          <p:spPr>
            <a:xfrm>
              <a:off x="30927" y="0"/>
              <a:ext cx="5350495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bankofamerica.com?</a:t>
              </a:r>
            </a:p>
          </p:txBody>
        </p:sp>
      </p:grpSp>
      <p:sp>
        <p:nvSpPr>
          <p:cNvPr id="1063" name="Arrow"/>
          <p:cNvSpPr/>
          <p:nvPr/>
        </p:nvSpPr>
        <p:spPr>
          <a:xfrm>
            <a:off x="1482484" y="6029017"/>
            <a:ext cx="4071776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064" name="Arrow"/>
          <p:cNvSpPr/>
          <p:nvPr/>
        </p:nvSpPr>
        <p:spPr>
          <a:xfrm rot="10800000">
            <a:off x="1338241" y="6029017"/>
            <a:ext cx="4142899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1065" name="D:\Classes\CS 4700\assets\bank_of_america.jpg" descr="D:\Classes\CS 4700\assets\bank_of_america.jpg"/>
          <p:cNvPicPr>
            <a:picLocks noChangeAspect="1"/>
          </p:cNvPicPr>
          <p:nvPr/>
        </p:nvPicPr>
        <p:blipFill>
          <a:blip r:embed="rId4">
            <a:extLst/>
          </a:blip>
          <a:srcRect l="2183" t="18869" r="2989" b="16108"/>
          <a:stretch>
            <a:fillRect/>
          </a:stretch>
        </p:blipFill>
        <p:spPr>
          <a:xfrm>
            <a:off x="10728960" y="2699280"/>
            <a:ext cx="2275841" cy="11704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66" name="D:\Classes\CS 4700\assets\server.png" descr="D:\Classes\CS 4700\assets\serv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13901" y="3736534"/>
            <a:ext cx="1398044" cy="1398044"/>
          </a:xfrm>
          <a:prstGeom prst="rect">
            <a:avLst/>
          </a:prstGeom>
          <a:ln w="12700">
            <a:miter lim="400000"/>
          </a:ln>
        </p:spPr>
      </p:pic>
      <p:sp>
        <p:nvSpPr>
          <p:cNvPr id="1067" name="Arrow"/>
          <p:cNvSpPr/>
          <p:nvPr/>
        </p:nvSpPr>
        <p:spPr>
          <a:xfrm rot="472090">
            <a:off x="1531822" y="3614461"/>
            <a:ext cx="9231790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1068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0847" y="5661397"/>
            <a:ext cx="1318882" cy="1318881"/>
          </a:xfrm>
          <a:prstGeom prst="rect">
            <a:avLst/>
          </a:prstGeom>
          <a:ln w="12700">
            <a:miter lim="400000"/>
          </a:ln>
        </p:spPr>
      </p:pic>
      <p:sp>
        <p:nvSpPr>
          <p:cNvPr id="1069" name="dns.evil.com"/>
          <p:cNvSpPr txBox="1"/>
          <p:nvPr/>
        </p:nvSpPr>
        <p:spPr>
          <a:xfrm>
            <a:off x="5599565" y="7083545"/>
            <a:ext cx="180684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dns.evil.com</a:t>
            </a:r>
          </a:p>
        </p:txBody>
      </p:sp>
      <p:pic>
        <p:nvPicPr>
          <p:cNvPr id="1070" name="D:\Classes\CS 4700\assets\devil-icon.png" descr="D:\Classes\CS 4700\assets\devil-ic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81139" y="5237536"/>
            <a:ext cx="1021847" cy="1021848"/>
          </a:xfrm>
          <a:prstGeom prst="rect">
            <a:avLst/>
          </a:prstGeom>
          <a:ln w="12700">
            <a:miter lim="400000"/>
          </a:ln>
        </p:spPr>
      </p:pic>
      <p:sp>
        <p:nvSpPr>
          <p:cNvPr id="1071" name="66.66.66.93"/>
          <p:cNvSpPr txBox="1"/>
          <p:nvPr/>
        </p:nvSpPr>
        <p:spPr>
          <a:xfrm>
            <a:off x="10548166" y="8988983"/>
            <a:ext cx="1946273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66.66.66.93</a:t>
            </a:r>
          </a:p>
        </p:txBody>
      </p:sp>
      <p:pic>
        <p:nvPicPr>
          <p:cNvPr id="1072" name="D:\Classes\CS 4700\assets\server.png" descr="D:\Classes\CS 4700\assets\server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0713901" y="7516771"/>
            <a:ext cx="1398044" cy="1398044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D:\Classes\CS 4700\assets\devil-icon.png" descr="D:\Classes\CS 4700\assets\devil-icon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565842" y="6959817"/>
            <a:ext cx="1021848" cy="102184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76" name="Group"/>
          <p:cNvGrpSpPr/>
          <p:nvPr/>
        </p:nvGrpSpPr>
        <p:grpSpPr>
          <a:xfrm>
            <a:off x="6664685" y="526441"/>
            <a:ext cx="3763213" cy="2010684"/>
            <a:chOff x="0" y="0"/>
            <a:chExt cx="3763211" cy="2010683"/>
          </a:xfrm>
        </p:grpSpPr>
        <p:sp>
          <p:nvSpPr>
            <p:cNvPr id="1074" name="Shape"/>
            <p:cNvSpPr/>
            <p:nvPr/>
          </p:nvSpPr>
          <p:spPr>
            <a:xfrm flipH="1">
              <a:off x="-1" y="0"/>
              <a:ext cx="3741964" cy="20106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220" y="0"/>
                  </a:lnTo>
                  <a:lnTo>
                    <a:pt x="21220" y="11365"/>
                  </a:lnTo>
                  <a:lnTo>
                    <a:pt x="17683" y="11365"/>
                  </a:lnTo>
                  <a:lnTo>
                    <a:pt x="21600" y="21600"/>
                  </a:lnTo>
                  <a:lnTo>
                    <a:pt x="12378" y="11365"/>
                  </a:lnTo>
                  <a:lnTo>
                    <a:pt x="0" y="11365"/>
                  </a:lnTo>
                  <a:lnTo>
                    <a:pt x="0" y="6630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075" name="123.45.67.89"/>
            <p:cNvSpPr txBox="1"/>
            <p:nvPr/>
          </p:nvSpPr>
          <p:spPr>
            <a:xfrm>
              <a:off x="87088" y="201270"/>
              <a:ext cx="3676124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123.45.67.89</a:t>
              </a:r>
            </a:p>
          </p:txBody>
        </p:sp>
      </p:grpSp>
      <p:grpSp>
        <p:nvGrpSpPr>
          <p:cNvPr id="1079" name="Group"/>
          <p:cNvGrpSpPr/>
          <p:nvPr/>
        </p:nvGrpSpPr>
        <p:grpSpPr>
          <a:xfrm>
            <a:off x="944330" y="3761510"/>
            <a:ext cx="5381422" cy="2362066"/>
            <a:chOff x="0" y="0"/>
            <a:chExt cx="5381421" cy="2362065"/>
          </a:xfrm>
        </p:grpSpPr>
        <p:sp>
          <p:nvSpPr>
            <p:cNvPr id="1077" name="Shape"/>
            <p:cNvSpPr/>
            <p:nvPr/>
          </p:nvSpPr>
          <p:spPr>
            <a:xfrm flipH="1">
              <a:off x="-1" y="0"/>
              <a:ext cx="5350495" cy="23620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3077"/>
                  </a:lnTo>
                  <a:lnTo>
                    <a:pt x="18000" y="13077"/>
                  </a:lnTo>
                  <a:lnTo>
                    <a:pt x="21259" y="21600"/>
                  </a:lnTo>
                  <a:lnTo>
                    <a:pt x="12600" y="13077"/>
                  </a:lnTo>
                  <a:lnTo>
                    <a:pt x="0" y="13077"/>
                  </a:lnTo>
                  <a:lnTo>
                    <a:pt x="0" y="7628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078" name="Where is bankofamerica.com?"/>
            <p:cNvSpPr txBox="1"/>
            <p:nvPr/>
          </p:nvSpPr>
          <p:spPr>
            <a:xfrm>
              <a:off x="30927" y="0"/>
              <a:ext cx="5350495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bankofamerica.com?</a:t>
              </a:r>
            </a:p>
          </p:txBody>
        </p:sp>
      </p:grpSp>
      <p:grpSp>
        <p:nvGrpSpPr>
          <p:cNvPr id="1082" name="Group"/>
          <p:cNvGrpSpPr/>
          <p:nvPr/>
        </p:nvGrpSpPr>
        <p:grpSpPr>
          <a:xfrm>
            <a:off x="2530793" y="1585369"/>
            <a:ext cx="8399459" cy="1913025"/>
            <a:chOff x="0" y="0"/>
            <a:chExt cx="8399457" cy="1913024"/>
          </a:xfrm>
        </p:grpSpPr>
        <p:sp>
          <p:nvSpPr>
            <p:cNvPr id="1080" name="Rectangle"/>
            <p:cNvSpPr/>
            <p:nvPr/>
          </p:nvSpPr>
          <p:spPr>
            <a:xfrm>
              <a:off x="10650" y="-1"/>
              <a:ext cx="8388809" cy="1913026"/>
            </a:xfrm>
            <a:prstGeom prst="rect">
              <a:avLst/>
            </a:prstGeom>
            <a:solidFill>
              <a:srgbClr val="DA1F28"/>
            </a:solidFill>
            <a:ln w="762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081" name="How do you know that a given nameIP mapping is correct?"/>
            <p:cNvSpPr txBox="1"/>
            <p:nvPr/>
          </p:nvSpPr>
          <p:spPr>
            <a:xfrm>
              <a:off x="0" y="204197"/>
              <a:ext cx="8241933" cy="15175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normAutofit fontScale="100000" lnSpcReduction="0"/>
            </a:bodyPr>
            <a:lstStyle/>
            <a:p>
              <a:pPr indent="114300" defTabSz="1300480">
                <a:spcBef>
                  <a:spcPts val="1000"/>
                </a:spcBef>
                <a:defRPr b="0" sz="340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4400">
                  <a:solidFill>
                    <a:srgbClr val="FFFFFF"/>
                  </a:solidFill>
                </a:rPr>
                <a:t>How do you know that a given name</a:t>
              </a:r>
              <a:r>
                <a:rPr sz="4400">
                  <a:solidFill>
                    <a:srgbClr val="FFFFFF"/>
                  </a:solidFill>
                  <a:latin typeface="Wingdings"/>
                  <a:ea typeface="Wingdings"/>
                  <a:cs typeface="Wingdings"/>
                  <a:sym typeface="Wingdings"/>
                </a:rPr>
                <a:t></a:t>
              </a:r>
              <a:r>
                <a:rPr sz="4400">
                  <a:solidFill>
                    <a:srgbClr val="FFFFFF"/>
                  </a:solidFill>
                </a:rPr>
                <a:t>IP mapping is correct?</a:t>
              </a:r>
            </a:p>
          </p:txBody>
        </p:sp>
      </p:grpSp>
      <p:grpSp>
        <p:nvGrpSpPr>
          <p:cNvPr id="1085" name="Group"/>
          <p:cNvGrpSpPr/>
          <p:nvPr/>
        </p:nvGrpSpPr>
        <p:grpSpPr>
          <a:xfrm>
            <a:off x="6751773" y="4552668"/>
            <a:ext cx="3676125" cy="1606264"/>
            <a:chOff x="0" y="0"/>
            <a:chExt cx="3676124" cy="1606263"/>
          </a:xfrm>
        </p:grpSpPr>
        <p:sp>
          <p:nvSpPr>
            <p:cNvPr id="1083" name="Shape"/>
            <p:cNvSpPr/>
            <p:nvPr/>
          </p:nvSpPr>
          <p:spPr>
            <a:xfrm flipH="1">
              <a:off x="-1" y="0"/>
              <a:ext cx="3654999" cy="160626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4279"/>
                  </a:lnTo>
                  <a:lnTo>
                    <a:pt x="18000" y="14279"/>
                  </a:lnTo>
                  <a:lnTo>
                    <a:pt x="21111" y="21600"/>
                  </a:lnTo>
                  <a:lnTo>
                    <a:pt x="12600" y="14279"/>
                  </a:lnTo>
                  <a:lnTo>
                    <a:pt x="0" y="14279"/>
                  </a:lnTo>
                  <a:lnTo>
                    <a:pt x="0" y="8329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084" name="66.66.66.93"/>
            <p:cNvSpPr txBox="1"/>
            <p:nvPr/>
          </p:nvSpPr>
          <p:spPr>
            <a:xfrm>
              <a:off x="21126" y="170304"/>
              <a:ext cx="3654999" cy="663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66.66.66.93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xit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21" dur="500" fill="hold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Subtype="2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2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Class="exit" nodeType="afterEffect" presetSubtype="2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29" dur="500" fill="hold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Class="entr" nodeType="after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xit" nodeType="clickEffect" presetSubtype="4" presetID="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xit" nodeType="after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Class="exit" nodeType="afterEffect" presetSubtype="8" presetID="2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48" dur="500" fill="hold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Class="entr" nodeType="afterEffect" presetSubtype="8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Class="entr" nodeType="afterEffect" presetSubtype="8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00"/>
                            </p:stCondLst>
                            <p:childTnLst>
                              <p:par>
                                <p:cTn id="81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Subtype="8" presetID="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Class="entr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94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Class="entr" nodeType="afterEffect" presetSubtype="8" presetID="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xit" nodeType="clickEffect" presetSubtype="8" presetID="2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103" dur="500" fill="hold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Class="entr" nodeType="afterEffect" presetSubtype="2" presetID="22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108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Class="exit" nodeType="afterEffect" presetSubtype="2" presetID="2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right)" transition="out">
                                      <p:cBhvr>
                                        <p:cTn id="111" dur="500" fill="hold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Class="entr" nodeType="afterEffect" presetSubtype="8" presetID="22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16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Subtype="8" presetID="2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70" grpId="14"/>
      <p:bldP build="whole" bldLvl="1" animBg="1" rev="0" advAuto="0" spid="1062" grpId="8"/>
      <p:bldP build="whole" bldLvl="1" animBg="1" rev="0" advAuto="0" spid="1055" grpId="2"/>
      <p:bldP build="whole" bldLvl="1" animBg="1" rev="0" advAuto="0" spid="1053" grpId="11"/>
      <p:bldP build="whole" bldLvl="1" animBg="1" rev="0" advAuto="0" spid="1055" grpId="4"/>
      <p:bldP build="whole" bldLvl="1" animBg="1" rev="0" advAuto="0" spid="1085" grpId="20"/>
      <p:bldP build="whole" bldLvl="1" animBg="1" rev="0" advAuto="0" spid="1079" grpId="18"/>
      <p:bldP build="whole" bldLvl="1" animBg="1" rev="0" advAuto="0" spid="1064" grpId="22"/>
      <p:bldP build="whole" bldLvl="1" animBg="1" rev="0" advAuto="0" spid="1064" grpId="23"/>
      <p:bldP build="whole" bldLvl="1" animBg="1" rev="0" advAuto="0" spid="1073" grpId="17"/>
      <p:bldP build="whole" bldLvl="1" animBg="1" rev="0" advAuto="0" spid="1063" grpId="19"/>
      <p:bldP build="whole" bldLvl="1" animBg="1" rev="0" advAuto="0" spid="1076" grpId="3"/>
      <p:bldP build="whole" bldLvl="1" animBg="1" rev="0" advAuto="0" spid="1059" grpId="5"/>
      <p:bldP build="whole" bldLvl="1" animBg="1" rev="0" advAuto="0" spid="1059" grpId="6"/>
      <p:bldP build="whole" bldLvl="1" animBg="1" rev="0" advAuto="0" spid="1072" grpId="16"/>
      <p:bldP build="whole" bldLvl="1" animBg="1" rev="0" advAuto="0" spid="1063" grpId="21"/>
      <p:bldP build="whole" bldLvl="1" animBg="1" rev="0" advAuto="0" spid="1076" grpId="9"/>
      <p:bldP build="whole" bldLvl="1" animBg="1" rev="0" advAuto="0" spid="1056" grpId="24"/>
      <p:bldP build="whole" bldLvl="1" animBg="1" rev="0" advAuto="0" spid="1069" grpId="13"/>
      <p:bldP build="whole" bldLvl="1" animBg="1" rev="0" advAuto="0" spid="1068" grpId="12"/>
      <p:bldP build="whole" bldLvl="1" animBg="1" rev="0" advAuto="0" spid="1067" grpId="7"/>
      <p:bldP build="whole" bldLvl="1" animBg="1" rev="0" advAuto="0" spid="1067" grpId="10"/>
      <p:bldP build="whole" bldLvl="1" animBg="1" rev="0" advAuto="0" spid="1082" grpId="25"/>
      <p:bldP build="whole" bldLvl="1" animBg="1" rev="0" advAuto="0" spid="1062" grpId="1"/>
      <p:bldP build="whole" bldLvl="1" animBg="1" rev="0" advAuto="0" spid="1071" grpId="15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DNS Cache Poisoning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 Cache Poisoning</a:t>
            </a:r>
          </a:p>
        </p:txBody>
      </p:sp>
      <p:sp>
        <p:nvSpPr>
          <p:cNvPr id="1088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89" name="Until the TTL expires, all queries for BofA to dns.rit.edu will return poisoned result…"/>
          <p:cNvSpPr txBox="1"/>
          <p:nvPr>
            <p:ph type="body" sz="half" idx="1"/>
          </p:nvPr>
        </p:nvSpPr>
        <p:spPr>
          <a:xfrm>
            <a:off x="108368" y="6394026"/>
            <a:ext cx="11574153" cy="3158310"/>
          </a:xfrm>
          <a:prstGeom prst="rect">
            <a:avLst/>
          </a:prstGeom>
        </p:spPr>
        <p:txBody>
          <a:bodyPr/>
          <a:lstStyle/>
          <a:p>
            <a:pPr/>
            <a:r>
              <a:t>Until the TTL expires, all queries for BofA to dns.rit.edu will return poisoned result</a:t>
            </a:r>
          </a:p>
          <a:p>
            <a:pPr/>
            <a:r>
              <a:t>Much worse than spoofing/man-in-the-middle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Whole ISPs can be impacted!</a:t>
            </a:r>
          </a:p>
        </p:txBody>
      </p:sp>
      <p:pic>
        <p:nvPicPr>
          <p:cNvPr id="1090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05" y="3516026"/>
            <a:ext cx="1211358" cy="12113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1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650847" y="2912216"/>
            <a:ext cx="1318882" cy="1318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2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08867" y="2912216"/>
            <a:ext cx="1318882" cy="13188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3" name="D:\Classes\CS 4700\assets\devil-icon.png" descr="D:\Classes\CS 4700\assets\devil-icon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208867" y="4997520"/>
            <a:ext cx="1733975" cy="1733975"/>
          </a:xfrm>
          <a:prstGeom prst="rect">
            <a:avLst/>
          </a:prstGeom>
          <a:ln w="12700">
            <a:miter lim="400000"/>
          </a:ln>
        </p:spPr>
      </p:pic>
      <p:sp>
        <p:nvSpPr>
          <p:cNvPr id="1094" name="Arrow"/>
          <p:cNvSpPr/>
          <p:nvPr/>
        </p:nvSpPr>
        <p:spPr>
          <a:xfrm rot="549842">
            <a:off x="1431954" y="2845685"/>
            <a:ext cx="4071776" cy="650242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095" name="Arrow"/>
          <p:cNvSpPr/>
          <p:nvPr/>
        </p:nvSpPr>
        <p:spPr>
          <a:xfrm>
            <a:off x="7154416" y="3251188"/>
            <a:ext cx="4023488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096" name="Arrow"/>
          <p:cNvSpPr/>
          <p:nvPr/>
        </p:nvSpPr>
        <p:spPr>
          <a:xfrm rot="10800000">
            <a:off x="7154416" y="3251188"/>
            <a:ext cx="4023488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097" name="Arrow"/>
          <p:cNvSpPr/>
          <p:nvPr/>
        </p:nvSpPr>
        <p:spPr>
          <a:xfrm rot="12184652">
            <a:off x="6920390" y="4529051"/>
            <a:ext cx="4418011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1098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9302" y="2237205"/>
            <a:ext cx="1211358" cy="1211357"/>
          </a:xfrm>
          <a:prstGeom prst="rect">
            <a:avLst/>
          </a:prstGeom>
          <a:ln w="12700">
            <a:miter lim="400000"/>
          </a:ln>
        </p:spPr>
      </p:pic>
      <p:sp>
        <p:nvSpPr>
          <p:cNvPr id="1099" name="ns1.google.com"/>
          <p:cNvSpPr txBox="1"/>
          <p:nvPr/>
        </p:nvSpPr>
        <p:spPr>
          <a:xfrm>
            <a:off x="10521948" y="4212970"/>
            <a:ext cx="232114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ns1.google.com</a:t>
            </a:r>
          </a:p>
        </p:txBody>
      </p:sp>
      <p:sp>
        <p:nvSpPr>
          <p:cNvPr id="1100" name="dns.rit.edu"/>
          <p:cNvSpPr txBox="1"/>
          <p:nvPr/>
        </p:nvSpPr>
        <p:spPr>
          <a:xfrm>
            <a:off x="5516256" y="4285125"/>
            <a:ext cx="1588068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dns.rit.edu</a:t>
            </a:r>
          </a:p>
        </p:txBody>
      </p:sp>
      <p:sp>
        <p:nvSpPr>
          <p:cNvPr id="1101" name="Arrow"/>
          <p:cNvSpPr/>
          <p:nvPr/>
        </p:nvSpPr>
        <p:spPr>
          <a:xfrm rot="11283476">
            <a:off x="1395177" y="2819316"/>
            <a:ext cx="4023487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1104" name="Group"/>
          <p:cNvGrpSpPr/>
          <p:nvPr/>
        </p:nvGrpSpPr>
        <p:grpSpPr>
          <a:xfrm>
            <a:off x="928865" y="489306"/>
            <a:ext cx="4721983" cy="1913088"/>
            <a:chOff x="0" y="0"/>
            <a:chExt cx="4721981" cy="1913086"/>
          </a:xfrm>
        </p:grpSpPr>
        <p:sp>
          <p:nvSpPr>
            <p:cNvPr id="1102" name="Shape"/>
            <p:cNvSpPr/>
            <p:nvPr/>
          </p:nvSpPr>
          <p:spPr>
            <a:xfrm flipH="1">
              <a:off x="0" y="0"/>
              <a:ext cx="4694845" cy="191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146"/>
                  </a:lnTo>
                  <a:lnTo>
                    <a:pt x="18000" y="16146"/>
                  </a:lnTo>
                  <a:lnTo>
                    <a:pt x="21016" y="21600"/>
                  </a:lnTo>
                  <a:lnTo>
                    <a:pt x="12600" y="16146"/>
                  </a:lnTo>
                  <a:lnTo>
                    <a:pt x="0" y="16146"/>
                  </a:lnTo>
                  <a:lnTo>
                    <a:pt x="0" y="9418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03" name="Where is www.google.com?"/>
            <p:cNvSpPr txBox="1"/>
            <p:nvPr/>
          </p:nvSpPr>
          <p:spPr>
            <a:xfrm>
              <a:off x="27137" y="0"/>
              <a:ext cx="4694845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www.google.com?</a:t>
              </a:r>
            </a:p>
          </p:txBody>
        </p:sp>
      </p:grpSp>
      <p:grpSp>
        <p:nvGrpSpPr>
          <p:cNvPr id="1107" name="Group"/>
          <p:cNvGrpSpPr/>
          <p:nvPr/>
        </p:nvGrpSpPr>
        <p:grpSpPr>
          <a:xfrm>
            <a:off x="7822121" y="1081608"/>
            <a:ext cx="4721982" cy="1913088"/>
            <a:chOff x="0" y="0"/>
            <a:chExt cx="4721981" cy="1913086"/>
          </a:xfrm>
        </p:grpSpPr>
        <p:sp>
          <p:nvSpPr>
            <p:cNvPr id="1105" name="Shape"/>
            <p:cNvSpPr/>
            <p:nvPr/>
          </p:nvSpPr>
          <p:spPr>
            <a:xfrm flipH="1">
              <a:off x="0" y="0"/>
              <a:ext cx="4694845" cy="191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146"/>
                  </a:lnTo>
                  <a:lnTo>
                    <a:pt x="9000" y="16146"/>
                  </a:lnTo>
                  <a:lnTo>
                    <a:pt x="3066" y="21600"/>
                  </a:lnTo>
                  <a:lnTo>
                    <a:pt x="3600" y="16146"/>
                  </a:lnTo>
                  <a:lnTo>
                    <a:pt x="0" y="16146"/>
                  </a:lnTo>
                  <a:lnTo>
                    <a:pt x="0" y="9418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06" name="www.google.com = 74.125.131.26"/>
            <p:cNvSpPr txBox="1"/>
            <p:nvPr/>
          </p:nvSpPr>
          <p:spPr>
            <a:xfrm>
              <a:off x="27137" y="0"/>
              <a:ext cx="4694845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www.google.com = 74.125.131.26 </a:t>
              </a:r>
            </a:p>
          </p:txBody>
        </p:sp>
      </p:grpSp>
      <p:grpSp>
        <p:nvGrpSpPr>
          <p:cNvPr id="1110" name="Group"/>
          <p:cNvGrpSpPr/>
          <p:nvPr/>
        </p:nvGrpSpPr>
        <p:grpSpPr>
          <a:xfrm>
            <a:off x="7903250" y="6286888"/>
            <a:ext cx="4721982" cy="2102394"/>
            <a:chOff x="0" y="0"/>
            <a:chExt cx="4721981" cy="2102392"/>
          </a:xfrm>
        </p:grpSpPr>
        <p:sp>
          <p:nvSpPr>
            <p:cNvPr id="1108" name="Shape"/>
            <p:cNvSpPr/>
            <p:nvPr/>
          </p:nvSpPr>
          <p:spPr>
            <a:xfrm flipH="1">
              <a:off x="0" y="0"/>
              <a:ext cx="4694845" cy="21023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6908"/>
                  </a:moveTo>
                  <a:lnTo>
                    <a:pt x="3600" y="6908"/>
                  </a:lnTo>
                  <a:lnTo>
                    <a:pt x="3636" y="0"/>
                  </a:lnTo>
                  <a:lnTo>
                    <a:pt x="9000" y="6908"/>
                  </a:lnTo>
                  <a:lnTo>
                    <a:pt x="21600" y="6908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9357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09" name="bankofamerica.com = 66.66.66.92"/>
            <p:cNvSpPr txBox="1"/>
            <p:nvPr/>
          </p:nvSpPr>
          <p:spPr>
            <a:xfrm>
              <a:off x="27137" y="672387"/>
              <a:ext cx="4694845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bankofamerica.com = 66.66.66.92</a:t>
              </a:r>
            </a:p>
          </p:txBody>
        </p:sp>
      </p:grpSp>
      <p:grpSp>
        <p:nvGrpSpPr>
          <p:cNvPr id="1113" name="Group"/>
          <p:cNvGrpSpPr/>
          <p:nvPr/>
        </p:nvGrpSpPr>
        <p:grpSpPr>
          <a:xfrm>
            <a:off x="1115373" y="1204309"/>
            <a:ext cx="5854353" cy="2826517"/>
            <a:chOff x="0" y="0"/>
            <a:chExt cx="5854351" cy="2826516"/>
          </a:xfrm>
        </p:grpSpPr>
        <p:sp>
          <p:nvSpPr>
            <p:cNvPr id="1111" name="Shape"/>
            <p:cNvSpPr/>
            <p:nvPr/>
          </p:nvSpPr>
          <p:spPr>
            <a:xfrm flipH="1">
              <a:off x="-1" y="0"/>
              <a:ext cx="5823426" cy="282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846" y="0"/>
                  </a:lnTo>
                  <a:lnTo>
                    <a:pt x="19846" y="10928"/>
                  </a:lnTo>
                  <a:lnTo>
                    <a:pt x="16538" y="10928"/>
                  </a:lnTo>
                  <a:lnTo>
                    <a:pt x="21600" y="21600"/>
                  </a:lnTo>
                  <a:lnTo>
                    <a:pt x="11577" y="10928"/>
                  </a:lnTo>
                  <a:lnTo>
                    <a:pt x="0" y="10928"/>
                  </a:lnTo>
                  <a:lnTo>
                    <a:pt x="0" y="6375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12" name="Where is bankofamerica.com?"/>
            <p:cNvSpPr txBox="1"/>
            <p:nvPr/>
          </p:nvSpPr>
          <p:spPr>
            <a:xfrm>
              <a:off x="503857" y="0"/>
              <a:ext cx="5350495" cy="119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bankofamerica.com?</a:t>
              </a:r>
            </a:p>
          </p:txBody>
        </p:sp>
      </p:grpSp>
      <p:sp>
        <p:nvSpPr>
          <p:cNvPr id="1114" name="Arrow"/>
          <p:cNvSpPr/>
          <p:nvPr/>
        </p:nvSpPr>
        <p:spPr>
          <a:xfrm rot="21403608">
            <a:off x="1506629" y="3840059"/>
            <a:ext cx="4071776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115" name="Arrow"/>
          <p:cNvSpPr/>
          <p:nvPr/>
        </p:nvSpPr>
        <p:spPr>
          <a:xfrm rot="10595456">
            <a:off x="1421826" y="3846947"/>
            <a:ext cx="4142899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 sz="280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xit" nodeType="clickEffect" presetID="9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0" dur="500" fill="hold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Class="exit" nodeType="afterEffect" presetID="9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24" dur="500" fill="hold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xit" nodeType="afterEffect" presetSubtype="4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Class="entr" nodeType="after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Class="entr" nodeType="afterEffect" presetSubtype="2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9" dur="5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Class="entr" nodeType="afterEffect" presetSubtype="2" presetID="2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43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Subtype="8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Class="entr" nodeType="afterEffect" presetSubtype="4" presetID="2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>
                                        <p:cTn id="53" dur="500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xit" nodeType="clickEffect" presetID="9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57" dur="500" fill="hold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Class="exit" nodeType="afterEffect" presetID="9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1" dur="500" fill="hold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Class="exit" nodeType="afterEffect" presetID="9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65" dur="500" fill="hold"/>
                                        <p:tgtEl>
                                          <p:spTgt spid="10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Class="exit" nodeType="afterEffect" presetSubtype="4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000"/>
                            </p:stCondLst>
                            <p:childTnLst>
                              <p:par>
                                <p:cTn id="73" presetClass="exit" nodeType="afterEffect" presetSubtype="4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Class="entr" nodeType="afterEffect" presetSubtype="8" presetID="22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86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Class="exit" nodeType="afterEffect" presetSubtype="8" presetID="22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wipe(left)" transition="out">
                                      <p:cBhvr>
                                        <p:cTn id="89" dur="500" fill="hold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500"/>
                            </p:stCondLst>
                            <p:childTnLst>
                              <p:par>
                                <p:cTn id="92" presetClass="entr" nodeType="afterEffect" presetSubtype="2" presetID="22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3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94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xit" nodeType="clickEffect" presetSubtype="4" presetID="2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Class="exit" nodeType="afterEffect" presetID="9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dissolve" transition="out">
                                      <p:cBhvr>
                                        <p:cTn id="103" dur="500" fill="hold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Class="entr" nodeType="afterEffect" presetSubtype="8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10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8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8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Class="entr" nodeType="withEffect" presetSubtype="8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Class="entr" nodeType="afterEffect" presetSubtype="8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1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Class="entr" nodeType="withEffect" presetSubtype="8" presetID="2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1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0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0" grpId="10"/>
      <p:bldP build="whole" bldLvl="1" animBg="1" rev="0" advAuto="0" spid="1101" grpId="13"/>
      <p:bldP build="whole" bldLvl="1" animBg="1" rev="0" advAuto="0" spid="1094" grpId="2"/>
      <p:bldP build="p" bldLvl="1" animBg="1" rev="0" advAuto="0" spid="1089" grpId="23"/>
      <p:bldP build="whole" bldLvl="1" animBg="1" rev="0" advAuto="0" spid="1094" grpId="4"/>
      <p:bldP build="whole" bldLvl="1" animBg="1" rev="0" advAuto="0" spid="1110" grpId="16"/>
      <p:bldP build="whole" bldLvl="1" animBg="1" rev="0" advAuto="0" spid="1095" grpId="3"/>
      <p:bldP build="whole" bldLvl="1" animBg="1" rev="0" advAuto="0" spid="1095" grpId="5"/>
      <p:bldP build="whole" bldLvl="1" animBg="1" rev="0" advAuto="0" spid="1107" grpId="7"/>
      <p:bldP build="whole" bldLvl="1" animBg="1" rev="0" advAuto="0" spid="1096" grpId="8"/>
      <p:bldP build="whole" bldLvl="1" animBg="1" rev="0" advAuto="0" spid="1107" grpId="15"/>
      <p:bldP build="whole" bldLvl="1" animBg="1" rev="0" advAuto="0" spid="1096" grpId="12"/>
      <p:bldP build="whole" bldLvl="1" animBg="1" rev="0" advAuto="0" spid="1113" grpId="17"/>
      <p:bldP build="whole" bldLvl="1" animBg="1" rev="0" advAuto="0" spid="1113" grpId="21"/>
      <p:bldP build="whole" bldLvl="1" animBg="1" rev="0" advAuto="0" spid="1104" grpId="1"/>
      <p:bldP build="whole" bldLvl="1" animBg="1" rev="0" advAuto="0" spid="1115" grpId="20"/>
      <p:bldP build="whole" bldLvl="1" animBg="1" rev="0" advAuto="0" spid="1097" grpId="11"/>
      <p:bldP build="whole" bldLvl="1" animBg="1" rev="0" advAuto="0" spid="1104" grpId="6"/>
      <p:bldP build="whole" bldLvl="1" animBg="1" rev="0" advAuto="0" spid="1115" grpId="22"/>
      <p:bldP build="whole" bldLvl="1" animBg="1" rev="0" advAuto="0" spid="1097" grpId="14"/>
      <p:bldP build="whole" bldLvl="1" animBg="1" rev="0" advAuto="0" spid="1101" grpId="9"/>
      <p:bldP build="whole" bldLvl="1" animBg="1" rev="0" advAuto="0" spid="1114" grpId="18"/>
      <p:bldP build="whole" bldLvl="1" animBg="1" rev="0" advAuto="0" spid="1114" grpId="19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DNS Hea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DNS Header</a:t>
            </a:r>
          </a:p>
        </p:txBody>
      </p:sp>
      <p:sp>
        <p:nvSpPr>
          <p:cNvPr id="1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19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0270" y="4502004"/>
            <a:ext cx="8572501" cy="4114801"/>
          </a:xfrm>
          <a:prstGeom prst="rect">
            <a:avLst/>
          </a:prstGeom>
          <a:ln w="12700">
            <a:miter lim="400000"/>
          </a:ln>
        </p:spPr>
      </p:pic>
      <p:sp>
        <p:nvSpPr>
          <p:cNvPr id="1120" name="Rectangle"/>
          <p:cNvSpPr/>
          <p:nvPr/>
        </p:nvSpPr>
        <p:spPr>
          <a:xfrm>
            <a:off x="2097634" y="5049444"/>
            <a:ext cx="4006444" cy="447549"/>
          </a:xfrm>
          <a:prstGeom prst="rect">
            <a:avLst/>
          </a:prstGeom>
          <a:ln w="50800">
            <a:solidFill>
              <a:schemeClr val="accent5">
                <a:hueOff val="-82419"/>
                <a:satOff val="-9513"/>
                <a:lumOff val="-16343"/>
              </a:schemeClr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123" name="Group"/>
          <p:cNvGrpSpPr/>
          <p:nvPr/>
        </p:nvGrpSpPr>
        <p:grpSpPr>
          <a:xfrm>
            <a:off x="2420590" y="3356798"/>
            <a:ext cx="2439620" cy="1607420"/>
            <a:chOff x="-42367" y="0"/>
            <a:chExt cx="2439619" cy="1607418"/>
          </a:xfrm>
        </p:grpSpPr>
        <p:sp>
          <p:nvSpPr>
            <p:cNvPr id="1121" name="Query identifier:"/>
            <p:cNvSpPr txBox="1"/>
            <p:nvPr/>
          </p:nvSpPr>
          <p:spPr>
            <a:xfrm>
              <a:off x="-42368" y="-1"/>
              <a:ext cx="2439621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Query identifier:</a:t>
              </a:r>
            </a:p>
          </p:txBody>
        </p:sp>
        <p:sp>
          <p:nvSpPr>
            <p:cNvPr id="1122" name="Line"/>
            <p:cNvSpPr/>
            <p:nvPr/>
          </p:nvSpPr>
          <p:spPr>
            <a:xfrm flipH="1">
              <a:off x="1177442" y="520886"/>
              <a:ext cx="1" cy="108653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24" name="used to be incremented by 1"/>
          <p:cNvSpPr txBox="1"/>
          <p:nvPr/>
        </p:nvSpPr>
        <p:spPr>
          <a:xfrm>
            <a:off x="4804900" y="3354389"/>
            <a:ext cx="423489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used to be incremented by 1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7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3" grpId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Attacking DNS (only few examples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Attacking DNS (only few examples)</a:t>
            </a:r>
          </a:p>
        </p:txBody>
      </p:sp>
      <p:sp>
        <p:nvSpPr>
          <p:cNvPr id="1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28" name="Group"/>
          <p:cNvSpPr/>
          <p:nvPr/>
        </p:nvSpPr>
        <p:spPr>
          <a:xfrm>
            <a:off x="2169086" y="3292594"/>
            <a:ext cx="3925428" cy="1212488"/>
          </a:xfrm>
          <a:prstGeom prst="roundRect">
            <a:avLst>
              <a:gd name="adj" fmla="val 15712"/>
            </a:avLst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Kaminsky Attack</a:t>
            </a:r>
          </a:p>
          <a:p>
            <a:pPr>
              <a:defRPr b="0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(QID bruteforcing)</a:t>
            </a:r>
          </a:p>
        </p:txBody>
      </p:sp>
      <p:grpSp>
        <p:nvGrpSpPr>
          <p:cNvPr id="1131" name="Group"/>
          <p:cNvGrpSpPr/>
          <p:nvPr/>
        </p:nvGrpSpPr>
        <p:grpSpPr>
          <a:xfrm>
            <a:off x="6360807" y="3292594"/>
            <a:ext cx="5608171" cy="1212488"/>
            <a:chOff x="0" y="0"/>
            <a:chExt cx="5608170" cy="1212486"/>
          </a:xfrm>
        </p:grpSpPr>
        <p:sp>
          <p:nvSpPr>
            <p:cNvPr id="1129" name="Line"/>
            <p:cNvSpPr/>
            <p:nvPr/>
          </p:nvSpPr>
          <p:spPr>
            <a:xfrm>
              <a:off x="0" y="606243"/>
              <a:ext cx="1444354" cy="1"/>
            </a:xfrm>
            <a:prstGeom prst="line">
              <a:avLst/>
            </a:prstGeom>
            <a:noFill/>
            <a:ln w="889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60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</a:p>
          </p:txBody>
        </p:sp>
        <p:sp>
          <p:nvSpPr>
            <p:cNvPr id="1130" name="Random QID and…"/>
            <p:cNvSpPr/>
            <p:nvPr/>
          </p:nvSpPr>
          <p:spPr>
            <a:xfrm>
              <a:off x="1682743" y="0"/>
              <a:ext cx="3925428" cy="1212487"/>
            </a:xfrm>
            <a:prstGeom prst="roundRect">
              <a:avLst>
                <a:gd name="adj" fmla="val 15712"/>
              </a:avLst>
            </a:prstGeom>
            <a:solidFill>
              <a:srgbClr val="308B16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3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Random QID and </a:t>
              </a:r>
            </a:p>
            <a:p>
              <a:pPr>
                <a:defRPr b="0" sz="3000">
                  <a:solidFill>
                    <a:srgbClr val="FFFFFF"/>
                  </a:solidFill>
                  <a:latin typeface="Gill Sans"/>
                  <a:ea typeface="Gill Sans"/>
                  <a:cs typeface="Gill Sans"/>
                  <a:sym typeface="Gill Sans"/>
                </a:defRPr>
              </a:pPr>
              <a:r>
                <a:t>Random Port</a:t>
              </a:r>
            </a:p>
          </p:txBody>
        </p:sp>
      </p:grpSp>
      <p:sp>
        <p:nvSpPr>
          <p:cNvPr id="1132" name="Group"/>
          <p:cNvSpPr/>
          <p:nvPr/>
        </p:nvSpPr>
        <p:spPr>
          <a:xfrm>
            <a:off x="2227459" y="6540671"/>
            <a:ext cx="3925428" cy="1212488"/>
          </a:xfrm>
          <a:prstGeom prst="roundRect">
            <a:avLst>
              <a:gd name="adj" fmla="val 15712"/>
            </a:avLst>
          </a:prstGeom>
          <a:solidFill>
            <a:srgbClr val="D4595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30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/>
            <a:r>
              <a:t>Man-in-the-Middle</a:t>
            </a:r>
          </a:p>
        </p:txBody>
      </p:sp>
      <p:sp>
        <p:nvSpPr>
          <p:cNvPr id="1133" name="Line"/>
          <p:cNvSpPr/>
          <p:nvPr/>
        </p:nvSpPr>
        <p:spPr>
          <a:xfrm>
            <a:off x="6408048" y="7146914"/>
            <a:ext cx="1444354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6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</a:p>
        </p:txBody>
      </p:sp>
      <p:grpSp>
        <p:nvGrpSpPr>
          <p:cNvPr id="1137" name="Group"/>
          <p:cNvGrpSpPr/>
          <p:nvPr/>
        </p:nvGrpSpPr>
        <p:grpSpPr>
          <a:xfrm>
            <a:off x="9155500" y="5955505"/>
            <a:ext cx="2184534" cy="1955801"/>
            <a:chOff x="0" y="0"/>
            <a:chExt cx="2184532" cy="1955799"/>
          </a:xfrm>
        </p:grpSpPr>
        <p:pic>
          <p:nvPicPr>
            <p:cNvPr id="1134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64835" y="441602"/>
              <a:ext cx="1654862" cy="15141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135" name="?"/>
            <p:cNvSpPr txBox="1"/>
            <p:nvPr/>
          </p:nvSpPr>
          <p:spPr>
            <a:xfrm rot="19169324">
              <a:off x="192257" y="64321"/>
              <a:ext cx="463658" cy="763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?</a:t>
              </a:r>
            </a:p>
          </p:txBody>
        </p:sp>
        <p:sp>
          <p:nvSpPr>
            <p:cNvPr id="1136" name="?"/>
            <p:cNvSpPr txBox="1"/>
            <p:nvPr/>
          </p:nvSpPr>
          <p:spPr>
            <a:xfrm rot="2054112">
              <a:off x="1546405" y="64321"/>
              <a:ext cx="463658" cy="7630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36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/>
              <a:r>
                <a:t>?</a:t>
              </a:r>
            </a:p>
          </p:txBody>
        </p:sp>
      </p:grpSp>
      <p:pic>
        <p:nvPicPr>
          <p:cNvPr id="1138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0734" y="3292594"/>
            <a:ext cx="1093563" cy="1212488"/>
          </a:xfrm>
          <a:prstGeom prst="rect">
            <a:avLst/>
          </a:prstGeom>
          <a:ln w="12700">
            <a:miter lim="400000"/>
          </a:ln>
        </p:spPr>
      </p:pic>
      <p:pic>
        <p:nvPicPr>
          <p:cNvPr id="1139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0635" y="6540671"/>
            <a:ext cx="1093563" cy="1212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3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3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9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17" dur="3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2" dur="3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8" grpId="1"/>
      <p:bldP build="whole" bldLvl="1" animBg="1" rev="0" advAuto="0" spid="1132" grpId="3"/>
      <p:bldP build="whole" bldLvl="1" animBg="1" rev="0" advAuto="0" spid="1133" grpId="4"/>
      <p:bldP build="whole" bldLvl="1" animBg="1" rev="0" advAuto="0" spid="1131" grpId="2"/>
      <p:bldP build="whole" bldLvl="1" animBg="1" rev="0" advAuto="0" spid="1137" grpId="5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Solution: DNSSEC (Will be detailed)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Solution: DNSSEC (Will be detailed)</a:t>
            </a:r>
          </a:p>
        </p:txBody>
      </p:sp>
      <p:sp>
        <p:nvSpPr>
          <p:cNvPr id="1142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143" name="Cryptographically sign critical resource record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43132" indent="-443132">
              <a:lnSpc>
                <a:spcPct val="90000"/>
              </a:lnSpc>
              <a:defRPr sz="3600"/>
            </a:pPr>
            <a:r>
              <a:t>Cryptographically sign critical resource records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Resolver can verify the cryptographic signature</a:t>
            </a:r>
          </a:p>
          <a:p>
            <a:pPr marL="443132" indent="-443132">
              <a:lnSpc>
                <a:spcPct val="90000"/>
              </a:lnSpc>
              <a:defRPr sz="3600"/>
            </a:pPr>
            <a:r>
              <a:t>Two new resource </a:t>
            </a:r>
            <a:r>
              <a:rPr>
                <a:solidFill>
                  <a:srgbClr val="2DA2BF"/>
                </a:solidFill>
              </a:rPr>
              <a:t>types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Type = DNSKEY</a:t>
            </a:r>
          </a:p>
          <a:p>
            <a:pPr lvl="2" marL="990600" indent="-304800">
              <a:lnSpc>
                <a:spcPct val="90000"/>
              </a:lnSpc>
              <a:spcBef>
                <a:spcPts val="700"/>
              </a:spcBef>
              <a:defRPr sz="2800"/>
            </a:pPr>
            <a:r>
              <a:t>Name = Zone domain name</a:t>
            </a:r>
          </a:p>
          <a:p>
            <a:pPr lvl="2" marL="990600" indent="-304800">
              <a:lnSpc>
                <a:spcPct val="90000"/>
              </a:lnSpc>
              <a:spcBef>
                <a:spcPts val="700"/>
              </a:spcBef>
              <a:defRPr sz="2800"/>
            </a:pPr>
            <a:r>
              <a:t>Value = Public key for the zone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Type = RRSIG</a:t>
            </a:r>
          </a:p>
          <a:p>
            <a:pPr lvl="2" marL="990600" indent="-304800">
              <a:lnSpc>
                <a:spcPct val="90000"/>
              </a:lnSpc>
              <a:spcBef>
                <a:spcPts val="700"/>
              </a:spcBef>
              <a:defRPr sz="2800"/>
            </a:pPr>
            <a:r>
              <a:t>Name = (type, name) tuple, i.e. the query itself</a:t>
            </a:r>
          </a:p>
          <a:p>
            <a:pPr lvl="2" marL="990600" indent="-304800">
              <a:lnSpc>
                <a:spcPct val="90000"/>
              </a:lnSpc>
              <a:spcBef>
                <a:spcPts val="700"/>
              </a:spcBef>
              <a:defRPr sz="2800"/>
            </a:pPr>
            <a:r>
              <a:t>Value = Cryptographic signature of the query results</a:t>
            </a:r>
          </a:p>
          <a:p>
            <a:pPr marL="443132" indent="-443132">
              <a:lnSpc>
                <a:spcPct val="90000"/>
              </a:lnSpc>
              <a:defRPr sz="3600"/>
            </a:pPr>
            <a:r>
              <a:t>Deployment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On the roots since July 2010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Verisign enabled it on .com and .net in January 2011</a:t>
            </a:r>
          </a:p>
          <a:p>
            <a:pPr lvl="1" marL="754380" indent="-388620">
              <a:lnSpc>
                <a:spcPct val="90000"/>
              </a:lnSpc>
              <a:spcBef>
                <a:spcPts val="700"/>
              </a:spcBef>
              <a:buClr>
                <a:srgbClr val="2DA2BF"/>
              </a:buClr>
              <a:defRPr sz="3400"/>
            </a:pPr>
            <a:r>
              <a:t>Comcast is the first major ISP to support it (January 2012)</a:t>
            </a:r>
          </a:p>
        </p:txBody>
      </p:sp>
      <p:grpSp>
        <p:nvGrpSpPr>
          <p:cNvPr id="1146" name="Group"/>
          <p:cNvGrpSpPr/>
          <p:nvPr/>
        </p:nvGrpSpPr>
        <p:grpSpPr>
          <a:xfrm>
            <a:off x="7973181" y="4316171"/>
            <a:ext cx="4737463" cy="1959534"/>
            <a:chOff x="0" y="0"/>
            <a:chExt cx="4737462" cy="1959533"/>
          </a:xfrm>
        </p:grpSpPr>
        <p:sp>
          <p:nvSpPr>
            <p:cNvPr id="1144" name="Shape"/>
            <p:cNvSpPr/>
            <p:nvPr/>
          </p:nvSpPr>
          <p:spPr>
            <a:xfrm flipH="1">
              <a:off x="1" y="0"/>
              <a:ext cx="4737462" cy="19595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763"/>
                  </a:lnTo>
                  <a:lnTo>
                    <a:pt x="18000" y="15763"/>
                  </a:lnTo>
                  <a:lnTo>
                    <a:pt x="17895" y="21600"/>
                  </a:lnTo>
                  <a:lnTo>
                    <a:pt x="12600" y="15763"/>
                  </a:lnTo>
                  <a:lnTo>
                    <a:pt x="0" y="15763"/>
                  </a:lnTo>
                  <a:lnTo>
                    <a:pt x="0" y="9195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45" name="Prevents hijacking and spoofing"/>
            <p:cNvSpPr txBox="1"/>
            <p:nvPr/>
          </p:nvSpPr>
          <p:spPr>
            <a:xfrm>
              <a:off x="0" y="0"/>
              <a:ext cx="4737461" cy="119684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Prevents hijacking and spoofing</a:t>
              </a:r>
            </a:p>
          </p:txBody>
        </p:sp>
      </p:grpSp>
      <p:grpSp>
        <p:nvGrpSpPr>
          <p:cNvPr id="1149" name="Group"/>
          <p:cNvGrpSpPr/>
          <p:nvPr/>
        </p:nvGrpSpPr>
        <p:grpSpPr>
          <a:xfrm>
            <a:off x="6781073" y="3601168"/>
            <a:ext cx="5387700" cy="1913088"/>
            <a:chOff x="0" y="0"/>
            <a:chExt cx="5387699" cy="1913086"/>
          </a:xfrm>
        </p:grpSpPr>
        <p:sp>
          <p:nvSpPr>
            <p:cNvPr id="1147" name="Shape"/>
            <p:cNvSpPr/>
            <p:nvPr/>
          </p:nvSpPr>
          <p:spPr>
            <a:xfrm flipH="1">
              <a:off x="0" y="0"/>
              <a:ext cx="5356737" cy="19130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6146"/>
                  </a:lnTo>
                  <a:lnTo>
                    <a:pt x="18000" y="16146"/>
                  </a:lnTo>
                  <a:lnTo>
                    <a:pt x="21016" y="21600"/>
                  </a:lnTo>
                  <a:lnTo>
                    <a:pt x="12600" y="16146"/>
                  </a:lnTo>
                  <a:lnTo>
                    <a:pt x="0" y="16146"/>
                  </a:lnTo>
                  <a:lnTo>
                    <a:pt x="0" y="9418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48" name="Creates a hierarchy of trust within each zone"/>
            <p:cNvSpPr txBox="1"/>
            <p:nvPr/>
          </p:nvSpPr>
          <p:spPr>
            <a:xfrm>
              <a:off x="30963" y="0"/>
              <a:ext cx="5356737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Creates a hierarchy of trust within each zone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DNSSEC Hierarchy of Trust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DNSSEC Hierarchy of Trust</a:t>
            </a:r>
          </a:p>
        </p:txBody>
      </p:sp>
      <p:sp>
        <p:nvSpPr>
          <p:cNvPr id="1152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1153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6539" y="7656185"/>
            <a:ext cx="1318882" cy="1318882"/>
          </a:xfrm>
          <a:prstGeom prst="rect">
            <a:avLst/>
          </a:prstGeom>
          <a:ln w="12700">
            <a:miter lim="400000"/>
          </a:ln>
        </p:spPr>
      </p:pic>
      <p:sp>
        <p:nvSpPr>
          <p:cNvPr id="1154" name="Arrow"/>
          <p:cNvSpPr/>
          <p:nvPr/>
        </p:nvSpPr>
        <p:spPr>
          <a:xfrm rot="685084">
            <a:off x="1469944" y="7003352"/>
            <a:ext cx="4756894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1155" name="D:\Pictures\Server_icons_lnx\Icons\128X128\black_server.png" descr="D:\Pictures\Server_icons_lnx\Icons\128X128\black_serv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8375" y="6083895"/>
            <a:ext cx="1211357" cy="1211357"/>
          </a:xfrm>
          <a:prstGeom prst="rect">
            <a:avLst/>
          </a:prstGeom>
          <a:ln w="12700">
            <a:miter lim="400000"/>
          </a:ln>
        </p:spPr>
      </p:pic>
      <p:sp>
        <p:nvSpPr>
          <p:cNvPr id="1156" name="dns.bofa.com"/>
          <p:cNvSpPr txBox="1"/>
          <p:nvPr/>
        </p:nvSpPr>
        <p:spPr>
          <a:xfrm>
            <a:off x="6015680" y="9078333"/>
            <a:ext cx="2006002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dns.bofa.com</a:t>
            </a:r>
          </a:p>
        </p:txBody>
      </p:sp>
      <p:grpSp>
        <p:nvGrpSpPr>
          <p:cNvPr id="1159" name="Group"/>
          <p:cNvGrpSpPr/>
          <p:nvPr/>
        </p:nvGrpSpPr>
        <p:grpSpPr>
          <a:xfrm>
            <a:off x="168376" y="7151103"/>
            <a:ext cx="5161564" cy="2458463"/>
            <a:chOff x="0" y="0"/>
            <a:chExt cx="5161563" cy="2458462"/>
          </a:xfrm>
        </p:grpSpPr>
        <p:sp>
          <p:nvSpPr>
            <p:cNvPr id="1157" name="Shape"/>
            <p:cNvSpPr/>
            <p:nvPr/>
          </p:nvSpPr>
          <p:spPr>
            <a:xfrm flipH="1">
              <a:off x="0" y="0"/>
              <a:ext cx="5131901" cy="245846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9036"/>
                  </a:moveTo>
                  <a:lnTo>
                    <a:pt x="12600" y="9036"/>
                  </a:lnTo>
                  <a:lnTo>
                    <a:pt x="18653" y="0"/>
                  </a:lnTo>
                  <a:lnTo>
                    <a:pt x="18000" y="9036"/>
                  </a:lnTo>
                  <a:lnTo>
                    <a:pt x="21600" y="9036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11130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58" name="Where is bankofamerica.com?"/>
            <p:cNvSpPr txBox="1"/>
            <p:nvPr/>
          </p:nvSpPr>
          <p:spPr>
            <a:xfrm>
              <a:off x="29663" y="1028458"/>
              <a:ext cx="5131901" cy="11968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>
              <a:lvl1pPr defTabSz="1300480">
                <a:defRPr b="0" sz="3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lvl1pPr>
            </a:lstStyle>
            <a:p>
              <a:pPr>
                <a:defRPr sz="2400">
                  <a:solidFill>
                    <a:srgbClr val="000000"/>
                  </a:solidFill>
                </a:defRPr>
              </a:pPr>
              <a:r>
                <a:rPr sz="3800">
                  <a:solidFill>
                    <a:srgbClr val="FFFFFF"/>
                  </a:solidFill>
                </a:rPr>
                <a:t>Where is bankofamerica.com?</a:t>
              </a:r>
            </a:p>
          </p:txBody>
        </p:sp>
      </p:grpSp>
      <p:grpSp>
        <p:nvGrpSpPr>
          <p:cNvPr id="1162" name="Group"/>
          <p:cNvGrpSpPr/>
          <p:nvPr/>
        </p:nvGrpSpPr>
        <p:grpSpPr>
          <a:xfrm>
            <a:off x="7300611" y="7205047"/>
            <a:ext cx="5467463" cy="1920201"/>
            <a:chOff x="0" y="0"/>
            <a:chExt cx="5467462" cy="1920200"/>
          </a:xfrm>
        </p:grpSpPr>
        <p:sp>
          <p:nvSpPr>
            <p:cNvPr id="1160" name="Shape"/>
            <p:cNvSpPr/>
            <p:nvPr/>
          </p:nvSpPr>
          <p:spPr>
            <a:xfrm flipH="1">
              <a:off x="0" y="0"/>
              <a:ext cx="5439662" cy="192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097" y="0"/>
                  </a:lnTo>
                  <a:lnTo>
                    <a:pt x="19097" y="12600"/>
                  </a:lnTo>
                  <a:lnTo>
                    <a:pt x="21600" y="12491"/>
                  </a:lnTo>
                  <a:lnTo>
                    <a:pt x="19097" y="18000"/>
                  </a:lnTo>
                  <a:lnTo>
                    <a:pt x="19097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2DA2BF"/>
            </a:solidFill>
            <a:ln w="50800" cap="flat">
              <a:solidFill>
                <a:srgbClr val="165160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61" name="IP: 123.45.67.89…"/>
            <p:cNvSpPr txBox="1"/>
            <p:nvPr/>
          </p:nvSpPr>
          <p:spPr>
            <a:xfrm>
              <a:off x="658071" y="11891"/>
              <a:ext cx="4809392" cy="1730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IP: 123.45.67.89</a:t>
              </a:r>
              <a:endParaRPr sz="3800">
                <a:solidFill>
                  <a:srgbClr val="FFFFFF"/>
                </a:solidFill>
              </a:endParaRPr>
            </a:p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Key: &lt;     &gt;</a:t>
              </a:r>
              <a:endParaRPr sz="3800">
                <a:solidFill>
                  <a:srgbClr val="FFFFFF"/>
                </a:solidFill>
              </a:endParaRPr>
            </a:p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SIG: x9fnskflkalk</a:t>
              </a:r>
            </a:p>
          </p:txBody>
        </p:sp>
      </p:grpSp>
      <p:pic>
        <p:nvPicPr>
          <p:cNvPr id="1163" name="D:\Classes\CS 4700\assets\key.png" descr="D:\Classes\CS 4700\assets\ke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42973" y="7855536"/>
            <a:ext cx="692574" cy="692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4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66539" y="4959936"/>
            <a:ext cx="1318882" cy="1318881"/>
          </a:xfrm>
          <a:prstGeom prst="rect">
            <a:avLst/>
          </a:prstGeom>
          <a:ln w="12700">
            <a:miter lim="400000"/>
          </a:ln>
        </p:spPr>
      </p:pic>
      <p:sp>
        <p:nvSpPr>
          <p:cNvPr id="1165" name=".com (Verisign)"/>
          <p:cNvSpPr txBox="1"/>
          <p:nvPr/>
        </p:nvSpPr>
        <p:spPr>
          <a:xfrm>
            <a:off x="5929041" y="6382084"/>
            <a:ext cx="2179289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.com (Verisign)</a:t>
            </a:r>
          </a:p>
        </p:txBody>
      </p:sp>
      <p:pic>
        <p:nvPicPr>
          <p:cNvPr id="1166" name="D:\Classes\CS 4700\assets\key.png" descr="D:\Classes\CS 4700\assets\ke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62448" y="4919641"/>
            <a:ext cx="692573" cy="692574"/>
          </a:xfrm>
          <a:prstGeom prst="rect">
            <a:avLst/>
          </a:prstGeom>
          <a:ln w="12700">
            <a:miter lim="400000"/>
          </a:ln>
        </p:spPr>
      </p:pic>
      <p:sp>
        <p:nvSpPr>
          <p:cNvPr id="1167" name="Arrow"/>
          <p:cNvSpPr/>
          <p:nvPr/>
        </p:nvSpPr>
        <p:spPr>
          <a:xfrm rot="20984106">
            <a:off x="1474063" y="5965091"/>
            <a:ext cx="4564010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pic>
        <p:nvPicPr>
          <p:cNvPr id="1168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88688" y="2266072"/>
            <a:ext cx="1318881" cy="1318881"/>
          </a:xfrm>
          <a:prstGeom prst="rect">
            <a:avLst/>
          </a:prstGeom>
          <a:ln w="12700">
            <a:miter lim="400000"/>
          </a:ln>
        </p:spPr>
      </p:pic>
      <p:sp>
        <p:nvSpPr>
          <p:cNvPr id="1169" name="Root Zone (ICANN)"/>
          <p:cNvSpPr txBox="1"/>
          <p:nvPr/>
        </p:nvSpPr>
        <p:spPr>
          <a:xfrm>
            <a:off x="5729888" y="3688220"/>
            <a:ext cx="2821903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Root Zone (ICANN)</a:t>
            </a:r>
          </a:p>
        </p:txBody>
      </p:sp>
      <p:pic>
        <p:nvPicPr>
          <p:cNvPr id="1170" name="D:\Classes\CS 4700\assets\key.png" descr="D:\Classes\CS 4700\assets\ke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84597" y="2225777"/>
            <a:ext cx="692573" cy="692574"/>
          </a:xfrm>
          <a:prstGeom prst="rect">
            <a:avLst/>
          </a:prstGeom>
          <a:ln w="12700">
            <a:miter lim="400000"/>
          </a:ln>
        </p:spPr>
      </p:pic>
      <p:sp>
        <p:nvSpPr>
          <p:cNvPr id="1171" name="Arrow"/>
          <p:cNvSpPr/>
          <p:nvPr/>
        </p:nvSpPr>
        <p:spPr>
          <a:xfrm rot="19558391">
            <a:off x="895177" y="4451198"/>
            <a:ext cx="5746669" cy="65024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2DA2BF"/>
          </a:solidFill>
          <a:ln w="25400">
            <a:solidFill>
              <a:srgbClr val="21768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grpSp>
        <p:nvGrpSpPr>
          <p:cNvPr id="1175" name="Group"/>
          <p:cNvGrpSpPr/>
          <p:nvPr/>
        </p:nvGrpSpPr>
        <p:grpSpPr>
          <a:xfrm>
            <a:off x="8289621" y="2399140"/>
            <a:ext cx="1377891" cy="2791384"/>
            <a:chOff x="0" y="0"/>
            <a:chExt cx="1377889" cy="2791382"/>
          </a:xfrm>
        </p:grpSpPr>
        <p:sp>
          <p:nvSpPr>
            <p:cNvPr id="1172" name="Shape"/>
            <p:cNvSpPr/>
            <p:nvPr/>
          </p:nvSpPr>
          <p:spPr>
            <a:xfrm rot="5400000">
              <a:off x="-706747" y="706746"/>
              <a:ext cx="2791384" cy="137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9218" y="21600"/>
                  </a:moveTo>
                  <a:lnTo>
                    <a:pt x="16269" y="16200"/>
                  </a:lnTo>
                  <a:lnTo>
                    <a:pt x="17602" y="16200"/>
                  </a:lnTo>
                  <a:lnTo>
                    <a:pt x="17602" y="16200"/>
                  </a:lnTo>
                  <a:cubicBezTo>
                    <a:pt x="16582" y="6663"/>
                    <a:pt x="13021" y="0"/>
                    <a:pt x="8943" y="0"/>
                  </a:cubicBezTo>
                  <a:lnTo>
                    <a:pt x="11608" y="0"/>
                  </a:lnTo>
                  <a:cubicBezTo>
                    <a:pt x="15686" y="0"/>
                    <a:pt x="19248" y="6663"/>
                    <a:pt x="20267" y="16200"/>
                  </a:cubicBezTo>
                  <a:lnTo>
                    <a:pt x="21600" y="16200"/>
                  </a:lnTo>
                  <a:close/>
                  <a:moveTo>
                    <a:pt x="10276" y="241"/>
                  </a:moveTo>
                  <a:lnTo>
                    <a:pt x="10276" y="241"/>
                  </a:lnTo>
                  <a:cubicBezTo>
                    <a:pt x="5901" y="1834"/>
                    <a:pt x="2666" y="10914"/>
                    <a:pt x="2666" y="21600"/>
                  </a:cubicBezTo>
                  <a:lnTo>
                    <a:pt x="0" y="21600"/>
                  </a:lnTo>
                  <a:cubicBezTo>
                    <a:pt x="0" y="9671"/>
                    <a:pt x="4004" y="0"/>
                    <a:pt x="8943" y="0"/>
                  </a:cubicBezTo>
                  <a:cubicBezTo>
                    <a:pt x="9389" y="0"/>
                    <a:pt x="9834" y="81"/>
                    <a:pt x="10276" y="241"/>
                  </a:cubicBezTo>
                  <a:close/>
                </a:path>
              </a:pathLst>
            </a:custGeom>
            <a:solidFill>
              <a:srgbClr val="EB641B"/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73" name="Shape"/>
            <p:cNvSpPr/>
            <p:nvPr/>
          </p:nvSpPr>
          <p:spPr>
            <a:xfrm rot="5400000">
              <a:off x="24983" y="-24984"/>
              <a:ext cx="1327923" cy="13778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41"/>
                  </a:moveTo>
                  <a:lnTo>
                    <a:pt x="21600" y="241"/>
                  </a:lnTo>
                  <a:cubicBezTo>
                    <a:pt x="12404" y="1834"/>
                    <a:pt x="5603" y="10914"/>
                    <a:pt x="5603" y="21600"/>
                  </a:cubicBezTo>
                  <a:lnTo>
                    <a:pt x="0" y="21600"/>
                  </a:lnTo>
                  <a:cubicBezTo>
                    <a:pt x="0" y="9671"/>
                    <a:pt x="8416" y="0"/>
                    <a:pt x="18798" y="0"/>
                  </a:cubicBezTo>
                  <a:cubicBezTo>
                    <a:pt x="19736" y="0"/>
                    <a:pt x="20673" y="81"/>
                    <a:pt x="21600" y="24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74" name="Line"/>
            <p:cNvSpPr/>
            <p:nvPr/>
          </p:nvSpPr>
          <p:spPr>
            <a:xfrm rot="5400000">
              <a:off x="-706747" y="706746"/>
              <a:ext cx="2791384" cy="13778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276" y="241"/>
                  </a:moveTo>
                  <a:lnTo>
                    <a:pt x="10276" y="241"/>
                  </a:lnTo>
                  <a:cubicBezTo>
                    <a:pt x="5901" y="1834"/>
                    <a:pt x="2666" y="10914"/>
                    <a:pt x="2666" y="21600"/>
                  </a:cubicBezTo>
                  <a:lnTo>
                    <a:pt x="0" y="21600"/>
                  </a:lnTo>
                  <a:cubicBezTo>
                    <a:pt x="0" y="9671"/>
                    <a:pt x="4004" y="0"/>
                    <a:pt x="8943" y="0"/>
                  </a:cubicBezTo>
                  <a:lnTo>
                    <a:pt x="11608" y="0"/>
                  </a:lnTo>
                  <a:cubicBezTo>
                    <a:pt x="15686" y="0"/>
                    <a:pt x="19248" y="6663"/>
                    <a:pt x="20267" y="16200"/>
                  </a:cubicBezTo>
                  <a:lnTo>
                    <a:pt x="21600" y="16200"/>
                  </a:lnTo>
                  <a:lnTo>
                    <a:pt x="19218" y="21600"/>
                  </a:lnTo>
                  <a:lnTo>
                    <a:pt x="16269" y="16200"/>
                  </a:lnTo>
                  <a:lnTo>
                    <a:pt x="17602" y="16200"/>
                  </a:lnTo>
                  <a:lnTo>
                    <a:pt x="17602" y="16200"/>
                  </a:lnTo>
                  <a:cubicBezTo>
                    <a:pt x="16582" y="6663"/>
                    <a:pt x="13021" y="0"/>
                    <a:pt x="8943" y="0"/>
                  </a:cubicBezTo>
                </a:path>
              </a:pathLst>
            </a:custGeom>
            <a:noFill/>
            <a:ln w="25400" cap="flat">
              <a:solidFill>
                <a:srgbClr val="78310B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</p:grpSp>
      <p:pic>
        <p:nvPicPr>
          <p:cNvPr id="1176" name="D:\Pictures\Server_icons_lnx\Icons\128X128\data_server.png" descr="D:\Pictures\Server_icons_lnx\Icons\128X128\data_serve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3445" y="7656185"/>
            <a:ext cx="1318882" cy="1318882"/>
          </a:xfrm>
          <a:prstGeom prst="rect">
            <a:avLst/>
          </a:prstGeom>
          <a:ln w="12700">
            <a:miter lim="400000"/>
          </a:ln>
        </p:spPr>
      </p:pic>
      <p:sp>
        <p:nvSpPr>
          <p:cNvPr id="1177" name="dns.evil.com"/>
          <p:cNvSpPr txBox="1"/>
          <p:nvPr/>
        </p:nvSpPr>
        <p:spPr>
          <a:xfrm>
            <a:off x="6122164" y="9078333"/>
            <a:ext cx="1806846" cy="523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28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>
              <a:defRPr sz="2400"/>
            </a:pPr>
            <a:r>
              <a:rPr sz="2800"/>
              <a:t>dns.evil.com</a:t>
            </a:r>
          </a:p>
        </p:txBody>
      </p:sp>
      <p:grpSp>
        <p:nvGrpSpPr>
          <p:cNvPr id="1180" name="Group"/>
          <p:cNvGrpSpPr/>
          <p:nvPr/>
        </p:nvGrpSpPr>
        <p:grpSpPr>
          <a:xfrm>
            <a:off x="7307519" y="7205047"/>
            <a:ext cx="5467463" cy="1920201"/>
            <a:chOff x="0" y="0"/>
            <a:chExt cx="5467462" cy="1920200"/>
          </a:xfrm>
        </p:grpSpPr>
        <p:sp>
          <p:nvSpPr>
            <p:cNvPr id="1178" name="Shape"/>
            <p:cNvSpPr/>
            <p:nvPr/>
          </p:nvSpPr>
          <p:spPr>
            <a:xfrm flipH="1">
              <a:off x="0" y="0"/>
              <a:ext cx="5439662" cy="1920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097" y="0"/>
                  </a:lnTo>
                  <a:lnTo>
                    <a:pt x="19097" y="12600"/>
                  </a:lnTo>
                  <a:lnTo>
                    <a:pt x="21600" y="12491"/>
                  </a:lnTo>
                  <a:lnTo>
                    <a:pt x="19097" y="18000"/>
                  </a:lnTo>
                  <a:lnTo>
                    <a:pt x="19097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rgbClr val="DA1F28"/>
            </a:solidFill>
            <a:ln w="50800" cap="flat">
              <a:solidFill>
                <a:srgbClr val="6D0F14"/>
              </a:solidFill>
              <a:prstDash val="solid"/>
              <a:bevel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1300480">
                <a:defRPr b="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1179" name="IP: 66.66.66.93…"/>
            <p:cNvSpPr txBox="1"/>
            <p:nvPr/>
          </p:nvSpPr>
          <p:spPr>
            <a:xfrm>
              <a:off x="658071" y="11891"/>
              <a:ext cx="4809392" cy="17302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t">
              <a:spAutoFit/>
            </a:bodyPr>
            <a:lstStyle/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IP: 66.66.66.93</a:t>
              </a:r>
              <a:endParaRPr sz="3800">
                <a:solidFill>
                  <a:srgbClr val="FFFFFF"/>
                </a:solidFill>
              </a:endParaRPr>
            </a:p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Key: &lt;     &gt;</a:t>
              </a:r>
              <a:endParaRPr sz="3800">
                <a:solidFill>
                  <a:srgbClr val="FFFFFF"/>
                </a:solidFill>
              </a:endParaRPr>
            </a:p>
            <a:p>
              <a:pPr defTabSz="1300480">
                <a:defRPr b="0"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rPr sz="3800">
                  <a:solidFill>
                    <a:srgbClr val="FFFFFF"/>
                  </a:solidFill>
                </a:rPr>
                <a:t>SIG: 9na8x7040a3</a:t>
              </a:r>
            </a:p>
          </p:txBody>
        </p:sp>
      </p:grpSp>
      <p:pic>
        <p:nvPicPr>
          <p:cNvPr id="1181" name="D:\Classes\CS 4700\assets\key.png" descr="D:\Classes\CS 4700\assets\ke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649880" y="7855536"/>
            <a:ext cx="692573" cy="69257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2" name="D:\Classes\CS 4700\assets\devil-icon.png" descr="D:\Classes\CS 4700\assets\devil-icon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037533" y="7194098"/>
            <a:ext cx="1021848" cy="1021848"/>
          </a:xfrm>
          <a:prstGeom prst="rect">
            <a:avLst/>
          </a:prstGeom>
          <a:ln w="12700">
            <a:miter lim="400000"/>
          </a:ln>
        </p:spPr>
      </p:pic>
      <p:sp>
        <p:nvSpPr>
          <p:cNvPr id="1183" name="Shape"/>
          <p:cNvSpPr/>
          <p:nvPr/>
        </p:nvSpPr>
        <p:spPr>
          <a:xfrm rot="5400000">
            <a:off x="8532081" y="5011016"/>
            <a:ext cx="2548551" cy="30583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9414"/>
                </a:lnTo>
                <a:cubicBezTo>
                  <a:pt x="0" y="5065"/>
                  <a:pt x="4231" y="1539"/>
                  <a:pt x="9450" y="1539"/>
                </a:cubicBezTo>
                <a:lnTo>
                  <a:pt x="14757" y="1539"/>
                </a:lnTo>
                <a:lnTo>
                  <a:pt x="14757" y="0"/>
                </a:lnTo>
                <a:lnTo>
                  <a:pt x="21600" y="2422"/>
                </a:lnTo>
                <a:lnTo>
                  <a:pt x="14757" y="4845"/>
                </a:lnTo>
                <a:lnTo>
                  <a:pt x="14757" y="3305"/>
                </a:lnTo>
                <a:lnTo>
                  <a:pt x="9450" y="3305"/>
                </a:lnTo>
                <a:cubicBezTo>
                  <a:pt x="5402" y="3305"/>
                  <a:pt x="2120" y="6040"/>
                  <a:pt x="2120" y="9414"/>
                </a:cubicBezTo>
                <a:lnTo>
                  <a:pt x="2120" y="21600"/>
                </a:lnTo>
                <a:close/>
              </a:path>
            </a:pathLst>
          </a:custGeom>
          <a:solidFill>
            <a:srgbClr val="EB641B"/>
          </a:solidFill>
          <a:ln w="25400">
            <a:solidFill>
              <a:srgbClr val="78310B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1184" name="Shape"/>
          <p:cNvSpPr/>
          <p:nvPr/>
        </p:nvSpPr>
        <p:spPr>
          <a:xfrm>
            <a:off x="10247596" y="4977965"/>
            <a:ext cx="1233394" cy="12828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4802"/>
                </a:moveTo>
                <a:lnTo>
                  <a:pt x="5380" y="0"/>
                </a:lnTo>
                <a:lnTo>
                  <a:pt x="10800" y="5613"/>
                </a:lnTo>
                <a:lnTo>
                  <a:pt x="16220" y="0"/>
                </a:lnTo>
                <a:lnTo>
                  <a:pt x="21600" y="4802"/>
                </a:lnTo>
                <a:lnTo>
                  <a:pt x="15809" y="10800"/>
                </a:lnTo>
                <a:lnTo>
                  <a:pt x="21600" y="16798"/>
                </a:lnTo>
                <a:lnTo>
                  <a:pt x="16220" y="21600"/>
                </a:lnTo>
                <a:lnTo>
                  <a:pt x="10800" y="15987"/>
                </a:lnTo>
                <a:lnTo>
                  <a:pt x="5380" y="21600"/>
                </a:lnTo>
                <a:lnTo>
                  <a:pt x="0" y="16798"/>
                </a:lnTo>
                <a:lnTo>
                  <a:pt x="5791" y="10800"/>
                </a:lnTo>
                <a:close/>
              </a:path>
            </a:pathLst>
          </a:custGeom>
          <a:solidFill>
            <a:srgbClr val="DA1F28"/>
          </a:solidFill>
          <a:ln w="25400">
            <a:solidFill>
              <a:srgbClr val="6D0F14"/>
            </a:solidFill>
            <a:bevel/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2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Class="entr" nodeType="after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7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Class="entr" nodeType="afterEffect" presetSubtype="8" presetID="2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500"/>
                                        <p:tgtEl>
                                          <p:spTgt spid="1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500"/>
                                        <p:tgtEl>
                                          <p:spTgt spid="1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Subtype="1" presetID="22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>
                                        <p:cTn id="40" dur="500"/>
                                        <p:tgtEl>
                                          <p:spTgt spid="1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xit" nodeType="clickEffect" presetSubtype="4" presetID="2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Class="exit" nodeType="afterEffect" presetSubtype="4" presetID="2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Class="exit" nodeType="afterEffect" presetSubtype="4" presetID="2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Class="exit" nodeType="afterEffect" presetSubtype="4" presetID="2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Class="entr" nodeType="afterEffect" presetSubtype="8" presetID="2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Class="entr" nodeType="afterEffect" presetSubtype="8" presetID="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Class="entr" nodeType="afterEffect" presetSubtype="8" presetID="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3500"/>
                            </p:stCondLst>
                            <p:childTnLst>
                              <p:par>
                                <p:cTn id="78" presetClass="entr" nodeType="afterEffect" presetSubtype="8" presetID="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Class="entr" nodeType="afterEffect" presetSubtype="8" presetID="2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nodeType="clickEffect" presetSubtype="0" presetID="15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67" grpId="5"/>
      <p:bldP build="whole" bldLvl="1" animBg="1" rev="0" advAuto="0" spid="1162" grpId="3"/>
      <p:bldP build="whole" bldLvl="1" animBg="1" rev="0" advAuto="0" spid="1163" grpId="10"/>
      <p:bldP build="whole" bldLvl="1" animBg="1" rev="0" advAuto="0" spid="1156" grpId="12"/>
      <p:bldP build="whole" bldLvl="1" animBg="1" rev="0" advAuto="0" spid="1181" grpId="14"/>
      <p:bldP build="whole" bldLvl="1" animBg="1" rev="0" advAuto="0" spid="1154" grpId="2"/>
      <p:bldP build="whole" bldLvl="1" animBg="1" rev="0" advAuto="0" spid="1162" grpId="9"/>
      <p:bldP build="whole" bldLvl="1" animBg="1" rev="0" advAuto="0" spid="1159" grpId="1"/>
      <p:bldP build="whole" bldLvl="1" animBg="1" rev="0" advAuto="0" spid="1175" grpId="8"/>
      <p:bldP build="whole" bldLvl="1" animBg="1" rev="0" advAuto="0" spid="1171" grpId="7"/>
      <p:bldP build="whole" bldLvl="1" animBg="1" rev="0" advAuto="0" spid="1177" grpId="16"/>
      <p:bldP build="whole" bldLvl="1" animBg="1" rev="0" advAuto="0" spid="1184" grpId="18"/>
      <p:bldP build="whole" bldLvl="1" animBg="1" rev="0" advAuto="0" spid="1180" grpId="13"/>
      <p:bldP build="whole" bldLvl="1" animBg="1" rev="0" advAuto="0" spid="1183" grpId="6"/>
      <p:bldP build="whole" bldLvl="1" animBg="1" rev="0" advAuto="0" spid="1182" grpId="17"/>
      <p:bldP build="whole" bldLvl="1" animBg="1" rev="0" advAuto="0" spid="1163" grpId="4"/>
      <p:bldP build="whole" bldLvl="1" animBg="1" rev="0" advAuto="0" spid="1153" grpId="11"/>
      <p:bldP build="whole" bldLvl="1" animBg="1" rev="0" advAuto="0" spid="1176" grpId="15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Site Finder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Site Finder</a:t>
            </a:r>
          </a:p>
        </p:txBody>
      </p:sp>
      <p:sp>
        <p:nvSpPr>
          <p:cNvPr id="1187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188" name="September 2003: Verisign created DNS wildcards for *.com and *.net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September 2003: Verisign created DNS wildcards for *.com and *.net 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Essentially, catch-all records for unknown domains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Pointed to a search website run by Verisign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Search website was full of advertisements</a:t>
            </a:r>
          </a:p>
          <a:p>
            <a:pPr/>
            <a:r>
              <a:t>Extremely controversial move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Is this DNS hijacking?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Definitely abuse of trust by Verisign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Site Finder was quickly shut down, lawsuits ensued</a:t>
            </a:r>
          </a:p>
        </p:txBody>
      </p:sp>
      <p:pic>
        <p:nvPicPr>
          <p:cNvPr id="1189" name="D:\Classes\CS 4700\assets\opendns.png" descr="D:\Classes\CS 4700\assets\opendn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8280" y="3715657"/>
            <a:ext cx="11221657" cy="51245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xit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Class="entr" nodeType="after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89" grpId="2"/>
      <p:bldP build="p" bldLvl="5" animBg="1" rev="0" advAuto="0" spid="1188" grpId="3"/>
      <p:bldP build="whole" bldLvl="1" animBg="1" rev="0" advAuto="0" spid="1189" grpId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Much More to DNS"/>
          <p:cNvSpPr txBox="1"/>
          <p:nvPr>
            <p:ph type="title"/>
          </p:nvPr>
        </p:nvSpPr>
        <p:spPr>
          <a:xfrm>
            <a:off x="216746" y="325119"/>
            <a:ext cx="12571308" cy="1408855"/>
          </a:xfrm>
          <a:prstGeom prst="rect">
            <a:avLst/>
          </a:prstGeom>
        </p:spPr>
        <p:txBody>
          <a:bodyPr/>
          <a:lstStyle/>
          <a:p>
            <a:pPr/>
            <a:r>
              <a:t>Much More to DNS</a:t>
            </a:r>
          </a:p>
        </p:txBody>
      </p:sp>
      <p:sp>
        <p:nvSpPr>
          <p:cNvPr id="1192" name="Slide Number"/>
          <p:cNvSpPr txBox="1"/>
          <p:nvPr>
            <p:ph type="sldNum" sz="quarter" idx="2"/>
          </p:nvPr>
        </p:nvSpPr>
        <p:spPr>
          <a:xfrm>
            <a:off x="-1" y="1749893"/>
            <a:ext cx="758615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193" name="Caching: when, where, how much, etc.…"/>
          <p:cNvSpPr txBox="1"/>
          <p:nvPr>
            <p:ph type="body" idx="1"/>
          </p:nvPr>
        </p:nvSpPr>
        <p:spPr>
          <a:xfrm>
            <a:off x="216746" y="2275839"/>
            <a:ext cx="12571308" cy="7261015"/>
          </a:xfrm>
          <a:prstGeom prst="rect">
            <a:avLst/>
          </a:prstGeom>
        </p:spPr>
        <p:txBody>
          <a:bodyPr/>
          <a:lstStyle/>
          <a:p>
            <a:pPr/>
            <a:r>
              <a:t>Caching: when, where, how much, etc.</a:t>
            </a:r>
          </a:p>
          <a:p>
            <a:pPr/>
            <a:r>
              <a:t>Other uses for DNS (i.e. DNS hacks)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Content Delivery Networks (CDNs) – will be detailed later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Different types of DNS load balancing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Dynamic DNS (e.g. for mobile hosts)</a:t>
            </a:r>
          </a:p>
          <a:p>
            <a:pPr/>
            <a:r>
              <a:t>DNS and botnets</a:t>
            </a:r>
          </a:p>
          <a:p>
            <a:pPr/>
            <a:r>
              <a:t>Politics and growth of the DNS system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Governance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New TLDs (.xxx, .biz), eliminating TLDs altogether</a:t>
            </a:r>
          </a:p>
          <a:p>
            <a:pPr lvl="1" marL="745587" indent="-379827">
              <a:spcBef>
                <a:spcPts val="700"/>
              </a:spcBef>
              <a:buClr>
                <a:srgbClr val="2DA2BF"/>
              </a:buClr>
              <a:defRPr sz="3600"/>
            </a:pPr>
            <a:r>
              <a:t>Copyright, arbitration, squatting, typo-squatting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Class="entr" nodeType="after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1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9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6"/>
          <p:cNvSpPr/>
          <p:nvPr/>
        </p:nvSpPr>
        <p:spPr>
          <a:xfrm>
            <a:off x="151051" y="2291322"/>
            <a:ext cx="6258457" cy="7230049"/>
          </a:xfrm>
          <a:prstGeom prst="rect">
            <a:avLst/>
          </a:prstGeom>
          <a:solidFill>
            <a:srgbClr val="DEF5FA"/>
          </a:solidFill>
          <a:ln w="25400">
            <a:solidFill>
              <a:srgbClr val="78D6EA"/>
            </a:solidFill>
          </a:ln>
        </p:spPr>
        <p:txBody>
          <a:bodyPr lIns="65023" tIns="65023" rIns="65023" bIns="65023" anchor="ctr"/>
          <a:lstStyle/>
          <a:p>
            <a:pPr defTabSz="1300480">
              <a:defRPr b="0">
                <a:solidFill>
                  <a:srgbClr val="FFFFFF"/>
                </a:solidFill>
                <a:latin typeface="Tw Cen MT"/>
                <a:ea typeface="Tw Cen MT"/>
                <a:cs typeface="Tw Cen MT"/>
                <a:sym typeface="Tw Cen MT"/>
              </a:defRPr>
            </a:pPr>
          </a:p>
        </p:txBody>
      </p:sp>
      <p:sp>
        <p:nvSpPr>
          <p:cNvPr id="21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NAT Operation</a:t>
            </a:r>
          </a:p>
        </p:txBody>
      </p:sp>
      <p:sp>
        <p:nvSpPr>
          <p:cNvPr id="214" name="Slide Number Placeholder 2"/>
          <p:cNvSpPr txBox="1"/>
          <p:nvPr>
            <p:ph type="sldNum" sz="quarter" idx="2"/>
          </p:nvPr>
        </p:nvSpPr>
        <p:spPr>
          <a:xfrm>
            <a:off x="233785" y="1786017"/>
            <a:ext cx="291043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21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2931" y="6332463"/>
            <a:ext cx="1087698" cy="10876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31702" y="5871957"/>
            <a:ext cx="2353098" cy="1656580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TextBox 7"/>
          <p:cNvSpPr txBox="1"/>
          <p:nvPr/>
        </p:nvSpPr>
        <p:spPr>
          <a:xfrm>
            <a:off x="3112404" y="2306800"/>
            <a:ext cx="3043906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r" defTabSz="1300480">
              <a:defRPr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Private Network</a:t>
            </a:r>
          </a:p>
        </p:txBody>
      </p:sp>
      <p:sp>
        <p:nvSpPr>
          <p:cNvPr id="218" name="TextBox 8"/>
          <p:cNvSpPr txBox="1"/>
          <p:nvPr/>
        </p:nvSpPr>
        <p:spPr>
          <a:xfrm>
            <a:off x="6626259" y="2313150"/>
            <a:ext cx="1490648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algn="l" defTabSz="1300480">
              <a:defRPr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Internet</a:t>
            </a:r>
          </a:p>
        </p:txBody>
      </p:sp>
      <p:pic>
        <p:nvPicPr>
          <p:cNvPr id="21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66047" y="6332463"/>
            <a:ext cx="1087698" cy="108769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22" name="Right Arrow Callout 10"/>
          <p:cNvGrpSpPr/>
          <p:nvPr/>
        </p:nvGrpSpPr>
        <p:grpSpPr>
          <a:xfrm>
            <a:off x="623874" y="3106413"/>
            <a:ext cx="4356707" cy="1223072"/>
            <a:chOff x="0" y="0"/>
            <a:chExt cx="4356706" cy="1223071"/>
          </a:xfrm>
        </p:grpSpPr>
        <p:sp>
          <p:nvSpPr>
            <p:cNvPr id="220" name="Shape"/>
            <p:cNvSpPr/>
            <p:nvPr/>
          </p:nvSpPr>
          <p:spPr>
            <a:xfrm>
              <a:off x="0" y="-1"/>
              <a:ext cx="4356707" cy="122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505" y="0"/>
                  </a:lnTo>
                  <a:lnTo>
                    <a:pt x="18505" y="8100"/>
                  </a:lnTo>
                  <a:lnTo>
                    <a:pt x="19943" y="8100"/>
                  </a:lnTo>
                  <a:lnTo>
                    <a:pt x="19943" y="5400"/>
                  </a:lnTo>
                  <a:lnTo>
                    <a:pt x="21600" y="10800"/>
                  </a:lnTo>
                  <a:lnTo>
                    <a:pt x="19943" y="16200"/>
                  </a:lnTo>
                  <a:lnTo>
                    <a:pt x="19943" y="13500"/>
                  </a:lnTo>
                  <a:lnTo>
                    <a:pt x="18505" y="13500"/>
                  </a:lnTo>
                  <a:lnTo>
                    <a:pt x="1850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221" name="Source: 192.168.0.1…"/>
            <p:cNvSpPr txBox="1"/>
            <p:nvPr/>
          </p:nvSpPr>
          <p:spPr>
            <a:xfrm>
              <a:off x="0" y="152811"/>
              <a:ext cx="3732478" cy="917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Source: 192.168.0.1</a:t>
              </a:r>
            </a:p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Dest: 74.125.228.67</a:t>
              </a:r>
            </a:p>
          </p:txBody>
        </p:sp>
      </p:grpSp>
      <p:grpSp>
        <p:nvGrpSpPr>
          <p:cNvPr id="225" name="Right Arrow Callout 11"/>
          <p:cNvGrpSpPr/>
          <p:nvPr/>
        </p:nvGrpSpPr>
        <p:grpSpPr>
          <a:xfrm>
            <a:off x="7618551" y="3131940"/>
            <a:ext cx="4356707" cy="1223073"/>
            <a:chOff x="0" y="0"/>
            <a:chExt cx="4356706" cy="1223071"/>
          </a:xfrm>
        </p:grpSpPr>
        <p:sp>
          <p:nvSpPr>
            <p:cNvPr id="223" name="Shape"/>
            <p:cNvSpPr/>
            <p:nvPr/>
          </p:nvSpPr>
          <p:spPr>
            <a:xfrm>
              <a:off x="0" y="-1"/>
              <a:ext cx="4356707" cy="12230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505" y="0"/>
                  </a:lnTo>
                  <a:lnTo>
                    <a:pt x="18505" y="8100"/>
                  </a:lnTo>
                  <a:lnTo>
                    <a:pt x="19943" y="8100"/>
                  </a:lnTo>
                  <a:lnTo>
                    <a:pt x="19943" y="5400"/>
                  </a:lnTo>
                  <a:lnTo>
                    <a:pt x="21600" y="10800"/>
                  </a:lnTo>
                  <a:lnTo>
                    <a:pt x="19943" y="16200"/>
                  </a:lnTo>
                  <a:lnTo>
                    <a:pt x="19943" y="13500"/>
                  </a:lnTo>
                  <a:lnTo>
                    <a:pt x="18505" y="13500"/>
                  </a:lnTo>
                  <a:lnTo>
                    <a:pt x="18505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224" name="Source: 66.31.210.69…"/>
            <p:cNvSpPr txBox="1"/>
            <p:nvPr/>
          </p:nvSpPr>
          <p:spPr>
            <a:xfrm>
              <a:off x="0" y="152811"/>
              <a:ext cx="3732478" cy="917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Source: 66.31.210.69</a:t>
              </a:r>
            </a:p>
            <a:p>
              <a:pPr algn="l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Dest: 74.125.228.67</a:t>
              </a:r>
            </a:p>
          </p:txBody>
        </p:sp>
      </p:grpSp>
      <p:sp>
        <p:nvSpPr>
          <p:cNvPr id="226" name="TextBox 13"/>
          <p:cNvSpPr txBox="1"/>
          <p:nvPr/>
        </p:nvSpPr>
        <p:spPr>
          <a:xfrm>
            <a:off x="4922754" y="7420160"/>
            <a:ext cx="257099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66.31.210.69</a:t>
            </a:r>
          </a:p>
        </p:txBody>
      </p:sp>
      <p:grpSp>
        <p:nvGrpSpPr>
          <p:cNvPr id="229" name="Left Arrow Callout 14"/>
          <p:cNvGrpSpPr/>
          <p:nvPr/>
        </p:nvGrpSpPr>
        <p:grpSpPr>
          <a:xfrm>
            <a:off x="7172363" y="8175506"/>
            <a:ext cx="4737533" cy="1197529"/>
            <a:chOff x="0" y="0"/>
            <a:chExt cx="4737531" cy="1197528"/>
          </a:xfrm>
        </p:grpSpPr>
        <p:sp>
          <p:nvSpPr>
            <p:cNvPr id="227" name="Shape"/>
            <p:cNvSpPr/>
            <p:nvPr/>
          </p:nvSpPr>
          <p:spPr>
            <a:xfrm>
              <a:off x="0" y="0"/>
              <a:ext cx="4737532" cy="1197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65" y="5400"/>
                  </a:lnTo>
                  <a:lnTo>
                    <a:pt x="1365" y="8100"/>
                  </a:lnTo>
                  <a:lnTo>
                    <a:pt x="3413" y="8100"/>
                  </a:lnTo>
                  <a:lnTo>
                    <a:pt x="34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3413" y="21600"/>
                  </a:lnTo>
                  <a:lnTo>
                    <a:pt x="3413" y="13500"/>
                  </a:lnTo>
                  <a:lnTo>
                    <a:pt x="1365" y="13500"/>
                  </a:lnTo>
                  <a:lnTo>
                    <a:pt x="1365" y="162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228" name="Source: 74.125.228.67…"/>
            <p:cNvSpPr txBox="1"/>
            <p:nvPr/>
          </p:nvSpPr>
          <p:spPr>
            <a:xfrm>
              <a:off x="748672" y="140040"/>
              <a:ext cx="3988860" cy="917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Source: 74.125.228.67</a:t>
              </a:r>
            </a:p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Dest: 66.31.210.69 </a:t>
              </a:r>
            </a:p>
          </p:txBody>
        </p:sp>
      </p:grpSp>
      <p:sp>
        <p:nvSpPr>
          <p:cNvPr id="230" name="TextBox 15"/>
          <p:cNvSpPr txBox="1"/>
          <p:nvPr/>
        </p:nvSpPr>
        <p:spPr>
          <a:xfrm>
            <a:off x="10071772" y="7421074"/>
            <a:ext cx="2809241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74.125.228.67</a:t>
            </a:r>
          </a:p>
        </p:txBody>
      </p:sp>
      <p:sp>
        <p:nvSpPr>
          <p:cNvPr id="231" name="TextBox 16"/>
          <p:cNvSpPr txBox="1"/>
          <p:nvPr/>
        </p:nvSpPr>
        <p:spPr>
          <a:xfrm>
            <a:off x="273010" y="7420160"/>
            <a:ext cx="2332742" cy="599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65023" tIns="65023" rIns="65023" bIns="65023">
            <a:spAutoFit/>
          </a:bodyPr>
          <a:lstStyle>
            <a:lvl1pPr defTabSz="1300480">
              <a:defRPr b="0" sz="3400">
                <a:latin typeface="Tw Cen MT"/>
                <a:ea typeface="Tw Cen MT"/>
                <a:cs typeface="Tw Cen MT"/>
                <a:sym typeface="Tw Cen MT"/>
              </a:defRPr>
            </a:lvl1pPr>
          </a:lstStyle>
          <a:p>
            <a:pPr/>
            <a:r>
              <a:t>192.168.0.1</a:t>
            </a:r>
          </a:p>
        </p:txBody>
      </p:sp>
      <p:grpSp>
        <p:nvGrpSpPr>
          <p:cNvPr id="234" name="Left Arrow Callout 17"/>
          <p:cNvGrpSpPr/>
          <p:nvPr/>
        </p:nvGrpSpPr>
        <p:grpSpPr>
          <a:xfrm>
            <a:off x="911512" y="8175506"/>
            <a:ext cx="4737532" cy="1197529"/>
            <a:chOff x="0" y="0"/>
            <a:chExt cx="4737531" cy="1197528"/>
          </a:xfrm>
        </p:grpSpPr>
        <p:sp>
          <p:nvSpPr>
            <p:cNvPr id="232" name="Shape"/>
            <p:cNvSpPr/>
            <p:nvPr/>
          </p:nvSpPr>
          <p:spPr>
            <a:xfrm>
              <a:off x="0" y="0"/>
              <a:ext cx="4737532" cy="11975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65" y="5400"/>
                  </a:lnTo>
                  <a:lnTo>
                    <a:pt x="1365" y="8100"/>
                  </a:lnTo>
                  <a:lnTo>
                    <a:pt x="3413" y="8100"/>
                  </a:lnTo>
                  <a:lnTo>
                    <a:pt x="3413" y="0"/>
                  </a:lnTo>
                  <a:lnTo>
                    <a:pt x="21600" y="0"/>
                  </a:lnTo>
                  <a:lnTo>
                    <a:pt x="21600" y="21600"/>
                  </a:lnTo>
                  <a:lnTo>
                    <a:pt x="3413" y="21600"/>
                  </a:lnTo>
                  <a:lnTo>
                    <a:pt x="3413" y="13500"/>
                  </a:lnTo>
                  <a:lnTo>
                    <a:pt x="1365" y="13500"/>
                  </a:lnTo>
                  <a:lnTo>
                    <a:pt x="1365" y="16200"/>
                  </a:lnTo>
                  <a:close/>
                </a:path>
              </a:pathLst>
            </a:custGeom>
            <a:solidFill>
              <a:srgbClr val="2DA2BF"/>
            </a:solidFill>
            <a:ln w="25400" cap="flat">
              <a:solidFill>
                <a:srgbClr val="21768B"/>
              </a:solidFill>
              <a:prstDash val="solid"/>
              <a:round/>
            </a:ln>
            <a:effectLst/>
          </p:spPr>
          <p:txBody>
            <a:bodyPr wrap="square" lIns="65023" tIns="65023" rIns="65023" bIns="65023" numCol="1" anchor="ctr">
              <a:noAutofit/>
            </a:bodyPr>
            <a:lstStyle/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</a:p>
          </p:txBody>
        </p:sp>
        <p:sp>
          <p:nvSpPr>
            <p:cNvPr id="233" name="Source: 74.125.228.67…"/>
            <p:cNvSpPr txBox="1"/>
            <p:nvPr/>
          </p:nvSpPr>
          <p:spPr>
            <a:xfrm>
              <a:off x="748672" y="140040"/>
              <a:ext cx="3988860" cy="917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65023" tIns="65023" rIns="65023" bIns="65023" numCol="1" anchor="ctr">
              <a:spAutoFit/>
            </a:bodyPr>
            <a:lstStyle/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Source: 74.125.228.67</a:t>
              </a:r>
            </a:p>
            <a:p>
              <a:pPr algn="r" defTabSz="1300480">
                <a:defRPr b="0" sz="2800">
                  <a:solidFill>
                    <a:srgbClr val="FFFFFF"/>
                  </a:solidFill>
                  <a:latin typeface="Tw Cen MT"/>
                  <a:ea typeface="Tw Cen MT"/>
                  <a:cs typeface="Tw Cen MT"/>
                  <a:sym typeface="Tw Cen MT"/>
                </a:defRPr>
              </a:pPr>
              <a:r>
                <a:t>Dest: 192.168.0.1 </a:t>
              </a:r>
            </a:p>
          </p:txBody>
        </p:sp>
      </p:grpSp>
      <p:graphicFrame>
        <p:nvGraphicFramePr>
          <p:cNvPr id="235" name="Table 18"/>
          <p:cNvGraphicFramePr/>
          <p:nvPr/>
        </p:nvGraphicFramePr>
        <p:xfrm>
          <a:off x="1888790" y="4758098"/>
          <a:ext cx="9087882" cy="1054835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537590"/>
                <a:gridCol w="4537590"/>
              </a:tblGrid>
              <a:tr h="525085">
                <a:tc>
                  <a:txBody>
                    <a:bodyPr/>
                    <a:lstStyle/>
                    <a:p>
                      <a:pPr algn="l" defTabSz="130048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Tw Cen MT"/>
                          <a:ea typeface="Tw Cen MT"/>
                          <a:cs typeface="Tw Cen MT"/>
                          <a:sym typeface="Tw Cen MT"/>
                        </a:rPr>
                        <a:t>Private Address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EB641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2400">
                          <a:solidFill>
                            <a:srgbClr val="FFFFFF"/>
                          </a:solidFill>
                          <a:latin typeface="Tw Cen MT"/>
                          <a:ea typeface="Tw Cen MT"/>
                          <a:cs typeface="Tw Cen MT"/>
                          <a:sym typeface="Tw Cen MT"/>
                        </a:rPr>
                        <a:t>Public Address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12700">
                      <a:solidFill>
                        <a:srgbClr val="FFFFFF"/>
                      </a:solidFill>
                    </a:lnT>
                    <a:lnB w="50800">
                      <a:solidFill>
                        <a:srgbClr val="FFFFFF"/>
                      </a:solidFill>
                    </a:lnB>
                    <a:solidFill>
                      <a:srgbClr val="EB641B"/>
                    </a:solidFill>
                  </a:tcPr>
                </a:tc>
              </a:tr>
              <a:tr h="525085">
                <a:tc>
                  <a:txBody>
                    <a:bodyPr/>
                    <a:lstStyle/>
                    <a:p>
                      <a:pPr algn="l" defTabSz="1300480">
                        <a:defRPr sz="1800"/>
                      </a:pPr>
                      <a:r>
                        <a:rPr sz="2400">
                          <a:latin typeface="Tw Cen MT"/>
                          <a:ea typeface="Tw Cen MT"/>
                          <a:cs typeface="Tw Cen MT"/>
                          <a:sym typeface="Tw Cen MT"/>
                        </a:rPr>
                        <a:t>192.168.0.1:2345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7D2CB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1300480">
                        <a:defRPr sz="1800"/>
                      </a:pPr>
                      <a:r>
                        <a:rPr sz="2400">
                          <a:latin typeface="Tw Cen MT"/>
                          <a:ea typeface="Tw Cen MT"/>
                          <a:cs typeface="Tw Cen MT"/>
                          <a:sym typeface="Tw Cen MT"/>
                        </a:rPr>
                        <a:t>74.125.228.67:80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FFFFFF"/>
                      </a:solidFill>
                    </a:lnL>
                    <a:lnR w="12700">
                      <a:solidFill>
                        <a:srgbClr val="FFFFFF"/>
                      </a:solidFill>
                    </a:lnR>
                    <a:lnT w="50800">
                      <a:solidFill>
                        <a:srgbClr val="FFFFFF"/>
                      </a:solidFill>
                    </a:lnT>
                    <a:lnB w="12700">
                      <a:solidFill>
                        <a:srgbClr val="FFFFFF"/>
                      </a:solidFill>
                    </a:lnB>
                    <a:solidFill>
                      <a:srgbClr val="F7D2C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4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4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2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5" grpId="2"/>
      <p:bldP build="whole" bldLvl="1" animBg="1" rev="0" advAuto="0" spid="225" grpId="3"/>
      <p:bldP build="whole" bldLvl="1" animBg="1" rev="0" advAuto="0" spid="222" grpId="1"/>
      <p:bldP build="whole" bldLvl="1" animBg="1" rev="0" advAuto="0" spid="229" grpId="4"/>
      <p:bldP build="whole" bldLvl="1" animBg="1" rev="0" advAuto="0" spid="234" grpId="5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ort-forwar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Port-forwarding</a:t>
            </a:r>
          </a:p>
        </p:txBody>
      </p:sp>
      <p:sp>
        <p:nvSpPr>
          <p:cNvPr id="238" name="Slide Number"/>
          <p:cNvSpPr txBox="1"/>
          <p:nvPr>
            <p:ph type="sldNum" sz="quarter" idx="2"/>
          </p:nvPr>
        </p:nvSpPr>
        <p:spPr>
          <a:xfrm>
            <a:off x="227044" y="1766967"/>
            <a:ext cx="304525" cy="4729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9" name="Body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91745" y="2531430"/>
            <a:ext cx="5118101" cy="24892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1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9045" y="5688916"/>
            <a:ext cx="5143501" cy="3187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1170431">
              <a:defRPr sz="5580"/>
            </a:pPr>
            <a:r>
              <a:rPr sz="6119"/>
              <a:t>DHCP: </a:t>
            </a:r>
            <a:r>
              <a:t>Dynamic Host Configuration Protocol</a:t>
            </a:r>
            <a:r>
              <a:rPr sz="144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</a:p>
        </p:txBody>
      </p:sp>
      <p:sp>
        <p:nvSpPr>
          <p:cNvPr id="244" name="Slide Number Placeholder 2"/>
          <p:cNvSpPr txBox="1"/>
          <p:nvPr>
            <p:ph type="sldNum" sz="quarter" idx="2"/>
          </p:nvPr>
        </p:nvSpPr>
        <p:spPr>
          <a:xfrm>
            <a:off x="233785" y="1786017"/>
            <a:ext cx="291043" cy="43484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245" name="Content Placeholder 3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Let’s say that a ISP has X customers, How many IPs does it need to have? </a:t>
            </a:r>
          </a:p>
          <a:p>
            <a:pPr lvl="1" marL="807194" indent="-441434">
              <a:buSzPct val="60000"/>
              <a:buChar char="◻"/>
            </a:pPr>
            <a:r>
              <a:t>X?</a:t>
            </a:r>
          </a:p>
          <a:p>
            <a:pPr/>
            <a:r>
              <a:t>Goal: allow host to </a:t>
            </a:r>
            <a:r>
              <a:rPr i="1"/>
              <a:t>dynamically </a:t>
            </a:r>
            <a:r>
              <a:t>obtain its IP address from network server when it joins network</a:t>
            </a:r>
            <a:r>
              <a:rPr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807194" indent="-441434">
              <a:buSzPct val="60000"/>
              <a:buChar char="◻"/>
            </a:pPr>
            <a:r>
              <a:t>can renew its lease on address in use</a:t>
            </a:r>
            <a:r>
              <a:rPr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807194" indent="-441434">
              <a:buSzPct val="60000"/>
              <a:buChar char="◻"/>
            </a:pPr>
            <a:r>
              <a:t>allows reuse of addresses (only hold address while connected/“on”)</a:t>
            </a:r>
            <a:endParaRPr>
              <a:solidFill>
                <a:srgbClr val="000099"/>
              </a:solidFill>
              <a:latin typeface="Arial"/>
              <a:ea typeface="Arial"/>
              <a:cs typeface="Arial"/>
              <a:sym typeface="Arial"/>
            </a:endParaRPr>
          </a:p>
          <a:p>
            <a:pPr lvl="1" marL="807194" indent="-441434">
              <a:buSzPct val="60000"/>
              <a:buChar char="◻"/>
            </a:pPr>
            <a:r>
              <a:t>support for mobile users who want to join network (more shortly)</a:t>
            </a:r>
            <a:endParaRPr sz="16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Class="entr" nodeType="with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Class="entr" nodeType="after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45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