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1" name="Shape 151"/>
          <p:cNvSpPr/>
          <p:nvPr>
            <p:ph type="sldImg"/>
          </p:nvPr>
        </p:nvSpPr>
        <p:spPr>
          <a:xfrm>
            <a:off x="1143000" y="685800"/>
            <a:ext cx="4572000" cy="3429000"/>
          </a:xfrm>
          <a:prstGeom prst="rect">
            <a:avLst/>
          </a:prstGeom>
        </p:spPr>
        <p:txBody>
          <a:bodyPr/>
          <a:lstStyle/>
          <a:p>
            <a:pPr/>
          </a:p>
        </p:txBody>
      </p:sp>
      <p:sp>
        <p:nvSpPr>
          <p:cNvPr id="152" name="Shape 15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 Id="rId3" Type="http://schemas.openxmlformats.org/officeDocument/2006/relationships/hyperlink" Target="http://bankofamerica.com" TargetMode="External"/><Relationship Id="rId4" Type="http://schemas.openxmlformats.org/officeDocument/2006/relationships/hyperlink" Target="http://chick-fil-a.com" TargetMode="External"/></Relationships>

</file>

<file path=ppt/notesSlides/_rels/notesSlide43.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 Id="rId3" Type="http://schemas.openxmlformats.org/officeDocument/2006/relationships/hyperlink" Target="http://chick-fil-a.com" TargetMode="External"/></Relationships>

</file>

<file path=ppt/notesSlides/_rels/notesSlide44.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 Id="rId3" Type="http://schemas.openxmlformats.org/officeDocument/2006/relationships/hyperlink" Target="http://google.com" TargetMode="External"/></Relationships>

</file>

<file path=ppt/notesSlides/_rels/notesSlide48.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r>
              <a:t>In high level, HTTPS uses hierarchical public key infrastructure. </a:t>
            </a:r>
          </a:p>
          <a:p>
            <a:pPr/>
            <a:r>
              <a:t>When a browser connects to an website to securely communicate each other, the website introduces a private and public key pair to encrypt the channel.</a:t>
            </a:r>
          </a:p>
          <a:p>
            <a:pPr/>
            <a:r>
              <a:t>However, the browser has no guarantee that the provided public key actually belongs to the website. Thus, the website sends its public key to trusted third party, which is called Certificate Authority. After some vetting process, the CA issues a certificate, which basically says this website actually owns the public key and sign the certificate with its private key and hand it to the website.</a:t>
            </a:r>
          </a:p>
          <a:p>
            <a:pPr/>
          </a:p>
          <a:p>
            <a:pPr/>
            <a:r>
              <a:t>And the website provides this certificate along with the public key to the browser during their handshake. The browser can check if the certificate is correctly signed by the trusted CA, which is ultimately signed by the root certificate that the browser trust.</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7" name="Shape 2047"/>
          <p:cNvSpPr/>
          <p:nvPr>
            <p:ph type="sldImg"/>
          </p:nvPr>
        </p:nvSpPr>
        <p:spPr>
          <a:prstGeom prst="rect">
            <a:avLst/>
          </a:prstGeom>
        </p:spPr>
        <p:txBody>
          <a:bodyPr/>
          <a:lstStyle/>
          <a:p>
            <a:pPr/>
          </a:p>
        </p:txBody>
      </p:sp>
      <p:sp>
        <p:nvSpPr>
          <p:cNvPr id="2048" name="Shape 2048"/>
          <p:cNvSpPr/>
          <p:nvPr>
            <p:ph type="body" sz="quarter" idx="1"/>
          </p:nvPr>
        </p:nvSpPr>
        <p:spPr>
          <a:prstGeom prst="rect">
            <a:avLst/>
          </a:prstGeom>
        </p:spPr>
        <p:txBody>
          <a:bodyPr/>
          <a:lstStyle/>
          <a:p>
            <a:pPr/>
            <a:r>
              <a:t>To solve the soft-failure problem. A new X509 certificate extension, OCSP Must-staple was introduced. </a:t>
            </a:r>
          </a:p>
          <a:p>
            <a:pPr/>
            <a:r>
              <a:t>as you can tell from its name, The idea is that it forces the OCSP Staple.</a:t>
            </a:r>
          </a:p>
          <a:p>
            <a:pPr/>
            <a:r>
              <a:t>&lt;click&gt;</a:t>
            </a:r>
          </a:p>
          <a:p>
            <a:pPr/>
          </a:p>
          <a:p>
            <a:pPr/>
            <a:r>
              <a:t>Now CA issues a certificate with Must-Staple extension; </a:t>
            </a:r>
          </a:p>
          <a:p>
            <a:pPr/>
            <a:r>
              <a:t>If the extension is included in a certificate, it tells a client to require an OCSP response be provided (stapled) in the TLS handshake. Thus the website must fetch the OCSP response in advance from the OCSP responder.</a:t>
            </a:r>
          </a:p>
          <a:p>
            <a:pPr/>
            <a:r>
              <a:t>&lt;Click&gt;</a:t>
            </a:r>
          </a:p>
          <a:p>
            <a:pPr/>
            <a:r>
              <a:t>This extension acts as an explicit signal to the client that it must hard-fail if the server does not provide a fresh, valid OCSP response in the handshake.</a:t>
            </a:r>
          </a:p>
          <a:p>
            <a:pPr/>
          </a:p>
          <a:p>
            <a:pPr/>
            <a:r>
              <a:t>Thus, OCSP Must-Staple can solve all the problems that we have mentioned; … </a:t>
            </a:r>
          </a:p>
          <a:p>
            <a:pPr/>
          </a:p>
          <a:p>
            <a:pPr/>
            <a:r>
              <a:t>As you can tell, in order for OCSP Must-Staple to be deployed successfully, all those three entities must follow some rules.</a:t>
            </a:r>
          </a:p>
          <a:p>
            <a:pP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3" name="Shape 2283"/>
          <p:cNvSpPr/>
          <p:nvPr>
            <p:ph type="sldImg"/>
          </p:nvPr>
        </p:nvSpPr>
        <p:spPr>
          <a:prstGeom prst="rect">
            <a:avLst/>
          </a:prstGeom>
        </p:spPr>
        <p:txBody>
          <a:bodyPr/>
          <a:lstStyle/>
          <a:p>
            <a:pPr/>
          </a:p>
        </p:txBody>
      </p:sp>
      <p:sp>
        <p:nvSpPr>
          <p:cNvPr id="2284" name="Shape 2284"/>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8" name="Shape 2508"/>
          <p:cNvSpPr/>
          <p:nvPr>
            <p:ph type="sldImg"/>
          </p:nvPr>
        </p:nvSpPr>
        <p:spPr>
          <a:prstGeom prst="rect">
            <a:avLst/>
          </a:prstGeom>
        </p:spPr>
        <p:txBody>
          <a:bodyPr/>
          <a:lstStyle/>
          <a:p>
            <a:pPr/>
          </a:p>
        </p:txBody>
      </p:sp>
      <p:sp>
        <p:nvSpPr>
          <p:cNvPr id="2509" name="Shape 2509"/>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1" name="Shape 2731"/>
          <p:cNvSpPr/>
          <p:nvPr>
            <p:ph type="sldImg"/>
          </p:nvPr>
        </p:nvSpPr>
        <p:spPr>
          <a:prstGeom prst="rect">
            <a:avLst/>
          </a:prstGeom>
        </p:spPr>
        <p:txBody>
          <a:bodyPr/>
          <a:lstStyle/>
          <a:p>
            <a:pPr/>
          </a:p>
        </p:txBody>
      </p:sp>
      <p:sp>
        <p:nvSpPr>
          <p:cNvPr id="2732" name="Shape 2732"/>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41" name="Shape 2941"/>
          <p:cNvSpPr/>
          <p:nvPr>
            <p:ph type="sldImg"/>
          </p:nvPr>
        </p:nvSpPr>
        <p:spPr>
          <a:prstGeom prst="rect">
            <a:avLst/>
          </a:prstGeom>
        </p:spPr>
        <p:txBody>
          <a:bodyPr/>
          <a:lstStyle/>
          <a:p>
            <a:pPr/>
          </a:p>
        </p:txBody>
      </p:sp>
      <p:sp>
        <p:nvSpPr>
          <p:cNvPr id="2942" name="Shape 2942"/>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9" name="Shape 2959"/>
          <p:cNvSpPr/>
          <p:nvPr>
            <p:ph type="sldImg"/>
          </p:nvPr>
        </p:nvSpPr>
        <p:spPr>
          <a:prstGeom prst="rect">
            <a:avLst/>
          </a:prstGeom>
        </p:spPr>
        <p:txBody>
          <a:bodyPr/>
          <a:lstStyle/>
          <a:p>
            <a:pPr/>
          </a:p>
        </p:txBody>
      </p:sp>
      <p:sp>
        <p:nvSpPr>
          <p:cNvPr id="2960" name="Shape 2960"/>
          <p:cNvSpPr/>
          <p:nvPr>
            <p:ph type="body" sz="quarter" idx="1"/>
          </p:nvPr>
        </p:nvSpPr>
        <p:spPr>
          <a:prstGeom prst="rect">
            <a:avLst/>
          </a:prstGeom>
        </p:spPr>
        <p:txBody>
          <a:bodyPr/>
          <a:lstStyle/>
          <a:p>
            <a:pPr/>
            <a:r>
              <a:t>Going back to the title again, </a:t>
            </a:r>
          </a:p>
          <a:p>
            <a:pPr/>
          </a:p>
          <a:p>
            <a:pPr/>
            <a:r>
              <a:t>our paper examines each entity to see if they do what they need to do to support OCSP Must Staple.</a:t>
            </a:r>
          </a:p>
          <a:p>
            <a:pPr/>
          </a:p>
          <a:p>
            <a:pPr/>
            <a:r>
              <a:t>Thus, we need separate three different methodologies and what I’m going to do for the rest of the talk is to examine each entity independently by showing our methodology and result. </a:t>
            </a:r>
          </a:p>
          <a:p>
            <a:pPr/>
          </a:p>
          <a:p>
            <a:pPr/>
          </a:p>
          <a:p>
            <a:pPr/>
            <a:r>
              <a:t>The first one is CA’s OCSP responder; we see if the CAs run highly available OCSP responders and provide a valid OCSP responses and finally compare the consistency of the revocation status with CRL.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3" name="Shape 3013"/>
          <p:cNvSpPr/>
          <p:nvPr>
            <p:ph type="sldImg"/>
          </p:nvPr>
        </p:nvSpPr>
        <p:spPr>
          <a:prstGeom prst="rect">
            <a:avLst/>
          </a:prstGeom>
        </p:spPr>
        <p:txBody>
          <a:bodyPr/>
          <a:lstStyle/>
          <a:p>
            <a:pPr/>
          </a:p>
        </p:txBody>
      </p:sp>
      <p:sp>
        <p:nvSpPr>
          <p:cNvPr id="3014" name="Shape 3014"/>
          <p:cNvSpPr/>
          <p:nvPr>
            <p:ph type="body" sz="quarter" idx="1"/>
          </p:nvPr>
        </p:nvSpPr>
        <p:spPr>
          <a:prstGeom prst="rect">
            <a:avLst/>
          </a:prstGeom>
        </p:spPr>
        <p:txBody>
          <a:bodyPr/>
          <a:lstStyle/>
          <a:p>
            <a:pPr/>
            <a:r>
              <a:t>To measure as many as OCSP responders, what we need is to have the list of the OCSP URLs and the certificates served from those responders.</a:t>
            </a:r>
          </a:p>
          <a:p>
            <a:pPr/>
          </a:p>
          <a:p>
            <a:pPr/>
            <a:r>
              <a:t>To do that, we first obtain a pile of certificates from Censys, which contains 112 M certificate.</a:t>
            </a:r>
          </a:p>
          <a:p>
            <a:pPr/>
            <a:r>
              <a:t>After that we filter out the invalid certificate, and the certificate that will expire during a month.</a:t>
            </a:r>
          </a:p>
          <a:p>
            <a:pPr/>
          </a:p>
          <a:p>
            <a:pPr/>
            <a:r>
              <a:t>From the process, we obtain 536 OCSP responders and we picked at most 50 certificates using those OCSP responders, which gives us 14 thousands certificates.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0" name="Shape 3070"/>
          <p:cNvSpPr/>
          <p:nvPr>
            <p:ph type="sldImg"/>
          </p:nvPr>
        </p:nvSpPr>
        <p:spPr>
          <a:prstGeom prst="rect">
            <a:avLst/>
          </a:prstGeom>
        </p:spPr>
        <p:txBody>
          <a:bodyPr/>
          <a:lstStyle/>
          <a:p>
            <a:pPr/>
          </a:p>
        </p:txBody>
      </p:sp>
      <p:sp>
        <p:nvSpPr>
          <p:cNvPr id="3071" name="Shape 3071"/>
          <p:cNvSpPr/>
          <p:nvPr>
            <p:ph type="body" sz="quarter" idx="1"/>
          </p:nvPr>
        </p:nvSpPr>
        <p:spPr>
          <a:prstGeom prst="rect">
            <a:avLst/>
          </a:prstGeom>
        </p:spPr>
        <p:txBody>
          <a:bodyPr/>
          <a:lstStyle/>
          <a:p>
            <a:pPr/>
            <a:r>
              <a:t>After that, we implemented a measurement client, which basically sends OCSP requests to those OCSP responders to obtain each of certificate revocation status.</a:t>
            </a:r>
          </a:p>
          <a:p>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1" name="Shape 3091"/>
          <p:cNvSpPr/>
          <p:nvPr>
            <p:ph type="sldImg"/>
          </p:nvPr>
        </p:nvSpPr>
        <p:spPr>
          <a:prstGeom prst="rect">
            <a:avLst/>
          </a:prstGeom>
        </p:spPr>
        <p:txBody>
          <a:bodyPr/>
          <a:lstStyle/>
          <a:p>
            <a:pPr/>
          </a:p>
        </p:txBody>
      </p:sp>
      <p:sp>
        <p:nvSpPr>
          <p:cNvPr id="3092" name="Shape 3092"/>
          <p:cNvSpPr/>
          <p:nvPr>
            <p:ph type="body" sz="quarter" idx="1"/>
          </p:nvPr>
        </p:nvSpPr>
        <p:spPr>
          <a:prstGeom prst="rect">
            <a:avLst/>
          </a:prstGeom>
        </p:spPr>
        <p:txBody>
          <a:bodyPr/>
          <a:lstStyle/>
          <a:p>
            <a:pPr/>
            <a:r>
              <a:t>We deployed the measurement client across 6 different regions in AWS;</a:t>
            </a:r>
          </a:p>
          <a:p>
            <a:pPr/>
          </a:p>
          <a:p>
            <a:pPr/>
            <a:r>
              <a:t>The reason is that it’s  really hard to know the exact status of the some OCSP responders.</a:t>
            </a:r>
          </a:p>
          <a:p>
            <a:pPr/>
            <a:r>
              <a:t>If we are not able to obtain the OCSP responses from a responder, it could be routing issues, or some client issues; thus we used multiple vantage points to send multiple OCSP queries to the same responder.</a:t>
            </a:r>
          </a:p>
          <a:p>
            <a:pPr/>
          </a:p>
          <a:p>
            <a:pPr/>
            <a:r>
              <a:t>We send the requests every hour to monitor the availability and status of the OCSP responders for almost 4 months and we were able to analyze 46 M OCSP responses.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4" name="Shape 3104"/>
          <p:cNvSpPr/>
          <p:nvPr>
            <p:ph type="sldImg"/>
          </p:nvPr>
        </p:nvSpPr>
        <p:spPr>
          <a:prstGeom prst="rect">
            <a:avLst/>
          </a:prstGeom>
        </p:spPr>
        <p:txBody>
          <a:bodyPr/>
          <a:lstStyle/>
          <a:p>
            <a:pPr/>
          </a:p>
        </p:txBody>
      </p:sp>
      <p:sp>
        <p:nvSpPr>
          <p:cNvPr id="3105" name="Shape 3105"/>
          <p:cNvSpPr/>
          <p:nvPr>
            <p:ph type="body" sz="quarter" idx="1"/>
          </p:nvPr>
        </p:nvSpPr>
        <p:spPr>
          <a:prstGeom prst="rect">
            <a:avLst/>
          </a:prstGeom>
        </p:spPr>
        <p:txBody>
          <a:bodyPr/>
          <a:lstStyle/>
          <a:p>
            <a:pPr/>
            <a:r>
              <a:t>So, let’s first see the availability. </a:t>
            </a:r>
          </a:p>
          <a:p>
            <a:pPr/>
            <a:r>
              <a:t>As the OCSP requests is obtained via HTTP, the definition of availability here is whether we are able to receive the HTTP response from the server with HTTP code 200.</a:t>
            </a:r>
          </a:p>
          <a:p>
            <a:pPr/>
          </a:p>
          <a:p>
            <a:pPr/>
            <a:r>
              <a:t>Now, the x axis is the time, and the y axis is the percentage of the successful… </a:t>
            </a:r>
          </a:p>
          <a:p>
            <a:pPr/>
            <a:r>
              <a:t>And of course the ideal graph will be y = 100.</a:t>
            </a:r>
          </a:p>
          <a:p>
            <a:pPr/>
          </a:p>
          <a:p>
            <a:pPr/>
            <a:r>
              <a:t>Here is the result;</a:t>
            </a:r>
          </a:p>
          <a:p>
            <a:pPr/>
            <a:r>
              <a:t>We have a number of observation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Shape 417"/>
          <p:cNvSpPr/>
          <p:nvPr>
            <p:ph type="sldImg"/>
          </p:nvPr>
        </p:nvSpPr>
        <p:spPr>
          <a:prstGeom prst="rect">
            <a:avLst/>
          </a:prstGeom>
        </p:spPr>
        <p:txBody>
          <a:bodyPr/>
          <a:lstStyle/>
          <a:p>
            <a:pPr/>
          </a:p>
        </p:txBody>
      </p:sp>
      <p:sp>
        <p:nvSpPr>
          <p:cNvPr id="418" name="Shape 418"/>
          <p:cNvSpPr/>
          <p:nvPr>
            <p:ph type="body" sz="quarter" idx="1"/>
          </p:nvPr>
        </p:nvSpPr>
        <p:spPr>
          <a:prstGeom prst="rect">
            <a:avLst/>
          </a:prstGeom>
        </p:spPr>
        <p:txBody>
          <a:bodyPr/>
          <a:lstStyle/>
          <a:p>
            <a:pPr/>
            <a:r>
              <a:t>So what you can see here is that HTTPS also use hierarchical public key infrastructure</a:t>
            </a:r>
          </a:p>
          <a:p>
            <a:pPr/>
          </a:p>
          <a:p>
            <a:pPr/>
            <a:r>
              <a:t>You only have small sets of trusted certificate (public key) in your OS. </a:t>
            </a:r>
          </a:p>
          <a:p>
            <a:pPr/>
            <a:r>
              <a:t>And if you receive a public key and certificate which binds a domain name and its public key </a:t>
            </a:r>
          </a:p>
          <a:p>
            <a:pPr/>
            <a:r>
              <a:t>You can verify it by checking the certificate is signed by third parties which are ultimately signed by root certificates that I only trust.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4" name="Shape 3114"/>
          <p:cNvSpPr/>
          <p:nvPr>
            <p:ph type="sldImg"/>
          </p:nvPr>
        </p:nvSpPr>
        <p:spPr>
          <a:prstGeom prst="rect">
            <a:avLst/>
          </a:prstGeom>
        </p:spPr>
        <p:txBody>
          <a:bodyPr/>
          <a:lstStyle/>
          <a:p>
            <a:pPr/>
          </a:p>
        </p:txBody>
      </p:sp>
      <p:sp>
        <p:nvSpPr>
          <p:cNvPr id="3115" name="Shape 3115"/>
          <p:cNvSpPr/>
          <p:nvPr>
            <p:ph type="body" sz="quarter" idx="1"/>
          </p:nvPr>
        </p:nvSpPr>
        <p:spPr>
          <a:prstGeom prst="rect">
            <a:avLst/>
          </a:prstGeom>
        </p:spPr>
        <p:txBody>
          <a:bodyPr/>
          <a:lstStyle/>
          <a:p>
            <a:pPr/>
            <a:r>
              <a:t>The first is that we were never able to receive successful requests from all OCSP responders in a given hour in any of our measurement client locations. On average, 1.7% of requests failed.</a:t>
            </a:r>
          </a:p>
          <a:p>
            <a:pPr/>
          </a:p>
          <a:p>
            <a:pPr/>
            <a:r>
              <a:t>And also, during our measurement period, there was at least one measurement client that was never able to make a successful request to a OCSP responder even though we sent 50 OCSP requests.</a:t>
            </a:r>
          </a:p>
          <a:p>
            <a:pPr/>
          </a:p>
          <a:p>
            <a:pPr/>
          </a:p>
          <a:p>
            <a:pPr/>
          </a:p>
          <a:p>
            <a:pPr/>
          </a:p>
          <a:p>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1" name="Shape 3131"/>
          <p:cNvSpPr/>
          <p:nvPr>
            <p:ph type="sldImg"/>
          </p:nvPr>
        </p:nvSpPr>
        <p:spPr>
          <a:prstGeom prst="rect">
            <a:avLst/>
          </a:prstGeom>
        </p:spPr>
        <p:txBody>
          <a:bodyPr/>
          <a:lstStyle/>
          <a:p>
            <a:pPr/>
          </a:p>
        </p:txBody>
      </p:sp>
      <p:sp>
        <p:nvSpPr>
          <p:cNvPr id="3132" name="Shape 3132"/>
          <p:cNvSpPr/>
          <p:nvPr>
            <p:ph type="body" sz="quarter" idx="1"/>
          </p:nvPr>
        </p:nvSpPr>
        <p:spPr>
          <a:prstGeom prst="rect">
            <a:avLst/>
          </a:prstGeom>
        </p:spPr>
        <p:txBody>
          <a:bodyPr/>
          <a:lstStyle/>
          <a:p>
            <a:pPr/>
          </a:p>
          <a:p>
            <a:pPr/>
            <a:r>
              <a:t>The second observation here is the geographical differences.</a:t>
            </a:r>
          </a:p>
          <a:p>
            <a:pPr/>
          </a:p>
          <a:p>
            <a:pPr/>
            <a:r>
              <a:t>The failure rate varies substantially across different locations: the average failure rate ranges between 2.2% (Virginia) and 5.7% (Sa ̃o Paulo) of requests. </a:t>
            </a:r>
          </a:p>
          <a:p>
            <a:pPr/>
          </a:p>
          <a:p>
            <a:pPr/>
            <a:r>
              <a:t>One of the interesting examples is digicertalidation.com;</a:t>
            </a:r>
          </a:p>
          <a:p>
            <a:pPr/>
            <a:r>
              <a:t>During first three month of our measurement periods, the measurement client located at SaoPaulo cannot get any responses from this OCSP responder, which serves the wellsfargo’s certificate.</a:t>
            </a:r>
          </a:p>
          <a:p>
            <a:pPr/>
            <a:r>
              <a:t>After we contacted them on August 29th, the issue was fixed at August 31st.</a:t>
            </a:r>
          </a:p>
          <a:p>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41" name="Shape 3141"/>
          <p:cNvSpPr/>
          <p:nvPr>
            <p:ph type="sldImg"/>
          </p:nvPr>
        </p:nvSpPr>
        <p:spPr>
          <a:prstGeom prst="rect">
            <a:avLst/>
          </a:prstGeom>
        </p:spPr>
        <p:txBody>
          <a:bodyPr/>
          <a:lstStyle/>
          <a:p>
            <a:pPr/>
          </a:p>
        </p:txBody>
      </p:sp>
      <p:sp>
        <p:nvSpPr>
          <p:cNvPr id="3142" name="Shape 3142"/>
          <p:cNvSpPr/>
          <p:nvPr>
            <p:ph type="body" sz="quarter" idx="1"/>
          </p:nvPr>
        </p:nvSpPr>
        <p:spPr>
          <a:prstGeom prst="rect">
            <a:avLst/>
          </a:prstGeom>
        </p:spPr>
        <p:txBody>
          <a:bodyPr/>
          <a:lstStyle/>
          <a:p>
            <a:pPr/>
            <a:r>
              <a:t>Third observation is transient failure.</a:t>
            </a:r>
          </a:p>
          <a:p>
            <a:pPr/>
          </a:p>
          <a:p>
            <a:pPr/>
            <a:r>
              <a:t>We observed that some OCSP responders are temporarily down for at least few hours or even multiple days.</a:t>
            </a:r>
          </a:p>
          <a:p>
            <a:pPr/>
            <a:r>
              <a:t>For example, there was a sharp drop in April 25th, and interestingly it only happened in Seoul, Sydney, and Oregon which are Asia Pacific region;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1" name="Shape 3151"/>
          <p:cNvSpPr/>
          <p:nvPr>
            <p:ph type="sldImg"/>
          </p:nvPr>
        </p:nvSpPr>
        <p:spPr>
          <a:prstGeom prst="rect">
            <a:avLst/>
          </a:prstGeom>
        </p:spPr>
        <p:txBody>
          <a:bodyPr/>
          <a:lstStyle/>
          <a:p>
            <a:pPr/>
          </a:p>
        </p:txBody>
      </p:sp>
      <p:sp>
        <p:nvSpPr>
          <p:cNvPr id="3152" name="Shape 3152"/>
          <p:cNvSpPr/>
          <p:nvPr>
            <p:ph type="body" sz="quarter" idx="1"/>
          </p:nvPr>
        </p:nvSpPr>
        <p:spPr>
          <a:prstGeom prst="rect">
            <a:avLst/>
          </a:prstGeom>
        </p:spPr>
        <p:txBody>
          <a:bodyPr/>
          <a:lstStyle/>
          <a:p>
            <a:pPr/>
            <a:r>
              <a:t>This was due to OCSP servers maintained by comodoca.com and comodoca4.com. All OCSP requests to those servers are not served and Interestingly we also observed that some OCSP servers that are related with commodo are also down. For example, DNS CNAME record of Gandhi is ocsp.comodoca.com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4" name="Shape 3174"/>
          <p:cNvSpPr/>
          <p:nvPr>
            <p:ph type="sldImg"/>
          </p:nvPr>
        </p:nvSpPr>
        <p:spPr>
          <a:prstGeom prst="rect">
            <a:avLst/>
          </a:prstGeom>
        </p:spPr>
        <p:txBody>
          <a:bodyPr/>
          <a:lstStyle/>
          <a:p>
            <a:pPr/>
          </a:p>
        </p:txBody>
      </p:sp>
      <p:sp>
        <p:nvSpPr>
          <p:cNvPr id="3175" name="Shape 3175"/>
          <p:cNvSpPr/>
          <p:nvPr>
            <p:ph type="body" sz="quarter" idx="1"/>
          </p:nvPr>
        </p:nvSpPr>
        <p:spPr>
          <a:prstGeom prst="rect">
            <a:avLst/>
          </a:prstGeom>
        </p:spPr>
        <p:txBody>
          <a:bodyPr/>
          <a:lstStyle/>
          <a:p>
            <a:pPr/>
            <a:r>
              <a:t>Then, I believe you’re also interested in the impact of this outage on the web.</a:t>
            </a:r>
          </a:p>
          <a:p>
            <a:pPr/>
            <a:r>
              <a:t>If popular OCSP responders experience outage, it could be a serious problem as many certificates today rely on OCSP and the clients will not be able to check the revocation status.</a:t>
            </a:r>
          </a:p>
          <a:p>
            <a:pPr/>
          </a:p>
          <a:p>
            <a:pPr/>
            <a:r>
              <a:t>To measure its impact, we estimate that how many popular websites (from Alexa 1M) were unable to fetch fresh OCSP responses due to the outage.</a:t>
            </a:r>
          </a:p>
          <a:p>
            <a:pPr/>
          </a:p>
          <a:p>
            <a:pPr/>
            <a:r>
              <a:t>Here’s the result. We observed many spikes during our measurement period, which means that many popular websites were unable to fetch the fresh OCSP responses during that time.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0" name="Shape 3190"/>
          <p:cNvSpPr/>
          <p:nvPr>
            <p:ph type="sldImg"/>
          </p:nvPr>
        </p:nvSpPr>
        <p:spPr>
          <a:prstGeom prst="rect">
            <a:avLst/>
          </a:prstGeom>
        </p:spPr>
        <p:txBody>
          <a:bodyPr/>
          <a:lstStyle/>
          <a:p>
            <a:pPr/>
          </a:p>
        </p:txBody>
      </p:sp>
      <p:sp>
        <p:nvSpPr>
          <p:cNvPr id="3191" name="Shape 3191"/>
          <p:cNvSpPr/>
          <p:nvPr>
            <p:ph type="body" sz="quarter" idx="1"/>
          </p:nvPr>
        </p:nvSpPr>
        <p:spPr>
          <a:prstGeom prst="rect">
            <a:avLst/>
          </a:prstGeom>
        </p:spPr>
        <p:txBody>
          <a:bodyPr/>
          <a:lstStyle/>
          <a:p>
            <a:pPr/>
            <a:r>
              <a:t>Now, lets see how many of OCSP responses that we have successfully received, are actually valid.</a:t>
            </a:r>
          </a:p>
          <a:p>
            <a:pPr/>
            <a:r>
              <a:t>The OCSP responses can be wrong due to multiple reasons, but the most representative ones are either the OCSP response format is not ASN1 format, or the serial number of the OCSP responses is different from that of OCSP request, or the signatur is invalid.</a:t>
            </a:r>
          </a:p>
          <a:p>
            <a:pPr/>
          </a:p>
          <a:p>
            <a:pPr/>
            <a:r>
              <a:t>Here’s the result.</a:t>
            </a:r>
          </a:p>
          <a:p>
            <a:pPr/>
          </a:p>
          <a:p>
            <a:pPr/>
            <a:r>
              <a:t>Generally, the most of the responses are valid but we often see the consistent error from some OCSP responders which only returns with “0”, which maps on the redline. </a:t>
            </a:r>
          </a:p>
          <a:p>
            <a:pPr/>
            <a:r>
              <a:t>We also observe the transient errors such as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4" name="Shape 3394"/>
          <p:cNvSpPr/>
          <p:nvPr>
            <p:ph type="sldImg"/>
          </p:nvPr>
        </p:nvSpPr>
        <p:spPr>
          <a:prstGeom prst="rect">
            <a:avLst/>
          </a:prstGeom>
        </p:spPr>
        <p:txBody>
          <a:bodyPr/>
          <a:lstStyle/>
          <a:p>
            <a:pPr/>
          </a:p>
        </p:txBody>
      </p:sp>
      <p:sp>
        <p:nvSpPr>
          <p:cNvPr id="3395" name="Shape 3395"/>
          <p:cNvSpPr/>
          <p:nvPr>
            <p:ph type="body" sz="quarter" idx="1"/>
          </p:nvPr>
        </p:nvSpPr>
        <p:spPr>
          <a:prstGeom prst="rect">
            <a:avLst/>
          </a:prstGeom>
        </p:spPr>
        <p:txBody>
          <a:bodyPr/>
          <a:lstStyle/>
          <a:p>
            <a:pPr/>
            <a:r>
              <a:t>The last analysis of a CA is consistency.</a:t>
            </a:r>
          </a:p>
          <a:p>
            <a:pPr/>
          </a:p>
          <a:p>
            <a:pPr/>
            <a:r>
              <a:t>As we know, the browser can use either CRL or OCSP to check the revocation status.</a:t>
            </a:r>
          </a:p>
          <a:p>
            <a:pPr/>
          </a:p>
          <a:p>
            <a:pPr/>
            <a:r>
              <a:t>Thus, the revocation status from CRL and OCSP must be same;</a:t>
            </a:r>
          </a:p>
          <a:p>
            <a:pPr/>
            <a:r>
              <a:t>If they were different, some clients could reject the compromised the certificate, but the others could still accept the certificate.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6" name="Shape 3476"/>
          <p:cNvSpPr/>
          <p:nvPr>
            <p:ph type="sldImg"/>
          </p:nvPr>
        </p:nvSpPr>
        <p:spPr>
          <a:prstGeom prst="rect">
            <a:avLst/>
          </a:prstGeom>
        </p:spPr>
        <p:txBody>
          <a:bodyPr/>
          <a:lstStyle/>
          <a:p>
            <a:pPr/>
          </a:p>
        </p:txBody>
      </p:sp>
      <p:sp>
        <p:nvSpPr>
          <p:cNvPr id="3477" name="Shape 3477"/>
          <p:cNvSpPr/>
          <p:nvPr>
            <p:ph type="body" sz="quarter" idx="1"/>
          </p:nvPr>
        </p:nvSpPr>
        <p:spPr>
          <a:prstGeom prst="rect">
            <a:avLst/>
          </a:prstGeom>
        </p:spPr>
        <p:txBody>
          <a:bodyPr/>
          <a:lstStyle/>
          <a:p>
            <a:pPr/>
            <a:r>
              <a:t>To measure the consistency; we first need to obtain certificate revocation information from CRL.</a:t>
            </a:r>
          </a:p>
          <a:p>
            <a:pPr/>
          </a:p>
          <a:p>
            <a:pPr/>
            <a:r>
              <a:t>We obtain certificates from Alexa 1M and we only use the certificates that support both OCSP and CRL and extract the CRLs.</a:t>
            </a:r>
          </a:p>
          <a:p>
            <a:pPr/>
          </a:p>
          <a:p>
            <a:pPr/>
            <a:r>
              <a:t>From this process we were able to obtain 15 hundreds CRLs which contains 2M serial numbers that are revoked.  </a:t>
            </a:r>
          </a:p>
          <a:p>
            <a:pPr/>
          </a:p>
          <a:p>
            <a:pPr/>
            <a:r>
              <a:t>Before asking the revocation status of serial numbers to their OCSP responders, we have to exclude the expired certificates. Because if the certificate is expired, then a browser will reject the certificate no matter of its revocation status.</a:t>
            </a:r>
          </a:p>
          <a:p>
            <a:pPr/>
          </a:p>
          <a:p>
            <a:pPr/>
            <a:r>
              <a:t>So, we filtered out the expired certificate by cross checking them with 112 M certificates from Censys, which gave us 700 Thousands certificates.</a:t>
            </a:r>
          </a:p>
          <a:p>
            <a:pPr/>
            <a:r>
              <a:t>So these 700 thousands certificate are not expired and revoked, and what we did is to compare their revocation status by fetching OCSP responses using our measurement client.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3" name="Shape 3483"/>
          <p:cNvSpPr/>
          <p:nvPr>
            <p:ph type="sldImg"/>
          </p:nvPr>
        </p:nvSpPr>
        <p:spPr>
          <a:prstGeom prst="rect">
            <a:avLst/>
          </a:prstGeom>
        </p:spPr>
        <p:txBody>
          <a:bodyPr/>
          <a:lstStyle/>
          <a:p>
            <a:pPr/>
          </a:p>
        </p:txBody>
      </p:sp>
      <p:sp>
        <p:nvSpPr>
          <p:cNvPr id="3484" name="Shape 3484"/>
          <p:cNvSpPr/>
          <p:nvPr>
            <p:ph type="body" sz="quarter" idx="1"/>
          </p:nvPr>
        </p:nvSpPr>
        <p:spPr>
          <a:prstGeom prst="rect">
            <a:avLst/>
          </a:prstGeom>
        </p:spPr>
        <p:txBody>
          <a:bodyPr/>
          <a:lstStyle/>
          <a:p>
            <a:pPr/>
            <a:r>
              <a:t>The ideal scenario is of course, all the responses from the OCSP responses are “Revoked”, as the certificate that we asked were from the CRL.</a:t>
            </a:r>
          </a:p>
          <a:p>
            <a:pPr/>
          </a:p>
          <a:p>
            <a:pPr/>
            <a:r>
              <a:t>However, we observed some interesting stuff here; the revocation status from some of the certificate were different.</a:t>
            </a:r>
          </a:p>
          <a:p>
            <a:pPr/>
          </a:p>
          <a:p>
            <a:pPr/>
            <a:r>
              <a:t>Here’s the result</a:t>
            </a:r>
          </a:p>
          <a:p>
            <a:pPr/>
          </a:p>
          <a:p>
            <a:pPr/>
            <a:r>
              <a:t>Most of the revocation status were “revoked”, but some responders provided different revocation status. Thus, if a client only relies on the OCSP response and not using CRL,  then it is possible that the client will accept those revoked certificates.</a:t>
            </a:r>
          </a:p>
          <a:p>
            <a:pPr/>
            <a:r>
              <a:t>We actually contacted all the responsible CAs to report along with our dataset and measurement result and asked the reasons.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91" name="Shape 3491"/>
          <p:cNvSpPr/>
          <p:nvPr>
            <p:ph type="sldImg"/>
          </p:nvPr>
        </p:nvSpPr>
        <p:spPr>
          <a:prstGeom prst="rect">
            <a:avLst/>
          </a:prstGeom>
        </p:spPr>
        <p:txBody>
          <a:bodyPr/>
          <a:lstStyle/>
          <a:p>
            <a:pPr/>
          </a:p>
        </p:txBody>
      </p:sp>
      <p:sp>
        <p:nvSpPr>
          <p:cNvPr id="3492" name="Shape 3492"/>
          <p:cNvSpPr/>
          <p:nvPr>
            <p:ph type="body" sz="quarter" idx="1"/>
          </p:nvPr>
        </p:nvSpPr>
        <p:spPr>
          <a:prstGeom prst="rect">
            <a:avLst/>
          </a:prstGeom>
        </p:spPr>
        <p:txBody>
          <a:bodyPr/>
          <a:lstStyle/>
          <a:p>
            <a:pPr/>
          </a:p>
          <a:p>
            <a:pPr/>
            <a:r>
              <a:t>Basically they maintain two different databases.</a:t>
            </a:r>
          </a:p>
          <a:p>
            <a:pPr/>
            <a:r>
              <a:t>Thus if the synchronization between the two databases might go wrong, the revocation status could be different.</a:t>
            </a:r>
          </a:p>
          <a:p>
            <a:pPr/>
          </a:p>
          <a:p>
            <a:pPr/>
            <a:r>
              <a:t>After we contacted them, they told us that they would fix the issue.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5" name="Shape 705"/>
          <p:cNvSpPr/>
          <p:nvPr>
            <p:ph type="sldImg"/>
          </p:nvPr>
        </p:nvSpPr>
        <p:spPr>
          <a:prstGeom prst="rect">
            <a:avLst/>
          </a:prstGeom>
        </p:spPr>
        <p:txBody>
          <a:bodyPr/>
          <a:lstStyle/>
          <a:p>
            <a:pPr/>
          </a:p>
        </p:txBody>
      </p:sp>
      <p:sp>
        <p:nvSpPr>
          <p:cNvPr id="706" name="Shape 706"/>
          <p:cNvSpPr/>
          <p:nvPr>
            <p:ph type="body" sz="quarter" idx="1"/>
          </p:nvPr>
        </p:nvSpPr>
        <p:spPr>
          <a:prstGeom prst="rect">
            <a:avLst/>
          </a:prstGeom>
        </p:spPr>
        <p:txBody>
          <a:bodyPr/>
          <a:lstStyle/>
          <a:p>
            <a:pPr/>
            <a:r>
              <a:t>however, what happens when a certificate is no longer valid? Let’s say the private key has been stolen by an attacker, and now the attacker can impersonate the website.</a:t>
            </a:r>
          </a:p>
          <a:p>
            <a:pPr/>
          </a:p>
          <a:p>
            <a:pPr/>
            <a:r>
              <a:t>If the website cannot notice that their key has been stolen, the attacker can impersonate the website until the certificate expires.</a:t>
            </a:r>
          </a:p>
          <a:p>
            <a:pPr/>
            <a:r>
              <a:t>If the website can notice that the key has been stolen, they can ask the certificate authority to revoke their certificate., </a:t>
            </a:r>
          </a:p>
          <a:p>
            <a:pPr/>
            <a:r>
              <a:t>Actually, the CA maintains a lots of revoked certificate and have an infrastructure to disseminate the list of revoked certificates.</a:t>
            </a:r>
          </a:p>
          <a:p>
            <a:pPr/>
          </a:p>
          <a:p>
            <a:pPr/>
            <a:r>
              <a:t>Now, when a browser receiving the compromised certificate, it’s Browser’s responsibility to check if the certificate has been revoked or not. There are two well known mechanism to check the revocation status of a certificate, CRL (certificate revocation list) and OCSP.</a:t>
            </a:r>
          </a:p>
          <a:p>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7" name="Shape 3507"/>
          <p:cNvSpPr/>
          <p:nvPr>
            <p:ph type="sldImg"/>
          </p:nvPr>
        </p:nvSpPr>
        <p:spPr>
          <a:prstGeom prst="rect">
            <a:avLst/>
          </a:prstGeom>
        </p:spPr>
        <p:txBody>
          <a:bodyPr/>
          <a:lstStyle/>
          <a:p>
            <a:pPr/>
          </a:p>
        </p:txBody>
      </p:sp>
      <p:sp>
        <p:nvSpPr>
          <p:cNvPr id="3508" name="Shape 3508"/>
          <p:cNvSpPr/>
          <p:nvPr>
            <p:ph type="body" sz="quarter" idx="1"/>
          </p:nvPr>
        </p:nvSpPr>
        <p:spPr>
          <a:prstGeom prst="rect">
            <a:avLst/>
          </a:prstGeom>
        </p:spPr>
        <p:txBody>
          <a:bodyPr/>
          <a:lstStyle/>
          <a:p>
            <a:pPr/>
            <a:r>
              <a:t>Webservers ;</a:t>
            </a:r>
          </a:p>
          <a:p>
            <a:pPr/>
            <a:r>
              <a:t>If they serve a certificate with the OCSP-must staple extension,</a:t>
            </a:r>
          </a:p>
          <a:p>
            <a:pPr/>
          </a:p>
          <a:p>
            <a:pPr/>
            <a:r>
              <a:t>They should fetch the OCSP response in advance, and cache it to serve during its validity period.</a:t>
            </a:r>
          </a:p>
          <a:p>
            <a:pPr/>
            <a:r>
              <a:t>And they need to handle errors, for example if they are unable to successfully fetch the fresh OCSP responses, they have to use the pervious cached one if it is not expired.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7" name="Shape 3527"/>
          <p:cNvSpPr/>
          <p:nvPr>
            <p:ph type="sldImg"/>
          </p:nvPr>
        </p:nvSpPr>
        <p:spPr>
          <a:prstGeom prst="rect">
            <a:avLst/>
          </a:prstGeom>
        </p:spPr>
        <p:txBody>
          <a:bodyPr/>
          <a:lstStyle/>
          <a:p>
            <a:pPr/>
          </a:p>
        </p:txBody>
      </p:sp>
      <p:sp>
        <p:nvSpPr>
          <p:cNvPr id="3528" name="Shape 3528"/>
          <p:cNvSpPr/>
          <p:nvPr>
            <p:ph type="body" sz="quarter" idx="1"/>
          </p:nvPr>
        </p:nvSpPr>
        <p:spPr>
          <a:prstGeom prst="rect">
            <a:avLst/>
          </a:prstGeom>
        </p:spPr>
        <p:txBody>
          <a:bodyPr/>
          <a:lstStyle/>
          <a:p>
            <a:pPr/>
            <a:r>
              <a:t>We deployed our certificate in two popular web servers; </a:t>
            </a:r>
          </a:p>
          <a:p>
            <a:pPr/>
            <a:r>
              <a:t>After that we analyze them in three perspective.</a:t>
            </a:r>
          </a:p>
          <a:p>
            <a:pPr/>
          </a:p>
          <a:p>
            <a:pPr marL="436562" indent="-436562">
              <a:buSzPct val="100000"/>
              <a:buAutoNum type="arabicParenBoth" startAt="1"/>
            </a:pPr>
            <a:r>
              <a:t>performance: we see if web server software proactively fetches OCSP responses. If web servers do not prefetch and just fetch OCSP responses on-demand, then it could introduce unnecessary latency in completing the TLS handshake</a:t>
            </a:r>
          </a:p>
          <a:p>
            <a:pPr marL="436562" indent="-436562">
              <a:buSzPct val="100000"/>
              <a:buAutoNum type="arabicParenBoth" startAt="1"/>
            </a:pPr>
            <a:r>
              <a:t>Caching: they need to remove the cached responses once they have expired</a:t>
            </a:r>
          </a:p>
          <a:p>
            <a:pPr marL="436562" indent="-436562">
              <a:buSzPct val="100000"/>
              <a:buAutoNum type="arabicParenBoth" startAt="1"/>
            </a:pPr>
            <a:r>
              <a:t>Availability: the webserver should  periodically ask the fresh ocsp responses before they expire. However, if the server is temporarily unavailable, they need to provide the cached response as long as it is not expired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8" name="Shape 3548"/>
          <p:cNvSpPr/>
          <p:nvPr>
            <p:ph type="sldImg"/>
          </p:nvPr>
        </p:nvSpPr>
        <p:spPr>
          <a:prstGeom prst="rect">
            <a:avLst/>
          </a:prstGeom>
        </p:spPr>
        <p:txBody>
          <a:bodyPr/>
          <a:lstStyle/>
          <a:p>
            <a:pPr/>
          </a:p>
        </p:txBody>
      </p:sp>
      <p:sp>
        <p:nvSpPr>
          <p:cNvPr id="3549" name="Shape 3549"/>
          <p:cNvSpPr/>
          <p:nvPr>
            <p:ph type="body" sz="quarter" idx="1"/>
          </p:nvPr>
        </p:nvSpPr>
        <p:spPr>
          <a:prstGeom prst="rect">
            <a:avLst/>
          </a:prstGeom>
        </p:spPr>
        <p:txBody>
          <a:bodyPr/>
          <a:lstStyle/>
          <a:p>
            <a:pPr/>
            <a:r>
              <a:t>First, we found that both of the web servers do not prefetch the response.</a:t>
            </a:r>
          </a:p>
          <a:p>
            <a:pPr/>
            <a:r>
              <a:t>Actually Apache pauses the TLS handshake until the OCSP response comes in, and Nginx simply does not provide an OCSP stapled response to the first client. </a:t>
            </a:r>
          </a:p>
          <a:p>
            <a:pPr/>
            <a:r>
              <a:t>Thus, the first client(s) using Apache will experience delays, and the clients using Nginx will refuse to accept the certificate.</a:t>
            </a:r>
          </a:p>
          <a:p>
            <a:pPr/>
          </a:p>
          <a:p>
            <a:pPr/>
            <a:r>
              <a:t>Apache continues to serve OCSP responses from the cache even after they expire.</a:t>
            </a:r>
          </a:p>
          <a:p>
            <a:pPr/>
          </a:p>
          <a:p>
            <a:pPr/>
            <a:r>
              <a:t>Finally when the web server encounters an error communicating with the OCSP responder Apache also deletes the old (but still valid) OCSP response and either provides no OCSP response or serves the error response itself.</a:t>
            </a:r>
          </a:p>
          <a:p>
            <a:pPr/>
          </a:p>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4" name="Shape 3564"/>
          <p:cNvSpPr/>
          <p:nvPr>
            <p:ph type="sldImg"/>
          </p:nvPr>
        </p:nvSpPr>
        <p:spPr>
          <a:prstGeom prst="rect">
            <a:avLst/>
          </a:prstGeom>
        </p:spPr>
        <p:txBody>
          <a:bodyPr/>
          <a:lstStyle/>
          <a:p>
            <a:pPr/>
          </a:p>
        </p:txBody>
      </p:sp>
      <p:sp>
        <p:nvSpPr>
          <p:cNvPr id="3565" name="Shape 3565"/>
          <p:cNvSpPr/>
          <p:nvPr>
            <p:ph type="body" sz="quarter" idx="1"/>
          </p:nvPr>
        </p:nvSpPr>
        <p:spPr>
          <a:prstGeom prst="rect">
            <a:avLst/>
          </a:prstGeom>
        </p:spPr>
        <p:txBody>
          <a:bodyPr/>
          <a:lstStyle/>
          <a:p>
            <a:pPr/>
            <a:r>
              <a:t>The last piece of ocsp must staple support is browsers</a:t>
            </a:r>
          </a:p>
          <a:p>
            <a:pPr/>
          </a:p>
          <a:p>
            <a:pPr/>
            <a:r>
              <a:t>The browser, must understand the extension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8" name="Shape 3648"/>
          <p:cNvSpPr/>
          <p:nvPr>
            <p:ph type="sldImg"/>
          </p:nvPr>
        </p:nvSpPr>
        <p:spPr>
          <a:prstGeom prst="rect">
            <a:avLst/>
          </a:prstGeom>
        </p:spPr>
        <p:txBody>
          <a:bodyPr/>
          <a:lstStyle/>
          <a:p>
            <a:pPr/>
          </a:p>
        </p:txBody>
      </p:sp>
      <p:sp>
        <p:nvSpPr>
          <p:cNvPr id="3649" name="Shape 3649"/>
          <p:cNvSpPr/>
          <p:nvPr>
            <p:ph type="body" sz="quarter" idx="1"/>
          </p:nvPr>
        </p:nvSpPr>
        <p:spPr>
          <a:prstGeom prst="rect">
            <a:avLst/>
          </a:prstGeom>
        </p:spPr>
        <p:txBody>
          <a:bodyPr/>
          <a:lstStyle/>
          <a:p>
            <a:pPr/>
          </a:p>
          <a:p>
            <a:pPr/>
          </a:p>
          <a:p>
            <a:pPr/>
            <a:r>
              <a:t>We serve our ocsp-must staple enabled certificate in our web server and intentionally we do not provide ocsp stapled responses to the client.</a:t>
            </a:r>
          </a:p>
          <a:p>
            <a:pPr/>
          </a:p>
          <a:p>
            <a:pPr/>
            <a:r>
              <a:t>From this experiment, we see first if the browsers present CSR extension, asking a staple response, </a:t>
            </a:r>
          </a:p>
          <a:p>
            <a:pPr/>
            <a:r>
              <a:t>And “second”we see if they reject the certificates when we do not provide a stapled response</a:t>
            </a:r>
          </a:p>
          <a:p>
            <a:pPr/>
            <a:r>
              <a:t>And “third” we see if the browsers send additional ocsp request to the ocsp responders.</a:t>
            </a:r>
          </a:p>
          <a:p>
            <a:pPr/>
            <a:r>
              <a:t>This is not a desired behavior when they receive the ocsp-must staple enabled certificate, but we wanted to see if they bother to send OCSP requests as a backup plan</a:t>
            </a:r>
          </a:p>
          <a:p>
            <a:pPr/>
          </a:p>
          <a:p>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2" name="Shape 3692"/>
          <p:cNvSpPr/>
          <p:nvPr>
            <p:ph type="sldImg"/>
          </p:nvPr>
        </p:nvSpPr>
        <p:spPr>
          <a:prstGeom prst="rect">
            <a:avLst/>
          </a:prstGeom>
        </p:spPr>
        <p:txBody>
          <a:bodyPr/>
          <a:lstStyle/>
          <a:p>
            <a:pPr/>
          </a:p>
        </p:txBody>
      </p:sp>
      <p:sp>
        <p:nvSpPr>
          <p:cNvPr id="3693" name="Shape 3693"/>
          <p:cNvSpPr/>
          <p:nvPr>
            <p:ph type="body" sz="quarter" idx="1"/>
          </p:nvPr>
        </p:nvSpPr>
        <p:spPr>
          <a:prstGeom prst="rect">
            <a:avLst/>
          </a:prstGeom>
        </p:spPr>
        <p:txBody>
          <a:bodyPr/>
          <a:lstStyle/>
          <a:p>
            <a:pPr/>
          </a:p>
          <a:p>
            <a:pPr/>
            <a:r>
              <a:t>We tested multiple popular browsers as well as the mobile browsers.</a:t>
            </a:r>
          </a:p>
          <a:p>
            <a:pPr/>
          </a:p>
          <a:p>
            <a:pPr/>
            <a:r>
              <a:t>First, we noticed that all of them are asking the staple responses, which means they support ocsp stapling.</a:t>
            </a:r>
          </a:p>
          <a:p>
            <a:pPr/>
            <a:r>
              <a:t>However we observe that only Firefox displays a certificate error to the user if the stapled ocsp responses doesn’t come. </a:t>
            </a:r>
          </a:p>
          <a:p>
            <a:pPr/>
            <a:r>
              <a:t>Sadly, All other browsers (including Firefox on iOS) simply accept the certificate and do not even send their own OCSP request to the OCSP responder and none of them send additional ocsp requests to the responders. </a:t>
            </a:r>
          </a:p>
          <a:p>
            <a:pPr/>
          </a:p>
          <a:p>
            <a:pPr/>
            <a:r>
              <a:t>These results indicate that clients are largely not yet ready for OCSP Must-Staple.</a:t>
            </a:r>
          </a:p>
          <a:p>
            <a:pPr/>
            <a:r>
              <a:t> However, it does appear that all clients already support OCSP Stapling, meaning the additional coding work necessary to support OCSP Must-Staple is likely not too significant.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8" name="Shape 3698"/>
          <p:cNvSpPr/>
          <p:nvPr>
            <p:ph type="sldImg"/>
          </p:nvPr>
        </p:nvSpPr>
        <p:spPr>
          <a:prstGeom prst="rect">
            <a:avLst/>
          </a:prstGeom>
        </p:spPr>
        <p:txBody>
          <a:bodyPr/>
          <a:lstStyle/>
          <a:p>
            <a:pPr/>
          </a:p>
        </p:txBody>
      </p:sp>
      <p:sp>
        <p:nvSpPr>
          <p:cNvPr id="3699" name="Shape 3699"/>
          <p:cNvSpPr/>
          <p:nvPr>
            <p:ph type="body" sz="quarter" idx="1"/>
          </p:nvPr>
        </p:nvSpPr>
        <p:spPr>
          <a:prstGeom prst="rect">
            <a:avLst/>
          </a:prstGeom>
        </p:spPr>
        <p:txBody>
          <a:bodyPr/>
          <a:lstStyle/>
          <a:p>
            <a:pPr/>
            <a:r>
              <a:t>On the bright side, only a few players need to take action to make it possible for web server administrators to begin relying on certificates with OCSP Must-Staple.</a:t>
            </a:r>
          </a:p>
          <a:p>
            <a:pPr/>
            <a:r>
              <a:t>Thus, we believe a much wider deployment of OCSP Must-Staple is an realistic and achievable goal.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3" name="Shape 3863"/>
          <p:cNvSpPr/>
          <p:nvPr>
            <p:ph type="sldImg"/>
          </p:nvPr>
        </p:nvSpPr>
        <p:spPr>
          <a:prstGeom prst="rect">
            <a:avLst/>
          </a:prstGeom>
        </p:spPr>
        <p:txBody>
          <a:bodyPr/>
          <a:lstStyle/>
          <a:p>
            <a:pPr/>
          </a:p>
        </p:txBody>
      </p:sp>
      <p:sp>
        <p:nvSpPr>
          <p:cNvPr id="3864" name="Shape 3864"/>
          <p:cNvSpPr/>
          <p:nvPr>
            <p:ph type="body" sz="quarter" idx="1"/>
          </p:nvPr>
        </p:nvSpPr>
        <p:spPr>
          <a:prstGeom prst="rect">
            <a:avLst/>
          </a:prstGeom>
        </p:spPr>
        <p:txBody>
          <a:bodyPr/>
          <a:lstStyle/>
          <a:p>
            <a:pPr/>
            <a:r>
              <a:t>In high level, HTTPS uses hierarchical public key infrastructure. </a:t>
            </a:r>
          </a:p>
          <a:p>
            <a:pPr/>
            <a:r>
              <a:t>When a browser connects to an website to securely communicate each other, the website introduces a private and public key pair to encrypt the channel.</a:t>
            </a:r>
          </a:p>
          <a:p>
            <a:pPr/>
            <a:r>
              <a:t>However, the browser has no guarantee that the provided public key actually belongs to the website. Thus, the website sends its public key to trusted third party, which is called Certificate Authority. After some vetting process, the CA issues a certificate, which basically says this website actually owns the public key and sign the certificate with its private key and hand it to the website.</a:t>
            </a:r>
          </a:p>
          <a:p>
            <a:pPr/>
          </a:p>
          <a:p>
            <a:pPr/>
            <a:r>
              <a:t>And the website provides this certificate along with the public key to the browser during their handshake. The browser can check if the certificate is correctly signed by the trusted CA, which is ultimately signed by the root certificate that the browser trust.</a:t>
            </a:r>
          </a:p>
          <a:p>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2" name="Shape 3932"/>
          <p:cNvSpPr/>
          <p:nvPr>
            <p:ph type="sldImg"/>
          </p:nvPr>
        </p:nvSpPr>
        <p:spPr>
          <a:prstGeom prst="rect">
            <a:avLst/>
          </a:prstGeom>
        </p:spPr>
        <p:txBody>
          <a:bodyPr/>
          <a:lstStyle/>
          <a:p>
            <a:pPr/>
          </a:p>
        </p:txBody>
      </p:sp>
      <p:sp>
        <p:nvSpPr>
          <p:cNvPr id="3933" name="Shape 3933"/>
          <p:cNvSpPr/>
          <p:nvPr>
            <p:ph type="body" sz="quarter" idx="1"/>
          </p:nvPr>
        </p:nvSpPr>
        <p:spPr>
          <a:prstGeom prst="rect">
            <a:avLst/>
          </a:prstGeom>
        </p:spPr>
        <p:txBody>
          <a:bodyPr/>
          <a:lstStyle/>
          <a:p>
            <a:pPr>
              <a:defRPr sz="2000"/>
            </a:pPr>
            <a:r>
              <a:t>So once a browser receives a certificate, it will participates in a TLS handshake—</a:t>
            </a:r>
          </a:p>
          <a:p>
            <a:pPr>
              <a:defRPr sz="2000"/>
            </a:pPr>
          </a:p>
          <a:p>
            <a:pPr>
              <a:defRPr sz="2000"/>
            </a:pPr>
            <a:r>
              <a:t>if this handshake succeeds, </a:t>
            </a:r>
          </a:p>
          <a:p>
            <a:pPr>
              <a:defRPr sz="2000"/>
            </a:pPr>
            <a:r>
              <a:t>then your browser knows BoA must have the private key. </a:t>
            </a:r>
          </a:p>
          <a:p>
            <a:pPr>
              <a:defRPr sz="2000"/>
            </a:pPr>
            <a:r>
              <a:t>And of course the fundamental assumption is that </a:t>
            </a:r>
          </a:p>
          <a:p>
            <a:pPr>
              <a:defRPr sz="2000"/>
            </a:pPr>
            <a:r>
              <a:t>&lt;click&gt;</a:t>
            </a:r>
          </a:p>
          <a:p>
            <a:pPr>
              <a:defRPr sz="2000"/>
            </a:pPr>
            <a:r>
              <a:t>only the BoA knows this private key, which means that </a:t>
            </a:r>
            <a:r>
              <a:rPr>
                <a:solidFill>
                  <a:schemeClr val="accent5"/>
                </a:solidFill>
              </a:rPr>
              <a:t>this server “owned” by bank of America (pause)</a:t>
            </a:r>
            <a:endParaRPr>
              <a:solidFill>
                <a:schemeClr val="accent5"/>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1" name="Shape 3941"/>
          <p:cNvSpPr/>
          <p:nvPr>
            <p:ph type="sldImg"/>
          </p:nvPr>
        </p:nvSpPr>
        <p:spPr>
          <a:prstGeom prst="rect">
            <a:avLst/>
          </a:prstGeom>
        </p:spPr>
        <p:txBody>
          <a:bodyPr/>
          <a:lstStyle/>
          <a:p>
            <a:pPr/>
          </a:p>
        </p:txBody>
      </p:sp>
      <p:sp>
        <p:nvSpPr>
          <p:cNvPr id="3942" name="Shape 3942"/>
          <p:cNvSpPr/>
          <p:nvPr>
            <p:ph type="body" sz="quarter" idx="1"/>
          </p:nvPr>
        </p:nvSpPr>
        <p:spPr>
          <a:prstGeom prst="rect">
            <a:avLst/>
          </a:prstGeom>
        </p:spPr>
        <p:txBody>
          <a:bodyPr/>
          <a:lstStyle/>
          <a:p>
            <a:pPr/>
            <a:r>
              <a:t>however, it turns out that this scenario as I’ve just described it is actually quite rare</a:t>
            </a:r>
          </a:p>
          <a:p>
            <a:pPr/>
          </a:p>
          <a:p>
            <a:pPr/>
            <a:r>
              <a:t>as the internet has grown, because of the principle of </a:t>
            </a:r>
            <a:r>
              <a:rPr b="1">
                <a:solidFill>
                  <a:schemeClr val="accent5">
                    <a:hueOff val="89162"/>
                    <a:satOff val="9554"/>
                    <a:lumOff val="16296"/>
                  </a:schemeClr>
                </a:solidFill>
              </a:rPr>
              <a:t>economies</a:t>
            </a:r>
            <a:r>
              <a:t> of scale, it has become much more cost-effective (for both small and large websites) to rent their infrastructure from third-parties *CLICK*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3" name="Shape 953"/>
          <p:cNvSpPr/>
          <p:nvPr>
            <p:ph type="sldImg"/>
          </p:nvPr>
        </p:nvSpPr>
        <p:spPr>
          <a:prstGeom prst="rect">
            <a:avLst/>
          </a:prstGeom>
        </p:spPr>
        <p:txBody>
          <a:bodyPr/>
          <a:lstStyle/>
          <a:p>
            <a:pPr/>
          </a:p>
        </p:txBody>
      </p:sp>
      <p:sp>
        <p:nvSpPr>
          <p:cNvPr id="954" name="Shape 954"/>
          <p:cNvSpPr/>
          <p:nvPr>
            <p:ph type="body" sz="quarter" idx="1"/>
          </p:nvPr>
        </p:nvSpPr>
        <p:spPr>
          <a:prstGeom prst="rect">
            <a:avLst/>
          </a:prstGeom>
        </p:spPr>
        <p:txBody>
          <a:bodyPr/>
          <a:lstStyle/>
          <a:p>
            <a:pPr/>
            <a:r>
              <a:t>CRL is a basically long list of the serial number of revoked certificates.</a:t>
            </a:r>
          </a:p>
          <a:p>
            <a:pPr/>
            <a:r>
              <a:t>One of the characteristics is that the browser needs to download this list from the CA to check if the certificate is in the list or not. </a:t>
            </a:r>
          </a:p>
          <a:p>
            <a:pPr/>
            <a:r>
              <a:t>This is very simple, but the major drawback is scalability; as you can tell the browser needs to download the “all” certificate revocation information even if it is only interested in a single certificate.</a:t>
            </a:r>
          </a:p>
          <a:p>
            <a:pPr/>
          </a:p>
          <a:p>
            <a:pPr/>
            <a:r>
              <a:t>One study also found that CRLs can be up to 76MB.</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0" name="Shape 3960"/>
          <p:cNvSpPr/>
          <p:nvPr>
            <p:ph type="sldImg"/>
          </p:nvPr>
        </p:nvSpPr>
        <p:spPr>
          <a:prstGeom prst="rect">
            <a:avLst/>
          </a:prstGeom>
        </p:spPr>
        <p:txBody>
          <a:bodyPr/>
          <a:lstStyle/>
          <a:p>
            <a:pPr/>
          </a:p>
        </p:txBody>
      </p:sp>
      <p:sp>
        <p:nvSpPr>
          <p:cNvPr id="3961" name="Shape 3961"/>
          <p:cNvSpPr/>
          <p:nvPr>
            <p:ph type="body" sz="quarter" idx="1"/>
          </p:nvPr>
        </p:nvSpPr>
        <p:spPr>
          <a:prstGeom prst="rect">
            <a:avLst/>
          </a:prstGeom>
        </p:spPr>
        <p:txBody>
          <a:bodyPr/>
          <a:lstStyle/>
          <a:p>
            <a:pPr>
              <a:defRPr sz="2600"/>
            </a:pPr>
            <a:r>
              <a:t>than to build and maintain it themselves.. </a:t>
            </a:r>
          </a:p>
          <a:p>
            <a:pPr>
              <a:defRPr sz="2600"/>
            </a:pPr>
            <a:r>
              <a:t>&lt;click&gt;</a:t>
            </a:r>
          </a:p>
          <a:p>
            <a:pPr>
              <a:defRPr sz="2600"/>
            </a:pPr>
          </a:p>
          <a:p>
            <a:pPr>
              <a:defRPr sz="2600"/>
            </a:pPr>
            <a:r>
              <a:t>and of course the whole point here is that they’re not just hosting one website, but many. website.</a:t>
            </a:r>
          </a:p>
          <a:p>
            <a:pPr>
              <a:defRPr sz="2600"/>
            </a:pPr>
          </a:p>
          <a:p>
            <a:pPr>
              <a:defRPr sz="2600"/>
            </a:pPr>
            <a:r>
              <a:t>When i say third-parties here..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4" name="Shape 3984"/>
          <p:cNvSpPr/>
          <p:nvPr>
            <p:ph type="sldImg"/>
          </p:nvPr>
        </p:nvSpPr>
        <p:spPr>
          <a:prstGeom prst="rect">
            <a:avLst/>
          </a:prstGeom>
        </p:spPr>
        <p:txBody>
          <a:bodyPr/>
          <a:lstStyle/>
          <a:p>
            <a:pPr/>
          </a:p>
        </p:txBody>
      </p:sp>
      <p:sp>
        <p:nvSpPr>
          <p:cNvPr id="3985" name="Shape 3985"/>
          <p:cNvSpPr/>
          <p:nvPr>
            <p:ph type="body" sz="quarter" idx="1"/>
          </p:nvPr>
        </p:nvSpPr>
        <p:spPr>
          <a:prstGeom prst="rect">
            <a:avLst/>
          </a:prstGeom>
        </p:spPr>
        <p:txBody>
          <a:bodyPr/>
          <a:lstStyle/>
          <a:p>
            <a:pPr>
              <a:defRPr sz="2000"/>
            </a:pPr>
            <a:r>
              <a:t>this includes a few different types of services: </a:t>
            </a:r>
          </a:p>
          <a:p>
            <a:pPr>
              <a:defRPr sz="2000"/>
            </a:pPr>
            <a:r>
              <a:t>- content delivery networks like akamai</a:t>
            </a:r>
          </a:p>
          <a:p>
            <a:pPr marL="187157" indent="-187157">
              <a:buSzPct val="75000"/>
              <a:buChar char="-"/>
              <a:defRPr sz="2000"/>
            </a:pPr>
            <a:r>
              <a:t>web hosting services like go daddy</a:t>
            </a:r>
          </a:p>
          <a:p>
            <a:pPr marL="187157" indent="-187157">
              <a:buSzPct val="75000"/>
              <a:buChar char="-"/>
              <a:defRPr sz="2000"/>
            </a:pPr>
            <a:r>
              <a:t>or cloud providers like amazon’s EC2</a:t>
            </a:r>
          </a:p>
          <a:p>
            <a:pPr>
              <a:defRPr sz="2000"/>
            </a:pPr>
          </a:p>
          <a:p>
            <a:pPr>
              <a:defRPr sz="2000"/>
            </a:pPr>
            <a:r>
              <a:t>They are involved in different elvels; but they all trusted to deliver a content using HTTPS.</a:t>
            </a:r>
          </a:p>
          <a:p>
            <a:pPr>
              <a:defRPr sz="2000"/>
            </a:pPr>
          </a:p>
          <a:p>
            <a:pPr>
              <a:defRPr sz="2000"/>
            </a:pPr>
            <a:r>
              <a:t>so now if we take a step back and look at the big picture..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08" name="Shape 4108"/>
          <p:cNvSpPr/>
          <p:nvPr>
            <p:ph type="sldImg"/>
          </p:nvPr>
        </p:nvSpPr>
        <p:spPr>
          <a:prstGeom prst="rect">
            <a:avLst/>
          </a:prstGeom>
        </p:spPr>
        <p:txBody>
          <a:bodyPr/>
          <a:lstStyle/>
          <a:p>
            <a:pPr/>
          </a:p>
        </p:txBody>
      </p:sp>
      <p:sp>
        <p:nvSpPr>
          <p:cNvPr id="4109" name="Shape 4109"/>
          <p:cNvSpPr/>
          <p:nvPr>
            <p:ph type="body" sz="quarter" idx="1"/>
          </p:nvPr>
        </p:nvSpPr>
        <p:spPr>
          <a:prstGeom prst="rect">
            <a:avLst/>
          </a:prstGeom>
        </p:spPr>
        <p:txBody>
          <a:bodyPr/>
          <a:lstStyle/>
          <a:p>
            <a:pPr>
              <a:defRPr sz="1800"/>
            </a:pPr>
            <a:r>
              <a:t>what happens today in practice is that </a:t>
            </a:r>
          </a:p>
          <a:p>
            <a:pPr>
              <a:defRPr sz="1800"/>
            </a:pPr>
            <a:r>
              <a:t>When you send a DNS query for </a:t>
            </a:r>
            <a:r>
              <a:rPr u="sng">
                <a:hlinkClick r:id="rId3" invalidUrl="" action="" tgtFrame="" tooltip="" history="1" highlightClick="0" endSnd="0"/>
              </a:rPr>
              <a:t>bankofamerica.com</a:t>
            </a:r>
            <a:r>
              <a:t>, for example, it resolves to one of the </a:t>
            </a:r>
            <a:r>
              <a:rPr i="1"/>
              <a:t>hosting provider’s servers</a:t>
            </a:r>
            <a:r>
              <a:t>, </a:t>
            </a:r>
          </a:p>
          <a:p>
            <a:pPr>
              <a:defRPr sz="1800"/>
            </a:pPr>
            <a:r>
              <a:t>and your browser makes a connection to the </a:t>
            </a:r>
            <a:r>
              <a:rPr i="1"/>
              <a:t>hosting provider</a:t>
            </a:r>
            <a:r>
              <a:t>, </a:t>
            </a:r>
          </a:p>
          <a:p>
            <a:pPr>
              <a:defRPr sz="1800"/>
            </a:pPr>
            <a:r>
              <a:t>and also! participates in the TLS handshake for authentication! </a:t>
            </a:r>
          </a:p>
          <a:p>
            <a:pPr>
              <a:defRPr sz="1800"/>
            </a:pPr>
          </a:p>
          <a:p>
            <a:pPr>
              <a:defRPr sz="1800"/>
            </a:pPr>
            <a:r>
              <a:t>this implicitly means that the hosting provider must have private key.</a:t>
            </a:r>
          </a:p>
          <a:p>
            <a:pPr>
              <a:defRPr sz="1800"/>
            </a:pPr>
            <a:r>
              <a:t> </a:t>
            </a:r>
          </a:p>
          <a:p>
            <a:pPr>
              <a:defRPr sz="1800"/>
            </a:pPr>
            <a:r>
              <a:t>And again, this applies not just to one single website, but to all of their customers..</a:t>
            </a:r>
          </a:p>
          <a:p>
            <a:pPr>
              <a:defRPr sz="1800"/>
            </a:pPr>
          </a:p>
          <a:p>
            <a:pPr>
              <a:defRPr sz="1800"/>
            </a:pPr>
            <a:r>
              <a:t>so </a:t>
            </a:r>
            <a:r>
              <a:rPr i="1"/>
              <a:t>this</a:t>
            </a:r>
            <a:r>
              <a:t> is the state of things today: third-party hosting providers know their customers’ private keys!</a:t>
            </a:r>
          </a:p>
          <a:p>
            <a:pPr>
              <a:defRPr sz="1800">
                <a:solidFill>
                  <a:schemeClr val="accent5">
                    <a:hueOff val="89162"/>
                    <a:satOff val="9554"/>
                    <a:lumOff val="16296"/>
                  </a:schemeClr>
                </a:solidFill>
              </a:defRPr>
            </a:pPr>
            <a:r>
              <a:t>…which breaks the fundamental assumption of authentication</a:t>
            </a:r>
          </a:p>
          <a:p>
            <a:pPr>
              <a:defRPr sz="1800"/>
            </a:pPr>
          </a:p>
          <a:p>
            <a:pPr>
              <a:defRPr sz="1800"/>
            </a:pPr>
            <a:r>
              <a:t>Conceptually, this is what’s happening in the web today — but if you’re skeptical and want to verify this for yourself, here’s a quick example: just this morning i went to </a:t>
            </a:r>
            <a:r>
              <a:rPr u="sng">
                <a:hlinkClick r:id="rId4" invalidUrl="" action="" tgtFrame="" tooltip="" history="1" highlightClick="0" endSnd="0"/>
              </a:rPr>
              <a:t>chick-fil-a.com</a:t>
            </a:r>
            <a:r>
              <a:t>, the website for a popular fast-food chain in the US, and took a screen shot of the certificate: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4" name="Shape 4124"/>
          <p:cNvSpPr/>
          <p:nvPr>
            <p:ph type="sldImg"/>
          </p:nvPr>
        </p:nvSpPr>
        <p:spPr>
          <a:prstGeom prst="rect">
            <a:avLst/>
          </a:prstGeom>
        </p:spPr>
        <p:txBody>
          <a:bodyPr/>
          <a:lstStyle/>
          <a:p>
            <a:pPr/>
          </a:p>
        </p:txBody>
      </p:sp>
      <p:sp>
        <p:nvSpPr>
          <p:cNvPr id="4125" name="Shape 4125"/>
          <p:cNvSpPr/>
          <p:nvPr>
            <p:ph type="body" sz="quarter" idx="1"/>
          </p:nvPr>
        </p:nvSpPr>
        <p:spPr>
          <a:prstGeom prst="rect">
            <a:avLst/>
          </a:prstGeom>
        </p:spPr>
        <p:txBody>
          <a:bodyPr/>
          <a:lstStyle/>
          <a:p>
            <a:pPr>
              <a:defRPr sz="1800"/>
            </a:pPr>
            <a:r>
              <a:t>just this morning i went to </a:t>
            </a:r>
            <a:r>
              <a:rPr u="sng">
                <a:hlinkClick r:id="rId3" invalidUrl="" action="" tgtFrame="" tooltip="" history="1" highlightClick="0" endSnd="0"/>
              </a:rPr>
              <a:t>chick-fil-a.com</a:t>
            </a:r>
            <a:r>
              <a:t>, the website for a popular fast-food chain in the US, and took a screen shot of the certificate on my browser</a:t>
            </a:r>
          </a:p>
          <a:p>
            <a:pPr>
              <a:defRPr sz="1800"/>
            </a:pPr>
          </a:p>
          <a:p>
            <a:pPr>
              <a:defRPr sz="1800"/>
            </a:pPr>
            <a:r>
              <a:t>In addition to chik-fil-a, there are other domains also included in this certificate, for instance</a:t>
            </a:r>
          </a:p>
          <a:p>
            <a:pPr>
              <a:defRPr sz="1800"/>
            </a:pPr>
            <a:r>
              <a:t>the secretary of state from vermont…</a:t>
            </a:r>
          </a:p>
          <a:p>
            <a:pPr>
              <a:defRPr sz="1800"/>
            </a:pPr>
            <a:r>
              <a:t>an israli bank</a:t>
            </a:r>
          </a:p>
          <a:p>
            <a:pPr>
              <a:defRPr sz="1800"/>
            </a:pPr>
            <a:r>
              <a:t>and.. a large Saudi Arabian ISP</a:t>
            </a:r>
          </a:p>
          <a:p>
            <a:pPr>
              <a:defRPr sz="1800"/>
            </a:pPr>
          </a:p>
          <a:p>
            <a:pPr>
              <a:defRPr sz="1800"/>
            </a:pPr>
            <a:r>
              <a:t>These are all on the same certificate, so they all share the same private key.</a:t>
            </a:r>
          </a:p>
          <a:p>
            <a:pPr>
              <a:defRPr sz="1800"/>
            </a:pPr>
          </a:p>
          <a:p>
            <a:pPr>
              <a:defRPr sz="1800"/>
            </a:pPr>
            <a:r>
              <a:t>So one of two things could be happening here: either ALL of them have the private key, which would mean they could all impersonate one another — this is not happening.</a:t>
            </a:r>
          </a:p>
          <a:p>
            <a:pPr>
              <a:defRPr sz="1800"/>
            </a:pPr>
          </a:p>
          <a:p>
            <a:pPr>
              <a:defRPr sz="1800"/>
            </a:pPr>
            <a:r>
              <a:t>OR just one of them has the private key, which is the hosting provider, and they use the same private key to serve these websites content</a:t>
            </a:r>
          </a:p>
          <a:p>
            <a:pPr>
              <a:defRPr sz="1800">
                <a:solidFill>
                  <a:schemeClr val="accent5">
                    <a:hueOff val="89162"/>
                    <a:satOff val="9554"/>
                    <a:lumOff val="16296"/>
                  </a:schemeClr>
                </a:solidFill>
              </a:defRPr>
            </a:pPr>
          </a:p>
          <a:p>
            <a:pPr>
              <a:defRPr sz="1800">
                <a:solidFill>
                  <a:schemeClr val="accent5">
                    <a:hueOff val="89162"/>
                    <a:satOff val="9554"/>
                    <a:lumOff val="16296"/>
                  </a:schemeClr>
                </a:solidFill>
              </a:defRPr>
            </a:pPr>
            <a:r>
              <a:t>This is just one example of several ways that keys are shared today..</a:t>
            </a:r>
          </a:p>
          <a:p>
            <a:pPr>
              <a:defRPr sz="1800">
                <a:solidFill>
                  <a:schemeClr val="accent5">
                    <a:hueOff val="89162"/>
                    <a:satOff val="9554"/>
                    <a:lumOff val="16296"/>
                  </a:schemeClr>
                </a:solidFill>
              </a:defRPr>
            </a:pPr>
            <a:r>
              <a:t>Then, what’s the problem of key sharings?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9" name="Shape 4229"/>
          <p:cNvSpPr/>
          <p:nvPr>
            <p:ph type="sldImg"/>
          </p:nvPr>
        </p:nvSpPr>
        <p:spPr>
          <a:prstGeom prst="rect">
            <a:avLst/>
          </a:prstGeom>
        </p:spPr>
        <p:txBody>
          <a:bodyPr/>
          <a:lstStyle/>
          <a:p>
            <a:pPr/>
          </a:p>
        </p:txBody>
      </p:sp>
      <p:sp>
        <p:nvSpPr>
          <p:cNvPr id="4230" name="Shape 4230"/>
          <p:cNvSpPr/>
          <p:nvPr>
            <p:ph type="body" sz="quarter" idx="1"/>
          </p:nvPr>
        </p:nvSpPr>
        <p:spPr>
          <a:prstGeom prst="rect">
            <a:avLst/>
          </a:prstGeom>
        </p:spPr>
        <p:txBody>
          <a:bodyPr/>
          <a:lstStyle/>
          <a:p>
            <a:pPr/>
          </a:p>
          <a:p>
            <a:pPr marL="382336" indent="-382336">
              <a:buSzPct val="100000"/>
              <a:buAutoNum type="arabicPeriod" startAt="1"/>
            </a:pPr>
            <a:r>
              <a:t>First, it complicates the trust model of the PKI. The model doesn’t take hosting providers into account, and so there’s a huge lack of transparency: users don’t know who they’re really communicating with and thus who they’re trusting</a:t>
            </a:r>
          </a:p>
          <a:p>
            <a:pPr marL="382336" indent="-382336">
              <a:buSzPct val="100000"/>
              <a:buAutoNum type="arabicPeriod" startAt="1"/>
            </a:pPr>
            <a:r>
              <a:t>Second, going back to this principle of economies of scale, because these third-parties are getting access to the keys for </a:t>
            </a:r>
            <a:r>
              <a:rPr i="1"/>
              <a:t>all</a:t>
            </a:r>
            <a:r>
              <a:t> their customers, this has the potential to centralize trust</a:t>
            </a:r>
          </a:p>
          <a:p>
            <a:pPr marL="382336" indent="-382336">
              <a:buSzPct val="100000"/>
              <a:buAutoNum type="arabicPeriod" startAt="1"/>
            </a:pPr>
            <a:r>
              <a:t>And also to create a single point of failure, in that mistakes made by the hosting provider could harm the security of </a:t>
            </a:r>
            <a:r>
              <a:rPr i="1"/>
              <a:t>all </a:t>
            </a:r>
            <a:r>
              <a:t>of their customers at once.</a:t>
            </a:r>
          </a:p>
          <a:p>
            <a:pPr/>
          </a:p>
          <a:p>
            <a:pPr/>
            <a:r>
              <a:t>So, we would like to know</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2" name="Shape 4262"/>
          <p:cNvSpPr/>
          <p:nvPr>
            <p:ph type="sldImg"/>
          </p:nvPr>
        </p:nvSpPr>
        <p:spPr>
          <a:prstGeom prst="rect">
            <a:avLst/>
          </a:prstGeom>
        </p:spPr>
        <p:txBody>
          <a:bodyPr/>
          <a:lstStyle/>
          <a:p>
            <a:pPr/>
          </a:p>
        </p:txBody>
      </p:sp>
      <p:sp>
        <p:nvSpPr>
          <p:cNvPr id="4263" name="Shape 4263"/>
          <p:cNvSpPr/>
          <p:nvPr>
            <p:ph type="body" sz="quarter" idx="1"/>
          </p:nvPr>
        </p:nvSpPr>
        <p:spPr>
          <a:prstGeom prst="rect">
            <a:avLst/>
          </a:prstGeom>
        </p:spPr>
        <p:txBody>
          <a:bodyPr/>
          <a:lstStyle/>
          <a:p>
            <a:pPr/>
            <a:r>
              <a:t>how well today’s DNSSEC PKI ecosystem is managed because it is challenging to monitor millions of domains and DNS resolvers to check if DNSSEC is correctly deployed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8" name="Shape 4268"/>
          <p:cNvSpPr/>
          <p:nvPr>
            <p:ph type="sldImg"/>
          </p:nvPr>
        </p:nvSpPr>
        <p:spPr>
          <a:prstGeom prst="rect">
            <a:avLst/>
          </a:prstGeom>
        </p:spPr>
        <p:txBody>
          <a:bodyPr/>
          <a:lstStyle/>
          <a:p>
            <a:pPr/>
          </a:p>
        </p:txBody>
      </p:sp>
      <p:sp>
        <p:nvSpPr>
          <p:cNvPr id="4269" name="Shape 4269"/>
          <p:cNvSpPr/>
          <p:nvPr>
            <p:ph type="body" sz="quarter" idx="1"/>
          </p:nvPr>
        </p:nvSpPr>
        <p:spPr>
          <a:prstGeom prst="rect">
            <a:avLst/>
          </a:prstGeom>
        </p:spPr>
        <p:txBody>
          <a:bodyPr/>
          <a:lstStyle/>
          <a:p>
            <a:pPr/>
            <a:r>
              <a:t>To answer those questions; I applied data-driven approach to analyze all certificates from IPv4 spaces</a:t>
            </a:r>
          </a:p>
          <a:p>
            <a:pPr/>
          </a:p>
          <a:p>
            <a:pPr/>
            <a:r>
              <a:t>From the 100M IP addresses, we fetched 38M certificates used from 2M domains</a:t>
            </a:r>
          </a:p>
          <a:p>
            <a:pPr/>
          </a:p>
          <a:p>
            <a:pPr/>
          </a:p>
          <a:p>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5" name="Shape 4285"/>
          <p:cNvSpPr/>
          <p:nvPr>
            <p:ph type="sldImg"/>
          </p:nvPr>
        </p:nvSpPr>
        <p:spPr>
          <a:prstGeom prst="rect">
            <a:avLst/>
          </a:prstGeom>
        </p:spPr>
        <p:txBody>
          <a:bodyPr/>
          <a:lstStyle/>
          <a:p>
            <a:pPr/>
          </a:p>
        </p:txBody>
      </p:sp>
      <p:sp>
        <p:nvSpPr>
          <p:cNvPr id="4286" name="Shape 4286"/>
          <p:cNvSpPr/>
          <p:nvPr>
            <p:ph type="body" sz="quarter" idx="1"/>
          </p:nvPr>
        </p:nvSpPr>
        <p:spPr>
          <a:prstGeom prst="rect">
            <a:avLst/>
          </a:prstGeom>
        </p:spPr>
        <p:txBody>
          <a:bodyPr/>
          <a:lstStyle/>
          <a:p>
            <a:pPr>
              <a:defRPr sz="1800"/>
            </a:pPr>
            <a:r>
              <a:t>let’s see how many of each domain organizations are shared by hosting providers.</a:t>
            </a:r>
          </a:p>
          <a:p>
            <a:pPr>
              <a:defRPr sz="1800"/>
            </a:pPr>
          </a:p>
          <a:p>
            <a:pPr>
              <a:defRPr sz="1800"/>
            </a:pPr>
          </a:p>
          <a:p>
            <a:pPr>
              <a:defRPr sz="1800"/>
            </a:pPr>
            <a:r>
              <a:t>We can see here that 23.5% of all organizations didn’t use any </a:t>
            </a:r>
            <a:r>
              <a:rPr i="1"/>
              <a:t>third-party</a:t>
            </a:r>
            <a:r>
              <a:t> hosting providers, but the vast majority, 76.5%, used at least 1 third-party.</a:t>
            </a:r>
          </a:p>
          <a:p>
            <a:pPr>
              <a:defRPr sz="1800"/>
            </a:pPr>
          </a:p>
          <a:p>
            <a:pPr>
              <a:defRPr sz="1800"/>
            </a:pPr>
            <a:r>
              <a:t>So clearly a lot of organizations are sharing, but a logical question to ask her is: who is sharing? is it the sensitive websites like our banks or social media accounts or is it just the small websites?</a:t>
            </a:r>
          </a:p>
          <a:p>
            <a:pPr>
              <a:defRPr sz="1800"/>
            </a:pPr>
          </a:p>
          <a:p>
            <a:pPr>
              <a:defRPr sz="1800">
                <a:solidFill>
                  <a:schemeClr val="accent5">
                    <a:hueOff val="89162"/>
                    <a:satOff val="9554"/>
                    <a:lumOff val="16296"/>
                  </a:schemeClr>
                </a:solidFill>
              </a:defRPr>
            </a:pPr>
            <a:r>
              <a:t>(what’s the organization):</a:t>
            </a:r>
          </a:p>
          <a:p>
            <a:pPr>
              <a:defRPr sz="1800">
                <a:solidFill>
                  <a:schemeClr val="accent5">
                    <a:hueOff val="89162"/>
                    <a:satOff val="9554"/>
                    <a:lumOff val="16296"/>
                  </a:schemeClr>
                </a:solidFill>
              </a:defRPr>
            </a:pPr>
            <a:r>
              <a:t>If we just use a domain name, then the analysis won’t be accurate; for example, the </a:t>
            </a:r>
            <a:r>
              <a:rPr u="sng">
                <a:hlinkClick r:id="rId3" invalidUrl="" action="" tgtFrame="" tooltip="" history="1" highlightClick="0" endSnd="0"/>
              </a:rPr>
              <a:t>google.com</a:t>
            </a:r>
            <a:r>
              <a:t>, youtube are managed by Google, but if we just simply compare the domain name then the algorithm will determine that youtube is served from third party hosting provider.</a:t>
            </a:r>
          </a:p>
          <a:p>
            <a:pPr>
              <a:defRPr sz="1800">
                <a:solidFill>
                  <a:schemeClr val="accent5">
                    <a:hueOff val="89162"/>
                    <a:satOff val="9554"/>
                    <a:lumOff val="16296"/>
                  </a:schemeClr>
                </a:solidFill>
              </a:defRPr>
            </a:pPr>
          </a:p>
          <a:p>
            <a:pPr>
              <a:defRPr sz="1800">
                <a:solidFill>
                  <a:schemeClr val="accent5">
                    <a:hueOff val="89162"/>
                    <a:satOff val="9554"/>
                    <a:lumOff val="16296"/>
                  </a:schemeClr>
                </a:solidFill>
              </a:defRPr>
            </a:pPr>
            <a:r>
              <a:t>We group the domain names if they are managed by same organization and we call it as domain organizations; </a:t>
            </a:r>
          </a:p>
          <a:p>
            <a:pPr>
              <a:defRPr sz="1800"/>
            </a:pPr>
          </a:p>
          <a:p>
            <a:pPr>
              <a:defRPr sz="1800"/>
            </a:pPr>
            <a:r>
              <a:t>——-</a:t>
            </a:r>
          </a:p>
          <a:p>
            <a:pPr>
              <a:defRPr sz="1800"/>
            </a:pPr>
            <a:r>
              <a:t>This outlier is the google. Google operates a “global cache” that provides content over HTTPS from servers located in thousands of partner networks throughout the world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99" name="Shape 4299"/>
          <p:cNvSpPr/>
          <p:nvPr>
            <p:ph type="sldImg"/>
          </p:nvPr>
        </p:nvSpPr>
        <p:spPr>
          <a:prstGeom prst="rect">
            <a:avLst/>
          </a:prstGeom>
        </p:spPr>
        <p:txBody>
          <a:bodyPr/>
          <a:lstStyle/>
          <a:p>
            <a:pPr/>
          </a:p>
        </p:txBody>
      </p:sp>
      <p:sp>
        <p:nvSpPr>
          <p:cNvPr id="4300" name="Shape 4300"/>
          <p:cNvSpPr/>
          <p:nvPr>
            <p:ph type="body" sz="quarter" idx="1"/>
          </p:nvPr>
        </p:nvSpPr>
        <p:spPr>
          <a:prstGeom prst="rect">
            <a:avLst/>
          </a:prstGeom>
        </p:spPr>
        <p:txBody>
          <a:bodyPr/>
          <a:lstStyle/>
          <a:p>
            <a:pPr>
              <a:defRPr sz="1800"/>
            </a:pPr>
            <a:r>
              <a:t>in order to answer that question: we looked at this distribution in terms of website popularity across the alexa top 1 million.</a:t>
            </a:r>
          </a:p>
          <a:p>
            <a:pPr>
              <a:defRPr sz="1800"/>
            </a:pPr>
          </a:p>
          <a:p>
            <a:pPr>
              <a:defRPr sz="1800"/>
            </a:pPr>
            <a:r>
              <a:t>If we look at the most popular websites, the alexa top 10,000, we can see that 43.2% of them shared at least one of their private keys.  </a:t>
            </a:r>
          </a:p>
          <a:p>
            <a:pPr>
              <a:defRPr sz="1800"/>
            </a:pPr>
          </a:p>
          <a:p>
            <a:pPr>
              <a:defRPr sz="1800"/>
            </a:pPr>
            <a:r>
              <a:t>But we observe an interesting, non-linear relationship between popularity and the likelihood of key sharing; the most popular and least popular websites are both more likely to share their keys.</a:t>
            </a:r>
          </a:p>
          <a:p>
            <a:pPr>
              <a:defRPr sz="1800"/>
            </a:pPr>
          </a:p>
          <a:p>
            <a:pPr>
              <a:defRPr sz="1800"/>
            </a:pPr>
            <a:r>
              <a:t>We expect this is driven by two distinct factors: popular websites have incentive to host their content on globally distributed CDNs for better availability and performance, while unpopular websites are likely to use hosting providers rather than manage their own servers. </a:t>
            </a:r>
          </a:p>
          <a:p>
            <a:pPr>
              <a:defRPr sz="1800"/>
            </a:pPr>
          </a:p>
          <a:p>
            <a:pPr>
              <a:defRPr sz="1800"/>
            </a:pPr>
            <a:r>
              <a:t>These results indicate that economic incentives are a main driving force for key sharing on the web.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4" name="Shape 4314"/>
          <p:cNvSpPr/>
          <p:nvPr>
            <p:ph type="sldImg"/>
          </p:nvPr>
        </p:nvSpPr>
        <p:spPr>
          <a:prstGeom prst="rect">
            <a:avLst/>
          </a:prstGeom>
        </p:spPr>
        <p:txBody>
          <a:bodyPr/>
          <a:lstStyle/>
          <a:p>
            <a:pPr/>
          </a:p>
        </p:txBody>
      </p:sp>
      <p:sp>
        <p:nvSpPr>
          <p:cNvPr id="4315" name="Shape 4315"/>
          <p:cNvSpPr/>
          <p:nvPr>
            <p:ph type="body" sz="quarter" idx="1"/>
          </p:nvPr>
        </p:nvSpPr>
        <p:spPr>
          <a:prstGeom prst="rect">
            <a:avLst/>
          </a:prstGeom>
        </p:spPr>
        <p:txBody>
          <a:bodyPr/>
          <a:lstStyle/>
          <a:p>
            <a:pPr>
              <a:defRPr sz="1800"/>
            </a:pPr>
            <a:r>
              <a:t>Then, how does key sharing impact on the security/vulnerability?</a:t>
            </a:r>
          </a:p>
          <a:p>
            <a:pPr>
              <a:defRPr sz="1800"/>
            </a:pPr>
            <a:r>
              <a:t>If you expand this idea: you might want to know how many hosting organizations you need to compromise to get X fractions of all private keys</a:t>
            </a:r>
          </a:p>
          <a:p>
            <a:pPr>
              <a:defRPr sz="1800"/>
            </a:pPr>
          </a:p>
          <a:p>
            <a:pPr>
              <a:defRPr sz="1800"/>
            </a:pPr>
            <a:r>
              <a:t>let’s start by just considering the alexa top 1k websites for example.</a:t>
            </a:r>
          </a:p>
          <a:p>
            <a:pPr>
              <a:defRPr sz="1800"/>
            </a:pPr>
            <a:r>
              <a:t>First this plot shows that, by compromising just a single provider, an attacker could gain access to 60% of all the top 1k private keys.</a:t>
            </a:r>
          </a:p>
          <a:p>
            <a:pPr>
              <a:defRPr sz="1800"/>
            </a:pPr>
          </a:p>
          <a:p>
            <a:pPr>
              <a:defRPr sz="1800"/>
            </a:pPr>
            <a:r>
              <a:t>now if we look at this across all domains, we can see that, for example, by compromising just 10 providers, an attacker could gain access to over 40% of the private keys of all domains.</a:t>
            </a:r>
          </a:p>
          <a:p>
            <a:pPr>
              <a:defRPr sz="1800"/>
            </a:pPr>
          </a:p>
          <a:p>
            <a:pPr>
              <a:defRPr sz="1800"/>
            </a:pPr>
            <a:r>
              <a:t>Which means that…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5" name="Shape 1175"/>
          <p:cNvSpPr/>
          <p:nvPr>
            <p:ph type="sldImg"/>
          </p:nvPr>
        </p:nvSpPr>
        <p:spPr>
          <a:prstGeom prst="rect">
            <a:avLst/>
          </a:prstGeom>
        </p:spPr>
        <p:txBody>
          <a:bodyPr/>
          <a:lstStyle/>
          <a:p>
            <a:pPr/>
          </a:p>
        </p:txBody>
      </p:sp>
      <p:sp>
        <p:nvSpPr>
          <p:cNvPr id="1176" name="Shape 1176"/>
          <p:cNvSpPr/>
          <p:nvPr>
            <p:ph type="body" sz="quarter" idx="1"/>
          </p:nvPr>
        </p:nvSpPr>
        <p:spPr>
          <a:prstGeom prst="rect">
            <a:avLst/>
          </a:prstGeom>
        </p:spPr>
        <p:txBody>
          <a:bodyPr/>
          <a:lstStyle/>
          <a:p>
            <a:pPr/>
            <a:r>
              <a:t>OCSP uses a different approach. OCSP is a web service protocol that allows a client to query the CA for the revocation status of a single certificate.</a:t>
            </a:r>
          </a:p>
          <a:p>
            <a:pPr/>
          </a:p>
          <a:p>
            <a:pPr/>
            <a:r>
              <a:t>The CA now runs a server, called an OCSP responder. Clients can locate the OCSP responder for a certificate by using URL provided in a certificate and send an OCSP request to the responder with serial number, a hash of the issuer’s name public key.</a:t>
            </a:r>
          </a:p>
          <a:p>
            <a:pPr/>
            <a:r>
              <a:t>The responder will returns a signed response which includes a revocation status: revoked, good, unknown.</a:t>
            </a:r>
          </a:p>
          <a:p>
            <a:pP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3" name="Shape 1183"/>
          <p:cNvSpPr/>
          <p:nvPr>
            <p:ph type="sldImg"/>
          </p:nvPr>
        </p:nvSpPr>
        <p:spPr>
          <a:prstGeom prst="rect">
            <a:avLst/>
          </a:prstGeom>
        </p:spPr>
        <p:txBody>
          <a:bodyPr/>
          <a:lstStyle/>
          <a:p>
            <a:pPr/>
          </a:p>
        </p:txBody>
      </p:sp>
      <p:sp>
        <p:nvSpPr>
          <p:cNvPr id="1184" name="Shape 1184"/>
          <p:cNvSpPr/>
          <p:nvPr>
            <p:ph type="body" sz="quarter" idx="1"/>
          </p:nvPr>
        </p:nvSpPr>
        <p:spPr>
          <a:prstGeom prst="rect">
            <a:avLst/>
          </a:prstGeom>
        </p:spPr>
        <p:txBody>
          <a:bodyPr/>
          <a:lstStyle/>
          <a:p>
            <a:pPr/>
            <a:r>
              <a:t>Issuer’s certificate: https://censys.io/certificates/b1774f9b26b4e2d5f751713600ffeb163b34cb7a14c2c079704e95364fbcca49</a:t>
            </a:r>
          </a:p>
          <a:p>
            <a:pPr/>
          </a:p>
          <a:p>
            <a:pPr/>
            <a:r>
              <a:t>-----BEGIN CERTIFICATE-----</a:t>
            </a:r>
          </a:p>
          <a:p>
            <a:pPr/>
            <a:r>
              <a:t>MIIF+TCCA+GgAwIBAgIQJbVdRZm0XXTm3MkhAFSBcjANBgkqhkiG9w0BAQ0FADCB</a:t>
            </a:r>
          </a:p>
          <a:p>
            <a:pPr/>
            <a:r>
              <a:t>iDELMAkGA1UEBhMCVVMxEzARBgNVBAgTCk5ldyBKZXJzZXkxFDASBgNVBAcTC0pl</a:t>
            </a:r>
          </a:p>
          <a:p>
            <a:pPr/>
            <a:r>
              <a:t>cnNleSBDaXR5MR4wHAYDVQQKExVUaGUgVVNFUlRSVVNUIE5ldHdvcmsxLjAsBgNV</a:t>
            </a:r>
          </a:p>
          <a:p>
            <a:pPr/>
            <a:r>
              <a:t>BAMTJVVTRVJUcnVzdCBSU0EgQ2VydGlmaWNhdGlvbiBBdXRob3JpdHkwHhcNMTQw</a:t>
            </a:r>
          </a:p>
          <a:p>
            <a:pPr/>
            <a:r>
              <a:t>OTE5MDAwMDAwWhcNMjQwOTE4MjM1OTU5WjB2MQswCQYDVQQGEwJVUzELMAkGA1UE</a:t>
            </a:r>
          </a:p>
          <a:p>
            <a:pPr/>
            <a:r>
              <a:t>CBMCTUkxEjAQBgNVBAcTCUFubiBBcmJvcjESMBAGA1UEChMJSW50ZXJuZXQyMREw</a:t>
            </a:r>
          </a:p>
          <a:p>
            <a:pPr/>
            <a:r>
              <a:t>DwYDVQQLEwhJbkNvbW1vbjEfMB0GA1UEAxMWSW5Db21tb24gUlNBIFNlcnZlciBD</a:t>
            </a:r>
          </a:p>
          <a:p>
            <a:pPr/>
            <a:r>
              <a:t>QTCCASIwDQYJKoZIhvcNAQEBBQADggEPADCCAQoCggEBAJwb8bsvf2MYFVFRVA+e</a:t>
            </a:r>
          </a:p>
          <a:p>
            <a:pPr/>
            <a:r>
              <a:t>xU5NEFj6MJsXKZDmMwysE1N8VJG06thum4ltuzM+j9INpun5uukNDBqeso7JcC7v</a:t>
            </a:r>
          </a:p>
          <a:p>
            <a:pPr/>
            <a:r>
              <a:t>HgV9lestjaKpTbOc5/MZNrun8XzmCB5hJ0R6lvSoNNviQsil2zfVtefkQnI/tBPP</a:t>
            </a:r>
          </a:p>
          <a:p>
            <a:pPr/>
            <a:r>
              <a:t>iwckRR6MkYNGuQmm/BijBgLsNI0yZpUn6uGX6Ns1oytW61fo8BBZ321wDGZq0GTl</a:t>
            </a:r>
          </a:p>
          <a:p>
            <a:pPr/>
            <a:r>
              <a:t>qKOYMa0dYtX6kuOaQ80tNfvZnjNbRX3EhigsZhLI2w8ZMA0/6fDqSl5AB8f2IHpT</a:t>
            </a:r>
          </a:p>
          <a:p>
            <a:pPr/>
            <a:r>
              <a:t>eIFken5FahZv9JNYyWL7KSd9oX8hzudPR9aKVuDjZvjs3YncJowZaDuNi+L7RyML</a:t>
            </a:r>
          </a:p>
          <a:p>
            <a:pPr/>
            <a:r>
              <a:t>fzcCAwEAAaOCAW4wggFqMB8GA1UdIwQYMBaAFFN5v1qqK0rPVIDh2JvAnfKyA2bL</a:t>
            </a:r>
          </a:p>
          <a:p>
            <a:pPr/>
            <a:r>
              <a:t>MB0GA1UdDgQWBBQeBaN3j2yW4luHS6a0hqxxAAznODAOBgNVHQ8BAf8EBAMCAYYw</a:t>
            </a:r>
          </a:p>
          <a:p>
            <a:pPr/>
            <a:r>
              <a:t>EgYDVR0TAQH/BAgwBgEB/wIBADAdBgNVHSUEFjAUBggrBgEFBQcDAQYIKwYBBQUH</a:t>
            </a:r>
          </a:p>
          <a:p>
            <a:pPr/>
            <a:r>
              <a:t>AwIwGwYDVR0gBBQwEjAGBgRVHSAAMAgGBmeBDAECAjBQBgNVHR8ESTBHMEWgQ6BB</a:t>
            </a:r>
          </a:p>
          <a:p>
            <a:pPr/>
            <a:r>
              <a:t>hj9odHRwOi8vY3JsLnVzZXJ0cnVzdC5jb20vVVNFUlRydXN0UlNBQ2VydGlmaWNh</a:t>
            </a:r>
          </a:p>
          <a:p>
            <a:pPr/>
            <a:r>
              <a:t>dGlvbkF1dGhvcml0eS5jcmwwdgYIKwYBBQUHAQEEajBoMD8GCCsGAQUFBzAChjNo</a:t>
            </a:r>
          </a:p>
          <a:p>
            <a:pPr/>
            <a:r>
              <a:t>dHRwOi8vY3J0LnVzZXJ0cnVzdC5jb20vVVNFUlRydXN0UlNBQWRkVHJ1c3RDQS5j</a:t>
            </a:r>
          </a:p>
          <a:p>
            <a:pPr/>
            <a:r>
              <a:t>cnQwJQYIKwYBBQUHMAGGGWh0dHA6Ly9vY3NwLnVzZXJ0cnVzdC5jb20wDQYJKoZI</a:t>
            </a:r>
          </a:p>
          <a:p>
            <a:pPr/>
            <a:r>
              <a:t>hvcNAQENBQADggIBAE3VdfpMw+uUkDK0VtAs3Op7bAOXhHqVbcZf+utvwT0n2Bj9</a:t>
            </a:r>
          </a:p>
          <a:p>
            <a:pPr/>
            <a:r>
              <a:t>6vp8Jp1ZDwVCEFfRiF73xp7YhPGFkOwQdG4RtUe1XpC/yVoXw4lyoYgktvn1fZZw</a:t>
            </a:r>
          </a:p>
          <a:p>
            <a:pPr/>
            <a:r>
              <a:t>Kk5aGoeQVrAlXsURWguxrplfhkU+ZNnPV+uFdc3s3aBhdQk61SrJnhswQKe1s60b</a:t>
            </a:r>
          </a:p>
          <a:p>
            <a:pPr/>
            <a:r>
              <a:t>x2UYV+DBF5AcO+c1RGmhhnniQdTqnnaLwSl3H7hyRb1wyQjmZEm3NV/3gJkR2FGk</a:t>
            </a:r>
          </a:p>
          <a:p>
            <a:pPr/>
            <a:r>
              <a:t>Bo4CBeMsIDePUa37W0iSM0t1HY4mPZqKRMRFZ34jC+misfmpgsZZhZvCxOgd8ifn</a:t>
            </a:r>
          </a:p>
          <a:p>
            <a:pPr/>
            <a:r>
              <a:t>1NZ4ejRQgJZ6bV84cjXMet/DsQmQExWA6czjdVxL3DZ7IK7b7kqCHGcH29vp/Uhi</a:t>
            </a:r>
          </a:p>
          <a:p>
            <a:pPr/>
            <a:r>
              <a:t>tIe1yZ/h/6Zc3ZgxN8uVIDwoO91XWmipxjHy32OuXXVmkBa8QQwm5fhJXxWrx2xz</a:t>
            </a:r>
          </a:p>
          <a:p>
            <a:pPr/>
            <a:r>
              <a:t>Jgd153xof+0POHx/NZRD4F0C8UEXyC5gRg6mScl+XsIHwoqfBs4p7tWsd8vCbUio</a:t>
            </a:r>
          </a:p>
          <a:p>
            <a:pPr/>
            <a:r>
              <a:t>xhVAcQPjVIPCuKnzj75TPsC3nsN0LxfvY5dSermWhiMEZL87JXRMb3+gjnm5jcyj</a:t>
            </a:r>
          </a:p>
          <a:p>
            <a:pPr/>
            <a:r>
              <a:t>2Sd+b38qxZb6IKnm20+oeKzFLMebND0skFlX/hCX1zjAb4FQjVsw48BlPA++tgI4</a:t>
            </a:r>
          </a:p>
          <a:p>
            <a:pPr/>
            <a:r>
              <a:t>7fZpHbnfbI/X8ZBKVyNbXJkVBxYmeM38IITtJRbBaKjAaXuF+UeFdGrq1dk4</a:t>
            </a:r>
          </a:p>
          <a:p>
            <a:pPr/>
            <a:r>
              <a:t>-----END CERTIFICATE-----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8" name="Shape 1398"/>
          <p:cNvSpPr/>
          <p:nvPr>
            <p:ph type="sldImg"/>
          </p:nvPr>
        </p:nvSpPr>
        <p:spPr>
          <a:prstGeom prst="rect">
            <a:avLst/>
          </a:prstGeom>
        </p:spPr>
        <p:txBody>
          <a:bodyPr/>
          <a:lstStyle/>
          <a:p>
            <a:pPr/>
          </a:p>
        </p:txBody>
      </p:sp>
      <p:sp>
        <p:nvSpPr>
          <p:cNvPr id="1399" name="Shape 1399"/>
          <p:cNvSpPr/>
          <p:nvPr>
            <p:ph type="body" sz="quarter" idx="1"/>
          </p:nvPr>
        </p:nvSpPr>
        <p:spPr>
          <a:prstGeom prst="rect">
            <a:avLst/>
          </a:prstGeom>
        </p:spPr>
        <p:txBody>
          <a:bodyPr/>
          <a:lstStyle/>
          <a:p>
            <a:pPr/>
            <a:r>
              <a:t>As you can tell, OCSP reduces the overhead of CRLs by allowing clients to query the CA for the revocation status for a single certificate, but it has some issues.</a:t>
            </a:r>
          </a:p>
          <a:p>
            <a:pPr/>
          </a:p>
          <a:p>
            <a:pPr/>
            <a:r>
              <a:t>First, because the client depends on the OCSP responses, the responder needs to provide the responses with high availability and low latency. For example, the clients wait until the OCSP responses comes before completing the TLS handshake.</a:t>
            </a:r>
          </a:p>
          <a:p>
            <a:pPr/>
          </a:p>
          <a:p>
            <a:pPr/>
            <a:r>
              <a:t>The second problem is about privacy issue; As a client will send a OCSP request to the CA whenever it visits an website that support OCSP. The CA basically can track the website that the client visits. Thus, it has a potential privacy risk.</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2" name="Shape 1622"/>
          <p:cNvSpPr/>
          <p:nvPr>
            <p:ph type="sldImg"/>
          </p:nvPr>
        </p:nvSpPr>
        <p:spPr>
          <a:prstGeom prst="rect">
            <a:avLst/>
          </a:prstGeom>
        </p:spPr>
        <p:txBody>
          <a:bodyPr/>
          <a:lstStyle/>
          <a:p>
            <a:pPr/>
          </a:p>
        </p:txBody>
      </p:sp>
      <p:sp>
        <p:nvSpPr>
          <p:cNvPr id="1623" name="Shape 1623"/>
          <p:cNvSpPr/>
          <p:nvPr>
            <p:ph type="body" sz="quarter" idx="1"/>
          </p:nvPr>
        </p:nvSpPr>
        <p:spPr>
          <a:prstGeom prst="rect">
            <a:avLst/>
          </a:prstGeom>
        </p:spPr>
        <p:txBody>
          <a:bodyPr/>
          <a:lstStyle/>
          <a:p>
            <a:pPr/>
          </a:p>
          <a:p>
            <a:pPr/>
            <a:r>
              <a:t>To overcome the limits, OCSP stapling was introduced. </a:t>
            </a:r>
          </a:p>
          <a:p>
            <a:pPr/>
          </a:p>
          <a:p>
            <a:pPr/>
            <a:r>
              <a:t>The basic idea is very simple; the website fetches the revocation status information using OCSP in advance and cache it and provide the response along with the certificate during the handshake.</a:t>
            </a:r>
          </a:p>
          <a:p>
            <a:pPr/>
          </a:p>
          <a:p>
            <a:pPr/>
            <a:r>
              <a:t>As the website prefetches the OCSP response in advance, OCSP Stapling does not introduce any additional latency and potential privacy risk.</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7" name="Shape 1807"/>
          <p:cNvSpPr/>
          <p:nvPr>
            <p:ph type="sldImg"/>
          </p:nvPr>
        </p:nvSpPr>
        <p:spPr>
          <a:prstGeom prst="rect">
            <a:avLst/>
          </a:prstGeom>
        </p:spPr>
        <p:txBody>
          <a:bodyPr/>
          <a:lstStyle/>
          <a:p>
            <a:pPr/>
          </a:p>
        </p:txBody>
      </p:sp>
      <p:sp>
        <p:nvSpPr>
          <p:cNvPr id="1808" name="Shape 1808"/>
          <p:cNvSpPr/>
          <p:nvPr>
            <p:ph type="body" sz="quarter" idx="1"/>
          </p:nvPr>
        </p:nvSpPr>
        <p:spPr>
          <a:prstGeom prst="rect">
            <a:avLst/>
          </a:prstGeom>
        </p:spPr>
        <p:txBody>
          <a:bodyPr/>
          <a:lstStyle/>
          <a:p>
            <a:pPr/>
            <a:r>
              <a:t>Unfortunately, OCSP Stapling does not solve all issues with OCSP.</a:t>
            </a:r>
          </a:p>
          <a:p>
            <a:pPr/>
          </a:p>
          <a:p>
            <a:pPr/>
            <a:r>
              <a:t>The major problem is that, most clients (browsers) will accept a certificate even if they are unable to obtain revocation information via OCSP.</a:t>
            </a:r>
          </a:p>
          <a:p>
            <a:pPr/>
            <a:r>
              <a:t>If an attacker who has control over the client’s network could block any outgoing OCSP requests or strip any stapled OCSP responses, the client will just accept the certificate.</a:t>
            </a:r>
          </a:p>
          <a:p>
            <a:pPr/>
          </a:p>
          <a:p>
            <a:pPr/>
            <a:r>
              <a:t>This behavior is called “soft-failure”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18"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1956950" y="9296400"/>
            <a:ext cx="355800" cy="342900"/>
          </a:xfrm>
          <a:prstGeom prst="rect">
            <a:avLst/>
          </a:prstGeom>
        </p:spPr>
        <p:txBody>
          <a:bodyPr/>
          <a:lstStyle>
            <a:lvl1pPr>
              <a:defRPr b="1">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6"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27"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11976100" y="9296400"/>
            <a:ext cx="317500" cy="342900"/>
          </a:xfrm>
          <a:prstGeom prst="rect">
            <a:avLst/>
          </a:prstGeom>
        </p:spPr>
        <p:txBody>
          <a:bodyPr/>
          <a:lstStyle>
            <a:lvl1pPr>
              <a:defRPr>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35" name="Title Text"/>
          <p:cNvSpPr txBox="1"/>
          <p:nvPr>
            <p:ph type="title"/>
          </p:nvPr>
        </p:nvSpPr>
        <p:spPr>
          <a:xfrm>
            <a:off x="952500" y="76200"/>
            <a:ext cx="11099800" cy="1024554"/>
          </a:xfrm>
          <a:prstGeom prst="rect">
            <a:avLst/>
          </a:prstGeom>
        </p:spPr>
        <p:txBody>
          <a:bodyPr/>
          <a:lstStyle>
            <a:lvl1pPr>
              <a:defRPr b="1" sz="4500">
                <a:solidFill>
                  <a:srgbClr val="FFD12A"/>
                </a:solidFill>
                <a:latin typeface="Helvetica"/>
                <a:ea typeface="Helvetica"/>
                <a:cs typeface="Helvetica"/>
                <a:sym typeface="Helvetica"/>
              </a:defRPr>
            </a:lvl1pPr>
          </a:lstStyle>
          <a:p>
            <a:pPr/>
            <a:r>
              <a:t>Title Text</a:t>
            </a:r>
          </a:p>
        </p:txBody>
      </p:sp>
      <p:sp>
        <p:nvSpPr>
          <p:cNvPr id="136" name="Slide Number"/>
          <p:cNvSpPr txBox="1"/>
          <p:nvPr>
            <p:ph type="sldNum" sz="quarter" idx="2"/>
          </p:nvPr>
        </p:nvSpPr>
        <p:spPr>
          <a:xfrm>
            <a:off x="6311798" y="925830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bg>
      <p:bgPr>
        <a:gradFill flip="none" rotWithShape="1">
          <a:gsLst>
            <a:gs pos="0">
              <a:srgbClr val="000000"/>
            </a:gs>
            <a:gs pos="100000">
              <a:srgbClr val="1C1C23"/>
            </a:gs>
          </a:gsLst>
          <a:lin ang="5400000" scaled="0"/>
        </a:gradFill>
      </p:bgPr>
    </p:bg>
    <p:spTree>
      <p:nvGrpSpPr>
        <p:cNvPr id="1" name=""/>
        <p:cNvGrpSpPr/>
        <p:nvPr/>
      </p:nvGrpSpPr>
      <p:grpSpPr>
        <a:xfrm>
          <a:off x="0" y="0"/>
          <a:ext cx="0" cy="0"/>
          <a:chOff x="0" y="0"/>
          <a:chExt cx="0" cy="0"/>
        </a:xfrm>
      </p:grpSpPr>
      <p:sp>
        <p:nvSpPr>
          <p:cNvPr id="143" name="Title Text"/>
          <p:cNvSpPr txBox="1"/>
          <p:nvPr>
            <p:ph type="title"/>
          </p:nvPr>
        </p:nvSpPr>
        <p:spPr>
          <a:xfrm>
            <a:off x="1270000" y="1638300"/>
            <a:ext cx="10464800" cy="3302000"/>
          </a:xfrm>
          <a:prstGeom prst="rect">
            <a:avLst/>
          </a:prstGeom>
        </p:spPr>
        <p:txBody>
          <a:bodyPr anchor="b">
            <a:noAutofit/>
          </a:bodyPr>
          <a:lstStyle>
            <a:lvl1pPr>
              <a:defRPr>
                <a:latin typeface="Gill Sans"/>
                <a:ea typeface="Gill Sans"/>
                <a:cs typeface="Gill Sans"/>
                <a:sym typeface="Gill Sans"/>
              </a:defRPr>
            </a:lvl1pPr>
          </a:lstStyle>
          <a:p>
            <a:pPr/>
            <a:r>
              <a:t>Title Text</a:t>
            </a:r>
          </a:p>
        </p:txBody>
      </p:sp>
      <p:sp>
        <p:nvSpPr>
          <p:cNvPr id="144" name="Body Level One…"/>
          <p:cNvSpPr txBox="1"/>
          <p:nvPr>
            <p:ph type="body" sz="quarter" idx="1"/>
          </p:nvPr>
        </p:nvSpPr>
        <p:spPr>
          <a:xfrm>
            <a:off x="1270000" y="5029200"/>
            <a:ext cx="10464800" cy="1143000"/>
          </a:xfrm>
          <a:prstGeom prst="rect">
            <a:avLst/>
          </a:prstGeom>
        </p:spPr>
        <p:txBody>
          <a:bodyPr anchor="t">
            <a:noAutofit/>
          </a:bodyPr>
          <a:lstStyle>
            <a:lvl1pPr marL="0" indent="0" algn="ctr">
              <a:spcBef>
                <a:spcPts val="0"/>
              </a:spcBef>
              <a:buClrTx/>
              <a:buSzTx/>
              <a:buNone/>
              <a:defRPr sz="3400">
                <a:latin typeface="Gill Sans"/>
                <a:ea typeface="Gill Sans"/>
                <a:cs typeface="Gill Sans"/>
                <a:sym typeface="Gill Sans"/>
              </a:defRPr>
            </a:lvl1pPr>
            <a:lvl2pPr marL="0" indent="0" algn="ctr">
              <a:spcBef>
                <a:spcPts val="0"/>
              </a:spcBef>
              <a:buClrTx/>
              <a:buSzTx/>
              <a:buNone/>
              <a:defRPr sz="3400">
                <a:latin typeface="Gill Sans"/>
                <a:ea typeface="Gill Sans"/>
                <a:cs typeface="Gill Sans"/>
                <a:sym typeface="Gill Sans"/>
              </a:defRPr>
            </a:lvl2pPr>
            <a:lvl3pPr marL="0" indent="0" algn="ctr">
              <a:spcBef>
                <a:spcPts val="0"/>
              </a:spcBef>
              <a:buClrTx/>
              <a:buSzTx/>
              <a:buNone/>
              <a:defRPr sz="3400">
                <a:latin typeface="Gill Sans"/>
                <a:ea typeface="Gill Sans"/>
                <a:cs typeface="Gill Sans"/>
                <a:sym typeface="Gill Sans"/>
              </a:defRPr>
            </a:lvl3pPr>
            <a:lvl4pPr marL="0" indent="0" algn="ctr">
              <a:spcBef>
                <a:spcPts val="0"/>
              </a:spcBef>
              <a:buClrTx/>
              <a:buSzTx/>
              <a:buNone/>
              <a:defRPr sz="3400">
                <a:latin typeface="Gill Sans"/>
                <a:ea typeface="Gill Sans"/>
                <a:cs typeface="Gill Sans"/>
                <a:sym typeface="Gill Sans"/>
              </a:defRPr>
            </a:lvl4pPr>
            <a:lvl5pPr marL="0" indent="0" algn="ctr">
              <a:spcBef>
                <a:spcPts val="0"/>
              </a:spcBef>
              <a:buClrTx/>
              <a:buSzTx/>
              <a:buNone/>
              <a:defRPr sz="34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xfrm>
            <a:off x="6318150" y="9296400"/>
            <a:ext cx="355800" cy="342900"/>
          </a:xfrm>
          <a:prstGeom prst="rect">
            <a:avLst/>
          </a:prstGeom>
        </p:spPr>
        <p:txBody>
          <a:bodyPr/>
          <a:lstStyle>
            <a:lvl1pPr>
              <a:defRPr b="1">
                <a:solidFill>
                  <a:srgbClr val="FFF61C"/>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7.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8.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tif"/></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9.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4.png"/><Relationship Id="rId4" Type="http://schemas.openxmlformats.org/officeDocument/2006/relationships/image" Target="../media/image15.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14.png"/><Relationship Id="rId4" Type="http://schemas.openxmlformats.org/officeDocument/2006/relationships/image" Target="../media/image15.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2.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3.tif"/></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16.png"/><Relationship Id="rId7" Type="http://schemas.openxmlformats.org/officeDocument/2006/relationships/image" Target="../media/image1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1.png"/><Relationship Id="rId4" Type="http://schemas.openxmlformats.org/officeDocument/2006/relationships/image" Target="../media/image2.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png"/><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s>

</file>

<file path=ppt/slides/_rels/slide5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s>

</file>

<file path=ppt/slides/_rels/slide5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png"/><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6.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9.png"/><Relationship Id="rId4" Type="http://schemas.openxmlformats.org/officeDocument/2006/relationships/image" Target="../media/image20.png"/></Relationships>

</file>

<file path=ppt/slides/_rels/slide5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1.png"/><Relationship Id="rId3" Type="http://schemas.openxmlformats.org/officeDocument/2006/relationships/image" Target="../media/image22.pn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 Id="rId7" Type="http://schemas.openxmlformats.org/officeDocument/2006/relationships/image" Target="../media/image18.png"/><Relationship Id="rId8" Type="http://schemas.openxmlformats.org/officeDocument/2006/relationships/image" Target="../media/image2.png"/></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23.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2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CSCI-351 Data communication and Networks"/>
          <p:cNvSpPr txBox="1"/>
          <p:nvPr>
            <p:ph type="ctrTitle"/>
          </p:nvPr>
        </p:nvSpPr>
        <p:spPr>
          <a:xfrm>
            <a:off x="975358" y="1625599"/>
            <a:ext cx="10518589" cy="2600961"/>
          </a:xfrm>
          <a:prstGeom prst="rect">
            <a:avLst/>
          </a:prstGeom>
        </p:spPr>
        <p:txBody>
          <a:bodyPr lIns="65023" tIns="65023" rIns="65023" bIns="65023"/>
          <a:lstStyle/>
          <a:p>
            <a:pPr algn="l" defTabSz="432308">
              <a:defRPr sz="5920">
                <a:solidFill>
                  <a:schemeClr val="accent4">
                    <a:hueOff val="468000"/>
                    <a:satOff val="-4761"/>
                    <a:lumOff val="10196"/>
                  </a:schemeClr>
                </a:solidFill>
              </a:defRPr>
            </a:pPr>
            <a:r>
              <a:t>CSCI-351</a:t>
            </a:r>
            <a:br/>
            <a:r>
              <a:rPr sz="5032"/>
              <a:t>Data communication and Networks</a:t>
            </a:r>
          </a:p>
        </p:txBody>
      </p:sp>
      <p:sp>
        <p:nvSpPr>
          <p:cNvPr id="155" name="Subtitle 2"/>
          <p:cNvSpPr txBox="1"/>
          <p:nvPr/>
        </p:nvSpPr>
        <p:spPr>
          <a:xfrm>
            <a:off x="975357" y="4972423"/>
            <a:ext cx="10727824" cy="30344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algn="l" defTabSz="962355">
              <a:spcBef>
                <a:spcPts val="700"/>
              </a:spcBef>
              <a:defRPr sz="3700">
                <a:solidFill>
                  <a:schemeClr val="accent3">
                    <a:hueOff val="-365725"/>
                    <a:satOff val="-32500"/>
                    <a:lumOff val="18235"/>
                  </a:schemeClr>
                </a:solidFill>
                <a:latin typeface="Tw Cen MT"/>
                <a:ea typeface="Tw Cen MT"/>
                <a:cs typeface="Tw Cen MT"/>
                <a:sym typeface="Tw Cen MT"/>
              </a:defRPr>
            </a:pPr>
            <a:r>
              <a:t>Lecture 19: Transport Layer</a:t>
            </a:r>
          </a:p>
          <a:p>
            <a:pPr algn="l" defTabSz="962355">
              <a:spcBef>
                <a:spcPts val="700"/>
              </a:spcBef>
              <a:defRPr sz="3700">
                <a:solidFill>
                  <a:schemeClr val="accent5">
                    <a:hueOff val="89162"/>
                    <a:satOff val="9554"/>
                    <a:lumOff val="16296"/>
                  </a:schemeClr>
                </a:solidFill>
                <a:latin typeface="Tw Cen MT"/>
                <a:ea typeface="Tw Cen MT"/>
                <a:cs typeface="Tw Cen MT"/>
                <a:sym typeface="Tw Cen MT"/>
              </a:defRPr>
            </a:pPr>
            <a:r>
              <a:t>Warning: This may be hard to understand. Do not </a:t>
            </a:r>
            <a:r>
              <a:rPr>
                <a:solidFill>
                  <a:srgbClr val="FFFFFF"/>
                </a:solidFill>
              </a:rPr>
              <a:t>lose yourself</a:t>
            </a:r>
            <a:r>
              <a:t> during the class and keep asking questions</a:t>
            </a:r>
          </a:p>
          <a:p>
            <a:pPr algn="l" defTabSz="962355">
              <a:spcBef>
                <a:spcPts val="700"/>
              </a:spcBef>
              <a:defRPr sz="3700">
                <a:latin typeface="Tw Cen MT"/>
                <a:ea typeface="Tw Cen MT"/>
                <a:cs typeface="Tw Cen MT"/>
                <a:sym typeface="Tw Cen MT"/>
              </a:defRPr>
            </a:pPr>
          </a:p>
        </p:txBody>
      </p:sp>
      <p:pic>
        <p:nvPicPr>
          <p:cNvPr id="156" name="Image" descr="Image"/>
          <p:cNvPicPr>
            <a:picLocks noChangeAspect="1"/>
          </p:cNvPicPr>
          <p:nvPr/>
        </p:nvPicPr>
        <p:blipFill>
          <a:blip r:embed="rId2">
            <a:extLst/>
          </a:blip>
          <a:stretch>
            <a:fillRect/>
          </a:stretch>
        </p:blipFill>
        <p:spPr>
          <a:xfrm>
            <a:off x="730250" y="6635750"/>
            <a:ext cx="1871365" cy="187136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6" name="Diginotar"/>
          <p:cNvSpPr txBox="1"/>
          <p:nvPr>
            <p:ph type="title"/>
          </p:nvPr>
        </p:nvSpPr>
        <p:spPr>
          <a:prstGeom prst="rect">
            <a:avLst/>
          </a:prstGeom>
        </p:spPr>
        <p:txBody>
          <a:bodyPr/>
          <a:lstStyle/>
          <a:p>
            <a:pPr/>
            <a:r>
              <a:t>Diginotar</a:t>
            </a:r>
          </a:p>
        </p:txBody>
      </p:sp>
      <p:sp>
        <p:nvSpPr>
          <p:cNvPr id="447" name="Body"/>
          <p:cNvSpPr txBox="1"/>
          <p:nvPr>
            <p:ph type="body" idx="1"/>
          </p:nvPr>
        </p:nvSpPr>
        <p:spPr>
          <a:prstGeom prst="rect">
            <a:avLst/>
          </a:prstGeom>
        </p:spPr>
        <p:txBody>
          <a:bodyPr/>
          <a:lstStyle/>
          <a:p>
            <a:pPr/>
          </a:p>
        </p:txBody>
      </p:sp>
      <p:sp>
        <p:nvSpPr>
          <p:cNvPr id="4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9" name="ca-diginotar-fail.png" descr="ca-diginotar-fail.png"/>
          <p:cNvPicPr>
            <a:picLocks noChangeAspect="1"/>
          </p:cNvPicPr>
          <p:nvPr/>
        </p:nvPicPr>
        <p:blipFill>
          <a:blip r:embed="rId2">
            <a:extLst/>
          </a:blip>
          <a:stretch>
            <a:fillRect/>
          </a:stretch>
        </p:blipFill>
        <p:spPr>
          <a:xfrm>
            <a:off x="1930375" y="2178057"/>
            <a:ext cx="9144050" cy="6953435"/>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1" name="How to handle those situations?"/>
          <p:cNvSpPr txBox="1"/>
          <p:nvPr>
            <p:ph type="title"/>
          </p:nvPr>
        </p:nvSpPr>
        <p:spPr>
          <a:prstGeom prst="rect">
            <a:avLst/>
          </a:prstGeom>
        </p:spPr>
        <p:txBody>
          <a:bodyPr/>
          <a:lstStyle/>
          <a:p>
            <a:pPr/>
            <a:r>
              <a:t>How to handle those situations?</a:t>
            </a:r>
          </a:p>
        </p:txBody>
      </p:sp>
      <p:sp>
        <p:nvSpPr>
          <p:cNvPr id="452" name="A certificate has been mis-issued.…"/>
          <p:cNvSpPr txBox="1"/>
          <p:nvPr>
            <p:ph type="body" idx="1"/>
          </p:nvPr>
        </p:nvSpPr>
        <p:spPr>
          <a:prstGeom prst="rect">
            <a:avLst/>
          </a:prstGeom>
        </p:spPr>
        <p:txBody>
          <a:bodyPr/>
          <a:lstStyle/>
          <a:p>
            <a:pPr/>
            <a:r>
              <a:t>A certificate has been mis-issued.</a:t>
            </a:r>
          </a:p>
          <a:p>
            <a:pPr lvl="1"/>
            <a:r>
              <a:t>In the perspective of clients, the certificate seems legit </a:t>
            </a:r>
          </a:p>
          <a:p>
            <a:pPr lvl="1"/>
            <a:r>
              <a:t>Still valid (not expired)</a:t>
            </a:r>
          </a:p>
          <a:p>
            <a:pPr/>
          </a:p>
          <a:p>
            <a:pPr/>
            <a:r>
              <a:t>Question:</a:t>
            </a:r>
          </a:p>
          <a:p>
            <a:pPr lvl="1"/>
            <a:r>
              <a:t>How can we protect clients from accepting mis-issued certificates?</a:t>
            </a:r>
          </a:p>
        </p:txBody>
      </p:sp>
      <p:sp>
        <p:nvSpPr>
          <p:cNvPr id="4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71" name="Group"/>
          <p:cNvGrpSpPr/>
          <p:nvPr/>
        </p:nvGrpSpPr>
        <p:grpSpPr>
          <a:xfrm>
            <a:off x="7061379" y="7526142"/>
            <a:ext cx="1217021" cy="659924"/>
            <a:chOff x="0" y="0"/>
            <a:chExt cx="1217019" cy="659923"/>
          </a:xfrm>
        </p:grpSpPr>
        <p:grpSp>
          <p:nvGrpSpPr>
            <p:cNvPr id="462" name="Group"/>
            <p:cNvGrpSpPr/>
            <p:nvPr/>
          </p:nvGrpSpPr>
          <p:grpSpPr>
            <a:xfrm>
              <a:off x="0" y="0"/>
              <a:ext cx="709020" cy="659924"/>
              <a:chOff x="0" y="0"/>
              <a:chExt cx="709019" cy="659923"/>
            </a:xfrm>
          </p:grpSpPr>
          <p:sp>
            <p:nvSpPr>
              <p:cNvPr id="45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0"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70" name="Group"/>
            <p:cNvGrpSpPr/>
            <p:nvPr/>
          </p:nvGrpSpPr>
          <p:grpSpPr>
            <a:xfrm>
              <a:off x="507999" y="0"/>
              <a:ext cx="709021" cy="659924"/>
              <a:chOff x="0" y="0"/>
              <a:chExt cx="709019" cy="659923"/>
            </a:xfrm>
          </p:grpSpPr>
          <p:sp>
            <p:nvSpPr>
              <p:cNvPr id="46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8"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472" name="Certificate revocation"/>
          <p:cNvSpPr txBox="1"/>
          <p:nvPr>
            <p:ph type="title"/>
          </p:nvPr>
        </p:nvSpPr>
        <p:spPr>
          <a:prstGeom prst="rect">
            <a:avLst/>
          </a:prstGeom>
        </p:spPr>
        <p:txBody>
          <a:bodyPr/>
          <a:lstStyle/>
          <a:p>
            <a:pPr/>
            <a:r>
              <a:t>Certificate revocation</a:t>
            </a:r>
          </a:p>
        </p:txBody>
      </p:sp>
      <p:sp>
        <p:nvSpPr>
          <p:cNvPr id="47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4"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475"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76"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489" name="Group"/>
          <p:cNvGrpSpPr/>
          <p:nvPr/>
        </p:nvGrpSpPr>
        <p:grpSpPr>
          <a:xfrm>
            <a:off x="2889549" y="3840499"/>
            <a:ext cx="1194274" cy="896229"/>
            <a:chOff x="0" y="0"/>
            <a:chExt cx="1194273" cy="896228"/>
          </a:xfrm>
        </p:grpSpPr>
        <p:sp>
          <p:nvSpPr>
            <p:cNvPr id="47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86" name="Group"/>
            <p:cNvGrpSpPr/>
            <p:nvPr/>
          </p:nvGrpSpPr>
          <p:grpSpPr>
            <a:xfrm>
              <a:off x="62930" y="528144"/>
              <a:ext cx="290761" cy="270627"/>
              <a:chOff x="0" y="0"/>
              <a:chExt cx="290759" cy="270626"/>
            </a:xfrm>
          </p:grpSpPr>
          <p:sp>
            <p:nvSpPr>
              <p:cNvPr id="47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8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48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92" name="Group"/>
          <p:cNvGrpSpPr/>
          <p:nvPr/>
        </p:nvGrpSpPr>
        <p:grpSpPr>
          <a:xfrm>
            <a:off x="4505917" y="6524009"/>
            <a:ext cx="3959814" cy="1984873"/>
            <a:chOff x="0" y="0"/>
            <a:chExt cx="3959813" cy="1984872"/>
          </a:xfrm>
        </p:grpSpPr>
        <p:sp>
          <p:nvSpPr>
            <p:cNvPr id="490"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491"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525" name="Group"/>
          <p:cNvGrpSpPr/>
          <p:nvPr/>
        </p:nvGrpSpPr>
        <p:grpSpPr>
          <a:xfrm>
            <a:off x="7501744" y="2989452"/>
            <a:ext cx="3500282" cy="1991852"/>
            <a:chOff x="0" y="0"/>
            <a:chExt cx="3500280" cy="1991850"/>
          </a:xfrm>
        </p:grpSpPr>
        <p:grpSp>
          <p:nvGrpSpPr>
            <p:cNvPr id="495" name="Group"/>
            <p:cNvGrpSpPr/>
            <p:nvPr/>
          </p:nvGrpSpPr>
          <p:grpSpPr>
            <a:xfrm>
              <a:off x="0" y="0"/>
              <a:ext cx="3500281" cy="1991851"/>
              <a:chOff x="0" y="0"/>
              <a:chExt cx="3500280" cy="1991850"/>
            </a:xfrm>
          </p:grpSpPr>
          <p:sp>
            <p:nvSpPr>
              <p:cNvPr id="493"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494"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503" name="Group"/>
            <p:cNvGrpSpPr/>
            <p:nvPr/>
          </p:nvGrpSpPr>
          <p:grpSpPr>
            <a:xfrm>
              <a:off x="1437782" y="1007050"/>
              <a:ext cx="627664" cy="584201"/>
              <a:chOff x="0" y="0"/>
              <a:chExt cx="627662" cy="584200"/>
            </a:xfrm>
          </p:grpSpPr>
          <p:sp>
            <p:nvSpPr>
              <p:cNvPr id="496"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7"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8"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9"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0"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1"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2"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16" name="Group"/>
            <p:cNvGrpSpPr/>
            <p:nvPr/>
          </p:nvGrpSpPr>
          <p:grpSpPr>
            <a:xfrm>
              <a:off x="2173037" y="851036"/>
              <a:ext cx="1194274" cy="896229"/>
              <a:chOff x="0" y="0"/>
              <a:chExt cx="1194273" cy="896228"/>
            </a:xfrm>
          </p:grpSpPr>
          <p:sp>
            <p:nvSpPr>
              <p:cNvPr id="50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513" name="Group"/>
              <p:cNvGrpSpPr/>
              <p:nvPr/>
            </p:nvGrpSpPr>
            <p:grpSpPr>
              <a:xfrm>
                <a:off x="62930" y="528144"/>
                <a:ext cx="290761" cy="270627"/>
                <a:chOff x="0" y="0"/>
                <a:chExt cx="290759" cy="270626"/>
              </a:xfrm>
            </p:grpSpPr>
            <p:sp>
              <p:nvSpPr>
                <p:cNvPr id="506"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7"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8"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9"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0"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1"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2"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14"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515"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524" name="Group"/>
            <p:cNvGrpSpPr/>
            <p:nvPr/>
          </p:nvGrpSpPr>
          <p:grpSpPr>
            <a:xfrm>
              <a:off x="960029" y="1010340"/>
              <a:ext cx="620594" cy="577620"/>
              <a:chOff x="0" y="0"/>
              <a:chExt cx="620592" cy="577619"/>
            </a:xfrm>
          </p:grpSpPr>
          <p:sp>
            <p:nvSpPr>
              <p:cNvPr id="517"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8"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9"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0"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1"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2"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3"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22" name="Group"/>
          <p:cNvGrpSpPr/>
          <p:nvPr/>
        </p:nvGrpSpPr>
        <p:grpSpPr>
          <a:xfrm>
            <a:off x="4992918" y="7342671"/>
            <a:ext cx="1712297" cy="1028701"/>
            <a:chOff x="0" y="0"/>
            <a:chExt cx="1712295" cy="1028699"/>
          </a:xfrm>
        </p:grpSpPr>
        <p:grpSp>
          <p:nvGrpSpPr>
            <p:cNvPr id="541" name="Group"/>
            <p:cNvGrpSpPr/>
            <p:nvPr/>
          </p:nvGrpSpPr>
          <p:grpSpPr>
            <a:xfrm>
              <a:off x="0" y="0"/>
              <a:ext cx="533210" cy="609601"/>
              <a:chOff x="0" y="0"/>
              <a:chExt cx="533209" cy="609600"/>
            </a:xfrm>
          </p:grpSpPr>
          <p:grpSp>
            <p:nvGrpSpPr>
              <p:cNvPr id="539" name="Group"/>
              <p:cNvGrpSpPr/>
              <p:nvPr/>
            </p:nvGrpSpPr>
            <p:grpSpPr>
              <a:xfrm>
                <a:off x="0" y="118381"/>
                <a:ext cx="533210" cy="372838"/>
                <a:chOff x="0" y="0"/>
                <a:chExt cx="533209" cy="372836"/>
              </a:xfrm>
            </p:grpSpPr>
            <p:grpSp>
              <p:nvGrpSpPr>
                <p:cNvPr id="537" name="Group"/>
                <p:cNvGrpSpPr/>
                <p:nvPr/>
              </p:nvGrpSpPr>
              <p:grpSpPr>
                <a:xfrm>
                  <a:off x="34234" y="42068"/>
                  <a:ext cx="464742" cy="330769"/>
                  <a:chOff x="0" y="0"/>
                  <a:chExt cx="464740" cy="330768"/>
                </a:xfrm>
              </p:grpSpPr>
              <p:sp>
                <p:nvSpPr>
                  <p:cNvPr id="52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34" name="Group"/>
                  <p:cNvGrpSpPr/>
                  <p:nvPr/>
                </p:nvGrpSpPr>
                <p:grpSpPr>
                  <a:xfrm>
                    <a:off x="24488" y="187531"/>
                    <a:ext cx="113148" cy="105313"/>
                    <a:chOff x="0" y="0"/>
                    <a:chExt cx="113146" cy="105311"/>
                  </a:xfrm>
                </p:grpSpPr>
                <p:sp>
                  <p:nvSpPr>
                    <p:cNvPr id="52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3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53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53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54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557" name="Group"/>
            <p:cNvGrpSpPr/>
            <p:nvPr/>
          </p:nvGrpSpPr>
          <p:grpSpPr>
            <a:xfrm>
              <a:off x="589542" y="0"/>
              <a:ext cx="533211" cy="609601"/>
              <a:chOff x="0" y="0"/>
              <a:chExt cx="533209" cy="609600"/>
            </a:xfrm>
          </p:grpSpPr>
          <p:grpSp>
            <p:nvGrpSpPr>
              <p:cNvPr id="555" name="Group"/>
              <p:cNvGrpSpPr/>
              <p:nvPr/>
            </p:nvGrpSpPr>
            <p:grpSpPr>
              <a:xfrm>
                <a:off x="-1" y="118381"/>
                <a:ext cx="533211" cy="372838"/>
                <a:chOff x="0" y="0"/>
                <a:chExt cx="533209" cy="372836"/>
              </a:xfrm>
            </p:grpSpPr>
            <p:grpSp>
              <p:nvGrpSpPr>
                <p:cNvPr id="553" name="Group"/>
                <p:cNvGrpSpPr/>
                <p:nvPr/>
              </p:nvGrpSpPr>
              <p:grpSpPr>
                <a:xfrm>
                  <a:off x="34234" y="42068"/>
                  <a:ext cx="464742" cy="330769"/>
                  <a:chOff x="0" y="0"/>
                  <a:chExt cx="464740" cy="330768"/>
                </a:xfrm>
              </p:grpSpPr>
              <p:sp>
                <p:nvSpPr>
                  <p:cNvPr id="54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50" name="Group"/>
                  <p:cNvGrpSpPr/>
                  <p:nvPr/>
                </p:nvGrpSpPr>
                <p:grpSpPr>
                  <a:xfrm>
                    <a:off x="24488" y="187531"/>
                    <a:ext cx="113148" cy="105313"/>
                    <a:chOff x="0" y="0"/>
                    <a:chExt cx="113146" cy="105311"/>
                  </a:xfrm>
                </p:grpSpPr>
                <p:sp>
                  <p:nvSpPr>
                    <p:cNvPr id="54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5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55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55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55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573" name="Group"/>
            <p:cNvGrpSpPr/>
            <p:nvPr/>
          </p:nvGrpSpPr>
          <p:grpSpPr>
            <a:xfrm>
              <a:off x="-1" y="419099"/>
              <a:ext cx="533211" cy="609601"/>
              <a:chOff x="0" y="0"/>
              <a:chExt cx="533209" cy="609600"/>
            </a:xfrm>
          </p:grpSpPr>
          <p:grpSp>
            <p:nvGrpSpPr>
              <p:cNvPr id="571" name="Group"/>
              <p:cNvGrpSpPr/>
              <p:nvPr/>
            </p:nvGrpSpPr>
            <p:grpSpPr>
              <a:xfrm>
                <a:off x="-1" y="118381"/>
                <a:ext cx="533211" cy="372838"/>
                <a:chOff x="0" y="0"/>
                <a:chExt cx="533209" cy="372836"/>
              </a:xfrm>
            </p:grpSpPr>
            <p:grpSp>
              <p:nvGrpSpPr>
                <p:cNvPr id="569" name="Group"/>
                <p:cNvGrpSpPr/>
                <p:nvPr/>
              </p:nvGrpSpPr>
              <p:grpSpPr>
                <a:xfrm>
                  <a:off x="34234" y="42068"/>
                  <a:ext cx="464742" cy="330769"/>
                  <a:chOff x="0" y="0"/>
                  <a:chExt cx="464740" cy="330768"/>
                </a:xfrm>
              </p:grpSpPr>
              <p:sp>
                <p:nvSpPr>
                  <p:cNvPr id="55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66" name="Group"/>
                  <p:cNvGrpSpPr/>
                  <p:nvPr/>
                </p:nvGrpSpPr>
                <p:grpSpPr>
                  <a:xfrm>
                    <a:off x="24488" y="187531"/>
                    <a:ext cx="113148" cy="105313"/>
                    <a:chOff x="0" y="0"/>
                    <a:chExt cx="113146" cy="105311"/>
                  </a:xfrm>
                </p:grpSpPr>
                <p:sp>
                  <p:nvSpPr>
                    <p:cNvPr id="55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6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56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57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57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589" name="Group"/>
            <p:cNvGrpSpPr/>
            <p:nvPr/>
          </p:nvGrpSpPr>
          <p:grpSpPr>
            <a:xfrm>
              <a:off x="589542" y="419099"/>
              <a:ext cx="533211" cy="609601"/>
              <a:chOff x="0" y="0"/>
              <a:chExt cx="533209" cy="609600"/>
            </a:xfrm>
          </p:grpSpPr>
          <p:grpSp>
            <p:nvGrpSpPr>
              <p:cNvPr id="587" name="Group"/>
              <p:cNvGrpSpPr/>
              <p:nvPr/>
            </p:nvGrpSpPr>
            <p:grpSpPr>
              <a:xfrm>
                <a:off x="-1" y="118381"/>
                <a:ext cx="533211" cy="372838"/>
                <a:chOff x="0" y="0"/>
                <a:chExt cx="533209" cy="372836"/>
              </a:xfrm>
            </p:grpSpPr>
            <p:grpSp>
              <p:nvGrpSpPr>
                <p:cNvPr id="585" name="Group"/>
                <p:cNvGrpSpPr/>
                <p:nvPr/>
              </p:nvGrpSpPr>
              <p:grpSpPr>
                <a:xfrm>
                  <a:off x="34234" y="42068"/>
                  <a:ext cx="464742" cy="330769"/>
                  <a:chOff x="0" y="0"/>
                  <a:chExt cx="464740" cy="330768"/>
                </a:xfrm>
              </p:grpSpPr>
              <p:sp>
                <p:nvSpPr>
                  <p:cNvPr id="57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82" name="Group"/>
                  <p:cNvGrpSpPr/>
                  <p:nvPr/>
                </p:nvGrpSpPr>
                <p:grpSpPr>
                  <a:xfrm>
                    <a:off x="24488" y="187531"/>
                    <a:ext cx="113148" cy="105313"/>
                    <a:chOff x="0" y="0"/>
                    <a:chExt cx="113146" cy="105311"/>
                  </a:xfrm>
                </p:grpSpPr>
                <p:sp>
                  <p:nvSpPr>
                    <p:cNvPr id="57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7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8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58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58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58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605" name="Group"/>
            <p:cNvGrpSpPr/>
            <p:nvPr/>
          </p:nvGrpSpPr>
          <p:grpSpPr>
            <a:xfrm>
              <a:off x="1179085" y="0"/>
              <a:ext cx="533211" cy="609601"/>
              <a:chOff x="0" y="0"/>
              <a:chExt cx="533209" cy="609600"/>
            </a:xfrm>
          </p:grpSpPr>
          <p:grpSp>
            <p:nvGrpSpPr>
              <p:cNvPr id="603" name="Group"/>
              <p:cNvGrpSpPr/>
              <p:nvPr/>
            </p:nvGrpSpPr>
            <p:grpSpPr>
              <a:xfrm>
                <a:off x="-1" y="118381"/>
                <a:ext cx="533211" cy="372838"/>
                <a:chOff x="0" y="0"/>
                <a:chExt cx="533209" cy="372836"/>
              </a:xfrm>
            </p:grpSpPr>
            <p:grpSp>
              <p:nvGrpSpPr>
                <p:cNvPr id="601" name="Group"/>
                <p:cNvGrpSpPr/>
                <p:nvPr/>
              </p:nvGrpSpPr>
              <p:grpSpPr>
                <a:xfrm>
                  <a:off x="34234" y="42068"/>
                  <a:ext cx="464742" cy="330769"/>
                  <a:chOff x="0" y="0"/>
                  <a:chExt cx="464740" cy="330768"/>
                </a:xfrm>
              </p:grpSpPr>
              <p:sp>
                <p:nvSpPr>
                  <p:cNvPr id="59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598" name="Group"/>
                  <p:cNvGrpSpPr/>
                  <p:nvPr/>
                </p:nvGrpSpPr>
                <p:grpSpPr>
                  <a:xfrm>
                    <a:off x="24488" y="187531"/>
                    <a:ext cx="113148" cy="105313"/>
                    <a:chOff x="0" y="0"/>
                    <a:chExt cx="113146" cy="105311"/>
                  </a:xfrm>
                </p:grpSpPr>
                <p:sp>
                  <p:nvSpPr>
                    <p:cNvPr id="59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9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60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60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60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621" name="Group"/>
            <p:cNvGrpSpPr/>
            <p:nvPr/>
          </p:nvGrpSpPr>
          <p:grpSpPr>
            <a:xfrm>
              <a:off x="1179085" y="419099"/>
              <a:ext cx="533211" cy="609601"/>
              <a:chOff x="0" y="0"/>
              <a:chExt cx="533209" cy="609600"/>
            </a:xfrm>
          </p:grpSpPr>
          <p:grpSp>
            <p:nvGrpSpPr>
              <p:cNvPr id="619" name="Group"/>
              <p:cNvGrpSpPr/>
              <p:nvPr/>
            </p:nvGrpSpPr>
            <p:grpSpPr>
              <a:xfrm>
                <a:off x="-1" y="118381"/>
                <a:ext cx="533211" cy="372838"/>
                <a:chOff x="0" y="0"/>
                <a:chExt cx="533209" cy="372836"/>
              </a:xfrm>
            </p:grpSpPr>
            <p:grpSp>
              <p:nvGrpSpPr>
                <p:cNvPr id="617" name="Group"/>
                <p:cNvGrpSpPr/>
                <p:nvPr/>
              </p:nvGrpSpPr>
              <p:grpSpPr>
                <a:xfrm>
                  <a:off x="34234" y="42068"/>
                  <a:ext cx="464742" cy="330769"/>
                  <a:chOff x="0" y="0"/>
                  <a:chExt cx="464740" cy="330768"/>
                </a:xfrm>
              </p:grpSpPr>
              <p:sp>
                <p:nvSpPr>
                  <p:cNvPr id="60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614" name="Group"/>
                  <p:cNvGrpSpPr/>
                  <p:nvPr/>
                </p:nvGrpSpPr>
                <p:grpSpPr>
                  <a:xfrm>
                    <a:off x="24488" y="187531"/>
                    <a:ext cx="113148" cy="105313"/>
                    <a:chOff x="0" y="0"/>
                    <a:chExt cx="113146" cy="105311"/>
                  </a:xfrm>
                </p:grpSpPr>
                <p:sp>
                  <p:nvSpPr>
                    <p:cNvPr id="60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61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61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61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62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623" name="What happens when a certificate is no longer valid?"/>
          <p:cNvSpPr txBox="1"/>
          <p:nvPr/>
        </p:nvSpPr>
        <p:spPr>
          <a:xfrm>
            <a:off x="1813976" y="1350064"/>
            <a:ext cx="938954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What happens when a certificate is no longer valid?</a:t>
            </a:r>
          </a:p>
        </p:txBody>
      </p:sp>
      <p:grpSp>
        <p:nvGrpSpPr>
          <p:cNvPr id="638" name="Group"/>
          <p:cNvGrpSpPr/>
          <p:nvPr/>
        </p:nvGrpSpPr>
        <p:grpSpPr>
          <a:xfrm>
            <a:off x="5241519" y="7163298"/>
            <a:ext cx="1194275" cy="1435101"/>
            <a:chOff x="0" y="0"/>
            <a:chExt cx="1194273" cy="1435100"/>
          </a:xfrm>
        </p:grpSpPr>
        <p:grpSp>
          <p:nvGrpSpPr>
            <p:cNvPr id="636" name="Group"/>
            <p:cNvGrpSpPr/>
            <p:nvPr/>
          </p:nvGrpSpPr>
          <p:grpSpPr>
            <a:xfrm>
              <a:off x="0" y="268827"/>
              <a:ext cx="1194274" cy="896230"/>
              <a:chOff x="0" y="0"/>
              <a:chExt cx="1194273" cy="896228"/>
            </a:xfrm>
          </p:grpSpPr>
          <p:sp>
            <p:nvSpPr>
              <p:cNvPr id="62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633" name="Group"/>
              <p:cNvGrpSpPr/>
              <p:nvPr/>
            </p:nvGrpSpPr>
            <p:grpSpPr>
              <a:xfrm>
                <a:off x="62930" y="528144"/>
                <a:ext cx="290761" cy="270627"/>
                <a:chOff x="0" y="0"/>
                <a:chExt cx="290759" cy="270626"/>
              </a:xfrm>
            </p:grpSpPr>
            <p:sp>
              <p:nvSpPr>
                <p:cNvPr id="626"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7"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8"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9"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0"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1"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2"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634"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635"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637" name="✗"/>
            <p:cNvSpPr txBox="1"/>
            <p:nvPr/>
          </p:nvSpPr>
          <p:spPr>
            <a:xfrm>
              <a:off x="155780" y="0"/>
              <a:ext cx="882713" cy="1435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600">
                  <a:solidFill>
                    <a:srgbClr val="C82506"/>
                  </a:solidFill>
                  <a:latin typeface="Gill Sans"/>
                  <a:ea typeface="Gill Sans"/>
                  <a:cs typeface="Gill Sans"/>
                  <a:sym typeface="Gill Sans"/>
                </a:defRPr>
              </a:lvl1pPr>
            </a:lstStyle>
            <a:p>
              <a:pPr/>
              <a:r>
                <a:t>✗</a:t>
              </a:r>
            </a:p>
          </p:txBody>
        </p:sp>
      </p:grpSp>
      <p:sp>
        <p:nvSpPr>
          <p:cNvPr id="639" name="Rectangle"/>
          <p:cNvSpPr/>
          <p:nvPr/>
        </p:nvSpPr>
        <p:spPr>
          <a:xfrm>
            <a:off x="3214171" y="5872519"/>
            <a:ext cx="6543306" cy="3236570"/>
          </a:xfrm>
          <a:prstGeom prst="rect">
            <a:avLst/>
          </a:prstGeom>
          <a:solidFill>
            <a:srgbClr val="000000">
              <a:alpha val="70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662" name="Group"/>
          <p:cNvGrpSpPr/>
          <p:nvPr/>
        </p:nvGrpSpPr>
        <p:grpSpPr>
          <a:xfrm>
            <a:off x="8327897" y="5276506"/>
            <a:ext cx="2674129" cy="1736798"/>
            <a:chOff x="0" y="0"/>
            <a:chExt cx="2674128" cy="1736796"/>
          </a:xfrm>
        </p:grpSpPr>
        <p:sp>
          <p:nvSpPr>
            <p:cNvPr id="640" name="Attacker"/>
            <p:cNvSpPr/>
            <p:nvPr/>
          </p:nvSpPr>
          <p:spPr>
            <a:xfrm>
              <a:off x="0" y="0"/>
              <a:ext cx="2674129" cy="1736797"/>
            </a:xfrm>
            <a:prstGeom prst="roundRect">
              <a:avLst>
                <a:gd name="adj" fmla="val 10968"/>
              </a:avLst>
            </a:prstGeom>
            <a:noFill/>
            <a:ln w="76200" cap="flat">
              <a:solidFill>
                <a:srgbClr val="C82506"/>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653" name="Group"/>
            <p:cNvGrpSpPr/>
            <p:nvPr/>
          </p:nvGrpSpPr>
          <p:grpSpPr>
            <a:xfrm>
              <a:off x="1342352" y="607210"/>
              <a:ext cx="1194275" cy="896230"/>
              <a:chOff x="0" y="0"/>
              <a:chExt cx="1194273" cy="896228"/>
            </a:xfrm>
          </p:grpSpPr>
          <p:sp>
            <p:nvSpPr>
              <p:cNvPr id="64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650" name="Group"/>
              <p:cNvGrpSpPr/>
              <p:nvPr/>
            </p:nvGrpSpPr>
            <p:grpSpPr>
              <a:xfrm>
                <a:off x="62930" y="528144"/>
                <a:ext cx="290761" cy="270627"/>
                <a:chOff x="0" y="0"/>
                <a:chExt cx="290759" cy="270626"/>
              </a:xfrm>
            </p:grpSpPr>
            <p:sp>
              <p:nvSpPr>
                <p:cNvPr id="64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651"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65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661" name="Group"/>
            <p:cNvGrpSpPr/>
            <p:nvPr/>
          </p:nvGrpSpPr>
          <p:grpSpPr>
            <a:xfrm>
              <a:off x="134325" y="766514"/>
              <a:ext cx="620594" cy="577621"/>
              <a:chOff x="0" y="0"/>
              <a:chExt cx="620592" cy="577619"/>
            </a:xfrm>
          </p:grpSpPr>
          <p:sp>
            <p:nvSpPr>
              <p:cNvPr id="65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70" name="Group"/>
          <p:cNvGrpSpPr/>
          <p:nvPr/>
        </p:nvGrpSpPr>
        <p:grpSpPr>
          <a:xfrm>
            <a:off x="8939527" y="3996502"/>
            <a:ext cx="627663" cy="584201"/>
            <a:chOff x="0" y="0"/>
            <a:chExt cx="627662" cy="584200"/>
          </a:xfrm>
        </p:grpSpPr>
        <p:sp>
          <p:nvSpPr>
            <p:cNvPr id="66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671" name="Rectangle"/>
          <p:cNvSpPr/>
          <p:nvPr/>
        </p:nvSpPr>
        <p:spPr>
          <a:xfrm>
            <a:off x="326595" y="2647462"/>
            <a:ext cx="7453118" cy="3172260"/>
          </a:xfrm>
          <a:prstGeom prst="rect">
            <a:avLst/>
          </a:prstGeom>
          <a:solidFill>
            <a:srgbClr val="000000">
              <a:alpha val="70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684" name="Group"/>
          <p:cNvGrpSpPr/>
          <p:nvPr/>
        </p:nvGrpSpPr>
        <p:grpSpPr>
          <a:xfrm>
            <a:off x="9674781" y="3840488"/>
            <a:ext cx="1194275" cy="896229"/>
            <a:chOff x="0" y="0"/>
            <a:chExt cx="1194273" cy="896228"/>
          </a:xfrm>
        </p:grpSpPr>
        <p:sp>
          <p:nvSpPr>
            <p:cNvPr id="67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681" name="Group"/>
            <p:cNvGrpSpPr/>
            <p:nvPr/>
          </p:nvGrpSpPr>
          <p:grpSpPr>
            <a:xfrm>
              <a:off x="62930" y="528144"/>
              <a:ext cx="290761" cy="270627"/>
              <a:chOff x="0" y="0"/>
              <a:chExt cx="290759" cy="270626"/>
            </a:xfrm>
          </p:grpSpPr>
          <p:sp>
            <p:nvSpPr>
              <p:cNvPr id="67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7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68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68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692" name="Group"/>
          <p:cNvGrpSpPr/>
          <p:nvPr/>
        </p:nvGrpSpPr>
        <p:grpSpPr>
          <a:xfrm>
            <a:off x="8461774" y="3999792"/>
            <a:ext cx="620593" cy="577621"/>
            <a:chOff x="0" y="0"/>
            <a:chExt cx="620592" cy="577619"/>
          </a:xfrm>
        </p:grpSpPr>
        <p:sp>
          <p:nvSpPr>
            <p:cNvPr id="68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89"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693" name="strategic_bofa500_1.png" descr="strategic_bofa500_1.png"/>
          <p:cNvPicPr>
            <a:picLocks noChangeAspect="1"/>
          </p:cNvPicPr>
          <p:nvPr/>
        </p:nvPicPr>
        <p:blipFill>
          <a:blip r:embed="rId5">
            <a:extLst/>
          </a:blip>
          <a:srcRect l="28418" t="39675" r="28418" b="0"/>
          <a:stretch>
            <a:fillRect/>
          </a:stretch>
        </p:blipFill>
        <p:spPr>
          <a:xfrm>
            <a:off x="10907853" y="7411640"/>
            <a:ext cx="1466959" cy="691941"/>
          </a:xfrm>
          <a:prstGeom prst="rect">
            <a:avLst/>
          </a:prstGeom>
          <a:ln w="12700">
            <a:miter lim="400000"/>
          </a:ln>
        </p:spPr>
      </p:pic>
      <p:grpSp>
        <p:nvGrpSpPr>
          <p:cNvPr id="696" name="Group"/>
          <p:cNvGrpSpPr/>
          <p:nvPr/>
        </p:nvGrpSpPr>
        <p:grpSpPr>
          <a:xfrm>
            <a:off x="8714262" y="6545432"/>
            <a:ext cx="2328090" cy="1188621"/>
            <a:chOff x="-1776890" y="1031054"/>
            <a:chExt cx="2328088" cy="1188620"/>
          </a:xfrm>
        </p:grpSpPr>
        <p:sp>
          <p:nvSpPr>
            <p:cNvPr id="694" name="Line"/>
            <p:cNvSpPr/>
            <p:nvPr/>
          </p:nvSpPr>
          <p:spPr>
            <a:xfrm>
              <a:off x="-1776891" y="2219674"/>
              <a:ext cx="2328090" cy="1"/>
            </a:xfrm>
            <a:prstGeom prst="line">
              <a:avLst/>
            </a:prstGeom>
            <a:noFill/>
            <a:ln w="63500" cap="flat">
              <a:solidFill>
                <a:srgbClr val="FFFFFF"/>
              </a:solidFill>
              <a:prstDash val="sysDot"/>
              <a:miter lim="400000"/>
              <a:head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5" name="Please revoke"/>
            <p:cNvSpPr txBox="1"/>
            <p:nvPr/>
          </p:nvSpPr>
          <p:spPr>
            <a:xfrm>
              <a:off x="-1341456" y="1031054"/>
              <a:ext cx="1400790" cy="10845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nSpc>
                  <a:spcPct val="80000"/>
                </a:lnSpc>
                <a:defRPr b="0" sz="3700">
                  <a:latin typeface="Gill Sans"/>
                  <a:ea typeface="Gill Sans"/>
                  <a:cs typeface="Gill Sans"/>
                  <a:sym typeface="Gill Sans"/>
                </a:defRPr>
              </a:pPr>
              <a:r>
                <a:t>Please</a:t>
              </a:r>
              <a:br/>
              <a:r>
                <a:t>revoke</a:t>
              </a:r>
            </a:p>
          </p:txBody>
        </p:sp>
      </p:grpSp>
      <p:sp>
        <p:nvSpPr>
          <p:cNvPr id="697" name="Rectangle"/>
          <p:cNvSpPr/>
          <p:nvPr/>
        </p:nvSpPr>
        <p:spPr>
          <a:xfrm>
            <a:off x="72103" y="2399248"/>
            <a:ext cx="11553927" cy="3172260"/>
          </a:xfrm>
          <a:prstGeom prst="rect">
            <a:avLst/>
          </a:prstGeom>
          <a:solidFill>
            <a:srgbClr val="000000">
              <a:alpha val="71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98"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grpSp>
        <p:nvGrpSpPr>
          <p:cNvPr id="701" name="Group"/>
          <p:cNvGrpSpPr/>
          <p:nvPr/>
        </p:nvGrpSpPr>
        <p:grpSpPr>
          <a:xfrm>
            <a:off x="765028" y="5065851"/>
            <a:ext cx="4081372" cy="2668971"/>
            <a:chOff x="-2739886" y="215173"/>
            <a:chExt cx="4081370" cy="2668969"/>
          </a:xfrm>
        </p:grpSpPr>
        <p:sp>
          <p:nvSpPr>
            <p:cNvPr id="699" name="Periodically…"/>
            <p:cNvSpPr txBox="1"/>
            <p:nvPr/>
          </p:nvSpPr>
          <p:spPr>
            <a:xfrm>
              <a:off x="-2739887" y="1224475"/>
              <a:ext cx="2601219" cy="14579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nSpc>
                  <a:spcPct val="80000"/>
                </a:lnSpc>
                <a:defRPr b="0" sz="4000">
                  <a:solidFill>
                    <a:srgbClr val="F4D23E"/>
                  </a:solidFill>
                  <a:latin typeface="Gill Sans"/>
                  <a:ea typeface="Gill Sans"/>
                  <a:cs typeface="Gill Sans"/>
                  <a:sym typeface="Gill Sans"/>
                </a:defRPr>
              </a:pPr>
              <a:r>
                <a:t>Periodically</a:t>
              </a:r>
            </a:p>
            <a:p>
              <a:pPr>
                <a:defRPr b="0" sz="4000">
                  <a:latin typeface="Gill Sans"/>
                  <a:ea typeface="Gill Sans"/>
                  <a:cs typeface="Gill Sans"/>
                  <a:sym typeface="Gill Sans"/>
                </a:defRPr>
              </a:pPr>
              <a:r>
                <a:t>pull / query</a:t>
              </a:r>
            </a:p>
            <a:p>
              <a:pPr algn="l">
                <a:lnSpc>
                  <a:spcPct val="80000"/>
                </a:lnSpc>
                <a:defRPr b="0" sz="2100">
                  <a:latin typeface="Gill Sans"/>
                  <a:ea typeface="Gill Sans"/>
                  <a:cs typeface="Gill Sans"/>
                  <a:sym typeface="Gill Sans"/>
                </a:defRPr>
              </a:pPr>
              <a:r>
                <a:t>   (CRL)        (OCSP)</a:t>
              </a:r>
            </a:p>
          </p:txBody>
        </p:sp>
        <p:sp>
          <p:nvSpPr>
            <p:cNvPr id="704" name="Connection Line"/>
            <p:cNvSpPr/>
            <p:nvPr/>
          </p:nvSpPr>
          <p:spPr>
            <a:xfrm>
              <a:off x="-253305" y="215173"/>
              <a:ext cx="1594790" cy="2668970"/>
            </a:xfrm>
            <a:custGeom>
              <a:avLst/>
              <a:gdLst/>
              <a:ahLst/>
              <a:cxnLst>
                <a:cxn ang="0">
                  <a:pos x="wd2" y="hd2"/>
                </a:cxn>
                <a:cxn ang="5400000">
                  <a:pos x="wd2" y="hd2"/>
                </a:cxn>
                <a:cxn ang="10800000">
                  <a:pos x="wd2" y="hd2"/>
                </a:cxn>
                <a:cxn ang="16200000">
                  <a:pos x="wd2" y="hd2"/>
                </a:cxn>
              </a:cxnLst>
              <a:rect l="0" t="0" r="r" b="b"/>
              <a:pathLst>
                <a:path w="20730" h="21600" fill="norm" stroke="1" extrusionOk="0">
                  <a:moveTo>
                    <a:pt x="87" y="0"/>
                  </a:moveTo>
                  <a:cubicBezTo>
                    <a:pt x="-870" y="9223"/>
                    <a:pt x="6011" y="16423"/>
                    <a:pt x="20730" y="21600"/>
                  </a:cubicBezTo>
                </a:path>
              </a:pathLst>
            </a:custGeom>
            <a:noFill/>
            <a:ln w="63500" cap="flat">
              <a:solidFill>
                <a:srgbClr val="FFFFFF"/>
              </a:solidFill>
              <a:prstDash val="sysDot"/>
              <a:miter lim="400000"/>
              <a:headEnd type="triangle" w="med" len="med"/>
            </a:ln>
            <a:effectLst/>
          </p:spPr>
          <p:txBody>
            <a:bodyPr/>
            <a:lstStyle/>
            <a:p>
              <a:pPr/>
            </a:p>
          </p:txBody>
        </p:sp>
      </p:grpSp>
      <p:sp>
        <p:nvSpPr>
          <p:cNvPr id="702"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703"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662"/>
                                        </p:tgtEl>
                                        <p:attrNameLst>
                                          <p:attrName>style.visibility</p:attrName>
                                        </p:attrNameLst>
                                      </p:cBhvr>
                                      <p:to>
                                        <p:strVal val="visible"/>
                                      </p:to>
                                    </p:set>
                                    <p:animEffect filter="dissolve" transition="in">
                                      <p:cBhvr>
                                        <p:cTn id="7" dur="400"/>
                                        <p:tgtEl>
                                          <p:spTgt spid="662"/>
                                        </p:tgtEl>
                                      </p:cBhvr>
                                    </p:animEffect>
                                  </p:childTnLst>
                                </p:cTn>
                              </p:par>
                            </p:childTnLst>
                          </p:cTn>
                        </p:par>
                      </p:childTnLst>
                    </p:cTn>
                  </p:par>
                  <p:par>
                    <p:cTn id="8" fill="hold">
                      <p:stCondLst>
                        <p:cond delay="indefinite"/>
                      </p:stCondLst>
                      <p:childTnLst>
                        <p:par>
                          <p:cTn id="9" fill="hold">
                            <p:stCondLst>
                              <p:cond delay="0"/>
                            </p:stCondLst>
                            <p:childTnLst>
                              <p:par>
                                <p:cTn id="10" presetClass="path" nodeType="clickEffect" presetSubtype="0" presetID="-1" grpId="2" accel="50000" decel="50000" fill="hold">
                                  <p:stCondLst>
                                    <p:cond delay="0"/>
                                  </p:stCondLst>
                                  <p:childTnLst>
                                    <p:animMotion path="M 0.000000 0.000000 L 0.002052 0.206149" origin="layout" pathEditMode="relative">
                                      <p:cBhvr>
                                        <p:cTn id="11" dur="500" fill="hold"/>
                                        <p:tgtEl>
                                          <p:spTgt spid="670"/>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Class="exit" nodeType="clickEffect" presetID="9" grpId="3" fill="hold">
                                  <p:stCondLst>
                                    <p:cond delay="0"/>
                                  </p:stCondLst>
                                  <p:iterate type="el" backwards="0">
                                    <p:tmAbs val="0"/>
                                  </p:iterate>
                                  <p:childTnLst>
                                    <p:animEffect filter="dissolve" transition="out">
                                      <p:cBhvr>
                                        <p:cTn id="15" dur="400" fill="hold"/>
                                        <p:tgtEl>
                                          <p:spTgt spid="525"/>
                                        </p:tgtEl>
                                      </p:cBhvr>
                                    </p:animEffect>
                                    <p:set>
                                      <p:cBhvr>
                                        <p:cTn id="16" fill="hold">
                                          <p:stCondLst>
                                            <p:cond delay="399"/>
                                          </p:stCondLst>
                                        </p:cTn>
                                        <p:tgtEl>
                                          <p:spTgt spid="525"/>
                                        </p:tgtEl>
                                        <p:attrNameLst>
                                          <p:attrName>style.visibility</p:attrName>
                                        </p:attrNameLst>
                                      </p:cBhvr>
                                      <p:to>
                                        <p:strVal val="hidden"/>
                                      </p:to>
                                    </p:set>
                                  </p:childTnLst>
                                </p:cTn>
                              </p:par>
                            </p:childTnLst>
                          </p:cTn>
                        </p:par>
                        <p:par>
                          <p:cTn id="17" fill="hold">
                            <p:stCondLst>
                              <p:cond delay="0"/>
                            </p:stCondLst>
                            <p:childTnLst>
                              <p:par>
                                <p:cTn id="18" presetClass="path" nodeType="withEffect" presetSubtype="0" presetID="-1" grpId="4" accel="50000" decel="50000" fill="hold">
                                  <p:stCondLst>
                                    <p:cond delay="0"/>
                                  </p:stCondLst>
                                  <p:childTnLst>
                                    <p:animMotion path="M 0.002052 0.206149 L -0.000575 -0.000220" origin="layout" pathEditMode="relative">
                                      <p:cBhvr>
                                        <p:cTn id="19" dur="500" fill="hold"/>
                                        <p:tgtEl>
                                          <p:spTgt spid="670"/>
                                        </p:tgtEl>
                                        <p:attrNameLst>
                                          <p:attrName>ppt_x</p:attrName>
                                          <p:attrName>ppt_y</p:attrName>
                                        </p:attrNameLst>
                                      </p:cBhvr>
                                    </p:animMotion>
                                  </p:childTnLst>
                                </p:cTn>
                              </p:par>
                            </p:childTnLst>
                          </p:cTn>
                        </p:par>
                        <p:par>
                          <p:cTn id="20" fill="hold">
                            <p:stCondLst>
                              <p:cond delay="0"/>
                            </p:stCondLst>
                            <p:childTnLst>
                              <p:par>
                                <p:cTn id="21" presetClass="path" nodeType="withEffect" presetSubtype="0" presetID="-1" grpId="5" accel="50000" decel="50000" fill="hold">
                                  <p:stCondLst>
                                    <p:cond delay="0"/>
                                  </p:stCondLst>
                                  <p:childTnLst>
                                    <p:animMotion path="M 0.000000 0.000000 L 0.000511 -0.209101" origin="layout" pathEditMode="relative">
                                      <p:cBhvr>
                                        <p:cTn id="22" dur="500" fill="hold"/>
                                        <p:tgtEl>
                                          <p:spTgt spid="66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Class="exit" nodeType="clickEffect" presetID="9" grpId="6" fill="hold">
                                  <p:stCondLst>
                                    <p:cond delay="0"/>
                                  </p:stCondLst>
                                  <p:iterate type="el" backwards="0">
                                    <p:tmAbs val="0"/>
                                  </p:iterate>
                                  <p:childTnLst>
                                    <p:animEffect filter="dissolve" transition="out">
                                      <p:cBhvr>
                                        <p:cTn id="26" dur="400" fill="hold"/>
                                        <p:tgtEl>
                                          <p:spTgt spid="671"/>
                                        </p:tgtEl>
                                      </p:cBhvr>
                                    </p:animEffect>
                                    <p:set>
                                      <p:cBhvr>
                                        <p:cTn id="27" fill="hold">
                                          <p:stCondLst>
                                            <p:cond delay="399"/>
                                          </p:stCondLst>
                                        </p:cTn>
                                        <p:tgtEl>
                                          <p:spTgt spid="67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7" fill="hold">
                                  <p:stCondLst>
                                    <p:cond delay="0"/>
                                  </p:stCondLst>
                                  <p:iterate type="el" backwards="0">
                                    <p:tmAbs val="0"/>
                                  </p:iterate>
                                  <p:childTnLst>
                                    <p:set>
                                      <p:cBhvr>
                                        <p:cTn id="31" fill="hold"/>
                                        <p:tgtEl>
                                          <p:spTgt spid="684"/>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8" fill="hold">
                                  <p:stCondLst>
                                    <p:cond delay="0"/>
                                  </p:stCondLst>
                                  <p:iterate type="el" backwards="0">
                                    <p:tmAbs val="0"/>
                                  </p:iterate>
                                  <p:childTnLst>
                                    <p:set>
                                      <p:cBhvr>
                                        <p:cTn id="34" fill="hold"/>
                                        <p:tgtEl>
                                          <p:spTgt spid="692"/>
                                        </p:tgtEl>
                                        <p:attrNameLst>
                                          <p:attrName>style.visibility</p:attrName>
                                        </p:attrNameLst>
                                      </p:cBhvr>
                                      <p:to>
                                        <p:strVal val="visible"/>
                                      </p:to>
                                    </p:set>
                                  </p:childTnLst>
                                </p:cTn>
                              </p:par>
                            </p:childTnLst>
                          </p:cTn>
                        </p:par>
                        <p:par>
                          <p:cTn id="35" fill="hold">
                            <p:stCondLst>
                              <p:cond delay="0"/>
                            </p:stCondLst>
                            <p:childTnLst>
                              <p:par>
                                <p:cTn id="36" presetClass="path" nodeType="afterEffect" presetSubtype="0" presetID="-1" grpId="9" accel="50000" decel="50000" fill="hold">
                                  <p:stCondLst>
                                    <p:cond delay="0"/>
                                  </p:stCondLst>
                                  <p:childTnLst>
                                    <p:animMotion path="M 0.000000 0.000000 L -0.255680 -0.000000" origin="layout" pathEditMode="relative">
                                      <p:cBhvr>
                                        <p:cTn id="37" dur="500" fill="hold"/>
                                        <p:tgtEl>
                                          <p:spTgt spid="684"/>
                                        </p:tgtEl>
                                        <p:attrNameLst>
                                          <p:attrName>ppt_x</p:attrName>
                                          <p:attrName>ppt_y</p:attrName>
                                        </p:attrNameLst>
                                      </p:cBhvr>
                                    </p:animMotion>
                                  </p:childTnLst>
                                </p:cTn>
                              </p:par>
                            </p:childTnLst>
                          </p:cTn>
                        </p:par>
                        <p:par>
                          <p:cTn id="38" fill="hold">
                            <p:stCondLst>
                              <p:cond delay="0"/>
                            </p:stCondLst>
                            <p:childTnLst>
                              <p:par>
                                <p:cTn id="39" presetClass="path" nodeType="withEffect" presetSubtype="0" presetID="-1" grpId="10" accel="50000" decel="50000" fill="hold">
                                  <p:stCondLst>
                                    <p:cond delay="0"/>
                                  </p:stCondLst>
                                  <p:childTnLst>
                                    <p:animMotion path="M 0.000000 0.000000 L -0.217665 -0.000511" origin="layout" pathEditMode="relative">
                                      <p:cBhvr>
                                        <p:cTn id="40" dur="500" fill="hold"/>
                                        <p:tgtEl>
                                          <p:spTgt spid="692"/>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11" fill="hold">
                                  <p:stCondLst>
                                    <p:cond delay="0"/>
                                  </p:stCondLst>
                                  <p:iterate type="el" backwards="0">
                                    <p:tmAbs val="0"/>
                                  </p:iterate>
                                  <p:childTnLst>
                                    <p:set>
                                      <p:cBhvr>
                                        <p:cTn id="44" fill="hold"/>
                                        <p:tgtEl>
                                          <p:spTgt spid="697"/>
                                        </p:tgtEl>
                                        <p:attrNameLst>
                                          <p:attrName>style.visibility</p:attrName>
                                        </p:attrNameLst>
                                      </p:cBhvr>
                                      <p:to>
                                        <p:strVal val="visible"/>
                                      </p:to>
                                    </p:set>
                                    <p:animEffect filter="dissolve" transition="in">
                                      <p:cBhvr>
                                        <p:cTn id="45" dur="400"/>
                                        <p:tgtEl>
                                          <p:spTgt spid="697"/>
                                        </p:tgtEl>
                                      </p:cBhvr>
                                    </p:animEffect>
                                  </p:childTnLst>
                                </p:cTn>
                              </p:par>
                            </p:childTnLst>
                          </p:cTn>
                        </p:par>
                        <p:par>
                          <p:cTn id="46" fill="hold">
                            <p:stCondLst>
                              <p:cond delay="400"/>
                            </p:stCondLst>
                            <p:childTnLst>
                              <p:par>
                                <p:cTn id="47" presetClass="exit" nodeType="afterEffect" presetID="9" grpId="12" fill="hold">
                                  <p:stCondLst>
                                    <p:cond delay="0"/>
                                  </p:stCondLst>
                                  <p:iterate type="el" backwards="0">
                                    <p:tmAbs val="0"/>
                                  </p:iterate>
                                  <p:childTnLst>
                                    <p:animEffect filter="dissolve" transition="out">
                                      <p:cBhvr>
                                        <p:cTn id="48" dur="400" fill="hold"/>
                                        <p:tgtEl>
                                          <p:spTgt spid="639"/>
                                        </p:tgtEl>
                                      </p:cBhvr>
                                    </p:animEffect>
                                    <p:set>
                                      <p:cBhvr>
                                        <p:cTn id="49" fill="hold">
                                          <p:stCondLst>
                                            <p:cond delay="399"/>
                                          </p:stCondLst>
                                        </p:cTn>
                                        <p:tgtEl>
                                          <p:spTgt spid="639"/>
                                        </p:tgtEl>
                                        <p:attrNameLst>
                                          <p:attrName>style.visibility</p:attrName>
                                        </p:attrNameLst>
                                      </p:cBhvr>
                                      <p:to>
                                        <p:strVal val="hidden"/>
                                      </p:to>
                                    </p:set>
                                  </p:childTnLst>
                                </p:cTn>
                              </p:par>
                            </p:childTnLst>
                          </p:cTn>
                        </p:par>
                        <p:par>
                          <p:cTn id="50" fill="hold">
                            <p:stCondLst>
                              <p:cond delay="800"/>
                            </p:stCondLst>
                            <p:childTnLst>
                              <p:par>
                                <p:cTn id="51" presetClass="entr" nodeType="afterEffect" presetID="9" grpId="13" fill="hold">
                                  <p:stCondLst>
                                    <p:cond delay="0"/>
                                  </p:stCondLst>
                                  <p:iterate type="el" backwards="0">
                                    <p:tmAbs val="0"/>
                                  </p:iterate>
                                  <p:childTnLst>
                                    <p:set>
                                      <p:cBhvr>
                                        <p:cTn id="52" fill="hold"/>
                                        <p:tgtEl>
                                          <p:spTgt spid="693"/>
                                        </p:tgtEl>
                                        <p:attrNameLst>
                                          <p:attrName>style.visibility</p:attrName>
                                        </p:attrNameLst>
                                      </p:cBhvr>
                                      <p:to>
                                        <p:strVal val="visible"/>
                                      </p:to>
                                    </p:set>
                                    <p:animEffect filter="dissolve" transition="in">
                                      <p:cBhvr>
                                        <p:cTn id="53" dur="400"/>
                                        <p:tgtEl>
                                          <p:spTgt spid="693"/>
                                        </p:tgtEl>
                                      </p:cBhvr>
                                    </p:animEffect>
                                  </p:childTnLst>
                                </p:cTn>
                              </p:par>
                            </p:childTnLst>
                          </p:cTn>
                        </p:par>
                        <p:par>
                          <p:cTn id="54" fill="hold">
                            <p:stCondLst>
                              <p:cond delay="1200"/>
                            </p:stCondLst>
                            <p:childTnLst>
                              <p:par>
                                <p:cTn id="55" presetClass="entr" nodeType="afterEffect" presetID="9" grpId="14" fill="hold">
                                  <p:stCondLst>
                                    <p:cond delay="0"/>
                                  </p:stCondLst>
                                  <p:iterate type="el" backwards="0">
                                    <p:tmAbs val="0"/>
                                  </p:iterate>
                                  <p:childTnLst>
                                    <p:set>
                                      <p:cBhvr>
                                        <p:cTn id="56" fill="hold"/>
                                        <p:tgtEl>
                                          <p:spTgt spid="696"/>
                                        </p:tgtEl>
                                        <p:attrNameLst>
                                          <p:attrName>style.visibility</p:attrName>
                                        </p:attrNameLst>
                                      </p:cBhvr>
                                      <p:to>
                                        <p:strVal val="visible"/>
                                      </p:to>
                                    </p:set>
                                    <p:animEffect filter="dissolve" transition="in">
                                      <p:cBhvr>
                                        <p:cTn id="57" dur="500"/>
                                        <p:tgtEl>
                                          <p:spTgt spid="696"/>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5" fill="hold">
                                  <p:stCondLst>
                                    <p:cond delay="0"/>
                                  </p:stCondLst>
                                  <p:iterate type="el" backwards="0">
                                    <p:tmAbs val="0"/>
                                  </p:iterate>
                                  <p:childTnLst>
                                    <p:set>
                                      <p:cBhvr>
                                        <p:cTn id="61" fill="hold"/>
                                        <p:tgtEl>
                                          <p:spTgt spid="698"/>
                                        </p:tgtEl>
                                        <p:attrNameLst>
                                          <p:attrName>style.visibility</p:attrName>
                                        </p:attrNameLst>
                                      </p:cBhvr>
                                      <p:to>
                                        <p:strVal val="visible"/>
                                      </p:to>
                                    </p:set>
                                    <p:animEffect filter="dissolve" transition="in">
                                      <p:cBhvr>
                                        <p:cTn id="62" dur="400"/>
                                        <p:tgtEl>
                                          <p:spTgt spid="698"/>
                                        </p:tgtEl>
                                      </p:cBhvr>
                                    </p:animEffect>
                                  </p:childTnLst>
                                </p:cTn>
                              </p:par>
                            </p:childTnLst>
                          </p:cTn>
                        </p:par>
                        <p:par>
                          <p:cTn id="63" fill="hold">
                            <p:stCondLst>
                              <p:cond delay="400"/>
                            </p:stCondLst>
                            <p:childTnLst>
                              <p:par>
                                <p:cTn id="64" presetClass="entr" nodeType="afterEffect" presetID="9" grpId="16" fill="hold">
                                  <p:stCondLst>
                                    <p:cond delay="0"/>
                                  </p:stCondLst>
                                  <p:iterate type="el" backwards="0">
                                    <p:tmAbs val="0"/>
                                  </p:iterate>
                                  <p:childTnLst>
                                    <p:set>
                                      <p:cBhvr>
                                        <p:cTn id="65" fill="hold"/>
                                        <p:tgtEl>
                                          <p:spTgt spid="638"/>
                                        </p:tgtEl>
                                        <p:attrNameLst>
                                          <p:attrName>style.visibility</p:attrName>
                                        </p:attrNameLst>
                                      </p:cBhvr>
                                      <p:to>
                                        <p:strVal val="visible"/>
                                      </p:to>
                                    </p:set>
                                    <p:animEffect filter="dissolve" transition="in">
                                      <p:cBhvr>
                                        <p:cTn id="66" dur="400"/>
                                        <p:tgtEl>
                                          <p:spTgt spid="638"/>
                                        </p:tgtEl>
                                      </p:cBhvr>
                                    </p:animEffect>
                                  </p:childTnLst>
                                </p:cTn>
                              </p:par>
                            </p:childTnLst>
                          </p:cTn>
                        </p:par>
                      </p:childTnLst>
                    </p:cTn>
                  </p:par>
                  <p:par>
                    <p:cTn id="67" fill="hold">
                      <p:stCondLst>
                        <p:cond delay="indefinite"/>
                      </p:stCondLst>
                      <p:childTnLst>
                        <p:par>
                          <p:cTn id="68" fill="hold">
                            <p:stCondLst>
                              <p:cond delay="0"/>
                            </p:stCondLst>
                            <p:childTnLst>
                              <p:par>
                                <p:cTn id="69" presetClass="exit" nodeType="clickEffect" presetID="9" grpId="17" fill="hold">
                                  <p:stCondLst>
                                    <p:cond delay="0"/>
                                  </p:stCondLst>
                                  <p:iterate type="el" backwards="0">
                                    <p:tmAbs val="0"/>
                                  </p:iterate>
                                  <p:childTnLst>
                                    <p:animEffect filter="dissolve" transition="out">
                                      <p:cBhvr>
                                        <p:cTn id="70" dur="500" fill="hold"/>
                                        <p:tgtEl>
                                          <p:spTgt spid="698"/>
                                        </p:tgtEl>
                                      </p:cBhvr>
                                    </p:animEffect>
                                    <p:set>
                                      <p:cBhvr>
                                        <p:cTn id="71" fill="hold">
                                          <p:stCondLst>
                                            <p:cond delay="499"/>
                                          </p:stCondLst>
                                        </p:cTn>
                                        <p:tgtEl>
                                          <p:spTgt spid="698"/>
                                        </p:tgtEl>
                                        <p:attrNameLst>
                                          <p:attrName>style.visibility</p:attrName>
                                        </p:attrNameLst>
                                      </p:cBhvr>
                                      <p:to>
                                        <p:strVal val="hidden"/>
                                      </p:to>
                                    </p:set>
                                  </p:childTnLst>
                                </p:cTn>
                              </p:par>
                            </p:childTnLst>
                          </p:cTn>
                        </p:par>
                        <p:par>
                          <p:cTn id="72" fill="hold">
                            <p:stCondLst>
                              <p:cond delay="500"/>
                            </p:stCondLst>
                            <p:childTnLst>
                              <p:par>
                                <p:cTn id="73" presetClass="exit" nodeType="afterEffect" presetID="9" grpId="18" fill="hold">
                                  <p:stCondLst>
                                    <p:cond delay="0"/>
                                  </p:stCondLst>
                                  <p:iterate type="el" backwards="0">
                                    <p:tmAbs val="0"/>
                                  </p:iterate>
                                  <p:childTnLst>
                                    <p:animEffect filter="dissolve" transition="out">
                                      <p:cBhvr>
                                        <p:cTn id="74" dur="400" fill="hold"/>
                                        <p:tgtEl>
                                          <p:spTgt spid="638"/>
                                        </p:tgtEl>
                                      </p:cBhvr>
                                    </p:animEffect>
                                    <p:set>
                                      <p:cBhvr>
                                        <p:cTn id="75" fill="hold">
                                          <p:stCondLst>
                                            <p:cond delay="399"/>
                                          </p:stCondLst>
                                        </p:cTn>
                                        <p:tgtEl>
                                          <p:spTgt spid="638"/>
                                        </p:tgtEl>
                                        <p:attrNameLst>
                                          <p:attrName>style.visibility</p:attrName>
                                        </p:attrNameLst>
                                      </p:cBhvr>
                                      <p:to>
                                        <p:strVal val="hidden"/>
                                      </p:to>
                                    </p:set>
                                  </p:childTnLst>
                                </p:cTn>
                              </p:par>
                            </p:childTnLst>
                          </p:cTn>
                        </p:par>
                        <p:par>
                          <p:cTn id="76" fill="hold">
                            <p:stCondLst>
                              <p:cond delay="900"/>
                            </p:stCondLst>
                            <p:childTnLst>
                              <p:par>
                                <p:cTn id="77" presetClass="entr" nodeType="afterEffect" presetID="9" grpId="19" fill="hold">
                                  <p:stCondLst>
                                    <p:cond delay="0"/>
                                  </p:stCondLst>
                                  <p:iterate type="el" backwards="0">
                                    <p:tmAbs val="0"/>
                                  </p:iterate>
                                  <p:childTnLst>
                                    <p:set>
                                      <p:cBhvr>
                                        <p:cTn id="78" fill="hold"/>
                                        <p:tgtEl>
                                          <p:spTgt spid="622"/>
                                        </p:tgtEl>
                                        <p:attrNameLst>
                                          <p:attrName>style.visibility</p:attrName>
                                        </p:attrNameLst>
                                      </p:cBhvr>
                                      <p:to>
                                        <p:strVal val="visible"/>
                                      </p:to>
                                    </p:set>
                                    <p:animEffect filter="dissolve" transition="in">
                                      <p:cBhvr>
                                        <p:cTn id="79" dur="400"/>
                                        <p:tgtEl>
                                          <p:spTgt spid="622"/>
                                        </p:tgtEl>
                                      </p:cBhvr>
                                    </p:animEffect>
                                  </p:childTnLst>
                                </p:cTn>
                              </p:par>
                            </p:childTnLst>
                          </p:cTn>
                        </p:par>
                      </p:childTnLst>
                    </p:cTn>
                  </p:par>
                  <p:par>
                    <p:cTn id="80" fill="hold">
                      <p:stCondLst>
                        <p:cond delay="indefinite"/>
                      </p:stCondLst>
                      <p:childTnLst>
                        <p:par>
                          <p:cTn id="81" fill="hold">
                            <p:stCondLst>
                              <p:cond delay="0"/>
                            </p:stCondLst>
                            <p:childTnLst>
                              <p:par>
                                <p:cTn id="82" presetClass="exit" nodeType="clickEffect" presetID="9" grpId="20" fill="hold">
                                  <p:stCondLst>
                                    <p:cond delay="0"/>
                                  </p:stCondLst>
                                  <p:iterate type="el" backwards="0">
                                    <p:tmAbs val="0"/>
                                  </p:iterate>
                                  <p:childTnLst>
                                    <p:animEffect filter="dissolve" transition="out">
                                      <p:cBhvr>
                                        <p:cTn id="83" dur="400" fill="hold"/>
                                        <p:tgtEl>
                                          <p:spTgt spid="697"/>
                                        </p:tgtEl>
                                      </p:cBhvr>
                                    </p:animEffect>
                                    <p:set>
                                      <p:cBhvr>
                                        <p:cTn id="84" fill="hold">
                                          <p:stCondLst>
                                            <p:cond delay="399"/>
                                          </p:stCondLst>
                                        </p:cTn>
                                        <p:tgtEl>
                                          <p:spTgt spid="697"/>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Class="entr" nodeType="clickEffect" presetID="9" grpId="21" fill="hold">
                                  <p:stCondLst>
                                    <p:cond delay="0"/>
                                  </p:stCondLst>
                                  <p:iterate type="el" backwards="0">
                                    <p:tmAbs val="0"/>
                                  </p:iterate>
                                  <p:childTnLst>
                                    <p:set>
                                      <p:cBhvr>
                                        <p:cTn id="88" fill="hold"/>
                                        <p:tgtEl>
                                          <p:spTgt spid="701"/>
                                        </p:tgtEl>
                                        <p:attrNameLst>
                                          <p:attrName>style.visibility</p:attrName>
                                        </p:attrNameLst>
                                      </p:cBhvr>
                                      <p:to>
                                        <p:strVal val="visible"/>
                                      </p:to>
                                    </p:set>
                                    <p:animEffect filter="dissolve" transition="in">
                                      <p:cBhvr>
                                        <p:cTn id="89" dur="400"/>
                                        <p:tgtEl>
                                          <p:spTgt spid="701"/>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ID="9" grpId="22" fill="hold">
                                  <p:stCondLst>
                                    <p:cond delay="0"/>
                                  </p:stCondLst>
                                  <p:iterate type="el" backwards="0">
                                    <p:tmAbs val="0"/>
                                  </p:iterate>
                                  <p:childTnLst>
                                    <p:set>
                                      <p:cBhvr>
                                        <p:cTn id="93" fill="hold"/>
                                        <p:tgtEl>
                                          <p:spTgt spid="702"/>
                                        </p:tgtEl>
                                        <p:attrNameLst>
                                          <p:attrName>style.visibility</p:attrName>
                                        </p:attrNameLst>
                                      </p:cBhvr>
                                      <p:to>
                                        <p:strVal val="visible"/>
                                      </p:to>
                                    </p:set>
                                    <p:animEffect filter="dissolve" transition="in">
                                      <p:cBhvr>
                                        <p:cTn id="94" dur="400"/>
                                        <p:tgtEl>
                                          <p:spTgt spid="702"/>
                                        </p:tgtEl>
                                      </p:cBhvr>
                                    </p:animEffect>
                                  </p:childTnLst>
                                </p:cTn>
                              </p:par>
                            </p:childTnLst>
                          </p:cTn>
                        </p:par>
                        <p:par>
                          <p:cTn id="95" fill="hold">
                            <p:stCondLst>
                              <p:cond delay="400"/>
                            </p:stCondLst>
                            <p:childTnLst>
                              <p:par>
                                <p:cTn id="96" presetClass="entr" nodeType="afterEffect" presetID="9" grpId="23" fill="hold">
                                  <p:stCondLst>
                                    <p:cond delay="0"/>
                                  </p:stCondLst>
                                  <p:iterate type="el" backwards="0">
                                    <p:tmAbs val="0"/>
                                  </p:iterate>
                                  <p:childTnLst>
                                    <p:set>
                                      <p:cBhvr>
                                        <p:cTn id="97" fill="hold"/>
                                        <p:tgtEl>
                                          <p:spTgt spid="489"/>
                                        </p:tgtEl>
                                        <p:attrNameLst>
                                          <p:attrName>style.visibility</p:attrName>
                                        </p:attrNameLst>
                                      </p:cBhvr>
                                      <p:to>
                                        <p:strVal val="visible"/>
                                      </p:to>
                                    </p:set>
                                    <p:animEffect filter="dissolve" transition="in">
                                      <p:cBhvr>
                                        <p:cTn id="98" dur="400"/>
                                        <p:tgtEl>
                                          <p:spTgt spid="489"/>
                                        </p:tgtEl>
                                      </p:cBhvr>
                                    </p:animEffect>
                                  </p:childTnLst>
                                </p:cTn>
                              </p:par>
                            </p:childTnLst>
                          </p:cTn>
                        </p:par>
                      </p:childTnLst>
                    </p:cTn>
                  </p:par>
                  <p:par>
                    <p:cTn id="99" fill="hold">
                      <p:stCondLst>
                        <p:cond delay="indefinite"/>
                      </p:stCondLst>
                      <p:childTnLst>
                        <p:par>
                          <p:cTn id="100" fill="hold">
                            <p:stCondLst>
                              <p:cond delay="0"/>
                            </p:stCondLst>
                            <p:childTnLst>
                              <p:par>
                                <p:cTn id="101" presetClass="entr" nodeType="clickEffect" presetID="9" grpId="24" fill="hold">
                                  <p:stCondLst>
                                    <p:cond delay="0"/>
                                  </p:stCondLst>
                                  <p:iterate type="el" backwards="0">
                                    <p:tmAbs val="0"/>
                                  </p:iterate>
                                  <p:childTnLst>
                                    <p:set>
                                      <p:cBhvr>
                                        <p:cTn id="102" fill="hold"/>
                                        <p:tgtEl>
                                          <p:spTgt spid="703"/>
                                        </p:tgtEl>
                                        <p:attrNameLst>
                                          <p:attrName>style.visibility</p:attrName>
                                        </p:attrNameLst>
                                      </p:cBhvr>
                                      <p:to>
                                        <p:strVal val="visible"/>
                                      </p:to>
                                    </p:set>
                                    <p:animEffect filter="dissolve" transition="in">
                                      <p:cBhvr>
                                        <p:cTn id="103" dur="400"/>
                                        <p:tgtEl>
                                          <p:spTgt spid="7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71" grpId="6"/>
      <p:bldP build="whole" bldLvl="1" animBg="1" rev="0" advAuto="0" spid="697" grpId="11"/>
      <p:bldP build="whole" bldLvl="1" animBg="1" rev="0" advAuto="0" spid="698" grpId="15"/>
      <p:bldP build="whole" bldLvl="1" animBg="1" rev="0" advAuto="0" spid="698" grpId="17"/>
      <p:bldP build="whole" bldLvl="1" animBg="1" rev="0" advAuto="0" spid="622" grpId="19"/>
      <p:bldP build="whole" bldLvl="1" animBg="1" rev="0" advAuto="0" spid="702" grpId="22"/>
      <p:bldP build="whole" bldLvl="1" animBg="1" rev="0" advAuto="0" spid="703" grpId="24"/>
      <p:bldP build="whole" bldLvl="1" animBg="1" rev="0" advAuto="0" spid="696" grpId="14"/>
      <p:bldP build="whole" bldLvl="1" animBg="1" rev="0" advAuto="0" spid="692" grpId="8"/>
      <p:bldP build="whole" bldLvl="1" animBg="1" rev="0" advAuto="0" spid="693" grpId="13"/>
      <p:bldP build="whole" bldLvl="1" animBg="1" rev="0" advAuto="0" spid="525" grpId="3"/>
      <p:bldP build="whole" bldLvl="1" animBg="1" rev="0" advAuto="0" spid="638" grpId="16"/>
      <p:bldP build="whole" bldLvl="1" animBg="1" rev="0" advAuto="0" spid="638" grpId="18"/>
      <p:bldP build="whole" bldLvl="1" animBg="1" rev="0" advAuto="0" spid="697" grpId="20"/>
      <p:bldP build="whole" bldLvl="1" animBg="1" rev="0" advAuto="0" spid="662" grpId="1"/>
      <p:bldP build="whole" bldLvl="1" animBg="1" rev="0" advAuto="0" spid="684" grpId="7"/>
      <p:bldP build="whole" bldLvl="1" animBg="1" rev="0" advAuto="0" spid="489" grpId="23"/>
      <p:bldP build="whole" bldLvl="1" animBg="1" rev="0" advAuto="0" spid="701" grpId="21"/>
      <p:bldP build="whole" bldLvl="1" animBg="1" rev="0" advAuto="0" spid="639" grpId="1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8" name="Triangle"/>
          <p:cNvSpPr/>
          <p:nvPr/>
        </p:nvSpPr>
        <p:spPr>
          <a:xfrm flipH="1" rot="16200000">
            <a:off x="3923335" y="6092980"/>
            <a:ext cx="2065286" cy="3500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709"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710" name="Revocation Check (1)…"/>
          <p:cNvSpPr txBox="1"/>
          <p:nvPr>
            <p:ph type="title"/>
          </p:nvPr>
        </p:nvSpPr>
        <p:spPr>
          <a:prstGeom prst="rect">
            <a:avLst/>
          </a:prstGeom>
        </p:spPr>
        <p:txBody>
          <a:bodyPr/>
          <a:lstStyle/>
          <a:p>
            <a:pPr/>
            <a:r>
              <a:t>Revocation Check (1)</a:t>
            </a:r>
          </a:p>
          <a:p>
            <a:pPr/>
            <a:r>
              <a:t>Certificate Revocation List</a:t>
            </a:r>
          </a:p>
        </p:txBody>
      </p:sp>
      <p:sp>
        <p:nvSpPr>
          <p:cNvPr id="7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712"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729" name="Group"/>
          <p:cNvGrpSpPr/>
          <p:nvPr/>
        </p:nvGrpSpPr>
        <p:grpSpPr>
          <a:xfrm>
            <a:off x="7061379" y="7526142"/>
            <a:ext cx="1217021" cy="659924"/>
            <a:chOff x="0" y="0"/>
            <a:chExt cx="1217019" cy="659923"/>
          </a:xfrm>
        </p:grpSpPr>
        <p:grpSp>
          <p:nvGrpSpPr>
            <p:cNvPr id="720" name="Group"/>
            <p:cNvGrpSpPr/>
            <p:nvPr/>
          </p:nvGrpSpPr>
          <p:grpSpPr>
            <a:xfrm>
              <a:off x="0" y="0"/>
              <a:ext cx="709020" cy="659924"/>
              <a:chOff x="0" y="0"/>
              <a:chExt cx="709019" cy="659923"/>
            </a:xfrm>
          </p:grpSpPr>
          <p:sp>
            <p:nvSpPr>
              <p:cNvPr id="71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8"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28" name="Group"/>
            <p:cNvGrpSpPr/>
            <p:nvPr/>
          </p:nvGrpSpPr>
          <p:grpSpPr>
            <a:xfrm>
              <a:off x="507999" y="0"/>
              <a:ext cx="709021" cy="659924"/>
              <a:chOff x="0" y="0"/>
              <a:chExt cx="709019" cy="659923"/>
            </a:xfrm>
          </p:grpSpPr>
          <p:sp>
            <p:nvSpPr>
              <p:cNvPr id="72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6"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730"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731"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734" name="Group"/>
          <p:cNvGrpSpPr/>
          <p:nvPr/>
        </p:nvGrpSpPr>
        <p:grpSpPr>
          <a:xfrm>
            <a:off x="4497093" y="6524009"/>
            <a:ext cx="3959814" cy="1984873"/>
            <a:chOff x="0" y="0"/>
            <a:chExt cx="3959813" cy="1984872"/>
          </a:xfrm>
        </p:grpSpPr>
        <p:sp>
          <p:nvSpPr>
            <p:cNvPr id="732"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733"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831" name="Group"/>
          <p:cNvGrpSpPr/>
          <p:nvPr/>
        </p:nvGrpSpPr>
        <p:grpSpPr>
          <a:xfrm>
            <a:off x="4992918" y="7342671"/>
            <a:ext cx="1712297" cy="1028701"/>
            <a:chOff x="0" y="0"/>
            <a:chExt cx="1712295" cy="1028699"/>
          </a:xfrm>
        </p:grpSpPr>
        <p:grpSp>
          <p:nvGrpSpPr>
            <p:cNvPr id="750" name="Group"/>
            <p:cNvGrpSpPr/>
            <p:nvPr/>
          </p:nvGrpSpPr>
          <p:grpSpPr>
            <a:xfrm>
              <a:off x="0" y="0"/>
              <a:ext cx="533210" cy="609601"/>
              <a:chOff x="0" y="0"/>
              <a:chExt cx="533209" cy="609600"/>
            </a:xfrm>
          </p:grpSpPr>
          <p:grpSp>
            <p:nvGrpSpPr>
              <p:cNvPr id="748" name="Group"/>
              <p:cNvGrpSpPr/>
              <p:nvPr/>
            </p:nvGrpSpPr>
            <p:grpSpPr>
              <a:xfrm>
                <a:off x="0" y="118381"/>
                <a:ext cx="533210" cy="372838"/>
                <a:chOff x="0" y="0"/>
                <a:chExt cx="533209" cy="372836"/>
              </a:xfrm>
            </p:grpSpPr>
            <p:grpSp>
              <p:nvGrpSpPr>
                <p:cNvPr id="746" name="Group"/>
                <p:cNvGrpSpPr/>
                <p:nvPr/>
              </p:nvGrpSpPr>
              <p:grpSpPr>
                <a:xfrm>
                  <a:off x="34234" y="42068"/>
                  <a:ext cx="464742" cy="330769"/>
                  <a:chOff x="0" y="0"/>
                  <a:chExt cx="464740" cy="330768"/>
                </a:xfrm>
              </p:grpSpPr>
              <p:sp>
                <p:nvSpPr>
                  <p:cNvPr id="73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43" name="Group"/>
                  <p:cNvGrpSpPr/>
                  <p:nvPr/>
                </p:nvGrpSpPr>
                <p:grpSpPr>
                  <a:xfrm>
                    <a:off x="24488" y="187531"/>
                    <a:ext cx="113148" cy="105313"/>
                    <a:chOff x="0" y="0"/>
                    <a:chExt cx="113146" cy="105311"/>
                  </a:xfrm>
                </p:grpSpPr>
                <p:sp>
                  <p:nvSpPr>
                    <p:cNvPr id="73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4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4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4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4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766" name="Group"/>
            <p:cNvGrpSpPr/>
            <p:nvPr/>
          </p:nvGrpSpPr>
          <p:grpSpPr>
            <a:xfrm>
              <a:off x="589542" y="0"/>
              <a:ext cx="533211" cy="609601"/>
              <a:chOff x="0" y="0"/>
              <a:chExt cx="533209" cy="609600"/>
            </a:xfrm>
          </p:grpSpPr>
          <p:grpSp>
            <p:nvGrpSpPr>
              <p:cNvPr id="764" name="Group"/>
              <p:cNvGrpSpPr/>
              <p:nvPr/>
            </p:nvGrpSpPr>
            <p:grpSpPr>
              <a:xfrm>
                <a:off x="-1" y="118381"/>
                <a:ext cx="533211" cy="372838"/>
                <a:chOff x="0" y="0"/>
                <a:chExt cx="533209" cy="372836"/>
              </a:xfrm>
            </p:grpSpPr>
            <p:grpSp>
              <p:nvGrpSpPr>
                <p:cNvPr id="762" name="Group"/>
                <p:cNvGrpSpPr/>
                <p:nvPr/>
              </p:nvGrpSpPr>
              <p:grpSpPr>
                <a:xfrm>
                  <a:off x="34234" y="42068"/>
                  <a:ext cx="464742" cy="330769"/>
                  <a:chOff x="0" y="0"/>
                  <a:chExt cx="464740" cy="330768"/>
                </a:xfrm>
              </p:grpSpPr>
              <p:sp>
                <p:nvSpPr>
                  <p:cNvPr id="75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59" name="Group"/>
                  <p:cNvGrpSpPr/>
                  <p:nvPr/>
                </p:nvGrpSpPr>
                <p:grpSpPr>
                  <a:xfrm>
                    <a:off x="24488" y="187531"/>
                    <a:ext cx="113148" cy="105313"/>
                    <a:chOff x="0" y="0"/>
                    <a:chExt cx="113146" cy="105311"/>
                  </a:xfrm>
                </p:grpSpPr>
                <p:sp>
                  <p:nvSpPr>
                    <p:cNvPr id="75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6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6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6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6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782" name="Group"/>
            <p:cNvGrpSpPr/>
            <p:nvPr/>
          </p:nvGrpSpPr>
          <p:grpSpPr>
            <a:xfrm>
              <a:off x="-1" y="419099"/>
              <a:ext cx="533211" cy="609601"/>
              <a:chOff x="0" y="0"/>
              <a:chExt cx="533209" cy="609600"/>
            </a:xfrm>
          </p:grpSpPr>
          <p:grpSp>
            <p:nvGrpSpPr>
              <p:cNvPr id="780" name="Group"/>
              <p:cNvGrpSpPr/>
              <p:nvPr/>
            </p:nvGrpSpPr>
            <p:grpSpPr>
              <a:xfrm>
                <a:off x="-1" y="118381"/>
                <a:ext cx="533211" cy="372838"/>
                <a:chOff x="0" y="0"/>
                <a:chExt cx="533209" cy="372836"/>
              </a:xfrm>
            </p:grpSpPr>
            <p:grpSp>
              <p:nvGrpSpPr>
                <p:cNvPr id="778" name="Group"/>
                <p:cNvGrpSpPr/>
                <p:nvPr/>
              </p:nvGrpSpPr>
              <p:grpSpPr>
                <a:xfrm>
                  <a:off x="34234" y="42068"/>
                  <a:ext cx="464742" cy="330769"/>
                  <a:chOff x="0" y="0"/>
                  <a:chExt cx="464740" cy="330768"/>
                </a:xfrm>
              </p:grpSpPr>
              <p:sp>
                <p:nvSpPr>
                  <p:cNvPr id="76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75" name="Group"/>
                  <p:cNvGrpSpPr/>
                  <p:nvPr/>
                </p:nvGrpSpPr>
                <p:grpSpPr>
                  <a:xfrm>
                    <a:off x="24488" y="187531"/>
                    <a:ext cx="113148" cy="105313"/>
                    <a:chOff x="0" y="0"/>
                    <a:chExt cx="113146" cy="105311"/>
                  </a:xfrm>
                </p:grpSpPr>
                <p:sp>
                  <p:nvSpPr>
                    <p:cNvPr id="76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7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7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7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8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798" name="Group"/>
            <p:cNvGrpSpPr/>
            <p:nvPr/>
          </p:nvGrpSpPr>
          <p:grpSpPr>
            <a:xfrm>
              <a:off x="589542" y="419099"/>
              <a:ext cx="533211" cy="609601"/>
              <a:chOff x="0" y="0"/>
              <a:chExt cx="533209" cy="609600"/>
            </a:xfrm>
          </p:grpSpPr>
          <p:grpSp>
            <p:nvGrpSpPr>
              <p:cNvPr id="796" name="Group"/>
              <p:cNvGrpSpPr/>
              <p:nvPr/>
            </p:nvGrpSpPr>
            <p:grpSpPr>
              <a:xfrm>
                <a:off x="-1" y="118381"/>
                <a:ext cx="533211" cy="372838"/>
                <a:chOff x="0" y="0"/>
                <a:chExt cx="533209" cy="372836"/>
              </a:xfrm>
            </p:grpSpPr>
            <p:grpSp>
              <p:nvGrpSpPr>
                <p:cNvPr id="794" name="Group"/>
                <p:cNvGrpSpPr/>
                <p:nvPr/>
              </p:nvGrpSpPr>
              <p:grpSpPr>
                <a:xfrm>
                  <a:off x="34234" y="42068"/>
                  <a:ext cx="464742" cy="330769"/>
                  <a:chOff x="0" y="0"/>
                  <a:chExt cx="464740" cy="330768"/>
                </a:xfrm>
              </p:grpSpPr>
              <p:sp>
                <p:nvSpPr>
                  <p:cNvPr id="78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91" name="Group"/>
                  <p:cNvGrpSpPr/>
                  <p:nvPr/>
                </p:nvGrpSpPr>
                <p:grpSpPr>
                  <a:xfrm>
                    <a:off x="24488" y="187531"/>
                    <a:ext cx="113148" cy="105313"/>
                    <a:chOff x="0" y="0"/>
                    <a:chExt cx="113146" cy="105311"/>
                  </a:xfrm>
                </p:grpSpPr>
                <p:sp>
                  <p:nvSpPr>
                    <p:cNvPr id="78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9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9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9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9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14" name="Group"/>
            <p:cNvGrpSpPr/>
            <p:nvPr/>
          </p:nvGrpSpPr>
          <p:grpSpPr>
            <a:xfrm>
              <a:off x="1179085" y="0"/>
              <a:ext cx="533211" cy="609601"/>
              <a:chOff x="0" y="0"/>
              <a:chExt cx="533209" cy="609600"/>
            </a:xfrm>
          </p:grpSpPr>
          <p:grpSp>
            <p:nvGrpSpPr>
              <p:cNvPr id="812" name="Group"/>
              <p:cNvGrpSpPr/>
              <p:nvPr/>
            </p:nvGrpSpPr>
            <p:grpSpPr>
              <a:xfrm>
                <a:off x="-1" y="118381"/>
                <a:ext cx="533211" cy="372838"/>
                <a:chOff x="0" y="0"/>
                <a:chExt cx="533209" cy="372836"/>
              </a:xfrm>
            </p:grpSpPr>
            <p:grpSp>
              <p:nvGrpSpPr>
                <p:cNvPr id="810" name="Group"/>
                <p:cNvGrpSpPr/>
                <p:nvPr/>
              </p:nvGrpSpPr>
              <p:grpSpPr>
                <a:xfrm>
                  <a:off x="34234" y="42068"/>
                  <a:ext cx="464742" cy="330769"/>
                  <a:chOff x="0" y="0"/>
                  <a:chExt cx="464740" cy="330768"/>
                </a:xfrm>
              </p:grpSpPr>
              <p:sp>
                <p:nvSpPr>
                  <p:cNvPr id="79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07" name="Group"/>
                  <p:cNvGrpSpPr/>
                  <p:nvPr/>
                </p:nvGrpSpPr>
                <p:grpSpPr>
                  <a:xfrm>
                    <a:off x="24488" y="187531"/>
                    <a:ext cx="113148" cy="105313"/>
                    <a:chOff x="0" y="0"/>
                    <a:chExt cx="113146" cy="105311"/>
                  </a:xfrm>
                </p:grpSpPr>
                <p:sp>
                  <p:nvSpPr>
                    <p:cNvPr id="80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0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0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1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1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30" name="Group"/>
            <p:cNvGrpSpPr/>
            <p:nvPr/>
          </p:nvGrpSpPr>
          <p:grpSpPr>
            <a:xfrm>
              <a:off x="1179085" y="419099"/>
              <a:ext cx="533211" cy="609601"/>
              <a:chOff x="0" y="0"/>
              <a:chExt cx="533209" cy="609600"/>
            </a:xfrm>
          </p:grpSpPr>
          <p:grpSp>
            <p:nvGrpSpPr>
              <p:cNvPr id="828" name="Group"/>
              <p:cNvGrpSpPr/>
              <p:nvPr/>
            </p:nvGrpSpPr>
            <p:grpSpPr>
              <a:xfrm>
                <a:off x="-1" y="118381"/>
                <a:ext cx="533211" cy="372838"/>
                <a:chOff x="0" y="0"/>
                <a:chExt cx="533209" cy="372836"/>
              </a:xfrm>
            </p:grpSpPr>
            <p:grpSp>
              <p:nvGrpSpPr>
                <p:cNvPr id="826" name="Group"/>
                <p:cNvGrpSpPr/>
                <p:nvPr/>
              </p:nvGrpSpPr>
              <p:grpSpPr>
                <a:xfrm>
                  <a:off x="34234" y="42068"/>
                  <a:ext cx="464742" cy="330769"/>
                  <a:chOff x="0" y="0"/>
                  <a:chExt cx="464740" cy="330768"/>
                </a:xfrm>
              </p:grpSpPr>
              <p:sp>
                <p:nvSpPr>
                  <p:cNvPr id="81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23" name="Group"/>
                  <p:cNvGrpSpPr/>
                  <p:nvPr/>
                </p:nvGrpSpPr>
                <p:grpSpPr>
                  <a:xfrm>
                    <a:off x="24488" y="187531"/>
                    <a:ext cx="113148" cy="105313"/>
                    <a:chOff x="0" y="0"/>
                    <a:chExt cx="113146" cy="105311"/>
                  </a:xfrm>
                </p:grpSpPr>
                <p:sp>
                  <p:nvSpPr>
                    <p:cNvPr id="81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2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2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2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2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832"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grpSp>
        <p:nvGrpSpPr>
          <p:cNvPr id="845" name="Group"/>
          <p:cNvGrpSpPr/>
          <p:nvPr/>
        </p:nvGrpSpPr>
        <p:grpSpPr>
          <a:xfrm>
            <a:off x="2889549" y="3840499"/>
            <a:ext cx="1194274" cy="896229"/>
            <a:chOff x="0" y="0"/>
            <a:chExt cx="1194273" cy="896228"/>
          </a:xfrm>
        </p:grpSpPr>
        <p:sp>
          <p:nvSpPr>
            <p:cNvPr id="83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842" name="Group"/>
            <p:cNvGrpSpPr/>
            <p:nvPr/>
          </p:nvGrpSpPr>
          <p:grpSpPr>
            <a:xfrm>
              <a:off x="62930" y="528144"/>
              <a:ext cx="290761" cy="270627"/>
              <a:chOff x="0" y="0"/>
              <a:chExt cx="290759" cy="270626"/>
            </a:xfrm>
          </p:grpSpPr>
          <p:sp>
            <p:nvSpPr>
              <p:cNvPr id="83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4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4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84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846"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847"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78" name="Group"/>
          <p:cNvGrpSpPr/>
          <p:nvPr/>
        </p:nvGrpSpPr>
        <p:grpSpPr>
          <a:xfrm>
            <a:off x="8327897" y="3244506"/>
            <a:ext cx="2674129" cy="1736798"/>
            <a:chOff x="826152" y="255054"/>
            <a:chExt cx="2674128" cy="1736796"/>
          </a:xfrm>
        </p:grpSpPr>
        <p:sp>
          <p:nvSpPr>
            <p:cNvPr id="848"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856" name="Group"/>
            <p:cNvGrpSpPr/>
            <p:nvPr/>
          </p:nvGrpSpPr>
          <p:grpSpPr>
            <a:xfrm>
              <a:off x="1437782" y="1007050"/>
              <a:ext cx="627664" cy="584201"/>
              <a:chOff x="0" y="0"/>
              <a:chExt cx="627662" cy="584200"/>
            </a:xfrm>
          </p:grpSpPr>
          <p:sp>
            <p:nvSpPr>
              <p:cNvPr id="84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869" name="Group"/>
            <p:cNvGrpSpPr/>
            <p:nvPr/>
          </p:nvGrpSpPr>
          <p:grpSpPr>
            <a:xfrm>
              <a:off x="2173037" y="851036"/>
              <a:ext cx="1194274" cy="896229"/>
              <a:chOff x="0" y="0"/>
              <a:chExt cx="1194273" cy="896228"/>
            </a:xfrm>
          </p:grpSpPr>
          <p:sp>
            <p:nvSpPr>
              <p:cNvPr id="85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866" name="Group"/>
              <p:cNvGrpSpPr/>
              <p:nvPr/>
            </p:nvGrpSpPr>
            <p:grpSpPr>
              <a:xfrm>
                <a:off x="62930" y="528144"/>
                <a:ext cx="290761" cy="270627"/>
                <a:chOff x="0" y="0"/>
                <a:chExt cx="290759" cy="270626"/>
              </a:xfrm>
            </p:grpSpPr>
            <p:sp>
              <p:nvSpPr>
                <p:cNvPr id="85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6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86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877" name="Group"/>
            <p:cNvGrpSpPr/>
            <p:nvPr/>
          </p:nvGrpSpPr>
          <p:grpSpPr>
            <a:xfrm>
              <a:off x="960029" y="1010340"/>
              <a:ext cx="620594" cy="577620"/>
              <a:chOff x="0" y="0"/>
              <a:chExt cx="620592" cy="577619"/>
            </a:xfrm>
          </p:grpSpPr>
          <p:sp>
            <p:nvSpPr>
              <p:cNvPr id="87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886" name="Group"/>
          <p:cNvGrpSpPr/>
          <p:nvPr/>
        </p:nvGrpSpPr>
        <p:grpSpPr>
          <a:xfrm>
            <a:off x="8939527" y="3996502"/>
            <a:ext cx="627663" cy="584201"/>
            <a:chOff x="0" y="0"/>
            <a:chExt cx="627662" cy="584200"/>
          </a:xfrm>
        </p:grpSpPr>
        <p:sp>
          <p:nvSpPr>
            <p:cNvPr id="87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899" name="Group"/>
          <p:cNvGrpSpPr/>
          <p:nvPr/>
        </p:nvGrpSpPr>
        <p:grpSpPr>
          <a:xfrm>
            <a:off x="9674781" y="3840488"/>
            <a:ext cx="1194275" cy="896229"/>
            <a:chOff x="0" y="0"/>
            <a:chExt cx="1194273" cy="896228"/>
          </a:xfrm>
        </p:grpSpPr>
        <p:sp>
          <p:nvSpPr>
            <p:cNvPr id="88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896" name="Group"/>
            <p:cNvGrpSpPr/>
            <p:nvPr/>
          </p:nvGrpSpPr>
          <p:grpSpPr>
            <a:xfrm>
              <a:off x="62930" y="528144"/>
              <a:ext cx="290761" cy="270627"/>
              <a:chOff x="0" y="0"/>
              <a:chExt cx="290759" cy="270626"/>
            </a:xfrm>
          </p:grpSpPr>
          <p:sp>
            <p:nvSpPr>
              <p:cNvPr id="88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9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89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907" name="Group"/>
          <p:cNvGrpSpPr/>
          <p:nvPr/>
        </p:nvGrpSpPr>
        <p:grpSpPr>
          <a:xfrm>
            <a:off x="8461774" y="3999792"/>
            <a:ext cx="620593" cy="577621"/>
            <a:chOff x="0" y="0"/>
            <a:chExt cx="620592" cy="577619"/>
          </a:xfrm>
        </p:grpSpPr>
        <p:sp>
          <p:nvSpPr>
            <p:cNvPr id="90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908"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grpSp>
        <p:nvGrpSpPr>
          <p:cNvPr id="911" name="Group"/>
          <p:cNvGrpSpPr/>
          <p:nvPr/>
        </p:nvGrpSpPr>
        <p:grpSpPr>
          <a:xfrm>
            <a:off x="599929" y="4704454"/>
            <a:ext cx="1762961" cy="3147040"/>
            <a:chOff x="61235" y="591550"/>
            <a:chExt cx="1762959" cy="3147038"/>
          </a:xfrm>
        </p:grpSpPr>
        <p:sp>
          <p:nvSpPr>
            <p:cNvPr id="951" name="Connection Line"/>
            <p:cNvSpPr/>
            <p:nvPr/>
          </p:nvSpPr>
          <p:spPr>
            <a:xfrm>
              <a:off x="61235" y="591550"/>
              <a:ext cx="1451927" cy="3147039"/>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6200" y="0"/>
                  </a:moveTo>
                  <a:cubicBezTo>
                    <a:pt x="-5361" y="9835"/>
                    <a:pt x="-5400" y="17035"/>
                    <a:pt x="16082" y="21600"/>
                  </a:cubicBezTo>
                </a:path>
              </a:pathLst>
            </a:custGeom>
            <a:noFill/>
            <a:ln w="63500" cap="flat">
              <a:solidFill>
                <a:srgbClr val="FFFFFF"/>
              </a:solidFill>
              <a:prstDash val="sysDot"/>
              <a:miter lim="400000"/>
              <a:headEnd type="triangle" w="med" len="med"/>
            </a:ln>
            <a:effectLst/>
          </p:spPr>
          <p:txBody>
            <a:bodyPr/>
            <a:lstStyle/>
            <a:p>
              <a:pPr/>
            </a:p>
          </p:txBody>
        </p:sp>
        <p:sp>
          <p:nvSpPr>
            <p:cNvPr id="910" name="Download"/>
            <p:cNvSpPr txBox="1"/>
            <p:nvPr/>
          </p:nvSpPr>
          <p:spPr>
            <a:xfrm>
              <a:off x="424020" y="1632158"/>
              <a:ext cx="1400176" cy="457201"/>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Download</a:t>
              </a:r>
            </a:p>
          </p:txBody>
        </p:sp>
      </p:grpSp>
      <p:grpSp>
        <p:nvGrpSpPr>
          <p:cNvPr id="929" name="Group"/>
          <p:cNvGrpSpPr/>
          <p:nvPr/>
        </p:nvGrpSpPr>
        <p:grpSpPr>
          <a:xfrm>
            <a:off x="1066069" y="6248663"/>
            <a:ext cx="3392984" cy="3212953"/>
            <a:chOff x="299491" y="0"/>
            <a:chExt cx="3392983" cy="3212952"/>
          </a:xfrm>
        </p:grpSpPr>
        <p:sp>
          <p:nvSpPr>
            <p:cNvPr id="912" name="List of revoked certificates"/>
            <p:cNvSpPr txBox="1"/>
            <p:nvPr/>
          </p:nvSpPr>
          <p:spPr>
            <a:xfrm>
              <a:off x="299491" y="2755752"/>
              <a:ext cx="33929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List of revoked certificates</a:t>
              </a:r>
            </a:p>
          </p:txBody>
        </p:sp>
        <p:grpSp>
          <p:nvGrpSpPr>
            <p:cNvPr id="922" name="Group"/>
            <p:cNvGrpSpPr/>
            <p:nvPr/>
          </p:nvGrpSpPr>
          <p:grpSpPr>
            <a:xfrm>
              <a:off x="1336124" y="0"/>
              <a:ext cx="1082275" cy="2628889"/>
              <a:chOff x="0" y="0"/>
              <a:chExt cx="1082273" cy="2628888"/>
            </a:xfrm>
          </p:grpSpPr>
          <p:grpSp>
            <p:nvGrpSpPr>
              <p:cNvPr id="920" name="Group"/>
              <p:cNvGrpSpPr/>
              <p:nvPr/>
            </p:nvGrpSpPr>
            <p:grpSpPr>
              <a:xfrm>
                <a:off x="0" y="582134"/>
                <a:ext cx="1082274" cy="2046755"/>
                <a:chOff x="0" y="0"/>
                <a:chExt cx="1082273" cy="2046753"/>
              </a:xfrm>
            </p:grpSpPr>
            <p:sp>
              <p:nvSpPr>
                <p:cNvPr id="913"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14"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15"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16"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17"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18"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19"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921" name="CRL"/>
              <p:cNvSpPr txBox="1"/>
              <p:nvPr/>
            </p:nvSpPr>
            <p:spPr>
              <a:xfrm>
                <a:off x="209324" y="-1"/>
                <a:ext cx="663626"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923" name="✗"/>
            <p:cNvSpPr txBox="1"/>
            <p:nvPr/>
          </p:nvSpPr>
          <p:spPr>
            <a:xfrm>
              <a:off x="1678827" y="90645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24" name="✗"/>
            <p:cNvSpPr txBox="1"/>
            <p:nvPr/>
          </p:nvSpPr>
          <p:spPr>
            <a:xfrm>
              <a:off x="1678827" y="614255"/>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25" name="✗"/>
            <p:cNvSpPr txBox="1"/>
            <p:nvPr/>
          </p:nvSpPr>
          <p:spPr>
            <a:xfrm>
              <a:off x="1678827" y="123667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26" name="✗"/>
            <p:cNvSpPr txBox="1"/>
            <p:nvPr/>
          </p:nvSpPr>
          <p:spPr>
            <a:xfrm>
              <a:off x="1678827" y="153516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27" name="✗"/>
            <p:cNvSpPr txBox="1"/>
            <p:nvPr/>
          </p:nvSpPr>
          <p:spPr>
            <a:xfrm>
              <a:off x="1678827" y="185909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28" name="✗"/>
            <p:cNvSpPr txBox="1"/>
            <p:nvPr/>
          </p:nvSpPr>
          <p:spPr>
            <a:xfrm>
              <a:off x="1678827" y="2163878"/>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grpSp>
        <p:nvGrpSpPr>
          <p:cNvPr id="932" name="Group"/>
          <p:cNvGrpSpPr/>
          <p:nvPr/>
        </p:nvGrpSpPr>
        <p:grpSpPr>
          <a:xfrm>
            <a:off x="47891" y="3798535"/>
            <a:ext cx="2134209" cy="678125"/>
            <a:chOff x="0" y="0"/>
            <a:chExt cx="2134207" cy="678123"/>
          </a:xfrm>
        </p:grpSpPr>
        <p:sp>
          <p:nvSpPr>
            <p:cNvPr id="952" name="Connection Line"/>
            <p:cNvSpPr/>
            <p:nvPr/>
          </p:nvSpPr>
          <p:spPr>
            <a:xfrm>
              <a:off x="1541428" y="32497"/>
              <a:ext cx="592780" cy="645627"/>
            </a:xfrm>
            <a:custGeom>
              <a:avLst/>
              <a:gdLst/>
              <a:ahLst/>
              <a:cxnLst>
                <a:cxn ang="0">
                  <a:pos x="wd2" y="hd2"/>
                </a:cxn>
                <a:cxn ang="5400000">
                  <a:pos x="wd2" y="hd2"/>
                </a:cxn>
                <a:cxn ang="10800000">
                  <a:pos x="wd2" y="hd2"/>
                </a:cxn>
                <a:cxn ang="16200000">
                  <a:pos x="wd2" y="hd2"/>
                </a:cxn>
              </a:cxnLst>
              <a:rect l="0" t="0" r="r" b="b"/>
              <a:pathLst>
                <a:path w="16249" h="21600" fill="norm" stroke="1" extrusionOk="0">
                  <a:moveTo>
                    <a:pt x="12863" y="21600"/>
                  </a:moveTo>
                  <a:cubicBezTo>
                    <a:pt x="-5351" y="9883"/>
                    <a:pt x="-4222" y="2683"/>
                    <a:pt x="16249" y="0"/>
                  </a:cubicBezTo>
                </a:path>
              </a:pathLst>
            </a:custGeom>
            <a:noFill/>
            <a:ln w="50800" cap="flat">
              <a:solidFill>
                <a:srgbClr val="FFFFFF"/>
              </a:solidFill>
              <a:prstDash val="sysDot"/>
              <a:miter lim="400000"/>
              <a:tailEnd type="triangle" w="med" len="med"/>
            </a:ln>
            <a:effectLst/>
          </p:spPr>
          <p:txBody>
            <a:bodyPr/>
            <a:lstStyle/>
            <a:p>
              <a:pPr/>
            </a:p>
          </p:txBody>
        </p:sp>
        <p:sp>
          <p:nvSpPr>
            <p:cNvPr id="931" name="Membership…"/>
            <p:cNvSpPr txBox="1"/>
            <p:nvPr/>
          </p:nvSpPr>
          <p:spPr>
            <a:xfrm>
              <a:off x="-1" y="-1"/>
              <a:ext cx="1521106" cy="628739"/>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solidFill>
                    <a:schemeClr val="accent4">
                      <a:hueOff val="468000"/>
                      <a:satOff val="-4761"/>
                      <a:lumOff val="10196"/>
                    </a:schemeClr>
                  </a:solidFill>
                </a:defRPr>
              </a:pPr>
              <a:r>
                <a:t>Membership </a:t>
              </a:r>
            </a:p>
            <a:p>
              <a:pPr>
                <a:defRPr sz="1700">
                  <a:solidFill>
                    <a:schemeClr val="accent4">
                      <a:hueOff val="468000"/>
                      <a:satOff val="-4761"/>
                      <a:lumOff val="10196"/>
                    </a:schemeClr>
                  </a:solidFill>
                </a:defRPr>
              </a:pPr>
              <a:r>
                <a:t>Check</a:t>
              </a:r>
            </a:p>
          </p:txBody>
        </p:sp>
      </p:grpSp>
      <p:sp>
        <p:nvSpPr>
          <p:cNvPr id="933" name="Not efficient…"/>
          <p:cNvSpPr txBox="1"/>
          <p:nvPr/>
        </p:nvSpPr>
        <p:spPr>
          <a:xfrm>
            <a:off x="4390528" y="5170240"/>
            <a:ext cx="417294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solidFill>
                  <a:schemeClr val="accent5">
                    <a:hueOff val="89162"/>
                    <a:satOff val="9554"/>
                    <a:lumOff val="16296"/>
                  </a:schemeClr>
                </a:solidFill>
                <a:latin typeface="Gill Sans"/>
                <a:ea typeface="Gill Sans"/>
                <a:cs typeface="Gill Sans"/>
                <a:sym typeface="Gill Sans"/>
              </a:defRPr>
            </a:pPr>
            <a:r>
              <a:t>Not efficient</a:t>
            </a:r>
          </a:p>
          <a:p>
            <a:pPr>
              <a:defRPr b="0" sz="3200">
                <a:solidFill>
                  <a:schemeClr val="accent5">
                    <a:hueOff val="89162"/>
                    <a:satOff val="9554"/>
                    <a:lumOff val="16296"/>
                  </a:schemeClr>
                </a:solidFill>
                <a:latin typeface="Gill Sans"/>
                <a:ea typeface="Gill Sans"/>
                <a:cs typeface="Gill Sans"/>
                <a:sym typeface="Gill Sans"/>
              </a:defRPr>
            </a:pPr>
            <a:r>
              <a:t> (it can be up to 76 MB!)</a:t>
            </a:r>
          </a:p>
        </p:txBody>
      </p:sp>
      <p:grpSp>
        <p:nvGrpSpPr>
          <p:cNvPr id="950" name="Group"/>
          <p:cNvGrpSpPr/>
          <p:nvPr/>
        </p:nvGrpSpPr>
        <p:grpSpPr>
          <a:xfrm>
            <a:off x="2105847" y="6248663"/>
            <a:ext cx="1082274" cy="2646479"/>
            <a:chOff x="0" y="0"/>
            <a:chExt cx="1082273" cy="2646478"/>
          </a:xfrm>
        </p:grpSpPr>
        <p:grpSp>
          <p:nvGrpSpPr>
            <p:cNvPr id="943" name="Group"/>
            <p:cNvGrpSpPr/>
            <p:nvPr/>
          </p:nvGrpSpPr>
          <p:grpSpPr>
            <a:xfrm>
              <a:off x="0" y="0"/>
              <a:ext cx="1082274" cy="2628889"/>
              <a:chOff x="0" y="0"/>
              <a:chExt cx="1082273" cy="2628888"/>
            </a:xfrm>
          </p:grpSpPr>
          <p:grpSp>
            <p:nvGrpSpPr>
              <p:cNvPr id="941" name="Group"/>
              <p:cNvGrpSpPr/>
              <p:nvPr/>
            </p:nvGrpSpPr>
            <p:grpSpPr>
              <a:xfrm>
                <a:off x="0" y="582134"/>
                <a:ext cx="1082274" cy="2046755"/>
                <a:chOff x="0" y="0"/>
                <a:chExt cx="1082273" cy="2046753"/>
              </a:xfrm>
            </p:grpSpPr>
            <p:sp>
              <p:nvSpPr>
                <p:cNvPr id="934"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35"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36"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37"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38"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39"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940"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942" name="CRL"/>
              <p:cNvSpPr txBox="1"/>
              <p:nvPr/>
            </p:nvSpPr>
            <p:spPr>
              <a:xfrm>
                <a:off x="209324" y="-1"/>
                <a:ext cx="663626"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944" name="✗"/>
            <p:cNvSpPr txBox="1"/>
            <p:nvPr/>
          </p:nvSpPr>
          <p:spPr>
            <a:xfrm>
              <a:off x="342703" y="90645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45" name="✗"/>
            <p:cNvSpPr txBox="1"/>
            <p:nvPr/>
          </p:nvSpPr>
          <p:spPr>
            <a:xfrm>
              <a:off x="342703" y="614255"/>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46" name="✗"/>
            <p:cNvSpPr txBox="1"/>
            <p:nvPr/>
          </p:nvSpPr>
          <p:spPr>
            <a:xfrm>
              <a:off x="342703" y="123667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47" name="✗"/>
            <p:cNvSpPr txBox="1"/>
            <p:nvPr/>
          </p:nvSpPr>
          <p:spPr>
            <a:xfrm>
              <a:off x="342703" y="153516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48" name="✗"/>
            <p:cNvSpPr txBox="1"/>
            <p:nvPr/>
          </p:nvSpPr>
          <p:spPr>
            <a:xfrm>
              <a:off x="342703" y="185909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949" name="✗"/>
            <p:cNvSpPr txBox="1"/>
            <p:nvPr/>
          </p:nvSpPr>
          <p:spPr>
            <a:xfrm>
              <a:off x="342703" y="2163878"/>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708"/>
                                        </p:tgtEl>
                                        <p:attrNameLst>
                                          <p:attrName>style.visibility</p:attrName>
                                        </p:attrNameLst>
                                      </p:cBhvr>
                                      <p:to>
                                        <p:strVal val="visible"/>
                                      </p:to>
                                    </p:set>
                                    <p:animEffect filter="wipe(right)" transition="in">
                                      <p:cBhvr>
                                        <p:cTn id="7" dur="300"/>
                                        <p:tgtEl>
                                          <p:spTgt spid="708"/>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929"/>
                                        </p:tgtEl>
                                        <p:attrNameLst>
                                          <p:attrName>style.visibility</p:attrName>
                                        </p:attrNameLst>
                                      </p:cBhvr>
                                      <p:to>
                                        <p:strVal val="visible"/>
                                      </p:to>
                                    </p:set>
                                    <p:animEffect filter="dissolve" transition="in">
                                      <p:cBhvr>
                                        <p:cTn id="11" dur="300"/>
                                        <p:tgtEl>
                                          <p:spTgt spid="929"/>
                                        </p:tgtEl>
                                      </p:cBhvr>
                                    </p:animEffect>
                                  </p:childTnLst>
                                </p:cTn>
                              </p:par>
                            </p:childTnLst>
                          </p:cTn>
                        </p:par>
                        <p:par>
                          <p:cTn id="12" fill="hold">
                            <p:stCondLst>
                              <p:cond delay="600"/>
                            </p:stCondLst>
                            <p:childTnLst>
                              <p:par>
                                <p:cTn id="13" presetClass="entr" nodeType="afterEffect" presetSubtype="0" presetID="1" grpId="3" fill="hold">
                                  <p:stCondLst>
                                    <p:cond delay="0"/>
                                  </p:stCondLst>
                                  <p:iterate type="el" backwards="0">
                                    <p:tmAbs val="0"/>
                                  </p:iterate>
                                  <p:childTnLst>
                                    <p:set>
                                      <p:cBhvr>
                                        <p:cTn id="14" fill="hold"/>
                                        <p:tgtEl>
                                          <p:spTgt spid="9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2" grpId="4" fill="hold">
                                  <p:stCondLst>
                                    <p:cond delay="0"/>
                                  </p:stCondLst>
                                  <p:iterate type="el" backwards="0">
                                    <p:tmAbs val="0"/>
                                  </p:iterate>
                                  <p:childTnLst>
                                    <p:set>
                                      <p:cBhvr>
                                        <p:cTn id="18" fill="hold"/>
                                        <p:tgtEl>
                                          <p:spTgt spid="911"/>
                                        </p:tgtEl>
                                        <p:attrNameLst>
                                          <p:attrName>style.visibility</p:attrName>
                                        </p:attrNameLst>
                                      </p:cBhvr>
                                      <p:to>
                                        <p:strVal val="visible"/>
                                      </p:to>
                                    </p:set>
                                    <p:animEffect filter="wipe(down)" transition="in">
                                      <p:cBhvr>
                                        <p:cTn id="19" dur="300"/>
                                        <p:tgtEl>
                                          <p:spTgt spid="911"/>
                                        </p:tgtEl>
                                      </p:cBhvr>
                                    </p:animEffect>
                                  </p:childTnLst>
                                </p:cTn>
                              </p:par>
                            </p:childTnLst>
                          </p:cTn>
                        </p:par>
                        <p:par>
                          <p:cTn id="20" fill="hold">
                            <p:stCondLst>
                              <p:cond delay="0"/>
                            </p:stCondLst>
                            <p:childTnLst>
                              <p:par>
                                <p:cTn id="21" presetClass="path" nodeType="withEffect" presetSubtype="0" presetID="-1" grpId="5" accel="50000" decel="50000" fill="hold">
                                  <p:stCondLst>
                                    <p:cond delay="0"/>
                                  </p:stCondLst>
                                  <p:childTnLst>
                                    <p:animMotion path="M 0.000000 0.000000 L 0.000000 -0.325138" origin="layout" pathEditMode="relative">
                                      <p:cBhvr>
                                        <p:cTn id="22" dur="1000" fill="hold"/>
                                        <p:tgtEl>
                                          <p:spTgt spid="950"/>
                                        </p:tgtEl>
                                        <p:attrNameLst>
                                          <p:attrName>ppt_x</p:attrName>
                                          <p:attrName>ppt_y</p:attrName>
                                        </p:attrNameLst>
                                      </p:cBhvr>
                                    </p:animMotion>
                                  </p:childTnLst>
                                </p:cTn>
                              </p:par>
                            </p:childTnLst>
                          </p:cTn>
                        </p:par>
                        <p:par>
                          <p:cTn id="23" fill="hold">
                            <p:stCondLst>
                              <p:cond delay="0"/>
                            </p:stCondLst>
                            <p:childTnLst>
                              <p:par>
                                <p:cTn id="24" presetClass="emph" nodeType="withEffect" presetSubtype="0" presetID="6" grpId="6" accel="50000" decel="50000" fill="hold">
                                  <p:stCondLst>
                                    <p:cond delay="0"/>
                                  </p:stCondLst>
                                  <p:childTnLst>
                                    <p:animScale>
                                      <p:cBhvr>
                                        <p:cTn id="25" dur="1000" fill="hold"/>
                                        <p:tgtEl>
                                          <p:spTgt spid="950"/>
                                        </p:tgtEl>
                                      </p:cBhvr>
                                      <p:by x="46704" y="46704"/>
                                    </p:animScale>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899"/>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8" fill="hold">
                                  <p:stCondLst>
                                    <p:cond delay="0"/>
                                  </p:stCondLst>
                                  <p:iterate type="el" backwards="0">
                                    <p:tmAbs val="0"/>
                                  </p:iterate>
                                  <p:childTnLst>
                                    <p:set>
                                      <p:cBhvr>
                                        <p:cTn id="32" fill="hold"/>
                                        <p:tgtEl>
                                          <p:spTgt spid="907"/>
                                        </p:tgtEl>
                                        <p:attrNameLst>
                                          <p:attrName>style.visibility</p:attrName>
                                        </p:attrNameLst>
                                      </p:cBhvr>
                                      <p:to>
                                        <p:strVal val="visible"/>
                                      </p:to>
                                    </p:set>
                                  </p:childTnLst>
                                </p:cTn>
                              </p:par>
                            </p:childTnLst>
                          </p:cTn>
                        </p:par>
                        <p:par>
                          <p:cTn id="33" fill="hold">
                            <p:stCondLst>
                              <p:cond delay="0"/>
                            </p:stCondLst>
                            <p:childTnLst>
                              <p:par>
                                <p:cTn id="34" presetClass="path" nodeType="afterEffect" presetSubtype="0" presetID="-1" grpId="9" accel="50000" decel="50000" fill="hold">
                                  <p:stCondLst>
                                    <p:cond delay="0"/>
                                  </p:stCondLst>
                                  <p:childTnLst>
                                    <p:animMotion path="M 0.000000 0.000000 L -0.255680 -0.000000" origin="layout" pathEditMode="relative">
                                      <p:cBhvr>
                                        <p:cTn id="35" dur="500" fill="hold"/>
                                        <p:tgtEl>
                                          <p:spTgt spid="899"/>
                                        </p:tgtEl>
                                        <p:attrNameLst>
                                          <p:attrName>ppt_x</p:attrName>
                                          <p:attrName>ppt_y</p:attrName>
                                        </p:attrNameLst>
                                      </p:cBhvr>
                                    </p:animMotion>
                                  </p:childTnLst>
                                </p:cTn>
                              </p:par>
                            </p:childTnLst>
                          </p:cTn>
                        </p:par>
                        <p:par>
                          <p:cTn id="36" fill="hold">
                            <p:stCondLst>
                              <p:cond delay="0"/>
                            </p:stCondLst>
                            <p:childTnLst>
                              <p:par>
                                <p:cTn id="37" presetClass="path" nodeType="withEffect" presetSubtype="0" presetID="-1" grpId="10" accel="50000" decel="50000" fill="hold">
                                  <p:stCondLst>
                                    <p:cond delay="0"/>
                                  </p:stCondLst>
                                  <p:childTnLst>
                                    <p:animMotion path="M 0.000000 0.000000 L -0.217665 -0.000511" origin="layout" pathEditMode="relative">
                                      <p:cBhvr>
                                        <p:cTn id="38" dur="500" fill="hold"/>
                                        <p:tgtEl>
                                          <p:spTgt spid="907"/>
                                        </p:tgtEl>
                                        <p:attrNameLst>
                                          <p:attrName>ppt_x</p:attrName>
                                          <p:attrName>ppt_y</p:attrName>
                                        </p:attrNameLst>
                                      </p:cBhvr>
                                    </p:animMotion>
                                  </p:childTnLst>
                                </p:cTn>
                              </p:par>
                            </p:childTnLst>
                          </p:cTn>
                        </p:par>
                        <p:par>
                          <p:cTn id="39" fill="hold">
                            <p:stCondLst>
                              <p:cond delay="500"/>
                            </p:stCondLst>
                            <p:childTnLst>
                              <p:par>
                                <p:cTn id="40" presetClass="entr" nodeType="afterEffect" presetSubtype="0" presetID="1" grpId="11" fill="hold">
                                  <p:stCondLst>
                                    <p:cond delay="0"/>
                                  </p:stCondLst>
                                  <p:iterate type="el" backwards="0">
                                    <p:tmAbs val="0"/>
                                  </p:iterate>
                                  <p:childTnLst>
                                    <p:set>
                                      <p:cBhvr>
                                        <p:cTn id="41" fill="hold"/>
                                        <p:tgtEl>
                                          <p:spTgt spid="845"/>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4" presetID="22" grpId="12" fill="hold">
                                  <p:stCondLst>
                                    <p:cond delay="0"/>
                                  </p:stCondLst>
                                  <p:iterate type="el" backwards="0">
                                    <p:tmAbs val="0"/>
                                  </p:iterate>
                                  <p:childTnLst>
                                    <p:set>
                                      <p:cBhvr>
                                        <p:cTn id="45" fill="hold"/>
                                        <p:tgtEl>
                                          <p:spTgt spid="932"/>
                                        </p:tgtEl>
                                        <p:attrNameLst>
                                          <p:attrName>style.visibility</p:attrName>
                                        </p:attrNameLst>
                                      </p:cBhvr>
                                      <p:to>
                                        <p:strVal val="visible"/>
                                      </p:to>
                                    </p:set>
                                    <p:animEffect filter="wipe(down)" transition="in">
                                      <p:cBhvr>
                                        <p:cTn id="46" dur="200"/>
                                        <p:tgtEl>
                                          <p:spTgt spid="932"/>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3" fill="hold">
                                  <p:stCondLst>
                                    <p:cond delay="0"/>
                                  </p:stCondLst>
                                  <p:iterate type="el" backwards="0">
                                    <p:tmAbs val="0"/>
                                  </p:iterate>
                                  <p:childTnLst>
                                    <p:set>
                                      <p:cBhvr>
                                        <p:cTn id="50" fill="hold"/>
                                        <p:tgtEl>
                                          <p:spTgt spid="846"/>
                                        </p:tgtEl>
                                        <p:attrNameLst>
                                          <p:attrName>style.visibility</p:attrName>
                                        </p:attrNameLst>
                                      </p:cBhvr>
                                      <p:to>
                                        <p:strVal val="visible"/>
                                      </p:to>
                                    </p:set>
                                  </p:childTnLst>
                                </p:cTn>
                              </p:par>
                            </p:childTnLst>
                          </p:cTn>
                        </p:par>
                        <p:par>
                          <p:cTn id="51" fill="hold">
                            <p:stCondLst>
                              <p:cond delay="0"/>
                            </p:stCondLst>
                            <p:childTnLst>
                              <p:par>
                                <p:cTn id="52" presetClass="entr" nodeType="afterEffect" presetID="9" grpId="14" fill="hold">
                                  <p:stCondLst>
                                    <p:cond delay="0"/>
                                  </p:stCondLst>
                                  <p:iterate type="el" backwards="0">
                                    <p:tmAbs val="0"/>
                                  </p:iterate>
                                  <p:childTnLst>
                                    <p:set>
                                      <p:cBhvr>
                                        <p:cTn id="53" fill="hold"/>
                                        <p:tgtEl>
                                          <p:spTgt spid="908"/>
                                        </p:tgtEl>
                                        <p:attrNameLst>
                                          <p:attrName>style.visibility</p:attrName>
                                        </p:attrNameLst>
                                      </p:cBhvr>
                                      <p:to>
                                        <p:strVal val="visible"/>
                                      </p:to>
                                    </p:set>
                                    <p:animEffect filter="dissolve" transition="in">
                                      <p:cBhvr>
                                        <p:cTn id="54" dur="400"/>
                                        <p:tgtEl>
                                          <p:spTgt spid="908"/>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5" fill="hold">
                                  <p:stCondLst>
                                    <p:cond delay="0"/>
                                  </p:stCondLst>
                                  <p:iterate type="el" backwards="0">
                                    <p:tmAbs val="0"/>
                                  </p:iterate>
                                  <p:childTnLst>
                                    <p:set>
                                      <p:cBhvr>
                                        <p:cTn id="58" fill="hold"/>
                                        <p:tgtEl>
                                          <p:spTgt spid="9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46" grpId="13"/>
      <p:bldP build="whole" bldLvl="1" animBg="1" rev="0" advAuto="0" spid="929" grpId="2"/>
      <p:bldP build="whole" bldLvl="1" animBg="1" rev="0" advAuto="0" spid="933" grpId="15"/>
      <p:bldP build="whole" bldLvl="1" animBg="1" rev="0" advAuto="0" spid="899" grpId="7"/>
      <p:bldP build="whole" bldLvl="1" animBg="1" rev="0" advAuto="0" spid="908" grpId="14"/>
      <p:bldP build="whole" bldLvl="1" animBg="1" rev="0" advAuto="0" spid="950" grpId="3"/>
      <p:bldP build="whole" bldLvl="1" animBg="1" rev="0" advAuto="0" spid="950" grpId="6"/>
      <p:bldP build="whole" bldLvl="1" animBg="1" rev="0" advAuto="0" spid="845" grpId="11"/>
      <p:bldP build="whole" bldLvl="1" animBg="1" rev="0" advAuto="0" spid="932" grpId="12"/>
      <p:bldP build="whole" bldLvl="1" animBg="1" rev="0" advAuto="0" spid="708" grpId="1"/>
      <p:bldP build="whole" bldLvl="1" animBg="1" rev="0" advAuto="0" spid="907" grpId="8"/>
      <p:bldP build="whole" bldLvl="1" animBg="1" rev="0" advAuto="0" spid="911" grpId="4"/>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6" name="Revocation Check (1)…"/>
          <p:cNvSpPr txBox="1"/>
          <p:nvPr>
            <p:ph type="title"/>
          </p:nvPr>
        </p:nvSpPr>
        <p:spPr>
          <a:prstGeom prst="rect">
            <a:avLst/>
          </a:prstGeom>
        </p:spPr>
        <p:txBody>
          <a:bodyPr/>
          <a:lstStyle/>
          <a:p>
            <a:pPr/>
            <a:r>
              <a:t>Revocation Check (1)</a:t>
            </a:r>
          </a:p>
          <a:p>
            <a:pPr/>
            <a:r>
              <a:t>Certificate Revocation List</a:t>
            </a:r>
          </a:p>
        </p:txBody>
      </p:sp>
      <p:sp>
        <p:nvSpPr>
          <p:cNvPr id="9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58" name="Image" descr="Image"/>
          <p:cNvPicPr>
            <a:picLocks noChangeAspect="1"/>
          </p:cNvPicPr>
          <p:nvPr/>
        </p:nvPicPr>
        <p:blipFill>
          <a:blip r:embed="rId2">
            <a:extLst/>
          </a:blip>
          <a:stretch>
            <a:fillRect/>
          </a:stretch>
        </p:blipFill>
        <p:spPr>
          <a:xfrm>
            <a:off x="317500" y="1943099"/>
            <a:ext cx="7188200" cy="6807201"/>
          </a:xfrm>
          <a:prstGeom prst="rect">
            <a:avLst/>
          </a:prstGeom>
          <a:ln w="12700">
            <a:miter lim="400000"/>
          </a:ln>
        </p:spPr>
      </p:pic>
      <p:sp>
        <p:nvSpPr>
          <p:cNvPr id="959" name="Rectangle"/>
          <p:cNvSpPr/>
          <p:nvPr/>
        </p:nvSpPr>
        <p:spPr>
          <a:xfrm>
            <a:off x="1739900" y="6731000"/>
            <a:ext cx="4746477" cy="342900"/>
          </a:xfrm>
          <a:prstGeom prst="rect">
            <a:avLst/>
          </a:prstGeom>
          <a:ln w="63500">
            <a:solidFill>
              <a:schemeClr val="accent5">
                <a:hueOff val="89162"/>
                <a:satOff val="9554"/>
                <a:lumOff val="1629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960" name="$ openssl crl -inform DER -text -noout -in InCommonRSAServerCA.crl"/>
          <p:cNvSpPr txBox="1"/>
          <p:nvPr/>
        </p:nvSpPr>
        <p:spPr>
          <a:xfrm>
            <a:off x="287982" y="8851899"/>
            <a:ext cx="122256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Menlo"/>
                <a:ea typeface="Menlo"/>
                <a:cs typeface="Menlo"/>
                <a:sym typeface="Menlo"/>
              </a:defRPr>
            </a:lvl1pPr>
          </a:lstStyle>
          <a:p>
            <a:pPr/>
            <a:r>
              <a:t>$ openssl crl -inform DER -text -noout -in InCommonRSAServerCA.crl</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2"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963"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964" name="Revocation Check (2)…"/>
          <p:cNvSpPr txBox="1"/>
          <p:nvPr>
            <p:ph type="title"/>
          </p:nvPr>
        </p:nvSpPr>
        <p:spPr>
          <a:prstGeom prst="rect">
            <a:avLst/>
          </a:prstGeom>
        </p:spPr>
        <p:txBody>
          <a:bodyPr/>
          <a:lstStyle/>
          <a:p>
            <a:pPr/>
            <a:r>
              <a:t>Revocation Check (2)</a:t>
            </a:r>
          </a:p>
          <a:p>
            <a:pPr/>
            <a:r>
              <a:t>Online Certificate Status Protocol </a:t>
            </a:r>
          </a:p>
        </p:txBody>
      </p:sp>
      <p:sp>
        <p:nvSpPr>
          <p:cNvPr id="9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966"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983" name="Group"/>
          <p:cNvGrpSpPr/>
          <p:nvPr/>
        </p:nvGrpSpPr>
        <p:grpSpPr>
          <a:xfrm>
            <a:off x="7061379" y="7526142"/>
            <a:ext cx="1217021" cy="659924"/>
            <a:chOff x="0" y="0"/>
            <a:chExt cx="1217019" cy="659923"/>
          </a:xfrm>
        </p:grpSpPr>
        <p:grpSp>
          <p:nvGrpSpPr>
            <p:cNvPr id="974" name="Group"/>
            <p:cNvGrpSpPr/>
            <p:nvPr/>
          </p:nvGrpSpPr>
          <p:grpSpPr>
            <a:xfrm>
              <a:off x="0" y="0"/>
              <a:ext cx="709020" cy="659924"/>
              <a:chOff x="0" y="0"/>
              <a:chExt cx="709019" cy="659923"/>
            </a:xfrm>
          </p:grpSpPr>
          <p:sp>
            <p:nvSpPr>
              <p:cNvPr id="967"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8"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69"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0"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1"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2"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3"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982" name="Group"/>
            <p:cNvGrpSpPr/>
            <p:nvPr/>
          </p:nvGrpSpPr>
          <p:grpSpPr>
            <a:xfrm>
              <a:off x="507999" y="0"/>
              <a:ext cx="709021" cy="659924"/>
              <a:chOff x="0" y="0"/>
              <a:chExt cx="709019" cy="659923"/>
            </a:xfrm>
          </p:grpSpPr>
          <p:sp>
            <p:nvSpPr>
              <p:cNvPr id="97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0"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984"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985"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998" name="Group"/>
          <p:cNvGrpSpPr/>
          <p:nvPr/>
        </p:nvGrpSpPr>
        <p:grpSpPr>
          <a:xfrm>
            <a:off x="2889549" y="3840499"/>
            <a:ext cx="1194274" cy="896229"/>
            <a:chOff x="0" y="0"/>
            <a:chExt cx="1194273" cy="896228"/>
          </a:xfrm>
        </p:grpSpPr>
        <p:sp>
          <p:nvSpPr>
            <p:cNvPr id="98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995" name="Group"/>
            <p:cNvGrpSpPr/>
            <p:nvPr/>
          </p:nvGrpSpPr>
          <p:grpSpPr>
            <a:xfrm>
              <a:off x="62930" y="528144"/>
              <a:ext cx="290761" cy="270627"/>
              <a:chOff x="0" y="0"/>
              <a:chExt cx="290759" cy="270626"/>
            </a:xfrm>
          </p:grpSpPr>
          <p:sp>
            <p:nvSpPr>
              <p:cNvPr id="988"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9"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0"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1"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2"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3"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4"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96"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997"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001" name="Group"/>
          <p:cNvGrpSpPr/>
          <p:nvPr/>
        </p:nvGrpSpPr>
        <p:grpSpPr>
          <a:xfrm>
            <a:off x="4505917" y="6524009"/>
            <a:ext cx="3959814" cy="1984873"/>
            <a:chOff x="0" y="0"/>
            <a:chExt cx="3959813" cy="1984872"/>
          </a:xfrm>
        </p:grpSpPr>
        <p:sp>
          <p:nvSpPr>
            <p:cNvPr id="999"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000"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098" name="Group"/>
          <p:cNvGrpSpPr/>
          <p:nvPr/>
        </p:nvGrpSpPr>
        <p:grpSpPr>
          <a:xfrm>
            <a:off x="4992918" y="7342671"/>
            <a:ext cx="1712297" cy="1028701"/>
            <a:chOff x="0" y="0"/>
            <a:chExt cx="1712295" cy="1028699"/>
          </a:xfrm>
        </p:grpSpPr>
        <p:grpSp>
          <p:nvGrpSpPr>
            <p:cNvPr id="1017" name="Group"/>
            <p:cNvGrpSpPr/>
            <p:nvPr/>
          </p:nvGrpSpPr>
          <p:grpSpPr>
            <a:xfrm>
              <a:off x="0" y="0"/>
              <a:ext cx="533210" cy="609601"/>
              <a:chOff x="0" y="0"/>
              <a:chExt cx="533209" cy="609600"/>
            </a:xfrm>
          </p:grpSpPr>
          <p:grpSp>
            <p:nvGrpSpPr>
              <p:cNvPr id="1015" name="Group"/>
              <p:cNvGrpSpPr/>
              <p:nvPr/>
            </p:nvGrpSpPr>
            <p:grpSpPr>
              <a:xfrm>
                <a:off x="0" y="118381"/>
                <a:ext cx="533210" cy="372838"/>
                <a:chOff x="0" y="0"/>
                <a:chExt cx="533209" cy="372836"/>
              </a:xfrm>
            </p:grpSpPr>
            <p:grpSp>
              <p:nvGrpSpPr>
                <p:cNvPr id="1013" name="Group"/>
                <p:cNvGrpSpPr/>
                <p:nvPr/>
              </p:nvGrpSpPr>
              <p:grpSpPr>
                <a:xfrm>
                  <a:off x="34234" y="42068"/>
                  <a:ext cx="464742" cy="330769"/>
                  <a:chOff x="0" y="0"/>
                  <a:chExt cx="464740" cy="330768"/>
                </a:xfrm>
              </p:grpSpPr>
              <p:sp>
                <p:nvSpPr>
                  <p:cNvPr id="100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10" name="Group"/>
                  <p:cNvGrpSpPr/>
                  <p:nvPr/>
                </p:nvGrpSpPr>
                <p:grpSpPr>
                  <a:xfrm>
                    <a:off x="24488" y="187531"/>
                    <a:ext cx="113148" cy="105313"/>
                    <a:chOff x="0" y="0"/>
                    <a:chExt cx="113146" cy="105311"/>
                  </a:xfrm>
                </p:grpSpPr>
                <p:sp>
                  <p:nvSpPr>
                    <p:cNvPr id="100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1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1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1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1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33" name="Group"/>
            <p:cNvGrpSpPr/>
            <p:nvPr/>
          </p:nvGrpSpPr>
          <p:grpSpPr>
            <a:xfrm>
              <a:off x="589542" y="0"/>
              <a:ext cx="533211" cy="609601"/>
              <a:chOff x="0" y="0"/>
              <a:chExt cx="533209" cy="609600"/>
            </a:xfrm>
          </p:grpSpPr>
          <p:grpSp>
            <p:nvGrpSpPr>
              <p:cNvPr id="1031" name="Group"/>
              <p:cNvGrpSpPr/>
              <p:nvPr/>
            </p:nvGrpSpPr>
            <p:grpSpPr>
              <a:xfrm>
                <a:off x="-1" y="118381"/>
                <a:ext cx="533211" cy="372838"/>
                <a:chOff x="0" y="0"/>
                <a:chExt cx="533209" cy="372836"/>
              </a:xfrm>
            </p:grpSpPr>
            <p:grpSp>
              <p:nvGrpSpPr>
                <p:cNvPr id="1029" name="Group"/>
                <p:cNvGrpSpPr/>
                <p:nvPr/>
              </p:nvGrpSpPr>
              <p:grpSpPr>
                <a:xfrm>
                  <a:off x="34234" y="42068"/>
                  <a:ext cx="464742" cy="330769"/>
                  <a:chOff x="0" y="0"/>
                  <a:chExt cx="464740" cy="330768"/>
                </a:xfrm>
              </p:grpSpPr>
              <p:sp>
                <p:nvSpPr>
                  <p:cNvPr id="101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26" name="Group"/>
                  <p:cNvGrpSpPr/>
                  <p:nvPr/>
                </p:nvGrpSpPr>
                <p:grpSpPr>
                  <a:xfrm>
                    <a:off x="24488" y="187531"/>
                    <a:ext cx="113148" cy="105313"/>
                    <a:chOff x="0" y="0"/>
                    <a:chExt cx="113146" cy="105311"/>
                  </a:xfrm>
                </p:grpSpPr>
                <p:sp>
                  <p:nvSpPr>
                    <p:cNvPr id="101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2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2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3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3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49" name="Group"/>
            <p:cNvGrpSpPr/>
            <p:nvPr/>
          </p:nvGrpSpPr>
          <p:grpSpPr>
            <a:xfrm>
              <a:off x="-1" y="419099"/>
              <a:ext cx="533211" cy="609601"/>
              <a:chOff x="0" y="0"/>
              <a:chExt cx="533209" cy="609600"/>
            </a:xfrm>
          </p:grpSpPr>
          <p:grpSp>
            <p:nvGrpSpPr>
              <p:cNvPr id="1047" name="Group"/>
              <p:cNvGrpSpPr/>
              <p:nvPr/>
            </p:nvGrpSpPr>
            <p:grpSpPr>
              <a:xfrm>
                <a:off x="-1" y="118381"/>
                <a:ext cx="533211" cy="372838"/>
                <a:chOff x="0" y="0"/>
                <a:chExt cx="533209" cy="372836"/>
              </a:xfrm>
            </p:grpSpPr>
            <p:grpSp>
              <p:nvGrpSpPr>
                <p:cNvPr id="1045" name="Group"/>
                <p:cNvGrpSpPr/>
                <p:nvPr/>
              </p:nvGrpSpPr>
              <p:grpSpPr>
                <a:xfrm>
                  <a:off x="34234" y="42068"/>
                  <a:ext cx="464742" cy="330769"/>
                  <a:chOff x="0" y="0"/>
                  <a:chExt cx="464740" cy="330768"/>
                </a:xfrm>
              </p:grpSpPr>
              <p:sp>
                <p:nvSpPr>
                  <p:cNvPr id="103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42" name="Group"/>
                  <p:cNvGrpSpPr/>
                  <p:nvPr/>
                </p:nvGrpSpPr>
                <p:grpSpPr>
                  <a:xfrm>
                    <a:off x="24488" y="187531"/>
                    <a:ext cx="113148" cy="105313"/>
                    <a:chOff x="0" y="0"/>
                    <a:chExt cx="113146" cy="105311"/>
                  </a:xfrm>
                </p:grpSpPr>
                <p:sp>
                  <p:nvSpPr>
                    <p:cNvPr id="103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4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4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4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4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65" name="Group"/>
            <p:cNvGrpSpPr/>
            <p:nvPr/>
          </p:nvGrpSpPr>
          <p:grpSpPr>
            <a:xfrm>
              <a:off x="589542" y="419099"/>
              <a:ext cx="533211" cy="609601"/>
              <a:chOff x="0" y="0"/>
              <a:chExt cx="533209" cy="609600"/>
            </a:xfrm>
          </p:grpSpPr>
          <p:grpSp>
            <p:nvGrpSpPr>
              <p:cNvPr id="1063" name="Group"/>
              <p:cNvGrpSpPr/>
              <p:nvPr/>
            </p:nvGrpSpPr>
            <p:grpSpPr>
              <a:xfrm>
                <a:off x="-1" y="118381"/>
                <a:ext cx="533211" cy="372838"/>
                <a:chOff x="0" y="0"/>
                <a:chExt cx="533209" cy="372836"/>
              </a:xfrm>
            </p:grpSpPr>
            <p:grpSp>
              <p:nvGrpSpPr>
                <p:cNvPr id="1061" name="Group"/>
                <p:cNvGrpSpPr/>
                <p:nvPr/>
              </p:nvGrpSpPr>
              <p:grpSpPr>
                <a:xfrm>
                  <a:off x="34234" y="42068"/>
                  <a:ext cx="464742" cy="330769"/>
                  <a:chOff x="0" y="0"/>
                  <a:chExt cx="464740" cy="330768"/>
                </a:xfrm>
              </p:grpSpPr>
              <p:sp>
                <p:nvSpPr>
                  <p:cNvPr id="105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58" name="Group"/>
                  <p:cNvGrpSpPr/>
                  <p:nvPr/>
                </p:nvGrpSpPr>
                <p:grpSpPr>
                  <a:xfrm>
                    <a:off x="24488" y="187531"/>
                    <a:ext cx="113148" cy="105313"/>
                    <a:chOff x="0" y="0"/>
                    <a:chExt cx="113146" cy="105311"/>
                  </a:xfrm>
                </p:grpSpPr>
                <p:sp>
                  <p:nvSpPr>
                    <p:cNvPr id="105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5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6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6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6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81" name="Group"/>
            <p:cNvGrpSpPr/>
            <p:nvPr/>
          </p:nvGrpSpPr>
          <p:grpSpPr>
            <a:xfrm>
              <a:off x="1179085" y="0"/>
              <a:ext cx="533211" cy="609601"/>
              <a:chOff x="0" y="0"/>
              <a:chExt cx="533209" cy="609600"/>
            </a:xfrm>
          </p:grpSpPr>
          <p:grpSp>
            <p:nvGrpSpPr>
              <p:cNvPr id="1079" name="Group"/>
              <p:cNvGrpSpPr/>
              <p:nvPr/>
            </p:nvGrpSpPr>
            <p:grpSpPr>
              <a:xfrm>
                <a:off x="-1" y="118381"/>
                <a:ext cx="533211" cy="372838"/>
                <a:chOff x="0" y="0"/>
                <a:chExt cx="533209" cy="372836"/>
              </a:xfrm>
            </p:grpSpPr>
            <p:grpSp>
              <p:nvGrpSpPr>
                <p:cNvPr id="1077" name="Group"/>
                <p:cNvGrpSpPr/>
                <p:nvPr/>
              </p:nvGrpSpPr>
              <p:grpSpPr>
                <a:xfrm>
                  <a:off x="34234" y="42068"/>
                  <a:ext cx="464742" cy="330769"/>
                  <a:chOff x="0" y="0"/>
                  <a:chExt cx="464740" cy="330768"/>
                </a:xfrm>
              </p:grpSpPr>
              <p:sp>
                <p:nvSpPr>
                  <p:cNvPr id="106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74" name="Group"/>
                  <p:cNvGrpSpPr/>
                  <p:nvPr/>
                </p:nvGrpSpPr>
                <p:grpSpPr>
                  <a:xfrm>
                    <a:off x="24488" y="187531"/>
                    <a:ext cx="113148" cy="105313"/>
                    <a:chOff x="0" y="0"/>
                    <a:chExt cx="113146" cy="105311"/>
                  </a:xfrm>
                </p:grpSpPr>
                <p:sp>
                  <p:nvSpPr>
                    <p:cNvPr id="106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7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7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7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8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97" name="Group"/>
            <p:cNvGrpSpPr/>
            <p:nvPr/>
          </p:nvGrpSpPr>
          <p:grpSpPr>
            <a:xfrm>
              <a:off x="1179085" y="419099"/>
              <a:ext cx="533211" cy="609601"/>
              <a:chOff x="0" y="0"/>
              <a:chExt cx="533209" cy="609600"/>
            </a:xfrm>
          </p:grpSpPr>
          <p:grpSp>
            <p:nvGrpSpPr>
              <p:cNvPr id="1095" name="Group"/>
              <p:cNvGrpSpPr/>
              <p:nvPr/>
            </p:nvGrpSpPr>
            <p:grpSpPr>
              <a:xfrm>
                <a:off x="-1" y="118381"/>
                <a:ext cx="533211" cy="372838"/>
                <a:chOff x="0" y="0"/>
                <a:chExt cx="533209" cy="372836"/>
              </a:xfrm>
            </p:grpSpPr>
            <p:grpSp>
              <p:nvGrpSpPr>
                <p:cNvPr id="1093" name="Group"/>
                <p:cNvGrpSpPr/>
                <p:nvPr/>
              </p:nvGrpSpPr>
              <p:grpSpPr>
                <a:xfrm>
                  <a:off x="34234" y="42068"/>
                  <a:ext cx="464742" cy="330769"/>
                  <a:chOff x="0" y="0"/>
                  <a:chExt cx="464740" cy="330768"/>
                </a:xfrm>
              </p:grpSpPr>
              <p:sp>
                <p:nvSpPr>
                  <p:cNvPr id="108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90" name="Group"/>
                  <p:cNvGrpSpPr/>
                  <p:nvPr/>
                </p:nvGrpSpPr>
                <p:grpSpPr>
                  <a:xfrm>
                    <a:off x="24488" y="187531"/>
                    <a:ext cx="113148" cy="105313"/>
                    <a:chOff x="0" y="0"/>
                    <a:chExt cx="113146" cy="105311"/>
                  </a:xfrm>
                </p:grpSpPr>
                <p:sp>
                  <p:nvSpPr>
                    <p:cNvPr id="108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9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9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9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9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099"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sp>
        <p:nvSpPr>
          <p:cNvPr id="1100"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1101"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132" name="Group"/>
          <p:cNvGrpSpPr/>
          <p:nvPr/>
        </p:nvGrpSpPr>
        <p:grpSpPr>
          <a:xfrm>
            <a:off x="8327897" y="3244506"/>
            <a:ext cx="2674129" cy="1736798"/>
            <a:chOff x="826152" y="255054"/>
            <a:chExt cx="2674128" cy="1736796"/>
          </a:xfrm>
        </p:grpSpPr>
        <p:sp>
          <p:nvSpPr>
            <p:cNvPr id="1102"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110" name="Group"/>
            <p:cNvGrpSpPr/>
            <p:nvPr/>
          </p:nvGrpSpPr>
          <p:grpSpPr>
            <a:xfrm>
              <a:off x="1437782" y="1007050"/>
              <a:ext cx="627664" cy="584201"/>
              <a:chOff x="0" y="0"/>
              <a:chExt cx="627662" cy="584200"/>
            </a:xfrm>
          </p:grpSpPr>
          <p:sp>
            <p:nvSpPr>
              <p:cNvPr id="110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123" name="Group"/>
            <p:cNvGrpSpPr/>
            <p:nvPr/>
          </p:nvGrpSpPr>
          <p:grpSpPr>
            <a:xfrm>
              <a:off x="2173037" y="851036"/>
              <a:ext cx="1194274" cy="896229"/>
              <a:chOff x="0" y="0"/>
              <a:chExt cx="1194273" cy="896228"/>
            </a:xfrm>
          </p:grpSpPr>
          <p:sp>
            <p:nvSpPr>
              <p:cNvPr id="111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120" name="Group"/>
              <p:cNvGrpSpPr/>
              <p:nvPr/>
            </p:nvGrpSpPr>
            <p:grpSpPr>
              <a:xfrm>
                <a:off x="62930" y="528144"/>
                <a:ext cx="290761" cy="270627"/>
                <a:chOff x="0" y="0"/>
                <a:chExt cx="290759" cy="270626"/>
              </a:xfrm>
            </p:grpSpPr>
            <p:sp>
              <p:nvSpPr>
                <p:cNvPr id="111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121"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12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131" name="Group"/>
            <p:cNvGrpSpPr/>
            <p:nvPr/>
          </p:nvGrpSpPr>
          <p:grpSpPr>
            <a:xfrm>
              <a:off x="960029" y="1010340"/>
              <a:ext cx="620594" cy="577620"/>
              <a:chOff x="0" y="0"/>
              <a:chExt cx="620592" cy="577619"/>
            </a:xfrm>
          </p:grpSpPr>
          <p:sp>
            <p:nvSpPr>
              <p:cNvPr id="112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140" name="Group"/>
          <p:cNvGrpSpPr/>
          <p:nvPr/>
        </p:nvGrpSpPr>
        <p:grpSpPr>
          <a:xfrm>
            <a:off x="8939527" y="3996502"/>
            <a:ext cx="627663" cy="584201"/>
            <a:chOff x="0" y="0"/>
            <a:chExt cx="627662" cy="584200"/>
          </a:xfrm>
        </p:grpSpPr>
        <p:sp>
          <p:nvSpPr>
            <p:cNvPr id="113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153" name="Group"/>
          <p:cNvGrpSpPr/>
          <p:nvPr/>
        </p:nvGrpSpPr>
        <p:grpSpPr>
          <a:xfrm>
            <a:off x="9674781" y="3840488"/>
            <a:ext cx="1194275" cy="896229"/>
            <a:chOff x="0" y="0"/>
            <a:chExt cx="1194273" cy="896228"/>
          </a:xfrm>
        </p:grpSpPr>
        <p:sp>
          <p:nvSpPr>
            <p:cNvPr id="114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150" name="Group"/>
            <p:cNvGrpSpPr/>
            <p:nvPr/>
          </p:nvGrpSpPr>
          <p:grpSpPr>
            <a:xfrm>
              <a:off x="62930" y="528144"/>
              <a:ext cx="290761" cy="270627"/>
              <a:chOff x="0" y="0"/>
              <a:chExt cx="290759" cy="270626"/>
            </a:xfrm>
          </p:grpSpPr>
          <p:sp>
            <p:nvSpPr>
              <p:cNvPr id="114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151"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15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161" name="Group"/>
          <p:cNvGrpSpPr/>
          <p:nvPr/>
        </p:nvGrpSpPr>
        <p:grpSpPr>
          <a:xfrm>
            <a:off x="8461774" y="3999792"/>
            <a:ext cx="620593" cy="577621"/>
            <a:chOff x="0" y="0"/>
            <a:chExt cx="620592" cy="577619"/>
          </a:xfrm>
        </p:grpSpPr>
        <p:sp>
          <p:nvSpPr>
            <p:cNvPr id="115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162"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grpSp>
        <p:nvGrpSpPr>
          <p:cNvPr id="1165" name="Group"/>
          <p:cNvGrpSpPr/>
          <p:nvPr/>
        </p:nvGrpSpPr>
        <p:grpSpPr>
          <a:xfrm>
            <a:off x="692834" y="5084755"/>
            <a:ext cx="2326325" cy="2796159"/>
            <a:chOff x="23531" y="0"/>
            <a:chExt cx="2326324" cy="2796158"/>
          </a:xfrm>
        </p:grpSpPr>
        <p:sp>
          <p:nvSpPr>
            <p:cNvPr id="1173" name="Connection Line"/>
            <p:cNvSpPr/>
            <p:nvPr/>
          </p:nvSpPr>
          <p:spPr>
            <a:xfrm>
              <a:off x="1614896" y="0"/>
              <a:ext cx="734961" cy="2796159"/>
            </a:xfrm>
            <a:custGeom>
              <a:avLst/>
              <a:gdLst/>
              <a:ahLst/>
              <a:cxnLst>
                <a:cxn ang="0">
                  <a:pos x="wd2" y="hd2"/>
                </a:cxn>
                <a:cxn ang="5400000">
                  <a:pos x="wd2" y="hd2"/>
                </a:cxn>
                <a:cxn ang="10800000">
                  <a:pos x="wd2" y="hd2"/>
                </a:cxn>
                <a:cxn ang="16200000">
                  <a:pos x="wd2" y="hd2"/>
                </a:cxn>
              </a:cxnLst>
              <a:rect l="0" t="0" r="r" b="b"/>
              <a:pathLst>
                <a:path w="16558" h="21600" fill="norm" stroke="1" extrusionOk="0">
                  <a:moveTo>
                    <a:pt x="16558" y="21600"/>
                  </a:moveTo>
                  <a:cubicBezTo>
                    <a:pt x="-2274" y="13799"/>
                    <a:pt x="-5042" y="6599"/>
                    <a:pt x="8254" y="0"/>
                  </a:cubicBezTo>
                </a:path>
              </a:pathLst>
            </a:custGeom>
            <a:noFill/>
            <a:ln w="63500" cap="flat">
              <a:solidFill>
                <a:srgbClr val="FFFFFF"/>
              </a:solidFill>
              <a:prstDash val="sysDot"/>
              <a:miter lim="400000"/>
              <a:headEnd type="triangle" w="med" len="med"/>
            </a:ln>
            <a:effectLst/>
          </p:spPr>
          <p:txBody>
            <a:bodyPr/>
            <a:lstStyle/>
            <a:p>
              <a:pPr/>
            </a:p>
          </p:txBody>
        </p:sp>
        <p:sp>
          <p:nvSpPr>
            <p:cNvPr id="1164" name="OCSP…"/>
            <p:cNvSpPr txBox="1"/>
            <p:nvPr/>
          </p:nvSpPr>
          <p:spPr>
            <a:xfrm>
              <a:off x="23531" y="639514"/>
              <a:ext cx="127516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OCSP </a:t>
              </a:r>
            </a:p>
            <a:p>
              <a:pPr>
                <a:defRPr b="0">
                  <a:latin typeface="Gill Sans"/>
                  <a:ea typeface="Gill Sans"/>
                  <a:cs typeface="Gill Sans"/>
                  <a:sym typeface="Gill Sans"/>
                </a:defRPr>
              </a:pPr>
              <a:r>
                <a:t>Request</a:t>
              </a:r>
            </a:p>
            <a:p>
              <a:pPr>
                <a:defRPr b="0">
                  <a:latin typeface="Gill Sans"/>
                  <a:ea typeface="Gill Sans"/>
                  <a:cs typeface="Gill Sans"/>
                  <a:sym typeface="Gill Sans"/>
                </a:defRPr>
              </a:pPr>
              <a:r>
                <a:t>via HTTP</a:t>
              </a:r>
            </a:p>
          </p:txBody>
        </p:sp>
      </p:grpSp>
      <p:grpSp>
        <p:nvGrpSpPr>
          <p:cNvPr id="1169" name="Group"/>
          <p:cNvGrpSpPr/>
          <p:nvPr/>
        </p:nvGrpSpPr>
        <p:grpSpPr>
          <a:xfrm>
            <a:off x="2270329" y="7205697"/>
            <a:ext cx="2420393" cy="1991953"/>
            <a:chOff x="-125108" y="0"/>
            <a:chExt cx="2420391" cy="1991952"/>
          </a:xfrm>
        </p:grpSpPr>
        <p:sp>
          <p:nvSpPr>
            <p:cNvPr id="1166"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167"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1168"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174" name="Connection Line"/>
          <p:cNvSpPr/>
          <p:nvPr/>
        </p:nvSpPr>
        <p:spPr>
          <a:xfrm>
            <a:off x="3824461" y="4997977"/>
            <a:ext cx="376613" cy="2289723"/>
          </a:xfrm>
          <a:custGeom>
            <a:avLst/>
            <a:gdLst/>
            <a:ahLst/>
            <a:cxnLst>
              <a:cxn ang="0">
                <a:pos x="wd2" y="hd2"/>
              </a:cxn>
              <a:cxn ang="5400000">
                <a:pos x="wd2" y="hd2"/>
              </a:cxn>
              <a:cxn ang="10800000">
                <a:pos x="wd2" y="hd2"/>
              </a:cxn>
              <a:cxn ang="16200000">
                <a:pos x="wd2" y="hd2"/>
              </a:cxn>
            </a:cxnLst>
            <a:rect l="0" t="0" r="r" b="b"/>
            <a:pathLst>
              <a:path w="16279" h="21600" fill="norm" stroke="1" extrusionOk="0">
                <a:moveTo>
                  <a:pt x="4211" y="0"/>
                </a:moveTo>
                <a:cubicBezTo>
                  <a:pt x="21600" y="7785"/>
                  <a:pt x="20196" y="14985"/>
                  <a:pt x="0" y="21600"/>
                </a:cubicBezTo>
              </a:path>
            </a:pathLst>
          </a:custGeom>
          <a:ln w="63500">
            <a:solidFill>
              <a:srgbClr val="FFFFFF"/>
            </a:solidFill>
            <a:prstDash val="sysDot"/>
            <a:miter lim="400000"/>
            <a:headEnd type="triangle"/>
          </a:ln>
        </p:spPr>
        <p:txBody>
          <a:bodyPr/>
          <a:lstStyle/>
          <a:p>
            <a:pPr/>
          </a:p>
        </p:txBody>
      </p:sp>
      <p:sp>
        <p:nvSpPr>
          <p:cNvPr id="1171" name="Revoked…"/>
          <p:cNvSpPr txBox="1"/>
          <p:nvPr/>
        </p:nvSpPr>
        <p:spPr>
          <a:xfrm>
            <a:off x="4339302" y="5261807"/>
            <a:ext cx="182506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defRPr>
                <a:solidFill>
                  <a:schemeClr val="accent5"/>
                </a:solidFill>
              </a:defRPr>
            </a:pPr>
            <a:r>
              <a:t>Revoked</a:t>
            </a:r>
          </a:p>
          <a:p>
            <a:pPr marL="333375" indent="-333375" algn="l">
              <a:buSzPct val="145000"/>
              <a:buChar char="•"/>
              <a:defRPr>
                <a:solidFill>
                  <a:schemeClr val="accent3">
                    <a:hueOff val="-365725"/>
                    <a:satOff val="-32500"/>
                    <a:lumOff val="18235"/>
                  </a:schemeClr>
                </a:solidFill>
              </a:defRPr>
            </a:pPr>
            <a:r>
              <a:t>Good</a:t>
            </a:r>
          </a:p>
          <a:p>
            <a:pPr marL="333375" indent="-333375" algn="l">
              <a:buSzPct val="145000"/>
              <a:buChar char="•"/>
            </a:pPr>
            <a:r>
              <a:t>Unknown</a:t>
            </a:r>
          </a:p>
        </p:txBody>
      </p:sp>
      <p:sp>
        <p:nvSpPr>
          <p:cNvPr id="1172" name="Rectangle"/>
          <p:cNvSpPr/>
          <p:nvPr/>
        </p:nvSpPr>
        <p:spPr>
          <a:xfrm>
            <a:off x="4276336" y="5745519"/>
            <a:ext cx="2081201" cy="831595"/>
          </a:xfrm>
          <a:prstGeom prst="rect">
            <a:avLst/>
          </a:prstGeom>
          <a:solidFill>
            <a:srgbClr val="000000">
              <a:alpha val="81196"/>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962"/>
                                        </p:tgtEl>
                                        <p:attrNameLst>
                                          <p:attrName>style.visibility</p:attrName>
                                        </p:attrNameLst>
                                      </p:cBhvr>
                                      <p:to>
                                        <p:strVal val="visible"/>
                                      </p:to>
                                    </p:set>
                                    <p:animEffect filter="wipe(right)" transition="in">
                                      <p:cBhvr>
                                        <p:cTn id="7" dur="300"/>
                                        <p:tgtEl>
                                          <p:spTgt spid="962"/>
                                        </p:tgtEl>
                                      </p:cBhvr>
                                    </p:animEffect>
                                  </p:childTnLst>
                                </p:cTn>
                              </p:par>
                            </p:childTnLst>
                          </p:cTn>
                        </p:par>
                        <p:par>
                          <p:cTn id="8" fill="hold">
                            <p:stCondLst>
                              <p:cond delay="300"/>
                            </p:stCondLst>
                            <p:childTnLst>
                              <p:par>
                                <p:cTn id="9" presetClass="entr" nodeType="afterEffect" presetSubtype="0" presetID="1" grpId="2" fill="hold">
                                  <p:stCondLst>
                                    <p:cond delay="0"/>
                                  </p:stCondLst>
                                  <p:iterate type="el" backwards="0">
                                    <p:tmAbs val="0"/>
                                  </p:iterate>
                                  <p:childTnLst>
                                    <p:set>
                                      <p:cBhvr>
                                        <p:cTn id="10" fill="hold"/>
                                        <p:tgtEl>
                                          <p:spTgt spid="11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153"/>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1161"/>
                                        </p:tgtEl>
                                        <p:attrNameLst>
                                          <p:attrName>style.visibility</p:attrName>
                                        </p:attrNameLst>
                                      </p:cBhvr>
                                      <p:to>
                                        <p:strVal val="visible"/>
                                      </p:to>
                                    </p:set>
                                  </p:childTnLst>
                                </p:cTn>
                              </p:par>
                            </p:childTnLst>
                          </p:cTn>
                        </p:par>
                        <p:par>
                          <p:cTn id="18" fill="hold">
                            <p:stCondLst>
                              <p:cond delay="0"/>
                            </p:stCondLst>
                            <p:childTnLst>
                              <p:par>
                                <p:cTn id="19" presetClass="path" nodeType="afterEffect" presetSubtype="0" presetID="-1" grpId="5" accel="50000" decel="50000" fill="hold">
                                  <p:stCondLst>
                                    <p:cond delay="0"/>
                                  </p:stCondLst>
                                  <p:childTnLst>
                                    <p:animMotion path="M 0.000000 0.000000 L -0.255680 -0.000000" origin="layout" pathEditMode="relative">
                                      <p:cBhvr>
                                        <p:cTn id="20" dur="500" fill="hold"/>
                                        <p:tgtEl>
                                          <p:spTgt spid="1153"/>
                                        </p:tgtEl>
                                        <p:attrNameLst>
                                          <p:attrName>ppt_x</p:attrName>
                                          <p:attrName>ppt_y</p:attrName>
                                        </p:attrNameLst>
                                      </p:cBhvr>
                                    </p:animMotion>
                                  </p:childTnLst>
                                </p:cTn>
                              </p:par>
                            </p:childTnLst>
                          </p:cTn>
                        </p:par>
                        <p:par>
                          <p:cTn id="21" fill="hold">
                            <p:stCondLst>
                              <p:cond delay="0"/>
                            </p:stCondLst>
                            <p:childTnLst>
                              <p:par>
                                <p:cTn id="22" presetClass="path" nodeType="withEffect" presetSubtype="0" presetID="-1" grpId="6" accel="50000" decel="50000" fill="hold">
                                  <p:stCondLst>
                                    <p:cond delay="0"/>
                                  </p:stCondLst>
                                  <p:childTnLst>
                                    <p:animMotion path="M 0.000000 0.000000 L -0.217665 -0.000511" origin="layout" pathEditMode="relative">
                                      <p:cBhvr>
                                        <p:cTn id="23" dur="500" fill="hold"/>
                                        <p:tgtEl>
                                          <p:spTgt spid="1161"/>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99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1" presetID="22" grpId="8" fill="hold">
                                  <p:stCondLst>
                                    <p:cond delay="0"/>
                                  </p:stCondLst>
                                  <p:iterate type="el" backwards="0">
                                    <p:tmAbs val="0"/>
                                  </p:iterate>
                                  <p:childTnLst>
                                    <p:set>
                                      <p:cBhvr>
                                        <p:cTn id="31" fill="hold"/>
                                        <p:tgtEl>
                                          <p:spTgt spid="1165"/>
                                        </p:tgtEl>
                                        <p:attrNameLst>
                                          <p:attrName>style.visibility</p:attrName>
                                        </p:attrNameLst>
                                      </p:cBhvr>
                                      <p:to>
                                        <p:strVal val="visible"/>
                                      </p:to>
                                    </p:set>
                                    <p:animEffect filter="wipe(up)" transition="in">
                                      <p:cBhvr>
                                        <p:cTn id="32" dur="300"/>
                                        <p:tgtEl>
                                          <p:spTgt spid="1165"/>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2" grpId="9" fill="hold">
                                  <p:stCondLst>
                                    <p:cond delay="0"/>
                                  </p:stCondLst>
                                  <p:iterate type="el" backwards="0">
                                    <p:tmAbs val="0"/>
                                  </p:iterate>
                                  <p:childTnLst>
                                    <p:set>
                                      <p:cBhvr>
                                        <p:cTn id="36" fill="hold"/>
                                        <p:tgtEl>
                                          <p:spTgt spid="1174"/>
                                        </p:tgtEl>
                                        <p:attrNameLst>
                                          <p:attrName>style.visibility</p:attrName>
                                        </p:attrNameLst>
                                      </p:cBhvr>
                                      <p:to>
                                        <p:strVal val="visible"/>
                                      </p:to>
                                    </p:set>
                                    <p:animEffect filter="wipe(down)" transition="in">
                                      <p:cBhvr>
                                        <p:cTn id="37" dur="300"/>
                                        <p:tgtEl>
                                          <p:spTgt spid="1174"/>
                                        </p:tgtEl>
                                      </p:cBhvr>
                                    </p:animEffect>
                                  </p:childTnLst>
                                </p:cTn>
                              </p:par>
                            </p:childTnLst>
                          </p:cTn>
                        </p:par>
                        <p:par>
                          <p:cTn id="38" fill="hold">
                            <p:stCondLst>
                              <p:cond delay="300"/>
                            </p:stCondLst>
                            <p:childTnLst>
                              <p:par>
                                <p:cTn id="39" presetClass="entr" nodeType="afterEffect" presetSubtype="8" presetID="22" grpId="10" fill="hold">
                                  <p:stCondLst>
                                    <p:cond delay="0"/>
                                  </p:stCondLst>
                                  <p:iterate type="el" backwards="0">
                                    <p:tmAbs val="0"/>
                                  </p:iterate>
                                  <p:childTnLst>
                                    <p:set>
                                      <p:cBhvr>
                                        <p:cTn id="40" fill="hold"/>
                                        <p:tgtEl>
                                          <p:spTgt spid="1171">
                                            <p:bg/>
                                          </p:spTgt>
                                        </p:tgtEl>
                                        <p:attrNameLst>
                                          <p:attrName>style.visibility</p:attrName>
                                        </p:attrNameLst>
                                      </p:cBhvr>
                                      <p:to>
                                        <p:strVal val="visible"/>
                                      </p:to>
                                    </p:set>
                                    <p:animEffect filter="wipe(left)" transition="in">
                                      <p:cBhvr>
                                        <p:cTn id="41" dur="300"/>
                                        <p:tgtEl>
                                          <p:spTgt spid="1171">
                                            <p:bg/>
                                          </p:spTgt>
                                        </p:tgtEl>
                                      </p:cBhvr>
                                    </p:animEffect>
                                  </p:childTnLst>
                                </p:cTn>
                              </p:par>
                              <p:par>
                                <p:cTn id="42" presetClass="entr" nodeType="withEffect" presetSubtype="8" presetID="22" grpId="10" fill="hold">
                                  <p:stCondLst>
                                    <p:cond delay="0"/>
                                  </p:stCondLst>
                                  <p:iterate type="el" backwards="0">
                                    <p:tmAbs val="0"/>
                                  </p:iterate>
                                  <p:childTnLst>
                                    <p:set>
                                      <p:cBhvr>
                                        <p:cTn id="43" fill="hold"/>
                                        <p:tgtEl>
                                          <p:spTgt spid="1171">
                                            <p:txEl>
                                              <p:pRg st="0" end="0"/>
                                            </p:txEl>
                                          </p:spTgt>
                                        </p:tgtEl>
                                        <p:attrNameLst>
                                          <p:attrName>style.visibility</p:attrName>
                                        </p:attrNameLst>
                                      </p:cBhvr>
                                      <p:to>
                                        <p:strVal val="visible"/>
                                      </p:to>
                                    </p:set>
                                    <p:animEffect filter="wipe(left)" transition="in">
                                      <p:cBhvr>
                                        <p:cTn id="44" dur="300"/>
                                        <p:tgtEl>
                                          <p:spTgt spid="1171">
                                            <p:txEl>
                                              <p:pRg st="0" end="0"/>
                                            </p:txEl>
                                          </p:spTgt>
                                        </p:tgtEl>
                                      </p:cBhvr>
                                    </p:animEffect>
                                  </p:childTnLst>
                                </p:cTn>
                              </p:par>
                            </p:childTnLst>
                          </p:cTn>
                        </p:par>
                        <p:par>
                          <p:cTn id="45" fill="hold">
                            <p:stCondLst>
                              <p:cond delay="600"/>
                            </p:stCondLst>
                            <p:childTnLst>
                              <p:par>
                                <p:cTn id="46" presetClass="entr" nodeType="afterEffect" presetSubtype="8" presetID="22" grpId="10" fill="hold">
                                  <p:stCondLst>
                                    <p:cond delay="0"/>
                                  </p:stCondLst>
                                  <p:iterate type="el" backwards="0">
                                    <p:tmAbs val="0"/>
                                  </p:iterate>
                                  <p:childTnLst>
                                    <p:set>
                                      <p:cBhvr>
                                        <p:cTn id="47" fill="hold"/>
                                        <p:tgtEl>
                                          <p:spTgt spid="1171">
                                            <p:txEl>
                                              <p:pRg st="1" end="1"/>
                                            </p:txEl>
                                          </p:spTgt>
                                        </p:tgtEl>
                                        <p:attrNameLst>
                                          <p:attrName>style.visibility</p:attrName>
                                        </p:attrNameLst>
                                      </p:cBhvr>
                                      <p:to>
                                        <p:strVal val="visible"/>
                                      </p:to>
                                    </p:set>
                                    <p:animEffect filter="wipe(left)" transition="in">
                                      <p:cBhvr>
                                        <p:cTn id="48" dur="300"/>
                                        <p:tgtEl>
                                          <p:spTgt spid="1171">
                                            <p:txEl>
                                              <p:pRg st="1" end="1"/>
                                            </p:txEl>
                                          </p:spTgt>
                                        </p:tgtEl>
                                      </p:cBhvr>
                                    </p:animEffect>
                                  </p:childTnLst>
                                </p:cTn>
                              </p:par>
                            </p:childTnLst>
                          </p:cTn>
                        </p:par>
                        <p:par>
                          <p:cTn id="49" fill="hold">
                            <p:stCondLst>
                              <p:cond delay="900"/>
                            </p:stCondLst>
                            <p:childTnLst>
                              <p:par>
                                <p:cTn id="50" presetClass="entr" nodeType="afterEffect" presetSubtype="8" presetID="22" grpId="10" fill="hold">
                                  <p:stCondLst>
                                    <p:cond delay="0"/>
                                  </p:stCondLst>
                                  <p:iterate type="el" backwards="0">
                                    <p:tmAbs val="0"/>
                                  </p:iterate>
                                  <p:childTnLst>
                                    <p:set>
                                      <p:cBhvr>
                                        <p:cTn id="51" fill="hold"/>
                                        <p:tgtEl>
                                          <p:spTgt spid="1171">
                                            <p:txEl>
                                              <p:pRg st="2" end="2"/>
                                            </p:txEl>
                                          </p:spTgt>
                                        </p:tgtEl>
                                        <p:attrNameLst>
                                          <p:attrName>style.visibility</p:attrName>
                                        </p:attrNameLst>
                                      </p:cBhvr>
                                      <p:to>
                                        <p:strVal val="visible"/>
                                      </p:to>
                                    </p:set>
                                    <p:animEffect filter="wipe(left)" transition="in">
                                      <p:cBhvr>
                                        <p:cTn id="52" dur="300"/>
                                        <p:tgtEl>
                                          <p:spTgt spid="1171">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1" fill="hold">
                                  <p:stCondLst>
                                    <p:cond delay="0"/>
                                  </p:stCondLst>
                                  <p:iterate type="el" backwards="0">
                                    <p:tmAbs val="0"/>
                                  </p:iterate>
                                  <p:childTnLst>
                                    <p:set>
                                      <p:cBhvr>
                                        <p:cTn id="56" fill="hold"/>
                                        <p:tgtEl>
                                          <p:spTgt spid="117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2" fill="hold">
                                  <p:stCondLst>
                                    <p:cond delay="0"/>
                                  </p:stCondLst>
                                  <p:iterate type="el" backwards="0">
                                    <p:tmAbs val="0"/>
                                  </p:iterate>
                                  <p:childTnLst>
                                    <p:set>
                                      <p:cBhvr>
                                        <p:cTn id="60" fill="hold"/>
                                        <p:tgtEl>
                                          <p:spTgt spid="1100"/>
                                        </p:tgtEl>
                                        <p:attrNameLst>
                                          <p:attrName>style.visibility</p:attrName>
                                        </p:attrNameLst>
                                      </p:cBhvr>
                                      <p:to>
                                        <p:strVal val="visible"/>
                                      </p:to>
                                    </p:set>
                                  </p:childTnLst>
                                </p:cTn>
                              </p:par>
                            </p:childTnLst>
                          </p:cTn>
                        </p:par>
                        <p:par>
                          <p:cTn id="61" fill="hold">
                            <p:stCondLst>
                              <p:cond delay="0"/>
                            </p:stCondLst>
                            <p:childTnLst>
                              <p:par>
                                <p:cTn id="62" presetClass="entr" nodeType="afterEffect" presetID="9" grpId="13" fill="hold">
                                  <p:stCondLst>
                                    <p:cond delay="0"/>
                                  </p:stCondLst>
                                  <p:iterate type="el" backwards="0">
                                    <p:tmAbs val="0"/>
                                  </p:iterate>
                                  <p:childTnLst>
                                    <p:set>
                                      <p:cBhvr>
                                        <p:cTn id="63" fill="hold"/>
                                        <p:tgtEl>
                                          <p:spTgt spid="1162"/>
                                        </p:tgtEl>
                                        <p:attrNameLst>
                                          <p:attrName>style.visibility</p:attrName>
                                        </p:attrNameLst>
                                      </p:cBhvr>
                                      <p:to>
                                        <p:strVal val="visible"/>
                                      </p:to>
                                    </p:set>
                                    <p:animEffect filter="dissolve" transition="in">
                                      <p:cBhvr>
                                        <p:cTn id="64" dur="400"/>
                                        <p:tgtEl>
                                          <p:spTgt spid="1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69" grpId="2"/>
      <p:bldP build="whole" bldLvl="1" animBg="1" rev="0" advAuto="0" spid="1165" grpId="8"/>
      <p:bldP build="whole" bldLvl="1" animBg="1" rev="0" advAuto="0" spid="998" grpId="7"/>
      <p:bldP build="whole" bldLvl="1" animBg="1" rev="0" advAuto="0" spid="1174" grpId="9"/>
      <p:bldP build="p" bldLvl="5" animBg="1" rev="0" advAuto="0" spid="1171" grpId="10"/>
      <p:bldP build="whole" bldLvl="1" animBg="1" rev="0" advAuto="0" spid="1172" grpId="11"/>
      <p:bldP build="whole" bldLvl="1" animBg="1" rev="0" advAuto="0" spid="1100" grpId="12"/>
      <p:bldP build="whole" bldLvl="1" animBg="1" rev="0" advAuto="0" spid="1153" grpId="3"/>
      <p:bldP build="whole" bldLvl="1" animBg="1" rev="0" advAuto="0" spid="962" grpId="1"/>
      <p:bldP build="whole" bldLvl="1" animBg="1" rev="0" advAuto="0" spid="1162" grpId="13"/>
      <p:bldP build="whole" bldLvl="1" animBg="1" rev="0" advAuto="0" spid="1161" grpId="4"/>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8" name="Revocation Check (2)…"/>
          <p:cNvSpPr txBox="1"/>
          <p:nvPr>
            <p:ph type="title"/>
          </p:nvPr>
        </p:nvSpPr>
        <p:spPr>
          <a:prstGeom prst="rect">
            <a:avLst/>
          </a:prstGeom>
        </p:spPr>
        <p:txBody>
          <a:bodyPr/>
          <a:lstStyle/>
          <a:p>
            <a:pPr/>
            <a:r>
              <a:t>Revocation Check (2)</a:t>
            </a:r>
          </a:p>
          <a:p>
            <a:pPr/>
            <a:r>
              <a:t>Online Certificate Status Protocol </a:t>
            </a:r>
          </a:p>
        </p:txBody>
      </p:sp>
      <p:sp>
        <p:nvSpPr>
          <p:cNvPr id="11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180" name="Image" descr="Image"/>
          <p:cNvPicPr>
            <a:picLocks noChangeAspect="1"/>
          </p:cNvPicPr>
          <p:nvPr/>
        </p:nvPicPr>
        <p:blipFill>
          <a:blip r:embed="rId3">
            <a:extLst/>
          </a:blip>
          <a:stretch>
            <a:fillRect/>
          </a:stretch>
        </p:blipFill>
        <p:spPr>
          <a:xfrm>
            <a:off x="344736" y="1943160"/>
            <a:ext cx="9334501" cy="6311901"/>
          </a:xfrm>
          <a:prstGeom prst="rect">
            <a:avLst/>
          </a:prstGeom>
          <a:ln w="12700">
            <a:miter lim="400000"/>
          </a:ln>
        </p:spPr>
      </p:pic>
      <p:sp>
        <p:nvSpPr>
          <p:cNvPr id="1181" name="Rectangle"/>
          <p:cNvSpPr/>
          <p:nvPr/>
        </p:nvSpPr>
        <p:spPr>
          <a:xfrm>
            <a:off x="1778000" y="7835900"/>
            <a:ext cx="4503341" cy="516037"/>
          </a:xfrm>
          <a:prstGeom prst="rect">
            <a:avLst/>
          </a:prstGeom>
          <a:ln w="63500">
            <a:solidFill>
              <a:schemeClr val="accent5">
                <a:hueOff val="89162"/>
                <a:satOff val="9554"/>
                <a:lumOff val="1629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182" name="$ openssl ocsp -issuer cert.pem -serial 5226810331521645508876562747113126991 -url http://ocsp.usertrust.com…"/>
          <p:cNvSpPr txBox="1"/>
          <p:nvPr/>
        </p:nvSpPr>
        <p:spPr>
          <a:xfrm>
            <a:off x="213300" y="8496420"/>
            <a:ext cx="1295965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 openssl ocsp -issuer cert.pem -serial 5226810331521645508876562747113126991 -url http://ocsp.usertrust.com </a:t>
            </a:r>
          </a:p>
          <a:p>
            <a:pPr algn="l">
              <a:defRPr b="0">
                <a:latin typeface="Menlo"/>
                <a:ea typeface="Menlo"/>
                <a:cs typeface="Menlo"/>
                <a:sym typeface="Menlo"/>
              </a:defRPr>
            </a:pPr>
            <a:r>
              <a:t>-header host ocsp.usertrust.com</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6"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18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188" name="Challenges of…"/>
          <p:cNvSpPr txBox="1"/>
          <p:nvPr>
            <p:ph type="title"/>
          </p:nvPr>
        </p:nvSpPr>
        <p:spPr>
          <a:prstGeom prst="rect">
            <a:avLst/>
          </a:prstGeom>
        </p:spPr>
        <p:txBody>
          <a:bodyPr/>
          <a:lstStyle/>
          <a:p>
            <a:pPr/>
            <a:r>
              <a:t>Challenges of</a:t>
            </a:r>
          </a:p>
          <a:p>
            <a:pPr/>
            <a:r>
              <a:t>Online Certificate Status Protocol</a:t>
            </a:r>
          </a:p>
        </p:txBody>
      </p:sp>
      <p:sp>
        <p:nvSpPr>
          <p:cNvPr id="11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190"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1207" name="Group"/>
          <p:cNvGrpSpPr/>
          <p:nvPr/>
        </p:nvGrpSpPr>
        <p:grpSpPr>
          <a:xfrm>
            <a:off x="7061379" y="7526142"/>
            <a:ext cx="1217021" cy="659924"/>
            <a:chOff x="0" y="0"/>
            <a:chExt cx="1217019" cy="659923"/>
          </a:xfrm>
        </p:grpSpPr>
        <p:grpSp>
          <p:nvGrpSpPr>
            <p:cNvPr id="1198" name="Group"/>
            <p:cNvGrpSpPr/>
            <p:nvPr/>
          </p:nvGrpSpPr>
          <p:grpSpPr>
            <a:xfrm>
              <a:off x="0" y="0"/>
              <a:ext cx="709020" cy="659924"/>
              <a:chOff x="0" y="0"/>
              <a:chExt cx="709019" cy="659923"/>
            </a:xfrm>
          </p:grpSpPr>
          <p:sp>
            <p:nvSpPr>
              <p:cNvPr id="119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6"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9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206" name="Group"/>
            <p:cNvGrpSpPr/>
            <p:nvPr/>
          </p:nvGrpSpPr>
          <p:grpSpPr>
            <a:xfrm>
              <a:off x="507999" y="0"/>
              <a:ext cx="709021" cy="659924"/>
              <a:chOff x="0" y="0"/>
              <a:chExt cx="709019" cy="659923"/>
            </a:xfrm>
          </p:grpSpPr>
          <p:sp>
            <p:nvSpPr>
              <p:cNvPr id="1199"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0"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1"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2"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3"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4"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05"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208"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209"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222" name="Group"/>
          <p:cNvGrpSpPr/>
          <p:nvPr/>
        </p:nvGrpSpPr>
        <p:grpSpPr>
          <a:xfrm>
            <a:off x="2889549" y="3840499"/>
            <a:ext cx="1194274" cy="896229"/>
            <a:chOff x="0" y="0"/>
            <a:chExt cx="1194273" cy="896228"/>
          </a:xfrm>
        </p:grpSpPr>
        <p:sp>
          <p:nvSpPr>
            <p:cNvPr id="121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219" name="Group"/>
            <p:cNvGrpSpPr/>
            <p:nvPr/>
          </p:nvGrpSpPr>
          <p:grpSpPr>
            <a:xfrm>
              <a:off x="62930" y="528144"/>
              <a:ext cx="290761" cy="270627"/>
              <a:chOff x="0" y="0"/>
              <a:chExt cx="290759" cy="270626"/>
            </a:xfrm>
          </p:grpSpPr>
          <p:sp>
            <p:nvSpPr>
              <p:cNvPr id="121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1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2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22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225" name="Group"/>
          <p:cNvGrpSpPr/>
          <p:nvPr/>
        </p:nvGrpSpPr>
        <p:grpSpPr>
          <a:xfrm>
            <a:off x="4505917" y="6524009"/>
            <a:ext cx="3959814" cy="1984873"/>
            <a:chOff x="0" y="0"/>
            <a:chExt cx="3959813" cy="1984872"/>
          </a:xfrm>
        </p:grpSpPr>
        <p:sp>
          <p:nvSpPr>
            <p:cNvPr id="1223"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224"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322" name="Group"/>
          <p:cNvGrpSpPr/>
          <p:nvPr/>
        </p:nvGrpSpPr>
        <p:grpSpPr>
          <a:xfrm>
            <a:off x="4992918" y="7342671"/>
            <a:ext cx="1712297" cy="1028701"/>
            <a:chOff x="0" y="0"/>
            <a:chExt cx="1712295" cy="1028699"/>
          </a:xfrm>
        </p:grpSpPr>
        <p:grpSp>
          <p:nvGrpSpPr>
            <p:cNvPr id="1241" name="Group"/>
            <p:cNvGrpSpPr/>
            <p:nvPr/>
          </p:nvGrpSpPr>
          <p:grpSpPr>
            <a:xfrm>
              <a:off x="0" y="0"/>
              <a:ext cx="533210" cy="609601"/>
              <a:chOff x="0" y="0"/>
              <a:chExt cx="533209" cy="609600"/>
            </a:xfrm>
          </p:grpSpPr>
          <p:grpSp>
            <p:nvGrpSpPr>
              <p:cNvPr id="1239" name="Group"/>
              <p:cNvGrpSpPr/>
              <p:nvPr/>
            </p:nvGrpSpPr>
            <p:grpSpPr>
              <a:xfrm>
                <a:off x="0" y="118381"/>
                <a:ext cx="533210" cy="372838"/>
                <a:chOff x="0" y="0"/>
                <a:chExt cx="533209" cy="372836"/>
              </a:xfrm>
            </p:grpSpPr>
            <p:grpSp>
              <p:nvGrpSpPr>
                <p:cNvPr id="1237" name="Group"/>
                <p:cNvGrpSpPr/>
                <p:nvPr/>
              </p:nvGrpSpPr>
              <p:grpSpPr>
                <a:xfrm>
                  <a:off x="34234" y="42068"/>
                  <a:ext cx="464742" cy="330769"/>
                  <a:chOff x="0" y="0"/>
                  <a:chExt cx="464740" cy="330768"/>
                </a:xfrm>
              </p:grpSpPr>
              <p:sp>
                <p:nvSpPr>
                  <p:cNvPr id="122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34" name="Group"/>
                  <p:cNvGrpSpPr/>
                  <p:nvPr/>
                </p:nvGrpSpPr>
                <p:grpSpPr>
                  <a:xfrm>
                    <a:off x="24488" y="187531"/>
                    <a:ext cx="113148" cy="105313"/>
                    <a:chOff x="0" y="0"/>
                    <a:chExt cx="113146" cy="105311"/>
                  </a:xfrm>
                </p:grpSpPr>
                <p:sp>
                  <p:nvSpPr>
                    <p:cNvPr id="122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3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3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3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4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57" name="Group"/>
            <p:cNvGrpSpPr/>
            <p:nvPr/>
          </p:nvGrpSpPr>
          <p:grpSpPr>
            <a:xfrm>
              <a:off x="589542" y="0"/>
              <a:ext cx="533211" cy="609601"/>
              <a:chOff x="0" y="0"/>
              <a:chExt cx="533209" cy="609600"/>
            </a:xfrm>
          </p:grpSpPr>
          <p:grpSp>
            <p:nvGrpSpPr>
              <p:cNvPr id="1255" name="Group"/>
              <p:cNvGrpSpPr/>
              <p:nvPr/>
            </p:nvGrpSpPr>
            <p:grpSpPr>
              <a:xfrm>
                <a:off x="-1" y="118381"/>
                <a:ext cx="533211" cy="372838"/>
                <a:chOff x="0" y="0"/>
                <a:chExt cx="533209" cy="372836"/>
              </a:xfrm>
            </p:grpSpPr>
            <p:grpSp>
              <p:nvGrpSpPr>
                <p:cNvPr id="1253" name="Group"/>
                <p:cNvGrpSpPr/>
                <p:nvPr/>
              </p:nvGrpSpPr>
              <p:grpSpPr>
                <a:xfrm>
                  <a:off x="34234" y="42068"/>
                  <a:ext cx="464742" cy="330769"/>
                  <a:chOff x="0" y="0"/>
                  <a:chExt cx="464740" cy="330768"/>
                </a:xfrm>
              </p:grpSpPr>
              <p:sp>
                <p:nvSpPr>
                  <p:cNvPr id="124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50" name="Group"/>
                  <p:cNvGrpSpPr/>
                  <p:nvPr/>
                </p:nvGrpSpPr>
                <p:grpSpPr>
                  <a:xfrm>
                    <a:off x="24488" y="187531"/>
                    <a:ext cx="113148" cy="105313"/>
                    <a:chOff x="0" y="0"/>
                    <a:chExt cx="113146" cy="105311"/>
                  </a:xfrm>
                </p:grpSpPr>
                <p:sp>
                  <p:nvSpPr>
                    <p:cNvPr id="124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5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5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5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5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73" name="Group"/>
            <p:cNvGrpSpPr/>
            <p:nvPr/>
          </p:nvGrpSpPr>
          <p:grpSpPr>
            <a:xfrm>
              <a:off x="-1" y="419099"/>
              <a:ext cx="533211" cy="609601"/>
              <a:chOff x="0" y="0"/>
              <a:chExt cx="533209" cy="609600"/>
            </a:xfrm>
          </p:grpSpPr>
          <p:grpSp>
            <p:nvGrpSpPr>
              <p:cNvPr id="1271" name="Group"/>
              <p:cNvGrpSpPr/>
              <p:nvPr/>
            </p:nvGrpSpPr>
            <p:grpSpPr>
              <a:xfrm>
                <a:off x="-1" y="118381"/>
                <a:ext cx="533211" cy="372838"/>
                <a:chOff x="0" y="0"/>
                <a:chExt cx="533209" cy="372836"/>
              </a:xfrm>
            </p:grpSpPr>
            <p:grpSp>
              <p:nvGrpSpPr>
                <p:cNvPr id="1269" name="Group"/>
                <p:cNvGrpSpPr/>
                <p:nvPr/>
              </p:nvGrpSpPr>
              <p:grpSpPr>
                <a:xfrm>
                  <a:off x="34234" y="42068"/>
                  <a:ext cx="464742" cy="330769"/>
                  <a:chOff x="0" y="0"/>
                  <a:chExt cx="464740" cy="330768"/>
                </a:xfrm>
              </p:grpSpPr>
              <p:sp>
                <p:nvSpPr>
                  <p:cNvPr id="125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66" name="Group"/>
                  <p:cNvGrpSpPr/>
                  <p:nvPr/>
                </p:nvGrpSpPr>
                <p:grpSpPr>
                  <a:xfrm>
                    <a:off x="24488" y="187531"/>
                    <a:ext cx="113148" cy="105313"/>
                    <a:chOff x="0" y="0"/>
                    <a:chExt cx="113146" cy="105311"/>
                  </a:xfrm>
                </p:grpSpPr>
                <p:sp>
                  <p:nvSpPr>
                    <p:cNvPr id="125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6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6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7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7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89" name="Group"/>
            <p:cNvGrpSpPr/>
            <p:nvPr/>
          </p:nvGrpSpPr>
          <p:grpSpPr>
            <a:xfrm>
              <a:off x="589542" y="419099"/>
              <a:ext cx="533211" cy="609601"/>
              <a:chOff x="0" y="0"/>
              <a:chExt cx="533209" cy="609600"/>
            </a:xfrm>
          </p:grpSpPr>
          <p:grpSp>
            <p:nvGrpSpPr>
              <p:cNvPr id="1287" name="Group"/>
              <p:cNvGrpSpPr/>
              <p:nvPr/>
            </p:nvGrpSpPr>
            <p:grpSpPr>
              <a:xfrm>
                <a:off x="-1" y="118381"/>
                <a:ext cx="533211" cy="372838"/>
                <a:chOff x="0" y="0"/>
                <a:chExt cx="533209" cy="372836"/>
              </a:xfrm>
            </p:grpSpPr>
            <p:grpSp>
              <p:nvGrpSpPr>
                <p:cNvPr id="1285" name="Group"/>
                <p:cNvGrpSpPr/>
                <p:nvPr/>
              </p:nvGrpSpPr>
              <p:grpSpPr>
                <a:xfrm>
                  <a:off x="34234" y="42068"/>
                  <a:ext cx="464742" cy="330769"/>
                  <a:chOff x="0" y="0"/>
                  <a:chExt cx="464740" cy="330768"/>
                </a:xfrm>
              </p:grpSpPr>
              <p:sp>
                <p:nvSpPr>
                  <p:cNvPr id="127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82" name="Group"/>
                  <p:cNvGrpSpPr/>
                  <p:nvPr/>
                </p:nvGrpSpPr>
                <p:grpSpPr>
                  <a:xfrm>
                    <a:off x="24488" y="187531"/>
                    <a:ext cx="113148" cy="105313"/>
                    <a:chOff x="0" y="0"/>
                    <a:chExt cx="113146" cy="105311"/>
                  </a:xfrm>
                </p:grpSpPr>
                <p:sp>
                  <p:nvSpPr>
                    <p:cNvPr id="127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8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8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8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8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305" name="Group"/>
            <p:cNvGrpSpPr/>
            <p:nvPr/>
          </p:nvGrpSpPr>
          <p:grpSpPr>
            <a:xfrm>
              <a:off x="1179085" y="0"/>
              <a:ext cx="533211" cy="609601"/>
              <a:chOff x="0" y="0"/>
              <a:chExt cx="533209" cy="609600"/>
            </a:xfrm>
          </p:grpSpPr>
          <p:grpSp>
            <p:nvGrpSpPr>
              <p:cNvPr id="1303" name="Group"/>
              <p:cNvGrpSpPr/>
              <p:nvPr/>
            </p:nvGrpSpPr>
            <p:grpSpPr>
              <a:xfrm>
                <a:off x="-1" y="118381"/>
                <a:ext cx="533211" cy="372838"/>
                <a:chOff x="0" y="0"/>
                <a:chExt cx="533209" cy="372836"/>
              </a:xfrm>
            </p:grpSpPr>
            <p:grpSp>
              <p:nvGrpSpPr>
                <p:cNvPr id="1301" name="Group"/>
                <p:cNvGrpSpPr/>
                <p:nvPr/>
              </p:nvGrpSpPr>
              <p:grpSpPr>
                <a:xfrm>
                  <a:off x="34234" y="42068"/>
                  <a:ext cx="464742" cy="330769"/>
                  <a:chOff x="0" y="0"/>
                  <a:chExt cx="464740" cy="330768"/>
                </a:xfrm>
              </p:grpSpPr>
              <p:sp>
                <p:nvSpPr>
                  <p:cNvPr id="129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98" name="Group"/>
                  <p:cNvGrpSpPr/>
                  <p:nvPr/>
                </p:nvGrpSpPr>
                <p:grpSpPr>
                  <a:xfrm>
                    <a:off x="24488" y="187531"/>
                    <a:ext cx="113148" cy="105313"/>
                    <a:chOff x="0" y="0"/>
                    <a:chExt cx="113146" cy="105311"/>
                  </a:xfrm>
                </p:grpSpPr>
                <p:sp>
                  <p:nvSpPr>
                    <p:cNvPr id="129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9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30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30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30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321" name="Group"/>
            <p:cNvGrpSpPr/>
            <p:nvPr/>
          </p:nvGrpSpPr>
          <p:grpSpPr>
            <a:xfrm>
              <a:off x="1179085" y="419099"/>
              <a:ext cx="533211" cy="609601"/>
              <a:chOff x="0" y="0"/>
              <a:chExt cx="533209" cy="609600"/>
            </a:xfrm>
          </p:grpSpPr>
          <p:grpSp>
            <p:nvGrpSpPr>
              <p:cNvPr id="1319" name="Group"/>
              <p:cNvGrpSpPr/>
              <p:nvPr/>
            </p:nvGrpSpPr>
            <p:grpSpPr>
              <a:xfrm>
                <a:off x="-1" y="118381"/>
                <a:ext cx="533211" cy="372838"/>
                <a:chOff x="0" y="0"/>
                <a:chExt cx="533209" cy="372836"/>
              </a:xfrm>
            </p:grpSpPr>
            <p:grpSp>
              <p:nvGrpSpPr>
                <p:cNvPr id="1317" name="Group"/>
                <p:cNvGrpSpPr/>
                <p:nvPr/>
              </p:nvGrpSpPr>
              <p:grpSpPr>
                <a:xfrm>
                  <a:off x="34234" y="42068"/>
                  <a:ext cx="464742" cy="330769"/>
                  <a:chOff x="0" y="0"/>
                  <a:chExt cx="464740" cy="330768"/>
                </a:xfrm>
              </p:grpSpPr>
              <p:sp>
                <p:nvSpPr>
                  <p:cNvPr id="130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14" name="Group"/>
                  <p:cNvGrpSpPr/>
                  <p:nvPr/>
                </p:nvGrpSpPr>
                <p:grpSpPr>
                  <a:xfrm>
                    <a:off x="24488" y="187531"/>
                    <a:ext cx="113148" cy="105313"/>
                    <a:chOff x="0" y="0"/>
                    <a:chExt cx="113146" cy="105311"/>
                  </a:xfrm>
                </p:grpSpPr>
                <p:sp>
                  <p:nvSpPr>
                    <p:cNvPr id="130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0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0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1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31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31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32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323"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grpSp>
        <p:nvGrpSpPr>
          <p:cNvPr id="1326" name="Group"/>
          <p:cNvGrpSpPr/>
          <p:nvPr/>
        </p:nvGrpSpPr>
        <p:grpSpPr>
          <a:xfrm>
            <a:off x="773424" y="5084755"/>
            <a:ext cx="2245735" cy="2796159"/>
            <a:chOff x="104121" y="0"/>
            <a:chExt cx="2245734" cy="2796158"/>
          </a:xfrm>
        </p:grpSpPr>
        <p:sp>
          <p:nvSpPr>
            <p:cNvPr id="1396" name="Connection Line"/>
            <p:cNvSpPr/>
            <p:nvPr/>
          </p:nvSpPr>
          <p:spPr>
            <a:xfrm>
              <a:off x="1614896" y="0"/>
              <a:ext cx="734961" cy="2796159"/>
            </a:xfrm>
            <a:custGeom>
              <a:avLst/>
              <a:gdLst/>
              <a:ahLst/>
              <a:cxnLst>
                <a:cxn ang="0">
                  <a:pos x="wd2" y="hd2"/>
                </a:cxn>
                <a:cxn ang="5400000">
                  <a:pos x="wd2" y="hd2"/>
                </a:cxn>
                <a:cxn ang="10800000">
                  <a:pos x="wd2" y="hd2"/>
                </a:cxn>
                <a:cxn ang="16200000">
                  <a:pos x="wd2" y="hd2"/>
                </a:cxn>
              </a:cxnLst>
              <a:rect l="0" t="0" r="r" b="b"/>
              <a:pathLst>
                <a:path w="16558" h="21600" fill="norm" stroke="1" extrusionOk="0">
                  <a:moveTo>
                    <a:pt x="16558" y="21600"/>
                  </a:moveTo>
                  <a:cubicBezTo>
                    <a:pt x="-2274" y="13799"/>
                    <a:pt x="-5042" y="6599"/>
                    <a:pt x="8254" y="0"/>
                  </a:cubicBezTo>
                </a:path>
              </a:pathLst>
            </a:custGeom>
            <a:noFill/>
            <a:ln w="63500" cap="flat">
              <a:solidFill>
                <a:srgbClr val="FFFFFF"/>
              </a:solidFill>
              <a:prstDash val="sysDot"/>
              <a:miter lim="400000"/>
              <a:headEnd type="triangle" w="med" len="med"/>
            </a:ln>
            <a:effectLst/>
          </p:spPr>
          <p:txBody>
            <a:bodyPr/>
            <a:lstStyle/>
            <a:p>
              <a:pPr/>
            </a:p>
          </p:txBody>
        </p:sp>
        <p:sp>
          <p:nvSpPr>
            <p:cNvPr id="1325" name="OCSP…"/>
            <p:cNvSpPr txBox="1"/>
            <p:nvPr/>
          </p:nvSpPr>
          <p:spPr>
            <a:xfrm>
              <a:off x="104121" y="817314"/>
              <a:ext cx="1113980"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OCSP </a:t>
              </a:r>
            </a:p>
            <a:p>
              <a:pPr>
                <a:defRPr b="0">
                  <a:latin typeface="Gill Sans"/>
                  <a:ea typeface="Gill Sans"/>
                  <a:cs typeface="Gill Sans"/>
                  <a:sym typeface="Gill Sans"/>
                </a:defRPr>
              </a:pPr>
              <a:r>
                <a:t>Request</a:t>
              </a:r>
            </a:p>
          </p:txBody>
        </p:sp>
      </p:grpSp>
      <p:grpSp>
        <p:nvGrpSpPr>
          <p:cNvPr id="1330" name="Group"/>
          <p:cNvGrpSpPr/>
          <p:nvPr/>
        </p:nvGrpSpPr>
        <p:grpSpPr>
          <a:xfrm>
            <a:off x="2270329" y="7205697"/>
            <a:ext cx="2420393" cy="1991953"/>
            <a:chOff x="-125108" y="0"/>
            <a:chExt cx="2420391" cy="1991952"/>
          </a:xfrm>
        </p:grpSpPr>
        <p:sp>
          <p:nvSpPr>
            <p:cNvPr id="1327"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328"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1329"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397" name="Connection Line"/>
          <p:cNvSpPr/>
          <p:nvPr/>
        </p:nvSpPr>
        <p:spPr>
          <a:xfrm>
            <a:off x="3824461" y="4997977"/>
            <a:ext cx="376613" cy="2289723"/>
          </a:xfrm>
          <a:custGeom>
            <a:avLst/>
            <a:gdLst/>
            <a:ahLst/>
            <a:cxnLst>
              <a:cxn ang="0">
                <a:pos x="wd2" y="hd2"/>
              </a:cxn>
              <a:cxn ang="5400000">
                <a:pos x="wd2" y="hd2"/>
              </a:cxn>
              <a:cxn ang="10800000">
                <a:pos x="wd2" y="hd2"/>
              </a:cxn>
              <a:cxn ang="16200000">
                <a:pos x="wd2" y="hd2"/>
              </a:cxn>
            </a:cxnLst>
            <a:rect l="0" t="0" r="r" b="b"/>
            <a:pathLst>
              <a:path w="16279" h="21600" fill="norm" stroke="1" extrusionOk="0">
                <a:moveTo>
                  <a:pt x="4211" y="0"/>
                </a:moveTo>
                <a:cubicBezTo>
                  <a:pt x="21600" y="7785"/>
                  <a:pt x="20196" y="14985"/>
                  <a:pt x="0" y="21600"/>
                </a:cubicBezTo>
              </a:path>
            </a:pathLst>
          </a:custGeom>
          <a:ln w="63500">
            <a:solidFill>
              <a:srgbClr val="FFFFFF"/>
            </a:solidFill>
            <a:prstDash val="sysDot"/>
            <a:miter lim="400000"/>
            <a:headEnd type="triangle"/>
          </a:ln>
        </p:spPr>
        <p:txBody>
          <a:bodyPr/>
          <a:lstStyle/>
          <a:p>
            <a:pPr/>
          </a:p>
        </p:txBody>
      </p:sp>
      <p:sp>
        <p:nvSpPr>
          <p:cNvPr id="1332"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63" name="Group"/>
          <p:cNvGrpSpPr/>
          <p:nvPr/>
        </p:nvGrpSpPr>
        <p:grpSpPr>
          <a:xfrm>
            <a:off x="8327897" y="3244506"/>
            <a:ext cx="2674129" cy="1736798"/>
            <a:chOff x="826152" y="255054"/>
            <a:chExt cx="2674128" cy="1736796"/>
          </a:xfrm>
        </p:grpSpPr>
        <p:sp>
          <p:nvSpPr>
            <p:cNvPr id="1333"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341" name="Group"/>
            <p:cNvGrpSpPr/>
            <p:nvPr/>
          </p:nvGrpSpPr>
          <p:grpSpPr>
            <a:xfrm>
              <a:off x="1437782" y="1007050"/>
              <a:ext cx="627664" cy="584201"/>
              <a:chOff x="0" y="0"/>
              <a:chExt cx="627662" cy="584200"/>
            </a:xfrm>
          </p:grpSpPr>
          <p:sp>
            <p:nvSpPr>
              <p:cNvPr id="133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354" name="Group"/>
            <p:cNvGrpSpPr/>
            <p:nvPr/>
          </p:nvGrpSpPr>
          <p:grpSpPr>
            <a:xfrm>
              <a:off x="2173037" y="851036"/>
              <a:ext cx="1194274" cy="896229"/>
              <a:chOff x="0" y="0"/>
              <a:chExt cx="1194273" cy="896228"/>
            </a:xfrm>
          </p:grpSpPr>
          <p:sp>
            <p:nvSpPr>
              <p:cNvPr id="134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351" name="Group"/>
              <p:cNvGrpSpPr/>
              <p:nvPr/>
            </p:nvGrpSpPr>
            <p:grpSpPr>
              <a:xfrm>
                <a:off x="62930" y="528144"/>
                <a:ext cx="290761" cy="270627"/>
                <a:chOff x="0" y="0"/>
                <a:chExt cx="290759" cy="270626"/>
              </a:xfrm>
            </p:grpSpPr>
            <p:sp>
              <p:nvSpPr>
                <p:cNvPr id="134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5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35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362" name="Group"/>
            <p:cNvGrpSpPr/>
            <p:nvPr/>
          </p:nvGrpSpPr>
          <p:grpSpPr>
            <a:xfrm>
              <a:off x="960029" y="1010340"/>
              <a:ext cx="620594" cy="577620"/>
              <a:chOff x="0" y="0"/>
              <a:chExt cx="620592" cy="577619"/>
            </a:xfrm>
          </p:grpSpPr>
          <p:sp>
            <p:nvSpPr>
              <p:cNvPr id="135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59"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371" name="Group"/>
          <p:cNvGrpSpPr/>
          <p:nvPr/>
        </p:nvGrpSpPr>
        <p:grpSpPr>
          <a:xfrm>
            <a:off x="8939527" y="3996502"/>
            <a:ext cx="627663" cy="584201"/>
            <a:chOff x="0" y="0"/>
            <a:chExt cx="627662" cy="584200"/>
          </a:xfrm>
        </p:grpSpPr>
        <p:sp>
          <p:nvSpPr>
            <p:cNvPr id="136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384" name="Group"/>
          <p:cNvGrpSpPr/>
          <p:nvPr/>
        </p:nvGrpSpPr>
        <p:grpSpPr>
          <a:xfrm>
            <a:off x="9674781" y="3840488"/>
            <a:ext cx="1194275" cy="896229"/>
            <a:chOff x="0" y="0"/>
            <a:chExt cx="1194273" cy="896228"/>
          </a:xfrm>
        </p:grpSpPr>
        <p:sp>
          <p:nvSpPr>
            <p:cNvPr id="137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381" name="Group"/>
            <p:cNvGrpSpPr/>
            <p:nvPr/>
          </p:nvGrpSpPr>
          <p:grpSpPr>
            <a:xfrm>
              <a:off x="62930" y="528144"/>
              <a:ext cx="290761" cy="270627"/>
              <a:chOff x="0" y="0"/>
              <a:chExt cx="290759" cy="270626"/>
            </a:xfrm>
          </p:grpSpPr>
          <p:sp>
            <p:nvSpPr>
              <p:cNvPr id="137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8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38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392" name="Group"/>
          <p:cNvGrpSpPr/>
          <p:nvPr/>
        </p:nvGrpSpPr>
        <p:grpSpPr>
          <a:xfrm>
            <a:off x="8461774" y="3999792"/>
            <a:ext cx="620593" cy="577621"/>
            <a:chOff x="0" y="0"/>
            <a:chExt cx="620592" cy="577619"/>
          </a:xfrm>
        </p:grpSpPr>
        <p:sp>
          <p:nvSpPr>
            <p:cNvPr id="138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9"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393"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sp>
        <p:nvSpPr>
          <p:cNvPr id="1394" name="Group"/>
          <p:cNvSpPr/>
          <p:nvPr/>
        </p:nvSpPr>
        <p:spPr>
          <a:xfrm>
            <a:off x="5113147" y="2271437"/>
            <a:ext cx="7848630" cy="3201525"/>
          </a:xfrm>
          <a:prstGeom prst="rect">
            <a:avLst/>
          </a:prstGeom>
          <a:solidFill>
            <a:srgbClr val="000000">
              <a:alpha val="85883"/>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5" name="OCSP responders need to provide responses with (a) high availability and (b) low latency…"/>
          <p:cNvSpPr txBox="1"/>
          <p:nvPr/>
        </p:nvSpPr>
        <p:spPr>
          <a:xfrm>
            <a:off x="6297743" y="3206406"/>
            <a:ext cx="537737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5937" indent="-515937" algn="l">
              <a:buSzPct val="100000"/>
              <a:buAutoNum type="arabicPeriod" startAt="1"/>
              <a:defRPr b="0" sz="2600">
                <a:latin typeface="Gill Sans"/>
                <a:ea typeface="Gill Sans"/>
                <a:cs typeface="Gill Sans"/>
                <a:sym typeface="Gill Sans"/>
              </a:defRPr>
            </a:pPr>
            <a:r>
              <a:t>OCSP responders need to provide responses with (a) </a:t>
            </a:r>
            <a:r>
              <a:rPr>
                <a:solidFill>
                  <a:schemeClr val="accent5">
                    <a:hueOff val="89162"/>
                    <a:satOff val="9554"/>
                    <a:lumOff val="16296"/>
                  </a:schemeClr>
                </a:solidFill>
              </a:rPr>
              <a:t>high availability</a:t>
            </a:r>
            <a:r>
              <a:t> and (b) </a:t>
            </a:r>
            <a:r>
              <a:rPr>
                <a:solidFill>
                  <a:schemeClr val="accent5">
                    <a:hueOff val="89162"/>
                    <a:satOff val="9554"/>
                    <a:lumOff val="16296"/>
                  </a:schemeClr>
                </a:solidFill>
              </a:rPr>
              <a:t>low latency</a:t>
            </a:r>
          </a:p>
          <a:p>
            <a:pPr marL="515937" indent="-515937" algn="l">
              <a:buSzPct val="100000"/>
              <a:buAutoNum type="arabicPeriod" startAt="1"/>
              <a:defRPr b="0" sz="2600">
                <a:latin typeface="Gill Sans"/>
                <a:ea typeface="Gill Sans"/>
                <a:cs typeface="Gill Sans"/>
                <a:sym typeface="Gill Sans"/>
              </a:defRPr>
            </a:pPr>
            <a:r>
              <a:t>CA can </a:t>
            </a:r>
            <a:r>
              <a:rPr>
                <a:solidFill>
                  <a:schemeClr val="accent5">
                    <a:hueOff val="89162"/>
                    <a:satOff val="9554"/>
                    <a:lumOff val="16296"/>
                  </a:schemeClr>
                </a:solidFill>
              </a:rPr>
              <a:t>track</a:t>
            </a:r>
            <a:r>
              <a:t> users’ browsing behavior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395">
                                            <p:bg/>
                                          </p:spTgt>
                                        </p:tgtEl>
                                        <p:attrNameLst>
                                          <p:attrName>style.visibility</p:attrName>
                                        </p:attrNameLst>
                                      </p:cBhvr>
                                      <p:to>
                                        <p:strVal val="visible"/>
                                      </p:to>
                                    </p:set>
                                    <p:animEffect filter="dissolve" transition="in">
                                      <p:cBhvr>
                                        <p:cTn id="7" dur="500"/>
                                        <p:tgtEl>
                                          <p:spTgt spid="1395">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395">
                                            <p:txEl>
                                              <p:pRg st="0" end="0"/>
                                            </p:txEl>
                                          </p:spTgt>
                                        </p:tgtEl>
                                        <p:attrNameLst>
                                          <p:attrName>style.visibility</p:attrName>
                                        </p:attrNameLst>
                                      </p:cBhvr>
                                      <p:to>
                                        <p:strVal val="visible"/>
                                      </p:to>
                                    </p:set>
                                    <p:animEffect filter="dissolve" transition="in">
                                      <p:cBhvr>
                                        <p:cTn id="10" dur="500"/>
                                        <p:tgtEl>
                                          <p:spTgt spid="139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395">
                                            <p:txEl>
                                              <p:pRg st="1" end="1"/>
                                            </p:txEl>
                                          </p:spTgt>
                                        </p:tgtEl>
                                        <p:attrNameLst>
                                          <p:attrName>style.visibility</p:attrName>
                                        </p:attrNameLst>
                                      </p:cBhvr>
                                      <p:to>
                                        <p:strVal val="visible"/>
                                      </p:to>
                                    </p:set>
                                    <p:animEffect filter="dissolve" transition="in">
                                      <p:cBhvr>
                                        <p:cTn id="15" dur="500"/>
                                        <p:tgtEl>
                                          <p:spTgt spid="1395">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395"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0" name="Connection Line"/>
          <p:cNvSpPr/>
          <p:nvPr/>
        </p:nvSpPr>
        <p:spPr>
          <a:xfrm>
            <a:off x="3385021" y="4433716"/>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headEnd type="triangle"/>
          </a:ln>
        </p:spPr>
        <p:txBody>
          <a:bodyPr/>
          <a:lstStyle/>
          <a:p>
            <a:pPr/>
          </a:p>
        </p:txBody>
      </p:sp>
      <p:grpSp>
        <p:nvGrpSpPr>
          <p:cNvPr id="1406" name="Group"/>
          <p:cNvGrpSpPr/>
          <p:nvPr/>
        </p:nvGrpSpPr>
        <p:grpSpPr>
          <a:xfrm>
            <a:off x="5393710" y="5348278"/>
            <a:ext cx="2517663" cy="659925"/>
            <a:chOff x="0" y="0"/>
            <a:chExt cx="2517661" cy="659923"/>
          </a:xfrm>
        </p:grpSpPr>
        <p:sp>
          <p:nvSpPr>
            <p:cNvPr id="1402" name="OCSP response"/>
            <p:cNvSpPr txBox="1"/>
            <p:nvPr/>
          </p:nvSpPr>
          <p:spPr>
            <a:xfrm>
              <a:off x="442848" y="101361"/>
              <a:ext cx="207481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response</a:t>
              </a:r>
            </a:p>
          </p:txBody>
        </p:sp>
        <p:grpSp>
          <p:nvGrpSpPr>
            <p:cNvPr id="1405" name="Group"/>
            <p:cNvGrpSpPr/>
            <p:nvPr/>
          </p:nvGrpSpPr>
          <p:grpSpPr>
            <a:xfrm>
              <a:off x="0" y="0"/>
              <a:ext cx="436842" cy="659924"/>
              <a:chOff x="0" y="0"/>
              <a:chExt cx="436841" cy="659923"/>
            </a:xfrm>
          </p:grpSpPr>
          <p:sp>
            <p:nvSpPr>
              <p:cNvPr id="1403"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404"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
        <p:nvSpPr>
          <p:cNvPr id="1621" name="Connection Line"/>
          <p:cNvSpPr/>
          <p:nvPr/>
        </p:nvSpPr>
        <p:spPr>
          <a:xfrm>
            <a:off x="3612976" y="4685298"/>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tailEnd type="triangle"/>
          </a:ln>
        </p:spPr>
        <p:txBody>
          <a:bodyPr/>
          <a:lstStyle/>
          <a:p>
            <a:pPr/>
          </a:p>
        </p:txBody>
      </p:sp>
      <p:sp>
        <p:nvSpPr>
          <p:cNvPr id="1408"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09"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410" name="OCSP Stapling"/>
          <p:cNvSpPr txBox="1"/>
          <p:nvPr>
            <p:ph type="title"/>
          </p:nvPr>
        </p:nvSpPr>
        <p:spPr>
          <a:prstGeom prst="rect">
            <a:avLst/>
          </a:prstGeom>
        </p:spPr>
        <p:txBody>
          <a:bodyPr/>
          <a:lstStyle/>
          <a:p>
            <a:pPr/>
            <a:r>
              <a:t>OCSP </a:t>
            </a:r>
            <a:r>
              <a:rPr>
                <a:solidFill>
                  <a:schemeClr val="accent3">
                    <a:hueOff val="-365725"/>
                    <a:satOff val="-32500"/>
                    <a:lumOff val="18235"/>
                  </a:schemeClr>
                </a:solidFill>
              </a:rPr>
              <a:t>Stapling</a:t>
            </a:r>
          </a:p>
        </p:txBody>
      </p:sp>
      <p:sp>
        <p:nvSpPr>
          <p:cNvPr id="14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412"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1429" name="Group"/>
          <p:cNvGrpSpPr/>
          <p:nvPr/>
        </p:nvGrpSpPr>
        <p:grpSpPr>
          <a:xfrm>
            <a:off x="7061379" y="7526142"/>
            <a:ext cx="1217021" cy="659924"/>
            <a:chOff x="0" y="0"/>
            <a:chExt cx="1217019" cy="659923"/>
          </a:xfrm>
        </p:grpSpPr>
        <p:grpSp>
          <p:nvGrpSpPr>
            <p:cNvPr id="1420" name="Group"/>
            <p:cNvGrpSpPr/>
            <p:nvPr/>
          </p:nvGrpSpPr>
          <p:grpSpPr>
            <a:xfrm>
              <a:off x="0" y="0"/>
              <a:ext cx="709020" cy="659924"/>
              <a:chOff x="0" y="0"/>
              <a:chExt cx="709019" cy="659923"/>
            </a:xfrm>
          </p:grpSpPr>
          <p:sp>
            <p:nvSpPr>
              <p:cNvPr id="141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8"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428" name="Group"/>
            <p:cNvGrpSpPr/>
            <p:nvPr/>
          </p:nvGrpSpPr>
          <p:grpSpPr>
            <a:xfrm>
              <a:off x="507999" y="0"/>
              <a:ext cx="709021" cy="659924"/>
              <a:chOff x="0" y="0"/>
              <a:chExt cx="709019" cy="659923"/>
            </a:xfrm>
          </p:grpSpPr>
          <p:sp>
            <p:nvSpPr>
              <p:cNvPr id="142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6"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2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430"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431"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444" name="Group"/>
          <p:cNvGrpSpPr/>
          <p:nvPr/>
        </p:nvGrpSpPr>
        <p:grpSpPr>
          <a:xfrm>
            <a:off x="2889549" y="3840499"/>
            <a:ext cx="1194274" cy="896229"/>
            <a:chOff x="0" y="0"/>
            <a:chExt cx="1194273" cy="896228"/>
          </a:xfrm>
        </p:grpSpPr>
        <p:sp>
          <p:nvSpPr>
            <p:cNvPr id="143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3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441" name="Group"/>
            <p:cNvGrpSpPr/>
            <p:nvPr/>
          </p:nvGrpSpPr>
          <p:grpSpPr>
            <a:xfrm>
              <a:off x="62930" y="528144"/>
              <a:ext cx="290761" cy="270627"/>
              <a:chOff x="0" y="0"/>
              <a:chExt cx="290759" cy="270626"/>
            </a:xfrm>
          </p:grpSpPr>
          <p:sp>
            <p:nvSpPr>
              <p:cNvPr id="143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3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3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3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3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3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4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4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44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447" name="Group"/>
          <p:cNvGrpSpPr/>
          <p:nvPr/>
        </p:nvGrpSpPr>
        <p:grpSpPr>
          <a:xfrm>
            <a:off x="4505917" y="6524009"/>
            <a:ext cx="3959814" cy="1984873"/>
            <a:chOff x="0" y="0"/>
            <a:chExt cx="3959813" cy="1984872"/>
          </a:xfrm>
        </p:grpSpPr>
        <p:sp>
          <p:nvSpPr>
            <p:cNvPr id="1445"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446"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544" name="Group"/>
          <p:cNvGrpSpPr/>
          <p:nvPr/>
        </p:nvGrpSpPr>
        <p:grpSpPr>
          <a:xfrm>
            <a:off x="4992918" y="7342671"/>
            <a:ext cx="1712297" cy="1028701"/>
            <a:chOff x="0" y="0"/>
            <a:chExt cx="1712295" cy="1028699"/>
          </a:xfrm>
        </p:grpSpPr>
        <p:grpSp>
          <p:nvGrpSpPr>
            <p:cNvPr id="1463" name="Group"/>
            <p:cNvGrpSpPr/>
            <p:nvPr/>
          </p:nvGrpSpPr>
          <p:grpSpPr>
            <a:xfrm>
              <a:off x="0" y="0"/>
              <a:ext cx="533210" cy="609601"/>
              <a:chOff x="0" y="0"/>
              <a:chExt cx="533209" cy="609600"/>
            </a:xfrm>
          </p:grpSpPr>
          <p:grpSp>
            <p:nvGrpSpPr>
              <p:cNvPr id="1461" name="Group"/>
              <p:cNvGrpSpPr/>
              <p:nvPr/>
            </p:nvGrpSpPr>
            <p:grpSpPr>
              <a:xfrm>
                <a:off x="0" y="118381"/>
                <a:ext cx="533210" cy="372838"/>
                <a:chOff x="0" y="0"/>
                <a:chExt cx="533209" cy="372836"/>
              </a:xfrm>
            </p:grpSpPr>
            <p:grpSp>
              <p:nvGrpSpPr>
                <p:cNvPr id="1459" name="Group"/>
                <p:cNvGrpSpPr/>
                <p:nvPr/>
              </p:nvGrpSpPr>
              <p:grpSpPr>
                <a:xfrm>
                  <a:off x="34234" y="42068"/>
                  <a:ext cx="464742" cy="330769"/>
                  <a:chOff x="0" y="0"/>
                  <a:chExt cx="464740" cy="330768"/>
                </a:xfrm>
              </p:grpSpPr>
              <p:sp>
                <p:nvSpPr>
                  <p:cNvPr id="144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56" name="Group"/>
                  <p:cNvGrpSpPr/>
                  <p:nvPr/>
                </p:nvGrpSpPr>
                <p:grpSpPr>
                  <a:xfrm>
                    <a:off x="24488" y="187531"/>
                    <a:ext cx="113148" cy="105313"/>
                    <a:chOff x="0" y="0"/>
                    <a:chExt cx="113146" cy="105311"/>
                  </a:xfrm>
                </p:grpSpPr>
                <p:sp>
                  <p:nvSpPr>
                    <p:cNvPr id="144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5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5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6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6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479" name="Group"/>
            <p:cNvGrpSpPr/>
            <p:nvPr/>
          </p:nvGrpSpPr>
          <p:grpSpPr>
            <a:xfrm>
              <a:off x="589542" y="0"/>
              <a:ext cx="533211" cy="609601"/>
              <a:chOff x="0" y="0"/>
              <a:chExt cx="533209" cy="609600"/>
            </a:xfrm>
          </p:grpSpPr>
          <p:grpSp>
            <p:nvGrpSpPr>
              <p:cNvPr id="1477" name="Group"/>
              <p:cNvGrpSpPr/>
              <p:nvPr/>
            </p:nvGrpSpPr>
            <p:grpSpPr>
              <a:xfrm>
                <a:off x="-1" y="118381"/>
                <a:ext cx="533211" cy="372838"/>
                <a:chOff x="0" y="0"/>
                <a:chExt cx="533209" cy="372836"/>
              </a:xfrm>
            </p:grpSpPr>
            <p:grpSp>
              <p:nvGrpSpPr>
                <p:cNvPr id="1475" name="Group"/>
                <p:cNvGrpSpPr/>
                <p:nvPr/>
              </p:nvGrpSpPr>
              <p:grpSpPr>
                <a:xfrm>
                  <a:off x="34234" y="42068"/>
                  <a:ext cx="464742" cy="330769"/>
                  <a:chOff x="0" y="0"/>
                  <a:chExt cx="464740" cy="330768"/>
                </a:xfrm>
              </p:grpSpPr>
              <p:sp>
                <p:nvSpPr>
                  <p:cNvPr id="146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72" name="Group"/>
                  <p:cNvGrpSpPr/>
                  <p:nvPr/>
                </p:nvGrpSpPr>
                <p:grpSpPr>
                  <a:xfrm>
                    <a:off x="24488" y="187531"/>
                    <a:ext cx="113148" cy="105313"/>
                    <a:chOff x="0" y="0"/>
                    <a:chExt cx="113146" cy="105311"/>
                  </a:xfrm>
                </p:grpSpPr>
                <p:sp>
                  <p:nvSpPr>
                    <p:cNvPr id="146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7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7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7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7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495" name="Group"/>
            <p:cNvGrpSpPr/>
            <p:nvPr/>
          </p:nvGrpSpPr>
          <p:grpSpPr>
            <a:xfrm>
              <a:off x="-1" y="419099"/>
              <a:ext cx="533211" cy="609601"/>
              <a:chOff x="0" y="0"/>
              <a:chExt cx="533209" cy="609600"/>
            </a:xfrm>
          </p:grpSpPr>
          <p:grpSp>
            <p:nvGrpSpPr>
              <p:cNvPr id="1493" name="Group"/>
              <p:cNvGrpSpPr/>
              <p:nvPr/>
            </p:nvGrpSpPr>
            <p:grpSpPr>
              <a:xfrm>
                <a:off x="-1" y="118381"/>
                <a:ext cx="533211" cy="372838"/>
                <a:chOff x="0" y="0"/>
                <a:chExt cx="533209" cy="372836"/>
              </a:xfrm>
            </p:grpSpPr>
            <p:grpSp>
              <p:nvGrpSpPr>
                <p:cNvPr id="1491" name="Group"/>
                <p:cNvGrpSpPr/>
                <p:nvPr/>
              </p:nvGrpSpPr>
              <p:grpSpPr>
                <a:xfrm>
                  <a:off x="34234" y="42068"/>
                  <a:ext cx="464742" cy="330769"/>
                  <a:chOff x="0" y="0"/>
                  <a:chExt cx="464740" cy="330768"/>
                </a:xfrm>
              </p:grpSpPr>
              <p:sp>
                <p:nvSpPr>
                  <p:cNvPr id="148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88" name="Group"/>
                  <p:cNvGrpSpPr/>
                  <p:nvPr/>
                </p:nvGrpSpPr>
                <p:grpSpPr>
                  <a:xfrm>
                    <a:off x="24488" y="187531"/>
                    <a:ext cx="113148" cy="105313"/>
                    <a:chOff x="0" y="0"/>
                    <a:chExt cx="113146" cy="105311"/>
                  </a:xfrm>
                </p:grpSpPr>
                <p:sp>
                  <p:nvSpPr>
                    <p:cNvPr id="148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8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9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9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9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11" name="Group"/>
            <p:cNvGrpSpPr/>
            <p:nvPr/>
          </p:nvGrpSpPr>
          <p:grpSpPr>
            <a:xfrm>
              <a:off x="589542" y="419099"/>
              <a:ext cx="533211" cy="609601"/>
              <a:chOff x="0" y="0"/>
              <a:chExt cx="533209" cy="609600"/>
            </a:xfrm>
          </p:grpSpPr>
          <p:grpSp>
            <p:nvGrpSpPr>
              <p:cNvPr id="1509" name="Group"/>
              <p:cNvGrpSpPr/>
              <p:nvPr/>
            </p:nvGrpSpPr>
            <p:grpSpPr>
              <a:xfrm>
                <a:off x="-1" y="118381"/>
                <a:ext cx="533211" cy="372838"/>
                <a:chOff x="0" y="0"/>
                <a:chExt cx="533209" cy="372836"/>
              </a:xfrm>
            </p:grpSpPr>
            <p:grpSp>
              <p:nvGrpSpPr>
                <p:cNvPr id="1507" name="Group"/>
                <p:cNvGrpSpPr/>
                <p:nvPr/>
              </p:nvGrpSpPr>
              <p:grpSpPr>
                <a:xfrm>
                  <a:off x="34234" y="42068"/>
                  <a:ext cx="464742" cy="330769"/>
                  <a:chOff x="0" y="0"/>
                  <a:chExt cx="464740" cy="330768"/>
                </a:xfrm>
              </p:grpSpPr>
              <p:sp>
                <p:nvSpPr>
                  <p:cNvPr id="149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04" name="Group"/>
                  <p:cNvGrpSpPr/>
                  <p:nvPr/>
                </p:nvGrpSpPr>
                <p:grpSpPr>
                  <a:xfrm>
                    <a:off x="24488" y="187531"/>
                    <a:ext cx="113148" cy="105313"/>
                    <a:chOff x="0" y="0"/>
                    <a:chExt cx="113146" cy="105311"/>
                  </a:xfrm>
                </p:grpSpPr>
                <p:sp>
                  <p:nvSpPr>
                    <p:cNvPr id="149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9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9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0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0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0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1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27" name="Group"/>
            <p:cNvGrpSpPr/>
            <p:nvPr/>
          </p:nvGrpSpPr>
          <p:grpSpPr>
            <a:xfrm>
              <a:off x="1179085" y="0"/>
              <a:ext cx="533211" cy="609601"/>
              <a:chOff x="0" y="0"/>
              <a:chExt cx="533209" cy="609600"/>
            </a:xfrm>
          </p:grpSpPr>
          <p:grpSp>
            <p:nvGrpSpPr>
              <p:cNvPr id="1525" name="Group"/>
              <p:cNvGrpSpPr/>
              <p:nvPr/>
            </p:nvGrpSpPr>
            <p:grpSpPr>
              <a:xfrm>
                <a:off x="-1" y="118381"/>
                <a:ext cx="533211" cy="372838"/>
                <a:chOff x="0" y="0"/>
                <a:chExt cx="533209" cy="372836"/>
              </a:xfrm>
            </p:grpSpPr>
            <p:grpSp>
              <p:nvGrpSpPr>
                <p:cNvPr id="1523" name="Group"/>
                <p:cNvGrpSpPr/>
                <p:nvPr/>
              </p:nvGrpSpPr>
              <p:grpSpPr>
                <a:xfrm>
                  <a:off x="34234" y="42068"/>
                  <a:ext cx="464742" cy="330769"/>
                  <a:chOff x="0" y="0"/>
                  <a:chExt cx="464740" cy="330768"/>
                </a:xfrm>
              </p:grpSpPr>
              <p:sp>
                <p:nvSpPr>
                  <p:cNvPr id="151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20" name="Group"/>
                  <p:cNvGrpSpPr/>
                  <p:nvPr/>
                </p:nvGrpSpPr>
                <p:grpSpPr>
                  <a:xfrm>
                    <a:off x="24488" y="187531"/>
                    <a:ext cx="113148" cy="105313"/>
                    <a:chOff x="0" y="0"/>
                    <a:chExt cx="113146" cy="105311"/>
                  </a:xfrm>
                </p:grpSpPr>
                <p:sp>
                  <p:nvSpPr>
                    <p:cNvPr id="151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2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2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2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2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43" name="Group"/>
            <p:cNvGrpSpPr/>
            <p:nvPr/>
          </p:nvGrpSpPr>
          <p:grpSpPr>
            <a:xfrm>
              <a:off x="1179085" y="419099"/>
              <a:ext cx="533211" cy="609601"/>
              <a:chOff x="0" y="0"/>
              <a:chExt cx="533209" cy="609600"/>
            </a:xfrm>
          </p:grpSpPr>
          <p:grpSp>
            <p:nvGrpSpPr>
              <p:cNvPr id="1541" name="Group"/>
              <p:cNvGrpSpPr/>
              <p:nvPr/>
            </p:nvGrpSpPr>
            <p:grpSpPr>
              <a:xfrm>
                <a:off x="-1" y="118381"/>
                <a:ext cx="533211" cy="372838"/>
                <a:chOff x="0" y="0"/>
                <a:chExt cx="533209" cy="372836"/>
              </a:xfrm>
            </p:grpSpPr>
            <p:grpSp>
              <p:nvGrpSpPr>
                <p:cNvPr id="1539" name="Group"/>
                <p:cNvGrpSpPr/>
                <p:nvPr/>
              </p:nvGrpSpPr>
              <p:grpSpPr>
                <a:xfrm>
                  <a:off x="34234" y="42068"/>
                  <a:ext cx="464742" cy="330769"/>
                  <a:chOff x="0" y="0"/>
                  <a:chExt cx="464740" cy="330768"/>
                </a:xfrm>
              </p:grpSpPr>
              <p:sp>
                <p:nvSpPr>
                  <p:cNvPr id="152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36" name="Group"/>
                  <p:cNvGrpSpPr/>
                  <p:nvPr/>
                </p:nvGrpSpPr>
                <p:grpSpPr>
                  <a:xfrm>
                    <a:off x="24488" y="187531"/>
                    <a:ext cx="113148" cy="105313"/>
                    <a:chOff x="0" y="0"/>
                    <a:chExt cx="113146" cy="105311"/>
                  </a:xfrm>
                </p:grpSpPr>
                <p:sp>
                  <p:nvSpPr>
                    <p:cNvPr id="152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3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3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4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4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545"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78" name="Group"/>
          <p:cNvGrpSpPr/>
          <p:nvPr/>
        </p:nvGrpSpPr>
        <p:grpSpPr>
          <a:xfrm>
            <a:off x="7501744" y="2989452"/>
            <a:ext cx="3500282" cy="1991852"/>
            <a:chOff x="0" y="0"/>
            <a:chExt cx="3500280" cy="1991850"/>
          </a:xfrm>
        </p:grpSpPr>
        <p:grpSp>
          <p:nvGrpSpPr>
            <p:cNvPr id="1548" name="Group"/>
            <p:cNvGrpSpPr/>
            <p:nvPr/>
          </p:nvGrpSpPr>
          <p:grpSpPr>
            <a:xfrm>
              <a:off x="0" y="0"/>
              <a:ext cx="3500281" cy="1991851"/>
              <a:chOff x="0" y="0"/>
              <a:chExt cx="3500280" cy="1991850"/>
            </a:xfrm>
          </p:grpSpPr>
          <p:sp>
            <p:nvSpPr>
              <p:cNvPr id="1546"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1547"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1556" name="Group"/>
            <p:cNvGrpSpPr/>
            <p:nvPr/>
          </p:nvGrpSpPr>
          <p:grpSpPr>
            <a:xfrm>
              <a:off x="1437782" y="1007050"/>
              <a:ext cx="627664" cy="584201"/>
              <a:chOff x="0" y="0"/>
              <a:chExt cx="627662" cy="584200"/>
            </a:xfrm>
          </p:grpSpPr>
          <p:sp>
            <p:nvSpPr>
              <p:cNvPr id="154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569" name="Group"/>
            <p:cNvGrpSpPr/>
            <p:nvPr/>
          </p:nvGrpSpPr>
          <p:grpSpPr>
            <a:xfrm>
              <a:off x="2173037" y="851036"/>
              <a:ext cx="1194274" cy="896229"/>
              <a:chOff x="0" y="0"/>
              <a:chExt cx="1194273" cy="896228"/>
            </a:xfrm>
          </p:grpSpPr>
          <p:sp>
            <p:nvSpPr>
              <p:cNvPr id="155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566" name="Group"/>
              <p:cNvGrpSpPr/>
              <p:nvPr/>
            </p:nvGrpSpPr>
            <p:grpSpPr>
              <a:xfrm>
                <a:off x="62930" y="528144"/>
                <a:ext cx="290761" cy="270627"/>
                <a:chOff x="0" y="0"/>
                <a:chExt cx="290759" cy="270626"/>
              </a:xfrm>
            </p:grpSpPr>
            <p:sp>
              <p:nvSpPr>
                <p:cNvPr id="155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6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56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577" name="Group"/>
            <p:cNvGrpSpPr/>
            <p:nvPr/>
          </p:nvGrpSpPr>
          <p:grpSpPr>
            <a:xfrm>
              <a:off x="960029" y="1010340"/>
              <a:ext cx="620594" cy="577620"/>
              <a:chOff x="0" y="0"/>
              <a:chExt cx="620592" cy="577619"/>
            </a:xfrm>
          </p:grpSpPr>
          <p:sp>
            <p:nvSpPr>
              <p:cNvPr id="157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586" name="Group"/>
          <p:cNvGrpSpPr/>
          <p:nvPr/>
        </p:nvGrpSpPr>
        <p:grpSpPr>
          <a:xfrm>
            <a:off x="8939527" y="3996502"/>
            <a:ext cx="627663" cy="584201"/>
            <a:chOff x="0" y="0"/>
            <a:chExt cx="627662" cy="584200"/>
          </a:xfrm>
        </p:grpSpPr>
        <p:sp>
          <p:nvSpPr>
            <p:cNvPr id="157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599" name="Group"/>
          <p:cNvGrpSpPr/>
          <p:nvPr/>
        </p:nvGrpSpPr>
        <p:grpSpPr>
          <a:xfrm>
            <a:off x="9674781" y="3840488"/>
            <a:ext cx="1194275" cy="896229"/>
            <a:chOff x="0" y="0"/>
            <a:chExt cx="1194273" cy="896228"/>
          </a:xfrm>
        </p:grpSpPr>
        <p:sp>
          <p:nvSpPr>
            <p:cNvPr id="158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8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596" name="Group"/>
            <p:cNvGrpSpPr/>
            <p:nvPr/>
          </p:nvGrpSpPr>
          <p:grpSpPr>
            <a:xfrm>
              <a:off x="62930" y="528144"/>
              <a:ext cx="290761" cy="270627"/>
              <a:chOff x="0" y="0"/>
              <a:chExt cx="290759" cy="270626"/>
            </a:xfrm>
          </p:grpSpPr>
          <p:sp>
            <p:nvSpPr>
              <p:cNvPr id="158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9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59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607" name="Group"/>
          <p:cNvGrpSpPr/>
          <p:nvPr/>
        </p:nvGrpSpPr>
        <p:grpSpPr>
          <a:xfrm>
            <a:off x="8461774" y="3999792"/>
            <a:ext cx="620593" cy="577621"/>
            <a:chOff x="0" y="0"/>
            <a:chExt cx="620592" cy="577619"/>
          </a:xfrm>
        </p:grpSpPr>
        <p:sp>
          <p:nvSpPr>
            <p:cNvPr id="160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611" name="Group"/>
          <p:cNvGrpSpPr/>
          <p:nvPr/>
        </p:nvGrpSpPr>
        <p:grpSpPr>
          <a:xfrm>
            <a:off x="2270329" y="7205697"/>
            <a:ext cx="2420393" cy="1991953"/>
            <a:chOff x="-125108" y="0"/>
            <a:chExt cx="2420391" cy="1991952"/>
          </a:xfrm>
        </p:grpSpPr>
        <p:sp>
          <p:nvSpPr>
            <p:cNvPr id="1608"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609"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1610"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614" name="Group"/>
          <p:cNvGrpSpPr/>
          <p:nvPr/>
        </p:nvGrpSpPr>
        <p:grpSpPr>
          <a:xfrm>
            <a:off x="10624212" y="3424332"/>
            <a:ext cx="436842" cy="659925"/>
            <a:chOff x="0" y="0"/>
            <a:chExt cx="436841" cy="659923"/>
          </a:xfrm>
        </p:grpSpPr>
        <p:sp>
          <p:nvSpPr>
            <p:cNvPr id="1612"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613"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617" name="Group"/>
          <p:cNvGrpSpPr/>
          <p:nvPr/>
        </p:nvGrpSpPr>
        <p:grpSpPr>
          <a:xfrm>
            <a:off x="3824846" y="3617455"/>
            <a:ext cx="436842" cy="659925"/>
            <a:chOff x="0" y="0"/>
            <a:chExt cx="436841" cy="659923"/>
          </a:xfrm>
        </p:grpSpPr>
        <p:sp>
          <p:nvSpPr>
            <p:cNvPr id="1615"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616"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618" name="Not revoked!"/>
          <p:cNvSpPr txBox="1"/>
          <p:nvPr/>
        </p:nvSpPr>
        <p:spPr>
          <a:xfrm>
            <a:off x="3526370" y="2733207"/>
            <a:ext cx="17790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3">
                    <a:hueOff val="-365725"/>
                    <a:satOff val="-32500"/>
                    <a:lumOff val="18235"/>
                  </a:schemeClr>
                </a:solidFill>
                <a:latin typeface="Gill Sans"/>
                <a:ea typeface="Gill Sans"/>
                <a:cs typeface="Gill Sans"/>
                <a:sym typeface="Gill Sans"/>
              </a:defRPr>
            </a:lvl1pPr>
          </a:lstStyle>
          <a:p>
            <a:pPr/>
            <a:r>
              <a:t>Not revoked!</a:t>
            </a:r>
          </a:p>
        </p:txBody>
      </p:sp>
      <p:sp>
        <p:nvSpPr>
          <p:cNvPr id="1619" name="No additional latency…"/>
          <p:cNvSpPr txBox="1"/>
          <p:nvPr/>
        </p:nvSpPr>
        <p:spPr>
          <a:xfrm>
            <a:off x="8031716" y="5279460"/>
            <a:ext cx="53773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5937" indent="-515937" algn="l">
              <a:buSzPct val="100000"/>
              <a:buAutoNum type="arabicPeriod" startAt="1"/>
              <a:defRPr b="0" sz="2600">
                <a:solidFill>
                  <a:schemeClr val="accent3">
                    <a:hueOff val="-365725"/>
                    <a:satOff val="-32500"/>
                    <a:lumOff val="18235"/>
                  </a:schemeClr>
                </a:solidFill>
                <a:latin typeface="Gill Sans"/>
                <a:ea typeface="Gill Sans"/>
                <a:cs typeface="Gill Sans"/>
                <a:sym typeface="Gill Sans"/>
              </a:defRPr>
            </a:pPr>
            <a:r>
              <a:t>No additional latency</a:t>
            </a:r>
          </a:p>
          <a:p>
            <a:pPr marL="515937" indent="-515937" algn="l">
              <a:buSzPct val="100000"/>
              <a:buAutoNum type="arabicPeriod" startAt="1"/>
              <a:defRPr b="0" sz="2600">
                <a:solidFill>
                  <a:schemeClr val="accent3">
                    <a:hueOff val="-365725"/>
                    <a:satOff val="-32500"/>
                    <a:lumOff val="18235"/>
                  </a:schemeClr>
                </a:solidFill>
                <a:latin typeface="Gill Sans"/>
                <a:ea typeface="Gill Sans"/>
                <a:cs typeface="Gill Sans"/>
                <a:sym typeface="Gill Sans"/>
              </a:defRPr>
            </a:pPr>
            <a:r>
              <a:t>CA can’t track the browsing behavior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620"/>
                                        </p:tgtEl>
                                        <p:attrNameLst>
                                          <p:attrName>style.visibility</p:attrName>
                                        </p:attrNameLst>
                                      </p:cBhvr>
                                      <p:to>
                                        <p:strVal val="visible"/>
                                      </p:to>
                                    </p:set>
                                    <p:animEffect filter="wipe(right)" transition="in">
                                      <p:cBhvr>
                                        <p:cTn id="7" dur="300"/>
                                        <p:tgtEl>
                                          <p:spTgt spid="1620"/>
                                        </p:tgtEl>
                                      </p:cBhvr>
                                    </p:animEffect>
                                  </p:childTnLst>
                                </p:cTn>
                              </p:par>
                            </p:childTnLst>
                          </p:cTn>
                        </p:par>
                        <p:par>
                          <p:cTn id="8" fill="hold">
                            <p:stCondLst>
                              <p:cond delay="300"/>
                            </p:stCondLst>
                            <p:childTnLst>
                              <p:par>
                                <p:cTn id="9" presetClass="entr" nodeType="afterEffect" presetSubtype="8" presetID="22" grpId="2" fill="hold">
                                  <p:stCondLst>
                                    <p:cond delay="0"/>
                                  </p:stCondLst>
                                  <p:iterate type="el" backwards="0">
                                    <p:tmAbs val="0"/>
                                  </p:iterate>
                                  <p:childTnLst>
                                    <p:set>
                                      <p:cBhvr>
                                        <p:cTn id="10" fill="hold"/>
                                        <p:tgtEl>
                                          <p:spTgt spid="1621"/>
                                        </p:tgtEl>
                                        <p:attrNameLst>
                                          <p:attrName>style.visibility</p:attrName>
                                        </p:attrNameLst>
                                      </p:cBhvr>
                                      <p:to>
                                        <p:strVal val="visible"/>
                                      </p:to>
                                    </p:set>
                                    <p:animEffect filter="wipe(left)" transition="in">
                                      <p:cBhvr>
                                        <p:cTn id="11" dur="300"/>
                                        <p:tgtEl>
                                          <p:spTgt spid="1621"/>
                                        </p:tgtEl>
                                      </p:cBhvr>
                                    </p:animEffect>
                                  </p:childTnLst>
                                </p:cTn>
                              </p:par>
                            </p:childTnLst>
                          </p:cTn>
                        </p:par>
                        <p:par>
                          <p:cTn id="12" fill="hold">
                            <p:stCondLst>
                              <p:cond delay="600"/>
                            </p:stCondLst>
                            <p:childTnLst>
                              <p:par>
                                <p:cTn id="13" presetClass="entr" nodeType="afterEffect" presetSubtype="0" presetID="1" grpId="3" fill="hold">
                                  <p:stCondLst>
                                    <p:cond delay="0"/>
                                  </p:stCondLst>
                                  <p:iterate type="el" backwards="0">
                                    <p:tmAbs val="0"/>
                                  </p:iterate>
                                  <p:childTnLst>
                                    <p:set>
                                      <p:cBhvr>
                                        <p:cTn id="14" fill="hold"/>
                                        <p:tgtEl>
                                          <p:spTgt spid="1406"/>
                                        </p:tgtEl>
                                        <p:attrNameLst>
                                          <p:attrName>style.visibility</p:attrName>
                                        </p:attrNameLst>
                                      </p:cBhvr>
                                      <p:to>
                                        <p:strVal val="visible"/>
                                      </p:to>
                                    </p:set>
                                  </p:childTnLst>
                                </p:cTn>
                              </p:par>
                            </p:childTnLst>
                          </p:cTn>
                        </p:par>
                        <p:par>
                          <p:cTn id="15" fill="hold">
                            <p:stCondLst>
                              <p:cond delay="600"/>
                            </p:stCondLst>
                            <p:childTnLst>
                              <p:par>
                                <p:cTn id="16" presetClass="entr" nodeType="afterEffect" presetSubtype="0" presetID="1" grpId="4" fill="hold">
                                  <p:stCondLst>
                                    <p:cond delay="0"/>
                                  </p:stCondLst>
                                  <p:iterate type="el" backwards="0">
                                    <p:tmAbs val="0"/>
                                  </p:iterate>
                                  <p:childTnLst>
                                    <p:set>
                                      <p:cBhvr>
                                        <p:cTn id="17" fill="hold"/>
                                        <p:tgtEl>
                                          <p:spTgt spid="16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1599"/>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6" fill="hold">
                                  <p:stCondLst>
                                    <p:cond delay="0"/>
                                  </p:stCondLst>
                                  <p:iterate type="el" backwards="0">
                                    <p:tmAbs val="0"/>
                                  </p:iterate>
                                  <p:childTnLst>
                                    <p:set>
                                      <p:cBhvr>
                                        <p:cTn id="24" fill="hold"/>
                                        <p:tgtEl>
                                          <p:spTgt spid="1607"/>
                                        </p:tgtEl>
                                        <p:attrNameLst>
                                          <p:attrName>style.visibility</p:attrName>
                                        </p:attrNameLst>
                                      </p:cBhvr>
                                      <p:to>
                                        <p:strVal val="visible"/>
                                      </p:to>
                                    </p:set>
                                  </p:childTnLst>
                                </p:cTn>
                              </p:par>
                            </p:childTnLst>
                          </p:cTn>
                        </p:par>
                        <p:par>
                          <p:cTn id="25" fill="hold">
                            <p:stCondLst>
                              <p:cond delay="0"/>
                            </p:stCondLst>
                            <p:childTnLst>
                              <p:par>
                                <p:cTn id="26" presetClass="path" nodeType="afterEffect" presetSubtype="0" presetID="-1" grpId="7" accel="50000" decel="50000" fill="hold">
                                  <p:stCondLst>
                                    <p:cond delay="0"/>
                                  </p:stCondLst>
                                  <p:childTnLst>
                                    <p:animMotion path="M 0.000000 0.000000 L -0.255680 -0.000000" origin="layout" pathEditMode="relative">
                                      <p:cBhvr>
                                        <p:cTn id="27" dur="500" fill="hold"/>
                                        <p:tgtEl>
                                          <p:spTgt spid="1599"/>
                                        </p:tgtEl>
                                        <p:attrNameLst>
                                          <p:attrName>ppt_x</p:attrName>
                                          <p:attrName>ppt_y</p:attrName>
                                        </p:attrNameLst>
                                      </p:cBhvr>
                                    </p:animMotion>
                                  </p:childTnLst>
                                </p:cTn>
                              </p:par>
                            </p:childTnLst>
                          </p:cTn>
                        </p:par>
                        <p:par>
                          <p:cTn id="28" fill="hold">
                            <p:stCondLst>
                              <p:cond delay="0"/>
                            </p:stCondLst>
                            <p:childTnLst>
                              <p:par>
                                <p:cTn id="29" presetClass="path" nodeType="withEffect" presetSubtype="0" presetID="-1" grpId="8" accel="50000" decel="50000" fill="hold">
                                  <p:stCondLst>
                                    <p:cond delay="0"/>
                                  </p:stCondLst>
                                  <p:childTnLst>
                                    <p:animMotion path="M 0.000000 0.000000 L -0.217665 -0.000511" origin="layout" pathEditMode="relative">
                                      <p:cBhvr>
                                        <p:cTn id="30" dur="500" fill="hold"/>
                                        <p:tgtEl>
                                          <p:spTgt spid="1607"/>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9" accel="50000" decel="50000" fill="hold">
                                  <p:stCondLst>
                                    <p:cond delay="0"/>
                                  </p:stCondLst>
                                  <p:childTnLst>
                                    <p:animMotion path="M 0.000000 0.000000 L -0.262392 0.000000" origin="layout" pathEditMode="relative">
                                      <p:cBhvr>
                                        <p:cTn id="33" dur="1000" fill="hold"/>
                                        <p:tgtEl>
                                          <p:spTgt spid="1614"/>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0" fill="hold">
                                  <p:stCondLst>
                                    <p:cond delay="0"/>
                                  </p:stCondLst>
                                  <p:iterate type="el" backwards="0">
                                    <p:tmAbs val="0"/>
                                  </p:iterate>
                                  <p:childTnLst>
                                    <p:set>
                                      <p:cBhvr>
                                        <p:cTn id="37" fill="hold"/>
                                        <p:tgtEl>
                                          <p:spTgt spid="1444"/>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1617"/>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2" fill="hold">
                                  <p:stCondLst>
                                    <p:cond delay="0"/>
                                  </p:stCondLst>
                                  <p:iterate type="el" backwards="0">
                                    <p:tmAbs val="0"/>
                                  </p:iterate>
                                  <p:childTnLst>
                                    <p:set>
                                      <p:cBhvr>
                                        <p:cTn id="43" fill="hold"/>
                                        <p:tgtEl>
                                          <p:spTgt spid="16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13" fill="hold">
                                  <p:stCondLst>
                                    <p:cond delay="0"/>
                                  </p:stCondLst>
                                  <p:iterate type="el" backwards="0">
                                    <p:tmAbs val="0"/>
                                  </p:iterate>
                                  <p:childTnLst>
                                    <p:set>
                                      <p:cBhvr>
                                        <p:cTn id="47" fill="hold"/>
                                        <p:tgtEl>
                                          <p:spTgt spid="1619">
                                            <p:bg/>
                                          </p:spTgt>
                                        </p:tgtEl>
                                        <p:attrNameLst>
                                          <p:attrName>style.visibility</p:attrName>
                                        </p:attrNameLst>
                                      </p:cBhvr>
                                      <p:to>
                                        <p:strVal val="visible"/>
                                      </p:to>
                                    </p:set>
                                    <p:animEffect filter="dissolve" transition="in">
                                      <p:cBhvr>
                                        <p:cTn id="48" dur="500"/>
                                        <p:tgtEl>
                                          <p:spTgt spid="1619">
                                            <p:bg/>
                                          </p:spTgt>
                                        </p:tgtEl>
                                      </p:cBhvr>
                                    </p:animEffect>
                                  </p:childTnLst>
                                </p:cTn>
                              </p:par>
                              <p:par>
                                <p:cTn id="49" presetClass="entr" nodeType="withEffect" presetSubtype="0" presetID="9" grpId="13" fill="hold">
                                  <p:stCondLst>
                                    <p:cond delay="0"/>
                                  </p:stCondLst>
                                  <p:iterate type="el" backwards="0">
                                    <p:tmAbs val="0"/>
                                  </p:iterate>
                                  <p:childTnLst>
                                    <p:set>
                                      <p:cBhvr>
                                        <p:cTn id="50" fill="hold"/>
                                        <p:tgtEl>
                                          <p:spTgt spid="1619">
                                            <p:txEl>
                                              <p:pRg st="0" end="0"/>
                                            </p:txEl>
                                          </p:spTgt>
                                        </p:tgtEl>
                                        <p:attrNameLst>
                                          <p:attrName>style.visibility</p:attrName>
                                        </p:attrNameLst>
                                      </p:cBhvr>
                                      <p:to>
                                        <p:strVal val="visible"/>
                                      </p:to>
                                    </p:set>
                                    <p:animEffect filter="dissolve" transition="in">
                                      <p:cBhvr>
                                        <p:cTn id="51" dur="500"/>
                                        <p:tgtEl>
                                          <p:spTgt spid="1619">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ID="9" grpId="13" fill="hold">
                                  <p:stCondLst>
                                    <p:cond delay="0"/>
                                  </p:stCondLst>
                                  <p:iterate type="el" backwards="0">
                                    <p:tmAbs val="0"/>
                                  </p:iterate>
                                  <p:childTnLst>
                                    <p:set>
                                      <p:cBhvr>
                                        <p:cTn id="55" fill="hold"/>
                                        <p:tgtEl>
                                          <p:spTgt spid="1619">
                                            <p:txEl>
                                              <p:pRg st="1" end="1"/>
                                            </p:txEl>
                                          </p:spTgt>
                                        </p:tgtEl>
                                        <p:attrNameLst>
                                          <p:attrName>style.visibility</p:attrName>
                                        </p:attrNameLst>
                                      </p:cBhvr>
                                      <p:to>
                                        <p:strVal val="visible"/>
                                      </p:to>
                                    </p:set>
                                    <p:animEffect filter="dissolve" transition="in">
                                      <p:cBhvr>
                                        <p:cTn id="56" dur="500"/>
                                        <p:tgtEl>
                                          <p:spTgt spid="1619">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07" grpId="6"/>
      <p:bldP build="whole" bldLvl="1" animBg="1" rev="0" advAuto="0" spid="1614" grpId="4"/>
      <p:bldP build="whole" bldLvl="1" animBg="1" rev="0" advAuto="0" spid="1620" grpId="1"/>
      <p:bldP build="whole" bldLvl="1" animBg="1" rev="0" advAuto="0" spid="1444" grpId="10"/>
      <p:bldP build="whole" bldLvl="1" animBg="1" rev="0" advAuto="0" spid="1618" grpId="12"/>
      <p:bldP build="p" bldLvl="5" animBg="1" rev="0" advAuto="0" spid="1619" grpId="13"/>
      <p:bldP build="whole" bldLvl="1" animBg="1" rev="0" advAuto="0" spid="1621" grpId="2"/>
      <p:bldP build="whole" bldLvl="1" animBg="1" rev="0" advAuto="0" spid="1599" grpId="5"/>
      <p:bldP build="whole" bldLvl="1" animBg="1" rev="0" advAuto="0" spid="1617" grpId="11"/>
      <p:bldP build="whole" bldLvl="1" animBg="1" rev="0" advAuto="0" spid="1406" grpId="3"/>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5"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26"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627" name="Challenges still remain:…"/>
          <p:cNvSpPr txBox="1"/>
          <p:nvPr>
            <p:ph type="title"/>
          </p:nvPr>
        </p:nvSpPr>
        <p:spPr>
          <a:prstGeom prst="rect">
            <a:avLst/>
          </a:prstGeom>
        </p:spPr>
        <p:txBody>
          <a:bodyPr/>
          <a:lstStyle/>
          <a:p>
            <a:pPr/>
            <a:r>
              <a:t>Challenges still remain:</a:t>
            </a:r>
          </a:p>
          <a:p>
            <a:pPr>
              <a:defRPr>
                <a:solidFill>
                  <a:schemeClr val="accent5">
                    <a:hueOff val="89162"/>
                    <a:satOff val="9554"/>
                    <a:lumOff val="16296"/>
                  </a:schemeClr>
                </a:solidFill>
              </a:defRPr>
            </a:pPr>
            <a:r>
              <a:t>Soft failure</a:t>
            </a:r>
          </a:p>
        </p:txBody>
      </p:sp>
      <p:sp>
        <p:nvSpPr>
          <p:cNvPr id="16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629"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1646" name="Group"/>
          <p:cNvGrpSpPr/>
          <p:nvPr/>
        </p:nvGrpSpPr>
        <p:grpSpPr>
          <a:xfrm>
            <a:off x="7061379" y="7526142"/>
            <a:ext cx="1217021" cy="659924"/>
            <a:chOff x="0" y="0"/>
            <a:chExt cx="1217019" cy="659923"/>
          </a:xfrm>
        </p:grpSpPr>
        <p:grpSp>
          <p:nvGrpSpPr>
            <p:cNvPr id="1637" name="Group"/>
            <p:cNvGrpSpPr/>
            <p:nvPr/>
          </p:nvGrpSpPr>
          <p:grpSpPr>
            <a:xfrm>
              <a:off x="0" y="0"/>
              <a:ext cx="709020" cy="659924"/>
              <a:chOff x="0" y="0"/>
              <a:chExt cx="709019" cy="659923"/>
            </a:xfrm>
          </p:grpSpPr>
          <p:sp>
            <p:nvSpPr>
              <p:cNvPr id="163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5"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645" name="Group"/>
            <p:cNvGrpSpPr/>
            <p:nvPr/>
          </p:nvGrpSpPr>
          <p:grpSpPr>
            <a:xfrm>
              <a:off x="507999" y="0"/>
              <a:ext cx="709021" cy="659924"/>
              <a:chOff x="0" y="0"/>
              <a:chExt cx="709019" cy="659923"/>
            </a:xfrm>
          </p:grpSpPr>
          <p:sp>
            <p:nvSpPr>
              <p:cNvPr id="163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3"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647"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648"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651" name="Group"/>
          <p:cNvGrpSpPr/>
          <p:nvPr/>
        </p:nvGrpSpPr>
        <p:grpSpPr>
          <a:xfrm>
            <a:off x="4505917" y="6524009"/>
            <a:ext cx="3959814" cy="1984873"/>
            <a:chOff x="0" y="0"/>
            <a:chExt cx="3959813" cy="1984872"/>
          </a:xfrm>
        </p:grpSpPr>
        <p:sp>
          <p:nvSpPr>
            <p:cNvPr id="1649"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650"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748" name="Group"/>
          <p:cNvGrpSpPr/>
          <p:nvPr/>
        </p:nvGrpSpPr>
        <p:grpSpPr>
          <a:xfrm>
            <a:off x="4992918" y="7342671"/>
            <a:ext cx="1712297" cy="1028701"/>
            <a:chOff x="0" y="0"/>
            <a:chExt cx="1712295" cy="1028699"/>
          </a:xfrm>
        </p:grpSpPr>
        <p:grpSp>
          <p:nvGrpSpPr>
            <p:cNvPr id="1667" name="Group"/>
            <p:cNvGrpSpPr/>
            <p:nvPr/>
          </p:nvGrpSpPr>
          <p:grpSpPr>
            <a:xfrm>
              <a:off x="0" y="0"/>
              <a:ext cx="533210" cy="609601"/>
              <a:chOff x="0" y="0"/>
              <a:chExt cx="533209" cy="609600"/>
            </a:xfrm>
          </p:grpSpPr>
          <p:grpSp>
            <p:nvGrpSpPr>
              <p:cNvPr id="1665" name="Group"/>
              <p:cNvGrpSpPr/>
              <p:nvPr/>
            </p:nvGrpSpPr>
            <p:grpSpPr>
              <a:xfrm>
                <a:off x="0" y="118381"/>
                <a:ext cx="533210" cy="372838"/>
                <a:chOff x="0" y="0"/>
                <a:chExt cx="533209" cy="372836"/>
              </a:xfrm>
            </p:grpSpPr>
            <p:grpSp>
              <p:nvGrpSpPr>
                <p:cNvPr id="1663" name="Group"/>
                <p:cNvGrpSpPr/>
                <p:nvPr/>
              </p:nvGrpSpPr>
              <p:grpSpPr>
                <a:xfrm>
                  <a:off x="34234" y="42068"/>
                  <a:ext cx="464742" cy="330769"/>
                  <a:chOff x="0" y="0"/>
                  <a:chExt cx="464740" cy="330768"/>
                </a:xfrm>
              </p:grpSpPr>
              <p:sp>
                <p:nvSpPr>
                  <p:cNvPr id="165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660" name="Group"/>
                  <p:cNvGrpSpPr/>
                  <p:nvPr/>
                </p:nvGrpSpPr>
                <p:grpSpPr>
                  <a:xfrm>
                    <a:off x="24488" y="187531"/>
                    <a:ext cx="113148" cy="105313"/>
                    <a:chOff x="0" y="0"/>
                    <a:chExt cx="113146" cy="105311"/>
                  </a:xfrm>
                </p:grpSpPr>
                <p:sp>
                  <p:nvSpPr>
                    <p:cNvPr id="165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6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66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66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66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683" name="Group"/>
            <p:cNvGrpSpPr/>
            <p:nvPr/>
          </p:nvGrpSpPr>
          <p:grpSpPr>
            <a:xfrm>
              <a:off x="589542" y="0"/>
              <a:ext cx="533211" cy="609601"/>
              <a:chOff x="0" y="0"/>
              <a:chExt cx="533209" cy="609600"/>
            </a:xfrm>
          </p:grpSpPr>
          <p:grpSp>
            <p:nvGrpSpPr>
              <p:cNvPr id="1681" name="Group"/>
              <p:cNvGrpSpPr/>
              <p:nvPr/>
            </p:nvGrpSpPr>
            <p:grpSpPr>
              <a:xfrm>
                <a:off x="-1" y="118381"/>
                <a:ext cx="533211" cy="372838"/>
                <a:chOff x="0" y="0"/>
                <a:chExt cx="533209" cy="372836"/>
              </a:xfrm>
            </p:grpSpPr>
            <p:grpSp>
              <p:nvGrpSpPr>
                <p:cNvPr id="1679" name="Group"/>
                <p:cNvGrpSpPr/>
                <p:nvPr/>
              </p:nvGrpSpPr>
              <p:grpSpPr>
                <a:xfrm>
                  <a:off x="34234" y="42068"/>
                  <a:ext cx="464742" cy="330769"/>
                  <a:chOff x="0" y="0"/>
                  <a:chExt cx="464740" cy="330768"/>
                </a:xfrm>
              </p:grpSpPr>
              <p:sp>
                <p:nvSpPr>
                  <p:cNvPr id="166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676" name="Group"/>
                  <p:cNvGrpSpPr/>
                  <p:nvPr/>
                </p:nvGrpSpPr>
                <p:grpSpPr>
                  <a:xfrm>
                    <a:off x="24488" y="187531"/>
                    <a:ext cx="113148" cy="105313"/>
                    <a:chOff x="0" y="0"/>
                    <a:chExt cx="113146" cy="105311"/>
                  </a:xfrm>
                </p:grpSpPr>
                <p:sp>
                  <p:nvSpPr>
                    <p:cNvPr id="166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7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67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68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68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699" name="Group"/>
            <p:cNvGrpSpPr/>
            <p:nvPr/>
          </p:nvGrpSpPr>
          <p:grpSpPr>
            <a:xfrm>
              <a:off x="-1" y="419099"/>
              <a:ext cx="533211" cy="609601"/>
              <a:chOff x="0" y="0"/>
              <a:chExt cx="533209" cy="609600"/>
            </a:xfrm>
          </p:grpSpPr>
          <p:grpSp>
            <p:nvGrpSpPr>
              <p:cNvPr id="1697" name="Group"/>
              <p:cNvGrpSpPr/>
              <p:nvPr/>
            </p:nvGrpSpPr>
            <p:grpSpPr>
              <a:xfrm>
                <a:off x="-1" y="118381"/>
                <a:ext cx="533211" cy="372838"/>
                <a:chOff x="0" y="0"/>
                <a:chExt cx="533209" cy="372836"/>
              </a:xfrm>
            </p:grpSpPr>
            <p:grpSp>
              <p:nvGrpSpPr>
                <p:cNvPr id="1695" name="Group"/>
                <p:cNvGrpSpPr/>
                <p:nvPr/>
              </p:nvGrpSpPr>
              <p:grpSpPr>
                <a:xfrm>
                  <a:off x="34234" y="42068"/>
                  <a:ext cx="464742" cy="330769"/>
                  <a:chOff x="0" y="0"/>
                  <a:chExt cx="464740" cy="330768"/>
                </a:xfrm>
              </p:grpSpPr>
              <p:sp>
                <p:nvSpPr>
                  <p:cNvPr id="168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692" name="Group"/>
                  <p:cNvGrpSpPr/>
                  <p:nvPr/>
                </p:nvGrpSpPr>
                <p:grpSpPr>
                  <a:xfrm>
                    <a:off x="24488" y="187531"/>
                    <a:ext cx="113148" cy="105313"/>
                    <a:chOff x="0" y="0"/>
                    <a:chExt cx="113146" cy="105311"/>
                  </a:xfrm>
                </p:grpSpPr>
                <p:sp>
                  <p:nvSpPr>
                    <p:cNvPr id="168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9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69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69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69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15" name="Group"/>
            <p:cNvGrpSpPr/>
            <p:nvPr/>
          </p:nvGrpSpPr>
          <p:grpSpPr>
            <a:xfrm>
              <a:off x="589542" y="419099"/>
              <a:ext cx="533211" cy="609601"/>
              <a:chOff x="0" y="0"/>
              <a:chExt cx="533209" cy="609600"/>
            </a:xfrm>
          </p:grpSpPr>
          <p:grpSp>
            <p:nvGrpSpPr>
              <p:cNvPr id="1713" name="Group"/>
              <p:cNvGrpSpPr/>
              <p:nvPr/>
            </p:nvGrpSpPr>
            <p:grpSpPr>
              <a:xfrm>
                <a:off x="-1" y="118381"/>
                <a:ext cx="533211" cy="372838"/>
                <a:chOff x="0" y="0"/>
                <a:chExt cx="533209" cy="372836"/>
              </a:xfrm>
            </p:grpSpPr>
            <p:grpSp>
              <p:nvGrpSpPr>
                <p:cNvPr id="1711" name="Group"/>
                <p:cNvGrpSpPr/>
                <p:nvPr/>
              </p:nvGrpSpPr>
              <p:grpSpPr>
                <a:xfrm>
                  <a:off x="34234" y="42068"/>
                  <a:ext cx="464742" cy="330769"/>
                  <a:chOff x="0" y="0"/>
                  <a:chExt cx="464740" cy="330768"/>
                </a:xfrm>
              </p:grpSpPr>
              <p:sp>
                <p:nvSpPr>
                  <p:cNvPr id="170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08" name="Group"/>
                  <p:cNvGrpSpPr/>
                  <p:nvPr/>
                </p:nvGrpSpPr>
                <p:grpSpPr>
                  <a:xfrm>
                    <a:off x="24488" y="187531"/>
                    <a:ext cx="113148" cy="105313"/>
                    <a:chOff x="0" y="0"/>
                    <a:chExt cx="113146" cy="105311"/>
                  </a:xfrm>
                </p:grpSpPr>
                <p:sp>
                  <p:nvSpPr>
                    <p:cNvPr id="170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0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1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1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1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31" name="Group"/>
            <p:cNvGrpSpPr/>
            <p:nvPr/>
          </p:nvGrpSpPr>
          <p:grpSpPr>
            <a:xfrm>
              <a:off x="1179085" y="0"/>
              <a:ext cx="533211" cy="609601"/>
              <a:chOff x="0" y="0"/>
              <a:chExt cx="533209" cy="609600"/>
            </a:xfrm>
          </p:grpSpPr>
          <p:grpSp>
            <p:nvGrpSpPr>
              <p:cNvPr id="1729" name="Group"/>
              <p:cNvGrpSpPr/>
              <p:nvPr/>
            </p:nvGrpSpPr>
            <p:grpSpPr>
              <a:xfrm>
                <a:off x="-1" y="118381"/>
                <a:ext cx="533211" cy="372838"/>
                <a:chOff x="0" y="0"/>
                <a:chExt cx="533209" cy="372836"/>
              </a:xfrm>
            </p:grpSpPr>
            <p:grpSp>
              <p:nvGrpSpPr>
                <p:cNvPr id="1727" name="Group"/>
                <p:cNvGrpSpPr/>
                <p:nvPr/>
              </p:nvGrpSpPr>
              <p:grpSpPr>
                <a:xfrm>
                  <a:off x="34234" y="42068"/>
                  <a:ext cx="464742" cy="330769"/>
                  <a:chOff x="0" y="0"/>
                  <a:chExt cx="464740" cy="330768"/>
                </a:xfrm>
              </p:grpSpPr>
              <p:sp>
                <p:nvSpPr>
                  <p:cNvPr id="171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24" name="Group"/>
                  <p:cNvGrpSpPr/>
                  <p:nvPr/>
                </p:nvGrpSpPr>
                <p:grpSpPr>
                  <a:xfrm>
                    <a:off x="24488" y="187531"/>
                    <a:ext cx="113148" cy="105313"/>
                    <a:chOff x="0" y="0"/>
                    <a:chExt cx="113146" cy="105311"/>
                  </a:xfrm>
                </p:grpSpPr>
                <p:sp>
                  <p:nvSpPr>
                    <p:cNvPr id="171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2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2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2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3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47" name="Group"/>
            <p:cNvGrpSpPr/>
            <p:nvPr/>
          </p:nvGrpSpPr>
          <p:grpSpPr>
            <a:xfrm>
              <a:off x="1179085" y="419099"/>
              <a:ext cx="533211" cy="609601"/>
              <a:chOff x="0" y="0"/>
              <a:chExt cx="533209" cy="609600"/>
            </a:xfrm>
          </p:grpSpPr>
          <p:grpSp>
            <p:nvGrpSpPr>
              <p:cNvPr id="1745" name="Group"/>
              <p:cNvGrpSpPr/>
              <p:nvPr/>
            </p:nvGrpSpPr>
            <p:grpSpPr>
              <a:xfrm>
                <a:off x="-1" y="118381"/>
                <a:ext cx="533211" cy="372838"/>
                <a:chOff x="0" y="0"/>
                <a:chExt cx="533209" cy="372836"/>
              </a:xfrm>
            </p:grpSpPr>
            <p:grpSp>
              <p:nvGrpSpPr>
                <p:cNvPr id="1743" name="Group"/>
                <p:cNvGrpSpPr/>
                <p:nvPr/>
              </p:nvGrpSpPr>
              <p:grpSpPr>
                <a:xfrm>
                  <a:off x="34234" y="42068"/>
                  <a:ext cx="464742" cy="330769"/>
                  <a:chOff x="0" y="0"/>
                  <a:chExt cx="464740" cy="330768"/>
                </a:xfrm>
              </p:grpSpPr>
              <p:sp>
                <p:nvSpPr>
                  <p:cNvPr id="173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40" name="Group"/>
                  <p:cNvGrpSpPr/>
                  <p:nvPr/>
                </p:nvGrpSpPr>
                <p:grpSpPr>
                  <a:xfrm>
                    <a:off x="24488" y="187531"/>
                    <a:ext cx="113148" cy="105313"/>
                    <a:chOff x="0" y="0"/>
                    <a:chExt cx="113146" cy="105311"/>
                  </a:xfrm>
                </p:grpSpPr>
                <p:sp>
                  <p:nvSpPr>
                    <p:cNvPr id="173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4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4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4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4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1752" name="Group"/>
          <p:cNvGrpSpPr/>
          <p:nvPr/>
        </p:nvGrpSpPr>
        <p:grpSpPr>
          <a:xfrm>
            <a:off x="2270329" y="7205697"/>
            <a:ext cx="2420393" cy="1991953"/>
            <a:chOff x="-125108" y="0"/>
            <a:chExt cx="2420391" cy="1991952"/>
          </a:xfrm>
        </p:grpSpPr>
        <p:sp>
          <p:nvSpPr>
            <p:cNvPr id="1749"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750"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1751"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805" name="Connection Line"/>
          <p:cNvSpPr/>
          <p:nvPr/>
        </p:nvSpPr>
        <p:spPr>
          <a:xfrm>
            <a:off x="2860623" y="5038070"/>
            <a:ext cx="434761" cy="2252325"/>
          </a:xfrm>
          <a:custGeom>
            <a:avLst/>
            <a:gdLst/>
            <a:ahLst/>
            <a:cxnLst>
              <a:cxn ang="0">
                <a:pos x="wd2" y="hd2"/>
              </a:cxn>
              <a:cxn ang="5400000">
                <a:pos x="wd2" y="hd2"/>
              </a:cxn>
              <a:cxn ang="10800000">
                <a:pos x="wd2" y="hd2"/>
              </a:cxn>
              <a:cxn ang="16200000">
                <a:pos x="wd2" y="hd2"/>
              </a:cxn>
            </a:cxnLst>
            <a:rect l="0" t="0" r="r" b="b"/>
            <a:pathLst>
              <a:path w="16216" h="21600" fill="norm" stroke="1" extrusionOk="0">
                <a:moveTo>
                  <a:pt x="14263" y="21600"/>
                </a:moveTo>
                <a:cubicBezTo>
                  <a:pt x="-5384" y="13171"/>
                  <a:pt x="-4733" y="5971"/>
                  <a:pt x="16216" y="0"/>
                </a:cubicBezTo>
              </a:path>
            </a:pathLst>
          </a:custGeom>
          <a:ln w="63500">
            <a:solidFill>
              <a:srgbClr val="FFFFFF"/>
            </a:solidFill>
            <a:prstDash val="sysDot"/>
            <a:miter lim="400000"/>
            <a:headEnd type="triangle"/>
          </a:ln>
        </p:spPr>
        <p:txBody>
          <a:bodyPr/>
          <a:lstStyle/>
          <a:p>
            <a:pPr/>
          </a:p>
        </p:txBody>
      </p:sp>
      <p:sp>
        <p:nvSpPr>
          <p:cNvPr id="1806" name="Connection Line"/>
          <p:cNvSpPr/>
          <p:nvPr/>
        </p:nvSpPr>
        <p:spPr>
          <a:xfrm>
            <a:off x="3659771" y="5047381"/>
            <a:ext cx="390664" cy="2055256"/>
          </a:xfrm>
          <a:custGeom>
            <a:avLst/>
            <a:gdLst/>
            <a:ahLst/>
            <a:cxnLst>
              <a:cxn ang="0">
                <a:pos x="wd2" y="hd2"/>
              </a:cxn>
              <a:cxn ang="5400000">
                <a:pos x="wd2" y="hd2"/>
              </a:cxn>
              <a:cxn ang="10800000">
                <a:pos x="wd2" y="hd2"/>
              </a:cxn>
              <a:cxn ang="16200000">
                <a:pos x="wd2" y="hd2"/>
              </a:cxn>
            </a:cxnLst>
            <a:rect l="0" t="0" r="r" b="b"/>
            <a:pathLst>
              <a:path w="16345" h="21600" fill="norm" stroke="1" extrusionOk="0">
                <a:moveTo>
                  <a:pt x="0" y="0"/>
                </a:moveTo>
                <a:cubicBezTo>
                  <a:pt x="19741" y="6299"/>
                  <a:pt x="21600" y="13499"/>
                  <a:pt x="5578" y="21600"/>
                </a:cubicBezTo>
              </a:path>
            </a:pathLst>
          </a:custGeom>
          <a:ln w="63500">
            <a:solidFill>
              <a:srgbClr val="FFFFFF"/>
            </a:solidFill>
            <a:prstDash val="sysDot"/>
            <a:miter lim="400000"/>
            <a:headEnd type="triangle"/>
          </a:ln>
        </p:spPr>
        <p:txBody>
          <a:bodyPr/>
          <a:lstStyle/>
          <a:p>
            <a:pPr/>
          </a:p>
        </p:txBody>
      </p:sp>
      <p:sp>
        <p:nvSpPr>
          <p:cNvPr id="1755" name="Dingbat X"/>
          <p:cNvSpPr/>
          <p:nvPr/>
        </p:nvSpPr>
        <p:spPr>
          <a:xfrm>
            <a:off x="3783781" y="5739171"/>
            <a:ext cx="580367" cy="68580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9162"/>
              <a:satOff val="9554"/>
              <a:lumOff val="16296"/>
            </a:schemeClr>
          </a:solidFill>
          <a:ln w="12700">
            <a:miter lim="400000"/>
          </a:ln>
        </p:spPr>
        <p:txBody>
          <a:bodyPr lIns="50800" tIns="50800" rIns="50800" bIns="50800" anchor="ctr"/>
          <a:lstStyle/>
          <a:p>
            <a:pPr>
              <a:defRPr b="0" sz="2200">
                <a:solidFill>
                  <a:schemeClr val="accent5">
                    <a:hueOff val="89162"/>
                    <a:satOff val="9554"/>
                    <a:lumOff val="16296"/>
                  </a:schemeClr>
                </a:solidFill>
                <a:latin typeface="+mn-lt"/>
                <a:ea typeface="+mn-ea"/>
                <a:cs typeface="+mn-cs"/>
                <a:sym typeface="Helvetica Neue Medium"/>
              </a:defRPr>
            </a:pPr>
          </a:p>
        </p:txBody>
      </p:sp>
      <p:grpSp>
        <p:nvGrpSpPr>
          <p:cNvPr id="1786" name="Group"/>
          <p:cNvGrpSpPr/>
          <p:nvPr/>
        </p:nvGrpSpPr>
        <p:grpSpPr>
          <a:xfrm>
            <a:off x="8327897" y="3244506"/>
            <a:ext cx="2674129" cy="1736798"/>
            <a:chOff x="826152" y="255054"/>
            <a:chExt cx="2674128" cy="1736796"/>
          </a:xfrm>
        </p:grpSpPr>
        <p:sp>
          <p:nvSpPr>
            <p:cNvPr id="1756"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764" name="Group"/>
            <p:cNvGrpSpPr/>
            <p:nvPr/>
          </p:nvGrpSpPr>
          <p:grpSpPr>
            <a:xfrm>
              <a:off x="1437782" y="1007050"/>
              <a:ext cx="627664" cy="584201"/>
              <a:chOff x="0" y="0"/>
              <a:chExt cx="627662" cy="584200"/>
            </a:xfrm>
          </p:grpSpPr>
          <p:sp>
            <p:nvSpPr>
              <p:cNvPr id="175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777" name="Group"/>
            <p:cNvGrpSpPr/>
            <p:nvPr/>
          </p:nvGrpSpPr>
          <p:grpSpPr>
            <a:xfrm>
              <a:off x="2173037" y="851036"/>
              <a:ext cx="1194274" cy="896229"/>
              <a:chOff x="0" y="0"/>
              <a:chExt cx="1194273" cy="896228"/>
            </a:xfrm>
          </p:grpSpPr>
          <p:sp>
            <p:nvSpPr>
              <p:cNvPr id="176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774" name="Group"/>
              <p:cNvGrpSpPr/>
              <p:nvPr/>
            </p:nvGrpSpPr>
            <p:grpSpPr>
              <a:xfrm>
                <a:off x="62930" y="528144"/>
                <a:ext cx="290761" cy="270627"/>
                <a:chOff x="0" y="0"/>
                <a:chExt cx="290759" cy="270626"/>
              </a:xfrm>
            </p:grpSpPr>
            <p:sp>
              <p:nvSpPr>
                <p:cNvPr id="176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7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77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785" name="Group"/>
            <p:cNvGrpSpPr/>
            <p:nvPr/>
          </p:nvGrpSpPr>
          <p:grpSpPr>
            <a:xfrm>
              <a:off x="960029" y="1010340"/>
              <a:ext cx="620594" cy="577620"/>
              <a:chOff x="0" y="0"/>
              <a:chExt cx="620592" cy="577619"/>
            </a:xfrm>
          </p:grpSpPr>
          <p:sp>
            <p:nvSpPr>
              <p:cNvPr id="177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799" name="Group"/>
          <p:cNvGrpSpPr/>
          <p:nvPr/>
        </p:nvGrpSpPr>
        <p:grpSpPr>
          <a:xfrm>
            <a:off x="9674781" y="3840488"/>
            <a:ext cx="1194275" cy="896229"/>
            <a:chOff x="0" y="0"/>
            <a:chExt cx="1194273" cy="896228"/>
          </a:xfrm>
        </p:grpSpPr>
        <p:sp>
          <p:nvSpPr>
            <p:cNvPr id="178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796" name="Group"/>
            <p:cNvGrpSpPr/>
            <p:nvPr/>
          </p:nvGrpSpPr>
          <p:grpSpPr>
            <a:xfrm>
              <a:off x="62930" y="528144"/>
              <a:ext cx="290761" cy="270627"/>
              <a:chOff x="0" y="0"/>
              <a:chExt cx="290759" cy="270626"/>
            </a:xfrm>
          </p:grpSpPr>
          <p:sp>
            <p:nvSpPr>
              <p:cNvPr id="178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9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79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1800"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803" name="Group"/>
          <p:cNvGrpSpPr/>
          <p:nvPr/>
        </p:nvGrpSpPr>
        <p:grpSpPr>
          <a:xfrm>
            <a:off x="3074864" y="2047703"/>
            <a:ext cx="7001918" cy="2151785"/>
            <a:chOff x="0" y="0"/>
            <a:chExt cx="7001916" cy="2151784"/>
          </a:xfrm>
        </p:grpSpPr>
        <p:sp>
          <p:nvSpPr>
            <p:cNvPr id="1801" name="Most clients will accept a certificate…"/>
            <p:cNvSpPr txBox="1"/>
            <p:nvPr/>
          </p:nvSpPr>
          <p:spPr>
            <a:xfrm>
              <a:off x="-1" y="0"/>
              <a:ext cx="700191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Most clients will accept a certificate </a:t>
              </a:r>
            </a:p>
            <a:p>
              <a:pPr>
                <a:defRPr b="0">
                  <a:latin typeface="Gill Sans"/>
                  <a:ea typeface="Gill Sans"/>
                  <a:cs typeface="Gill Sans"/>
                  <a:sym typeface="Gill Sans"/>
                </a:defRPr>
              </a:pPr>
              <a:r>
                <a:t>even if they are </a:t>
              </a:r>
              <a:r>
                <a:rPr>
                  <a:solidFill>
                    <a:schemeClr val="accent5">
                      <a:hueOff val="89162"/>
                      <a:satOff val="9554"/>
                      <a:lumOff val="16296"/>
                    </a:schemeClr>
                  </a:solidFill>
                </a:rPr>
                <a:t>unable</a:t>
              </a:r>
              <a:r>
                <a:t> to obtain revocation information</a:t>
              </a:r>
            </a:p>
          </p:txBody>
        </p:sp>
        <p:sp>
          <p:nvSpPr>
            <p:cNvPr id="1802" name="Dingbat Check"/>
            <p:cNvSpPr/>
            <p:nvPr/>
          </p:nvSpPr>
          <p:spPr>
            <a:xfrm>
              <a:off x="2967310" y="914976"/>
              <a:ext cx="1301543" cy="1236809"/>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804" name="What should I do?"/>
          <p:cNvSpPr txBox="1"/>
          <p:nvPr/>
        </p:nvSpPr>
        <p:spPr>
          <a:xfrm>
            <a:off x="2294870" y="4008274"/>
            <a:ext cx="2383632" cy="4572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What should I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9"/>
                                        </p:tgtEl>
                                        <p:attrNameLst>
                                          <p:attrName>style.visibility</p:attrName>
                                        </p:attrNameLst>
                                      </p:cBhvr>
                                      <p:to>
                                        <p:strVal val="visible"/>
                                      </p:to>
                                    </p:set>
                                  </p:childTnLst>
                                </p:cTn>
                              </p:par>
                            </p:childTnLst>
                          </p:cTn>
                        </p:par>
                        <p:par>
                          <p:cTn id="7" fill="hold">
                            <p:stCondLst>
                              <p:cond delay="0"/>
                            </p:stCondLst>
                            <p:childTnLst>
                              <p:par>
                                <p:cTn id="8" presetClass="path" nodeType="afterEffect" presetSubtype="0" presetID="-1" grpId="2" accel="50000" decel="50000" fill="hold">
                                  <p:stCondLst>
                                    <p:cond delay="0"/>
                                  </p:stCondLst>
                                  <p:childTnLst>
                                    <p:animMotion path="M 0.000000 0.000000 L -0.522222 0.000000" origin="layout" pathEditMode="relative">
                                      <p:cBhvr>
                                        <p:cTn id="9" dur="500" fill="hold"/>
                                        <p:tgtEl>
                                          <p:spTgt spid="1799"/>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 presetID="22" grpId="3" fill="hold">
                                  <p:stCondLst>
                                    <p:cond delay="0"/>
                                  </p:stCondLst>
                                  <p:iterate type="el" backwards="0">
                                    <p:tmAbs val="0"/>
                                  </p:iterate>
                                  <p:childTnLst>
                                    <p:set>
                                      <p:cBhvr>
                                        <p:cTn id="13" fill="hold"/>
                                        <p:tgtEl>
                                          <p:spTgt spid="1805"/>
                                        </p:tgtEl>
                                        <p:attrNameLst>
                                          <p:attrName>style.visibility</p:attrName>
                                        </p:attrNameLst>
                                      </p:cBhvr>
                                      <p:to>
                                        <p:strVal val="visible"/>
                                      </p:to>
                                    </p:set>
                                    <p:animEffect filter="wipe(up)" transition="in">
                                      <p:cBhvr>
                                        <p:cTn id="14" dur="300"/>
                                        <p:tgtEl>
                                          <p:spTgt spid="1805"/>
                                        </p:tgtEl>
                                      </p:cBhvr>
                                    </p:animEffect>
                                  </p:childTnLst>
                                </p:cTn>
                              </p:par>
                            </p:childTnLst>
                          </p:cTn>
                        </p:par>
                        <p:par>
                          <p:cTn id="15" fill="hold">
                            <p:stCondLst>
                              <p:cond delay="300"/>
                            </p:stCondLst>
                            <p:childTnLst>
                              <p:par>
                                <p:cTn id="16" presetClass="entr" nodeType="afterEffect" presetSubtype="4" presetID="22" grpId="4" fill="hold">
                                  <p:stCondLst>
                                    <p:cond delay="0"/>
                                  </p:stCondLst>
                                  <p:iterate type="el" backwards="0">
                                    <p:tmAbs val="0"/>
                                  </p:iterate>
                                  <p:childTnLst>
                                    <p:set>
                                      <p:cBhvr>
                                        <p:cTn id="17" fill="hold"/>
                                        <p:tgtEl>
                                          <p:spTgt spid="1806"/>
                                        </p:tgtEl>
                                        <p:attrNameLst>
                                          <p:attrName>style.visibility</p:attrName>
                                        </p:attrNameLst>
                                      </p:cBhvr>
                                      <p:to>
                                        <p:strVal val="visible"/>
                                      </p:to>
                                    </p:set>
                                    <p:animEffect filter="wipe(down)" transition="in">
                                      <p:cBhvr>
                                        <p:cTn id="18" dur="300"/>
                                        <p:tgtEl>
                                          <p:spTgt spid="1806"/>
                                        </p:tgtEl>
                                      </p:cBhvr>
                                    </p:animEffect>
                                  </p:childTnLst>
                                </p:cTn>
                              </p:par>
                            </p:childTnLst>
                          </p:cTn>
                        </p:par>
                        <p:par>
                          <p:cTn id="19" fill="hold">
                            <p:stCondLst>
                              <p:cond delay="600"/>
                            </p:stCondLst>
                            <p:childTnLst>
                              <p:par>
                                <p:cTn id="20" presetClass="entr" nodeType="afterEffect" presetSubtype="0" presetID="1" grpId="5" fill="hold">
                                  <p:stCondLst>
                                    <p:cond delay="0"/>
                                  </p:stCondLst>
                                  <p:iterate type="el" backwards="0">
                                    <p:tmAbs val="0"/>
                                  </p:iterate>
                                  <p:childTnLst>
                                    <p:set>
                                      <p:cBhvr>
                                        <p:cTn id="21" fill="hold"/>
                                        <p:tgtEl>
                                          <p:spTgt spid="175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18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18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99" grpId="1"/>
      <p:bldP build="whole" bldLvl="1" animBg="1" rev="0" advAuto="0" spid="1805" grpId="3"/>
      <p:bldP build="whole" bldLvl="1" animBg="1" rev="0" advAuto="0" spid="1755" grpId="5"/>
      <p:bldP build="whole" bldLvl="1" animBg="1" rev="0" advAuto="0" spid="1803" grpId="7"/>
      <p:bldP build="whole" bldLvl="1" animBg="1" rev="0" advAuto="0" spid="1804" grpId="6"/>
      <p:bldP build="whole" bldLvl="1" animBg="1" rev="0" advAuto="0" spid="1806" grpId="4"/>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How HTTPS Works"/>
          <p:cNvSpPr txBox="1"/>
          <p:nvPr>
            <p:ph type="title"/>
          </p:nvPr>
        </p:nvSpPr>
        <p:spPr>
          <a:prstGeom prst="rect">
            <a:avLst/>
          </a:prstGeom>
        </p:spPr>
        <p:txBody>
          <a:bodyPr/>
          <a:lstStyle/>
          <a:p>
            <a:pPr/>
            <a:r>
              <a:t>How HTTPS Works</a:t>
            </a:r>
          </a:p>
        </p:txBody>
      </p:sp>
      <p:sp>
        <p:nvSpPr>
          <p:cNvPr id="159"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0"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161"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169" name="Group"/>
          <p:cNvGrpSpPr/>
          <p:nvPr/>
        </p:nvGrpSpPr>
        <p:grpSpPr>
          <a:xfrm>
            <a:off x="8461774" y="3999792"/>
            <a:ext cx="620593" cy="577621"/>
            <a:chOff x="0" y="0"/>
            <a:chExt cx="620592" cy="577619"/>
          </a:xfrm>
        </p:grpSpPr>
        <p:sp>
          <p:nvSpPr>
            <p:cNvPr id="16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77" name="Group"/>
          <p:cNvGrpSpPr/>
          <p:nvPr/>
        </p:nvGrpSpPr>
        <p:grpSpPr>
          <a:xfrm>
            <a:off x="8939527" y="3996502"/>
            <a:ext cx="627663" cy="584201"/>
            <a:chOff x="0" y="0"/>
            <a:chExt cx="627662" cy="584200"/>
          </a:xfrm>
        </p:grpSpPr>
        <p:sp>
          <p:nvSpPr>
            <p:cNvPr id="17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78"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179"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pic>
        <p:nvPicPr>
          <p:cNvPr id="180" name="strategic_bofa500_1.png" descr="strategic_bofa500_1.png"/>
          <p:cNvPicPr>
            <a:picLocks noChangeAspect="1"/>
          </p:cNvPicPr>
          <p:nvPr/>
        </p:nvPicPr>
        <p:blipFill>
          <a:blip r:embed="rId4">
            <a:extLst/>
          </a:blip>
          <a:srcRect l="28418" t="39675" r="28418" b="0"/>
          <a:stretch>
            <a:fillRect/>
          </a:stretch>
        </p:blipFill>
        <p:spPr>
          <a:xfrm>
            <a:off x="7501744" y="2989452"/>
            <a:ext cx="1466958" cy="691941"/>
          </a:xfrm>
          <a:prstGeom prst="rect">
            <a:avLst/>
          </a:prstGeom>
          <a:ln w="12700">
            <a:miter lim="400000"/>
          </a:ln>
        </p:spPr>
      </p:pic>
      <p:grpSp>
        <p:nvGrpSpPr>
          <p:cNvPr id="193" name="Group"/>
          <p:cNvGrpSpPr/>
          <p:nvPr/>
        </p:nvGrpSpPr>
        <p:grpSpPr>
          <a:xfrm>
            <a:off x="9674781" y="3840488"/>
            <a:ext cx="1194275" cy="896229"/>
            <a:chOff x="0" y="0"/>
            <a:chExt cx="1194273" cy="896228"/>
          </a:xfrm>
        </p:grpSpPr>
        <p:sp>
          <p:nvSpPr>
            <p:cNvPr id="18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90" name="Group"/>
            <p:cNvGrpSpPr/>
            <p:nvPr/>
          </p:nvGrpSpPr>
          <p:grpSpPr>
            <a:xfrm>
              <a:off x="62930" y="528144"/>
              <a:ext cx="290761" cy="270627"/>
              <a:chOff x="0" y="0"/>
              <a:chExt cx="290759" cy="270626"/>
            </a:xfrm>
          </p:grpSpPr>
          <p:sp>
            <p:nvSpPr>
              <p:cNvPr id="18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1"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192"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06" name="Group"/>
          <p:cNvGrpSpPr/>
          <p:nvPr/>
        </p:nvGrpSpPr>
        <p:grpSpPr>
          <a:xfrm>
            <a:off x="8914956" y="7131912"/>
            <a:ext cx="3197030" cy="1869318"/>
            <a:chOff x="0" y="0"/>
            <a:chExt cx="3197028" cy="1869316"/>
          </a:xfrm>
        </p:grpSpPr>
        <p:sp>
          <p:nvSpPr>
            <p:cNvPr id="194" name="Certificate"/>
            <p:cNvSpPr txBox="1"/>
            <p:nvPr/>
          </p:nvSpPr>
          <p:spPr>
            <a:xfrm>
              <a:off x="625803" y="1285116"/>
              <a:ext cx="192985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300">
                  <a:solidFill>
                    <a:srgbClr val="F5D328"/>
                  </a:solidFill>
                  <a:latin typeface="Gill Sans"/>
                  <a:ea typeface="Gill Sans"/>
                  <a:cs typeface="Gill Sans"/>
                  <a:sym typeface="Gill Sans"/>
                </a:defRPr>
              </a:lvl1pPr>
            </a:lstStyle>
            <a:p>
              <a:pPr/>
              <a:r>
                <a:t>Certificate</a:t>
              </a:r>
            </a:p>
          </p:txBody>
        </p:sp>
        <p:sp>
          <p:nvSpPr>
            <p:cNvPr id="195" name="is indeed BoA"/>
            <p:cNvSpPr/>
            <p:nvPr/>
          </p:nvSpPr>
          <p:spPr>
            <a:xfrm>
              <a:off x="0" y="0"/>
              <a:ext cx="3197029" cy="1188365"/>
            </a:xfrm>
            <a:prstGeom prst="roundRect">
              <a:avLst>
                <a:gd name="adj" fmla="val 38046"/>
              </a:avLst>
            </a:prstGeom>
            <a:noFill/>
            <a:ln w="76200" cap="flat">
              <a:solidFill>
                <a:srgbClr val="0365C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br/>
              <a:r>
                <a:t>is indeed BoA</a:t>
              </a:r>
            </a:p>
          </p:txBody>
        </p:sp>
        <p:sp>
          <p:nvSpPr>
            <p:cNvPr id="196" name="The owner of"/>
            <p:cNvSpPr txBox="1"/>
            <p:nvPr/>
          </p:nvSpPr>
          <p:spPr>
            <a:xfrm>
              <a:off x="220136" y="95322"/>
              <a:ext cx="2224607" cy="542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The owner of      </a:t>
              </a:r>
            </a:p>
          </p:txBody>
        </p:sp>
        <p:grpSp>
          <p:nvGrpSpPr>
            <p:cNvPr id="204" name="Group"/>
            <p:cNvGrpSpPr/>
            <p:nvPr/>
          </p:nvGrpSpPr>
          <p:grpSpPr>
            <a:xfrm>
              <a:off x="2427437" y="150138"/>
              <a:ext cx="464741" cy="432560"/>
              <a:chOff x="0" y="0"/>
              <a:chExt cx="464740" cy="432559"/>
            </a:xfrm>
          </p:grpSpPr>
          <p:sp>
            <p:nvSpPr>
              <p:cNvPr id="197" name="Line"/>
              <p:cNvSpPr/>
              <p:nvPr/>
            </p:nvSpPr>
            <p:spPr>
              <a:xfrm>
                <a:off x="0" y="152854"/>
                <a:ext cx="346129" cy="27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 name="Line"/>
              <p:cNvSpPr/>
              <p:nvPr/>
            </p:nvSpPr>
            <p:spPr>
              <a:xfrm flipV="1">
                <a:off x="16653" y="196014"/>
                <a:ext cx="226624" cy="22662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 name="Line"/>
              <p:cNvSpPr/>
              <p:nvPr/>
            </p:nvSpPr>
            <p:spPr>
              <a:xfrm flipV="1">
                <a:off x="170273" y="219158"/>
                <a:ext cx="103087" cy="10308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 name="Line"/>
              <p:cNvSpPr/>
              <p:nvPr/>
            </p:nvSpPr>
            <p:spPr>
              <a:xfrm flipV="1">
                <a:off x="14980" y="189997"/>
                <a:ext cx="222280" cy="22228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 name="Line"/>
              <p:cNvSpPr/>
              <p:nvPr/>
            </p:nvSpPr>
            <p:spPr>
              <a:xfrm flipV="1">
                <a:off x="160702" y="220082"/>
                <a:ext cx="100626" cy="10062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 name="Circle"/>
              <p:cNvSpPr/>
              <p:nvPr/>
            </p:nvSpPr>
            <p:spPr>
              <a:xfrm>
                <a:off x="209642" y="0"/>
                <a:ext cx="255099" cy="255098"/>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 name="Circle"/>
              <p:cNvSpPr/>
              <p:nvPr/>
            </p:nvSpPr>
            <p:spPr>
              <a:xfrm>
                <a:off x="341965" y="37551"/>
                <a:ext cx="82452" cy="8245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5" name="250px-VRSNlogoAug2012.png" descr="250px-VRSNlogoAug2012.png"/>
            <p:cNvPicPr>
              <a:picLocks noChangeAspect="1"/>
            </p:cNvPicPr>
            <p:nvPr/>
          </p:nvPicPr>
          <p:blipFill>
            <a:blip r:embed="rId5">
              <a:extLst/>
            </a:blip>
            <a:srcRect l="0" t="0" r="12951" b="33387"/>
            <a:stretch>
              <a:fillRect/>
            </a:stretch>
          </p:blipFill>
          <p:spPr>
            <a:xfrm>
              <a:off x="2541162" y="609193"/>
              <a:ext cx="565279" cy="432570"/>
            </a:xfrm>
            <a:prstGeom prst="rect">
              <a:avLst/>
            </a:prstGeom>
            <a:ln w="12700" cap="flat">
              <a:noFill/>
              <a:miter lim="400000"/>
            </a:ln>
            <a:effectLst/>
          </p:spPr>
        </p:pic>
      </p:grpSp>
      <p:grpSp>
        <p:nvGrpSpPr>
          <p:cNvPr id="209" name="Group"/>
          <p:cNvGrpSpPr/>
          <p:nvPr/>
        </p:nvGrpSpPr>
        <p:grpSpPr>
          <a:xfrm>
            <a:off x="4505917" y="6524009"/>
            <a:ext cx="3959814" cy="1984873"/>
            <a:chOff x="0" y="0"/>
            <a:chExt cx="3959813" cy="1984872"/>
          </a:xfrm>
        </p:grpSpPr>
        <p:sp>
          <p:nvSpPr>
            <p:cNvPr id="207"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08" name="250px-VRSNlogoAug2012.png" descr="250px-VRSNlogoAug2012.png"/>
            <p:cNvPicPr>
              <a:picLocks noChangeAspect="1"/>
            </p:cNvPicPr>
            <p:nvPr/>
          </p:nvPicPr>
          <p:blipFill>
            <a:blip r:embed="rId5">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12" name="Group"/>
          <p:cNvGrpSpPr/>
          <p:nvPr/>
        </p:nvGrpSpPr>
        <p:grpSpPr>
          <a:xfrm>
            <a:off x="8589723" y="5104992"/>
            <a:ext cx="2869513" cy="2191037"/>
            <a:chOff x="0" y="0"/>
            <a:chExt cx="2869512" cy="2191035"/>
          </a:xfrm>
        </p:grpSpPr>
        <p:sp>
          <p:nvSpPr>
            <p:cNvPr id="210" name="Vetting"/>
            <p:cNvSpPr txBox="1"/>
            <p:nvPr/>
          </p:nvSpPr>
          <p:spPr>
            <a:xfrm>
              <a:off x="1335392" y="1066804"/>
              <a:ext cx="1534121"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latin typeface="Gill Sans"/>
                  <a:ea typeface="Gill Sans"/>
                  <a:cs typeface="Gill Sans"/>
                  <a:sym typeface="Gill Sans"/>
                </a:defRPr>
              </a:lvl1pPr>
            </a:lstStyle>
            <a:p>
              <a:pPr/>
              <a:r>
                <a:t>Vetting</a:t>
              </a:r>
            </a:p>
          </p:txBody>
        </p:sp>
        <p:sp>
          <p:nvSpPr>
            <p:cNvPr id="315" name="Connection Line"/>
            <p:cNvSpPr/>
            <p:nvPr/>
          </p:nvSpPr>
          <p:spPr>
            <a:xfrm>
              <a:off x="0" y="0"/>
              <a:ext cx="1414583" cy="2191036"/>
            </a:xfrm>
            <a:custGeom>
              <a:avLst/>
              <a:gdLst/>
              <a:ahLst/>
              <a:cxnLst>
                <a:cxn ang="0">
                  <a:pos x="wd2" y="hd2"/>
                </a:cxn>
                <a:cxn ang="5400000">
                  <a:pos x="wd2" y="hd2"/>
                </a:cxn>
                <a:cxn ang="10800000">
                  <a:pos x="wd2" y="hd2"/>
                </a:cxn>
                <a:cxn ang="16200000">
                  <a:pos x="wd2" y="hd2"/>
                </a:cxn>
              </a:cxnLst>
              <a:rect l="0" t="0" r="r" b="b"/>
              <a:pathLst>
                <a:path w="21181" h="21600" fill="norm" stroke="1" extrusionOk="0">
                  <a:moveTo>
                    <a:pt x="0" y="21600"/>
                  </a:moveTo>
                  <a:cubicBezTo>
                    <a:pt x="14546" y="18502"/>
                    <a:pt x="21600" y="11302"/>
                    <a:pt x="21162" y="0"/>
                  </a:cubicBezTo>
                </a:path>
              </a:pathLst>
            </a:custGeom>
            <a:noFill/>
            <a:ln w="63500" cap="flat">
              <a:solidFill>
                <a:srgbClr val="FFFFFF"/>
              </a:solidFill>
              <a:prstDash val="sysDot"/>
              <a:miter lim="400000"/>
              <a:headEnd type="triangle" w="med" len="med"/>
              <a:tailEnd type="triangle" w="med" len="med"/>
            </a:ln>
            <a:effectLst/>
          </p:spPr>
          <p:txBody>
            <a:bodyPr/>
            <a:lstStyle/>
            <a:p>
              <a:pPr/>
            </a:p>
          </p:txBody>
        </p:sp>
      </p:grpSp>
      <p:grpSp>
        <p:nvGrpSpPr>
          <p:cNvPr id="225" name="Group"/>
          <p:cNvGrpSpPr/>
          <p:nvPr/>
        </p:nvGrpSpPr>
        <p:grpSpPr>
          <a:xfrm>
            <a:off x="9916334" y="7192369"/>
            <a:ext cx="1194274" cy="896229"/>
            <a:chOff x="0" y="0"/>
            <a:chExt cx="1194273" cy="896228"/>
          </a:xfrm>
        </p:grpSpPr>
        <p:sp>
          <p:nvSpPr>
            <p:cNvPr id="21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22" name="Group"/>
            <p:cNvGrpSpPr/>
            <p:nvPr/>
          </p:nvGrpSpPr>
          <p:grpSpPr>
            <a:xfrm>
              <a:off x="62930" y="528144"/>
              <a:ext cx="290761" cy="270627"/>
              <a:chOff x="0" y="0"/>
              <a:chExt cx="290759" cy="270626"/>
            </a:xfrm>
          </p:grpSpPr>
          <p:sp>
            <p:nvSpPr>
              <p:cNvPr id="21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3"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224"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3" name="Group"/>
          <p:cNvGrpSpPr/>
          <p:nvPr/>
        </p:nvGrpSpPr>
        <p:grpSpPr>
          <a:xfrm>
            <a:off x="8461774" y="3999792"/>
            <a:ext cx="620593" cy="577621"/>
            <a:chOff x="0" y="0"/>
            <a:chExt cx="620592" cy="577619"/>
          </a:xfrm>
        </p:grpSpPr>
        <p:sp>
          <p:nvSpPr>
            <p:cNvPr id="22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0"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34" name="How can users truly know with whom they are communicating?"/>
          <p:cNvSpPr txBox="1"/>
          <p:nvPr/>
        </p:nvSpPr>
        <p:spPr>
          <a:xfrm>
            <a:off x="703160" y="1350064"/>
            <a:ext cx="1161118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How can users truly know with whom they are communicating?</a:t>
            </a:r>
          </a:p>
        </p:txBody>
      </p:sp>
      <p:grpSp>
        <p:nvGrpSpPr>
          <p:cNvPr id="251" name="Group"/>
          <p:cNvGrpSpPr/>
          <p:nvPr/>
        </p:nvGrpSpPr>
        <p:grpSpPr>
          <a:xfrm>
            <a:off x="7061379" y="7526142"/>
            <a:ext cx="1217021" cy="659924"/>
            <a:chOff x="0" y="0"/>
            <a:chExt cx="1217019" cy="659923"/>
          </a:xfrm>
        </p:grpSpPr>
        <p:grpSp>
          <p:nvGrpSpPr>
            <p:cNvPr id="242" name="Group"/>
            <p:cNvGrpSpPr/>
            <p:nvPr/>
          </p:nvGrpSpPr>
          <p:grpSpPr>
            <a:xfrm>
              <a:off x="0" y="0"/>
              <a:ext cx="709020" cy="659924"/>
              <a:chOff x="0" y="0"/>
              <a:chExt cx="709019" cy="659923"/>
            </a:xfrm>
          </p:grpSpPr>
          <p:sp>
            <p:nvSpPr>
              <p:cNvPr id="23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0" name="Group"/>
            <p:cNvGrpSpPr/>
            <p:nvPr/>
          </p:nvGrpSpPr>
          <p:grpSpPr>
            <a:xfrm>
              <a:off x="507999" y="0"/>
              <a:ext cx="709021" cy="659924"/>
              <a:chOff x="0" y="0"/>
              <a:chExt cx="709019" cy="659923"/>
            </a:xfrm>
          </p:grpSpPr>
          <p:sp>
            <p:nvSpPr>
              <p:cNvPr id="24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99" name="Group"/>
          <p:cNvGrpSpPr/>
          <p:nvPr/>
        </p:nvGrpSpPr>
        <p:grpSpPr>
          <a:xfrm>
            <a:off x="211123" y="5084114"/>
            <a:ext cx="2661197" cy="3289382"/>
            <a:chOff x="0" y="0"/>
            <a:chExt cx="2661195" cy="3289381"/>
          </a:xfrm>
        </p:grpSpPr>
        <p:grpSp>
          <p:nvGrpSpPr>
            <p:cNvPr id="264" name="Group"/>
            <p:cNvGrpSpPr/>
            <p:nvPr/>
          </p:nvGrpSpPr>
          <p:grpSpPr>
            <a:xfrm>
              <a:off x="1466921" y="2393153"/>
              <a:ext cx="1194275" cy="896229"/>
              <a:chOff x="0" y="0"/>
              <a:chExt cx="1194273" cy="896228"/>
            </a:xfrm>
          </p:grpSpPr>
          <p:sp>
            <p:nvSpPr>
              <p:cNvPr id="25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61" name="Group"/>
              <p:cNvGrpSpPr/>
              <p:nvPr/>
            </p:nvGrpSpPr>
            <p:grpSpPr>
              <a:xfrm>
                <a:off x="62930" y="528144"/>
                <a:ext cx="290761" cy="270627"/>
                <a:chOff x="0" y="0"/>
                <a:chExt cx="290759" cy="270626"/>
              </a:xfrm>
            </p:grpSpPr>
            <p:sp>
              <p:nvSpPr>
                <p:cNvPr id="25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2"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263"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78" name="Group"/>
            <p:cNvGrpSpPr/>
            <p:nvPr/>
          </p:nvGrpSpPr>
          <p:grpSpPr>
            <a:xfrm>
              <a:off x="846779" y="1404515"/>
              <a:ext cx="1194275" cy="896229"/>
              <a:chOff x="0" y="0"/>
              <a:chExt cx="1194273" cy="896228"/>
            </a:xfrm>
          </p:grpSpPr>
          <p:grpSp>
            <p:nvGrpSpPr>
              <p:cNvPr id="267" name="Group"/>
              <p:cNvGrpSpPr/>
              <p:nvPr/>
            </p:nvGrpSpPr>
            <p:grpSpPr>
              <a:xfrm>
                <a:off x="0" y="0"/>
                <a:ext cx="1194274" cy="896229"/>
                <a:chOff x="0" y="0"/>
                <a:chExt cx="1194273" cy="896228"/>
              </a:xfrm>
            </p:grpSpPr>
            <p:sp>
              <p:nvSpPr>
                <p:cNvPr id="26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268" name="250px-VRSNlogoAug2012.png" descr="250px-VRSNlogoAug2012.png"/>
              <p:cNvPicPr>
                <a:picLocks noChangeAspect="1"/>
              </p:cNvPicPr>
              <p:nvPr/>
            </p:nvPicPr>
            <p:blipFill>
              <a:blip r:embed="rId5">
                <a:extLst/>
              </a:blip>
              <a:srcRect l="0" t="0" r="12951" b="33387"/>
              <a:stretch>
                <a:fillRect/>
              </a:stretch>
            </p:blipFill>
            <p:spPr>
              <a:xfrm>
                <a:off x="326666" y="384614"/>
                <a:ext cx="464702" cy="355605"/>
              </a:xfrm>
              <a:prstGeom prst="rect">
                <a:avLst/>
              </a:prstGeom>
              <a:ln w="12700" cap="flat">
                <a:noFill/>
                <a:miter lim="400000"/>
              </a:ln>
              <a:effectLst/>
            </p:spPr>
          </p:pic>
          <p:grpSp>
            <p:nvGrpSpPr>
              <p:cNvPr id="276" name="Group"/>
              <p:cNvGrpSpPr/>
              <p:nvPr/>
            </p:nvGrpSpPr>
            <p:grpSpPr>
              <a:xfrm>
                <a:off x="57984" y="473977"/>
                <a:ext cx="327478" cy="304801"/>
                <a:chOff x="0" y="0"/>
                <a:chExt cx="327476" cy="304800"/>
              </a:xfrm>
            </p:grpSpPr>
            <p:sp>
              <p:nvSpPr>
                <p:cNvPr id="269" name="Line"/>
                <p:cNvSpPr/>
                <p:nvPr/>
              </p:nvSpPr>
              <p:spPr>
                <a:xfrm>
                  <a:off x="0" y="107707"/>
                  <a:ext cx="243898" cy="19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 name="Line"/>
                <p:cNvSpPr/>
                <p:nvPr/>
              </p:nvSpPr>
              <p:spPr>
                <a:xfrm flipV="1">
                  <a:off x="11734" y="138120"/>
                  <a:ext cx="159690" cy="159689"/>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 name="Line"/>
                <p:cNvSpPr/>
                <p:nvPr/>
              </p:nvSpPr>
              <p:spPr>
                <a:xfrm flipV="1">
                  <a:off x="119981" y="154428"/>
                  <a:ext cx="72641" cy="72640"/>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2" name="Line"/>
                <p:cNvSpPr/>
                <p:nvPr/>
              </p:nvSpPr>
              <p:spPr>
                <a:xfrm flipV="1">
                  <a:off x="10556" y="133880"/>
                  <a:ext cx="156628" cy="15662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 name="Line"/>
                <p:cNvSpPr/>
                <p:nvPr/>
              </p:nvSpPr>
              <p:spPr>
                <a:xfrm flipV="1">
                  <a:off x="113237" y="155079"/>
                  <a:ext cx="70906" cy="7090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 name="Circle"/>
                <p:cNvSpPr/>
                <p:nvPr/>
              </p:nvSpPr>
              <p:spPr>
                <a:xfrm>
                  <a:off x="147723" y="0"/>
                  <a:ext cx="179754" cy="179753"/>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 name="Circle"/>
                <p:cNvSpPr/>
                <p:nvPr/>
              </p:nvSpPr>
              <p:spPr>
                <a:xfrm>
                  <a:off x="240963" y="26460"/>
                  <a:ext cx="58100" cy="580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7"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293" name="Group"/>
            <p:cNvGrpSpPr/>
            <p:nvPr/>
          </p:nvGrpSpPr>
          <p:grpSpPr>
            <a:xfrm>
              <a:off x="370764" y="415876"/>
              <a:ext cx="1194275" cy="896230"/>
              <a:chOff x="0" y="0"/>
              <a:chExt cx="1194273" cy="896228"/>
            </a:xfrm>
          </p:grpSpPr>
          <p:grpSp>
            <p:nvGrpSpPr>
              <p:cNvPr id="283" name="Group"/>
              <p:cNvGrpSpPr/>
              <p:nvPr/>
            </p:nvGrpSpPr>
            <p:grpSpPr>
              <a:xfrm>
                <a:off x="0" y="0"/>
                <a:ext cx="1194274" cy="896229"/>
                <a:chOff x="0" y="0"/>
                <a:chExt cx="1194273" cy="896228"/>
              </a:xfrm>
            </p:grpSpPr>
            <p:grpSp>
              <p:nvGrpSpPr>
                <p:cNvPr id="281" name="Group"/>
                <p:cNvGrpSpPr/>
                <p:nvPr/>
              </p:nvGrpSpPr>
              <p:grpSpPr>
                <a:xfrm>
                  <a:off x="0" y="0"/>
                  <a:ext cx="1194274" cy="896229"/>
                  <a:chOff x="0" y="0"/>
                  <a:chExt cx="1194273" cy="896228"/>
                </a:xfrm>
              </p:grpSpPr>
              <p:sp>
                <p:nvSpPr>
                  <p:cNvPr id="27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282"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291" name="Group"/>
              <p:cNvGrpSpPr/>
              <p:nvPr/>
            </p:nvGrpSpPr>
            <p:grpSpPr>
              <a:xfrm>
                <a:off x="29380" y="461710"/>
                <a:ext cx="368412" cy="342901"/>
                <a:chOff x="0" y="0"/>
                <a:chExt cx="368410" cy="342900"/>
              </a:xfrm>
            </p:grpSpPr>
            <p:sp>
              <p:nvSpPr>
                <p:cNvPr id="284" name="Line"/>
                <p:cNvSpPr/>
                <p:nvPr/>
              </p:nvSpPr>
              <p:spPr>
                <a:xfrm>
                  <a:off x="0" y="121171"/>
                  <a:ext cx="274385" cy="221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 name="Line"/>
                <p:cNvSpPr/>
                <p:nvPr/>
              </p:nvSpPr>
              <p:spPr>
                <a:xfrm flipV="1">
                  <a:off x="13201" y="155385"/>
                  <a:ext cx="179650" cy="179650"/>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 name="Line"/>
                <p:cNvSpPr/>
                <p:nvPr/>
              </p:nvSpPr>
              <p:spPr>
                <a:xfrm flipV="1">
                  <a:off x="134979" y="173731"/>
                  <a:ext cx="81720" cy="81721"/>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 name="Line"/>
                <p:cNvSpPr/>
                <p:nvPr/>
              </p:nvSpPr>
              <p:spPr>
                <a:xfrm flipV="1">
                  <a:off x="11875" y="150615"/>
                  <a:ext cx="176207" cy="17620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 name="Line"/>
                <p:cNvSpPr/>
                <p:nvPr/>
              </p:nvSpPr>
              <p:spPr>
                <a:xfrm flipV="1">
                  <a:off x="127392" y="174464"/>
                  <a:ext cx="79769" cy="797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 name="Circle"/>
                <p:cNvSpPr/>
                <p:nvPr/>
              </p:nvSpPr>
              <p:spPr>
                <a:xfrm>
                  <a:off x="166188" y="0"/>
                  <a:ext cx="202223" cy="202222"/>
                </a:xfrm>
                <a:prstGeom prst="ellipse">
                  <a:avLst/>
                </a:prstGeom>
                <a:solidFill>
                  <a:srgbClr val="53585F"/>
                </a:solidFill>
                <a:ln w="25400" cap="flat">
                  <a:solidFill>
                    <a:srgbClr val="030952"/>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90" name="Circle"/>
                <p:cNvSpPr/>
                <p:nvPr/>
              </p:nvSpPr>
              <p:spPr>
                <a:xfrm>
                  <a:off x="271084" y="29767"/>
                  <a:ext cx="65361" cy="6536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2" name="Image" descr="Image"/>
              <p:cNvPicPr>
                <a:picLocks noChangeAspect="1"/>
              </p:cNvPicPr>
              <p:nvPr/>
            </p:nvPicPr>
            <p:blipFill>
              <a:blip r:embed="rId6">
                <a:extLst/>
              </a:blip>
              <a:stretch>
                <a:fillRect/>
              </a:stretch>
            </p:blipFill>
            <p:spPr>
              <a:xfrm>
                <a:off x="406636" y="455360"/>
                <a:ext cx="355601" cy="355601"/>
              </a:xfrm>
              <a:prstGeom prst="rect">
                <a:avLst/>
              </a:prstGeom>
              <a:ln w="12700" cap="flat">
                <a:noFill/>
                <a:miter lim="400000"/>
              </a:ln>
              <a:effectLst/>
            </p:spPr>
          </p:pic>
        </p:grpSp>
        <p:sp>
          <p:nvSpPr>
            <p:cNvPr id="294" name="Line"/>
            <p:cNvSpPr/>
            <p:nvPr/>
          </p:nvSpPr>
          <p:spPr>
            <a:xfrm flipH="1">
              <a:off x="2012407" y="1852629"/>
              <a:ext cx="42980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95" name="Line"/>
            <p:cNvSpPr/>
            <p:nvPr/>
          </p:nvSpPr>
          <p:spPr>
            <a:xfrm flipH="1">
              <a:off x="1585604" y="863991"/>
              <a:ext cx="32728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96" name="Line"/>
            <p:cNvSpPr/>
            <p:nvPr/>
          </p:nvSpPr>
          <p:spPr>
            <a:xfrm flipV="1">
              <a:off x="1890936" y="851598"/>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97" name="Line"/>
            <p:cNvSpPr/>
            <p:nvPr/>
          </p:nvSpPr>
          <p:spPr>
            <a:xfrm flipV="1">
              <a:off x="2437670" y="1831507"/>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298" name="Root Certificate"/>
            <p:cNvSpPr txBox="1"/>
            <p:nvPr/>
          </p:nvSpPr>
          <p:spPr>
            <a:xfrm>
              <a:off x="0" y="-1"/>
              <a:ext cx="2479179"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Root Certificate</a:t>
              </a:r>
            </a:p>
          </p:txBody>
        </p:sp>
      </p:grpSp>
      <p:pic>
        <p:nvPicPr>
          <p:cNvPr id="300" name="Image" descr="Image"/>
          <p:cNvPicPr>
            <a:picLocks noChangeAspect="1"/>
          </p:cNvPicPr>
          <p:nvPr/>
        </p:nvPicPr>
        <p:blipFill>
          <a:blip r:embed="rId7">
            <a:extLst/>
          </a:blip>
          <a:stretch>
            <a:fillRect/>
          </a:stretch>
        </p:blipFill>
        <p:spPr>
          <a:xfrm>
            <a:off x="2547338" y="6718830"/>
            <a:ext cx="928035" cy="1064356"/>
          </a:xfrm>
          <a:prstGeom prst="rect">
            <a:avLst/>
          </a:prstGeom>
          <a:ln w="12700">
            <a:miter lim="400000"/>
          </a:ln>
        </p:spPr>
      </p:pic>
      <p:sp>
        <p:nvSpPr>
          <p:cNvPr id="301"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314" name="Group"/>
          <p:cNvGrpSpPr/>
          <p:nvPr/>
        </p:nvGrpSpPr>
        <p:grpSpPr>
          <a:xfrm>
            <a:off x="2889549" y="3891133"/>
            <a:ext cx="1194274" cy="896229"/>
            <a:chOff x="0" y="0"/>
            <a:chExt cx="1194273" cy="896228"/>
          </a:xfrm>
        </p:grpSpPr>
        <p:sp>
          <p:nvSpPr>
            <p:cNvPr id="30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11" name="Group"/>
            <p:cNvGrpSpPr/>
            <p:nvPr/>
          </p:nvGrpSpPr>
          <p:grpSpPr>
            <a:xfrm>
              <a:off x="62930" y="528144"/>
              <a:ext cx="290761" cy="270627"/>
              <a:chOff x="0" y="0"/>
              <a:chExt cx="290759" cy="270626"/>
            </a:xfrm>
          </p:grpSpPr>
          <p:sp>
            <p:nvSpPr>
              <p:cNvPr id="30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2"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13"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77"/>
                                        </p:tgtEl>
                                        <p:attrNameLst>
                                          <p:attrName>style.visibility</p:attrName>
                                        </p:attrNameLst>
                                      </p:cBhvr>
                                      <p:to>
                                        <p:strVal val="visible"/>
                                      </p:to>
                                    </p:set>
                                    <p:animEffect filter="dissolve" transition="in">
                                      <p:cBhvr>
                                        <p:cTn id="7" dur="400"/>
                                        <p:tgtEl>
                                          <p:spTgt spid="177"/>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169"/>
                                        </p:tgtEl>
                                        <p:attrNameLst>
                                          <p:attrName>style.visibility</p:attrName>
                                        </p:attrNameLst>
                                      </p:cBhvr>
                                      <p:to>
                                        <p:strVal val="visible"/>
                                      </p:to>
                                    </p:set>
                                    <p:animEffect filter="dissolve" transition="in">
                                      <p:cBhvr>
                                        <p:cTn id="11" dur="400"/>
                                        <p:tgtEl>
                                          <p:spTgt spid="169"/>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233"/>
                                        </p:tgtEl>
                                        <p:attrNameLst>
                                          <p:attrName>style.visibility</p:attrName>
                                        </p:attrNameLst>
                                      </p:cBhvr>
                                      <p:to>
                                        <p:strVal val="visible"/>
                                      </p:to>
                                    </p:set>
                                    <p:animEffect filter="dissolve" transition="in">
                                      <p:cBhvr>
                                        <p:cTn id="15" dur="400"/>
                                        <p:tgtEl>
                                          <p:spTgt spid="233"/>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209"/>
                                        </p:tgtEl>
                                        <p:attrNameLst>
                                          <p:attrName>style.visibility</p:attrName>
                                        </p:attrNameLst>
                                      </p:cBhvr>
                                      <p:to>
                                        <p:strVal val="visible"/>
                                      </p:to>
                                    </p:set>
                                    <p:animEffect filter="dissolve" transition="in">
                                      <p:cBhvr>
                                        <p:cTn id="20" dur="400"/>
                                        <p:tgtEl>
                                          <p:spTgt spid="209"/>
                                        </p:tgtEl>
                                      </p:cBhvr>
                                    </p:animEffect>
                                  </p:childTnLst>
                                </p:cTn>
                              </p:par>
                            </p:childTnLst>
                          </p:cTn>
                        </p:par>
                        <p:par>
                          <p:cTn id="21" fill="hold">
                            <p:stCondLst>
                              <p:cond delay="400"/>
                            </p:stCondLst>
                            <p:childTnLst>
                              <p:par>
                                <p:cTn id="22" presetClass="entr" nodeType="afterEffect" presetID="9" grpId="5" fill="hold">
                                  <p:stCondLst>
                                    <p:cond delay="0"/>
                                  </p:stCondLst>
                                  <p:iterate type="el" backwards="0">
                                    <p:tmAbs val="0"/>
                                  </p:iterate>
                                  <p:childTnLst>
                                    <p:set>
                                      <p:cBhvr>
                                        <p:cTn id="23" fill="hold"/>
                                        <p:tgtEl>
                                          <p:spTgt spid="251"/>
                                        </p:tgtEl>
                                        <p:attrNameLst>
                                          <p:attrName>style.visibility</p:attrName>
                                        </p:attrNameLst>
                                      </p:cBhvr>
                                      <p:to>
                                        <p:strVal val="visible"/>
                                      </p:to>
                                    </p:set>
                                    <p:animEffect filter="dissolve" transition="in">
                                      <p:cBhvr>
                                        <p:cTn id="24" dur="400"/>
                                        <p:tgtEl>
                                          <p:spTgt spid="251"/>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212"/>
                                        </p:tgtEl>
                                        <p:attrNameLst>
                                          <p:attrName>style.visibility</p:attrName>
                                        </p:attrNameLst>
                                      </p:cBhvr>
                                      <p:to>
                                        <p:strVal val="visible"/>
                                      </p:to>
                                    </p:set>
                                    <p:animEffect filter="dissolve" transition="in">
                                      <p:cBhvr>
                                        <p:cTn id="29" dur="400"/>
                                        <p:tgtEl>
                                          <p:spTgt spid="212"/>
                                        </p:tgtEl>
                                      </p:cBhvr>
                                    </p:animEffect>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7" fill="hold">
                                  <p:stCondLst>
                                    <p:cond delay="0"/>
                                  </p:stCondLst>
                                  <p:iterate type="el" backwards="0">
                                    <p:tmAbs val="0"/>
                                  </p:iterate>
                                  <p:childTnLst>
                                    <p:animEffect filter="dissolve" transition="out">
                                      <p:cBhvr>
                                        <p:cTn id="33" dur="400" fill="hold"/>
                                        <p:tgtEl>
                                          <p:spTgt spid="212"/>
                                        </p:tgtEl>
                                      </p:cBhvr>
                                    </p:animEffect>
                                    <p:set>
                                      <p:cBhvr>
                                        <p:cTn id="34" fill="hold">
                                          <p:stCondLst>
                                            <p:cond delay="399"/>
                                          </p:stCondLst>
                                        </p:cTn>
                                        <p:tgtEl>
                                          <p:spTgt spid="212"/>
                                        </p:tgtEl>
                                        <p:attrNameLst>
                                          <p:attrName>style.visibility</p:attrName>
                                        </p:attrNameLst>
                                      </p:cBhvr>
                                      <p:to>
                                        <p:strVal val="hidden"/>
                                      </p:to>
                                    </p:set>
                                  </p:childTnLst>
                                </p:cTn>
                              </p:par>
                            </p:childTnLst>
                          </p:cTn>
                        </p:par>
                        <p:par>
                          <p:cTn id="35" fill="hold">
                            <p:stCondLst>
                              <p:cond delay="400"/>
                            </p:stCondLst>
                            <p:childTnLst>
                              <p:par>
                                <p:cTn id="36" presetClass="entr" nodeType="afterEffect" presetID="9" grpId="8" fill="hold">
                                  <p:stCondLst>
                                    <p:cond delay="0"/>
                                  </p:stCondLst>
                                  <p:iterate type="el" backwards="0">
                                    <p:tmAbs val="0"/>
                                  </p:iterate>
                                  <p:childTnLst>
                                    <p:set>
                                      <p:cBhvr>
                                        <p:cTn id="37" fill="hold"/>
                                        <p:tgtEl>
                                          <p:spTgt spid="206"/>
                                        </p:tgtEl>
                                        <p:attrNameLst>
                                          <p:attrName>style.visibility</p:attrName>
                                        </p:attrNameLst>
                                      </p:cBhvr>
                                      <p:to>
                                        <p:strVal val="visible"/>
                                      </p:to>
                                    </p:set>
                                    <p:animEffect filter="dissolve" transition="in">
                                      <p:cBhvr>
                                        <p:cTn id="38" dur="400"/>
                                        <p:tgtEl>
                                          <p:spTgt spid="206"/>
                                        </p:tgtEl>
                                      </p:cBhvr>
                                    </p:animEffect>
                                  </p:childTnLst>
                                </p:cTn>
                              </p:par>
                            </p:childTnLst>
                          </p:cTn>
                        </p:par>
                      </p:childTnLst>
                    </p:cTn>
                  </p:par>
                  <p:par>
                    <p:cTn id="39" fill="hold">
                      <p:stCondLst>
                        <p:cond delay="indefinite"/>
                      </p:stCondLst>
                      <p:childTnLst>
                        <p:par>
                          <p:cTn id="40" fill="hold">
                            <p:stCondLst>
                              <p:cond delay="0"/>
                            </p:stCondLst>
                            <p:childTnLst>
                              <p:par>
                                <p:cTn id="41" presetClass="exit" nodeType="clickEffect" presetID="9" grpId="9" fill="hold">
                                  <p:stCondLst>
                                    <p:cond delay="0"/>
                                  </p:stCondLst>
                                  <p:iterate type="el" backwards="0">
                                    <p:tmAbs val="0"/>
                                  </p:iterate>
                                  <p:childTnLst>
                                    <p:animEffect filter="dissolve" transition="out">
                                      <p:cBhvr>
                                        <p:cTn id="42" dur="400" fill="hold"/>
                                        <p:tgtEl>
                                          <p:spTgt spid="206"/>
                                        </p:tgtEl>
                                      </p:cBhvr>
                                    </p:animEffect>
                                    <p:set>
                                      <p:cBhvr>
                                        <p:cTn id="43" fill="hold">
                                          <p:stCondLst>
                                            <p:cond delay="399"/>
                                          </p:stCondLst>
                                        </p:cTn>
                                        <p:tgtEl>
                                          <p:spTgt spid="206"/>
                                        </p:tgtEl>
                                        <p:attrNameLst>
                                          <p:attrName>style.visibility</p:attrName>
                                        </p:attrNameLst>
                                      </p:cBhvr>
                                      <p:to>
                                        <p:strVal val="hidden"/>
                                      </p:to>
                                    </p:set>
                                  </p:childTnLst>
                                </p:cTn>
                              </p:par>
                            </p:childTnLst>
                          </p:cTn>
                        </p:par>
                        <p:par>
                          <p:cTn id="44" fill="hold">
                            <p:stCondLst>
                              <p:cond delay="400"/>
                            </p:stCondLst>
                            <p:childTnLst>
                              <p:par>
                                <p:cTn id="45" presetClass="entr" nodeType="afterEffect" presetID="9" grpId="10" fill="hold">
                                  <p:stCondLst>
                                    <p:cond delay="0"/>
                                  </p:stCondLst>
                                  <p:iterate type="el" backwards="0">
                                    <p:tmAbs val="0"/>
                                  </p:iterate>
                                  <p:childTnLst>
                                    <p:set>
                                      <p:cBhvr>
                                        <p:cTn id="46" fill="hold"/>
                                        <p:tgtEl>
                                          <p:spTgt spid="225"/>
                                        </p:tgtEl>
                                        <p:attrNameLst>
                                          <p:attrName>style.visibility</p:attrName>
                                        </p:attrNameLst>
                                      </p:cBhvr>
                                      <p:to>
                                        <p:strVal val="visible"/>
                                      </p:to>
                                    </p:set>
                                    <p:animEffect filter="dissolve" transition="in">
                                      <p:cBhvr>
                                        <p:cTn id="47" dur="400"/>
                                        <p:tgtEl>
                                          <p:spTgt spid="225"/>
                                        </p:tgtEl>
                                      </p:cBhvr>
                                    </p:animEffect>
                                  </p:childTnLst>
                                </p:cTn>
                              </p:par>
                            </p:childTnLst>
                          </p:cTn>
                        </p:par>
                      </p:childTnLst>
                    </p:cTn>
                  </p:par>
                  <p:par>
                    <p:cTn id="48" fill="hold">
                      <p:stCondLst>
                        <p:cond delay="indefinite"/>
                      </p:stCondLst>
                      <p:childTnLst>
                        <p:par>
                          <p:cTn id="49" fill="hold">
                            <p:stCondLst>
                              <p:cond delay="0"/>
                            </p:stCondLst>
                            <p:childTnLst>
                              <p:par>
                                <p:cTn id="50" presetClass="path" nodeType="clickEffect" presetSubtype="0" presetID="-1" grpId="11" accel="50000" decel="50000" fill="hold">
                                  <p:stCondLst>
                                    <p:cond delay="0"/>
                                  </p:stCondLst>
                                  <p:childTnLst>
                                    <p:animMotion path="M 0.000000 0.000000 L -0.019012 -0.344621" origin="layout" pathEditMode="relative">
                                      <p:cBhvr>
                                        <p:cTn id="51" dur="500" fill="hold"/>
                                        <p:tgtEl>
                                          <p:spTgt spid="225"/>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2" fill="hold">
                                  <p:stCondLst>
                                    <p:cond delay="0"/>
                                  </p:stCondLst>
                                  <p:iterate type="el" backwards="0">
                                    <p:tmAbs val="0"/>
                                  </p:iterate>
                                  <p:childTnLst>
                                    <p:set>
                                      <p:cBhvr>
                                        <p:cTn id="55" fill="hold"/>
                                        <p:tgtEl>
                                          <p:spTgt spid="193"/>
                                        </p:tgtEl>
                                        <p:attrNameLst>
                                          <p:attrName>style.visibility</p:attrName>
                                        </p:attrNameLst>
                                      </p:cBhvr>
                                      <p:to>
                                        <p:strVal val="visible"/>
                                      </p:to>
                                    </p:set>
                                  </p:childTnLst>
                                </p:cTn>
                              </p:par>
                            </p:childTnLst>
                          </p:cTn>
                        </p:par>
                        <p:par>
                          <p:cTn id="56" fill="hold">
                            <p:stCondLst>
                              <p:cond delay="0"/>
                            </p:stCondLst>
                            <p:childTnLst>
                              <p:par>
                                <p:cTn id="57" presetClass="path" nodeType="afterEffect" presetSubtype="0" presetID="-1" grpId="13" accel="50000" decel="50000" fill="hold">
                                  <p:stCondLst>
                                    <p:cond delay="0"/>
                                  </p:stCondLst>
                                  <p:childTnLst>
                                    <p:animMotion path="M 0.000000 0.000000 L -0.226573 -0.002336" origin="layout" pathEditMode="relative">
                                      <p:cBhvr>
                                        <p:cTn id="58" dur="500" fill="hold"/>
                                        <p:tgtEl>
                                          <p:spTgt spid="233"/>
                                        </p:tgtEl>
                                        <p:attrNameLst>
                                          <p:attrName>ppt_x</p:attrName>
                                          <p:attrName>ppt_y</p:attrName>
                                        </p:attrNameLst>
                                      </p:cBhvr>
                                    </p:animMotion>
                                  </p:childTnLst>
                                </p:cTn>
                              </p:par>
                            </p:childTnLst>
                          </p:cTn>
                        </p:par>
                        <p:par>
                          <p:cTn id="59" fill="hold">
                            <p:stCondLst>
                              <p:cond delay="0"/>
                            </p:stCondLst>
                            <p:childTnLst>
                              <p:par>
                                <p:cTn id="60" presetClass="path" nodeType="withEffect" presetSubtype="0" presetID="-1" grpId="14" accel="50000" decel="50000" fill="hold">
                                  <p:stCondLst>
                                    <p:cond delay="0"/>
                                  </p:stCondLst>
                                  <p:childTnLst>
                                    <p:animMotion path="M 0.000000 0.000000 L -0.256167 0.000101" origin="layout" pathEditMode="relative">
                                      <p:cBhvr>
                                        <p:cTn id="61" dur="500" fill="hold"/>
                                        <p:tgtEl>
                                          <p:spTgt spid="193"/>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2" grpId="15" fill="hold">
                                  <p:stCondLst>
                                    <p:cond delay="0"/>
                                  </p:stCondLst>
                                  <p:iterate type="el" backwards="0">
                                    <p:tmAbs val="0"/>
                                  </p:iterate>
                                  <p:childTnLst>
                                    <p:set>
                                      <p:cBhvr>
                                        <p:cTn id="65" fill="hold"/>
                                        <p:tgtEl>
                                          <p:spTgt spid="299"/>
                                        </p:tgtEl>
                                        <p:attrNameLst>
                                          <p:attrName>style.visibility</p:attrName>
                                        </p:attrNameLst>
                                      </p:cBhvr>
                                      <p:to>
                                        <p:strVal val="visible"/>
                                      </p:to>
                                    </p:set>
                                    <p:animEffect filter="wipe(down)" transition="in">
                                      <p:cBhvr>
                                        <p:cTn id="66" dur="1000"/>
                                        <p:tgtEl>
                                          <p:spTgt spid="299"/>
                                        </p:tgtEl>
                                      </p:cBhvr>
                                    </p:animEffect>
                                  </p:childTnLst>
                                </p:cTn>
                              </p:par>
                            </p:childTnLst>
                          </p:cTn>
                        </p:par>
                        <p:par>
                          <p:cTn id="67" fill="hold">
                            <p:stCondLst>
                              <p:cond delay="1000"/>
                            </p:stCondLst>
                            <p:childTnLst>
                              <p:par>
                                <p:cTn id="68" presetClass="entr" nodeType="afterEffect" presetSubtype="0" presetID="1" grpId="16" fill="hold">
                                  <p:stCondLst>
                                    <p:cond delay="0"/>
                                  </p:stCondLst>
                                  <p:iterate type="el" backwards="0">
                                    <p:tmAbs val="0"/>
                                  </p:iterate>
                                  <p:childTnLst>
                                    <p:set>
                                      <p:cBhvr>
                                        <p:cTn id="69" fill="hold"/>
                                        <p:tgtEl>
                                          <p:spTgt spid="30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17" fill="hold">
                                  <p:stCondLst>
                                    <p:cond delay="0"/>
                                  </p:stCondLst>
                                  <p:iterate type="el" backwards="0">
                                    <p:tmAbs val="0"/>
                                  </p:iterate>
                                  <p:childTnLst>
                                    <p:set>
                                      <p:cBhvr>
                                        <p:cTn id="73" fill="hold"/>
                                        <p:tgtEl>
                                          <p:spTgt spid="314"/>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18" fill="hold">
                                  <p:stCondLst>
                                    <p:cond delay="0"/>
                                  </p:stCondLst>
                                  <p:iterate type="el" backwards="0">
                                    <p:tmAbs val="0"/>
                                  </p:iterate>
                                  <p:childTnLst>
                                    <p:set>
                                      <p:cBhvr>
                                        <p:cTn id="76" fill="hold"/>
                                        <p:tgtEl>
                                          <p:spTgt spid="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7" grpId="1"/>
      <p:bldP build="whole" bldLvl="1" animBg="1" rev="0" advAuto="0" spid="314" grpId="17"/>
      <p:bldP build="whole" bldLvl="1" animBg="1" rev="0" advAuto="0" spid="299" grpId="15"/>
      <p:bldP build="whole" bldLvl="1" animBg="1" rev="0" advAuto="0" spid="301" grpId="18"/>
      <p:bldP build="whole" bldLvl="1" animBg="1" rev="0" advAuto="0" spid="193" grpId="12"/>
      <p:bldP build="whole" bldLvl="1" animBg="1" rev="0" advAuto="0" spid="225" grpId="10"/>
      <p:bldP build="whole" bldLvl="1" animBg="1" rev="0" advAuto="0" spid="300" grpId="16"/>
      <p:bldP build="whole" bldLvl="1" animBg="1" rev="0" advAuto="0" spid="169" grpId="2"/>
      <p:bldP build="whole" bldLvl="1" animBg="1" rev="0" advAuto="0" spid="233" grpId="3"/>
      <p:bldP build="whole" bldLvl="1" animBg="1" rev="0" advAuto="0" spid="251" grpId="5"/>
      <p:bldP build="whole" bldLvl="1" animBg="1" rev="0" advAuto="0" spid="206" grpId="8"/>
      <p:bldP build="whole" bldLvl="1" animBg="1" rev="0" advAuto="0" spid="209" grpId="4"/>
      <p:bldP build="whole" bldLvl="1" animBg="1" rev="0" advAuto="0" spid="212" grpId="6"/>
      <p:bldP build="whole" bldLvl="1" animBg="1" rev="0" advAuto="0" spid="212" grpId="7"/>
      <p:bldP build="whole" bldLvl="1" animBg="1" rev="0" advAuto="0" spid="206" grpId="9"/>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12" name="Group"/>
          <p:cNvGrpSpPr/>
          <p:nvPr/>
        </p:nvGrpSpPr>
        <p:grpSpPr>
          <a:xfrm>
            <a:off x="4505917" y="6524009"/>
            <a:ext cx="3959814" cy="1984873"/>
            <a:chOff x="0" y="0"/>
            <a:chExt cx="3959813" cy="1984872"/>
          </a:xfrm>
        </p:grpSpPr>
        <p:sp>
          <p:nvSpPr>
            <p:cNvPr id="1810"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811"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815" name="Group"/>
          <p:cNvGrpSpPr/>
          <p:nvPr/>
        </p:nvGrpSpPr>
        <p:grpSpPr>
          <a:xfrm>
            <a:off x="4505917" y="6524009"/>
            <a:ext cx="3959814" cy="1984873"/>
            <a:chOff x="0" y="0"/>
            <a:chExt cx="3959813" cy="1984872"/>
          </a:xfrm>
        </p:grpSpPr>
        <p:sp>
          <p:nvSpPr>
            <p:cNvPr id="1813"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814"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sp>
        <p:nvSpPr>
          <p:cNvPr id="1816"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1817" name="OCSP Must-Staple"/>
          <p:cNvSpPr txBox="1"/>
          <p:nvPr>
            <p:ph type="title"/>
          </p:nvPr>
        </p:nvSpPr>
        <p:spPr>
          <a:prstGeom prst="rect">
            <a:avLst/>
          </a:prstGeom>
        </p:spPr>
        <p:txBody>
          <a:bodyPr/>
          <a:lstStyle/>
          <a:p>
            <a:pPr/>
            <a:r>
              <a:t>OCSP </a:t>
            </a:r>
            <a:r>
              <a:rPr>
                <a:solidFill>
                  <a:schemeClr val="accent3">
                    <a:hueOff val="-365725"/>
                    <a:satOff val="-32500"/>
                    <a:lumOff val="18235"/>
                  </a:schemeClr>
                </a:solidFill>
              </a:rPr>
              <a:t>Must-Staple</a:t>
            </a:r>
          </a:p>
        </p:txBody>
      </p:sp>
      <p:sp>
        <p:nvSpPr>
          <p:cNvPr id="18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9" name="Chrome-logo.png" descr="Chrome-logo.png"/>
          <p:cNvPicPr>
            <a:picLocks noChangeAspect="1"/>
          </p:cNvPicPr>
          <p:nvPr/>
        </p:nvPicPr>
        <p:blipFill>
          <a:blip r:embed="rId4">
            <a:extLst/>
          </a:blip>
          <a:stretch>
            <a:fillRect/>
          </a:stretch>
        </p:blipFill>
        <p:spPr>
          <a:xfrm>
            <a:off x="1841634" y="2992428"/>
            <a:ext cx="685801" cy="685801"/>
          </a:xfrm>
          <a:prstGeom prst="rect">
            <a:avLst/>
          </a:prstGeom>
          <a:ln w="12700">
            <a:miter lim="400000"/>
          </a:ln>
        </p:spPr>
      </p:pic>
      <p:sp>
        <p:nvSpPr>
          <p:cNvPr id="1820"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840" name="Group"/>
          <p:cNvGrpSpPr/>
          <p:nvPr/>
        </p:nvGrpSpPr>
        <p:grpSpPr>
          <a:xfrm>
            <a:off x="7501744" y="2989452"/>
            <a:ext cx="3500282" cy="1991852"/>
            <a:chOff x="0" y="0"/>
            <a:chExt cx="3500280" cy="1991850"/>
          </a:xfrm>
        </p:grpSpPr>
        <p:grpSp>
          <p:nvGrpSpPr>
            <p:cNvPr id="1823" name="Group"/>
            <p:cNvGrpSpPr/>
            <p:nvPr/>
          </p:nvGrpSpPr>
          <p:grpSpPr>
            <a:xfrm>
              <a:off x="0" y="0"/>
              <a:ext cx="3500281" cy="1991851"/>
              <a:chOff x="0" y="0"/>
              <a:chExt cx="3500280" cy="1991850"/>
            </a:xfrm>
          </p:grpSpPr>
          <p:sp>
            <p:nvSpPr>
              <p:cNvPr id="1821"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1822"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1831" name="Group"/>
            <p:cNvGrpSpPr/>
            <p:nvPr/>
          </p:nvGrpSpPr>
          <p:grpSpPr>
            <a:xfrm>
              <a:off x="1437782" y="1007050"/>
              <a:ext cx="627664" cy="584201"/>
              <a:chOff x="0" y="0"/>
              <a:chExt cx="627662" cy="584200"/>
            </a:xfrm>
          </p:grpSpPr>
          <p:sp>
            <p:nvSpPr>
              <p:cNvPr id="182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39" name="Group"/>
            <p:cNvGrpSpPr/>
            <p:nvPr/>
          </p:nvGrpSpPr>
          <p:grpSpPr>
            <a:xfrm>
              <a:off x="960029" y="1010340"/>
              <a:ext cx="620594" cy="577620"/>
              <a:chOff x="0" y="0"/>
              <a:chExt cx="620592" cy="577619"/>
            </a:xfrm>
          </p:grpSpPr>
          <p:sp>
            <p:nvSpPr>
              <p:cNvPr id="183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848" name="Group"/>
          <p:cNvGrpSpPr/>
          <p:nvPr/>
        </p:nvGrpSpPr>
        <p:grpSpPr>
          <a:xfrm>
            <a:off x="8939527" y="3996502"/>
            <a:ext cx="627663" cy="584201"/>
            <a:chOff x="0" y="0"/>
            <a:chExt cx="627662" cy="584200"/>
          </a:xfrm>
        </p:grpSpPr>
        <p:sp>
          <p:nvSpPr>
            <p:cNvPr id="1841"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2"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3"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4"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5"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6"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7"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56" name="Group"/>
          <p:cNvGrpSpPr/>
          <p:nvPr/>
        </p:nvGrpSpPr>
        <p:grpSpPr>
          <a:xfrm>
            <a:off x="8461774" y="3999792"/>
            <a:ext cx="620593" cy="577621"/>
            <a:chOff x="0" y="0"/>
            <a:chExt cx="620592" cy="577619"/>
          </a:xfrm>
        </p:grpSpPr>
        <p:sp>
          <p:nvSpPr>
            <p:cNvPr id="184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3"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044" name="Connection Line"/>
          <p:cNvSpPr/>
          <p:nvPr/>
        </p:nvSpPr>
        <p:spPr>
          <a:xfrm>
            <a:off x="8490733" y="4802006"/>
            <a:ext cx="2055526" cy="2945522"/>
          </a:xfrm>
          <a:custGeom>
            <a:avLst/>
            <a:gdLst/>
            <a:ahLst/>
            <a:cxnLst>
              <a:cxn ang="0">
                <a:pos x="wd2" y="hd2"/>
              </a:cxn>
              <a:cxn ang="5400000">
                <a:pos x="wd2" y="hd2"/>
              </a:cxn>
              <a:cxn ang="10800000">
                <a:pos x="wd2" y="hd2"/>
              </a:cxn>
              <a:cxn ang="16200000">
                <a:pos x="wd2" y="hd2"/>
              </a:cxn>
            </a:cxnLst>
            <a:rect l="0" t="0" r="r" b="b"/>
            <a:pathLst>
              <a:path w="18014" h="21600" fill="norm" stroke="1" extrusionOk="0">
                <a:moveTo>
                  <a:pt x="0" y="21600"/>
                </a:moveTo>
                <a:cubicBezTo>
                  <a:pt x="16397" y="18000"/>
                  <a:pt x="21600" y="10800"/>
                  <a:pt x="15610" y="0"/>
                </a:cubicBezTo>
              </a:path>
            </a:pathLst>
          </a:custGeom>
          <a:ln w="50800">
            <a:solidFill>
              <a:srgbClr val="FFFFFF"/>
            </a:solidFill>
            <a:prstDash val="sysDot"/>
            <a:miter lim="400000"/>
            <a:tailEnd type="triangle"/>
          </a:ln>
        </p:spPr>
        <p:txBody>
          <a:bodyPr/>
          <a:lstStyle/>
          <a:p>
            <a:pPr/>
          </a:p>
        </p:txBody>
      </p:sp>
      <p:sp>
        <p:nvSpPr>
          <p:cNvPr id="1858" name="Must-Staple Extension:…"/>
          <p:cNvSpPr txBox="1"/>
          <p:nvPr/>
        </p:nvSpPr>
        <p:spPr>
          <a:xfrm>
            <a:off x="7009369" y="8186267"/>
            <a:ext cx="588734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solidFill>
                  <a:schemeClr val="accent3">
                    <a:hueOff val="-365725"/>
                    <a:satOff val="-32500"/>
                    <a:lumOff val="18235"/>
                  </a:schemeClr>
                </a:solidFill>
                <a:latin typeface="Gill Sans"/>
                <a:ea typeface="Gill Sans"/>
                <a:cs typeface="Gill Sans"/>
                <a:sym typeface="Gill Sans"/>
              </a:defRPr>
            </a:pPr>
            <a:r>
              <a:t>Must-Staple Extension:</a:t>
            </a:r>
          </a:p>
          <a:p>
            <a:pPr>
              <a:defRPr b="0">
                <a:solidFill>
                  <a:schemeClr val="accent3">
                    <a:hueOff val="-365725"/>
                    <a:satOff val="-32500"/>
                    <a:lumOff val="18235"/>
                  </a:schemeClr>
                </a:solidFill>
                <a:latin typeface="Gill Sans"/>
                <a:ea typeface="Gill Sans"/>
                <a:cs typeface="Gill Sans"/>
                <a:sym typeface="Gill Sans"/>
              </a:defRPr>
            </a:pPr>
            <a:r>
              <a:t>The server will provide a valid OCSP response</a:t>
            </a:r>
          </a:p>
        </p:txBody>
      </p:sp>
      <p:sp>
        <p:nvSpPr>
          <p:cNvPr id="1859" name="Rectangle"/>
          <p:cNvSpPr/>
          <p:nvPr/>
        </p:nvSpPr>
        <p:spPr>
          <a:xfrm>
            <a:off x="4953608" y="7360537"/>
            <a:ext cx="1790917" cy="991134"/>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1876" name="Group"/>
          <p:cNvGrpSpPr/>
          <p:nvPr/>
        </p:nvGrpSpPr>
        <p:grpSpPr>
          <a:xfrm>
            <a:off x="7061379" y="7526142"/>
            <a:ext cx="1217021" cy="659924"/>
            <a:chOff x="0" y="0"/>
            <a:chExt cx="1217019" cy="659923"/>
          </a:xfrm>
        </p:grpSpPr>
        <p:grpSp>
          <p:nvGrpSpPr>
            <p:cNvPr id="1867" name="Group"/>
            <p:cNvGrpSpPr/>
            <p:nvPr/>
          </p:nvGrpSpPr>
          <p:grpSpPr>
            <a:xfrm>
              <a:off x="0" y="0"/>
              <a:ext cx="709020" cy="659924"/>
              <a:chOff x="0" y="0"/>
              <a:chExt cx="709019" cy="659923"/>
            </a:xfrm>
          </p:grpSpPr>
          <p:sp>
            <p:nvSpPr>
              <p:cNvPr id="186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5"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75" name="Group"/>
            <p:cNvGrpSpPr/>
            <p:nvPr/>
          </p:nvGrpSpPr>
          <p:grpSpPr>
            <a:xfrm>
              <a:off x="507999" y="0"/>
              <a:ext cx="709021" cy="659924"/>
              <a:chOff x="0" y="0"/>
              <a:chExt cx="709019" cy="659923"/>
            </a:xfrm>
          </p:grpSpPr>
          <p:sp>
            <p:nvSpPr>
              <p:cNvPr id="186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3"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892" name="Group"/>
          <p:cNvGrpSpPr/>
          <p:nvPr/>
        </p:nvGrpSpPr>
        <p:grpSpPr>
          <a:xfrm>
            <a:off x="8202554" y="6701840"/>
            <a:ext cx="1903475" cy="1107569"/>
            <a:chOff x="0" y="0"/>
            <a:chExt cx="1903474" cy="1107567"/>
          </a:xfrm>
        </p:grpSpPr>
        <p:grpSp>
          <p:nvGrpSpPr>
            <p:cNvPr id="1889" name="Group"/>
            <p:cNvGrpSpPr/>
            <p:nvPr/>
          </p:nvGrpSpPr>
          <p:grpSpPr>
            <a:xfrm>
              <a:off x="354600" y="0"/>
              <a:ext cx="1194275" cy="896229"/>
              <a:chOff x="0" y="0"/>
              <a:chExt cx="1194273" cy="896228"/>
            </a:xfrm>
          </p:grpSpPr>
          <p:sp>
            <p:nvSpPr>
              <p:cNvPr id="187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7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886" name="Group"/>
              <p:cNvGrpSpPr/>
              <p:nvPr/>
            </p:nvGrpSpPr>
            <p:grpSpPr>
              <a:xfrm>
                <a:off x="62930" y="528144"/>
                <a:ext cx="290761" cy="270627"/>
                <a:chOff x="0" y="0"/>
                <a:chExt cx="290759" cy="270626"/>
              </a:xfrm>
            </p:grpSpPr>
            <p:sp>
              <p:nvSpPr>
                <p:cNvPr id="187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887"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188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1890" name="1.3.6.1.5.5.7.1.24"/>
            <p:cNvSpPr txBox="1"/>
            <p:nvPr/>
          </p:nvSpPr>
          <p:spPr>
            <a:xfrm>
              <a:off x="0" y="815467"/>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sp>
          <p:nvSpPr>
            <p:cNvPr id="1891" name="1"/>
            <p:cNvSpPr txBox="1"/>
            <p:nvPr/>
          </p:nvSpPr>
          <p:spPr>
            <a:xfrm>
              <a:off x="-1" y="815467"/>
              <a:ext cx="213700"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a:t>
              </a:r>
            </a:p>
          </p:txBody>
        </p:sp>
      </p:grpSp>
      <p:sp>
        <p:nvSpPr>
          <p:cNvPr id="2045" name="Connection Line"/>
          <p:cNvSpPr/>
          <p:nvPr/>
        </p:nvSpPr>
        <p:spPr>
          <a:xfrm>
            <a:off x="3385021" y="4433716"/>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headEnd type="triangle"/>
          </a:ln>
        </p:spPr>
        <p:txBody>
          <a:bodyPr/>
          <a:lstStyle/>
          <a:p>
            <a:pPr/>
          </a:p>
        </p:txBody>
      </p:sp>
      <p:grpSp>
        <p:nvGrpSpPr>
          <p:cNvPr id="1898" name="Group"/>
          <p:cNvGrpSpPr/>
          <p:nvPr/>
        </p:nvGrpSpPr>
        <p:grpSpPr>
          <a:xfrm>
            <a:off x="5393710" y="5348278"/>
            <a:ext cx="2517663" cy="659925"/>
            <a:chOff x="0" y="0"/>
            <a:chExt cx="2517661" cy="659923"/>
          </a:xfrm>
        </p:grpSpPr>
        <p:sp>
          <p:nvSpPr>
            <p:cNvPr id="1894" name="OCSP response"/>
            <p:cNvSpPr txBox="1"/>
            <p:nvPr/>
          </p:nvSpPr>
          <p:spPr>
            <a:xfrm>
              <a:off x="442848" y="101361"/>
              <a:ext cx="207481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response</a:t>
              </a:r>
            </a:p>
          </p:txBody>
        </p:sp>
        <p:grpSp>
          <p:nvGrpSpPr>
            <p:cNvPr id="1897" name="Group"/>
            <p:cNvGrpSpPr/>
            <p:nvPr/>
          </p:nvGrpSpPr>
          <p:grpSpPr>
            <a:xfrm>
              <a:off x="0" y="0"/>
              <a:ext cx="436842" cy="659924"/>
              <a:chOff x="0" y="0"/>
              <a:chExt cx="436841" cy="659923"/>
            </a:xfrm>
          </p:grpSpPr>
          <p:sp>
            <p:nvSpPr>
              <p:cNvPr id="1895"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896"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
        <p:nvSpPr>
          <p:cNvPr id="2046" name="Connection Line"/>
          <p:cNvSpPr/>
          <p:nvPr/>
        </p:nvSpPr>
        <p:spPr>
          <a:xfrm>
            <a:off x="3612976" y="4685298"/>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tailEnd type="triangle"/>
          </a:ln>
        </p:spPr>
        <p:txBody>
          <a:bodyPr/>
          <a:lstStyle/>
          <a:p>
            <a:pPr/>
          </a:p>
        </p:txBody>
      </p:sp>
      <p:sp>
        <p:nvSpPr>
          <p:cNvPr id="1900" name="✗"/>
          <p:cNvSpPr txBox="1"/>
          <p:nvPr/>
        </p:nvSpPr>
        <p:spPr>
          <a:xfrm>
            <a:off x="6134467" y="300788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1901" name="1.3.6.1.5.5.7.1.24"/>
          <p:cNvSpPr txBox="1"/>
          <p:nvPr/>
        </p:nvSpPr>
        <p:spPr>
          <a:xfrm>
            <a:off x="8202554" y="7522057"/>
            <a:ext cx="1903475"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1914" name="Group"/>
          <p:cNvGrpSpPr/>
          <p:nvPr/>
        </p:nvGrpSpPr>
        <p:grpSpPr>
          <a:xfrm>
            <a:off x="8563817" y="6697091"/>
            <a:ext cx="1194275" cy="896229"/>
            <a:chOff x="0" y="0"/>
            <a:chExt cx="1194273" cy="896228"/>
          </a:xfrm>
        </p:grpSpPr>
        <p:sp>
          <p:nvSpPr>
            <p:cNvPr id="190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911" name="Group"/>
            <p:cNvGrpSpPr/>
            <p:nvPr/>
          </p:nvGrpSpPr>
          <p:grpSpPr>
            <a:xfrm>
              <a:off x="62930" y="528144"/>
              <a:ext cx="290761" cy="270627"/>
              <a:chOff x="0" y="0"/>
              <a:chExt cx="290759" cy="270626"/>
            </a:xfrm>
          </p:grpSpPr>
          <p:sp>
            <p:nvSpPr>
              <p:cNvPr id="190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12"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191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1915"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916"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2013" name="Group"/>
          <p:cNvGrpSpPr/>
          <p:nvPr/>
        </p:nvGrpSpPr>
        <p:grpSpPr>
          <a:xfrm>
            <a:off x="4992918" y="7342671"/>
            <a:ext cx="1712297" cy="1028701"/>
            <a:chOff x="0" y="0"/>
            <a:chExt cx="1712295" cy="1028699"/>
          </a:xfrm>
        </p:grpSpPr>
        <p:grpSp>
          <p:nvGrpSpPr>
            <p:cNvPr id="1932" name="Group"/>
            <p:cNvGrpSpPr/>
            <p:nvPr/>
          </p:nvGrpSpPr>
          <p:grpSpPr>
            <a:xfrm>
              <a:off x="0" y="0"/>
              <a:ext cx="533210" cy="609601"/>
              <a:chOff x="0" y="0"/>
              <a:chExt cx="533209" cy="609600"/>
            </a:xfrm>
          </p:grpSpPr>
          <p:grpSp>
            <p:nvGrpSpPr>
              <p:cNvPr id="1930" name="Group"/>
              <p:cNvGrpSpPr/>
              <p:nvPr/>
            </p:nvGrpSpPr>
            <p:grpSpPr>
              <a:xfrm>
                <a:off x="0" y="118381"/>
                <a:ext cx="533210" cy="372838"/>
                <a:chOff x="0" y="0"/>
                <a:chExt cx="533209" cy="372836"/>
              </a:xfrm>
            </p:grpSpPr>
            <p:grpSp>
              <p:nvGrpSpPr>
                <p:cNvPr id="1928" name="Group"/>
                <p:cNvGrpSpPr/>
                <p:nvPr/>
              </p:nvGrpSpPr>
              <p:grpSpPr>
                <a:xfrm>
                  <a:off x="34234" y="42068"/>
                  <a:ext cx="464742" cy="330769"/>
                  <a:chOff x="0" y="0"/>
                  <a:chExt cx="464740" cy="330768"/>
                </a:xfrm>
              </p:grpSpPr>
              <p:sp>
                <p:nvSpPr>
                  <p:cNvPr id="191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25" name="Group"/>
                  <p:cNvGrpSpPr/>
                  <p:nvPr/>
                </p:nvGrpSpPr>
                <p:grpSpPr>
                  <a:xfrm>
                    <a:off x="24488" y="187531"/>
                    <a:ext cx="113148" cy="105313"/>
                    <a:chOff x="0" y="0"/>
                    <a:chExt cx="113146" cy="105311"/>
                  </a:xfrm>
                </p:grpSpPr>
                <p:sp>
                  <p:nvSpPr>
                    <p:cNvPr id="191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26"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192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2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3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48" name="Group"/>
            <p:cNvGrpSpPr/>
            <p:nvPr/>
          </p:nvGrpSpPr>
          <p:grpSpPr>
            <a:xfrm>
              <a:off x="589542" y="0"/>
              <a:ext cx="533211" cy="609601"/>
              <a:chOff x="0" y="0"/>
              <a:chExt cx="533209" cy="609600"/>
            </a:xfrm>
          </p:grpSpPr>
          <p:grpSp>
            <p:nvGrpSpPr>
              <p:cNvPr id="1946" name="Group"/>
              <p:cNvGrpSpPr/>
              <p:nvPr/>
            </p:nvGrpSpPr>
            <p:grpSpPr>
              <a:xfrm>
                <a:off x="-1" y="118381"/>
                <a:ext cx="533211" cy="372838"/>
                <a:chOff x="0" y="0"/>
                <a:chExt cx="533209" cy="372836"/>
              </a:xfrm>
            </p:grpSpPr>
            <p:grpSp>
              <p:nvGrpSpPr>
                <p:cNvPr id="1944" name="Group"/>
                <p:cNvGrpSpPr/>
                <p:nvPr/>
              </p:nvGrpSpPr>
              <p:grpSpPr>
                <a:xfrm>
                  <a:off x="34234" y="42068"/>
                  <a:ext cx="464742" cy="330769"/>
                  <a:chOff x="0" y="0"/>
                  <a:chExt cx="464740" cy="330768"/>
                </a:xfrm>
              </p:grpSpPr>
              <p:sp>
                <p:nvSpPr>
                  <p:cNvPr id="193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41" name="Group"/>
                  <p:cNvGrpSpPr/>
                  <p:nvPr/>
                </p:nvGrpSpPr>
                <p:grpSpPr>
                  <a:xfrm>
                    <a:off x="24488" y="187531"/>
                    <a:ext cx="113148" cy="105313"/>
                    <a:chOff x="0" y="0"/>
                    <a:chExt cx="113146" cy="105311"/>
                  </a:xfrm>
                </p:grpSpPr>
                <p:sp>
                  <p:nvSpPr>
                    <p:cNvPr id="193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42"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194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4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4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64" name="Group"/>
            <p:cNvGrpSpPr/>
            <p:nvPr/>
          </p:nvGrpSpPr>
          <p:grpSpPr>
            <a:xfrm>
              <a:off x="-1" y="419099"/>
              <a:ext cx="533211" cy="609601"/>
              <a:chOff x="0" y="0"/>
              <a:chExt cx="533209" cy="609600"/>
            </a:xfrm>
          </p:grpSpPr>
          <p:grpSp>
            <p:nvGrpSpPr>
              <p:cNvPr id="1962" name="Group"/>
              <p:cNvGrpSpPr/>
              <p:nvPr/>
            </p:nvGrpSpPr>
            <p:grpSpPr>
              <a:xfrm>
                <a:off x="-1" y="118381"/>
                <a:ext cx="533211" cy="372838"/>
                <a:chOff x="0" y="0"/>
                <a:chExt cx="533209" cy="372836"/>
              </a:xfrm>
            </p:grpSpPr>
            <p:grpSp>
              <p:nvGrpSpPr>
                <p:cNvPr id="1960" name="Group"/>
                <p:cNvGrpSpPr/>
                <p:nvPr/>
              </p:nvGrpSpPr>
              <p:grpSpPr>
                <a:xfrm>
                  <a:off x="34234" y="42068"/>
                  <a:ext cx="464742" cy="330769"/>
                  <a:chOff x="0" y="0"/>
                  <a:chExt cx="464740" cy="330768"/>
                </a:xfrm>
              </p:grpSpPr>
              <p:sp>
                <p:nvSpPr>
                  <p:cNvPr id="194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57" name="Group"/>
                  <p:cNvGrpSpPr/>
                  <p:nvPr/>
                </p:nvGrpSpPr>
                <p:grpSpPr>
                  <a:xfrm>
                    <a:off x="24488" y="187531"/>
                    <a:ext cx="113148" cy="105313"/>
                    <a:chOff x="0" y="0"/>
                    <a:chExt cx="113146" cy="105311"/>
                  </a:xfrm>
                </p:grpSpPr>
                <p:sp>
                  <p:nvSpPr>
                    <p:cNvPr id="195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5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5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5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5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5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5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58"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195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6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6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80" name="Group"/>
            <p:cNvGrpSpPr/>
            <p:nvPr/>
          </p:nvGrpSpPr>
          <p:grpSpPr>
            <a:xfrm>
              <a:off x="589542" y="419099"/>
              <a:ext cx="533211" cy="609601"/>
              <a:chOff x="0" y="0"/>
              <a:chExt cx="533209" cy="609600"/>
            </a:xfrm>
          </p:grpSpPr>
          <p:grpSp>
            <p:nvGrpSpPr>
              <p:cNvPr id="1978" name="Group"/>
              <p:cNvGrpSpPr/>
              <p:nvPr/>
            </p:nvGrpSpPr>
            <p:grpSpPr>
              <a:xfrm>
                <a:off x="-1" y="118381"/>
                <a:ext cx="533211" cy="372838"/>
                <a:chOff x="0" y="0"/>
                <a:chExt cx="533209" cy="372836"/>
              </a:xfrm>
            </p:grpSpPr>
            <p:grpSp>
              <p:nvGrpSpPr>
                <p:cNvPr id="1976" name="Group"/>
                <p:cNvGrpSpPr/>
                <p:nvPr/>
              </p:nvGrpSpPr>
              <p:grpSpPr>
                <a:xfrm>
                  <a:off x="34234" y="42068"/>
                  <a:ext cx="464742" cy="330769"/>
                  <a:chOff x="0" y="0"/>
                  <a:chExt cx="464740" cy="330768"/>
                </a:xfrm>
              </p:grpSpPr>
              <p:sp>
                <p:nvSpPr>
                  <p:cNvPr id="196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73" name="Group"/>
                  <p:cNvGrpSpPr/>
                  <p:nvPr/>
                </p:nvGrpSpPr>
                <p:grpSpPr>
                  <a:xfrm>
                    <a:off x="24488" y="187531"/>
                    <a:ext cx="113148" cy="105313"/>
                    <a:chOff x="0" y="0"/>
                    <a:chExt cx="113146" cy="105311"/>
                  </a:xfrm>
                </p:grpSpPr>
                <p:sp>
                  <p:nvSpPr>
                    <p:cNvPr id="196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74"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197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7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7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96" name="Group"/>
            <p:cNvGrpSpPr/>
            <p:nvPr/>
          </p:nvGrpSpPr>
          <p:grpSpPr>
            <a:xfrm>
              <a:off x="1179085" y="0"/>
              <a:ext cx="533211" cy="609601"/>
              <a:chOff x="0" y="0"/>
              <a:chExt cx="533209" cy="609600"/>
            </a:xfrm>
          </p:grpSpPr>
          <p:grpSp>
            <p:nvGrpSpPr>
              <p:cNvPr id="1994" name="Group"/>
              <p:cNvGrpSpPr/>
              <p:nvPr/>
            </p:nvGrpSpPr>
            <p:grpSpPr>
              <a:xfrm>
                <a:off x="-1" y="118381"/>
                <a:ext cx="533211" cy="372838"/>
                <a:chOff x="0" y="0"/>
                <a:chExt cx="533209" cy="372836"/>
              </a:xfrm>
            </p:grpSpPr>
            <p:grpSp>
              <p:nvGrpSpPr>
                <p:cNvPr id="1992" name="Group"/>
                <p:cNvGrpSpPr/>
                <p:nvPr/>
              </p:nvGrpSpPr>
              <p:grpSpPr>
                <a:xfrm>
                  <a:off x="34234" y="42068"/>
                  <a:ext cx="464742" cy="330769"/>
                  <a:chOff x="0" y="0"/>
                  <a:chExt cx="464740" cy="330768"/>
                </a:xfrm>
              </p:grpSpPr>
              <p:sp>
                <p:nvSpPr>
                  <p:cNvPr id="198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89" name="Group"/>
                  <p:cNvGrpSpPr/>
                  <p:nvPr/>
                </p:nvGrpSpPr>
                <p:grpSpPr>
                  <a:xfrm>
                    <a:off x="24488" y="187531"/>
                    <a:ext cx="113148" cy="105313"/>
                    <a:chOff x="0" y="0"/>
                    <a:chExt cx="113146" cy="105311"/>
                  </a:xfrm>
                </p:grpSpPr>
                <p:sp>
                  <p:nvSpPr>
                    <p:cNvPr id="198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90"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199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9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9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012" name="Group"/>
            <p:cNvGrpSpPr/>
            <p:nvPr/>
          </p:nvGrpSpPr>
          <p:grpSpPr>
            <a:xfrm>
              <a:off x="1179085" y="419099"/>
              <a:ext cx="533211" cy="609601"/>
              <a:chOff x="0" y="0"/>
              <a:chExt cx="533209" cy="609600"/>
            </a:xfrm>
          </p:grpSpPr>
          <p:grpSp>
            <p:nvGrpSpPr>
              <p:cNvPr id="2010" name="Group"/>
              <p:cNvGrpSpPr/>
              <p:nvPr/>
            </p:nvGrpSpPr>
            <p:grpSpPr>
              <a:xfrm>
                <a:off x="-1" y="118381"/>
                <a:ext cx="533211" cy="372838"/>
                <a:chOff x="0" y="0"/>
                <a:chExt cx="533209" cy="372836"/>
              </a:xfrm>
            </p:grpSpPr>
            <p:grpSp>
              <p:nvGrpSpPr>
                <p:cNvPr id="2008" name="Group"/>
                <p:cNvGrpSpPr/>
                <p:nvPr/>
              </p:nvGrpSpPr>
              <p:grpSpPr>
                <a:xfrm>
                  <a:off x="34234" y="42068"/>
                  <a:ext cx="464742" cy="330769"/>
                  <a:chOff x="0" y="0"/>
                  <a:chExt cx="464740" cy="330768"/>
                </a:xfrm>
              </p:grpSpPr>
              <p:sp>
                <p:nvSpPr>
                  <p:cNvPr id="199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005" name="Group"/>
                  <p:cNvGrpSpPr/>
                  <p:nvPr/>
                </p:nvGrpSpPr>
                <p:grpSpPr>
                  <a:xfrm>
                    <a:off x="24488" y="187531"/>
                    <a:ext cx="113148" cy="105313"/>
                    <a:chOff x="0" y="0"/>
                    <a:chExt cx="113146" cy="105311"/>
                  </a:xfrm>
                </p:grpSpPr>
                <p:sp>
                  <p:nvSpPr>
                    <p:cNvPr id="199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0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06"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00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00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01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017" name="Group"/>
          <p:cNvGrpSpPr/>
          <p:nvPr/>
        </p:nvGrpSpPr>
        <p:grpSpPr>
          <a:xfrm>
            <a:off x="2270329" y="7205697"/>
            <a:ext cx="2420393" cy="1991953"/>
            <a:chOff x="-125108" y="0"/>
            <a:chExt cx="2420391" cy="1991952"/>
          </a:xfrm>
        </p:grpSpPr>
        <p:sp>
          <p:nvSpPr>
            <p:cNvPr id="2014"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015"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2016"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018" name="Dingbat Check"/>
          <p:cNvSpPr/>
          <p:nvPr/>
        </p:nvSpPr>
        <p:spPr>
          <a:xfrm>
            <a:off x="6216157" y="3321425"/>
            <a:ext cx="872769"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019" name="1.3.6.1.5.5.7.1.24"/>
          <p:cNvSpPr txBox="1"/>
          <p:nvPr/>
        </p:nvSpPr>
        <p:spPr>
          <a:xfrm>
            <a:off x="9339123" y="4618535"/>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032" name="Group"/>
          <p:cNvGrpSpPr/>
          <p:nvPr/>
        </p:nvGrpSpPr>
        <p:grpSpPr>
          <a:xfrm>
            <a:off x="9700386" y="3793569"/>
            <a:ext cx="1194275" cy="896229"/>
            <a:chOff x="0" y="0"/>
            <a:chExt cx="1194273" cy="896228"/>
          </a:xfrm>
        </p:grpSpPr>
        <p:sp>
          <p:nvSpPr>
            <p:cNvPr id="202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029" name="Group"/>
            <p:cNvGrpSpPr/>
            <p:nvPr/>
          </p:nvGrpSpPr>
          <p:grpSpPr>
            <a:xfrm>
              <a:off x="62930" y="528144"/>
              <a:ext cx="290761" cy="270627"/>
              <a:chOff x="0" y="0"/>
              <a:chExt cx="290759" cy="270626"/>
            </a:xfrm>
          </p:grpSpPr>
          <p:sp>
            <p:nvSpPr>
              <p:cNvPr id="202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3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03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035" name="Group"/>
          <p:cNvGrpSpPr/>
          <p:nvPr/>
        </p:nvGrpSpPr>
        <p:grpSpPr>
          <a:xfrm>
            <a:off x="10624212" y="3550387"/>
            <a:ext cx="575891" cy="869981"/>
            <a:chOff x="0" y="0"/>
            <a:chExt cx="575889" cy="869980"/>
          </a:xfrm>
        </p:grpSpPr>
        <p:sp>
          <p:nvSpPr>
            <p:cNvPr id="2033"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034"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038" name="Group"/>
          <p:cNvGrpSpPr/>
          <p:nvPr/>
        </p:nvGrpSpPr>
        <p:grpSpPr>
          <a:xfrm>
            <a:off x="10624212" y="3550387"/>
            <a:ext cx="575891" cy="869981"/>
            <a:chOff x="0" y="0"/>
            <a:chExt cx="575889" cy="869980"/>
          </a:xfrm>
        </p:grpSpPr>
        <p:sp>
          <p:nvSpPr>
            <p:cNvPr id="2036"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037"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043" name="Group"/>
          <p:cNvGrpSpPr/>
          <p:nvPr/>
        </p:nvGrpSpPr>
        <p:grpSpPr>
          <a:xfrm>
            <a:off x="5026502" y="1495370"/>
            <a:ext cx="3794165" cy="1216315"/>
            <a:chOff x="0" y="0"/>
            <a:chExt cx="3794163" cy="1216314"/>
          </a:xfrm>
        </p:grpSpPr>
        <p:sp>
          <p:nvSpPr>
            <p:cNvPr id="2039" name="Dingbat Check"/>
            <p:cNvSpPr/>
            <p:nvPr/>
          </p:nvSpPr>
          <p:spPr>
            <a:xfrm>
              <a:off x="0" y="-1"/>
              <a:ext cx="450667" cy="42825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40" name="No additional latency…"/>
            <p:cNvSpPr txBox="1"/>
            <p:nvPr/>
          </p:nvSpPr>
          <p:spPr>
            <a:xfrm>
              <a:off x="531279" y="16009"/>
              <a:ext cx="3262885" cy="1197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r>
                <a:t>No additional latency</a:t>
              </a:r>
            </a:p>
            <a:p>
              <a:pPr algn="l"/>
              <a:r>
                <a:t>No privacy issues</a:t>
              </a:r>
            </a:p>
            <a:p>
              <a:pPr algn="l"/>
              <a:r>
                <a:t>No soft failure</a:t>
              </a:r>
            </a:p>
          </p:txBody>
        </p:sp>
        <p:sp>
          <p:nvSpPr>
            <p:cNvPr id="2041" name="Dingbat Check"/>
            <p:cNvSpPr/>
            <p:nvPr/>
          </p:nvSpPr>
          <p:spPr>
            <a:xfrm>
              <a:off x="0" y="400713"/>
              <a:ext cx="450667" cy="428252"/>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042" name="Dingbat Check"/>
            <p:cNvSpPr/>
            <p:nvPr/>
          </p:nvSpPr>
          <p:spPr>
            <a:xfrm>
              <a:off x="0" y="788062"/>
              <a:ext cx="450667" cy="42825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901"/>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1892"/>
                                        </p:tgtEl>
                                        <p:attrNameLst>
                                          <p:attrName>style.visibility</p:attrName>
                                        </p:attrNameLst>
                                      </p:cBhvr>
                                      <p:to>
                                        <p:strVal val="visible"/>
                                      </p:to>
                                    </p:set>
                                  </p:childTnLst>
                                </p:cTn>
                              </p:par>
                            </p:childTnLst>
                          </p:cTn>
                        </p:par>
                        <p:par>
                          <p:cTn id="14" fill="hold">
                            <p:stCondLst>
                              <p:cond delay="0"/>
                            </p:stCondLst>
                            <p:childTnLst>
                              <p:par>
                                <p:cTn id="15" presetClass="exit" nodeType="afterEffect" presetSubtype="0" presetID="1" grpId="4" fill="hold">
                                  <p:stCondLst>
                                    <p:cond delay="0"/>
                                  </p:stCondLst>
                                  <p:iterate type="el" backwards="0">
                                    <p:tmAbs val="0"/>
                                  </p:iterate>
                                  <p:childTnLst>
                                    <p:set>
                                      <p:cBhvr>
                                        <p:cTn id="16" fill="hold">
                                          <p:stCondLst>
                                            <p:cond delay="0"/>
                                          </p:stCondLst>
                                        </p:cTn>
                                        <p:tgtEl>
                                          <p:spTgt spid="1914"/>
                                        </p:tgtEl>
                                        <p:attrNameLst>
                                          <p:attrName>style.visibility</p:attrName>
                                        </p:attrNameLst>
                                      </p:cBhvr>
                                      <p:to>
                                        <p:strVal val="hidden"/>
                                      </p:to>
                                    </p:set>
                                  </p:childTnLst>
                                </p:cTn>
                              </p:par>
                            </p:childTnLst>
                          </p:cTn>
                        </p:par>
                        <p:par>
                          <p:cTn id="17" fill="hold">
                            <p:stCondLst>
                              <p:cond delay="0"/>
                            </p:stCondLst>
                            <p:childTnLst>
                              <p:par>
                                <p:cTn id="18" presetClass="exit" nodeType="afterEffect" presetSubtype="0" presetID="1" grpId="5" fill="hold">
                                  <p:stCondLst>
                                    <p:cond delay="0"/>
                                  </p:stCondLst>
                                  <p:iterate type="el" backwards="0">
                                    <p:tmAbs val="0"/>
                                  </p:iterate>
                                  <p:childTnLst>
                                    <p:set>
                                      <p:cBhvr>
                                        <p:cTn id="19" fill="hold">
                                          <p:stCondLst>
                                            <p:cond delay="0"/>
                                          </p:stCondLst>
                                        </p:cTn>
                                        <p:tgtEl>
                                          <p:spTgt spid="1901"/>
                                        </p:tgtEl>
                                        <p:attrNameLst>
                                          <p:attrName>style.visibility</p:attrName>
                                        </p:attrNameLst>
                                      </p:cBhvr>
                                      <p:to>
                                        <p:strVal val="hidden"/>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185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7" fill="hold">
                                  <p:stCondLst>
                                    <p:cond delay="0"/>
                                  </p:stCondLst>
                                  <p:iterate type="el" backwards="0">
                                    <p:tmAbs val="0"/>
                                  </p:iterate>
                                  <p:childTnLst>
                                    <p:set>
                                      <p:cBhvr>
                                        <p:cTn id="26" fill="hold"/>
                                        <p:tgtEl>
                                          <p:spTgt spid="2044"/>
                                        </p:tgtEl>
                                        <p:attrNameLst>
                                          <p:attrName>style.visibility</p:attrName>
                                        </p:attrNameLst>
                                      </p:cBhvr>
                                      <p:to>
                                        <p:strVal val="visible"/>
                                      </p:to>
                                    </p:set>
                                    <p:animEffect filter="wipe(down)" transition="in">
                                      <p:cBhvr>
                                        <p:cTn id="27" dur="300"/>
                                        <p:tgtEl>
                                          <p:spTgt spid="2044"/>
                                        </p:tgtEl>
                                      </p:cBhvr>
                                    </p:animEffect>
                                  </p:childTnLst>
                                </p:cTn>
                              </p:par>
                            </p:childTnLst>
                          </p:cTn>
                        </p:par>
                        <p:par>
                          <p:cTn id="28" fill="hold">
                            <p:stCondLst>
                              <p:cond delay="0"/>
                            </p:stCondLst>
                            <p:childTnLst>
                              <p:par>
                                <p:cTn id="29" presetClass="path" nodeType="withEffect" presetSubtype="0" presetID="-1" grpId="8" accel="50000" decel="50000" fill="hold">
                                  <p:stCondLst>
                                    <p:cond delay="0"/>
                                  </p:stCondLst>
                                  <p:childTnLst>
                                    <p:animMotion path="M 0.000000 0.000000 L 0.088235 -0.294994" origin="layout" pathEditMode="relative">
                                      <p:cBhvr>
                                        <p:cTn id="30" dur="300" fill="hold"/>
                                        <p:tgtEl>
                                          <p:spTgt spid="1892"/>
                                        </p:tgtEl>
                                        <p:attrNameLst>
                                          <p:attrName>ppt_x</p:attrName>
                                          <p:attrName>ppt_y</p:attrName>
                                        </p:attrNameLst>
                                      </p:cBhvr>
                                    </p:animMotion>
                                  </p:childTnLst>
                                </p:cTn>
                              </p:par>
                            </p:childTnLst>
                          </p:cTn>
                        </p:par>
                        <p:par>
                          <p:cTn id="31" fill="hold">
                            <p:stCondLst>
                              <p:cond delay="300"/>
                            </p:stCondLst>
                            <p:childTnLst>
                              <p:par>
                                <p:cTn id="32" presetClass="entr" nodeType="afterEffect" presetSubtype="0" presetID="1" grpId="9" fill="hold">
                                  <p:stCondLst>
                                    <p:cond delay="0"/>
                                  </p:stCondLst>
                                  <p:iterate type="el" backwards="0">
                                    <p:tmAbs val="0"/>
                                  </p:iterate>
                                  <p:childTnLst>
                                    <p:set>
                                      <p:cBhvr>
                                        <p:cTn id="33" fill="hold"/>
                                        <p:tgtEl>
                                          <p:spTgt spid="2032"/>
                                        </p:tgtEl>
                                        <p:attrNameLst>
                                          <p:attrName>style.visibility</p:attrName>
                                        </p:attrNameLst>
                                      </p:cBhvr>
                                      <p:to>
                                        <p:strVal val="visible"/>
                                      </p:to>
                                    </p:set>
                                  </p:childTnLst>
                                </p:cTn>
                              </p:par>
                            </p:childTnLst>
                          </p:cTn>
                        </p:par>
                        <p:par>
                          <p:cTn id="34" fill="hold">
                            <p:stCondLst>
                              <p:cond delay="300"/>
                            </p:stCondLst>
                            <p:childTnLst>
                              <p:par>
                                <p:cTn id="35" presetClass="entr" nodeType="afterEffect" presetSubtype="0" presetID="1" grpId="10" fill="hold">
                                  <p:stCondLst>
                                    <p:cond delay="0"/>
                                  </p:stCondLst>
                                  <p:iterate type="el" backwards="0">
                                    <p:tmAbs val="0"/>
                                  </p:iterate>
                                  <p:childTnLst>
                                    <p:set>
                                      <p:cBhvr>
                                        <p:cTn id="36" fill="hold"/>
                                        <p:tgtEl>
                                          <p:spTgt spid="20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2" grpId="11" fill="hold">
                                  <p:stCondLst>
                                    <p:cond delay="0"/>
                                  </p:stCondLst>
                                  <p:iterate type="el" backwards="0">
                                    <p:tmAbs val="0"/>
                                  </p:iterate>
                                  <p:childTnLst>
                                    <p:set>
                                      <p:cBhvr>
                                        <p:cTn id="40" fill="hold"/>
                                        <p:tgtEl>
                                          <p:spTgt spid="2045"/>
                                        </p:tgtEl>
                                        <p:attrNameLst>
                                          <p:attrName>style.visibility</p:attrName>
                                        </p:attrNameLst>
                                      </p:cBhvr>
                                      <p:to>
                                        <p:strVal val="visible"/>
                                      </p:to>
                                    </p:set>
                                    <p:animEffect filter="wipe(right)" transition="in">
                                      <p:cBhvr>
                                        <p:cTn id="41" dur="300"/>
                                        <p:tgtEl>
                                          <p:spTgt spid="2045"/>
                                        </p:tgtEl>
                                      </p:cBhvr>
                                    </p:animEffect>
                                  </p:childTnLst>
                                </p:cTn>
                              </p:par>
                            </p:childTnLst>
                          </p:cTn>
                        </p:par>
                        <p:par>
                          <p:cTn id="42" fill="hold">
                            <p:stCondLst>
                              <p:cond delay="300"/>
                            </p:stCondLst>
                            <p:childTnLst>
                              <p:par>
                                <p:cTn id="43" presetClass="entr" nodeType="afterEffect" presetSubtype="8" presetID="22" grpId="12" fill="hold">
                                  <p:stCondLst>
                                    <p:cond delay="0"/>
                                  </p:stCondLst>
                                  <p:iterate type="el" backwards="0">
                                    <p:tmAbs val="0"/>
                                  </p:iterate>
                                  <p:childTnLst>
                                    <p:set>
                                      <p:cBhvr>
                                        <p:cTn id="44" fill="hold"/>
                                        <p:tgtEl>
                                          <p:spTgt spid="2046"/>
                                        </p:tgtEl>
                                        <p:attrNameLst>
                                          <p:attrName>style.visibility</p:attrName>
                                        </p:attrNameLst>
                                      </p:cBhvr>
                                      <p:to>
                                        <p:strVal val="visible"/>
                                      </p:to>
                                    </p:set>
                                    <p:animEffect filter="wipe(left)" transition="in">
                                      <p:cBhvr>
                                        <p:cTn id="45" dur="300"/>
                                        <p:tgtEl>
                                          <p:spTgt spid="2046"/>
                                        </p:tgtEl>
                                      </p:cBhvr>
                                    </p:animEffect>
                                  </p:childTnLst>
                                </p:cTn>
                              </p:par>
                            </p:childTnLst>
                          </p:cTn>
                        </p:par>
                        <p:par>
                          <p:cTn id="46" fill="hold">
                            <p:stCondLst>
                              <p:cond delay="600"/>
                            </p:stCondLst>
                            <p:childTnLst>
                              <p:par>
                                <p:cTn id="47" presetClass="entr" nodeType="afterEffect" presetSubtype="0" presetID="1" grpId="13" fill="hold">
                                  <p:stCondLst>
                                    <p:cond delay="0"/>
                                  </p:stCondLst>
                                  <p:iterate type="el" backwards="0">
                                    <p:tmAbs val="0"/>
                                  </p:iterate>
                                  <p:childTnLst>
                                    <p:set>
                                      <p:cBhvr>
                                        <p:cTn id="48" fill="hold"/>
                                        <p:tgtEl>
                                          <p:spTgt spid="1898"/>
                                        </p:tgtEl>
                                        <p:attrNameLst>
                                          <p:attrName>style.visibility</p:attrName>
                                        </p:attrNameLst>
                                      </p:cBhvr>
                                      <p:to>
                                        <p:strVal val="visible"/>
                                      </p:to>
                                    </p:set>
                                  </p:childTnLst>
                                </p:cTn>
                              </p:par>
                            </p:childTnLst>
                          </p:cTn>
                        </p:par>
                        <p:par>
                          <p:cTn id="49" fill="hold">
                            <p:stCondLst>
                              <p:cond delay="600"/>
                            </p:stCondLst>
                            <p:childTnLst>
                              <p:par>
                                <p:cTn id="50" presetClass="entr" nodeType="afterEffect" presetSubtype="0" presetID="1" grpId="14" fill="hold">
                                  <p:stCondLst>
                                    <p:cond delay="200"/>
                                  </p:stCondLst>
                                  <p:iterate type="el" backwards="0">
                                    <p:tmAbs val="0"/>
                                  </p:iterate>
                                  <p:childTnLst>
                                    <p:set>
                                      <p:cBhvr>
                                        <p:cTn id="51" fill="hold"/>
                                        <p:tgtEl>
                                          <p:spTgt spid="2035"/>
                                        </p:tgtEl>
                                        <p:attrNameLst>
                                          <p:attrName>style.visibility</p:attrName>
                                        </p:attrNameLst>
                                      </p:cBhvr>
                                      <p:to>
                                        <p:strVal val="visible"/>
                                      </p:to>
                                    </p:set>
                                  </p:childTnLst>
                                </p:cTn>
                              </p:par>
                            </p:childTnLst>
                          </p:cTn>
                        </p:par>
                        <p:par>
                          <p:cTn id="52" fill="hold">
                            <p:stCondLst>
                              <p:cond delay="800"/>
                            </p:stCondLst>
                            <p:childTnLst>
                              <p:par>
                                <p:cTn id="53" presetClass="entr" nodeType="afterEffect" presetSubtype="0" presetID="1" grpId="15" fill="hold">
                                  <p:stCondLst>
                                    <p:cond delay="100"/>
                                  </p:stCondLst>
                                  <p:iterate type="el" backwards="0">
                                    <p:tmAbs val="0"/>
                                  </p:iterate>
                                  <p:childTnLst>
                                    <p:set>
                                      <p:cBhvr>
                                        <p:cTn id="54" fill="hold"/>
                                        <p:tgtEl>
                                          <p:spTgt spid="20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path" nodeType="clickEffect" presetSubtype="0" presetID="-1" grpId="16" accel="50000" decel="50000" fill="hold">
                                  <p:stCondLst>
                                    <p:cond delay="0"/>
                                  </p:stCondLst>
                                  <p:childTnLst>
                                    <p:animMotion path="M 0.088235 -0.294994 L -0.433087 -0.294994" origin="layout" pathEditMode="relative">
                                      <p:cBhvr>
                                        <p:cTn id="58" dur="300" fill="hold"/>
                                        <p:tgtEl>
                                          <p:spTgt spid="1892"/>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Class="path" nodeType="clickEffect" presetSubtype="0" presetID="-1" grpId="17" accel="50000" decel="50000" fill="hold">
                                  <p:stCondLst>
                                    <p:cond delay="0"/>
                                  </p:stCondLst>
                                  <p:childTnLst>
                                    <p:animMotion path="M 0.000000 0.000000 L -0.512750 0.000000" origin="layout" pathEditMode="relative">
                                      <p:cBhvr>
                                        <p:cTn id="62" dur="1000" fill="hold"/>
                                        <p:tgtEl>
                                          <p:spTgt spid="2035"/>
                                        </p:tgtEl>
                                        <p:attrNameLst>
                                          <p:attrName>ppt_x</p:attrName>
                                          <p:attrName>ppt_y</p:attrName>
                                        </p:attrNameLst>
                                      </p:cBhvr>
                                    </p:animMotion>
                                  </p:childTnLst>
                                </p:cTn>
                              </p:par>
                            </p:childTnLst>
                          </p:cTn>
                        </p:par>
                        <p:par>
                          <p:cTn id="63" fill="hold">
                            <p:stCondLst>
                              <p:cond delay="1000"/>
                            </p:stCondLst>
                            <p:childTnLst>
                              <p:par>
                                <p:cTn id="64" presetClass="entr" nodeType="afterEffect" presetSubtype="0" presetID="1" grpId="18" fill="hold">
                                  <p:stCondLst>
                                    <p:cond delay="0"/>
                                  </p:stCondLst>
                                  <p:iterate type="el" backwards="0">
                                    <p:tmAbs val="0"/>
                                  </p:iterate>
                                  <p:childTnLst>
                                    <p:set>
                                      <p:cBhvr>
                                        <p:cTn id="65" fill="hold"/>
                                        <p:tgtEl>
                                          <p:spTgt spid="201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Class="exit" nodeType="clickEffect" presetSubtype="0" presetID="1" grpId="19" fill="hold">
                                  <p:stCondLst>
                                    <p:cond delay="0"/>
                                  </p:stCondLst>
                                  <p:iterate type="el" backwards="0">
                                    <p:tmAbs val="0"/>
                                  </p:iterate>
                                  <p:childTnLst>
                                    <p:set>
                                      <p:cBhvr>
                                        <p:cTn id="69" fill="hold">
                                          <p:stCondLst>
                                            <p:cond delay="0"/>
                                          </p:stCondLst>
                                        </p:cTn>
                                        <p:tgtEl>
                                          <p:spTgt spid="2018"/>
                                        </p:tgtEl>
                                        <p:attrNameLst>
                                          <p:attrName>style.visibility</p:attrName>
                                        </p:attrNameLst>
                                      </p:cBhvr>
                                      <p:to>
                                        <p:strVal val="hidden"/>
                                      </p:to>
                                    </p:set>
                                  </p:childTnLst>
                                </p:cTn>
                              </p:par>
                            </p:childTnLst>
                          </p:cTn>
                        </p:par>
                        <p:par>
                          <p:cTn id="70" fill="hold">
                            <p:stCondLst>
                              <p:cond delay="0"/>
                            </p:stCondLst>
                            <p:childTnLst>
                              <p:par>
                                <p:cTn id="71" presetClass="exit" nodeType="afterEffect" presetSubtype="32" presetID="23" grpId="20" fill="hold">
                                  <p:stCondLst>
                                    <p:cond delay="0"/>
                                  </p:stCondLst>
                                  <p:iterate type="el" backwards="0">
                                    <p:tmAbs val="0"/>
                                  </p:iterate>
                                  <p:childTnLst>
                                    <p:anim calcmode="lin" valueType="num">
                                      <p:cBhvr>
                                        <p:cTn id="72" dur="500" fill="hold"/>
                                        <p:tgtEl>
                                          <p:spTgt spid="2035"/>
                                        </p:tgtEl>
                                        <p:attrNameLst>
                                          <p:attrName>ppt_w</p:attrName>
                                        </p:attrNameLst>
                                      </p:cBhvr>
                                      <p:tavLst>
                                        <p:tav tm="0">
                                          <p:val>
                                            <p:strVal val="ppt_w"/>
                                          </p:val>
                                        </p:tav>
                                        <p:tav tm="100000">
                                          <p:val>
                                            <p:fltVal val="0"/>
                                          </p:val>
                                        </p:tav>
                                      </p:tavLst>
                                    </p:anim>
                                    <p:anim calcmode="lin" valueType="num">
                                      <p:cBhvr>
                                        <p:cTn id="73" dur="500" fill="hold"/>
                                        <p:tgtEl>
                                          <p:spTgt spid="2035"/>
                                        </p:tgtEl>
                                        <p:attrNameLst>
                                          <p:attrName>ppt_h</p:attrName>
                                        </p:attrNameLst>
                                      </p:cBhvr>
                                      <p:tavLst>
                                        <p:tav tm="0">
                                          <p:val>
                                            <p:strVal val="ppt_h"/>
                                          </p:val>
                                        </p:tav>
                                        <p:tav tm="100000">
                                          <p:val>
                                            <p:fltVal val="0"/>
                                          </p:val>
                                        </p:tav>
                                      </p:tavLst>
                                    </p:anim>
                                    <p:set>
                                      <p:cBhvr>
                                        <p:cTn id="74" fill="hold">
                                          <p:stCondLst>
                                            <p:cond delay="499"/>
                                          </p:stCondLst>
                                        </p:cTn>
                                        <p:tgtEl>
                                          <p:spTgt spid="203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21" fill="hold">
                                  <p:stCondLst>
                                    <p:cond delay="0"/>
                                  </p:stCondLst>
                                  <p:iterate type="el" backwards="0">
                                    <p:tmAbs val="0"/>
                                  </p:iterate>
                                  <p:childTnLst>
                                    <p:set>
                                      <p:cBhvr>
                                        <p:cTn id="78" fill="hold"/>
                                        <p:tgtEl>
                                          <p:spTgt spid="190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0" presetID="1" grpId="22" fill="hold">
                                  <p:stCondLst>
                                    <p:cond delay="0"/>
                                  </p:stCondLst>
                                  <p:iterate type="el" backwards="0">
                                    <p:tmAbs val="0"/>
                                  </p:iterate>
                                  <p:childTnLst>
                                    <p:set>
                                      <p:cBhvr>
                                        <p:cTn id="82" fill="hold"/>
                                        <p:tgtEl>
                                          <p:spTgt spid="20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8" grpId="13"/>
      <p:bldP build="whole" bldLvl="1" animBg="1" rev="0" advAuto="0" spid="2035" grpId="20"/>
      <p:bldP build="whole" bldLvl="1" animBg="1" rev="0" advAuto="0" spid="2043" grpId="22"/>
      <p:bldP build="whole" bldLvl="1" animBg="1" rev="0" advAuto="0" spid="2018" grpId="18"/>
      <p:bldP build="whole" bldLvl="1" animBg="1" rev="0" advAuto="0" spid="2018" grpId="19"/>
      <p:bldP build="whole" bldLvl="1" animBg="1" rev="0" advAuto="0" spid="1901" grpId="2"/>
      <p:bldP build="whole" bldLvl="1" animBg="1" rev="0" advAuto="0" spid="1858" grpId="6"/>
      <p:bldP build="whole" bldLvl="1" animBg="1" rev="0" advAuto="0" spid="1901" grpId="5"/>
      <p:bldP build="whole" bldLvl="1" animBg="1" rev="0" advAuto="0" spid="2044" grpId="7"/>
      <p:bldP build="whole" bldLvl="1" animBg="1" rev="0" advAuto="0" spid="2045" grpId="11"/>
      <p:bldP build="whole" bldLvl="1" animBg="1" rev="0" advAuto="0" spid="2046" grpId="12"/>
      <p:bldP build="whole" bldLvl="1" animBg="1" rev="0" advAuto="0" spid="2019" grpId="10"/>
      <p:bldP build="whole" bldLvl="1" animBg="1" rev="0" advAuto="0" spid="2038" grpId="15"/>
      <p:bldP build="whole" bldLvl="1" animBg="1" rev="0" advAuto="0" spid="1892" grpId="3"/>
      <p:bldP build="whole" bldLvl="1" animBg="1" rev="0" advAuto="0" spid="1914" grpId="1"/>
      <p:bldP build="whole" bldLvl="1" animBg="1" rev="0" advAuto="0" spid="2035" grpId="14"/>
      <p:bldP build="whole" bldLvl="1" animBg="1" rev="0" advAuto="0" spid="1914" grpId="4"/>
      <p:bldP build="whole" bldLvl="1" animBg="1" rev="0" advAuto="0" spid="1900" grpId="21"/>
      <p:bldP build="whole" bldLvl="1" animBg="1" rev="0" advAuto="0" spid="2032" grpId="9"/>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0" name="To support OCSP Must Staple…"/>
          <p:cNvSpPr txBox="1"/>
          <p:nvPr>
            <p:ph type="title"/>
          </p:nvPr>
        </p:nvSpPr>
        <p:spPr>
          <a:prstGeom prst="rect">
            <a:avLst/>
          </a:prstGeom>
        </p:spPr>
        <p:txBody>
          <a:bodyPr/>
          <a:lstStyle/>
          <a:p>
            <a:pPr/>
            <a:r>
              <a:t>To support OCSP Must Staple</a:t>
            </a:r>
          </a:p>
          <a:p>
            <a:pPr/>
            <a:r>
              <a:t>(1) CA</a:t>
            </a:r>
          </a:p>
        </p:txBody>
      </p:sp>
      <p:sp>
        <p:nvSpPr>
          <p:cNvPr id="205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064" name="Group"/>
          <p:cNvGrpSpPr/>
          <p:nvPr/>
        </p:nvGrpSpPr>
        <p:grpSpPr>
          <a:xfrm>
            <a:off x="2889549" y="3840499"/>
            <a:ext cx="1194274" cy="896229"/>
            <a:chOff x="0" y="0"/>
            <a:chExt cx="1194273" cy="896228"/>
          </a:xfrm>
        </p:grpSpPr>
        <p:sp>
          <p:nvSpPr>
            <p:cNvPr id="205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061" name="Group"/>
            <p:cNvGrpSpPr/>
            <p:nvPr/>
          </p:nvGrpSpPr>
          <p:grpSpPr>
            <a:xfrm>
              <a:off x="62930" y="528144"/>
              <a:ext cx="290761" cy="270627"/>
              <a:chOff x="0" y="0"/>
              <a:chExt cx="290759" cy="270626"/>
            </a:xfrm>
          </p:grpSpPr>
          <p:sp>
            <p:nvSpPr>
              <p:cNvPr id="205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6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62"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063"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067" name="Group"/>
          <p:cNvGrpSpPr/>
          <p:nvPr/>
        </p:nvGrpSpPr>
        <p:grpSpPr>
          <a:xfrm>
            <a:off x="3898215" y="3550387"/>
            <a:ext cx="575891" cy="869981"/>
            <a:chOff x="0" y="0"/>
            <a:chExt cx="575889" cy="869980"/>
          </a:xfrm>
        </p:grpSpPr>
        <p:sp>
          <p:nvSpPr>
            <p:cNvPr id="2065"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066"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068"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069" name="Chrome-logo.png" descr="Chrome-logo.png"/>
          <p:cNvPicPr>
            <a:picLocks noChangeAspect="1"/>
          </p:cNvPicPr>
          <p:nvPr/>
        </p:nvPicPr>
        <p:blipFill>
          <a:blip r:embed="rId5">
            <a:extLst/>
          </a:blip>
          <a:stretch>
            <a:fillRect/>
          </a:stretch>
        </p:blipFill>
        <p:spPr>
          <a:xfrm>
            <a:off x="1841634" y="2992428"/>
            <a:ext cx="685801" cy="685801"/>
          </a:xfrm>
          <a:prstGeom prst="rect">
            <a:avLst/>
          </a:prstGeom>
          <a:ln w="12700">
            <a:miter lim="400000"/>
          </a:ln>
        </p:spPr>
      </p:pic>
      <p:sp>
        <p:nvSpPr>
          <p:cNvPr id="2070"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03" name="Group"/>
          <p:cNvGrpSpPr/>
          <p:nvPr/>
        </p:nvGrpSpPr>
        <p:grpSpPr>
          <a:xfrm>
            <a:off x="7501744" y="2989452"/>
            <a:ext cx="3500282" cy="1991852"/>
            <a:chOff x="0" y="0"/>
            <a:chExt cx="3500280" cy="1991850"/>
          </a:xfrm>
        </p:grpSpPr>
        <p:grpSp>
          <p:nvGrpSpPr>
            <p:cNvPr id="2073" name="Group"/>
            <p:cNvGrpSpPr/>
            <p:nvPr/>
          </p:nvGrpSpPr>
          <p:grpSpPr>
            <a:xfrm>
              <a:off x="0" y="0"/>
              <a:ext cx="3500281" cy="1991851"/>
              <a:chOff x="0" y="0"/>
              <a:chExt cx="3500280" cy="1991850"/>
            </a:xfrm>
          </p:grpSpPr>
          <p:sp>
            <p:nvSpPr>
              <p:cNvPr id="2071"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072" name="strategic_bofa500_1.png" descr="strategic_bofa500_1.png"/>
              <p:cNvPicPr>
                <a:picLocks noChangeAspect="1"/>
              </p:cNvPicPr>
              <p:nvPr/>
            </p:nvPicPr>
            <p:blipFill>
              <a:blip r:embed="rId4">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081" name="Group"/>
            <p:cNvGrpSpPr/>
            <p:nvPr/>
          </p:nvGrpSpPr>
          <p:grpSpPr>
            <a:xfrm>
              <a:off x="1437782" y="1007050"/>
              <a:ext cx="627664" cy="584201"/>
              <a:chOff x="0" y="0"/>
              <a:chExt cx="627662" cy="584200"/>
            </a:xfrm>
          </p:grpSpPr>
          <p:sp>
            <p:nvSpPr>
              <p:cNvPr id="207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7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094" name="Group"/>
            <p:cNvGrpSpPr/>
            <p:nvPr/>
          </p:nvGrpSpPr>
          <p:grpSpPr>
            <a:xfrm>
              <a:off x="2173037" y="851036"/>
              <a:ext cx="1194274" cy="896229"/>
              <a:chOff x="0" y="0"/>
              <a:chExt cx="1194273" cy="896228"/>
            </a:xfrm>
          </p:grpSpPr>
          <p:sp>
            <p:nvSpPr>
              <p:cNvPr id="208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091" name="Group"/>
              <p:cNvGrpSpPr/>
              <p:nvPr/>
            </p:nvGrpSpPr>
            <p:grpSpPr>
              <a:xfrm>
                <a:off x="62930" y="528144"/>
                <a:ext cx="290761" cy="270627"/>
                <a:chOff x="0" y="0"/>
                <a:chExt cx="290759" cy="270626"/>
              </a:xfrm>
            </p:grpSpPr>
            <p:sp>
              <p:nvSpPr>
                <p:cNvPr id="208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92"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093"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102" name="Group"/>
            <p:cNvGrpSpPr/>
            <p:nvPr/>
          </p:nvGrpSpPr>
          <p:grpSpPr>
            <a:xfrm>
              <a:off x="960029" y="1010340"/>
              <a:ext cx="620594" cy="577620"/>
              <a:chOff x="0" y="0"/>
              <a:chExt cx="620592" cy="577619"/>
            </a:xfrm>
          </p:grpSpPr>
          <p:sp>
            <p:nvSpPr>
              <p:cNvPr id="209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9"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111" name="Group"/>
          <p:cNvGrpSpPr/>
          <p:nvPr/>
        </p:nvGrpSpPr>
        <p:grpSpPr>
          <a:xfrm>
            <a:off x="8939527" y="3996502"/>
            <a:ext cx="627663" cy="584201"/>
            <a:chOff x="0" y="0"/>
            <a:chExt cx="627662" cy="584200"/>
          </a:xfrm>
        </p:grpSpPr>
        <p:sp>
          <p:nvSpPr>
            <p:cNvPr id="210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124" name="Group"/>
          <p:cNvGrpSpPr/>
          <p:nvPr/>
        </p:nvGrpSpPr>
        <p:grpSpPr>
          <a:xfrm>
            <a:off x="9674781" y="3840488"/>
            <a:ext cx="1194275" cy="896229"/>
            <a:chOff x="0" y="0"/>
            <a:chExt cx="1194273" cy="896228"/>
          </a:xfrm>
        </p:grpSpPr>
        <p:sp>
          <p:nvSpPr>
            <p:cNvPr id="211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121" name="Group"/>
            <p:cNvGrpSpPr/>
            <p:nvPr/>
          </p:nvGrpSpPr>
          <p:grpSpPr>
            <a:xfrm>
              <a:off x="62930" y="528144"/>
              <a:ext cx="290761" cy="270627"/>
              <a:chOff x="0" y="0"/>
              <a:chExt cx="290759" cy="270626"/>
            </a:xfrm>
          </p:grpSpPr>
          <p:sp>
            <p:nvSpPr>
              <p:cNvPr id="211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22"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123"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132" name="Group"/>
          <p:cNvGrpSpPr/>
          <p:nvPr/>
        </p:nvGrpSpPr>
        <p:grpSpPr>
          <a:xfrm>
            <a:off x="8461774" y="3999792"/>
            <a:ext cx="620593" cy="577621"/>
            <a:chOff x="0" y="0"/>
            <a:chExt cx="620592" cy="577619"/>
          </a:xfrm>
        </p:grpSpPr>
        <p:sp>
          <p:nvSpPr>
            <p:cNvPr id="212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9"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133"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150" name="Group"/>
          <p:cNvGrpSpPr/>
          <p:nvPr/>
        </p:nvGrpSpPr>
        <p:grpSpPr>
          <a:xfrm>
            <a:off x="7061379" y="7526142"/>
            <a:ext cx="1217021" cy="659924"/>
            <a:chOff x="0" y="0"/>
            <a:chExt cx="1217019" cy="659923"/>
          </a:xfrm>
        </p:grpSpPr>
        <p:grpSp>
          <p:nvGrpSpPr>
            <p:cNvPr id="2141" name="Group"/>
            <p:cNvGrpSpPr/>
            <p:nvPr/>
          </p:nvGrpSpPr>
          <p:grpSpPr>
            <a:xfrm>
              <a:off x="0" y="0"/>
              <a:ext cx="709020" cy="659924"/>
              <a:chOff x="0" y="0"/>
              <a:chExt cx="709019" cy="659923"/>
            </a:xfrm>
          </p:grpSpPr>
          <p:sp>
            <p:nvSpPr>
              <p:cNvPr id="2134"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5"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6"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7"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8"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9"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0"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149" name="Group"/>
            <p:cNvGrpSpPr/>
            <p:nvPr/>
          </p:nvGrpSpPr>
          <p:grpSpPr>
            <a:xfrm>
              <a:off x="507999" y="0"/>
              <a:ext cx="709021" cy="659924"/>
              <a:chOff x="0" y="0"/>
              <a:chExt cx="709019" cy="659923"/>
            </a:xfrm>
          </p:grpSpPr>
          <p:sp>
            <p:nvSpPr>
              <p:cNvPr id="214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7"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153" name="Group"/>
          <p:cNvGrpSpPr/>
          <p:nvPr/>
        </p:nvGrpSpPr>
        <p:grpSpPr>
          <a:xfrm>
            <a:off x="4505917" y="6524009"/>
            <a:ext cx="3959814" cy="1984873"/>
            <a:chOff x="0" y="0"/>
            <a:chExt cx="3959813" cy="1984872"/>
          </a:xfrm>
        </p:grpSpPr>
        <p:sp>
          <p:nvSpPr>
            <p:cNvPr id="2151"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152"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156" name="Group"/>
          <p:cNvGrpSpPr/>
          <p:nvPr/>
        </p:nvGrpSpPr>
        <p:grpSpPr>
          <a:xfrm>
            <a:off x="10624212" y="3550387"/>
            <a:ext cx="575891" cy="869981"/>
            <a:chOff x="0" y="0"/>
            <a:chExt cx="575889" cy="869980"/>
          </a:xfrm>
        </p:grpSpPr>
        <p:sp>
          <p:nvSpPr>
            <p:cNvPr id="2154"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155"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162" name="Group"/>
          <p:cNvGrpSpPr/>
          <p:nvPr/>
        </p:nvGrpSpPr>
        <p:grpSpPr>
          <a:xfrm>
            <a:off x="2270329" y="7205697"/>
            <a:ext cx="4356672" cy="1991953"/>
            <a:chOff x="0" y="0"/>
            <a:chExt cx="4356670" cy="1991952"/>
          </a:xfrm>
        </p:grpSpPr>
        <p:sp>
          <p:nvSpPr>
            <p:cNvPr id="2157" name="Triangle"/>
            <p:cNvSpPr/>
            <p:nvPr/>
          </p:nvSpPr>
          <p:spPr>
            <a:xfrm flipH="1" rot="16200000">
              <a:off x="2358384" y="-635411"/>
              <a:ext cx="1246245"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2161" name="Group"/>
            <p:cNvGrpSpPr/>
            <p:nvPr/>
          </p:nvGrpSpPr>
          <p:grpSpPr>
            <a:xfrm>
              <a:off x="0" y="0"/>
              <a:ext cx="2420392" cy="1991953"/>
              <a:chOff x="-125108" y="0"/>
              <a:chExt cx="2420391" cy="1991952"/>
            </a:xfrm>
          </p:grpSpPr>
          <p:sp>
            <p:nvSpPr>
              <p:cNvPr id="2158"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159"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2160"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sp>
        <p:nvSpPr>
          <p:cNvPr id="2163" name="Rectangle"/>
          <p:cNvSpPr/>
          <p:nvPr/>
        </p:nvSpPr>
        <p:spPr>
          <a:xfrm>
            <a:off x="58331" y="2933057"/>
            <a:ext cx="12616818" cy="3267506"/>
          </a:xfrm>
          <a:prstGeom prst="rect">
            <a:avLst/>
          </a:prstGeom>
          <a:solidFill>
            <a:srgbClr val="000000">
              <a:alpha val="88604"/>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66" name="Group"/>
          <p:cNvGrpSpPr/>
          <p:nvPr/>
        </p:nvGrpSpPr>
        <p:grpSpPr>
          <a:xfrm>
            <a:off x="1968425" y="4152130"/>
            <a:ext cx="7067265" cy="829360"/>
            <a:chOff x="0" y="0"/>
            <a:chExt cx="7067264" cy="829358"/>
          </a:xfrm>
        </p:grpSpPr>
        <p:sp>
          <p:nvSpPr>
            <p:cNvPr id="2164" name="Run reliable/error-free OCSP responders"/>
            <p:cNvSpPr txBox="1"/>
            <p:nvPr/>
          </p:nvSpPr>
          <p:spPr>
            <a:xfrm>
              <a:off x="1048378" y="184149"/>
              <a:ext cx="6018887"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Run reliable/error-free OCSP responders</a:t>
              </a:r>
            </a:p>
          </p:txBody>
        </p:sp>
        <p:sp>
          <p:nvSpPr>
            <p:cNvPr id="2165"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16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grpSp>
        <p:nvGrpSpPr>
          <p:cNvPr id="2264" name="Group"/>
          <p:cNvGrpSpPr/>
          <p:nvPr/>
        </p:nvGrpSpPr>
        <p:grpSpPr>
          <a:xfrm>
            <a:off x="4992918" y="7342671"/>
            <a:ext cx="1712297" cy="1028701"/>
            <a:chOff x="0" y="0"/>
            <a:chExt cx="1712295" cy="1028699"/>
          </a:xfrm>
        </p:grpSpPr>
        <p:grpSp>
          <p:nvGrpSpPr>
            <p:cNvPr id="2183" name="Group"/>
            <p:cNvGrpSpPr/>
            <p:nvPr/>
          </p:nvGrpSpPr>
          <p:grpSpPr>
            <a:xfrm>
              <a:off x="0" y="0"/>
              <a:ext cx="533210" cy="609601"/>
              <a:chOff x="0" y="0"/>
              <a:chExt cx="533209" cy="609600"/>
            </a:xfrm>
          </p:grpSpPr>
          <p:grpSp>
            <p:nvGrpSpPr>
              <p:cNvPr id="2181" name="Group"/>
              <p:cNvGrpSpPr/>
              <p:nvPr/>
            </p:nvGrpSpPr>
            <p:grpSpPr>
              <a:xfrm>
                <a:off x="0" y="118381"/>
                <a:ext cx="533210" cy="372838"/>
                <a:chOff x="0" y="0"/>
                <a:chExt cx="533209" cy="372836"/>
              </a:xfrm>
            </p:grpSpPr>
            <p:grpSp>
              <p:nvGrpSpPr>
                <p:cNvPr id="2179" name="Group"/>
                <p:cNvGrpSpPr/>
                <p:nvPr/>
              </p:nvGrpSpPr>
              <p:grpSpPr>
                <a:xfrm>
                  <a:off x="34234" y="42068"/>
                  <a:ext cx="464742" cy="330769"/>
                  <a:chOff x="0" y="0"/>
                  <a:chExt cx="464740" cy="330768"/>
                </a:xfrm>
              </p:grpSpPr>
              <p:sp>
                <p:nvSpPr>
                  <p:cNvPr id="216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76" name="Group"/>
                  <p:cNvGrpSpPr/>
                  <p:nvPr/>
                </p:nvGrpSpPr>
                <p:grpSpPr>
                  <a:xfrm>
                    <a:off x="24488" y="187531"/>
                    <a:ext cx="113148" cy="105313"/>
                    <a:chOff x="0" y="0"/>
                    <a:chExt cx="113146" cy="105311"/>
                  </a:xfrm>
                </p:grpSpPr>
                <p:sp>
                  <p:nvSpPr>
                    <p:cNvPr id="216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77"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178"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18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18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199" name="Group"/>
            <p:cNvGrpSpPr/>
            <p:nvPr/>
          </p:nvGrpSpPr>
          <p:grpSpPr>
            <a:xfrm>
              <a:off x="589542" y="0"/>
              <a:ext cx="533211" cy="609601"/>
              <a:chOff x="0" y="0"/>
              <a:chExt cx="533209" cy="609600"/>
            </a:xfrm>
          </p:grpSpPr>
          <p:grpSp>
            <p:nvGrpSpPr>
              <p:cNvPr id="2197" name="Group"/>
              <p:cNvGrpSpPr/>
              <p:nvPr/>
            </p:nvGrpSpPr>
            <p:grpSpPr>
              <a:xfrm>
                <a:off x="-1" y="118381"/>
                <a:ext cx="533211" cy="372838"/>
                <a:chOff x="0" y="0"/>
                <a:chExt cx="533209" cy="372836"/>
              </a:xfrm>
            </p:grpSpPr>
            <p:grpSp>
              <p:nvGrpSpPr>
                <p:cNvPr id="2195" name="Group"/>
                <p:cNvGrpSpPr/>
                <p:nvPr/>
              </p:nvGrpSpPr>
              <p:grpSpPr>
                <a:xfrm>
                  <a:off x="34234" y="42068"/>
                  <a:ext cx="464742" cy="330769"/>
                  <a:chOff x="0" y="0"/>
                  <a:chExt cx="464740" cy="330768"/>
                </a:xfrm>
              </p:grpSpPr>
              <p:sp>
                <p:nvSpPr>
                  <p:cNvPr id="218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92" name="Group"/>
                  <p:cNvGrpSpPr/>
                  <p:nvPr/>
                </p:nvGrpSpPr>
                <p:grpSpPr>
                  <a:xfrm>
                    <a:off x="24488" y="187531"/>
                    <a:ext cx="113148" cy="105313"/>
                    <a:chOff x="0" y="0"/>
                    <a:chExt cx="113146" cy="105311"/>
                  </a:xfrm>
                </p:grpSpPr>
                <p:sp>
                  <p:nvSpPr>
                    <p:cNvPr id="218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93"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194"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19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19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15" name="Group"/>
            <p:cNvGrpSpPr/>
            <p:nvPr/>
          </p:nvGrpSpPr>
          <p:grpSpPr>
            <a:xfrm>
              <a:off x="-1" y="419099"/>
              <a:ext cx="533211" cy="609601"/>
              <a:chOff x="0" y="0"/>
              <a:chExt cx="533209" cy="609600"/>
            </a:xfrm>
          </p:grpSpPr>
          <p:grpSp>
            <p:nvGrpSpPr>
              <p:cNvPr id="2213" name="Group"/>
              <p:cNvGrpSpPr/>
              <p:nvPr/>
            </p:nvGrpSpPr>
            <p:grpSpPr>
              <a:xfrm>
                <a:off x="-1" y="118381"/>
                <a:ext cx="533211" cy="372838"/>
                <a:chOff x="0" y="0"/>
                <a:chExt cx="533209" cy="372836"/>
              </a:xfrm>
            </p:grpSpPr>
            <p:grpSp>
              <p:nvGrpSpPr>
                <p:cNvPr id="2211" name="Group"/>
                <p:cNvGrpSpPr/>
                <p:nvPr/>
              </p:nvGrpSpPr>
              <p:grpSpPr>
                <a:xfrm>
                  <a:off x="34234" y="42068"/>
                  <a:ext cx="464742" cy="330769"/>
                  <a:chOff x="0" y="0"/>
                  <a:chExt cx="464740" cy="330768"/>
                </a:xfrm>
              </p:grpSpPr>
              <p:sp>
                <p:nvSpPr>
                  <p:cNvPr id="220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08" name="Group"/>
                  <p:cNvGrpSpPr/>
                  <p:nvPr/>
                </p:nvGrpSpPr>
                <p:grpSpPr>
                  <a:xfrm>
                    <a:off x="24488" y="187531"/>
                    <a:ext cx="113148" cy="105313"/>
                    <a:chOff x="0" y="0"/>
                    <a:chExt cx="113146" cy="105311"/>
                  </a:xfrm>
                </p:grpSpPr>
                <p:sp>
                  <p:nvSpPr>
                    <p:cNvPr id="220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09"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10"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1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1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31" name="Group"/>
            <p:cNvGrpSpPr/>
            <p:nvPr/>
          </p:nvGrpSpPr>
          <p:grpSpPr>
            <a:xfrm>
              <a:off x="589542" y="419099"/>
              <a:ext cx="533211" cy="609601"/>
              <a:chOff x="0" y="0"/>
              <a:chExt cx="533209" cy="609600"/>
            </a:xfrm>
          </p:grpSpPr>
          <p:grpSp>
            <p:nvGrpSpPr>
              <p:cNvPr id="2229" name="Group"/>
              <p:cNvGrpSpPr/>
              <p:nvPr/>
            </p:nvGrpSpPr>
            <p:grpSpPr>
              <a:xfrm>
                <a:off x="-1" y="118381"/>
                <a:ext cx="533211" cy="372838"/>
                <a:chOff x="0" y="0"/>
                <a:chExt cx="533209" cy="372836"/>
              </a:xfrm>
            </p:grpSpPr>
            <p:grpSp>
              <p:nvGrpSpPr>
                <p:cNvPr id="2227" name="Group"/>
                <p:cNvGrpSpPr/>
                <p:nvPr/>
              </p:nvGrpSpPr>
              <p:grpSpPr>
                <a:xfrm>
                  <a:off x="34234" y="42068"/>
                  <a:ext cx="464742" cy="330769"/>
                  <a:chOff x="0" y="0"/>
                  <a:chExt cx="464740" cy="330768"/>
                </a:xfrm>
              </p:grpSpPr>
              <p:sp>
                <p:nvSpPr>
                  <p:cNvPr id="221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24" name="Group"/>
                  <p:cNvGrpSpPr/>
                  <p:nvPr/>
                </p:nvGrpSpPr>
                <p:grpSpPr>
                  <a:xfrm>
                    <a:off x="24488" y="187531"/>
                    <a:ext cx="113148" cy="105313"/>
                    <a:chOff x="0" y="0"/>
                    <a:chExt cx="113146" cy="105311"/>
                  </a:xfrm>
                </p:grpSpPr>
                <p:sp>
                  <p:nvSpPr>
                    <p:cNvPr id="221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25"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26"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2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3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47" name="Group"/>
            <p:cNvGrpSpPr/>
            <p:nvPr/>
          </p:nvGrpSpPr>
          <p:grpSpPr>
            <a:xfrm>
              <a:off x="1179085" y="0"/>
              <a:ext cx="533211" cy="609601"/>
              <a:chOff x="0" y="0"/>
              <a:chExt cx="533209" cy="609600"/>
            </a:xfrm>
          </p:grpSpPr>
          <p:grpSp>
            <p:nvGrpSpPr>
              <p:cNvPr id="2245" name="Group"/>
              <p:cNvGrpSpPr/>
              <p:nvPr/>
            </p:nvGrpSpPr>
            <p:grpSpPr>
              <a:xfrm>
                <a:off x="-1" y="118381"/>
                <a:ext cx="533211" cy="372838"/>
                <a:chOff x="0" y="0"/>
                <a:chExt cx="533209" cy="372836"/>
              </a:xfrm>
            </p:grpSpPr>
            <p:grpSp>
              <p:nvGrpSpPr>
                <p:cNvPr id="2243" name="Group"/>
                <p:cNvGrpSpPr/>
                <p:nvPr/>
              </p:nvGrpSpPr>
              <p:grpSpPr>
                <a:xfrm>
                  <a:off x="34234" y="42068"/>
                  <a:ext cx="464742" cy="330769"/>
                  <a:chOff x="0" y="0"/>
                  <a:chExt cx="464740" cy="330768"/>
                </a:xfrm>
              </p:grpSpPr>
              <p:sp>
                <p:nvSpPr>
                  <p:cNvPr id="223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40" name="Group"/>
                  <p:cNvGrpSpPr/>
                  <p:nvPr/>
                </p:nvGrpSpPr>
                <p:grpSpPr>
                  <a:xfrm>
                    <a:off x="24488" y="187531"/>
                    <a:ext cx="113148" cy="105313"/>
                    <a:chOff x="0" y="0"/>
                    <a:chExt cx="113146" cy="105311"/>
                  </a:xfrm>
                </p:grpSpPr>
                <p:sp>
                  <p:nvSpPr>
                    <p:cNvPr id="223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41"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42"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4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4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63" name="Group"/>
            <p:cNvGrpSpPr/>
            <p:nvPr/>
          </p:nvGrpSpPr>
          <p:grpSpPr>
            <a:xfrm>
              <a:off x="1179085" y="419099"/>
              <a:ext cx="533211" cy="609601"/>
              <a:chOff x="0" y="0"/>
              <a:chExt cx="533209" cy="609600"/>
            </a:xfrm>
          </p:grpSpPr>
          <p:grpSp>
            <p:nvGrpSpPr>
              <p:cNvPr id="2261" name="Group"/>
              <p:cNvGrpSpPr/>
              <p:nvPr/>
            </p:nvGrpSpPr>
            <p:grpSpPr>
              <a:xfrm>
                <a:off x="-1" y="118381"/>
                <a:ext cx="533211" cy="372838"/>
                <a:chOff x="0" y="0"/>
                <a:chExt cx="533209" cy="372836"/>
              </a:xfrm>
            </p:grpSpPr>
            <p:grpSp>
              <p:nvGrpSpPr>
                <p:cNvPr id="2259" name="Group"/>
                <p:cNvGrpSpPr/>
                <p:nvPr/>
              </p:nvGrpSpPr>
              <p:grpSpPr>
                <a:xfrm>
                  <a:off x="34234" y="42068"/>
                  <a:ext cx="464742" cy="330769"/>
                  <a:chOff x="0" y="0"/>
                  <a:chExt cx="464740" cy="330768"/>
                </a:xfrm>
              </p:grpSpPr>
              <p:sp>
                <p:nvSpPr>
                  <p:cNvPr id="224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56" name="Group"/>
                  <p:cNvGrpSpPr/>
                  <p:nvPr/>
                </p:nvGrpSpPr>
                <p:grpSpPr>
                  <a:xfrm>
                    <a:off x="24488" y="187531"/>
                    <a:ext cx="113148" cy="105313"/>
                    <a:chOff x="0" y="0"/>
                    <a:chExt cx="113146" cy="105311"/>
                  </a:xfrm>
                </p:grpSpPr>
                <p:sp>
                  <p:nvSpPr>
                    <p:cNvPr id="224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57"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58"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6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6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267" name="Group"/>
          <p:cNvGrpSpPr/>
          <p:nvPr/>
        </p:nvGrpSpPr>
        <p:grpSpPr>
          <a:xfrm>
            <a:off x="1972020" y="3314630"/>
            <a:ext cx="9546502" cy="923682"/>
            <a:chOff x="0" y="0"/>
            <a:chExt cx="9546500" cy="923680"/>
          </a:xfrm>
        </p:grpSpPr>
        <p:sp>
          <p:nvSpPr>
            <p:cNvPr id="2265"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66" name="Include the OCSP Must-Staple extension into certificates"/>
            <p:cNvSpPr txBox="1"/>
            <p:nvPr/>
          </p:nvSpPr>
          <p:spPr>
            <a:xfrm>
              <a:off x="1073365" y="94322"/>
              <a:ext cx="8473136" cy="8293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Include the OCSP Must-Staple extension into certificates</a:t>
              </a:r>
            </a:p>
          </p:txBody>
        </p:sp>
      </p:grpSp>
      <p:grpSp>
        <p:nvGrpSpPr>
          <p:cNvPr id="2282" name="Group"/>
          <p:cNvGrpSpPr/>
          <p:nvPr/>
        </p:nvGrpSpPr>
        <p:grpSpPr>
          <a:xfrm>
            <a:off x="8202554" y="6697091"/>
            <a:ext cx="1903475" cy="1117067"/>
            <a:chOff x="0" y="0"/>
            <a:chExt cx="1903474" cy="1117066"/>
          </a:xfrm>
        </p:grpSpPr>
        <p:sp>
          <p:nvSpPr>
            <p:cNvPr id="2268" name="1.3.6.1.5.5.7.1.24"/>
            <p:cNvSpPr txBox="1"/>
            <p:nvPr/>
          </p:nvSpPr>
          <p:spPr>
            <a:xfrm>
              <a:off x="0" y="824966"/>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281" name="Group"/>
            <p:cNvGrpSpPr/>
            <p:nvPr/>
          </p:nvGrpSpPr>
          <p:grpSpPr>
            <a:xfrm>
              <a:off x="361263" y="0"/>
              <a:ext cx="1194274" cy="896229"/>
              <a:chOff x="0" y="0"/>
              <a:chExt cx="1194273" cy="896228"/>
            </a:xfrm>
          </p:grpSpPr>
          <p:sp>
            <p:nvSpPr>
              <p:cNvPr id="226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278" name="Group"/>
              <p:cNvGrpSpPr/>
              <p:nvPr/>
            </p:nvGrpSpPr>
            <p:grpSpPr>
              <a:xfrm>
                <a:off x="62930" y="528144"/>
                <a:ext cx="290761" cy="270627"/>
                <a:chOff x="0" y="0"/>
                <a:chExt cx="290759" cy="270626"/>
              </a:xfrm>
            </p:grpSpPr>
            <p:sp>
              <p:nvSpPr>
                <p:cNvPr id="227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79"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280"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82"/>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26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2" presetID="22" grpId="3" fill="hold">
                                  <p:stCondLst>
                                    <p:cond delay="0"/>
                                  </p:stCondLst>
                                  <p:iterate type="el" backwards="0">
                                    <p:tmAbs val="0"/>
                                  </p:iterate>
                                  <p:childTnLst>
                                    <p:set>
                                      <p:cBhvr>
                                        <p:cTn id="13" fill="hold"/>
                                        <p:tgtEl>
                                          <p:spTgt spid="2162"/>
                                        </p:tgtEl>
                                        <p:attrNameLst>
                                          <p:attrName>style.visibility</p:attrName>
                                        </p:attrNameLst>
                                      </p:cBhvr>
                                      <p:to>
                                        <p:strVal val="visible"/>
                                      </p:to>
                                    </p:set>
                                    <p:animEffect filter="wipe(right)" transition="in">
                                      <p:cBhvr>
                                        <p:cTn id="14" dur="300"/>
                                        <p:tgtEl>
                                          <p:spTgt spid="2162"/>
                                        </p:tgtEl>
                                      </p:cBhvr>
                                    </p:animEffect>
                                  </p:childTnLst>
                                </p:cTn>
                              </p:par>
                            </p:childTnLst>
                          </p:cTn>
                        </p:par>
                        <p:par>
                          <p:cTn id="15" fill="hold">
                            <p:stCondLst>
                              <p:cond delay="300"/>
                            </p:stCondLst>
                            <p:childTnLst>
                              <p:par>
                                <p:cTn id="16" presetClass="entr" nodeType="afterEffect" presetSubtype="0" presetID="1" grpId="4" fill="hold">
                                  <p:stCondLst>
                                    <p:cond delay="0"/>
                                  </p:stCondLst>
                                  <p:iterate type="el" backwards="0">
                                    <p:tmAbs val="0"/>
                                  </p:iterate>
                                  <p:childTnLst>
                                    <p:set>
                                      <p:cBhvr>
                                        <p:cTn id="17" fill="hold"/>
                                        <p:tgtEl>
                                          <p:spTgt spid="21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6" grpId="4"/>
      <p:bldP build="whole" bldLvl="1" animBg="1" rev="0" advAuto="0" spid="2282" grpId="1"/>
      <p:bldP build="whole" bldLvl="1" animBg="1" rev="0" advAuto="0" spid="2267" grpId="2"/>
      <p:bldP build="whole" bldLvl="1" animBg="1" rev="0" advAuto="0" spid="2162" grpId="3"/>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6"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2287"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88" name="To support OCSP Must Staple…"/>
          <p:cNvSpPr txBox="1"/>
          <p:nvPr>
            <p:ph type="title"/>
          </p:nvPr>
        </p:nvSpPr>
        <p:spPr>
          <a:prstGeom prst="rect">
            <a:avLst/>
          </a:prstGeom>
        </p:spPr>
        <p:txBody>
          <a:bodyPr/>
          <a:lstStyle/>
          <a:p>
            <a:pPr/>
            <a:r>
              <a:t>To support OCSP Must Staple</a:t>
            </a:r>
          </a:p>
          <a:p>
            <a:pPr/>
            <a:r>
              <a:t>(2) Clients</a:t>
            </a:r>
          </a:p>
        </p:txBody>
      </p:sp>
      <p:sp>
        <p:nvSpPr>
          <p:cNvPr id="228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302" name="Group"/>
          <p:cNvGrpSpPr/>
          <p:nvPr/>
        </p:nvGrpSpPr>
        <p:grpSpPr>
          <a:xfrm>
            <a:off x="2889549" y="3840499"/>
            <a:ext cx="1194274" cy="896229"/>
            <a:chOff x="0" y="0"/>
            <a:chExt cx="1194273" cy="896228"/>
          </a:xfrm>
        </p:grpSpPr>
        <p:sp>
          <p:nvSpPr>
            <p:cNvPr id="229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299" name="Group"/>
            <p:cNvGrpSpPr/>
            <p:nvPr/>
          </p:nvGrpSpPr>
          <p:grpSpPr>
            <a:xfrm>
              <a:off x="62930" y="528144"/>
              <a:ext cx="290761" cy="270627"/>
              <a:chOff x="0" y="0"/>
              <a:chExt cx="290759" cy="270626"/>
            </a:xfrm>
          </p:grpSpPr>
          <p:sp>
            <p:nvSpPr>
              <p:cNvPr id="229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9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0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0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05" name="Group"/>
          <p:cNvGrpSpPr/>
          <p:nvPr/>
        </p:nvGrpSpPr>
        <p:grpSpPr>
          <a:xfrm>
            <a:off x="3898215" y="3550387"/>
            <a:ext cx="575891" cy="869981"/>
            <a:chOff x="0" y="0"/>
            <a:chExt cx="575889" cy="869980"/>
          </a:xfrm>
        </p:grpSpPr>
        <p:sp>
          <p:nvSpPr>
            <p:cNvPr id="2303"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304"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306"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307" name="Chrome-logo.png" descr="Chrome-logo.png"/>
          <p:cNvPicPr>
            <a:picLocks noChangeAspect="1"/>
          </p:cNvPicPr>
          <p:nvPr/>
        </p:nvPicPr>
        <p:blipFill>
          <a:blip r:embed="rId5">
            <a:extLst/>
          </a:blip>
          <a:stretch>
            <a:fillRect/>
          </a:stretch>
        </p:blipFill>
        <p:spPr>
          <a:xfrm>
            <a:off x="1841634" y="2992428"/>
            <a:ext cx="685801" cy="685801"/>
          </a:xfrm>
          <a:prstGeom prst="rect">
            <a:avLst/>
          </a:prstGeom>
          <a:ln w="12700">
            <a:miter lim="400000"/>
          </a:ln>
        </p:spPr>
      </p:pic>
      <p:sp>
        <p:nvSpPr>
          <p:cNvPr id="2308"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341" name="Group"/>
          <p:cNvGrpSpPr/>
          <p:nvPr/>
        </p:nvGrpSpPr>
        <p:grpSpPr>
          <a:xfrm>
            <a:off x="7501744" y="2989452"/>
            <a:ext cx="3500282" cy="1991852"/>
            <a:chOff x="0" y="0"/>
            <a:chExt cx="3500280" cy="1991850"/>
          </a:xfrm>
        </p:grpSpPr>
        <p:grpSp>
          <p:nvGrpSpPr>
            <p:cNvPr id="2311" name="Group"/>
            <p:cNvGrpSpPr/>
            <p:nvPr/>
          </p:nvGrpSpPr>
          <p:grpSpPr>
            <a:xfrm>
              <a:off x="0" y="0"/>
              <a:ext cx="3500281" cy="1991851"/>
              <a:chOff x="0" y="0"/>
              <a:chExt cx="3500280" cy="1991850"/>
            </a:xfrm>
          </p:grpSpPr>
          <p:sp>
            <p:nvSpPr>
              <p:cNvPr id="2309"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310" name="strategic_bofa500_1.png" descr="strategic_bofa500_1.png"/>
              <p:cNvPicPr>
                <a:picLocks noChangeAspect="1"/>
              </p:cNvPicPr>
              <p:nvPr/>
            </p:nvPicPr>
            <p:blipFill>
              <a:blip r:embed="rId4">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319" name="Group"/>
            <p:cNvGrpSpPr/>
            <p:nvPr/>
          </p:nvGrpSpPr>
          <p:grpSpPr>
            <a:xfrm>
              <a:off x="1437782" y="1007050"/>
              <a:ext cx="627664" cy="584201"/>
              <a:chOff x="0" y="0"/>
              <a:chExt cx="627662" cy="584200"/>
            </a:xfrm>
          </p:grpSpPr>
          <p:sp>
            <p:nvSpPr>
              <p:cNvPr id="231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32" name="Group"/>
            <p:cNvGrpSpPr/>
            <p:nvPr/>
          </p:nvGrpSpPr>
          <p:grpSpPr>
            <a:xfrm>
              <a:off x="2173037" y="851036"/>
              <a:ext cx="1194274" cy="896229"/>
              <a:chOff x="0" y="0"/>
              <a:chExt cx="1194273" cy="896228"/>
            </a:xfrm>
          </p:grpSpPr>
          <p:sp>
            <p:nvSpPr>
              <p:cNvPr id="232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329" name="Group"/>
              <p:cNvGrpSpPr/>
              <p:nvPr/>
            </p:nvGrpSpPr>
            <p:grpSpPr>
              <a:xfrm>
                <a:off x="62930" y="528144"/>
                <a:ext cx="290761" cy="270627"/>
                <a:chOff x="0" y="0"/>
                <a:chExt cx="290759" cy="270626"/>
              </a:xfrm>
            </p:grpSpPr>
            <p:sp>
              <p:nvSpPr>
                <p:cNvPr id="232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2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3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3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40" name="Group"/>
            <p:cNvGrpSpPr/>
            <p:nvPr/>
          </p:nvGrpSpPr>
          <p:grpSpPr>
            <a:xfrm>
              <a:off x="960029" y="1010340"/>
              <a:ext cx="620594" cy="577620"/>
              <a:chOff x="0" y="0"/>
              <a:chExt cx="620592" cy="577619"/>
            </a:xfrm>
          </p:grpSpPr>
          <p:sp>
            <p:nvSpPr>
              <p:cNvPr id="233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349" name="Group"/>
          <p:cNvGrpSpPr/>
          <p:nvPr/>
        </p:nvGrpSpPr>
        <p:grpSpPr>
          <a:xfrm>
            <a:off x="8939527" y="3996502"/>
            <a:ext cx="627663" cy="584201"/>
            <a:chOff x="0" y="0"/>
            <a:chExt cx="627662" cy="584200"/>
          </a:xfrm>
        </p:grpSpPr>
        <p:sp>
          <p:nvSpPr>
            <p:cNvPr id="234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62" name="Group"/>
          <p:cNvGrpSpPr/>
          <p:nvPr/>
        </p:nvGrpSpPr>
        <p:grpSpPr>
          <a:xfrm>
            <a:off x="9674781" y="3840488"/>
            <a:ext cx="1194275" cy="896229"/>
            <a:chOff x="0" y="0"/>
            <a:chExt cx="1194273" cy="896228"/>
          </a:xfrm>
        </p:grpSpPr>
        <p:sp>
          <p:nvSpPr>
            <p:cNvPr id="235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359" name="Group"/>
            <p:cNvGrpSpPr/>
            <p:nvPr/>
          </p:nvGrpSpPr>
          <p:grpSpPr>
            <a:xfrm>
              <a:off x="62930" y="528144"/>
              <a:ext cx="290761" cy="270627"/>
              <a:chOff x="0" y="0"/>
              <a:chExt cx="290759" cy="270626"/>
            </a:xfrm>
          </p:grpSpPr>
          <p:sp>
            <p:nvSpPr>
              <p:cNvPr id="235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6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6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70" name="Group"/>
          <p:cNvGrpSpPr/>
          <p:nvPr/>
        </p:nvGrpSpPr>
        <p:grpSpPr>
          <a:xfrm>
            <a:off x="8461774" y="3999792"/>
            <a:ext cx="620593" cy="577621"/>
            <a:chOff x="0" y="0"/>
            <a:chExt cx="620592" cy="577619"/>
          </a:xfrm>
        </p:grpSpPr>
        <p:sp>
          <p:nvSpPr>
            <p:cNvPr id="236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371"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388" name="Group"/>
          <p:cNvGrpSpPr/>
          <p:nvPr/>
        </p:nvGrpSpPr>
        <p:grpSpPr>
          <a:xfrm>
            <a:off x="7061379" y="7526142"/>
            <a:ext cx="1217021" cy="659924"/>
            <a:chOff x="0" y="0"/>
            <a:chExt cx="1217019" cy="659923"/>
          </a:xfrm>
        </p:grpSpPr>
        <p:grpSp>
          <p:nvGrpSpPr>
            <p:cNvPr id="2379" name="Group"/>
            <p:cNvGrpSpPr/>
            <p:nvPr/>
          </p:nvGrpSpPr>
          <p:grpSpPr>
            <a:xfrm>
              <a:off x="0" y="0"/>
              <a:ext cx="709020" cy="659924"/>
              <a:chOff x="0" y="0"/>
              <a:chExt cx="709019" cy="659923"/>
            </a:xfrm>
          </p:grpSpPr>
          <p:sp>
            <p:nvSpPr>
              <p:cNvPr id="237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7"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87" name="Group"/>
            <p:cNvGrpSpPr/>
            <p:nvPr/>
          </p:nvGrpSpPr>
          <p:grpSpPr>
            <a:xfrm>
              <a:off x="507999" y="0"/>
              <a:ext cx="709021" cy="659924"/>
              <a:chOff x="0" y="0"/>
              <a:chExt cx="709019" cy="659923"/>
            </a:xfrm>
          </p:grpSpPr>
          <p:sp>
            <p:nvSpPr>
              <p:cNvPr id="238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5"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391" name="Group"/>
          <p:cNvGrpSpPr/>
          <p:nvPr/>
        </p:nvGrpSpPr>
        <p:grpSpPr>
          <a:xfrm>
            <a:off x="4505917" y="6524009"/>
            <a:ext cx="3959814" cy="1984873"/>
            <a:chOff x="0" y="0"/>
            <a:chExt cx="3959813" cy="1984872"/>
          </a:xfrm>
        </p:grpSpPr>
        <p:sp>
          <p:nvSpPr>
            <p:cNvPr id="2389"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390"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488" name="Group"/>
          <p:cNvGrpSpPr/>
          <p:nvPr/>
        </p:nvGrpSpPr>
        <p:grpSpPr>
          <a:xfrm>
            <a:off x="4992918" y="7342671"/>
            <a:ext cx="1712297" cy="1028701"/>
            <a:chOff x="0" y="0"/>
            <a:chExt cx="1712295" cy="1028699"/>
          </a:xfrm>
        </p:grpSpPr>
        <p:grpSp>
          <p:nvGrpSpPr>
            <p:cNvPr id="2407" name="Group"/>
            <p:cNvGrpSpPr/>
            <p:nvPr/>
          </p:nvGrpSpPr>
          <p:grpSpPr>
            <a:xfrm>
              <a:off x="0" y="0"/>
              <a:ext cx="533210" cy="609601"/>
              <a:chOff x="0" y="0"/>
              <a:chExt cx="533209" cy="609600"/>
            </a:xfrm>
          </p:grpSpPr>
          <p:grpSp>
            <p:nvGrpSpPr>
              <p:cNvPr id="2405" name="Group"/>
              <p:cNvGrpSpPr/>
              <p:nvPr/>
            </p:nvGrpSpPr>
            <p:grpSpPr>
              <a:xfrm>
                <a:off x="0" y="118381"/>
                <a:ext cx="533210" cy="372838"/>
                <a:chOff x="0" y="0"/>
                <a:chExt cx="533209" cy="372836"/>
              </a:xfrm>
            </p:grpSpPr>
            <p:grpSp>
              <p:nvGrpSpPr>
                <p:cNvPr id="2403" name="Group"/>
                <p:cNvGrpSpPr/>
                <p:nvPr/>
              </p:nvGrpSpPr>
              <p:grpSpPr>
                <a:xfrm>
                  <a:off x="34234" y="42068"/>
                  <a:ext cx="464742" cy="330769"/>
                  <a:chOff x="0" y="0"/>
                  <a:chExt cx="464740" cy="330768"/>
                </a:xfrm>
              </p:grpSpPr>
              <p:sp>
                <p:nvSpPr>
                  <p:cNvPr id="239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00" name="Group"/>
                  <p:cNvGrpSpPr/>
                  <p:nvPr/>
                </p:nvGrpSpPr>
                <p:grpSpPr>
                  <a:xfrm>
                    <a:off x="24488" y="187531"/>
                    <a:ext cx="113148" cy="105313"/>
                    <a:chOff x="0" y="0"/>
                    <a:chExt cx="113146" cy="105311"/>
                  </a:xfrm>
                </p:grpSpPr>
                <p:sp>
                  <p:nvSpPr>
                    <p:cNvPr id="239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01"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02"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0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0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23" name="Group"/>
            <p:cNvGrpSpPr/>
            <p:nvPr/>
          </p:nvGrpSpPr>
          <p:grpSpPr>
            <a:xfrm>
              <a:off x="589542" y="0"/>
              <a:ext cx="533211" cy="609601"/>
              <a:chOff x="0" y="0"/>
              <a:chExt cx="533209" cy="609600"/>
            </a:xfrm>
          </p:grpSpPr>
          <p:grpSp>
            <p:nvGrpSpPr>
              <p:cNvPr id="2421" name="Group"/>
              <p:cNvGrpSpPr/>
              <p:nvPr/>
            </p:nvGrpSpPr>
            <p:grpSpPr>
              <a:xfrm>
                <a:off x="-1" y="118381"/>
                <a:ext cx="533211" cy="372838"/>
                <a:chOff x="0" y="0"/>
                <a:chExt cx="533209" cy="372836"/>
              </a:xfrm>
            </p:grpSpPr>
            <p:grpSp>
              <p:nvGrpSpPr>
                <p:cNvPr id="2419" name="Group"/>
                <p:cNvGrpSpPr/>
                <p:nvPr/>
              </p:nvGrpSpPr>
              <p:grpSpPr>
                <a:xfrm>
                  <a:off x="34234" y="42068"/>
                  <a:ext cx="464742" cy="330769"/>
                  <a:chOff x="0" y="0"/>
                  <a:chExt cx="464740" cy="330768"/>
                </a:xfrm>
              </p:grpSpPr>
              <p:sp>
                <p:nvSpPr>
                  <p:cNvPr id="240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16" name="Group"/>
                  <p:cNvGrpSpPr/>
                  <p:nvPr/>
                </p:nvGrpSpPr>
                <p:grpSpPr>
                  <a:xfrm>
                    <a:off x="24488" y="187531"/>
                    <a:ext cx="113148" cy="105313"/>
                    <a:chOff x="0" y="0"/>
                    <a:chExt cx="113146" cy="105311"/>
                  </a:xfrm>
                </p:grpSpPr>
                <p:sp>
                  <p:nvSpPr>
                    <p:cNvPr id="240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1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17"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18"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2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2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39" name="Group"/>
            <p:cNvGrpSpPr/>
            <p:nvPr/>
          </p:nvGrpSpPr>
          <p:grpSpPr>
            <a:xfrm>
              <a:off x="-1" y="419099"/>
              <a:ext cx="533211" cy="609601"/>
              <a:chOff x="0" y="0"/>
              <a:chExt cx="533209" cy="609600"/>
            </a:xfrm>
          </p:grpSpPr>
          <p:grpSp>
            <p:nvGrpSpPr>
              <p:cNvPr id="2437" name="Group"/>
              <p:cNvGrpSpPr/>
              <p:nvPr/>
            </p:nvGrpSpPr>
            <p:grpSpPr>
              <a:xfrm>
                <a:off x="-1" y="118381"/>
                <a:ext cx="533211" cy="372838"/>
                <a:chOff x="0" y="0"/>
                <a:chExt cx="533209" cy="372836"/>
              </a:xfrm>
            </p:grpSpPr>
            <p:grpSp>
              <p:nvGrpSpPr>
                <p:cNvPr id="2435" name="Group"/>
                <p:cNvGrpSpPr/>
                <p:nvPr/>
              </p:nvGrpSpPr>
              <p:grpSpPr>
                <a:xfrm>
                  <a:off x="34234" y="42068"/>
                  <a:ext cx="464742" cy="330769"/>
                  <a:chOff x="0" y="0"/>
                  <a:chExt cx="464740" cy="330768"/>
                </a:xfrm>
              </p:grpSpPr>
              <p:sp>
                <p:nvSpPr>
                  <p:cNvPr id="242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32" name="Group"/>
                  <p:cNvGrpSpPr/>
                  <p:nvPr/>
                </p:nvGrpSpPr>
                <p:grpSpPr>
                  <a:xfrm>
                    <a:off x="24488" y="187531"/>
                    <a:ext cx="113148" cy="105313"/>
                    <a:chOff x="0" y="0"/>
                    <a:chExt cx="113146" cy="105311"/>
                  </a:xfrm>
                </p:grpSpPr>
                <p:sp>
                  <p:nvSpPr>
                    <p:cNvPr id="242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33"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34"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3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3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55" name="Group"/>
            <p:cNvGrpSpPr/>
            <p:nvPr/>
          </p:nvGrpSpPr>
          <p:grpSpPr>
            <a:xfrm>
              <a:off x="589542" y="419099"/>
              <a:ext cx="533211" cy="609601"/>
              <a:chOff x="0" y="0"/>
              <a:chExt cx="533209" cy="609600"/>
            </a:xfrm>
          </p:grpSpPr>
          <p:grpSp>
            <p:nvGrpSpPr>
              <p:cNvPr id="2453" name="Group"/>
              <p:cNvGrpSpPr/>
              <p:nvPr/>
            </p:nvGrpSpPr>
            <p:grpSpPr>
              <a:xfrm>
                <a:off x="-1" y="118381"/>
                <a:ext cx="533211" cy="372838"/>
                <a:chOff x="0" y="0"/>
                <a:chExt cx="533209" cy="372836"/>
              </a:xfrm>
            </p:grpSpPr>
            <p:grpSp>
              <p:nvGrpSpPr>
                <p:cNvPr id="2451" name="Group"/>
                <p:cNvGrpSpPr/>
                <p:nvPr/>
              </p:nvGrpSpPr>
              <p:grpSpPr>
                <a:xfrm>
                  <a:off x="34234" y="42068"/>
                  <a:ext cx="464742" cy="330769"/>
                  <a:chOff x="0" y="0"/>
                  <a:chExt cx="464740" cy="330768"/>
                </a:xfrm>
              </p:grpSpPr>
              <p:sp>
                <p:nvSpPr>
                  <p:cNvPr id="244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48" name="Group"/>
                  <p:cNvGrpSpPr/>
                  <p:nvPr/>
                </p:nvGrpSpPr>
                <p:grpSpPr>
                  <a:xfrm>
                    <a:off x="24488" y="187531"/>
                    <a:ext cx="113148" cy="105313"/>
                    <a:chOff x="0" y="0"/>
                    <a:chExt cx="113146" cy="105311"/>
                  </a:xfrm>
                </p:grpSpPr>
                <p:sp>
                  <p:nvSpPr>
                    <p:cNvPr id="244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49"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50"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5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5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71" name="Group"/>
            <p:cNvGrpSpPr/>
            <p:nvPr/>
          </p:nvGrpSpPr>
          <p:grpSpPr>
            <a:xfrm>
              <a:off x="1179085" y="0"/>
              <a:ext cx="533211" cy="609601"/>
              <a:chOff x="0" y="0"/>
              <a:chExt cx="533209" cy="609600"/>
            </a:xfrm>
          </p:grpSpPr>
          <p:grpSp>
            <p:nvGrpSpPr>
              <p:cNvPr id="2469" name="Group"/>
              <p:cNvGrpSpPr/>
              <p:nvPr/>
            </p:nvGrpSpPr>
            <p:grpSpPr>
              <a:xfrm>
                <a:off x="-1" y="118381"/>
                <a:ext cx="533211" cy="372838"/>
                <a:chOff x="0" y="0"/>
                <a:chExt cx="533209" cy="372836"/>
              </a:xfrm>
            </p:grpSpPr>
            <p:grpSp>
              <p:nvGrpSpPr>
                <p:cNvPr id="2467" name="Group"/>
                <p:cNvGrpSpPr/>
                <p:nvPr/>
              </p:nvGrpSpPr>
              <p:grpSpPr>
                <a:xfrm>
                  <a:off x="34234" y="42068"/>
                  <a:ext cx="464742" cy="330769"/>
                  <a:chOff x="0" y="0"/>
                  <a:chExt cx="464740" cy="330768"/>
                </a:xfrm>
              </p:grpSpPr>
              <p:sp>
                <p:nvSpPr>
                  <p:cNvPr id="245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64" name="Group"/>
                  <p:cNvGrpSpPr/>
                  <p:nvPr/>
                </p:nvGrpSpPr>
                <p:grpSpPr>
                  <a:xfrm>
                    <a:off x="24488" y="187531"/>
                    <a:ext cx="113148" cy="105313"/>
                    <a:chOff x="0" y="0"/>
                    <a:chExt cx="113146" cy="105311"/>
                  </a:xfrm>
                </p:grpSpPr>
                <p:sp>
                  <p:nvSpPr>
                    <p:cNvPr id="245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5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5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65"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66"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6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7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87" name="Group"/>
            <p:cNvGrpSpPr/>
            <p:nvPr/>
          </p:nvGrpSpPr>
          <p:grpSpPr>
            <a:xfrm>
              <a:off x="1179085" y="419099"/>
              <a:ext cx="533211" cy="609601"/>
              <a:chOff x="0" y="0"/>
              <a:chExt cx="533209" cy="609600"/>
            </a:xfrm>
          </p:grpSpPr>
          <p:grpSp>
            <p:nvGrpSpPr>
              <p:cNvPr id="2485" name="Group"/>
              <p:cNvGrpSpPr/>
              <p:nvPr/>
            </p:nvGrpSpPr>
            <p:grpSpPr>
              <a:xfrm>
                <a:off x="-1" y="118381"/>
                <a:ext cx="533211" cy="372838"/>
                <a:chOff x="0" y="0"/>
                <a:chExt cx="533209" cy="372836"/>
              </a:xfrm>
            </p:grpSpPr>
            <p:grpSp>
              <p:nvGrpSpPr>
                <p:cNvPr id="2483" name="Group"/>
                <p:cNvGrpSpPr/>
                <p:nvPr/>
              </p:nvGrpSpPr>
              <p:grpSpPr>
                <a:xfrm>
                  <a:off x="34234" y="42068"/>
                  <a:ext cx="464742" cy="330769"/>
                  <a:chOff x="0" y="0"/>
                  <a:chExt cx="464740" cy="330768"/>
                </a:xfrm>
              </p:grpSpPr>
              <p:sp>
                <p:nvSpPr>
                  <p:cNvPr id="247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80" name="Group"/>
                  <p:cNvGrpSpPr/>
                  <p:nvPr/>
                </p:nvGrpSpPr>
                <p:grpSpPr>
                  <a:xfrm>
                    <a:off x="24488" y="187531"/>
                    <a:ext cx="113148" cy="105313"/>
                    <a:chOff x="0" y="0"/>
                    <a:chExt cx="113146" cy="105311"/>
                  </a:xfrm>
                </p:grpSpPr>
                <p:sp>
                  <p:nvSpPr>
                    <p:cNvPr id="247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81"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82"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8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8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491" name="Group"/>
          <p:cNvGrpSpPr/>
          <p:nvPr/>
        </p:nvGrpSpPr>
        <p:grpSpPr>
          <a:xfrm>
            <a:off x="10624212" y="3550387"/>
            <a:ext cx="575891" cy="869981"/>
            <a:chOff x="0" y="0"/>
            <a:chExt cx="575889" cy="869980"/>
          </a:xfrm>
        </p:grpSpPr>
        <p:sp>
          <p:nvSpPr>
            <p:cNvPr id="2489"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490"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495" name="Group"/>
          <p:cNvGrpSpPr/>
          <p:nvPr/>
        </p:nvGrpSpPr>
        <p:grpSpPr>
          <a:xfrm>
            <a:off x="2270329" y="7205697"/>
            <a:ext cx="2420393" cy="1991953"/>
            <a:chOff x="-125108" y="0"/>
            <a:chExt cx="2420391" cy="1991952"/>
          </a:xfrm>
        </p:grpSpPr>
        <p:sp>
          <p:nvSpPr>
            <p:cNvPr id="2492"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493"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2494"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2498" name="Group"/>
          <p:cNvGrpSpPr/>
          <p:nvPr/>
        </p:nvGrpSpPr>
        <p:grpSpPr>
          <a:xfrm>
            <a:off x="1711891" y="2489655"/>
            <a:ext cx="10818787" cy="6994311"/>
            <a:chOff x="0" y="0"/>
            <a:chExt cx="10818786" cy="6994309"/>
          </a:xfrm>
        </p:grpSpPr>
        <p:sp>
          <p:nvSpPr>
            <p:cNvPr id="2496" name="Rectangle"/>
            <p:cNvSpPr/>
            <p:nvPr/>
          </p:nvSpPr>
          <p:spPr>
            <a:xfrm>
              <a:off x="3220029" y="0"/>
              <a:ext cx="7598758" cy="2648823"/>
            </a:xfrm>
            <a:prstGeom prst="rect">
              <a:avLst/>
            </a:prstGeom>
            <a:solidFill>
              <a:srgbClr val="000000">
                <a:alpha val="85883"/>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7" name="Rectangle"/>
            <p:cNvSpPr/>
            <p:nvPr/>
          </p:nvSpPr>
          <p:spPr>
            <a:xfrm>
              <a:off x="0" y="3792786"/>
              <a:ext cx="7848630" cy="3201524"/>
            </a:xfrm>
            <a:prstGeom prst="rect">
              <a:avLst/>
            </a:prstGeom>
            <a:solidFill>
              <a:srgbClr val="000000">
                <a:alpha val="85883"/>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01" name="Group"/>
          <p:cNvGrpSpPr/>
          <p:nvPr/>
        </p:nvGrpSpPr>
        <p:grpSpPr>
          <a:xfrm>
            <a:off x="2191149" y="5524970"/>
            <a:ext cx="10270096" cy="923681"/>
            <a:chOff x="0" y="0"/>
            <a:chExt cx="10270095" cy="923680"/>
          </a:xfrm>
        </p:grpSpPr>
        <p:sp>
          <p:nvSpPr>
            <p:cNvPr id="2499"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00" name="Understand the OCSP Must-Staple extension in the certificate"/>
            <p:cNvSpPr txBox="1"/>
            <p:nvPr/>
          </p:nvSpPr>
          <p:spPr>
            <a:xfrm>
              <a:off x="1073365" y="94322"/>
              <a:ext cx="9196731" cy="8293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Understand the OCSP Must-Staple extension in the certificate</a:t>
              </a:r>
            </a:p>
          </p:txBody>
        </p:sp>
      </p:grpSp>
      <p:grpSp>
        <p:nvGrpSpPr>
          <p:cNvPr id="2504" name="Group"/>
          <p:cNvGrpSpPr/>
          <p:nvPr/>
        </p:nvGrpSpPr>
        <p:grpSpPr>
          <a:xfrm>
            <a:off x="2187554" y="6417156"/>
            <a:ext cx="10432562" cy="829360"/>
            <a:chOff x="0" y="0"/>
            <a:chExt cx="10432560" cy="829358"/>
          </a:xfrm>
        </p:grpSpPr>
        <p:sp>
          <p:nvSpPr>
            <p:cNvPr id="2502" name="Present the Certificate Status Request (CSR) to the web servers"/>
            <p:cNvSpPr txBox="1"/>
            <p:nvPr/>
          </p:nvSpPr>
          <p:spPr>
            <a:xfrm>
              <a:off x="1048378" y="184149"/>
              <a:ext cx="9384184"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Present the Certificate Status Request (CSR) to the web servers</a:t>
              </a:r>
            </a:p>
          </p:txBody>
        </p:sp>
        <p:sp>
          <p:nvSpPr>
            <p:cNvPr id="2503"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507" name="Group"/>
          <p:cNvGrpSpPr/>
          <p:nvPr/>
        </p:nvGrpSpPr>
        <p:grpSpPr>
          <a:xfrm>
            <a:off x="2187553" y="7323931"/>
            <a:ext cx="9867463" cy="829359"/>
            <a:chOff x="0" y="0"/>
            <a:chExt cx="9867461" cy="829358"/>
          </a:xfrm>
        </p:grpSpPr>
        <p:sp>
          <p:nvSpPr>
            <p:cNvPr id="2505" name="Reject the certificate if they do not receive OCSP responses"/>
            <p:cNvSpPr txBox="1"/>
            <p:nvPr/>
          </p:nvSpPr>
          <p:spPr>
            <a:xfrm>
              <a:off x="1048378" y="184149"/>
              <a:ext cx="8819084"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Reject the certificate if they do not receive OCSP responses</a:t>
              </a:r>
            </a:p>
          </p:txBody>
        </p:sp>
        <p:sp>
          <p:nvSpPr>
            <p:cNvPr id="2506"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5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04" grpId="2"/>
      <p:bldP build="whole" bldLvl="1" animBg="1" rev="0" advAuto="0" spid="2507" grpId="3"/>
      <p:bldP build="whole" bldLvl="1" animBg="1" rev="0" advAuto="0" spid="2501" grpId="1"/>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1"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515" name="Group"/>
          <p:cNvGrpSpPr/>
          <p:nvPr/>
        </p:nvGrpSpPr>
        <p:grpSpPr>
          <a:xfrm>
            <a:off x="2270329" y="7205697"/>
            <a:ext cx="2420393" cy="1991953"/>
            <a:chOff x="-125108" y="0"/>
            <a:chExt cx="2420391" cy="1991952"/>
          </a:xfrm>
        </p:grpSpPr>
        <p:sp>
          <p:nvSpPr>
            <p:cNvPr id="2512"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513" name="Image" descr="Image"/>
            <p:cNvPicPr>
              <a:picLocks noChangeAspect="1"/>
            </p:cNvPicPr>
            <p:nvPr/>
          </p:nvPicPr>
          <p:blipFill>
            <a:blip r:embed="rId3">
              <a:extLst/>
            </a:blip>
            <a:stretch>
              <a:fillRect/>
            </a:stretch>
          </p:blipFill>
          <p:spPr>
            <a:xfrm>
              <a:off x="440841" y="0"/>
              <a:ext cx="1300815" cy="1300814"/>
            </a:xfrm>
            <a:prstGeom prst="rect">
              <a:avLst/>
            </a:prstGeom>
            <a:ln w="12700" cap="flat">
              <a:noFill/>
              <a:miter lim="400000"/>
            </a:ln>
            <a:effectLst/>
          </p:spPr>
        </p:pic>
        <p:sp>
          <p:nvSpPr>
            <p:cNvPr id="2514"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516" name="To support OCSP Must Staple…"/>
          <p:cNvSpPr txBox="1"/>
          <p:nvPr>
            <p:ph type="title"/>
          </p:nvPr>
        </p:nvSpPr>
        <p:spPr>
          <a:prstGeom prst="rect">
            <a:avLst/>
          </a:prstGeom>
        </p:spPr>
        <p:txBody>
          <a:bodyPr/>
          <a:lstStyle/>
          <a:p>
            <a:pPr/>
            <a:r>
              <a:t>To support OCSP Must Staple</a:t>
            </a:r>
          </a:p>
          <a:p>
            <a:pPr/>
            <a:r>
              <a:t>(3) Web servers</a:t>
            </a:r>
          </a:p>
        </p:txBody>
      </p:sp>
      <p:sp>
        <p:nvSpPr>
          <p:cNvPr id="25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30" name="Group"/>
          <p:cNvGrpSpPr/>
          <p:nvPr/>
        </p:nvGrpSpPr>
        <p:grpSpPr>
          <a:xfrm>
            <a:off x="2889549" y="3840499"/>
            <a:ext cx="1194274" cy="896229"/>
            <a:chOff x="0" y="0"/>
            <a:chExt cx="1194273" cy="896228"/>
          </a:xfrm>
        </p:grpSpPr>
        <p:sp>
          <p:nvSpPr>
            <p:cNvPr id="251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1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27" name="Group"/>
            <p:cNvGrpSpPr/>
            <p:nvPr/>
          </p:nvGrpSpPr>
          <p:grpSpPr>
            <a:xfrm>
              <a:off x="62930" y="528144"/>
              <a:ext cx="290761" cy="270627"/>
              <a:chOff x="0" y="0"/>
              <a:chExt cx="290759" cy="270626"/>
            </a:xfrm>
          </p:grpSpPr>
          <p:sp>
            <p:nvSpPr>
              <p:cNvPr id="252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2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52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533" name="Group"/>
          <p:cNvGrpSpPr/>
          <p:nvPr/>
        </p:nvGrpSpPr>
        <p:grpSpPr>
          <a:xfrm>
            <a:off x="3898215" y="3550387"/>
            <a:ext cx="575891" cy="869981"/>
            <a:chOff x="0" y="0"/>
            <a:chExt cx="575889" cy="869980"/>
          </a:xfrm>
        </p:grpSpPr>
        <p:sp>
          <p:nvSpPr>
            <p:cNvPr id="2531"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532"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534"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535" name="Chrome-logo.png" descr="Chrome-logo.png"/>
          <p:cNvPicPr>
            <a:picLocks noChangeAspect="1"/>
          </p:cNvPicPr>
          <p:nvPr/>
        </p:nvPicPr>
        <p:blipFill>
          <a:blip r:embed="rId6">
            <a:extLst/>
          </a:blip>
          <a:stretch>
            <a:fillRect/>
          </a:stretch>
        </p:blipFill>
        <p:spPr>
          <a:xfrm>
            <a:off x="1841634" y="2992428"/>
            <a:ext cx="685801" cy="685801"/>
          </a:xfrm>
          <a:prstGeom prst="rect">
            <a:avLst/>
          </a:prstGeom>
          <a:ln w="12700">
            <a:miter lim="400000"/>
          </a:ln>
        </p:spPr>
      </p:pic>
      <p:sp>
        <p:nvSpPr>
          <p:cNvPr id="2536"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544" name="Group"/>
          <p:cNvGrpSpPr/>
          <p:nvPr/>
        </p:nvGrpSpPr>
        <p:grpSpPr>
          <a:xfrm>
            <a:off x="8939527" y="3996502"/>
            <a:ext cx="627663" cy="584201"/>
            <a:chOff x="0" y="0"/>
            <a:chExt cx="627662" cy="584200"/>
          </a:xfrm>
        </p:grpSpPr>
        <p:sp>
          <p:nvSpPr>
            <p:cNvPr id="253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57" name="Group"/>
          <p:cNvGrpSpPr/>
          <p:nvPr/>
        </p:nvGrpSpPr>
        <p:grpSpPr>
          <a:xfrm>
            <a:off x="9674781" y="3840488"/>
            <a:ext cx="1194275" cy="896229"/>
            <a:chOff x="0" y="0"/>
            <a:chExt cx="1194273" cy="896228"/>
          </a:xfrm>
        </p:grpSpPr>
        <p:sp>
          <p:nvSpPr>
            <p:cNvPr id="254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54" name="Group"/>
            <p:cNvGrpSpPr/>
            <p:nvPr/>
          </p:nvGrpSpPr>
          <p:grpSpPr>
            <a:xfrm>
              <a:off x="62930" y="528144"/>
              <a:ext cx="290761" cy="270627"/>
              <a:chOff x="0" y="0"/>
              <a:chExt cx="290759" cy="270626"/>
            </a:xfrm>
          </p:grpSpPr>
          <p:sp>
            <p:nvSpPr>
              <p:cNvPr id="254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5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55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565" name="Group"/>
          <p:cNvGrpSpPr/>
          <p:nvPr/>
        </p:nvGrpSpPr>
        <p:grpSpPr>
          <a:xfrm>
            <a:off x="8461774" y="3999792"/>
            <a:ext cx="620593" cy="577621"/>
            <a:chOff x="0" y="0"/>
            <a:chExt cx="620592" cy="577619"/>
          </a:xfrm>
        </p:grpSpPr>
        <p:sp>
          <p:nvSpPr>
            <p:cNvPr id="255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566"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583" name="Group"/>
          <p:cNvGrpSpPr/>
          <p:nvPr/>
        </p:nvGrpSpPr>
        <p:grpSpPr>
          <a:xfrm>
            <a:off x="7061379" y="7526142"/>
            <a:ext cx="1217021" cy="659924"/>
            <a:chOff x="0" y="0"/>
            <a:chExt cx="1217019" cy="659923"/>
          </a:xfrm>
        </p:grpSpPr>
        <p:grpSp>
          <p:nvGrpSpPr>
            <p:cNvPr id="2574" name="Group"/>
            <p:cNvGrpSpPr/>
            <p:nvPr/>
          </p:nvGrpSpPr>
          <p:grpSpPr>
            <a:xfrm>
              <a:off x="0" y="0"/>
              <a:ext cx="709020" cy="659924"/>
              <a:chOff x="0" y="0"/>
              <a:chExt cx="709019" cy="659923"/>
            </a:xfrm>
          </p:grpSpPr>
          <p:sp>
            <p:nvSpPr>
              <p:cNvPr id="2567"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8"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69"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0"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1"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2"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3"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82" name="Group"/>
            <p:cNvGrpSpPr/>
            <p:nvPr/>
          </p:nvGrpSpPr>
          <p:grpSpPr>
            <a:xfrm>
              <a:off x="507999" y="0"/>
              <a:ext cx="709021" cy="659924"/>
              <a:chOff x="0" y="0"/>
              <a:chExt cx="709019" cy="659923"/>
            </a:xfrm>
          </p:grpSpPr>
          <p:sp>
            <p:nvSpPr>
              <p:cNvPr id="257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0"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586" name="Group"/>
          <p:cNvGrpSpPr/>
          <p:nvPr/>
        </p:nvGrpSpPr>
        <p:grpSpPr>
          <a:xfrm>
            <a:off x="4505917" y="6524009"/>
            <a:ext cx="3959814" cy="1984873"/>
            <a:chOff x="0" y="0"/>
            <a:chExt cx="3959813" cy="1984872"/>
          </a:xfrm>
        </p:grpSpPr>
        <p:sp>
          <p:nvSpPr>
            <p:cNvPr id="2584"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585"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683" name="Group"/>
          <p:cNvGrpSpPr/>
          <p:nvPr/>
        </p:nvGrpSpPr>
        <p:grpSpPr>
          <a:xfrm>
            <a:off x="4992918" y="7342671"/>
            <a:ext cx="1712297" cy="1028701"/>
            <a:chOff x="0" y="0"/>
            <a:chExt cx="1712295" cy="1028699"/>
          </a:xfrm>
        </p:grpSpPr>
        <p:grpSp>
          <p:nvGrpSpPr>
            <p:cNvPr id="2602" name="Group"/>
            <p:cNvGrpSpPr/>
            <p:nvPr/>
          </p:nvGrpSpPr>
          <p:grpSpPr>
            <a:xfrm>
              <a:off x="0" y="0"/>
              <a:ext cx="533210" cy="609601"/>
              <a:chOff x="0" y="0"/>
              <a:chExt cx="533209" cy="609600"/>
            </a:xfrm>
          </p:grpSpPr>
          <p:grpSp>
            <p:nvGrpSpPr>
              <p:cNvPr id="2600" name="Group"/>
              <p:cNvGrpSpPr/>
              <p:nvPr/>
            </p:nvGrpSpPr>
            <p:grpSpPr>
              <a:xfrm>
                <a:off x="0" y="118381"/>
                <a:ext cx="533210" cy="372838"/>
                <a:chOff x="0" y="0"/>
                <a:chExt cx="533209" cy="372836"/>
              </a:xfrm>
            </p:grpSpPr>
            <p:grpSp>
              <p:nvGrpSpPr>
                <p:cNvPr id="2598" name="Group"/>
                <p:cNvGrpSpPr/>
                <p:nvPr/>
              </p:nvGrpSpPr>
              <p:grpSpPr>
                <a:xfrm>
                  <a:off x="34234" y="42068"/>
                  <a:ext cx="464742" cy="330769"/>
                  <a:chOff x="0" y="0"/>
                  <a:chExt cx="464740" cy="330768"/>
                </a:xfrm>
              </p:grpSpPr>
              <p:sp>
                <p:nvSpPr>
                  <p:cNvPr id="258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595" name="Group"/>
                  <p:cNvGrpSpPr/>
                  <p:nvPr/>
                </p:nvGrpSpPr>
                <p:grpSpPr>
                  <a:xfrm>
                    <a:off x="24488" y="187531"/>
                    <a:ext cx="113148" cy="105313"/>
                    <a:chOff x="0" y="0"/>
                    <a:chExt cx="113146" cy="105311"/>
                  </a:xfrm>
                </p:grpSpPr>
                <p:sp>
                  <p:nvSpPr>
                    <p:cNvPr id="258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9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59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59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0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18" name="Group"/>
            <p:cNvGrpSpPr/>
            <p:nvPr/>
          </p:nvGrpSpPr>
          <p:grpSpPr>
            <a:xfrm>
              <a:off x="589542" y="0"/>
              <a:ext cx="533211" cy="609601"/>
              <a:chOff x="0" y="0"/>
              <a:chExt cx="533209" cy="609600"/>
            </a:xfrm>
          </p:grpSpPr>
          <p:grpSp>
            <p:nvGrpSpPr>
              <p:cNvPr id="2616" name="Group"/>
              <p:cNvGrpSpPr/>
              <p:nvPr/>
            </p:nvGrpSpPr>
            <p:grpSpPr>
              <a:xfrm>
                <a:off x="-1" y="118381"/>
                <a:ext cx="533211" cy="372838"/>
                <a:chOff x="0" y="0"/>
                <a:chExt cx="533209" cy="372836"/>
              </a:xfrm>
            </p:grpSpPr>
            <p:grpSp>
              <p:nvGrpSpPr>
                <p:cNvPr id="2614" name="Group"/>
                <p:cNvGrpSpPr/>
                <p:nvPr/>
              </p:nvGrpSpPr>
              <p:grpSpPr>
                <a:xfrm>
                  <a:off x="34234" y="42068"/>
                  <a:ext cx="464742" cy="330769"/>
                  <a:chOff x="0" y="0"/>
                  <a:chExt cx="464740" cy="330768"/>
                </a:xfrm>
              </p:grpSpPr>
              <p:sp>
                <p:nvSpPr>
                  <p:cNvPr id="260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11" name="Group"/>
                  <p:cNvGrpSpPr/>
                  <p:nvPr/>
                </p:nvGrpSpPr>
                <p:grpSpPr>
                  <a:xfrm>
                    <a:off x="24488" y="187531"/>
                    <a:ext cx="113148" cy="105313"/>
                    <a:chOff x="0" y="0"/>
                    <a:chExt cx="113146" cy="105311"/>
                  </a:xfrm>
                </p:grpSpPr>
                <p:sp>
                  <p:nvSpPr>
                    <p:cNvPr id="260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1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61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1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1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34" name="Group"/>
            <p:cNvGrpSpPr/>
            <p:nvPr/>
          </p:nvGrpSpPr>
          <p:grpSpPr>
            <a:xfrm>
              <a:off x="-1" y="419099"/>
              <a:ext cx="533211" cy="609601"/>
              <a:chOff x="0" y="0"/>
              <a:chExt cx="533209" cy="609600"/>
            </a:xfrm>
          </p:grpSpPr>
          <p:grpSp>
            <p:nvGrpSpPr>
              <p:cNvPr id="2632" name="Group"/>
              <p:cNvGrpSpPr/>
              <p:nvPr/>
            </p:nvGrpSpPr>
            <p:grpSpPr>
              <a:xfrm>
                <a:off x="-1" y="118381"/>
                <a:ext cx="533211" cy="372838"/>
                <a:chOff x="0" y="0"/>
                <a:chExt cx="533209" cy="372836"/>
              </a:xfrm>
            </p:grpSpPr>
            <p:grpSp>
              <p:nvGrpSpPr>
                <p:cNvPr id="2630" name="Group"/>
                <p:cNvGrpSpPr/>
                <p:nvPr/>
              </p:nvGrpSpPr>
              <p:grpSpPr>
                <a:xfrm>
                  <a:off x="34234" y="42068"/>
                  <a:ext cx="464742" cy="330769"/>
                  <a:chOff x="0" y="0"/>
                  <a:chExt cx="464740" cy="330768"/>
                </a:xfrm>
              </p:grpSpPr>
              <p:sp>
                <p:nvSpPr>
                  <p:cNvPr id="261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27" name="Group"/>
                  <p:cNvGrpSpPr/>
                  <p:nvPr/>
                </p:nvGrpSpPr>
                <p:grpSpPr>
                  <a:xfrm>
                    <a:off x="24488" y="187531"/>
                    <a:ext cx="113148" cy="105313"/>
                    <a:chOff x="0" y="0"/>
                    <a:chExt cx="113146" cy="105311"/>
                  </a:xfrm>
                </p:grpSpPr>
                <p:sp>
                  <p:nvSpPr>
                    <p:cNvPr id="262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2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62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3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3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50" name="Group"/>
            <p:cNvGrpSpPr/>
            <p:nvPr/>
          </p:nvGrpSpPr>
          <p:grpSpPr>
            <a:xfrm>
              <a:off x="589542" y="419099"/>
              <a:ext cx="533211" cy="609601"/>
              <a:chOff x="0" y="0"/>
              <a:chExt cx="533209" cy="609600"/>
            </a:xfrm>
          </p:grpSpPr>
          <p:grpSp>
            <p:nvGrpSpPr>
              <p:cNvPr id="2648" name="Group"/>
              <p:cNvGrpSpPr/>
              <p:nvPr/>
            </p:nvGrpSpPr>
            <p:grpSpPr>
              <a:xfrm>
                <a:off x="-1" y="118381"/>
                <a:ext cx="533211" cy="372838"/>
                <a:chOff x="0" y="0"/>
                <a:chExt cx="533209" cy="372836"/>
              </a:xfrm>
            </p:grpSpPr>
            <p:grpSp>
              <p:nvGrpSpPr>
                <p:cNvPr id="2646" name="Group"/>
                <p:cNvGrpSpPr/>
                <p:nvPr/>
              </p:nvGrpSpPr>
              <p:grpSpPr>
                <a:xfrm>
                  <a:off x="34234" y="42068"/>
                  <a:ext cx="464742" cy="330769"/>
                  <a:chOff x="0" y="0"/>
                  <a:chExt cx="464740" cy="330768"/>
                </a:xfrm>
              </p:grpSpPr>
              <p:sp>
                <p:nvSpPr>
                  <p:cNvPr id="263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43" name="Group"/>
                  <p:cNvGrpSpPr/>
                  <p:nvPr/>
                </p:nvGrpSpPr>
                <p:grpSpPr>
                  <a:xfrm>
                    <a:off x="24488" y="187531"/>
                    <a:ext cx="113148" cy="105313"/>
                    <a:chOff x="0" y="0"/>
                    <a:chExt cx="113146" cy="105311"/>
                  </a:xfrm>
                </p:grpSpPr>
                <p:sp>
                  <p:nvSpPr>
                    <p:cNvPr id="263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4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64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4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4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66" name="Group"/>
            <p:cNvGrpSpPr/>
            <p:nvPr/>
          </p:nvGrpSpPr>
          <p:grpSpPr>
            <a:xfrm>
              <a:off x="1179085" y="0"/>
              <a:ext cx="533211" cy="609601"/>
              <a:chOff x="0" y="0"/>
              <a:chExt cx="533209" cy="609600"/>
            </a:xfrm>
          </p:grpSpPr>
          <p:grpSp>
            <p:nvGrpSpPr>
              <p:cNvPr id="2664" name="Group"/>
              <p:cNvGrpSpPr/>
              <p:nvPr/>
            </p:nvGrpSpPr>
            <p:grpSpPr>
              <a:xfrm>
                <a:off x="-1" y="118381"/>
                <a:ext cx="533211" cy="372838"/>
                <a:chOff x="0" y="0"/>
                <a:chExt cx="533209" cy="372836"/>
              </a:xfrm>
            </p:grpSpPr>
            <p:grpSp>
              <p:nvGrpSpPr>
                <p:cNvPr id="2662" name="Group"/>
                <p:cNvGrpSpPr/>
                <p:nvPr/>
              </p:nvGrpSpPr>
              <p:grpSpPr>
                <a:xfrm>
                  <a:off x="34234" y="42068"/>
                  <a:ext cx="464742" cy="330769"/>
                  <a:chOff x="0" y="0"/>
                  <a:chExt cx="464740" cy="330768"/>
                </a:xfrm>
              </p:grpSpPr>
              <p:sp>
                <p:nvSpPr>
                  <p:cNvPr id="265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59" name="Group"/>
                  <p:cNvGrpSpPr/>
                  <p:nvPr/>
                </p:nvGrpSpPr>
                <p:grpSpPr>
                  <a:xfrm>
                    <a:off x="24488" y="187531"/>
                    <a:ext cx="113148" cy="105313"/>
                    <a:chOff x="0" y="0"/>
                    <a:chExt cx="113146" cy="105311"/>
                  </a:xfrm>
                </p:grpSpPr>
                <p:sp>
                  <p:nvSpPr>
                    <p:cNvPr id="265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6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66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6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6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82" name="Group"/>
            <p:cNvGrpSpPr/>
            <p:nvPr/>
          </p:nvGrpSpPr>
          <p:grpSpPr>
            <a:xfrm>
              <a:off x="1179085" y="419099"/>
              <a:ext cx="533211" cy="609601"/>
              <a:chOff x="0" y="0"/>
              <a:chExt cx="533209" cy="609600"/>
            </a:xfrm>
          </p:grpSpPr>
          <p:grpSp>
            <p:nvGrpSpPr>
              <p:cNvPr id="2680" name="Group"/>
              <p:cNvGrpSpPr/>
              <p:nvPr/>
            </p:nvGrpSpPr>
            <p:grpSpPr>
              <a:xfrm>
                <a:off x="-1" y="118381"/>
                <a:ext cx="533211" cy="372838"/>
                <a:chOff x="0" y="0"/>
                <a:chExt cx="533209" cy="372836"/>
              </a:xfrm>
            </p:grpSpPr>
            <p:grpSp>
              <p:nvGrpSpPr>
                <p:cNvPr id="2678" name="Group"/>
                <p:cNvGrpSpPr/>
                <p:nvPr/>
              </p:nvGrpSpPr>
              <p:grpSpPr>
                <a:xfrm>
                  <a:off x="34234" y="42068"/>
                  <a:ext cx="464742" cy="330769"/>
                  <a:chOff x="0" y="0"/>
                  <a:chExt cx="464740" cy="330768"/>
                </a:xfrm>
              </p:grpSpPr>
              <p:sp>
                <p:nvSpPr>
                  <p:cNvPr id="266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75" name="Group"/>
                  <p:cNvGrpSpPr/>
                  <p:nvPr/>
                </p:nvGrpSpPr>
                <p:grpSpPr>
                  <a:xfrm>
                    <a:off x="24488" y="187531"/>
                    <a:ext cx="113148" cy="105313"/>
                    <a:chOff x="0" y="0"/>
                    <a:chExt cx="113146" cy="105311"/>
                  </a:xfrm>
                </p:grpSpPr>
                <p:sp>
                  <p:nvSpPr>
                    <p:cNvPr id="266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6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7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67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7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8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2684" name="Rectangle"/>
          <p:cNvSpPr/>
          <p:nvPr/>
        </p:nvSpPr>
        <p:spPr>
          <a:xfrm>
            <a:off x="4953608" y="7360537"/>
            <a:ext cx="1790917" cy="991134"/>
          </a:xfrm>
          <a:prstGeom prst="rect">
            <a:avLst/>
          </a:prstGeom>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2687" name="Group"/>
          <p:cNvGrpSpPr/>
          <p:nvPr/>
        </p:nvGrpSpPr>
        <p:grpSpPr>
          <a:xfrm>
            <a:off x="792743" y="2409628"/>
            <a:ext cx="9788718" cy="7125629"/>
            <a:chOff x="0" y="0"/>
            <a:chExt cx="9788716" cy="7125627"/>
          </a:xfrm>
        </p:grpSpPr>
        <p:sp>
          <p:nvSpPr>
            <p:cNvPr id="2685" name="Rectangle"/>
            <p:cNvSpPr/>
            <p:nvPr/>
          </p:nvSpPr>
          <p:spPr>
            <a:xfrm>
              <a:off x="0" y="0"/>
              <a:ext cx="8081083" cy="3267505"/>
            </a:xfrm>
            <a:prstGeom prst="rect">
              <a:avLst/>
            </a:prstGeom>
            <a:solidFill>
              <a:srgbClr val="000000">
                <a:alpha val="85237"/>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6" name="Rectangle"/>
            <p:cNvSpPr/>
            <p:nvPr/>
          </p:nvSpPr>
          <p:spPr>
            <a:xfrm>
              <a:off x="1505492" y="3620703"/>
              <a:ext cx="8283225" cy="3504925"/>
            </a:xfrm>
            <a:prstGeom prst="rect">
              <a:avLst/>
            </a:prstGeom>
            <a:solidFill>
              <a:srgbClr val="000000">
                <a:alpha val="85237"/>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720" name="Group"/>
          <p:cNvGrpSpPr/>
          <p:nvPr/>
        </p:nvGrpSpPr>
        <p:grpSpPr>
          <a:xfrm>
            <a:off x="7501744" y="2989452"/>
            <a:ext cx="3500282" cy="1991852"/>
            <a:chOff x="0" y="0"/>
            <a:chExt cx="3500280" cy="1991850"/>
          </a:xfrm>
        </p:grpSpPr>
        <p:grpSp>
          <p:nvGrpSpPr>
            <p:cNvPr id="2690" name="Group"/>
            <p:cNvGrpSpPr/>
            <p:nvPr/>
          </p:nvGrpSpPr>
          <p:grpSpPr>
            <a:xfrm>
              <a:off x="0" y="0"/>
              <a:ext cx="3500281" cy="1991851"/>
              <a:chOff x="0" y="0"/>
              <a:chExt cx="3500280" cy="1991850"/>
            </a:xfrm>
          </p:grpSpPr>
          <p:sp>
            <p:nvSpPr>
              <p:cNvPr id="2688"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689"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698" name="Group"/>
            <p:cNvGrpSpPr/>
            <p:nvPr/>
          </p:nvGrpSpPr>
          <p:grpSpPr>
            <a:xfrm>
              <a:off x="1437782" y="1007050"/>
              <a:ext cx="627664" cy="584201"/>
              <a:chOff x="0" y="0"/>
              <a:chExt cx="627662" cy="584200"/>
            </a:xfrm>
          </p:grpSpPr>
          <p:sp>
            <p:nvSpPr>
              <p:cNvPr id="2691"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2"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3"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4"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5"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6"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97"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711" name="Group"/>
            <p:cNvGrpSpPr/>
            <p:nvPr/>
          </p:nvGrpSpPr>
          <p:grpSpPr>
            <a:xfrm>
              <a:off x="2173037" y="851036"/>
              <a:ext cx="1194274" cy="896229"/>
              <a:chOff x="0" y="0"/>
              <a:chExt cx="1194273" cy="896228"/>
            </a:xfrm>
          </p:grpSpPr>
          <p:sp>
            <p:nvSpPr>
              <p:cNvPr id="269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708" name="Group"/>
              <p:cNvGrpSpPr/>
              <p:nvPr/>
            </p:nvGrpSpPr>
            <p:grpSpPr>
              <a:xfrm>
                <a:off x="62930" y="528144"/>
                <a:ext cx="290761" cy="270627"/>
                <a:chOff x="0" y="0"/>
                <a:chExt cx="290759" cy="270626"/>
              </a:xfrm>
            </p:grpSpPr>
            <p:sp>
              <p:nvSpPr>
                <p:cNvPr id="270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0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71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719" name="Group"/>
            <p:cNvGrpSpPr/>
            <p:nvPr/>
          </p:nvGrpSpPr>
          <p:grpSpPr>
            <a:xfrm>
              <a:off x="960029" y="1010340"/>
              <a:ext cx="620594" cy="577620"/>
              <a:chOff x="0" y="0"/>
              <a:chExt cx="620592" cy="577619"/>
            </a:xfrm>
          </p:grpSpPr>
          <p:sp>
            <p:nvSpPr>
              <p:cNvPr id="271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723" name="Group"/>
          <p:cNvGrpSpPr/>
          <p:nvPr/>
        </p:nvGrpSpPr>
        <p:grpSpPr>
          <a:xfrm>
            <a:off x="10624212" y="3550387"/>
            <a:ext cx="575891" cy="869981"/>
            <a:chOff x="0" y="0"/>
            <a:chExt cx="575889" cy="869980"/>
          </a:xfrm>
        </p:grpSpPr>
        <p:sp>
          <p:nvSpPr>
            <p:cNvPr id="2721"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722"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726" name="Group"/>
          <p:cNvGrpSpPr/>
          <p:nvPr/>
        </p:nvGrpSpPr>
        <p:grpSpPr>
          <a:xfrm>
            <a:off x="1375499" y="5557763"/>
            <a:ext cx="9519375" cy="829359"/>
            <a:chOff x="0" y="0"/>
            <a:chExt cx="9519373" cy="829358"/>
          </a:xfrm>
        </p:grpSpPr>
        <p:sp>
          <p:nvSpPr>
            <p:cNvPr id="2724"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725" name="(Web server software) must fetch/cache OCSP responses"/>
            <p:cNvSpPr txBox="1"/>
            <p:nvPr/>
          </p:nvSpPr>
          <p:spPr>
            <a:xfrm>
              <a:off x="1073365" y="278472"/>
              <a:ext cx="8446009"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(Web server software) must fetch/cache OCSP responses</a:t>
              </a:r>
            </a:p>
          </p:txBody>
        </p:sp>
      </p:grpSp>
      <p:grpSp>
        <p:nvGrpSpPr>
          <p:cNvPr id="2729" name="Group"/>
          <p:cNvGrpSpPr/>
          <p:nvPr/>
        </p:nvGrpSpPr>
        <p:grpSpPr>
          <a:xfrm>
            <a:off x="1371904" y="6493984"/>
            <a:ext cx="10706577" cy="829360"/>
            <a:chOff x="0" y="0"/>
            <a:chExt cx="10706576" cy="829358"/>
          </a:xfrm>
        </p:grpSpPr>
        <p:sp>
          <p:nvSpPr>
            <p:cNvPr id="2727" name="(Web server administrators) must configure to use OCSP stapling"/>
            <p:cNvSpPr txBox="1"/>
            <p:nvPr/>
          </p:nvSpPr>
          <p:spPr>
            <a:xfrm>
              <a:off x="1048378" y="184149"/>
              <a:ext cx="9658199"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(Web server administrators) must configure to use OCSP stapling </a:t>
              </a:r>
            </a:p>
          </p:txBody>
        </p:sp>
        <p:sp>
          <p:nvSpPr>
            <p:cNvPr id="2728"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730" name="1.3.6.1.5.5.7.1.24"/>
          <p:cNvSpPr txBox="1"/>
          <p:nvPr/>
        </p:nvSpPr>
        <p:spPr>
          <a:xfrm>
            <a:off x="9320180"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29" grpId="2"/>
      <p:bldP build="whole" bldLvl="1" animBg="1" rev="0" advAuto="0" spid="2726"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4"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738" name="Group"/>
          <p:cNvGrpSpPr/>
          <p:nvPr/>
        </p:nvGrpSpPr>
        <p:grpSpPr>
          <a:xfrm>
            <a:off x="2270329" y="7205697"/>
            <a:ext cx="2420393" cy="1991953"/>
            <a:chOff x="-125108" y="0"/>
            <a:chExt cx="2420391" cy="1991952"/>
          </a:xfrm>
        </p:grpSpPr>
        <p:sp>
          <p:nvSpPr>
            <p:cNvPr id="2735"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736" name="Image" descr="Image"/>
            <p:cNvPicPr>
              <a:picLocks noChangeAspect="1"/>
            </p:cNvPicPr>
            <p:nvPr/>
          </p:nvPicPr>
          <p:blipFill>
            <a:blip r:embed="rId3">
              <a:extLst/>
            </a:blip>
            <a:stretch>
              <a:fillRect/>
            </a:stretch>
          </p:blipFill>
          <p:spPr>
            <a:xfrm>
              <a:off x="440841" y="0"/>
              <a:ext cx="1300815" cy="1300814"/>
            </a:xfrm>
            <a:prstGeom prst="rect">
              <a:avLst/>
            </a:prstGeom>
            <a:ln w="12700" cap="flat">
              <a:noFill/>
              <a:miter lim="400000"/>
            </a:ln>
            <a:effectLst/>
          </p:spPr>
        </p:pic>
        <p:sp>
          <p:nvSpPr>
            <p:cNvPr id="2737"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739" name="To support OCSP Must Staple"/>
          <p:cNvSpPr txBox="1"/>
          <p:nvPr>
            <p:ph type="title"/>
          </p:nvPr>
        </p:nvSpPr>
        <p:spPr>
          <a:prstGeom prst="rect">
            <a:avLst/>
          </a:prstGeom>
        </p:spPr>
        <p:txBody>
          <a:bodyPr/>
          <a:lstStyle/>
          <a:p>
            <a:pPr/>
            <a:r>
              <a:t>To support OCSP Must Staple</a:t>
            </a:r>
          </a:p>
        </p:txBody>
      </p:sp>
      <p:sp>
        <p:nvSpPr>
          <p:cNvPr id="27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753" name="Group"/>
          <p:cNvGrpSpPr/>
          <p:nvPr/>
        </p:nvGrpSpPr>
        <p:grpSpPr>
          <a:xfrm>
            <a:off x="2889549" y="3840499"/>
            <a:ext cx="1194274" cy="896229"/>
            <a:chOff x="0" y="0"/>
            <a:chExt cx="1194273" cy="896228"/>
          </a:xfrm>
        </p:grpSpPr>
        <p:sp>
          <p:nvSpPr>
            <p:cNvPr id="274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750" name="Group"/>
            <p:cNvGrpSpPr/>
            <p:nvPr/>
          </p:nvGrpSpPr>
          <p:grpSpPr>
            <a:xfrm>
              <a:off x="62930" y="528144"/>
              <a:ext cx="290761" cy="270627"/>
              <a:chOff x="0" y="0"/>
              <a:chExt cx="290759" cy="270626"/>
            </a:xfrm>
          </p:grpSpPr>
          <p:sp>
            <p:nvSpPr>
              <p:cNvPr id="274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4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51"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75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756" name="Group"/>
          <p:cNvGrpSpPr/>
          <p:nvPr/>
        </p:nvGrpSpPr>
        <p:grpSpPr>
          <a:xfrm>
            <a:off x="3898215" y="3550387"/>
            <a:ext cx="575891" cy="869981"/>
            <a:chOff x="0" y="0"/>
            <a:chExt cx="575889" cy="869980"/>
          </a:xfrm>
        </p:grpSpPr>
        <p:sp>
          <p:nvSpPr>
            <p:cNvPr id="2754"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755"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757"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758" name="Chrome-logo.png" descr="Chrome-logo.png"/>
          <p:cNvPicPr>
            <a:picLocks noChangeAspect="1"/>
          </p:cNvPicPr>
          <p:nvPr/>
        </p:nvPicPr>
        <p:blipFill>
          <a:blip r:embed="rId6">
            <a:extLst/>
          </a:blip>
          <a:stretch>
            <a:fillRect/>
          </a:stretch>
        </p:blipFill>
        <p:spPr>
          <a:xfrm>
            <a:off x="1841634" y="2992428"/>
            <a:ext cx="685801" cy="685801"/>
          </a:xfrm>
          <a:prstGeom prst="rect">
            <a:avLst/>
          </a:prstGeom>
          <a:ln w="12700">
            <a:miter lim="400000"/>
          </a:ln>
        </p:spPr>
      </p:pic>
      <p:sp>
        <p:nvSpPr>
          <p:cNvPr id="2759"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767" name="Group"/>
          <p:cNvGrpSpPr/>
          <p:nvPr/>
        </p:nvGrpSpPr>
        <p:grpSpPr>
          <a:xfrm>
            <a:off x="8939527" y="3996502"/>
            <a:ext cx="627663" cy="584201"/>
            <a:chOff x="0" y="0"/>
            <a:chExt cx="627662" cy="584200"/>
          </a:xfrm>
        </p:grpSpPr>
        <p:sp>
          <p:nvSpPr>
            <p:cNvPr id="276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780" name="Group"/>
          <p:cNvGrpSpPr/>
          <p:nvPr/>
        </p:nvGrpSpPr>
        <p:grpSpPr>
          <a:xfrm>
            <a:off x="9674781" y="3840488"/>
            <a:ext cx="1194275" cy="896229"/>
            <a:chOff x="0" y="0"/>
            <a:chExt cx="1194273" cy="896228"/>
          </a:xfrm>
        </p:grpSpPr>
        <p:sp>
          <p:nvSpPr>
            <p:cNvPr id="276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6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777" name="Group"/>
            <p:cNvGrpSpPr/>
            <p:nvPr/>
          </p:nvGrpSpPr>
          <p:grpSpPr>
            <a:xfrm>
              <a:off x="62930" y="528144"/>
              <a:ext cx="290761" cy="270627"/>
              <a:chOff x="0" y="0"/>
              <a:chExt cx="290759" cy="270626"/>
            </a:xfrm>
          </p:grpSpPr>
          <p:sp>
            <p:nvSpPr>
              <p:cNvPr id="277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7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77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788" name="Group"/>
          <p:cNvGrpSpPr/>
          <p:nvPr/>
        </p:nvGrpSpPr>
        <p:grpSpPr>
          <a:xfrm>
            <a:off x="8461774" y="3999792"/>
            <a:ext cx="620593" cy="577621"/>
            <a:chOff x="0" y="0"/>
            <a:chExt cx="620592" cy="577619"/>
          </a:xfrm>
        </p:grpSpPr>
        <p:sp>
          <p:nvSpPr>
            <p:cNvPr id="278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789"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806" name="Group"/>
          <p:cNvGrpSpPr/>
          <p:nvPr/>
        </p:nvGrpSpPr>
        <p:grpSpPr>
          <a:xfrm>
            <a:off x="7061379" y="7526142"/>
            <a:ext cx="1217021" cy="659924"/>
            <a:chOff x="0" y="0"/>
            <a:chExt cx="1217019" cy="659923"/>
          </a:xfrm>
        </p:grpSpPr>
        <p:grpSp>
          <p:nvGrpSpPr>
            <p:cNvPr id="2797" name="Group"/>
            <p:cNvGrpSpPr/>
            <p:nvPr/>
          </p:nvGrpSpPr>
          <p:grpSpPr>
            <a:xfrm>
              <a:off x="0" y="0"/>
              <a:ext cx="709020" cy="659924"/>
              <a:chOff x="0" y="0"/>
              <a:chExt cx="709019" cy="659923"/>
            </a:xfrm>
          </p:grpSpPr>
          <p:sp>
            <p:nvSpPr>
              <p:cNvPr id="279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5"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805" name="Group"/>
            <p:cNvGrpSpPr/>
            <p:nvPr/>
          </p:nvGrpSpPr>
          <p:grpSpPr>
            <a:xfrm>
              <a:off x="507999" y="0"/>
              <a:ext cx="709021" cy="659924"/>
              <a:chOff x="0" y="0"/>
              <a:chExt cx="709019" cy="659923"/>
            </a:xfrm>
          </p:grpSpPr>
          <p:sp>
            <p:nvSpPr>
              <p:cNvPr id="279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3"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2807" name="Certificate Authority"/>
          <p:cNvSpPr/>
          <p:nvPr/>
        </p:nvSpPr>
        <p:spPr>
          <a:xfrm>
            <a:off x="4817679" y="6772085"/>
            <a:ext cx="3648052" cy="1736797"/>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808" name="250px-VRSNlogoAug2012.png" descr="250px-VRSNlogoAug2012.png"/>
          <p:cNvPicPr>
            <a:picLocks noChangeAspect="1"/>
          </p:cNvPicPr>
          <p:nvPr/>
        </p:nvPicPr>
        <p:blipFill>
          <a:blip r:embed="rId4">
            <a:extLst/>
          </a:blip>
          <a:srcRect l="18183" t="9604" r="18183" b="29836"/>
          <a:stretch>
            <a:fillRect/>
          </a:stretch>
        </p:blipFill>
        <p:spPr>
          <a:xfrm>
            <a:off x="4505917" y="6524009"/>
            <a:ext cx="720731" cy="685910"/>
          </a:xfrm>
          <a:prstGeom prst="rect">
            <a:avLst/>
          </a:prstGeom>
          <a:ln w="12700">
            <a:miter lim="400000"/>
          </a:ln>
        </p:spPr>
      </p:pic>
      <p:grpSp>
        <p:nvGrpSpPr>
          <p:cNvPr id="2905" name="Group"/>
          <p:cNvGrpSpPr/>
          <p:nvPr/>
        </p:nvGrpSpPr>
        <p:grpSpPr>
          <a:xfrm>
            <a:off x="4992918" y="7342671"/>
            <a:ext cx="1712297" cy="1028701"/>
            <a:chOff x="0" y="0"/>
            <a:chExt cx="1712295" cy="1028699"/>
          </a:xfrm>
        </p:grpSpPr>
        <p:grpSp>
          <p:nvGrpSpPr>
            <p:cNvPr id="2824" name="Group"/>
            <p:cNvGrpSpPr/>
            <p:nvPr/>
          </p:nvGrpSpPr>
          <p:grpSpPr>
            <a:xfrm>
              <a:off x="0" y="0"/>
              <a:ext cx="533210" cy="609601"/>
              <a:chOff x="0" y="0"/>
              <a:chExt cx="533209" cy="609600"/>
            </a:xfrm>
          </p:grpSpPr>
          <p:grpSp>
            <p:nvGrpSpPr>
              <p:cNvPr id="2822" name="Group"/>
              <p:cNvGrpSpPr/>
              <p:nvPr/>
            </p:nvGrpSpPr>
            <p:grpSpPr>
              <a:xfrm>
                <a:off x="0" y="118381"/>
                <a:ext cx="533210" cy="372838"/>
                <a:chOff x="0" y="0"/>
                <a:chExt cx="533209" cy="372836"/>
              </a:xfrm>
            </p:grpSpPr>
            <p:grpSp>
              <p:nvGrpSpPr>
                <p:cNvPr id="2820" name="Group"/>
                <p:cNvGrpSpPr/>
                <p:nvPr/>
              </p:nvGrpSpPr>
              <p:grpSpPr>
                <a:xfrm>
                  <a:off x="34234" y="42068"/>
                  <a:ext cx="464742" cy="330769"/>
                  <a:chOff x="0" y="0"/>
                  <a:chExt cx="464740" cy="330768"/>
                </a:xfrm>
              </p:grpSpPr>
              <p:sp>
                <p:nvSpPr>
                  <p:cNvPr id="280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17" name="Group"/>
                  <p:cNvGrpSpPr/>
                  <p:nvPr/>
                </p:nvGrpSpPr>
                <p:grpSpPr>
                  <a:xfrm>
                    <a:off x="24488" y="187531"/>
                    <a:ext cx="113148" cy="105313"/>
                    <a:chOff x="0" y="0"/>
                    <a:chExt cx="113146" cy="105311"/>
                  </a:xfrm>
                </p:grpSpPr>
                <p:sp>
                  <p:nvSpPr>
                    <p:cNvPr id="281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1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1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2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2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40" name="Group"/>
            <p:cNvGrpSpPr/>
            <p:nvPr/>
          </p:nvGrpSpPr>
          <p:grpSpPr>
            <a:xfrm>
              <a:off x="589542" y="0"/>
              <a:ext cx="533211" cy="609601"/>
              <a:chOff x="0" y="0"/>
              <a:chExt cx="533209" cy="609600"/>
            </a:xfrm>
          </p:grpSpPr>
          <p:grpSp>
            <p:nvGrpSpPr>
              <p:cNvPr id="2838" name="Group"/>
              <p:cNvGrpSpPr/>
              <p:nvPr/>
            </p:nvGrpSpPr>
            <p:grpSpPr>
              <a:xfrm>
                <a:off x="-1" y="118381"/>
                <a:ext cx="533211" cy="372838"/>
                <a:chOff x="0" y="0"/>
                <a:chExt cx="533209" cy="372836"/>
              </a:xfrm>
            </p:grpSpPr>
            <p:grpSp>
              <p:nvGrpSpPr>
                <p:cNvPr id="2836" name="Group"/>
                <p:cNvGrpSpPr/>
                <p:nvPr/>
              </p:nvGrpSpPr>
              <p:grpSpPr>
                <a:xfrm>
                  <a:off x="34234" y="42068"/>
                  <a:ext cx="464742" cy="330769"/>
                  <a:chOff x="0" y="0"/>
                  <a:chExt cx="464740" cy="330768"/>
                </a:xfrm>
              </p:grpSpPr>
              <p:sp>
                <p:nvSpPr>
                  <p:cNvPr id="282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33" name="Group"/>
                  <p:cNvGrpSpPr/>
                  <p:nvPr/>
                </p:nvGrpSpPr>
                <p:grpSpPr>
                  <a:xfrm>
                    <a:off x="24488" y="187531"/>
                    <a:ext cx="113148" cy="105313"/>
                    <a:chOff x="0" y="0"/>
                    <a:chExt cx="113146" cy="105311"/>
                  </a:xfrm>
                </p:grpSpPr>
                <p:sp>
                  <p:nvSpPr>
                    <p:cNvPr id="282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3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3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3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3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56" name="Group"/>
            <p:cNvGrpSpPr/>
            <p:nvPr/>
          </p:nvGrpSpPr>
          <p:grpSpPr>
            <a:xfrm>
              <a:off x="-1" y="419099"/>
              <a:ext cx="533211" cy="609601"/>
              <a:chOff x="0" y="0"/>
              <a:chExt cx="533209" cy="609600"/>
            </a:xfrm>
          </p:grpSpPr>
          <p:grpSp>
            <p:nvGrpSpPr>
              <p:cNvPr id="2854" name="Group"/>
              <p:cNvGrpSpPr/>
              <p:nvPr/>
            </p:nvGrpSpPr>
            <p:grpSpPr>
              <a:xfrm>
                <a:off x="-1" y="118381"/>
                <a:ext cx="533211" cy="372838"/>
                <a:chOff x="0" y="0"/>
                <a:chExt cx="533209" cy="372836"/>
              </a:xfrm>
            </p:grpSpPr>
            <p:grpSp>
              <p:nvGrpSpPr>
                <p:cNvPr id="2852" name="Group"/>
                <p:cNvGrpSpPr/>
                <p:nvPr/>
              </p:nvGrpSpPr>
              <p:grpSpPr>
                <a:xfrm>
                  <a:off x="34234" y="42068"/>
                  <a:ext cx="464742" cy="330769"/>
                  <a:chOff x="0" y="0"/>
                  <a:chExt cx="464740" cy="330768"/>
                </a:xfrm>
              </p:grpSpPr>
              <p:sp>
                <p:nvSpPr>
                  <p:cNvPr id="284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49" name="Group"/>
                  <p:cNvGrpSpPr/>
                  <p:nvPr/>
                </p:nvGrpSpPr>
                <p:grpSpPr>
                  <a:xfrm>
                    <a:off x="24488" y="187531"/>
                    <a:ext cx="113148" cy="105313"/>
                    <a:chOff x="0" y="0"/>
                    <a:chExt cx="113146" cy="105311"/>
                  </a:xfrm>
                </p:grpSpPr>
                <p:sp>
                  <p:nvSpPr>
                    <p:cNvPr id="284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5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5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5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5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72" name="Group"/>
            <p:cNvGrpSpPr/>
            <p:nvPr/>
          </p:nvGrpSpPr>
          <p:grpSpPr>
            <a:xfrm>
              <a:off x="589542" y="419099"/>
              <a:ext cx="533211" cy="609601"/>
              <a:chOff x="0" y="0"/>
              <a:chExt cx="533209" cy="609600"/>
            </a:xfrm>
          </p:grpSpPr>
          <p:grpSp>
            <p:nvGrpSpPr>
              <p:cNvPr id="2870" name="Group"/>
              <p:cNvGrpSpPr/>
              <p:nvPr/>
            </p:nvGrpSpPr>
            <p:grpSpPr>
              <a:xfrm>
                <a:off x="-1" y="118381"/>
                <a:ext cx="533211" cy="372838"/>
                <a:chOff x="0" y="0"/>
                <a:chExt cx="533209" cy="372836"/>
              </a:xfrm>
            </p:grpSpPr>
            <p:grpSp>
              <p:nvGrpSpPr>
                <p:cNvPr id="2868" name="Group"/>
                <p:cNvGrpSpPr/>
                <p:nvPr/>
              </p:nvGrpSpPr>
              <p:grpSpPr>
                <a:xfrm>
                  <a:off x="34234" y="42068"/>
                  <a:ext cx="464742" cy="330769"/>
                  <a:chOff x="0" y="0"/>
                  <a:chExt cx="464740" cy="330768"/>
                </a:xfrm>
              </p:grpSpPr>
              <p:sp>
                <p:nvSpPr>
                  <p:cNvPr id="285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65" name="Group"/>
                  <p:cNvGrpSpPr/>
                  <p:nvPr/>
                </p:nvGrpSpPr>
                <p:grpSpPr>
                  <a:xfrm>
                    <a:off x="24488" y="187531"/>
                    <a:ext cx="113148" cy="105313"/>
                    <a:chOff x="0" y="0"/>
                    <a:chExt cx="113146" cy="105311"/>
                  </a:xfrm>
                </p:grpSpPr>
                <p:sp>
                  <p:nvSpPr>
                    <p:cNvPr id="285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6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6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6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7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88" name="Group"/>
            <p:cNvGrpSpPr/>
            <p:nvPr/>
          </p:nvGrpSpPr>
          <p:grpSpPr>
            <a:xfrm>
              <a:off x="1179085" y="0"/>
              <a:ext cx="533211" cy="609601"/>
              <a:chOff x="0" y="0"/>
              <a:chExt cx="533209" cy="609600"/>
            </a:xfrm>
          </p:grpSpPr>
          <p:grpSp>
            <p:nvGrpSpPr>
              <p:cNvPr id="2886" name="Group"/>
              <p:cNvGrpSpPr/>
              <p:nvPr/>
            </p:nvGrpSpPr>
            <p:grpSpPr>
              <a:xfrm>
                <a:off x="-1" y="118381"/>
                <a:ext cx="533211" cy="372838"/>
                <a:chOff x="0" y="0"/>
                <a:chExt cx="533209" cy="372836"/>
              </a:xfrm>
            </p:grpSpPr>
            <p:grpSp>
              <p:nvGrpSpPr>
                <p:cNvPr id="2884" name="Group"/>
                <p:cNvGrpSpPr/>
                <p:nvPr/>
              </p:nvGrpSpPr>
              <p:grpSpPr>
                <a:xfrm>
                  <a:off x="34234" y="42068"/>
                  <a:ext cx="464742" cy="330769"/>
                  <a:chOff x="0" y="0"/>
                  <a:chExt cx="464740" cy="330768"/>
                </a:xfrm>
              </p:grpSpPr>
              <p:sp>
                <p:nvSpPr>
                  <p:cNvPr id="287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81" name="Group"/>
                  <p:cNvGrpSpPr/>
                  <p:nvPr/>
                </p:nvGrpSpPr>
                <p:grpSpPr>
                  <a:xfrm>
                    <a:off x="24488" y="187531"/>
                    <a:ext cx="113148" cy="105313"/>
                    <a:chOff x="0" y="0"/>
                    <a:chExt cx="113146" cy="105311"/>
                  </a:xfrm>
                </p:grpSpPr>
                <p:sp>
                  <p:nvSpPr>
                    <p:cNvPr id="287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8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8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8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8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904" name="Group"/>
            <p:cNvGrpSpPr/>
            <p:nvPr/>
          </p:nvGrpSpPr>
          <p:grpSpPr>
            <a:xfrm>
              <a:off x="1179085" y="419099"/>
              <a:ext cx="533211" cy="609601"/>
              <a:chOff x="0" y="0"/>
              <a:chExt cx="533209" cy="609600"/>
            </a:xfrm>
          </p:grpSpPr>
          <p:grpSp>
            <p:nvGrpSpPr>
              <p:cNvPr id="2902" name="Group"/>
              <p:cNvGrpSpPr/>
              <p:nvPr/>
            </p:nvGrpSpPr>
            <p:grpSpPr>
              <a:xfrm>
                <a:off x="-1" y="118381"/>
                <a:ext cx="533211" cy="372838"/>
                <a:chOff x="0" y="0"/>
                <a:chExt cx="533209" cy="372836"/>
              </a:xfrm>
            </p:grpSpPr>
            <p:grpSp>
              <p:nvGrpSpPr>
                <p:cNvPr id="2900" name="Group"/>
                <p:cNvGrpSpPr/>
                <p:nvPr/>
              </p:nvGrpSpPr>
              <p:grpSpPr>
                <a:xfrm>
                  <a:off x="34234" y="42068"/>
                  <a:ext cx="464742" cy="330769"/>
                  <a:chOff x="0" y="0"/>
                  <a:chExt cx="464740" cy="330768"/>
                </a:xfrm>
              </p:grpSpPr>
              <p:sp>
                <p:nvSpPr>
                  <p:cNvPr id="288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97" name="Group"/>
                  <p:cNvGrpSpPr/>
                  <p:nvPr/>
                </p:nvGrpSpPr>
                <p:grpSpPr>
                  <a:xfrm>
                    <a:off x="24488" y="187531"/>
                    <a:ext cx="113148" cy="105313"/>
                    <a:chOff x="0" y="0"/>
                    <a:chExt cx="113146" cy="105311"/>
                  </a:xfrm>
                </p:grpSpPr>
                <p:sp>
                  <p:nvSpPr>
                    <p:cNvPr id="289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9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9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90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90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2906" name="Rectangle"/>
          <p:cNvSpPr/>
          <p:nvPr/>
        </p:nvSpPr>
        <p:spPr>
          <a:xfrm>
            <a:off x="4953608" y="7360537"/>
            <a:ext cx="1790917" cy="991134"/>
          </a:xfrm>
          <a:prstGeom prst="rect">
            <a:avLst/>
          </a:prstGeom>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2907"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908" name="strategic_bofa500_1.png" descr="strategic_bofa500_1.png"/>
          <p:cNvPicPr>
            <a:picLocks noChangeAspect="1"/>
          </p:cNvPicPr>
          <p:nvPr/>
        </p:nvPicPr>
        <p:blipFill>
          <a:blip r:embed="rId5">
            <a:extLst/>
          </a:blip>
          <a:srcRect l="28418" t="39675" r="28418" b="0"/>
          <a:stretch>
            <a:fillRect/>
          </a:stretch>
        </p:blipFill>
        <p:spPr>
          <a:xfrm>
            <a:off x="7501744" y="2989452"/>
            <a:ext cx="1466958" cy="691941"/>
          </a:xfrm>
          <a:prstGeom prst="rect">
            <a:avLst/>
          </a:prstGeom>
          <a:ln w="12700">
            <a:miter lim="400000"/>
          </a:ln>
        </p:spPr>
      </p:pic>
      <p:grpSp>
        <p:nvGrpSpPr>
          <p:cNvPr id="2916" name="Group"/>
          <p:cNvGrpSpPr/>
          <p:nvPr/>
        </p:nvGrpSpPr>
        <p:grpSpPr>
          <a:xfrm>
            <a:off x="8939527" y="3996502"/>
            <a:ext cx="627663" cy="584201"/>
            <a:chOff x="0" y="0"/>
            <a:chExt cx="627662" cy="584200"/>
          </a:xfrm>
        </p:grpSpPr>
        <p:sp>
          <p:nvSpPr>
            <p:cNvPr id="290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929" name="Group"/>
          <p:cNvGrpSpPr/>
          <p:nvPr/>
        </p:nvGrpSpPr>
        <p:grpSpPr>
          <a:xfrm>
            <a:off x="9674781" y="3840488"/>
            <a:ext cx="1194275" cy="896229"/>
            <a:chOff x="0" y="0"/>
            <a:chExt cx="1194273" cy="896228"/>
          </a:xfrm>
        </p:grpSpPr>
        <p:sp>
          <p:nvSpPr>
            <p:cNvPr id="291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926" name="Group"/>
            <p:cNvGrpSpPr/>
            <p:nvPr/>
          </p:nvGrpSpPr>
          <p:grpSpPr>
            <a:xfrm>
              <a:off x="62930" y="528144"/>
              <a:ext cx="290761" cy="270627"/>
              <a:chOff x="0" y="0"/>
              <a:chExt cx="290759" cy="270626"/>
            </a:xfrm>
          </p:grpSpPr>
          <p:sp>
            <p:nvSpPr>
              <p:cNvPr id="291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2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92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937" name="Group"/>
          <p:cNvGrpSpPr/>
          <p:nvPr/>
        </p:nvGrpSpPr>
        <p:grpSpPr>
          <a:xfrm>
            <a:off x="8461774" y="3999792"/>
            <a:ext cx="620593" cy="577621"/>
            <a:chOff x="0" y="0"/>
            <a:chExt cx="620592" cy="577619"/>
          </a:xfrm>
        </p:grpSpPr>
        <p:sp>
          <p:nvSpPr>
            <p:cNvPr id="293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940" name="Group"/>
          <p:cNvGrpSpPr/>
          <p:nvPr/>
        </p:nvGrpSpPr>
        <p:grpSpPr>
          <a:xfrm>
            <a:off x="10624212" y="3550387"/>
            <a:ext cx="575891" cy="869981"/>
            <a:chOff x="0" y="0"/>
            <a:chExt cx="575889" cy="869980"/>
          </a:xfrm>
        </p:grpSpPr>
        <p:sp>
          <p:nvSpPr>
            <p:cNvPr id="2938"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939"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2944"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2945" name="Chrome-logo.png" descr="Chrome-logo.png"/>
          <p:cNvPicPr>
            <a:picLocks noChangeAspect="1"/>
          </p:cNvPicPr>
          <p:nvPr/>
        </p:nvPicPr>
        <p:blipFill>
          <a:blip r:embed="rId3">
            <a:extLst/>
          </a:blip>
          <a:stretch>
            <a:fillRect/>
          </a:stretch>
        </p:blipFill>
        <p:spPr>
          <a:xfrm>
            <a:off x="10152196" y="4785611"/>
            <a:ext cx="1140620" cy="1140620"/>
          </a:xfrm>
          <a:prstGeom prst="rect">
            <a:avLst/>
          </a:prstGeom>
          <a:ln w="12700">
            <a:miter lim="400000"/>
          </a:ln>
        </p:spPr>
      </p:pic>
      <p:pic>
        <p:nvPicPr>
          <p:cNvPr id="2946"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2947"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2948" name="Website"/>
          <p:cNvSpPr txBox="1"/>
          <p:nvPr/>
        </p:nvSpPr>
        <p:spPr>
          <a:xfrm>
            <a:off x="6117042" y="5972020"/>
            <a:ext cx="130455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2949" name="Certificate Authority…"/>
          <p:cNvSpPr txBox="1"/>
          <p:nvPr/>
        </p:nvSpPr>
        <p:spPr>
          <a:xfrm>
            <a:off x="1353359" y="5845020"/>
            <a:ext cx="2663045"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Certificate Authority</a:t>
            </a:r>
          </a:p>
          <a:p>
            <a: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(OCSP Responder)</a:t>
            </a:r>
          </a:p>
        </p:txBody>
      </p:sp>
      <p:sp>
        <p:nvSpPr>
          <p:cNvPr id="2950" name="Browser"/>
          <p:cNvSpPr txBox="1"/>
          <p:nvPr/>
        </p:nvSpPr>
        <p:spPr>
          <a:xfrm>
            <a:off x="10051043" y="5882388"/>
            <a:ext cx="1342926"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2951" name="Rounded Rectangle"/>
          <p:cNvSpPr/>
          <p:nvPr/>
        </p:nvSpPr>
        <p:spPr>
          <a:xfrm>
            <a:off x="953160"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2958" name="Group"/>
          <p:cNvGrpSpPr/>
          <p:nvPr/>
        </p:nvGrpSpPr>
        <p:grpSpPr>
          <a:xfrm>
            <a:off x="918970" y="6696654"/>
            <a:ext cx="3325649" cy="1368587"/>
            <a:chOff x="0" y="0"/>
            <a:chExt cx="3325648" cy="1368585"/>
          </a:xfrm>
        </p:grpSpPr>
        <p:sp>
          <p:nvSpPr>
            <p:cNvPr id="2952" name="Availability"/>
            <p:cNvSpPr txBox="1"/>
            <p:nvPr/>
          </p:nvSpPr>
          <p:spPr>
            <a:xfrm>
              <a:off x="448056" y="-1"/>
              <a:ext cx="142517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Availability</a:t>
              </a:r>
            </a:p>
          </p:txBody>
        </p:sp>
        <p:sp>
          <p:nvSpPr>
            <p:cNvPr id="2953" name="Validity"/>
            <p:cNvSpPr txBox="1"/>
            <p:nvPr/>
          </p:nvSpPr>
          <p:spPr>
            <a:xfrm>
              <a:off x="448056" y="463638"/>
              <a:ext cx="100101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Validity</a:t>
              </a:r>
            </a:p>
          </p:txBody>
        </p:sp>
        <p:sp>
          <p:nvSpPr>
            <p:cNvPr id="2954" name="Consistency with CRL"/>
            <p:cNvSpPr txBox="1"/>
            <p:nvPr/>
          </p:nvSpPr>
          <p:spPr>
            <a:xfrm>
              <a:off x="448056" y="911385"/>
              <a:ext cx="28775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Consistency with CRL</a:t>
              </a:r>
            </a:p>
          </p:txBody>
        </p:sp>
        <p:sp>
          <p:nvSpPr>
            <p:cNvPr id="2955" name="Dingbat Check"/>
            <p:cNvSpPr/>
            <p:nvPr/>
          </p:nvSpPr>
          <p:spPr>
            <a:xfrm>
              <a:off x="0" y="55901"/>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56" name="Dingbat Check"/>
            <p:cNvSpPr/>
            <p:nvPr/>
          </p:nvSpPr>
          <p:spPr>
            <a:xfrm>
              <a:off x="0" y="522702"/>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57" name="Dingbat Check"/>
            <p:cNvSpPr/>
            <p:nvPr/>
          </p:nvSpPr>
          <p:spPr>
            <a:xfrm>
              <a:off x="0" y="989504"/>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58" grpId="2"/>
      <p:bldP build="whole" bldLvl="1" animBg="1" rev="0" advAuto="0" spid="2951" grpId="1"/>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2" name="Measuring OCSP Responders"/>
          <p:cNvSpPr txBox="1"/>
          <p:nvPr>
            <p:ph type="title"/>
          </p:nvPr>
        </p:nvSpPr>
        <p:spPr>
          <a:xfrm>
            <a:off x="793750" y="-254000"/>
            <a:ext cx="11417300" cy="1955800"/>
          </a:xfrm>
          <a:prstGeom prst="rect">
            <a:avLst/>
          </a:prstGeom>
        </p:spPr>
        <p:txBody>
          <a:bodyPr/>
          <a:lstStyle/>
          <a:p>
            <a:pPr/>
            <a:r>
              <a:t>Measuring OCSP Responders</a:t>
            </a:r>
          </a:p>
        </p:txBody>
      </p:sp>
      <p:sp>
        <p:nvSpPr>
          <p:cNvPr id="296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967" name="Group"/>
          <p:cNvGrpSpPr/>
          <p:nvPr/>
        </p:nvGrpSpPr>
        <p:grpSpPr>
          <a:xfrm>
            <a:off x="6579009" y="3427766"/>
            <a:ext cx="3249552" cy="2617166"/>
            <a:chOff x="328268" y="-1403"/>
            <a:chExt cx="3249550" cy="2617165"/>
          </a:xfrm>
        </p:grpSpPr>
        <p:sp>
          <p:nvSpPr>
            <p:cNvPr id="2964" name="ocsp.digicert.com"/>
            <p:cNvSpPr txBox="1"/>
            <p:nvPr/>
          </p:nvSpPr>
          <p:spPr>
            <a:xfrm>
              <a:off x="1325283" y="-1404"/>
              <a:ext cx="2167589"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ocsp.digicert.com</a:t>
              </a:r>
            </a:p>
          </p:txBody>
        </p:sp>
        <p:sp>
          <p:nvSpPr>
            <p:cNvPr id="2965" name="ocsp.int-x3.letsencrypt.org"/>
            <p:cNvSpPr txBox="1"/>
            <p:nvPr/>
          </p:nvSpPr>
          <p:spPr>
            <a:xfrm>
              <a:off x="328268" y="2213553"/>
              <a:ext cx="3249552"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ocsp.int-x3.letsencrypt.org</a:t>
              </a:r>
            </a:p>
          </p:txBody>
        </p:sp>
        <p:sp>
          <p:nvSpPr>
            <p:cNvPr id="2966" name="…"/>
            <p:cNvSpPr txBox="1"/>
            <p:nvPr/>
          </p:nvSpPr>
          <p:spPr>
            <a:xfrm>
              <a:off x="2110627" y="971278"/>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grpSp>
      <p:sp>
        <p:nvSpPr>
          <p:cNvPr id="2968" name="Arrow"/>
          <p:cNvSpPr/>
          <p:nvPr/>
        </p:nvSpPr>
        <p:spPr>
          <a:xfrm>
            <a:off x="2184744" y="4375431"/>
            <a:ext cx="1270001" cy="1270001"/>
          </a:xfrm>
          <a:prstGeom prst="rightArrow">
            <a:avLst>
              <a:gd name="adj1" fmla="val 32000"/>
              <a:gd name="adj2" fmla="val 64000"/>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2969" name="Arrow"/>
          <p:cNvSpPr/>
          <p:nvPr/>
        </p:nvSpPr>
        <p:spPr>
          <a:xfrm>
            <a:off x="5234432" y="4361786"/>
            <a:ext cx="1270001" cy="1270001"/>
          </a:xfrm>
          <a:prstGeom prst="rightArrow">
            <a:avLst>
              <a:gd name="adj1" fmla="val 32000"/>
              <a:gd name="adj2" fmla="val 64000"/>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2977" name="Group"/>
          <p:cNvGrpSpPr/>
          <p:nvPr/>
        </p:nvGrpSpPr>
        <p:grpSpPr>
          <a:xfrm>
            <a:off x="9840053" y="2696094"/>
            <a:ext cx="2934791" cy="1577341"/>
            <a:chOff x="0" y="0"/>
            <a:chExt cx="2934789" cy="1577340"/>
          </a:xfrm>
        </p:grpSpPr>
        <p:sp>
          <p:nvSpPr>
            <p:cNvPr id="2970"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71"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72"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2973"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74" name="…"/>
            <p:cNvSpPr txBox="1"/>
            <p:nvPr/>
          </p:nvSpPr>
          <p:spPr>
            <a:xfrm>
              <a:off x="664183" y="672623"/>
              <a:ext cx="596901" cy="6718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2975" name="50 certs"/>
            <p:cNvSpPr txBox="1"/>
            <p:nvPr/>
          </p:nvSpPr>
          <p:spPr>
            <a:xfrm>
              <a:off x="2017295" y="739098"/>
              <a:ext cx="91749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2976" name="}"/>
            <p:cNvSpPr txBox="1"/>
            <p:nvPr/>
          </p:nvSpPr>
          <p:spPr>
            <a:xfrm>
              <a:off x="151386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2985" name="Group"/>
          <p:cNvGrpSpPr/>
          <p:nvPr/>
        </p:nvGrpSpPr>
        <p:grpSpPr>
          <a:xfrm>
            <a:off x="9841251" y="5029791"/>
            <a:ext cx="2934791" cy="1593180"/>
            <a:chOff x="0" y="0"/>
            <a:chExt cx="2934790" cy="1593179"/>
          </a:xfrm>
        </p:grpSpPr>
        <p:sp>
          <p:nvSpPr>
            <p:cNvPr id="2978"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79"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80"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2981"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82" name="…"/>
            <p:cNvSpPr txBox="1"/>
            <p:nvPr/>
          </p:nvSpPr>
          <p:spPr>
            <a:xfrm>
              <a:off x="664183" y="672624"/>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2983" name="50 certs"/>
            <p:cNvSpPr txBox="1"/>
            <p:nvPr/>
          </p:nvSpPr>
          <p:spPr>
            <a:xfrm>
              <a:off x="2017295" y="754937"/>
              <a:ext cx="91749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2984" name="}"/>
            <p:cNvSpPr txBox="1"/>
            <p:nvPr/>
          </p:nvSpPr>
          <p:spPr>
            <a:xfrm>
              <a:off x="1513860" y="15838"/>
              <a:ext cx="537211" cy="15773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2996" name="Group"/>
          <p:cNvGrpSpPr/>
          <p:nvPr/>
        </p:nvGrpSpPr>
        <p:grpSpPr>
          <a:xfrm>
            <a:off x="3155796" y="2391054"/>
            <a:ext cx="2779587" cy="5243952"/>
            <a:chOff x="223736" y="34416"/>
            <a:chExt cx="2779585" cy="5243951"/>
          </a:xfrm>
        </p:grpSpPr>
        <p:sp>
          <p:nvSpPr>
            <p:cNvPr id="2986" name="Certificates that…"/>
            <p:cNvSpPr txBox="1"/>
            <p:nvPr/>
          </p:nvSpPr>
          <p:spPr>
            <a:xfrm>
              <a:off x="223736" y="34416"/>
              <a:ext cx="2629992" cy="977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that</a:t>
              </a:r>
            </a:p>
            <a:p>
              <a:pPr>
                <a:defRPr b="0" sz="2000">
                  <a:latin typeface="Gill Sans"/>
                  <a:ea typeface="Gill Sans"/>
                  <a:cs typeface="Gill Sans"/>
                  <a:sym typeface="Gill Sans"/>
                </a:defRPr>
              </a:pPr>
              <a:r>
                <a:t>(1) Valid at least 30 days</a:t>
              </a:r>
            </a:p>
            <a:p>
              <a:pPr>
                <a:defRPr b="0" sz="2000">
                  <a:latin typeface="Gill Sans"/>
                  <a:ea typeface="Gill Sans"/>
                  <a:cs typeface="Gill Sans"/>
                  <a:sym typeface="Gill Sans"/>
                </a:defRPr>
              </a:pPr>
              <a:r>
                <a:t>(2) support OCSP</a:t>
              </a:r>
            </a:p>
          </p:txBody>
        </p:sp>
        <p:grpSp>
          <p:nvGrpSpPr>
            <p:cNvPr id="2994" name="Group"/>
            <p:cNvGrpSpPr/>
            <p:nvPr/>
          </p:nvGrpSpPr>
          <p:grpSpPr>
            <a:xfrm>
              <a:off x="1001013" y="1181835"/>
              <a:ext cx="1075438" cy="2956296"/>
              <a:chOff x="0" y="0"/>
              <a:chExt cx="1075436" cy="2956295"/>
            </a:xfrm>
          </p:grpSpPr>
          <p:sp>
            <p:nvSpPr>
              <p:cNvPr id="2987"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88"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89"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90"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91"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92"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93"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995" name="77 M certificates"/>
            <p:cNvSpPr txBox="1"/>
            <p:nvPr/>
          </p:nvSpPr>
          <p:spPr>
            <a:xfrm>
              <a:off x="821501" y="4821167"/>
              <a:ext cx="218182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77 M certificates</a:t>
              </a:r>
            </a:p>
          </p:txBody>
        </p:sp>
      </p:grpSp>
      <p:sp>
        <p:nvSpPr>
          <p:cNvPr id="2997" name="536 OCSP responders…"/>
          <p:cNvSpPr txBox="1"/>
          <p:nvPr/>
        </p:nvSpPr>
        <p:spPr>
          <a:xfrm>
            <a:off x="8064658" y="7141178"/>
            <a:ext cx="306213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solidFill>
                  <a:schemeClr val="accent4">
                    <a:hueOff val="468000"/>
                    <a:satOff val="-4761"/>
                    <a:lumOff val="10196"/>
                  </a:schemeClr>
                </a:solidFill>
                <a:latin typeface="Gill Sans"/>
                <a:ea typeface="Gill Sans"/>
                <a:cs typeface="Gill Sans"/>
                <a:sym typeface="Gill Sans"/>
              </a:defRPr>
            </a:pPr>
            <a:r>
              <a:t>536 OCSP responders </a:t>
            </a:r>
          </a:p>
          <a:p>
            <a:pPr>
              <a:defRPr b="0">
                <a:solidFill>
                  <a:schemeClr val="accent4">
                    <a:hueOff val="468000"/>
                    <a:satOff val="-4761"/>
                    <a:lumOff val="10196"/>
                  </a:schemeClr>
                </a:solidFill>
                <a:latin typeface="Gill Sans"/>
                <a:ea typeface="Gill Sans"/>
                <a:cs typeface="Gill Sans"/>
                <a:sym typeface="Gill Sans"/>
              </a:defRPr>
            </a:pPr>
            <a:r>
              <a:t>with 14,634 certificates</a:t>
            </a:r>
          </a:p>
        </p:txBody>
      </p:sp>
      <p:grpSp>
        <p:nvGrpSpPr>
          <p:cNvPr id="3012" name="Group"/>
          <p:cNvGrpSpPr/>
          <p:nvPr/>
        </p:nvGrpSpPr>
        <p:grpSpPr>
          <a:xfrm>
            <a:off x="25371" y="3009235"/>
            <a:ext cx="2334222" cy="4606717"/>
            <a:chOff x="12461" y="9016"/>
            <a:chExt cx="2334220" cy="4606715"/>
          </a:xfrm>
        </p:grpSpPr>
        <p:grpSp>
          <p:nvGrpSpPr>
            <p:cNvPr id="3010" name="Group"/>
            <p:cNvGrpSpPr/>
            <p:nvPr/>
          </p:nvGrpSpPr>
          <p:grpSpPr>
            <a:xfrm>
              <a:off x="523388" y="9016"/>
              <a:ext cx="1312368" cy="3479344"/>
              <a:chOff x="104038" y="9016"/>
              <a:chExt cx="1312366" cy="3479343"/>
            </a:xfrm>
          </p:grpSpPr>
          <p:grpSp>
            <p:nvGrpSpPr>
              <p:cNvPr id="3008" name="Group"/>
              <p:cNvGrpSpPr/>
              <p:nvPr/>
            </p:nvGrpSpPr>
            <p:grpSpPr>
              <a:xfrm>
                <a:off x="222503" y="532063"/>
                <a:ext cx="1075438" cy="2956297"/>
                <a:chOff x="0" y="0"/>
                <a:chExt cx="1075436" cy="2956295"/>
              </a:xfrm>
            </p:grpSpPr>
            <p:sp>
              <p:nvSpPr>
                <p:cNvPr id="2998"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99"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0" name="Rectangle"/>
                <p:cNvSpPr/>
                <p:nvPr/>
              </p:nvSpPr>
              <p:spPr>
                <a:xfrm>
                  <a:off x="56617" y="438247"/>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1"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2"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3" name="Rectangle"/>
                <p:cNvSpPr/>
                <p:nvPr/>
              </p:nvSpPr>
              <p:spPr>
                <a:xfrm>
                  <a:off x="56617" y="1361434"/>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4"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5"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6" name="Rectangle"/>
                <p:cNvSpPr/>
                <p:nvPr/>
              </p:nvSpPr>
              <p:spPr>
                <a:xfrm>
                  <a:off x="56617" y="2295176"/>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07"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009" name="Certificates"/>
              <p:cNvSpPr txBox="1"/>
              <p:nvPr/>
            </p:nvSpPr>
            <p:spPr>
              <a:xfrm>
                <a:off x="104038" y="9016"/>
                <a:ext cx="131236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Certificates</a:t>
                </a:r>
              </a:p>
            </p:txBody>
          </p:sp>
        </p:grpSp>
        <p:sp>
          <p:nvSpPr>
            <p:cNvPr id="3011" name="112 M certificates"/>
            <p:cNvSpPr txBox="1"/>
            <p:nvPr/>
          </p:nvSpPr>
          <p:spPr>
            <a:xfrm>
              <a:off x="12461" y="4158531"/>
              <a:ext cx="233422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112 M certificates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2968"/>
                                        </p:tgtEl>
                                        <p:attrNameLst>
                                          <p:attrName>style.visibility</p:attrName>
                                        </p:attrNameLst>
                                      </p:cBhvr>
                                      <p:to>
                                        <p:strVal val="visible"/>
                                      </p:to>
                                    </p:set>
                                    <p:animEffect filter="wipe(left)" transition="in">
                                      <p:cBhvr>
                                        <p:cTn id="11" dur="300"/>
                                        <p:tgtEl>
                                          <p:spTgt spid="2968"/>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29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4" fill="hold">
                                  <p:stCondLst>
                                    <p:cond delay="0"/>
                                  </p:stCondLst>
                                  <p:iterate type="el" backwards="0">
                                    <p:tmAbs val="0"/>
                                  </p:iterate>
                                  <p:childTnLst>
                                    <p:set>
                                      <p:cBhvr>
                                        <p:cTn id="18" fill="hold"/>
                                        <p:tgtEl>
                                          <p:spTgt spid="2969"/>
                                        </p:tgtEl>
                                        <p:attrNameLst>
                                          <p:attrName>style.visibility</p:attrName>
                                        </p:attrNameLst>
                                      </p:cBhvr>
                                      <p:to>
                                        <p:strVal val="visible"/>
                                      </p:to>
                                    </p:set>
                                    <p:animEffect filter="wipe(left)" transition="in">
                                      <p:cBhvr>
                                        <p:cTn id="19" dur="300"/>
                                        <p:tgtEl>
                                          <p:spTgt spid="2969"/>
                                        </p:tgtEl>
                                      </p:cBhvr>
                                    </p:animEffect>
                                  </p:childTnLst>
                                </p:cTn>
                              </p:par>
                            </p:childTnLst>
                          </p:cTn>
                        </p:par>
                        <p:par>
                          <p:cTn id="20" fill="hold">
                            <p:stCondLst>
                              <p:cond delay="300"/>
                            </p:stCondLst>
                            <p:childTnLst>
                              <p:par>
                                <p:cTn id="21" presetClass="entr" nodeType="afterEffect" presetSubtype="0" presetID="1" grpId="5" fill="hold">
                                  <p:stCondLst>
                                    <p:cond delay="0"/>
                                  </p:stCondLst>
                                  <p:iterate type="el" backwards="0">
                                    <p:tmAbs val="0"/>
                                  </p:iterate>
                                  <p:childTnLst>
                                    <p:set>
                                      <p:cBhvr>
                                        <p:cTn id="22" fill="hold"/>
                                        <p:tgtEl>
                                          <p:spTgt spid="2967"/>
                                        </p:tgtEl>
                                        <p:attrNameLst>
                                          <p:attrName>style.visibility</p:attrName>
                                        </p:attrNameLst>
                                      </p:cBhvr>
                                      <p:to>
                                        <p:strVal val="visible"/>
                                      </p:to>
                                    </p:set>
                                  </p:childTnLst>
                                </p:cTn>
                              </p:par>
                            </p:childTnLst>
                          </p:cTn>
                        </p:par>
                        <p:par>
                          <p:cTn id="23" fill="hold">
                            <p:stCondLst>
                              <p:cond delay="300"/>
                            </p:stCondLst>
                            <p:childTnLst>
                              <p:par>
                                <p:cTn id="24" presetClass="entr" nodeType="afterEffect" presetSubtype="0" presetID="1" grpId="6" fill="hold">
                                  <p:stCondLst>
                                    <p:cond delay="0"/>
                                  </p:stCondLst>
                                  <p:iterate type="el" backwards="0">
                                    <p:tmAbs val="0"/>
                                  </p:iterate>
                                  <p:childTnLst>
                                    <p:set>
                                      <p:cBhvr>
                                        <p:cTn id="25" fill="hold"/>
                                        <p:tgtEl>
                                          <p:spTgt spid="2977"/>
                                        </p:tgtEl>
                                        <p:attrNameLst>
                                          <p:attrName>style.visibility</p:attrName>
                                        </p:attrNameLst>
                                      </p:cBhvr>
                                      <p:to>
                                        <p:strVal val="visible"/>
                                      </p:to>
                                    </p:set>
                                  </p:childTnLst>
                                </p:cTn>
                              </p:par>
                            </p:childTnLst>
                          </p:cTn>
                        </p:par>
                        <p:par>
                          <p:cTn id="26" fill="hold">
                            <p:stCondLst>
                              <p:cond delay="300"/>
                            </p:stCondLst>
                            <p:childTnLst>
                              <p:par>
                                <p:cTn id="27" presetClass="entr" nodeType="afterEffect" presetSubtype="0" presetID="1" grpId="7" fill="hold">
                                  <p:stCondLst>
                                    <p:cond delay="0"/>
                                  </p:stCondLst>
                                  <p:iterate type="el" backwards="0">
                                    <p:tmAbs val="0"/>
                                  </p:iterate>
                                  <p:childTnLst>
                                    <p:set>
                                      <p:cBhvr>
                                        <p:cTn id="28" fill="hold"/>
                                        <p:tgtEl>
                                          <p:spTgt spid="29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8" fill="hold">
                                  <p:stCondLst>
                                    <p:cond delay="0"/>
                                  </p:stCondLst>
                                  <p:iterate type="el" backwards="0">
                                    <p:tmAbs val="0"/>
                                  </p:iterate>
                                  <p:childTnLst>
                                    <p:set>
                                      <p:cBhvr>
                                        <p:cTn id="32" fill="hold"/>
                                        <p:tgtEl>
                                          <p:spTgt spid="29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8" grpId="2"/>
      <p:bldP build="whole" bldLvl="1" animBg="1" rev="0" advAuto="0" spid="3012" grpId="1"/>
      <p:bldP build="whole" bldLvl="1" animBg="1" rev="0" advAuto="0" spid="2969" grpId="4"/>
      <p:bldP build="whole" bldLvl="1" animBg="1" rev="0" advAuto="0" spid="2967" grpId="5"/>
      <p:bldP build="whole" bldLvl="1" animBg="1" rev="0" advAuto="0" spid="2996" grpId="3"/>
      <p:bldP build="whole" bldLvl="1" animBg="1" rev="0" advAuto="0" spid="2977" grpId="6"/>
      <p:bldP build="whole" bldLvl="1" animBg="1" rev="0" advAuto="0" spid="2985" grpId="7"/>
      <p:bldP build="whole" bldLvl="1" animBg="1" rev="0" advAuto="0" spid="2997" grpId="8"/>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6" name="Measuring OCSP Responders"/>
          <p:cNvSpPr txBox="1"/>
          <p:nvPr>
            <p:ph type="title"/>
          </p:nvPr>
        </p:nvSpPr>
        <p:spPr>
          <a:xfrm>
            <a:off x="793750" y="-254000"/>
            <a:ext cx="11417300" cy="1955800"/>
          </a:xfrm>
          <a:prstGeom prst="rect">
            <a:avLst/>
          </a:prstGeom>
        </p:spPr>
        <p:txBody>
          <a:bodyPr/>
          <a:lstStyle/>
          <a:p>
            <a:pPr/>
            <a:r>
              <a:t>Measuring OCSP Responders</a:t>
            </a:r>
          </a:p>
        </p:txBody>
      </p:sp>
      <p:sp>
        <p:nvSpPr>
          <p:cNvPr id="30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18" name="Send OCSP queries"/>
          <p:cNvSpPr txBox="1"/>
          <p:nvPr/>
        </p:nvSpPr>
        <p:spPr>
          <a:xfrm>
            <a:off x="9721525" y="7565177"/>
            <a:ext cx="25403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Send OCSP queries</a:t>
            </a:r>
          </a:p>
        </p:txBody>
      </p:sp>
      <p:sp>
        <p:nvSpPr>
          <p:cNvPr id="3019" name="Robot"/>
          <p:cNvSpPr/>
          <p:nvPr/>
        </p:nvSpPr>
        <p:spPr>
          <a:xfrm>
            <a:off x="8332475" y="4740481"/>
            <a:ext cx="979818" cy="146418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020" name="Measurement…"/>
          <p:cNvSpPr txBox="1"/>
          <p:nvPr/>
        </p:nvSpPr>
        <p:spPr>
          <a:xfrm>
            <a:off x="7883278" y="6220853"/>
            <a:ext cx="187821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Gill Sans"/>
                <a:ea typeface="Gill Sans"/>
                <a:cs typeface="Gill Sans"/>
                <a:sym typeface="Gill Sans"/>
              </a:defRPr>
            </a:pPr>
            <a:r>
              <a:t>Measurement</a:t>
            </a:r>
          </a:p>
          <a:p>
            <a:pPr>
              <a:defRPr b="0">
                <a:latin typeface="Gill Sans"/>
                <a:ea typeface="Gill Sans"/>
                <a:cs typeface="Gill Sans"/>
                <a:sym typeface="Gill Sans"/>
              </a:defRPr>
            </a:pPr>
            <a:r>
              <a:t>Client</a:t>
            </a:r>
          </a:p>
        </p:txBody>
      </p:sp>
      <p:sp>
        <p:nvSpPr>
          <p:cNvPr id="3021" name="Callout"/>
          <p:cNvSpPr/>
          <p:nvPr/>
        </p:nvSpPr>
        <p:spPr>
          <a:xfrm>
            <a:off x="532097" y="3584397"/>
            <a:ext cx="7660085" cy="421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4" y="0"/>
                </a:moveTo>
                <a:cubicBezTo>
                  <a:pt x="266" y="0"/>
                  <a:pt x="0" y="484"/>
                  <a:pt x="0" y="1081"/>
                </a:cubicBezTo>
                <a:lnTo>
                  <a:pt x="0" y="20519"/>
                </a:lnTo>
                <a:cubicBezTo>
                  <a:pt x="0" y="21116"/>
                  <a:pt x="266" y="21600"/>
                  <a:pt x="594" y="21600"/>
                </a:cubicBezTo>
                <a:lnTo>
                  <a:pt x="17953" y="21600"/>
                </a:lnTo>
                <a:cubicBezTo>
                  <a:pt x="18281" y="21600"/>
                  <a:pt x="18546" y="21116"/>
                  <a:pt x="18546" y="20519"/>
                </a:cubicBezTo>
                <a:lnTo>
                  <a:pt x="18546" y="11409"/>
                </a:lnTo>
                <a:lnTo>
                  <a:pt x="21600" y="10232"/>
                </a:lnTo>
                <a:lnTo>
                  <a:pt x="18546" y="9054"/>
                </a:lnTo>
                <a:lnTo>
                  <a:pt x="18546" y="1081"/>
                </a:lnTo>
                <a:cubicBezTo>
                  <a:pt x="18546" y="484"/>
                  <a:pt x="18281" y="0"/>
                  <a:pt x="17953" y="0"/>
                </a:cubicBezTo>
                <a:lnTo>
                  <a:pt x="594" y="0"/>
                </a:lnTo>
                <a:close/>
              </a:path>
            </a:pathLst>
          </a:custGeom>
          <a:ln w="63500">
            <a:solidFill>
              <a:schemeClr val="accent1">
                <a:lumOff val="13529"/>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025" name="Group"/>
          <p:cNvGrpSpPr/>
          <p:nvPr/>
        </p:nvGrpSpPr>
        <p:grpSpPr>
          <a:xfrm>
            <a:off x="691122" y="4458382"/>
            <a:ext cx="3249551" cy="2617166"/>
            <a:chOff x="328268" y="-1403"/>
            <a:chExt cx="3249550" cy="2617165"/>
          </a:xfrm>
        </p:grpSpPr>
        <p:sp>
          <p:nvSpPr>
            <p:cNvPr id="3022" name="ocsp.digicert.com"/>
            <p:cNvSpPr txBox="1"/>
            <p:nvPr/>
          </p:nvSpPr>
          <p:spPr>
            <a:xfrm>
              <a:off x="1325283" y="-1404"/>
              <a:ext cx="2167589"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ocsp.digicert.com</a:t>
              </a:r>
            </a:p>
          </p:txBody>
        </p:sp>
        <p:sp>
          <p:nvSpPr>
            <p:cNvPr id="3023" name="ocsp.int-x3.letsencrypt.org"/>
            <p:cNvSpPr txBox="1"/>
            <p:nvPr/>
          </p:nvSpPr>
          <p:spPr>
            <a:xfrm>
              <a:off x="328268" y="2213553"/>
              <a:ext cx="3249552"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ocsp.int-x3.letsencrypt.org</a:t>
              </a:r>
            </a:p>
          </p:txBody>
        </p:sp>
        <p:sp>
          <p:nvSpPr>
            <p:cNvPr id="3024" name="…"/>
            <p:cNvSpPr txBox="1"/>
            <p:nvPr/>
          </p:nvSpPr>
          <p:spPr>
            <a:xfrm>
              <a:off x="2110627" y="971278"/>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grpSp>
      <p:grpSp>
        <p:nvGrpSpPr>
          <p:cNvPr id="3033" name="Group"/>
          <p:cNvGrpSpPr/>
          <p:nvPr/>
        </p:nvGrpSpPr>
        <p:grpSpPr>
          <a:xfrm>
            <a:off x="3952166" y="3726710"/>
            <a:ext cx="2934790" cy="1577341"/>
            <a:chOff x="0" y="0"/>
            <a:chExt cx="2934789" cy="1577340"/>
          </a:xfrm>
        </p:grpSpPr>
        <p:sp>
          <p:nvSpPr>
            <p:cNvPr id="3026"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27"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28"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029"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30" name="…"/>
            <p:cNvSpPr txBox="1"/>
            <p:nvPr/>
          </p:nvSpPr>
          <p:spPr>
            <a:xfrm>
              <a:off x="664183" y="672623"/>
              <a:ext cx="596901" cy="6718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031" name="50 certs"/>
            <p:cNvSpPr txBox="1"/>
            <p:nvPr/>
          </p:nvSpPr>
          <p:spPr>
            <a:xfrm>
              <a:off x="2017295" y="739098"/>
              <a:ext cx="91749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032" name="}"/>
            <p:cNvSpPr txBox="1"/>
            <p:nvPr/>
          </p:nvSpPr>
          <p:spPr>
            <a:xfrm>
              <a:off x="151386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041" name="Group"/>
          <p:cNvGrpSpPr/>
          <p:nvPr/>
        </p:nvGrpSpPr>
        <p:grpSpPr>
          <a:xfrm>
            <a:off x="3953363" y="6060407"/>
            <a:ext cx="2934791" cy="1593180"/>
            <a:chOff x="0" y="0"/>
            <a:chExt cx="2934790" cy="1593179"/>
          </a:xfrm>
        </p:grpSpPr>
        <p:sp>
          <p:nvSpPr>
            <p:cNvPr id="3034"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35"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36"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037"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38" name="…"/>
            <p:cNvSpPr txBox="1"/>
            <p:nvPr/>
          </p:nvSpPr>
          <p:spPr>
            <a:xfrm>
              <a:off x="664183" y="672624"/>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039" name="50 certs"/>
            <p:cNvSpPr txBox="1"/>
            <p:nvPr/>
          </p:nvSpPr>
          <p:spPr>
            <a:xfrm>
              <a:off x="2017295" y="754937"/>
              <a:ext cx="91749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040" name="}"/>
            <p:cNvSpPr txBox="1"/>
            <p:nvPr/>
          </p:nvSpPr>
          <p:spPr>
            <a:xfrm>
              <a:off x="1513860" y="15838"/>
              <a:ext cx="537211" cy="15773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067" name="Group"/>
          <p:cNvGrpSpPr/>
          <p:nvPr/>
        </p:nvGrpSpPr>
        <p:grpSpPr>
          <a:xfrm>
            <a:off x="9586933" y="2506804"/>
            <a:ext cx="3429943" cy="5152341"/>
            <a:chOff x="0" y="0"/>
            <a:chExt cx="3429941" cy="5152339"/>
          </a:xfrm>
        </p:grpSpPr>
        <p:grpSp>
          <p:nvGrpSpPr>
            <p:cNvPr id="3064" name="Group"/>
            <p:cNvGrpSpPr/>
            <p:nvPr/>
          </p:nvGrpSpPr>
          <p:grpSpPr>
            <a:xfrm>
              <a:off x="-1" y="354431"/>
              <a:ext cx="3017991" cy="4522325"/>
              <a:chOff x="0" y="0"/>
              <a:chExt cx="3017989" cy="4522324"/>
            </a:xfrm>
          </p:grpSpPr>
          <p:grpSp>
            <p:nvGrpSpPr>
              <p:cNvPr id="3048" name="Group"/>
              <p:cNvGrpSpPr/>
              <p:nvPr/>
            </p:nvGrpSpPr>
            <p:grpSpPr>
              <a:xfrm>
                <a:off x="-1" y="724829"/>
                <a:ext cx="2187381" cy="3271718"/>
                <a:chOff x="0" y="0"/>
                <a:chExt cx="2187379" cy="3271716"/>
              </a:xfrm>
            </p:grpSpPr>
            <p:sp>
              <p:nvSpPr>
                <p:cNvPr id="3042" name="Line"/>
                <p:cNvSpPr/>
                <p:nvPr/>
              </p:nvSpPr>
              <p:spPr>
                <a:xfrm flipV="1">
                  <a:off x="0" y="-1"/>
                  <a:ext cx="2187379" cy="1669460"/>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43" name="Line"/>
                <p:cNvSpPr/>
                <p:nvPr/>
              </p:nvSpPr>
              <p:spPr>
                <a:xfrm flipV="1">
                  <a:off x="54700" y="555206"/>
                  <a:ext cx="2132679" cy="114456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44" name="Line"/>
                <p:cNvSpPr/>
                <p:nvPr/>
              </p:nvSpPr>
              <p:spPr>
                <a:xfrm flipV="1">
                  <a:off x="74204" y="1168461"/>
                  <a:ext cx="2113175" cy="63957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45" name="Line"/>
                <p:cNvSpPr/>
                <p:nvPr/>
              </p:nvSpPr>
              <p:spPr>
                <a:xfrm flipV="1">
                  <a:off x="90573" y="1662026"/>
                  <a:ext cx="2096806" cy="280936"/>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46" name="Line"/>
                <p:cNvSpPr/>
                <p:nvPr/>
              </p:nvSpPr>
              <p:spPr>
                <a:xfrm>
                  <a:off x="127399" y="2149570"/>
                  <a:ext cx="2059980" cy="112214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47" name="Line"/>
                <p:cNvSpPr/>
                <p:nvPr/>
              </p:nvSpPr>
              <p:spPr>
                <a:xfrm>
                  <a:off x="166502" y="2024966"/>
                  <a:ext cx="2020878" cy="564821"/>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051" name="Group"/>
              <p:cNvGrpSpPr/>
              <p:nvPr/>
            </p:nvGrpSpPr>
            <p:grpSpPr>
              <a:xfrm>
                <a:off x="2077843" y="0"/>
                <a:ext cx="940147" cy="880165"/>
                <a:chOff x="0" y="0"/>
                <a:chExt cx="940145" cy="880164"/>
              </a:xfrm>
            </p:grpSpPr>
            <p:pic>
              <p:nvPicPr>
                <p:cNvPr id="3049"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050"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3054" name="Group"/>
              <p:cNvGrpSpPr/>
              <p:nvPr/>
            </p:nvGrpSpPr>
            <p:grpSpPr>
              <a:xfrm>
                <a:off x="2077843" y="870131"/>
                <a:ext cx="940147" cy="880165"/>
                <a:chOff x="0" y="0"/>
                <a:chExt cx="940145" cy="880164"/>
              </a:xfrm>
            </p:grpSpPr>
            <p:pic>
              <p:nvPicPr>
                <p:cNvPr id="3052"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053"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057" name="Group"/>
              <p:cNvGrpSpPr/>
              <p:nvPr/>
            </p:nvGrpSpPr>
            <p:grpSpPr>
              <a:xfrm>
                <a:off x="2077843" y="1749459"/>
                <a:ext cx="940147" cy="880165"/>
                <a:chOff x="0" y="0"/>
                <a:chExt cx="940145" cy="880164"/>
              </a:xfrm>
            </p:grpSpPr>
            <p:pic>
              <p:nvPicPr>
                <p:cNvPr id="3055"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056"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4"/>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060" name="Group"/>
              <p:cNvGrpSpPr/>
              <p:nvPr/>
            </p:nvGrpSpPr>
            <p:grpSpPr>
              <a:xfrm>
                <a:off x="2077843" y="2695809"/>
                <a:ext cx="940147" cy="880165"/>
                <a:chOff x="0" y="0"/>
                <a:chExt cx="940145" cy="880164"/>
              </a:xfrm>
            </p:grpSpPr>
            <p:pic>
              <p:nvPicPr>
                <p:cNvPr id="3058"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059"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063" name="Group"/>
              <p:cNvGrpSpPr/>
              <p:nvPr/>
            </p:nvGrpSpPr>
            <p:grpSpPr>
              <a:xfrm>
                <a:off x="2077843" y="3642160"/>
                <a:ext cx="940147" cy="880165"/>
                <a:chOff x="0" y="0"/>
                <a:chExt cx="940145" cy="880164"/>
              </a:xfrm>
            </p:grpSpPr>
            <p:pic>
              <p:nvPicPr>
                <p:cNvPr id="3061"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062"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grpSp>
        </p:grpSp>
        <p:sp>
          <p:nvSpPr>
            <p:cNvPr id="3065" name="ocsp.digicert.com"/>
            <p:cNvSpPr txBox="1"/>
            <p:nvPr/>
          </p:nvSpPr>
          <p:spPr>
            <a:xfrm>
              <a:off x="1788325" y="0"/>
              <a:ext cx="1519183" cy="3193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300">
                  <a:latin typeface="Symbol"/>
                  <a:ea typeface="Symbol"/>
                  <a:cs typeface="Symbol"/>
                  <a:sym typeface="Symbol"/>
                </a:defRPr>
              </a:lvl1pPr>
            </a:lstStyle>
            <a:p>
              <a:pPr/>
              <a:r>
                <a:t>ocsp.digicert.com</a:t>
              </a:r>
            </a:p>
          </p:txBody>
        </p:sp>
        <p:sp>
          <p:nvSpPr>
            <p:cNvPr id="3066" name="ocsp.int-x3.letsencrypt.org"/>
            <p:cNvSpPr txBox="1"/>
            <p:nvPr/>
          </p:nvSpPr>
          <p:spPr>
            <a:xfrm>
              <a:off x="1170470" y="4833029"/>
              <a:ext cx="2259472" cy="3193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300">
                  <a:latin typeface="Symbol"/>
                  <a:ea typeface="Symbol"/>
                  <a:cs typeface="Symbol"/>
                  <a:sym typeface="Symbol"/>
                </a:defRPr>
              </a:lvl1pPr>
            </a:lstStyle>
            <a:p>
              <a:pPr/>
              <a:r>
                <a:t>ocsp.int-x3.letsencrypt.org</a:t>
              </a:r>
            </a:p>
          </p:txBody>
        </p:sp>
      </p:grpSp>
      <p:sp>
        <p:nvSpPr>
          <p:cNvPr id="3068" name="Certificate Status?"/>
          <p:cNvSpPr txBox="1"/>
          <p:nvPr/>
        </p:nvSpPr>
        <p:spPr>
          <a:xfrm rot="19364421">
            <a:off x="9148416" y="4026121"/>
            <a:ext cx="198841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solidFill>
                  <a:schemeClr val="accent3">
                    <a:hueOff val="-365725"/>
                    <a:satOff val="-32500"/>
                    <a:lumOff val="18235"/>
                  </a:schemeClr>
                </a:solidFill>
                <a:latin typeface="Gill Sans"/>
                <a:ea typeface="Gill Sans"/>
                <a:cs typeface="Gill Sans"/>
                <a:sym typeface="Gill Sans"/>
              </a:defRPr>
            </a:lvl1pPr>
          </a:lstStyle>
          <a:p>
            <a:pPr/>
            <a:r>
              <a:t>Certificate Status?</a:t>
            </a:r>
          </a:p>
        </p:txBody>
      </p:sp>
      <p:sp>
        <p:nvSpPr>
          <p:cNvPr id="3069" name="Rectangle"/>
          <p:cNvSpPr/>
          <p:nvPr/>
        </p:nvSpPr>
        <p:spPr>
          <a:xfrm>
            <a:off x="4473388" y="4113549"/>
            <a:ext cx="962202" cy="218844"/>
          </a:xfrm>
          <a:prstGeom prst="rect">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06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021"/>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019"/>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302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path" nodeType="clickEffect" presetSubtype="0" presetID="-1" grpId="5" accel="50000" decel="50000" fill="hold">
                                  <p:stCondLst>
                                    <p:cond delay="0"/>
                                  </p:stCondLst>
                                  <p:childTnLst>
                                    <p:animMotion path="M 0.000000 0.000000 L 0.297421 0.128117" origin="layout" pathEditMode="relative">
                                      <p:cBhvr>
                                        <p:cTn id="19" dur="300" fill="hold"/>
                                        <p:tgtEl>
                                          <p:spTgt spid="3069"/>
                                        </p:tgtEl>
                                        <p:attrNameLst>
                                          <p:attrName>ppt_x</p:attrName>
                                          <p:attrName>ppt_y</p:attrName>
                                        </p:attrNameLst>
                                      </p:cBhvr>
                                    </p:animMotion>
                                  </p:childTnLst>
                                </p:cTn>
                              </p:par>
                            </p:childTnLst>
                          </p:cTn>
                        </p:par>
                        <p:par>
                          <p:cTn id="20" fill="hold">
                            <p:stCondLst>
                              <p:cond delay="300"/>
                            </p:stCondLst>
                            <p:childTnLst>
                              <p:par>
                                <p:cTn id="21" presetClass="entr" nodeType="afterEffect" presetSubtype="8" presetID="22" grpId="6" fill="hold">
                                  <p:stCondLst>
                                    <p:cond delay="0"/>
                                  </p:stCondLst>
                                  <p:iterate type="el" backwards="0">
                                    <p:tmAbs val="0"/>
                                  </p:iterate>
                                  <p:childTnLst>
                                    <p:set>
                                      <p:cBhvr>
                                        <p:cTn id="22" fill="hold"/>
                                        <p:tgtEl>
                                          <p:spTgt spid="3068"/>
                                        </p:tgtEl>
                                        <p:attrNameLst>
                                          <p:attrName>style.visibility</p:attrName>
                                        </p:attrNameLst>
                                      </p:cBhvr>
                                      <p:to>
                                        <p:strVal val="visible"/>
                                      </p:to>
                                    </p:set>
                                    <p:animEffect filter="wipe(left)" transition="in">
                                      <p:cBhvr>
                                        <p:cTn id="23" dur="300"/>
                                        <p:tgtEl>
                                          <p:spTgt spid="3068"/>
                                        </p:tgtEl>
                                      </p:cBhvr>
                                    </p:animEffect>
                                  </p:childTnLst>
                                </p:cTn>
                              </p:par>
                            </p:childTnLst>
                          </p:cTn>
                        </p:par>
                        <p:par>
                          <p:cTn id="24" fill="hold">
                            <p:stCondLst>
                              <p:cond delay="0"/>
                            </p:stCondLst>
                            <p:childTnLst>
                              <p:par>
                                <p:cTn id="25" presetClass="path" nodeType="afterEffect" presetSubtype="0" presetID="-1" grpId="7" accel="50000" decel="50000" fill="hold">
                                  <p:stCondLst>
                                    <p:cond delay="0"/>
                                  </p:stCondLst>
                                  <p:childTnLst>
                                    <p:animMotion path="M 0.297421 0.128117 L 0.478927 -0.080767" origin="layout" pathEditMode="relative">
                                      <p:cBhvr>
                                        <p:cTn id="26" dur="300" fill="hold"/>
                                        <p:tgtEl>
                                          <p:spTgt spid="3069"/>
                                        </p:tgtEl>
                                        <p:attrNameLst>
                                          <p:attrName>ppt_x</p:attrName>
                                          <p:attrName>ppt_y</p:attrName>
                                        </p:attrNameLst>
                                      </p:cBhvr>
                                    </p:animMotion>
                                  </p:childTnLst>
                                </p:cTn>
                              </p:par>
                            </p:childTnLst>
                          </p:cTn>
                        </p:par>
                        <p:par>
                          <p:cTn id="27" fill="hold">
                            <p:stCondLst>
                              <p:cond delay="300"/>
                            </p:stCondLst>
                            <p:childTnLst>
                              <p:par>
                                <p:cTn id="28" presetClass="entr" nodeType="afterEffect" presetSubtype="8" presetID="22" grpId="8" fill="hold">
                                  <p:stCondLst>
                                    <p:cond delay="0"/>
                                  </p:stCondLst>
                                  <p:iterate type="el" backwards="0">
                                    <p:tmAbs val="0"/>
                                  </p:iterate>
                                  <p:childTnLst>
                                    <p:set>
                                      <p:cBhvr>
                                        <p:cTn id="29" fill="hold"/>
                                        <p:tgtEl>
                                          <p:spTgt spid="3067"/>
                                        </p:tgtEl>
                                        <p:attrNameLst>
                                          <p:attrName>style.visibility</p:attrName>
                                        </p:attrNameLst>
                                      </p:cBhvr>
                                      <p:to>
                                        <p:strVal val="visible"/>
                                      </p:to>
                                    </p:set>
                                    <p:animEffect filter="wipe(left)" transition="in">
                                      <p:cBhvr>
                                        <p:cTn id="30" dur="300"/>
                                        <p:tgtEl>
                                          <p:spTgt spid="3067"/>
                                        </p:tgtEl>
                                      </p:cBhvr>
                                    </p:animEffect>
                                  </p:childTnLst>
                                </p:cTn>
                              </p:par>
                            </p:childTnLst>
                          </p:cTn>
                        </p:par>
                        <p:par>
                          <p:cTn id="31" fill="hold">
                            <p:stCondLst>
                              <p:cond delay="600"/>
                            </p:stCondLst>
                            <p:childTnLst>
                              <p:par>
                                <p:cTn id="32" presetClass="entr" nodeType="afterEffect" presetSubtype="0" presetID="1" grpId="9" fill="hold">
                                  <p:stCondLst>
                                    <p:cond delay="0"/>
                                  </p:stCondLst>
                                  <p:iterate type="el" backwards="0">
                                    <p:tmAbs val="0"/>
                                  </p:iterate>
                                  <p:childTnLst>
                                    <p:set>
                                      <p:cBhvr>
                                        <p:cTn id="33" fill="hold"/>
                                        <p:tgtEl>
                                          <p:spTgt spid="30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69" grpId="1"/>
      <p:bldP build="whole" bldLvl="1" animBg="1" rev="0" advAuto="0" spid="3068" grpId="6"/>
      <p:bldP build="whole" bldLvl="1" animBg="1" rev="0" advAuto="0" spid="3021" grpId="2"/>
      <p:bldP build="whole" bldLvl="1" animBg="1" rev="0" advAuto="0" spid="3019" grpId="3"/>
      <p:bldP build="whole" bldLvl="1" animBg="1" rev="0" advAuto="0" spid="3067" grpId="8"/>
      <p:bldP build="whole" bldLvl="1" animBg="1" rev="0" advAuto="0" spid="3020" grpId="4"/>
      <p:bldP build="whole" bldLvl="1" animBg="1" rev="0" advAuto="0" spid="3018" grpId="9"/>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3" name="Measurement"/>
          <p:cNvSpPr txBox="1"/>
          <p:nvPr>
            <p:ph type="title"/>
          </p:nvPr>
        </p:nvSpPr>
        <p:spPr>
          <a:prstGeom prst="rect">
            <a:avLst/>
          </a:prstGeom>
        </p:spPr>
        <p:txBody>
          <a:bodyPr/>
          <a:lstStyle/>
          <a:p>
            <a:pPr/>
            <a:r>
              <a:t>Measurement</a:t>
            </a:r>
          </a:p>
        </p:txBody>
      </p:sp>
      <p:sp>
        <p:nvSpPr>
          <p:cNvPr id="30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75" name="Robot"/>
          <p:cNvSpPr/>
          <p:nvPr/>
        </p:nvSpPr>
        <p:spPr>
          <a:xfrm>
            <a:off x="6966991" y="4979954"/>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3088" name="Group"/>
          <p:cNvGrpSpPr/>
          <p:nvPr/>
        </p:nvGrpSpPr>
        <p:grpSpPr>
          <a:xfrm>
            <a:off x="1801541" y="1873817"/>
            <a:ext cx="7837119" cy="5500468"/>
            <a:chOff x="0" y="0"/>
            <a:chExt cx="7837117" cy="5500466"/>
          </a:xfrm>
        </p:grpSpPr>
        <p:pic>
          <p:nvPicPr>
            <p:cNvPr id="3076" name="Image" descr="Image"/>
            <p:cNvPicPr>
              <a:picLocks noChangeAspect="1"/>
            </p:cNvPicPr>
            <p:nvPr/>
          </p:nvPicPr>
          <p:blipFill>
            <a:blip r:embed="rId3">
              <a:extLst/>
            </a:blip>
            <a:stretch>
              <a:fillRect/>
            </a:stretch>
          </p:blipFill>
          <p:spPr>
            <a:xfrm>
              <a:off x="0" y="0"/>
              <a:ext cx="5500467" cy="5500467"/>
            </a:xfrm>
            <a:prstGeom prst="rect">
              <a:avLst/>
            </a:prstGeom>
            <a:ln w="12700" cap="flat">
              <a:noFill/>
              <a:miter lim="400000"/>
            </a:ln>
            <a:effectLst/>
          </p:spPr>
        </p:pic>
        <p:sp>
          <p:nvSpPr>
            <p:cNvPr id="3077" name="Robot"/>
            <p:cNvSpPr/>
            <p:nvPr/>
          </p:nvSpPr>
          <p:spPr>
            <a:xfrm>
              <a:off x="5165450" y="1216708"/>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78" name="Robot"/>
            <p:cNvSpPr/>
            <p:nvPr/>
          </p:nvSpPr>
          <p:spPr>
            <a:xfrm>
              <a:off x="5165450" y="1862642"/>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79" name="Robot"/>
            <p:cNvSpPr/>
            <p:nvPr/>
          </p:nvSpPr>
          <p:spPr>
            <a:xfrm>
              <a:off x="5165450" y="2484390"/>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80" name="Robot"/>
            <p:cNvSpPr/>
            <p:nvPr/>
          </p:nvSpPr>
          <p:spPr>
            <a:xfrm>
              <a:off x="5165450" y="3752071"/>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81" name="Robot"/>
            <p:cNvSpPr/>
            <p:nvPr/>
          </p:nvSpPr>
          <p:spPr>
            <a:xfrm>
              <a:off x="5165450" y="4398005"/>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82" name="Oregon (US West)"/>
            <p:cNvSpPr txBox="1"/>
            <p:nvPr/>
          </p:nvSpPr>
          <p:spPr>
            <a:xfrm>
              <a:off x="5903641" y="1235500"/>
              <a:ext cx="1933477"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Oregon (US West)</a:t>
              </a:r>
            </a:p>
          </p:txBody>
        </p:sp>
        <p:sp>
          <p:nvSpPr>
            <p:cNvPr id="3083" name="Virginia (US East)"/>
            <p:cNvSpPr txBox="1"/>
            <p:nvPr/>
          </p:nvSpPr>
          <p:spPr>
            <a:xfrm>
              <a:off x="5903641" y="1881435"/>
              <a:ext cx="180917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Virginia (US East)</a:t>
              </a:r>
            </a:p>
          </p:txBody>
        </p:sp>
        <p:sp>
          <p:nvSpPr>
            <p:cNvPr id="3084" name="São Paulo (Brazil)"/>
            <p:cNvSpPr txBox="1"/>
            <p:nvPr/>
          </p:nvSpPr>
          <p:spPr>
            <a:xfrm>
              <a:off x="5903641" y="2500539"/>
              <a:ext cx="1824492"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São Paulo (Brazil)</a:t>
              </a:r>
            </a:p>
          </p:txBody>
        </p:sp>
        <p:sp>
          <p:nvSpPr>
            <p:cNvPr id="3085" name="Paris (France)"/>
            <p:cNvSpPr txBox="1"/>
            <p:nvPr/>
          </p:nvSpPr>
          <p:spPr>
            <a:xfrm>
              <a:off x="5903642" y="3124929"/>
              <a:ext cx="145829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Paris (France)</a:t>
              </a:r>
            </a:p>
          </p:txBody>
        </p:sp>
        <p:sp>
          <p:nvSpPr>
            <p:cNvPr id="3086" name="Sydney (Australia)"/>
            <p:cNvSpPr txBox="1"/>
            <p:nvPr/>
          </p:nvSpPr>
          <p:spPr>
            <a:xfrm>
              <a:off x="5903641" y="3777164"/>
              <a:ext cx="1876923"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Sydney (Australia)</a:t>
              </a:r>
            </a:p>
          </p:txBody>
        </p:sp>
        <p:sp>
          <p:nvSpPr>
            <p:cNvPr id="3087" name="Seoul (Korea)"/>
            <p:cNvSpPr txBox="1"/>
            <p:nvPr/>
          </p:nvSpPr>
          <p:spPr>
            <a:xfrm>
              <a:off x="5903641" y="4463336"/>
              <a:ext cx="1456297"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Seoul (Korea)</a:t>
              </a:r>
            </a:p>
          </p:txBody>
        </p:sp>
      </p:grpSp>
      <p:sp>
        <p:nvSpPr>
          <p:cNvPr id="3089" name="Scan them every hour…"/>
          <p:cNvSpPr txBox="1"/>
          <p:nvPr/>
        </p:nvSpPr>
        <p:spPr>
          <a:xfrm>
            <a:off x="4113655" y="7515317"/>
            <a:ext cx="449877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Gill Sans"/>
                <a:ea typeface="Gill Sans"/>
                <a:cs typeface="Gill Sans"/>
                <a:sym typeface="Gill Sans"/>
              </a:defRPr>
            </a:pPr>
            <a:r>
              <a:t>Scan them every hour</a:t>
            </a:r>
          </a:p>
          <a:p>
            <a:pPr>
              <a:defRPr b="0">
                <a:latin typeface="Gill Sans"/>
                <a:ea typeface="Gill Sans"/>
                <a:cs typeface="Gill Sans"/>
                <a:sym typeface="Gill Sans"/>
              </a:defRPr>
            </a:pPr>
            <a:r>
              <a:t>April 25, 2018 ~ September 4, 2018</a:t>
            </a:r>
          </a:p>
        </p:txBody>
      </p:sp>
      <p:sp>
        <p:nvSpPr>
          <p:cNvPr id="3090" name="~ 46 M OCSP requests &amp; responses"/>
          <p:cNvSpPr txBox="1"/>
          <p:nvPr/>
        </p:nvSpPr>
        <p:spPr>
          <a:xfrm>
            <a:off x="4076076" y="8469149"/>
            <a:ext cx="45739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3">
                    <a:hueOff val="-365725"/>
                    <a:satOff val="-32500"/>
                    <a:lumOff val="18235"/>
                  </a:schemeClr>
                </a:solidFill>
                <a:latin typeface="Gill Sans"/>
                <a:ea typeface="Gill Sans"/>
                <a:cs typeface="Gill Sans"/>
                <a:sym typeface="Gill Sans"/>
              </a:defRPr>
            </a:lvl1pPr>
          </a:lstStyle>
          <a:p>
            <a:pPr/>
            <a:r>
              <a:t>~ 46 M OCSP requests &amp; responses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0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0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90" grpId="2"/>
      <p:bldP build="whole" bldLvl="1" animBg="1" rev="0" advAuto="0" spid="3089" grpId="1"/>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94" name="(1) Availability"/>
          <p:cNvSpPr txBox="1"/>
          <p:nvPr>
            <p:ph type="title"/>
          </p:nvPr>
        </p:nvSpPr>
        <p:spPr>
          <a:prstGeom prst="rect">
            <a:avLst/>
          </a:prstGeom>
        </p:spPr>
        <p:txBody>
          <a:bodyPr/>
          <a:lstStyle/>
          <a:p>
            <a:pPr/>
            <a:r>
              <a:t>(1) Availability</a:t>
            </a:r>
          </a:p>
        </p:txBody>
      </p:sp>
      <p:sp>
        <p:nvSpPr>
          <p:cNvPr id="30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096"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grpSp>
        <p:nvGrpSpPr>
          <p:cNvPr id="3103" name="Group"/>
          <p:cNvGrpSpPr/>
          <p:nvPr/>
        </p:nvGrpSpPr>
        <p:grpSpPr>
          <a:xfrm>
            <a:off x="2701909" y="3030008"/>
            <a:ext cx="9292501" cy="3133108"/>
            <a:chOff x="0" y="0"/>
            <a:chExt cx="9292500" cy="3133107"/>
          </a:xfrm>
        </p:grpSpPr>
        <p:sp>
          <p:nvSpPr>
            <p:cNvPr id="3097" name="Rectangle"/>
            <p:cNvSpPr/>
            <p:nvPr/>
          </p:nvSpPr>
          <p:spPr>
            <a:xfrm>
              <a:off x="0" y="6726"/>
              <a:ext cx="796400" cy="176565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98" name="Rectangle"/>
            <p:cNvSpPr/>
            <p:nvPr/>
          </p:nvSpPr>
          <p:spPr>
            <a:xfrm>
              <a:off x="756011" y="0"/>
              <a:ext cx="8536490" cy="146656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099" name="Rectangle"/>
            <p:cNvSpPr/>
            <p:nvPr/>
          </p:nvSpPr>
          <p:spPr>
            <a:xfrm>
              <a:off x="6427290" y="315703"/>
              <a:ext cx="2862799" cy="28174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00" name="Rectangle"/>
            <p:cNvSpPr/>
            <p:nvPr/>
          </p:nvSpPr>
          <p:spPr>
            <a:xfrm>
              <a:off x="5123291" y="315703"/>
              <a:ext cx="2862799" cy="28174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01" name="Rectangle"/>
            <p:cNvSpPr/>
            <p:nvPr/>
          </p:nvSpPr>
          <p:spPr>
            <a:xfrm>
              <a:off x="2417906" y="154426"/>
              <a:ext cx="1598451" cy="1470253"/>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02" name="Rectangle"/>
            <p:cNvSpPr/>
            <p:nvPr/>
          </p:nvSpPr>
          <p:spPr>
            <a:xfrm>
              <a:off x="2417906" y="1644463"/>
              <a:ext cx="1538486" cy="11005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3103"/>
                                        </p:tgtEl>
                                      </p:cBhvr>
                                    </p:animEffect>
                                    <p:set>
                                      <p:cBhvr>
                                        <p:cTn id="7" fill="hold">
                                          <p:stCondLst>
                                            <p:cond delay="299"/>
                                          </p:stCondLst>
                                        </p:cTn>
                                        <p:tgtEl>
                                          <p:spTgt spid="310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03"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HTTPS: Hierarchical PKI"/>
          <p:cNvSpPr txBox="1"/>
          <p:nvPr>
            <p:ph type="title"/>
          </p:nvPr>
        </p:nvSpPr>
        <p:spPr>
          <a:prstGeom prst="rect">
            <a:avLst/>
          </a:prstGeom>
        </p:spPr>
        <p:txBody>
          <a:bodyPr/>
          <a:lstStyle/>
          <a:p>
            <a:pPr/>
            <a:r>
              <a:t>HTTPS: </a:t>
            </a:r>
            <a:r>
              <a:rPr>
                <a:solidFill>
                  <a:schemeClr val="accent3">
                    <a:hueOff val="-365725"/>
                    <a:satOff val="-32500"/>
                    <a:lumOff val="18235"/>
                  </a:schemeClr>
                </a:solidFill>
              </a:rPr>
              <a:t>Hierarchical</a:t>
            </a:r>
            <a:r>
              <a:t> PKI</a:t>
            </a:r>
          </a:p>
        </p:txBody>
      </p:sp>
      <p:sp>
        <p:nvSpPr>
          <p:cNvPr id="320" name="Man"/>
          <p:cNvSpPr/>
          <p:nvPr/>
        </p:nvSpPr>
        <p:spPr>
          <a:xfrm>
            <a:off x="8410643" y="5052861"/>
            <a:ext cx="858303" cy="221584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1" name="Line"/>
          <p:cNvSpPr/>
          <p:nvPr/>
        </p:nvSpPr>
        <p:spPr>
          <a:xfrm>
            <a:off x="5641075" y="6320499"/>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329" name="Group"/>
          <p:cNvGrpSpPr/>
          <p:nvPr/>
        </p:nvGrpSpPr>
        <p:grpSpPr>
          <a:xfrm rot="2700000">
            <a:off x="3600065" y="5425697"/>
            <a:ext cx="1532726" cy="1470175"/>
            <a:chOff x="0" y="0"/>
            <a:chExt cx="1532725" cy="1470174"/>
          </a:xfrm>
        </p:grpSpPr>
        <p:sp>
          <p:nvSpPr>
            <p:cNvPr id="322"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3"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4"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5"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6"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30" name="Root Certificates"/>
          <p:cNvSpPr txBox="1"/>
          <p:nvPr/>
        </p:nvSpPr>
        <p:spPr>
          <a:xfrm>
            <a:off x="9387660" y="4907546"/>
            <a:ext cx="3307208" cy="57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Root Certificates</a:t>
            </a:r>
          </a:p>
        </p:txBody>
      </p:sp>
      <p:sp>
        <p:nvSpPr>
          <p:cNvPr id="331" name="I only trust this certificate(s)"/>
          <p:cNvSpPr/>
          <p:nvPr/>
        </p:nvSpPr>
        <p:spPr>
          <a:xfrm>
            <a:off x="7676779" y="2495011"/>
            <a:ext cx="4842670" cy="2355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293"/>
                  <a:pt x="0" y="655"/>
                </a:cubicBezTo>
                <a:lnTo>
                  <a:pt x="0" y="11714"/>
                </a:lnTo>
                <a:cubicBezTo>
                  <a:pt x="0" y="12076"/>
                  <a:pt x="143" y="12369"/>
                  <a:pt x="319" y="12369"/>
                </a:cubicBezTo>
                <a:lnTo>
                  <a:pt x="9329" y="12369"/>
                </a:lnTo>
                <a:lnTo>
                  <a:pt x="9964" y="21600"/>
                </a:lnTo>
                <a:lnTo>
                  <a:pt x="10602" y="12369"/>
                </a:lnTo>
                <a:lnTo>
                  <a:pt x="21281" y="12369"/>
                </a:lnTo>
                <a:cubicBezTo>
                  <a:pt x="21457" y="12369"/>
                  <a:pt x="21600" y="12076"/>
                  <a:pt x="21600" y="11714"/>
                </a:cubicBezTo>
                <a:lnTo>
                  <a:pt x="21600" y="655"/>
                </a:lnTo>
                <a:cubicBezTo>
                  <a:pt x="21600" y="293"/>
                  <a:pt x="21457" y="0"/>
                  <a:pt x="21281" y="0"/>
                </a:cubicBezTo>
                <a:lnTo>
                  <a:pt x="319"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I only trust this certificate(s)</a:t>
            </a:r>
          </a:p>
        </p:txBody>
      </p:sp>
      <p:sp>
        <p:nvSpPr>
          <p:cNvPr id="332" name="Rectangle"/>
          <p:cNvSpPr/>
          <p:nvPr/>
        </p:nvSpPr>
        <p:spPr>
          <a:xfrm>
            <a:off x="9660545" y="5675674"/>
            <a:ext cx="2761439" cy="1691008"/>
          </a:xfrm>
          <a:prstGeom prst="rect">
            <a:avLst/>
          </a:prstGeom>
          <a:ln w="508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348" name="Group"/>
          <p:cNvGrpSpPr/>
          <p:nvPr/>
        </p:nvGrpSpPr>
        <p:grpSpPr>
          <a:xfrm>
            <a:off x="10444126" y="6324441"/>
            <a:ext cx="1194275" cy="896230"/>
            <a:chOff x="0" y="0"/>
            <a:chExt cx="1194273" cy="896228"/>
          </a:xfrm>
        </p:grpSpPr>
        <p:grpSp>
          <p:nvGrpSpPr>
            <p:cNvPr id="339" name="Group"/>
            <p:cNvGrpSpPr/>
            <p:nvPr/>
          </p:nvGrpSpPr>
          <p:grpSpPr>
            <a:xfrm>
              <a:off x="0" y="0"/>
              <a:ext cx="1194274" cy="896229"/>
              <a:chOff x="0" y="0"/>
              <a:chExt cx="1194273" cy="896228"/>
            </a:xfrm>
          </p:grpSpPr>
          <p:grpSp>
            <p:nvGrpSpPr>
              <p:cNvPr id="337" name="Group"/>
              <p:cNvGrpSpPr/>
              <p:nvPr/>
            </p:nvGrpSpPr>
            <p:grpSpPr>
              <a:xfrm>
                <a:off x="0" y="0"/>
                <a:ext cx="1194274" cy="896229"/>
                <a:chOff x="0" y="0"/>
                <a:chExt cx="1194273" cy="896228"/>
              </a:xfrm>
            </p:grpSpPr>
            <p:grpSp>
              <p:nvGrpSpPr>
                <p:cNvPr id="335" name="Group"/>
                <p:cNvGrpSpPr/>
                <p:nvPr/>
              </p:nvGrpSpPr>
              <p:grpSpPr>
                <a:xfrm>
                  <a:off x="0" y="0"/>
                  <a:ext cx="1194274" cy="896229"/>
                  <a:chOff x="0" y="0"/>
                  <a:chExt cx="1194273" cy="896228"/>
                </a:xfrm>
              </p:grpSpPr>
              <p:sp>
                <p:nvSpPr>
                  <p:cNvPr id="33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336"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pic>
            <p:nvPicPr>
              <p:cNvPr id="338" name="Image" descr="Image"/>
              <p:cNvPicPr>
                <a:picLocks noChangeAspect="1"/>
              </p:cNvPicPr>
              <p:nvPr/>
            </p:nvPicPr>
            <p:blipFill>
              <a:blip r:embed="rId3">
                <a:extLst/>
              </a:blip>
              <a:stretch>
                <a:fillRect/>
              </a:stretch>
            </p:blipFill>
            <p:spPr>
              <a:xfrm>
                <a:off x="406636" y="455360"/>
                <a:ext cx="355601" cy="355601"/>
              </a:xfrm>
              <a:prstGeom prst="rect">
                <a:avLst/>
              </a:prstGeom>
              <a:ln w="12700" cap="flat">
                <a:noFill/>
                <a:miter lim="400000"/>
              </a:ln>
              <a:effectLst/>
            </p:spPr>
          </p:pic>
        </p:grpSp>
        <p:grpSp>
          <p:nvGrpSpPr>
            <p:cNvPr id="347" name="Group"/>
            <p:cNvGrpSpPr/>
            <p:nvPr/>
          </p:nvGrpSpPr>
          <p:grpSpPr>
            <a:xfrm rot="21500079">
              <a:off x="31781" y="517717"/>
              <a:ext cx="365844" cy="360717"/>
              <a:chOff x="0" y="0"/>
              <a:chExt cx="365842" cy="360716"/>
            </a:xfrm>
          </p:grpSpPr>
          <p:sp>
            <p:nvSpPr>
              <p:cNvPr id="340" name="Line"/>
              <p:cNvSpPr/>
              <p:nvPr/>
            </p:nvSpPr>
            <p:spPr>
              <a:xfrm>
                <a:off x="0" y="127467"/>
                <a:ext cx="272472" cy="23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1" name="Line"/>
              <p:cNvSpPr/>
              <p:nvPr/>
            </p:nvSpPr>
            <p:spPr>
              <a:xfrm flipV="1">
                <a:off x="13109" y="163458"/>
                <a:ext cx="178398" cy="1889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2" name="Line"/>
              <p:cNvSpPr/>
              <p:nvPr/>
            </p:nvSpPr>
            <p:spPr>
              <a:xfrm flipV="1">
                <a:off x="134038" y="182758"/>
                <a:ext cx="81151" cy="8596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3" name="Line"/>
              <p:cNvSpPr/>
              <p:nvPr/>
            </p:nvSpPr>
            <p:spPr>
              <a:xfrm flipV="1">
                <a:off x="11792" y="158441"/>
                <a:ext cx="174979" cy="18536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4" name="Line"/>
              <p:cNvSpPr/>
              <p:nvPr/>
            </p:nvSpPr>
            <p:spPr>
              <a:xfrm flipV="1">
                <a:off x="126504" y="183529"/>
                <a:ext cx="79213" cy="839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 name="Oval"/>
              <p:cNvSpPr/>
              <p:nvPr/>
            </p:nvSpPr>
            <p:spPr>
              <a:xfrm>
                <a:off x="165030" y="0"/>
                <a:ext cx="200813" cy="212729"/>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 name="Circle"/>
              <p:cNvSpPr/>
              <p:nvPr/>
            </p:nvSpPr>
            <p:spPr>
              <a:xfrm>
                <a:off x="269194" y="31314"/>
                <a:ext cx="64906" cy="6875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61" name="Group"/>
          <p:cNvGrpSpPr/>
          <p:nvPr/>
        </p:nvGrpSpPr>
        <p:grpSpPr>
          <a:xfrm>
            <a:off x="6172672" y="5186456"/>
            <a:ext cx="1194275" cy="896229"/>
            <a:chOff x="0" y="0"/>
            <a:chExt cx="1194273" cy="896228"/>
          </a:xfrm>
        </p:grpSpPr>
        <p:sp>
          <p:nvSpPr>
            <p:cNvPr id="34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58" name="Group"/>
            <p:cNvGrpSpPr/>
            <p:nvPr/>
          </p:nvGrpSpPr>
          <p:grpSpPr>
            <a:xfrm>
              <a:off x="62930" y="528144"/>
              <a:ext cx="290761" cy="270627"/>
              <a:chOff x="0" y="0"/>
              <a:chExt cx="290759" cy="270626"/>
            </a:xfrm>
          </p:grpSpPr>
          <p:sp>
            <p:nvSpPr>
              <p:cNvPr id="35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6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77" name="Group"/>
          <p:cNvGrpSpPr/>
          <p:nvPr/>
        </p:nvGrpSpPr>
        <p:grpSpPr>
          <a:xfrm>
            <a:off x="2412284" y="3125125"/>
            <a:ext cx="1194275" cy="896229"/>
            <a:chOff x="1491968" y="763606"/>
            <a:chExt cx="1194273" cy="896228"/>
          </a:xfrm>
        </p:grpSpPr>
        <p:grpSp>
          <p:nvGrpSpPr>
            <p:cNvPr id="368" name="Group"/>
            <p:cNvGrpSpPr/>
            <p:nvPr/>
          </p:nvGrpSpPr>
          <p:grpSpPr>
            <a:xfrm>
              <a:off x="1491968" y="763606"/>
              <a:ext cx="1194275" cy="896229"/>
              <a:chOff x="0" y="0"/>
              <a:chExt cx="1194273" cy="896228"/>
            </a:xfrm>
          </p:grpSpPr>
          <p:grpSp>
            <p:nvGrpSpPr>
              <p:cNvPr id="366" name="Group"/>
              <p:cNvGrpSpPr/>
              <p:nvPr/>
            </p:nvGrpSpPr>
            <p:grpSpPr>
              <a:xfrm>
                <a:off x="0" y="0"/>
                <a:ext cx="1194274" cy="896229"/>
                <a:chOff x="0" y="0"/>
                <a:chExt cx="1194273" cy="896228"/>
              </a:xfrm>
            </p:grpSpPr>
            <p:grpSp>
              <p:nvGrpSpPr>
                <p:cNvPr id="364" name="Group"/>
                <p:cNvGrpSpPr/>
                <p:nvPr/>
              </p:nvGrpSpPr>
              <p:grpSpPr>
                <a:xfrm>
                  <a:off x="0" y="0"/>
                  <a:ext cx="1194274" cy="896229"/>
                  <a:chOff x="0" y="0"/>
                  <a:chExt cx="1194273" cy="896228"/>
                </a:xfrm>
              </p:grpSpPr>
              <p:sp>
                <p:nvSpPr>
                  <p:cNvPr id="36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365"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pic>
            <p:nvPicPr>
              <p:cNvPr id="367" name="Image" descr="Image"/>
              <p:cNvPicPr>
                <a:picLocks noChangeAspect="1"/>
              </p:cNvPicPr>
              <p:nvPr/>
            </p:nvPicPr>
            <p:blipFill>
              <a:blip r:embed="rId3">
                <a:extLst/>
              </a:blip>
              <a:stretch>
                <a:fillRect/>
              </a:stretch>
            </p:blipFill>
            <p:spPr>
              <a:xfrm>
                <a:off x="406636" y="455360"/>
                <a:ext cx="355601" cy="355601"/>
              </a:xfrm>
              <a:prstGeom prst="rect">
                <a:avLst/>
              </a:prstGeom>
              <a:ln w="12700" cap="flat">
                <a:noFill/>
                <a:miter lim="400000"/>
              </a:ln>
              <a:effectLst/>
            </p:spPr>
          </p:pic>
        </p:grpSp>
        <p:grpSp>
          <p:nvGrpSpPr>
            <p:cNvPr id="376" name="Group"/>
            <p:cNvGrpSpPr/>
            <p:nvPr/>
          </p:nvGrpSpPr>
          <p:grpSpPr>
            <a:xfrm rot="21500079">
              <a:off x="1547246" y="1246080"/>
              <a:ext cx="365844" cy="360717"/>
              <a:chOff x="0" y="0"/>
              <a:chExt cx="365842" cy="360716"/>
            </a:xfrm>
          </p:grpSpPr>
          <p:sp>
            <p:nvSpPr>
              <p:cNvPr id="369" name="Line"/>
              <p:cNvSpPr/>
              <p:nvPr/>
            </p:nvSpPr>
            <p:spPr>
              <a:xfrm>
                <a:off x="0" y="127467"/>
                <a:ext cx="272472" cy="23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0" name="Line"/>
              <p:cNvSpPr/>
              <p:nvPr/>
            </p:nvSpPr>
            <p:spPr>
              <a:xfrm flipV="1">
                <a:off x="13109" y="163458"/>
                <a:ext cx="178398" cy="1889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 name="Line"/>
              <p:cNvSpPr/>
              <p:nvPr/>
            </p:nvSpPr>
            <p:spPr>
              <a:xfrm flipV="1">
                <a:off x="134038" y="182758"/>
                <a:ext cx="81151" cy="8596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 name="Line"/>
              <p:cNvSpPr/>
              <p:nvPr/>
            </p:nvSpPr>
            <p:spPr>
              <a:xfrm flipV="1">
                <a:off x="11792" y="158441"/>
                <a:ext cx="174979" cy="18536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 name="Line"/>
              <p:cNvSpPr/>
              <p:nvPr/>
            </p:nvSpPr>
            <p:spPr>
              <a:xfrm flipV="1">
                <a:off x="126504" y="183529"/>
                <a:ext cx="79213" cy="839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 name="Oval"/>
              <p:cNvSpPr/>
              <p:nvPr/>
            </p:nvSpPr>
            <p:spPr>
              <a:xfrm>
                <a:off x="165030" y="0"/>
                <a:ext cx="200813" cy="212729"/>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5" name="Circle"/>
              <p:cNvSpPr/>
              <p:nvPr/>
            </p:nvSpPr>
            <p:spPr>
              <a:xfrm>
                <a:off x="269194" y="31314"/>
                <a:ext cx="64906" cy="6875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13" name="Group"/>
          <p:cNvGrpSpPr/>
          <p:nvPr/>
        </p:nvGrpSpPr>
        <p:grpSpPr>
          <a:xfrm>
            <a:off x="322632" y="2752587"/>
            <a:ext cx="4775653" cy="3310390"/>
            <a:chOff x="0" y="0"/>
            <a:chExt cx="4775651" cy="3310389"/>
          </a:xfrm>
        </p:grpSpPr>
        <p:sp>
          <p:nvSpPr>
            <p:cNvPr id="378" name="Line"/>
            <p:cNvSpPr/>
            <p:nvPr/>
          </p:nvSpPr>
          <p:spPr>
            <a:xfrm flipV="1">
              <a:off x="4057586" y="2273393"/>
              <a:ext cx="1" cy="96418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9" name="Line"/>
            <p:cNvSpPr/>
            <p:nvPr/>
          </p:nvSpPr>
          <p:spPr>
            <a:xfrm flipH="1">
              <a:off x="3402298" y="2312578"/>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387" name="Group"/>
            <p:cNvGrpSpPr/>
            <p:nvPr/>
          </p:nvGrpSpPr>
          <p:grpSpPr>
            <a:xfrm rot="2700000">
              <a:off x="295322" y="326598"/>
              <a:ext cx="1532726" cy="1470175"/>
              <a:chOff x="0" y="0"/>
              <a:chExt cx="1532725" cy="1470174"/>
            </a:xfrm>
          </p:grpSpPr>
          <p:sp>
            <p:nvSpPr>
              <p:cNvPr id="380"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88" name="Line"/>
            <p:cNvSpPr/>
            <p:nvPr/>
          </p:nvSpPr>
          <p:spPr>
            <a:xfrm flipV="1">
              <a:off x="2520155" y="1468455"/>
              <a:ext cx="1" cy="61171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9" name="Line"/>
            <p:cNvSpPr/>
            <p:nvPr/>
          </p:nvSpPr>
          <p:spPr>
            <a:xfrm flipH="1">
              <a:off x="1858401" y="1443176"/>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397" name="Group"/>
            <p:cNvGrpSpPr/>
            <p:nvPr/>
          </p:nvGrpSpPr>
          <p:grpSpPr>
            <a:xfrm rot="2700000">
              <a:off x="1753792" y="1513617"/>
              <a:ext cx="1532727" cy="1470175"/>
              <a:chOff x="0" y="0"/>
              <a:chExt cx="1532725" cy="1470174"/>
            </a:xfrm>
          </p:grpSpPr>
          <p:sp>
            <p:nvSpPr>
              <p:cNvPr id="390"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2"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3"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4"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5" name="Oval"/>
              <p:cNvSpPr/>
              <p:nvPr/>
            </p:nvSpPr>
            <p:spPr>
              <a:xfrm>
                <a:off x="691406" y="0"/>
                <a:ext cx="841320" cy="867022"/>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6"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12" name="Group"/>
            <p:cNvGrpSpPr/>
            <p:nvPr/>
          </p:nvGrpSpPr>
          <p:grpSpPr>
            <a:xfrm>
              <a:off x="3581378" y="1196188"/>
              <a:ext cx="1194274" cy="896229"/>
              <a:chOff x="0" y="0"/>
              <a:chExt cx="1194273" cy="896228"/>
            </a:xfrm>
          </p:grpSpPr>
          <p:grpSp>
            <p:nvGrpSpPr>
              <p:cNvPr id="403" name="Group"/>
              <p:cNvGrpSpPr/>
              <p:nvPr/>
            </p:nvGrpSpPr>
            <p:grpSpPr>
              <a:xfrm>
                <a:off x="0" y="0"/>
                <a:ext cx="1194274" cy="896229"/>
                <a:chOff x="0" y="0"/>
                <a:chExt cx="1194273" cy="896228"/>
              </a:xfrm>
            </p:grpSpPr>
            <p:grpSp>
              <p:nvGrpSpPr>
                <p:cNvPr id="400" name="Group"/>
                <p:cNvGrpSpPr/>
                <p:nvPr/>
              </p:nvGrpSpPr>
              <p:grpSpPr>
                <a:xfrm>
                  <a:off x="0" y="0"/>
                  <a:ext cx="1194274" cy="896229"/>
                  <a:chOff x="0" y="0"/>
                  <a:chExt cx="1194273" cy="896228"/>
                </a:xfrm>
              </p:grpSpPr>
              <p:sp>
                <p:nvSpPr>
                  <p:cNvPr id="39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401" name="250px-VRSNlogoAug2012.png" descr="250px-VRSNlogoAug2012.png"/>
                <p:cNvPicPr>
                  <a:picLocks noChangeAspect="1"/>
                </p:cNvPicPr>
                <p:nvPr/>
              </p:nvPicPr>
              <p:blipFill>
                <a:blip r:embed="rId4">
                  <a:extLst/>
                </a:blip>
                <a:srcRect l="0" t="0" r="12951" b="33387"/>
                <a:stretch>
                  <a:fillRect/>
                </a:stretch>
              </p:blipFill>
              <p:spPr>
                <a:xfrm>
                  <a:off x="326666" y="384614"/>
                  <a:ext cx="464702" cy="355605"/>
                </a:xfrm>
                <a:prstGeom prst="rect">
                  <a:avLst/>
                </a:prstGeom>
                <a:ln w="12700" cap="flat">
                  <a:noFill/>
                  <a:miter lim="400000"/>
                </a:ln>
                <a:effectLst/>
              </p:spPr>
            </p:pic>
            <p:pic>
              <p:nvPicPr>
                <p:cNvPr id="402"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grpSp>
            <p:nvGrpSpPr>
              <p:cNvPr id="411" name="Group"/>
              <p:cNvGrpSpPr/>
              <p:nvPr/>
            </p:nvGrpSpPr>
            <p:grpSpPr>
              <a:xfrm>
                <a:off x="13856" y="479905"/>
                <a:ext cx="425168" cy="364535"/>
                <a:chOff x="0" y="0"/>
                <a:chExt cx="425167" cy="364533"/>
              </a:xfrm>
            </p:grpSpPr>
            <p:sp>
              <p:nvSpPr>
                <p:cNvPr id="404" name="Line"/>
                <p:cNvSpPr/>
                <p:nvPr/>
              </p:nvSpPr>
              <p:spPr>
                <a:xfrm>
                  <a:off x="0" y="128816"/>
                  <a:ext cx="316656" cy="235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 name="Line"/>
                <p:cNvSpPr/>
                <p:nvPr/>
              </p:nvSpPr>
              <p:spPr>
                <a:xfrm flipV="1">
                  <a:off x="15235" y="165188"/>
                  <a:ext cx="207327" cy="190985"/>
                </a:xfrm>
                <a:prstGeom prst="line">
                  <a:avLst/>
                </a:prstGeom>
                <a:no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 name="Line"/>
                <p:cNvSpPr/>
                <p:nvPr/>
              </p:nvSpPr>
              <p:spPr>
                <a:xfrm flipV="1">
                  <a:off x="155774" y="184692"/>
                  <a:ext cx="94309" cy="86876"/>
                </a:xfrm>
                <a:prstGeom prst="line">
                  <a:avLst/>
                </a:prstGeom>
                <a:no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 name="Line"/>
                <p:cNvSpPr/>
                <p:nvPr/>
              </p:nvSpPr>
              <p:spPr>
                <a:xfrm flipV="1">
                  <a:off x="13705" y="160118"/>
                  <a:ext cx="203352" cy="18732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 name="Line"/>
                <p:cNvSpPr/>
                <p:nvPr/>
              </p:nvSpPr>
              <p:spPr>
                <a:xfrm flipV="1">
                  <a:off x="147018" y="185471"/>
                  <a:ext cx="92057" cy="848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 name="Oval"/>
                <p:cNvSpPr/>
                <p:nvPr/>
              </p:nvSpPr>
              <p:spPr>
                <a:xfrm>
                  <a:off x="191791" y="0"/>
                  <a:ext cx="233377" cy="214981"/>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 name="Oval"/>
                <p:cNvSpPr/>
                <p:nvPr/>
              </p:nvSpPr>
              <p:spPr>
                <a:xfrm>
                  <a:off x="312846" y="31645"/>
                  <a:ext cx="75431" cy="6948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sp>
        <p:nvSpPr>
          <p:cNvPr id="414" name="How can I trust this key?"/>
          <p:cNvSpPr/>
          <p:nvPr/>
        </p:nvSpPr>
        <p:spPr>
          <a:xfrm>
            <a:off x="1992166" y="7358154"/>
            <a:ext cx="7071123" cy="1784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61" y="0"/>
                </a:moveTo>
                <a:lnTo>
                  <a:pt x="19725" y="7834"/>
                </a:lnTo>
                <a:lnTo>
                  <a:pt x="218" y="7834"/>
                </a:lnTo>
                <a:cubicBezTo>
                  <a:pt x="98" y="7834"/>
                  <a:pt x="0" y="8221"/>
                  <a:pt x="0" y="8699"/>
                </a:cubicBezTo>
                <a:lnTo>
                  <a:pt x="0" y="20735"/>
                </a:lnTo>
                <a:cubicBezTo>
                  <a:pt x="0" y="21213"/>
                  <a:pt x="98" y="21600"/>
                  <a:pt x="218" y="21600"/>
                </a:cubicBezTo>
                <a:lnTo>
                  <a:pt x="21382" y="21600"/>
                </a:lnTo>
                <a:cubicBezTo>
                  <a:pt x="21502" y="21600"/>
                  <a:pt x="21600" y="21213"/>
                  <a:pt x="21600" y="20735"/>
                </a:cubicBezTo>
                <a:lnTo>
                  <a:pt x="21600" y="8699"/>
                </a:lnTo>
                <a:cubicBezTo>
                  <a:pt x="21600" y="8221"/>
                  <a:pt x="21502" y="7834"/>
                  <a:pt x="21382" y="7834"/>
                </a:cubicBezTo>
                <a:lnTo>
                  <a:pt x="20597" y="7834"/>
                </a:lnTo>
                <a:lnTo>
                  <a:pt x="20161"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900"/>
            </a:pPr>
            <a:r>
              <a:t> How can I </a:t>
            </a:r>
            <a:r>
              <a:rPr>
                <a:solidFill>
                  <a:schemeClr val="accent3">
                    <a:hueOff val="-365725"/>
                    <a:satOff val="-32500"/>
                    <a:lumOff val="18235"/>
                  </a:schemeClr>
                </a:solidFill>
              </a:rPr>
              <a:t>trust</a:t>
            </a:r>
            <a:r>
              <a:t> this key?</a:t>
            </a:r>
          </a:p>
        </p:txBody>
      </p:sp>
      <p:sp>
        <p:nvSpPr>
          <p:cNvPr id="415" name="Oh. now I trust your key"/>
          <p:cNvSpPr/>
          <p:nvPr/>
        </p:nvSpPr>
        <p:spPr>
          <a:xfrm>
            <a:off x="7611282" y="2472602"/>
            <a:ext cx="4973639" cy="2367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712"/>
                </a:lnTo>
                <a:lnTo>
                  <a:pt x="9371" y="12712"/>
                </a:lnTo>
                <a:lnTo>
                  <a:pt x="10009" y="21600"/>
                </a:lnTo>
                <a:lnTo>
                  <a:pt x="10645" y="12712"/>
                </a:lnTo>
                <a:lnTo>
                  <a:pt x="21600" y="12712"/>
                </a:lnTo>
                <a:lnTo>
                  <a:pt x="21600" y="0"/>
                </a:lnTo>
                <a:lnTo>
                  <a:pt x="0" y="0"/>
                </a:lnTo>
                <a:close/>
              </a:path>
            </a:pathLst>
          </a:custGeom>
          <a:solidFill>
            <a:srgbClr val="000000"/>
          </a:solidFill>
          <a:ln w="88900">
            <a:solidFill>
              <a:schemeClr val="accent3">
                <a:hueOff val="-365725"/>
                <a:satOff val="-32500"/>
                <a:lumOff val="18235"/>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Oh. now I trust your key</a:t>
            </a:r>
          </a:p>
        </p:txBody>
      </p:sp>
      <p:sp>
        <p:nvSpPr>
          <p:cNvPr id="416"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30"/>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32"/>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34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5" fill="hold">
                                  <p:stCondLst>
                                    <p:cond delay="0"/>
                                  </p:stCondLst>
                                  <p:iterate type="el" backwards="0">
                                    <p:tmAbs val="0"/>
                                  </p:iterate>
                                  <p:childTnLst>
                                    <p:set>
                                      <p:cBhvr>
                                        <p:cTn id="19" fill="hold"/>
                                        <p:tgtEl>
                                          <p:spTgt spid="361"/>
                                        </p:tgtEl>
                                        <p:attrNameLst>
                                          <p:attrName>style.visibility</p:attrName>
                                        </p:attrNameLst>
                                      </p:cBhvr>
                                      <p:to>
                                        <p:strVal val="visible"/>
                                      </p:to>
                                    </p:set>
                                    <p:animEffect filter="wipe(left)" transition="in">
                                      <p:cBhvr>
                                        <p:cTn id="20" dur="300"/>
                                        <p:tgtEl>
                                          <p:spTgt spid="361"/>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9" presetID="18" grpId="6" fill="hold">
                                  <p:stCondLst>
                                    <p:cond delay="0"/>
                                  </p:stCondLst>
                                  <p:iterate type="el" backwards="0">
                                    <p:tmAbs val="0"/>
                                  </p:iterate>
                                  <p:childTnLst>
                                    <p:set>
                                      <p:cBhvr>
                                        <p:cTn id="24" fill="hold"/>
                                        <p:tgtEl>
                                          <p:spTgt spid="413"/>
                                        </p:tgtEl>
                                        <p:attrNameLst>
                                          <p:attrName>style.visibility</p:attrName>
                                        </p:attrNameLst>
                                      </p:cBhvr>
                                      <p:to>
                                        <p:strVal val="visible"/>
                                      </p:to>
                                    </p:set>
                                    <p:animEffect filter="strips(upLeft)" transition="in">
                                      <p:cBhvr>
                                        <p:cTn id="25" dur="600"/>
                                        <p:tgtEl>
                                          <p:spTgt spid="413"/>
                                        </p:tgtEl>
                                      </p:cBhvr>
                                    </p:animEffect>
                                  </p:childTnLst>
                                </p:cTn>
                              </p:par>
                            </p:childTnLst>
                          </p:cTn>
                        </p:par>
                        <p:par>
                          <p:cTn id="26" fill="hold">
                            <p:stCondLst>
                              <p:cond delay="600"/>
                            </p:stCondLst>
                            <p:childTnLst>
                              <p:par>
                                <p:cTn id="27" presetClass="entr" nodeType="afterEffect" presetSubtype="0" presetID="1" grpId="7" fill="hold">
                                  <p:stCondLst>
                                    <p:cond delay="0"/>
                                  </p:stCondLst>
                                  <p:iterate type="el" backwards="0">
                                    <p:tmAbs val="0"/>
                                  </p:iterate>
                                  <p:childTnLst>
                                    <p:set>
                                      <p:cBhvr>
                                        <p:cTn id="28" fill="hold"/>
                                        <p:tgtEl>
                                          <p:spTgt spid="3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mph" nodeType="clickEffect" presetSubtype="0" presetID="35" grpId="8" repeatCount="3000" fill="hold">
                                  <p:stCondLst>
                                    <p:cond delay="0"/>
                                  </p:stCondLst>
                                  <p:childTnLst>
                                    <p:anim calcmode="discrete" valueType="str">
                                      <p:cBhvr>
                                        <p:cTn id="32" dur="600" fill="hold"/>
                                        <p:tgtEl>
                                          <p:spTgt spid="348"/>
                                        </p:tgtEl>
                                        <p:attrNameLst>
                                          <p:attrName>style.visibility</p:attrName>
                                        </p:attrNameLst>
                                      </p:cBhvr>
                                      <p:tavLst>
                                        <p:tav tm="0">
                                          <p:val>
                                            <p:strVal val="hidden"/>
                                          </p:val>
                                        </p:tav>
                                        <p:tav tm="50000">
                                          <p:val>
                                            <p:strVal val="visible"/>
                                          </p:val>
                                        </p:tav>
                                      </p:tavLst>
                                    </p:anim>
                                  </p:childTnLst>
                                </p:cTn>
                              </p:par>
                            </p:childTnLst>
                          </p:cTn>
                        </p:par>
                        <p:par>
                          <p:cTn id="33" fill="hold">
                            <p:stCondLst>
                              <p:cond delay="600"/>
                            </p:stCondLst>
                            <p:childTnLst>
                              <p:par>
                                <p:cTn id="34" presetClass="entr" nodeType="afterEffect" presetSubtype="0" presetID="1" grpId="9" fill="hold">
                                  <p:stCondLst>
                                    <p:cond delay="0"/>
                                  </p:stCondLst>
                                  <p:iterate type="el" backwards="0">
                                    <p:tmAbs val="0"/>
                                  </p:iterate>
                                  <p:childTnLst>
                                    <p:set>
                                      <p:cBhvr>
                                        <p:cTn id="35" fill="hold"/>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0" grpId="2"/>
      <p:bldP build="whole" bldLvl="1" animBg="1" rev="0" advAuto="0" spid="377" grpId="7"/>
      <p:bldP build="whole" bldLvl="1" animBg="1" rev="0" advAuto="0" spid="348" grpId="8"/>
      <p:bldP build="whole" bldLvl="1" animBg="1" rev="0" advAuto="0" spid="415" grpId="9"/>
      <p:bldP build="whole" bldLvl="1" animBg="1" rev="0" advAuto="0" spid="413" grpId="6"/>
      <p:bldP build="whole" bldLvl="1" animBg="1" rev="0" advAuto="0" spid="331" grpId="1"/>
      <p:bldP build="whole" bldLvl="1" animBg="1" rev="0" advAuto="0" spid="361" grpId="5"/>
      <p:bldP build="whole" bldLvl="1" animBg="1" rev="0" advAuto="0" spid="348" grpId="4"/>
      <p:bldP build="whole" bldLvl="1" animBg="1" rev="0" advAuto="0" spid="332" grpId="3"/>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7" name="(1) Availability…"/>
          <p:cNvSpPr txBox="1"/>
          <p:nvPr>
            <p:ph type="title"/>
          </p:nvPr>
        </p:nvSpPr>
        <p:spPr>
          <a:prstGeom prst="rect">
            <a:avLst/>
          </a:prstGeom>
        </p:spPr>
        <p:txBody>
          <a:bodyPr/>
          <a:lstStyle/>
          <a:p>
            <a:pPr/>
            <a:r>
              <a:t>(1) Availability</a:t>
            </a:r>
          </a:p>
          <a:p>
            <a:pPr/>
            <a:r>
              <a:t>Overview</a:t>
            </a:r>
          </a:p>
        </p:txBody>
      </p:sp>
      <p:sp>
        <p:nvSpPr>
          <p:cNvPr id="310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09"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110" name="Line"/>
          <p:cNvSpPr/>
          <p:nvPr/>
        </p:nvSpPr>
        <p:spPr>
          <a:xfrm flipV="1">
            <a:off x="6907757" y="2929973"/>
            <a:ext cx="1" cy="517810"/>
          </a:xfrm>
          <a:prstGeom prst="line">
            <a:avLst/>
          </a:prstGeom>
          <a:ln w="254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111"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sp>
        <p:nvSpPr>
          <p:cNvPr id="3112" name="We’re never able to receive successful responses from all OCSP responders"/>
          <p:cNvSpPr txBox="1"/>
          <p:nvPr/>
        </p:nvSpPr>
        <p:spPr>
          <a:xfrm>
            <a:off x="3447070" y="2394463"/>
            <a:ext cx="862384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a:solidFill>
                  <a:schemeClr val="accent5">
                    <a:hueOff val="89162"/>
                    <a:satOff val="9554"/>
                    <a:lumOff val="16296"/>
                  </a:schemeClr>
                </a:solidFill>
                <a:latin typeface="Gill Sans"/>
                <a:ea typeface="Gill Sans"/>
                <a:cs typeface="Gill Sans"/>
                <a:sym typeface="Gill Sans"/>
              </a:defRPr>
            </a:lvl1pPr>
          </a:lstStyle>
          <a:p>
            <a:pPr/>
            <a:r>
              <a:t>We’re never able to receive successful responses from all OCSP responders</a:t>
            </a:r>
          </a:p>
        </p:txBody>
      </p:sp>
      <p:sp>
        <p:nvSpPr>
          <p:cNvPr id="3113" name="For 29 OCSP responders, there was at least one measurement client…"/>
          <p:cNvSpPr txBox="1"/>
          <p:nvPr/>
        </p:nvSpPr>
        <p:spPr>
          <a:xfrm>
            <a:off x="3044470" y="8508937"/>
            <a:ext cx="809089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i="1">
                <a:solidFill>
                  <a:schemeClr val="accent5">
                    <a:hueOff val="89162"/>
                    <a:satOff val="9554"/>
                    <a:lumOff val="16296"/>
                  </a:schemeClr>
                </a:solidFill>
                <a:latin typeface="Gill Sans"/>
                <a:ea typeface="Gill Sans"/>
                <a:cs typeface="Gill Sans"/>
                <a:sym typeface="Gill Sans"/>
              </a:defRPr>
            </a:pPr>
            <a:r>
              <a:t>For 29 OCSP responders, there was at least one measurement client </a:t>
            </a:r>
          </a:p>
          <a:p>
            <a:pPr>
              <a:defRPr b="0" i="1">
                <a:solidFill>
                  <a:schemeClr val="accent5">
                    <a:hueOff val="89162"/>
                    <a:satOff val="9554"/>
                    <a:lumOff val="16296"/>
                  </a:schemeClr>
                </a:solidFill>
                <a:latin typeface="Gill Sans"/>
                <a:ea typeface="Gill Sans"/>
                <a:cs typeface="Gill Sans"/>
                <a:sym typeface="Gill Sans"/>
              </a:defRPr>
            </a:pPr>
            <a:r>
              <a:t>that was never able to make a successful request. </a:t>
            </a:r>
          </a:p>
          <a:p>
            <a:pPr>
              <a:defRPr b="0" i="1" sz="1900">
                <a:latin typeface="Gill Sans"/>
                <a:ea typeface="Gill Sans"/>
                <a:cs typeface="Gill Sans"/>
                <a:sym typeface="Gill Sans"/>
              </a:defRPr>
            </a:pPr>
            <a:r>
              <a:t>(16: DNS problem, 4: TCP connection errors, 8: HTTP problems, 1: HTTPS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13"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7" name="(1) Availability:…"/>
          <p:cNvSpPr txBox="1"/>
          <p:nvPr>
            <p:ph type="title"/>
          </p:nvPr>
        </p:nvSpPr>
        <p:spPr>
          <a:prstGeom prst="rect">
            <a:avLst/>
          </a:prstGeom>
        </p:spPr>
        <p:txBody>
          <a:bodyPr/>
          <a:lstStyle/>
          <a:p>
            <a:pPr/>
            <a:r>
              <a:t>(1) Availability:</a:t>
            </a:r>
          </a:p>
          <a:p>
            <a:pPr/>
            <a:r>
              <a:t>Geographical Differences</a:t>
            </a:r>
          </a:p>
        </p:txBody>
      </p:sp>
      <p:sp>
        <p:nvSpPr>
          <p:cNvPr id="311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19"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120"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sp>
        <p:nvSpPr>
          <p:cNvPr id="3121" name="Line"/>
          <p:cNvSpPr/>
          <p:nvPr/>
        </p:nvSpPr>
        <p:spPr>
          <a:xfrm flipV="1">
            <a:off x="2623325" y="3035784"/>
            <a:ext cx="1" cy="1546861"/>
          </a:xfrm>
          <a:prstGeom prst="line">
            <a:avLst/>
          </a:prstGeom>
          <a:ln w="508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122" name="*After we contacted them on August 29th, the issue was fixed at 11pm August 31st."/>
          <p:cNvSpPr txBox="1"/>
          <p:nvPr/>
        </p:nvSpPr>
        <p:spPr>
          <a:xfrm>
            <a:off x="118407" y="9268090"/>
            <a:ext cx="914642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Gill Sans"/>
                <a:ea typeface="Gill Sans"/>
                <a:cs typeface="Gill Sans"/>
                <a:sym typeface="Gill Sans"/>
              </a:defRPr>
            </a:lvl1pPr>
          </a:lstStyle>
          <a:p>
            <a:pPr/>
            <a:r>
              <a:t>*After we contacted them on August 29th, the issue was fixed at 11pm August 31st.</a:t>
            </a:r>
          </a:p>
        </p:txBody>
      </p:sp>
      <p:sp>
        <p:nvSpPr>
          <p:cNvPr id="3123" name="Line"/>
          <p:cNvSpPr/>
          <p:nvPr/>
        </p:nvSpPr>
        <p:spPr>
          <a:xfrm>
            <a:off x="2720542" y="8963445"/>
            <a:ext cx="8928399" cy="1"/>
          </a:xfrm>
          <a:prstGeom prst="line">
            <a:avLst/>
          </a:prstGeom>
          <a:ln w="508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124" name="Line"/>
          <p:cNvSpPr/>
          <p:nvPr/>
        </p:nvSpPr>
        <p:spPr>
          <a:xfrm>
            <a:off x="11649815" y="8963445"/>
            <a:ext cx="355799" cy="1"/>
          </a:xfrm>
          <a:prstGeom prst="line">
            <a:avLst/>
          </a:prstGeom>
          <a:ln w="50800">
            <a:solidFill>
              <a:schemeClr val="accent3">
                <a:hueOff val="-365725"/>
                <a:satOff val="-32500"/>
                <a:lumOff val="18235"/>
              </a:schemeClr>
            </a:solidFill>
            <a:prstDash val="sysDot"/>
            <a:miter lim="400000"/>
            <a:headEnd type="triangle"/>
          </a:ln>
        </p:spPr>
        <p:txBody>
          <a:bodyPr lIns="50800" tIns="50800" rIns="50800" bIns="50800" anchor="ctr"/>
          <a:lstStyle/>
          <a:p>
            <a:pPr>
              <a:defRPr b="0" sz="2200">
                <a:latin typeface="+mn-lt"/>
                <a:ea typeface="+mn-ea"/>
                <a:cs typeface="+mn-cs"/>
                <a:sym typeface="Helvetica Neue Medium"/>
              </a:defRPr>
            </a:pPr>
          </a:p>
        </p:txBody>
      </p:sp>
      <p:grpSp>
        <p:nvGrpSpPr>
          <p:cNvPr id="3127" name="Group"/>
          <p:cNvGrpSpPr/>
          <p:nvPr/>
        </p:nvGrpSpPr>
        <p:grpSpPr>
          <a:xfrm>
            <a:off x="2718870" y="7128580"/>
            <a:ext cx="8940622" cy="2139573"/>
            <a:chOff x="0" y="0"/>
            <a:chExt cx="8940621" cy="2139572"/>
          </a:xfrm>
        </p:grpSpPr>
        <p:sp>
          <p:nvSpPr>
            <p:cNvPr id="3125" name="Line"/>
            <p:cNvSpPr/>
            <p:nvPr/>
          </p:nvSpPr>
          <p:spPr>
            <a:xfrm flipV="1">
              <a:off x="8940621" y="-1"/>
              <a:ext cx="1" cy="2139574"/>
            </a:xfrm>
            <a:prstGeom prst="line">
              <a:avLst/>
            </a:prstGeom>
            <a:noFill/>
            <a:ln w="254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26" name="Line"/>
            <p:cNvSpPr/>
            <p:nvPr/>
          </p:nvSpPr>
          <p:spPr>
            <a:xfrm flipV="1">
              <a:off x="-1" y="-1"/>
              <a:ext cx="2" cy="2139574"/>
            </a:xfrm>
            <a:prstGeom prst="line">
              <a:avLst/>
            </a:prstGeom>
            <a:noFill/>
            <a:ln w="254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130" name="Group"/>
          <p:cNvGrpSpPr/>
          <p:nvPr/>
        </p:nvGrpSpPr>
        <p:grpSpPr>
          <a:xfrm>
            <a:off x="2991600" y="8077220"/>
            <a:ext cx="8445848" cy="808808"/>
            <a:chOff x="-8067" y="0"/>
            <a:chExt cx="8445847" cy="808806"/>
          </a:xfrm>
        </p:grpSpPr>
        <p:sp>
          <p:nvSpPr>
            <p:cNvPr id="3128" name="statush.digitalcertvalidation.com returned 404 to sao-paulo's client*"/>
            <p:cNvSpPr txBox="1"/>
            <p:nvPr/>
          </p:nvSpPr>
          <p:spPr>
            <a:xfrm>
              <a:off x="-8068" y="351606"/>
              <a:ext cx="8445849" cy="457201"/>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5">
                      <a:hueOff val="89162"/>
                      <a:satOff val="9554"/>
                      <a:lumOff val="16296"/>
                    </a:schemeClr>
                  </a:solidFill>
                  <a:latin typeface="Gill Sans"/>
                  <a:ea typeface="Gill Sans"/>
                  <a:cs typeface="Gill Sans"/>
                  <a:sym typeface="Gill Sans"/>
                </a:defRPr>
              </a:lvl1pPr>
            </a:lstStyle>
            <a:p>
              <a:pPr/>
              <a:r>
                <a:t>statush.digitalcertvalidation.com returned 404 to sao-paulo's client*</a:t>
              </a:r>
            </a:p>
          </p:txBody>
        </p:sp>
        <p:sp>
          <p:nvSpPr>
            <p:cNvPr id="3129" name="(wellsfargo.com’s OCSP URL)"/>
            <p:cNvSpPr txBox="1"/>
            <p:nvPr/>
          </p:nvSpPr>
          <p:spPr>
            <a:xfrm>
              <a:off x="-1" y="-1"/>
              <a:ext cx="377815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(wellsfargo.com’s OCSP URL)</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121"/>
                                        </p:tgtEl>
                                        <p:attrNameLst>
                                          <p:attrName>style.visibility</p:attrName>
                                        </p:attrNameLst>
                                      </p:cBhvr>
                                      <p:to>
                                        <p:strVal val="visible"/>
                                      </p:to>
                                    </p:set>
                                    <p:animEffect filter="dissolve" transition="in">
                                      <p:cBhvr>
                                        <p:cTn id="7" dur="200"/>
                                        <p:tgtEl>
                                          <p:spTgt spid="312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3127"/>
                                        </p:tgtEl>
                                        <p:attrNameLst>
                                          <p:attrName>style.visibility</p:attrName>
                                        </p:attrNameLst>
                                      </p:cBhvr>
                                      <p:to>
                                        <p:strVal val="visible"/>
                                      </p:to>
                                    </p:set>
                                    <p:animEffect filter="wipe(up)" transition="in">
                                      <p:cBhvr>
                                        <p:cTn id="12" dur="300"/>
                                        <p:tgtEl>
                                          <p:spTgt spid="3127"/>
                                        </p:tgtEl>
                                      </p:cBhvr>
                                    </p:animEffec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3123"/>
                                        </p:tgtEl>
                                        <p:attrNameLst>
                                          <p:attrName>style.visibility</p:attrName>
                                        </p:attrNameLst>
                                      </p:cBhvr>
                                      <p:to>
                                        <p:strVal val="visible"/>
                                      </p:to>
                                    </p:set>
                                    <p:animEffect filter="dissolve" transition="in">
                                      <p:cBhvr>
                                        <p:cTn id="16" dur="200"/>
                                        <p:tgtEl>
                                          <p:spTgt spid="3123"/>
                                        </p:tgtEl>
                                      </p:cBhvr>
                                    </p:animEffect>
                                  </p:childTnLst>
                                </p:cTn>
                              </p:par>
                            </p:childTnLst>
                          </p:cTn>
                        </p:par>
                        <p:par>
                          <p:cTn id="17" fill="hold">
                            <p:stCondLst>
                              <p:cond delay="500"/>
                            </p:stCondLst>
                            <p:childTnLst>
                              <p:par>
                                <p:cTn id="18" presetClass="entr" nodeType="afterEffect" presetSubtype="8" presetID="22" grpId="4" fill="hold">
                                  <p:stCondLst>
                                    <p:cond delay="0"/>
                                  </p:stCondLst>
                                  <p:iterate type="el" backwards="0">
                                    <p:tmAbs val="0"/>
                                  </p:iterate>
                                  <p:childTnLst>
                                    <p:set>
                                      <p:cBhvr>
                                        <p:cTn id="19" fill="hold"/>
                                        <p:tgtEl>
                                          <p:spTgt spid="3130"/>
                                        </p:tgtEl>
                                        <p:attrNameLst>
                                          <p:attrName>style.visibility</p:attrName>
                                        </p:attrNameLst>
                                      </p:cBhvr>
                                      <p:to>
                                        <p:strVal val="visible"/>
                                      </p:to>
                                    </p:set>
                                    <p:animEffect filter="wipe(left)" transition="in">
                                      <p:cBhvr>
                                        <p:cTn id="20" dur="1000"/>
                                        <p:tgtEl>
                                          <p:spTgt spid="3130"/>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3124"/>
                                        </p:tgtEl>
                                        <p:attrNameLst>
                                          <p:attrName>style.visibility</p:attrName>
                                        </p:attrNameLst>
                                      </p:cBhvr>
                                      <p:to>
                                        <p:strVal val="visible"/>
                                      </p:to>
                                    </p:set>
                                    <p:animEffect filter="dissolve" transition="in">
                                      <p:cBhvr>
                                        <p:cTn id="25" dur="200"/>
                                        <p:tgtEl>
                                          <p:spTgt spid="3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27" grpId="2"/>
      <p:bldP build="whole" bldLvl="1" animBg="1" rev="0" advAuto="0" spid="3130" grpId="4"/>
      <p:bldP build="whole" bldLvl="1" animBg="1" rev="0" advAuto="0" spid="3124" grpId="5"/>
      <p:bldP build="whole" bldLvl="1" animBg="1" rev="0" advAuto="0" spid="3123" grpId="3"/>
      <p:bldP build="whole" bldLvl="1" animBg="1" rev="0" advAuto="0" spid="3121" grpId="1"/>
    </p:bldLs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4" name="(1) Availability:…"/>
          <p:cNvSpPr txBox="1"/>
          <p:nvPr>
            <p:ph type="title"/>
          </p:nvPr>
        </p:nvSpPr>
        <p:spPr>
          <a:prstGeom prst="rect">
            <a:avLst/>
          </a:prstGeom>
        </p:spPr>
        <p:txBody>
          <a:bodyPr/>
          <a:lstStyle/>
          <a:p>
            <a:pPr/>
            <a:r>
              <a:t>(1) Availability:</a:t>
            </a:r>
          </a:p>
          <a:p>
            <a:pPr/>
            <a:r>
              <a:t>Transient Failure</a:t>
            </a:r>
          </a:p>
        </p:txBody>
      </p:sp>
      <p:sp>
        <p:nvSpPr>
          <p:cNvPr id="313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36"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137"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grpSp>
        <p:nvGrpSpPr>
          <p:cNvPr id="3140" name="Group"/>
          <p:cNvGrpSpPr/>
          <p:nvPr/>
        </p:nvGrpSpPr>
        <p:grpSpPr>
          <a:xfrm>
            <a:off x="251647" y="2175709"/>
            <a:ext cx="5979263" cy="2533637"/>
            <a:chOff x="0" y="0"/>
            <a:chExt cx="5979261" cy="2533636"/>
          </a:xfrm>
        </p:grpSpPr>
        <p:sp>
          <p:nvSpPr>
            <p:cNvPr id="3138" name="Rounded Rectangle"/>
            <p:cNvSpPr/>
            <p:nvPr/>
          </p:nvSpPr>
          <p:spPr>
            <a:xfrm>
              <a:off x="2243079" y="789428"/>
              <a:ext cx="645068" cy="1744209"/>
            </a:xfrm>
            <a:prstGeom prst="roundRect">
              <a:avLst>
                <a:gd name="adj" fmla="val 9991"/>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39" name="Seoul, Sydney, and Oregon (Asia Pacific)"/>
            <p:cNvSpPr txBox="1"/>
            <p:nvPr/>
          </p:nvSpPr>
          <p:spPr>
            <a:xfrm>
              <a:off x="0" y="-1"/>
              <a:ext cx="597926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9162"/>
                      <a:satOff val="9554"/>
                      <a:lumOff val="16296"/>
                    </a:schemeClr>
                  </a:solidFill>
                </a:defRPr>
              </a:lvl1pPr>
            </a:lstStyle>
            <a:p>
              <a:pPr/>
              <a:r>
                <a:t>Seoul, Sydney, and Oregon (Asia Pacific)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40"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44"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145" name="(1) Availability:…"/>
          <p:cNvSpPr txBox="1"/>
          <p:nvPr>
            <p:ph type="title"/>
          </p:nvPr>
        </p:nvSpPr>
        <p:spPr>
          <a:prstGeom prst="rect">
            <a:avLst/>
          </a:prstGeom>
        </p:spPr>
        <p:txBody>
          <a:bodyPr/>
          <a:lstStyle/>
          <a:p>
            <a:pPr/>
            <a:r>
              <a:t>(1) Availability:</a:t>
            </a:r>
          </a:p>
          <a:p>
            <a:pPr/>
            <a:r>
              <a:t>Transient Failure (Case-Study)</a:t>
            </a:r>
          </a:p>
        </p:txBody>
      </p:sp>
      <p:sp>
        <p:nvSpPr>
          <p:cNvPr id="31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147" name="Table"/>
          <p:cNvGraphicFramePr/>
          <p:nvPr/>
        </p:nvGraphicFramePr>
        <p:xfrm>
          <a:off x="6696376" y="1830270"/>
          <a:ext cx="5254998" cy="718960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621148"/>
                <a:gridCol w="3475412"/>
              </a:tblGrid>
              <a:tr h="431800">
                <a:tc>
                  <a:txBody>
                    <a:bodyPr/>
                    <a:lstStyle/>
                    <a:p>
                      <a:pPr>
                        <a:defRPr b="0" sz="1800">
                          <a:solidFill>
                            <a:srgbClr val="000000"/>
                          </a:solidFill>
                        </a:defRPr>
                      </a:pPr>
                      <a:r>
                        <a:rPr b="1" sz="1500">
                          <a:solidFill>
                            <a:srgbClr val="FFFFFF"/>
                          </a:solidFill>
                          <a:latin typeface="Gill Sans"/>
                          <a:ea typeface="Gill Sans"/>
                          <a:cs typeface="Gill Sans"/>
                          <a:sym typeface="Gill Sans"/>
                        </a:rPr>
                        <a:t>OCSP Server Name</a:t>
                      </a:r>
                    </a:p>
                  </a:txBody>
                  <a:tcPr marL="50800" marR="50800" marT="50800" marB="50800" anchor="ctr" anchorCtr="0" horzOverflow="overflow">
                    <a:lnL w="12700">
                      <a:solidFill>
                        <a:srgbClr val="D6D6D6"/>
                      </a:solidFill>
                      <a:miter lim="400000"/>
                    </a:lnL>
                    <a:solidFill>
                      <a:schemeClr val="accent1">
                        <a:lumOff val="13529"/>
                      </a:schemeClr>
                    </a:solidFill>
                  </a:tcPr>
                </a:tc>
                <a:tc>
                  <a:txBody>
                    <a:bodyPr/>
                    <a:lstStyle/>
                    <a:p>
                      <a:pPr>
                        <a:defRPr b="0" sz="1800">
                          <a:solidFill>
                            <a:srgbClr val="000000"/>
                          </a:solidFill>
                        </a:defRPr>
                      </a:pPr>
                      <a:r>
                        <a:rPr b="1" sz="1500">
                          <a:solidFill>
                            <a:srgbClr val="FFFFFF"/>
                          </a:solidFill>
                          <a:latin typeface="Gill Sans"/>
                          <a:ea typeface="Gill Sans"/>
                          <a:cs typeface="Gill Sans"/>
                          <a:sym typeface="Gill Sans"/>
                        </a:rPr>
                        <a:t>DNS Records</a:t>
                      </a:r>
                    </a:p>
                  </a:txBody>
                  <a:tcPr marL="50800" marR="50800" marT="50800" marB="50800" anchor="ctr" anchorCtr="0" horzOverflow="overflow">
                    <a:lnR w="12700">
                      <a:solidFill>
                        <a:srgbClr val="D6D6D6"/>
                      </a:solidFill>
                      <a:miter lim="400000"/>
                    </a:lnR>
                    <a:solidFill>
                      <a:schemeClr val="accent1">
                        <a:lumOff val="13529"/>
                      </a:schemeClr>
                    </a:solidFill>
                  </a:tcPr>
                </a:tc>
              </a:tr>
              <a:tr h="431800">
                <a:tc>
                  <a:txBody>
                    <a:bodyPr/>
                    <a:lstStyle/>
                    <a:p>
                      <a:pPr>
                        <a:defRPr sz="1800">
                          <a:solidFill>
                            <a:srgbClr val="000000"/>
                          </a:solidFill>
                        </a:defRPr>
                      </a:pPr>
                      <a:r>
                        <a:rPr sz="1500">
                          <a:solidFill>
                            <a:srgbClr val="FFFFFF"/>
                          </a:solidFill>
                          <a:latin typeface="Gill Sans"/>
                          <a:ea typeface="Gill Sans"/>
                          <a:cs typeface="Gill Sans"/>
                          <a:sym typeface="Gill Sans"/>
                        </a:rPr>
                        <a:t>ocsp.comodoca.com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5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solidFill>
                      <a:srgbClr val="000000"/>
                    </a:solidFill>
                  </a:tcPr>
                </a:tc>
              </a:tr>
              <a:tr h="431800">
                <a:tc>
                  <a:txBody>
                    <a:bodyPr/>
                    <a:lstStyle/>
                    <a:p>
                      <a:pPr>
                        <a:defRPr sz="1800">
                          <a:solidFill>
                            <a:srgbClr val="000000"/>
                          </a:solidFill>
                        </a:defRPr>
                      </a:pPr>
                      <a:r>
                        <a:rPr sz="1500">
                          <a:solidFill>
                            <a:srgbClr val="FFFFFF"/>
                          </a:solidFill>
                          <a:latin typeface="Gill Sans"/>
                          <a:ea typeface="Gill Sans"/>
                          <a:cs typeface="Gill Sans"/>
                          <a:sym typeface="Gill Sans"/>
                        </a:rPr>
                        <a:t>ocsp.comodoca4.com</a:t>
                      </a:r>
                    </a:p>
                  </a:txBody>
                  <a:tcPr marL="50800" marR="50800" marT="50800" marB="50800" anchor="ctr" anchorCtr="0" horzOverflow="overflow">
                    <a:lnL w="12700">
                      <a:solidFill>
                        <a:srgbClr val="D6D6D6"/>
                      </a:solidFill>
                      <a:miter lim="400000"/>
                    </a:lnL>
                    <a:lnB w="12700">
                      <a:solidFill>
                        <a:srgbClr val="D6D6D6"/>
                      </a:solidFill>
                      <a:miter lim="400000"/>
                    </a:lnB>
                    <a:solidFill>
                      <a:srgbClr val="000000"/>
                    </a:solidFill>
                  </a:tcPr>
                </a:tc>
                <a:tc>
                  <a:txBody>
                    <a:bodyPr/>
                    <a:lstStyle/>
                    <a:p>
                      <a:pPr>
                        <a:defRPr sz="15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B w="12700">
                      <a:solidFill>
                        <a:srgbClr val="D6D6D6"/>
                      </a:solidFill>
                      <a:miter lim="400000"/>
                    </a:lnB>
                    <a:solidFill>
                      <a:srgbClr val="000000"/>
                    </a:solidFill>
                  </a:tcPr>
                </a:tc>
              </a:tr>
            </a:tbl>
          </a:graphicData>
        </a:graphic>
      </p:graphicFrame>
      <p:graphicFrame>
        <p:nvGraphicFramePr>
          <p:cNvPr id="3148" name="Table"/>
          <p:cNvGraphicFramePr/>
          <p:nvPr/>
        </p:nvGraphicFramePr>
        <p:xfrm>
          <a:off x="6696376" y="3150380"/>
          <a:ext cx="6096561" cy="60175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21148"/>
                <a:gridCol w="3475412"/>
              </a:tblGrid>
              <a:tr h="429824">
                <a:tc>
                  <a:txBody>
                    <a:bodyPr/>
                    <a:lstStyle/>
                    <a:p>
                      <a:pPr>
                        <a:defRPr sz="1800">
                          <a:solidFill>
                            <a:srgbClr val="000000"/>
                          </a:solidFill>
                        </a:defRPr>
                      </a:pPr>
                      <a:r>
                        <a:rPr sz="1500">
                          <a:solidFill>
                            <a:srgbClr val="FFFFFF"/>
                          </a:solidFill>
                          <a:latin typeface="Gill Sans"/>
                          <a:ea typeface="Gill Sans"/>
                          <a:cs typeface="Gill Sans"/>
                          <a:sym typeface="Gill Sans"/>
                        </a:rPr>
                        <a:t>ocsp.gandi.net</a:t>
                      </a:r>
                    </a:p>
                  </a:txBody>
                  <a:tcPr marL="50800" marR="50800" marT="50800" marB="50800" anchor="ctr" anchorCtr="0" horzOverflow="overflow">
                    <a:lnL w="12700">
                      <a:solidFill>
                        <a:srgbClr val="D6D6D6"/>
                      </a:solidFill>
                      <a:miter lim="400000"/>
                    </a:lnL>
                    <a:lnT w="12700">
                      <a:solidFill>
                        <a:srgbClr val="D6D6D6"/>
                      </a:solidFill>
                      <a:miter lim="400000"/>
                    </a:lnT>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lnT w="12700">
                      <a:solidFill>
                        <a:srgbClr val="D6D6D6"/>
                      </a:solidFill>
                      <a:miter lim="400000"/>
                    </a:lnT>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ocsp.globessl.com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ocsp.incommon-ecc.org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ocsp.incommon-igtf.org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ocsp.incommon-rsa.org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OCSP.intel.com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ocsp.marketware.eu</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ocsp.netsolssl.com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ocsp.register.com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ocsp.securecore-ca.com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ocsp.sgssl.net.</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ocsp.trustasiassl.com.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ocsp.trust-provider.com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ocsp.usertrust.com</a:t>
                      </a:r>
                    </a:p>
                  </a:txBody>
                  <a:tcPr marL="50800" marR="50800" marT="50800" marB="50800" anchor="ctr" anchorCtr="0" horzOverflow="overflow">
                    <a:lnL w="12700">
                      <a:solidFill>
                        <a:srgbClr val="D6D6D6"/>
                      </a:solidFill>
                      <a:miter lim="400000"/>
                    </a:lnL>
                    <a:lnB w="12700">
                      <a:solidFill>
                        <a:srgbClr val="D6D6D6"/>
                      </a:solidFill>
                      <a:miter lim="400000"/>
                    </a:lnB>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lnB w="12700">
                      <a:solidFill>
                        <a:srgbClr val="D6D6D6"/>
                      </a:solidFill>
                      <a:miter lim="400000"/>
                    </a:lnB>
                    <a:solidFill>
                      <a:srgbClr val="000000"/>
                    </a:solidFill>
                  </a:tcPr>
                </a:tc>
              </a:tr>
            </a:tbl>
          </a:graphicData>
        </a:graphic>
      </p:graphicFrame>
      <p:sp>
        <p:nvSpPr>
          <p:cNvPr id="3149" name="Rounded Rectangle"/>
          <p:cNvSpPr/>
          <p:nvPr/>
        </p:nvSpPr>
        <p:spPr>
          <a:xfrm>
            <a:off x="2494726" y="2965138"/>
            <a:ext cx="645068" cy="1744208"/>
          </a:xfrm>
          <a:prstGeom prst="roundRect">
            <a:avLst>
              <a:gd name="adj" fmla="val 9991"/>
            </a:avLst>
          </a:prstGeom>
          <a:solidFill>
            <a:schemeClr val="accent5">
              <a:hueOff val="89162"/>
              <a:satOff val="9554"/>
              <a:lumOff val="16296"/>
              <a:alpha val="63685"/>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150" name="Seoul, Sydney, and Oregon (Asia Pacific)"/>
          <p:cNvSpPr txBox="1"/>
          <p:nvPr/>
        </p:nvSpPr>
        <p:spPr>
          <a:xfrm>
            <a:off x="251647" y="2175709"/>
            <a:ext cx="59792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9162"/>
                    <a:satOff val="9554"/>
                    <a:lumOff val="16296"/>
                  </a:schemeClr>
                </a:solidFill>
              </a:defRPr>
            </a:lvl1pPr>
          </a:lstStyle>
          <a:p>
            <a:pPr/>
            <a:r>
              <a:t>Seoul, Sydney, and Oregon (Asia Pacific)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48" grpId="1"/>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4" name="(1) Availability:…"/>
          <p:cNvSpPr txBox="1"/>
          <p:nvPr>
            <p:ph type="title"/>
          </p:nvPr>
        </p:nvSpPr>
        <p:spPr>
          <a:prstGeom prst="rect">
            <a:avLst/>
          </a:prstGeom>
        </p:spPr>
        <p:txBody>
          <a:bodyPr/>
          <a:lstStyle/>
          <a:p>
            <a:pPr/>
            <a:r>
              <a:t>(1) Availability:</a:t>
            </a:r>
          </a:p>
          <a:p>
            <a:pPr/>
            <a:r>
              <a:t>Impact on the Web</a:t>
            </a:r>
          </a:p>
        </p:txBody>
      </p:sp>
      <p:sp>
        <p:nvSpPr>
          <p:cNvPr id="31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56" name="Image" descr="Image"/>
          <p:cNvPicPr>
            <a:picLocks noChangeAspect="1"/>
          </p:cNvPicPr>
          <p:nvPr/>
        </p:nvPicPr>
        <p:blipFill>
          <a:blip r:embed="rId3">
            <a:extLst/>
          </a:blip>
          <a:stretch>
            <a:fillRect/>
          </a:stretch>
        </p:blipFill>
        <p:spPr>
          <a:xfrm>
            <a:off x="50800" y="2540000"/>
            <a:ext cx="12700000" cy="5879630"/>
          </a:xfrm>
          <a:prstGeom prst="rect">
            <a:avLst/>
          </a:prstGeom>
          <a:ln w="12700">
            <a:miter lim="400000"/>
          </a:ln>
        </p:spPr>
      </p:pic>
      <p:grpSp>
        <p:nvGrpSpPr>
          <p:cNvPr id="3160" name="Group"/>
          <p:cNvGrpSpPr/>
          <p:nvPr/>
        </p:nvGrpSpPr>
        <p:grpSpPr>
          <a:xfrm>
            <a:off x="2016304" y="3209687"/>
            <a:ext cx="10106744" cy="4066078"/>
            <a:chOff x="0" y="0"/>
            <a:chExt cx="10106743" cy="4066076"/>
          </a:xfrm>
        </p:grpSpPr>
        <p:sp>
          <p:nvSpPr>
            <p:cNvPr id="3157" name="Rectangle"/>
            <p:cNvSpPr/>
            <p:nvPr/>
          </p:nvSpPr>
          <p:spPr>
            <a:xfrm>
              <a:off x="0" y="0"/>
              <a:ext cx="195584" cy="361275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58" name="Rectangle"/>
            <p:cNvSpPr/>
            <p:nvPr/>
          </p:nvSpPr>
          <p:spPr>
            <a:xfrm>
              <a:off x="0" y="2015887"/>
              <a:ext cx="10106744" cy="2050190"/>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59" name="Rectangle"/>
            <p:cNvSpPr/>
            <p:nvPr/>
          </p:nvSpPr>
          <p:spPr>
            <a:xfrm>
              <a:off x="3492238" y="114327"/>
              <a:ext cx="6614506" cy="263693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165" name="Group"/>
          <p:cNvGrpSpPr/>
          <p:nvPr/>
        </p:nvGrpSpPr>
        <p:grpSpPr>
          <a:xfrm>
            <a:off x="1884977" y="3250957"/>
            <a:ext cx="9721068" cy="3721539"/>
            <a:chOff x="0" y="0"/>
            <a:chExt cx="9721066" cy="3721537"/>
          </a:xfrm>
        </p:grpSpPr>
        <p:sp>
          <p:nvSpPr>
            <p:cNvPr id="3161" name="Rounded Rectangle"/>
            <p:cNvSpPr/>
            <p:nvPr/>
          </p:nvSpPr>
          <p:spPr>
            <a:xfrm>
              <a:off x="0" y="0"/>
              <a:ext cx="442240" cy="3721538"/>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62" name="Rounded Rectangle"/>
            <p:cNvSpPr/>
            <p:nvPr/>
          </p:nvSpPr>
          <p:spPr>
            <a:xfrm>
              <a:off x="6519835" y="173147"/>
              <a:ext cx="355799" cy="2941787"/>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63" name="Rounded Rectangle"/>
            <p:cNvSpPr/>
            <p:nvPr/>
          </p:nvSpPr>
          <p:spPr>
            <a:xfrm>
              <a:off x="8066406" y="71492"/>
              <a:ext cx="355800" cy="2941786"/>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64" name="Rounded Rectangle"/>
            <p:cNvSpPr/>
            <p:nvPr/>
          </p:nvSpPr>
          <p:spPr>
            <a:xfrm>
              <a:off x="9365267" y="71492"/>
              <a:ext cx="355800" cy="2941786"/>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170" name="Group"/>
          <p:cNvGrpSpPr/>
          <p:nvPr/>
        </p:nvGrpSpPr>
        <p:grpSpPr>
          <a:xfrm>
            <a:off x="859475" y="1145985"/>
            <a:ext cx="11914487" cy="1597944"/>
            <a:chOff x="-287752" y="-5094506"/>
            <a:chExt cx="11914486" cy="1597942"/>
          </a:xfrm>
        </p:grpSpPr>
        <p:sp>
          <p:nvSpPr>
            <p:cNvPr id="3166" name="Comodo…"/>
            <p:cNvSpPr txBox="1"/>
            <p:nvPr/>
          </p:nvSpPr>
          <p:spPr>
            <a:xfrm>
              <a:off x="-287753" y="-4725908"/>
              <a:ext cx="22860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Comodo </a:t>
              </a:r>
            </a:p>
            <a:p>
              <a:pPr>
                <a:defRPr b="0">
                  <a:latin typeface="Gill Sans"/>
                  <a:ea typeface="Gill Sans"/>
                  <a:cs typeface="Gill Sans"/>
                  <a:sym typeface="Gill Sans"/>
                </a:defRPr>
              </a:pPr>
              <a:r>
                <a:t>down for 2 hours</a:t>
              </a:r>
            </a:p>
          </p:txBody>
        </p:sp>
        <p:sp>
          <p:nvSpPr>
            <p:cNvPr id="3167" name="43 servers from wosign…"/>
            <p:cNvSpPr txBox="1"/>
            <p:nvPr/>
          </p:nvSpPr>
          <p:spPr>
            <a:xfrm>
              <a:off x="4267524" y="-4725908"/>
              <a:ext cx="3102620"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43 servers from wosign</a:t>
              </a:r>
            </a:p>
            <a:p>
              <a:pPr>
                <a:defRPr b="0">
                  <a:latin typeface="Gill Sans"/>
                  <a:ea typeface="Gill Sans"/>
                  <a:cs typeface="Gill Sans"/>
                  <a:sym typeface="Gill Sans"/>
                </a:defRPr>
              </a:pPr>
              <a:r>
                <a:t>5 servers from startssl</a:t>
              </a:r>
            </a:p>
          </p:txBody>
        </p:sp>
        <p:sp>
          <p:nvSpPr>
            <p:cNvPr id="3168" name="9 servers…"/>
            <p:cNvSpPr txBox="1"/>
            <p:nvPr/>
          </p:nvSpPr>
          <p:spPr>
            <a:xfrm>
              <a:off x="9823681" y="-5094507"/>
              <a:ext cx="1803054"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9 servers</a:t>
              </a:r>
            </a:p>
            <a:p>
              <a:pPr>
                <a:defRPr b="0">
                  <a:latin typeface="Gill Sans"/>
                  <a:ea typeface="Gill Sans"/>
                  <a:cs typeface="Gill Sans"/>
                  <a:sym typeface="Gill Sans"/>
                </a:defRPr>
              </a:pPr>
              <a:r>
                <a:t> from digicert</a:t>
              </a:r>
            </a:p>
          </p:txBody>
        </p:sp>
        <p:sp>
          <p:nvSpPr>
            <p:cNvPr id="3169" name="16 servers…"/>
            <p:cNvSpPr txBox="1"/>
            <p:nvPr/>
          </p:nvSpPr>
          <p:spPr>
            <a:xfrm>
              <a:off x="7613237" y="-4309365"/>
              <a:ext cx="2356546"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16 servers </a:t>
              </a:r>
            </a:p>
            <a:p>
              <a:pPr>
                <a:defRPr b="0">
                  <a:latin typeface="Gill Sans"/>
                  <a:ea typeface="Gill Sans"/>
                  <a:cs typeface="Gill Sans"/>
                  <a:sym typeface="Gill Sans"/>
                </a:defRPr>
              </a:pPr>
              <a:r>
                <a:t>from ocsp-certum</a:t>
              </a:r>
            </a:p>
          </p:txBody>
        </p:sp>
      </p:grpSp>
      <p:grpSp>
        <p:nvGrpSpPr>
          <p:cNvPr id="3173" name="Group"/>
          <p:cNvGrpSpPr/>
          <p:nvPr/>
        </p:nvGrpSpPr>
        <p:grpSpPr>
          <a:xfrm>
            <a:off x="2133968" y="8603165"/>
            <a:ext cx="9248723" cy="736309"/>
            <a:chOff x="63406" y="168780"/>
            <a:chExt cx="9248722" cy="736307"/>
          </a:xfrm>
        </p:grpSpPr>
        <p:sp>
          <p:nvSpPr>
            <p:cNvPr id="3171" name="Availability"/>
            <p:cNvSpPr/>
            <p:nvPr/>
          </p:nvSpPr>
          <p:spPr>
            <a:xfrm>
              <a:off x="63406" y="168780"/>
              <a:ext cx="1722038" cy="736308"/>
            </a:xfrm>
            <a:prstGeom prst="roundRect">
              <a:avLst>
                <a:gd name="adj" fmla="val 25255"/>
              </a:avLst>
            </a:prstGeom>
            <a:solidFill>
              <a:schemeClr val="accent5">
                <a:hueOff val="89162"/>
                <a:satOff val="9554"/>
                <a:lumOff val="1629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Gill Sans"/>
                  <a:ea typeface="Gill Sans"/>
                  <a:cs typeface="Gill Sans"/>
                  <a:sym typeface="Gill Sans"/>
                </a:defRPr>
              </a:lvl1pPr>
            </a:lstStyle>
            <a:p>
              <a:pPr/>
              <a:r>
                <a:t>Availability</a:t>
              </a:r>
            </a:p>
          </p:txBody>
        </p:sp>
        <p:sp>
          <p:nvSpPr>
            <p:cNvPr id="3172" name="OCSP responders are not fully reliable"/>
            <p:cNvSpPr txBox="1"/>
            <p:nvPr/>
          </p:nvSpPr>
          <p:spPr>
            <a:xfrm>
              <a:off x="1915222" y="187684"/>
              <a:ext cx="7396907"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OCSP responders are not fully reliable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3160"/>
                                        </p:tgtEl>
                                      </p:cBhvr>
                                    </p:animEffect>
                                    <p:set>
                                      <p:cBhvr>
                                        <p:cTn id="7" fill="hold">
                                          <p:stCondLst>
                                            <p:cond delay="299"/>
                                          </p:stCondLst>
                                        </p:cTn>
                                        <p:tgtEl>
                                          <p:spTgt spid="316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165"/>
                                        </p:tgtEl>
                                        <p:attrNameLst>
                                          <p:attrName>style.visibility</p:attrName>
                                        </p:attrNameLst>
                                      </p:cBhvr>
                                      <p:to>
                                        <p:strVal val="visible"/>
                                      </p:to>
                                    </p:set>
                                    <p:animEffect filter="dissolve" transition="in">
                                      <p:cBhvr>
                                        <p:cTn id="12" dur="1000"/>
                                        <p:tgtEl>
                                          <p:spTgt spid="316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170"/>
                                        </p:tgtEl>
                                        <p:attrNameLst>
                                          <p:attrName>style.visibility</p:attrName>
                                        </p:attrNameLst>
                                      </p:cBhvr>
                                      <p:to>
                                        <p:strVal val="visible"/>
                                      </p:to>
                                    </p:set>
                                    <p:animEffect filter="dissolve" transition="in">
                                      <p:cBhvr>
                                        <p:cTn id="17" dur="300"/>
                                        <p:tgtEl>
                                          <p:spTgt spid="3170"/>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173"/>
                                        </p:tgtEl>
                                        <p:attrNameLst>
                                          <p:attrName>style.visibility</p:attrName>
                                        </p:attrNameLst>
                                      </p:cBhvr>
                                      <p:to>
                                        <p:strVal val="visible"/>
                                      </p:to>
                                    </p:set>
                                    <p:animEffect filter="dissolve" transition="in">
                                      <p:cBhvr>
                                        <p:cTn id="22" dur="499"/>
                                        <p:tgtEl>
                                          <p:spTgt spid="3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60" grpId="1"/>
      <p:bldP build="whole" bldLvl="1" animBg="1" rev="0" advAuto="0" spid="3165" grpId="2"/>
      <p:bldP build="whole" bldLvl="1" animBg="1" rev="0" advAuto="0" spid="3173" grpId="4"/>
      <p:bldP build="whole" bldLvl="1" animBg="1" rev="0" advAuto="0" spid="3170" grpId="3"/>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7" name="(2) Validity of the Response"/>
          <p:cNvSpPr txBox="1"/>
          <p:nvPr>
            <p:ph type="title"/>
          </p:nvPr>
        </p:nvSpPr>
        <p:spPr>
          <a:prstGeom prst="rect">
            <a:avLst/>
          </a:prstGeom>
        </p:spPr>
        <p:txBody>
          <a:bodyPr/>
          <a:lstStyle/>
          <a:p>
            <a:pPr/>
            <a:r>
              <a:t>(2) Validity of the Response</a:t>
            </a:r>
          </a:p>
        </p:txBody>
      </p:sp>
      <p:sp>
        <p:nvSpPr>
          <p:cNvPr id="317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79" name="Image" descr="Image"/>
          <p:cNvPicPr>
            <a:picLocks noChangeAspect="1"/>
          </p:cNvPicPr>
          <p:nvPr/>
        </p:nvPicPr>
        <p:blipFill>
          <a:blip r:embed="rId3">
            <a:extLst/>
          </a:blip>
          <a:stretch>
            <a:fillRect/>
          </a:stretch>
        </p:blipFill>
        <p:spPr>
          <a:xfrm>
            <a:off x="50800" y="2540000"/>
            <a:ext cx="12700000" cy="5879630"/>
          </a:xfrm>
          <a:prstGeom prst="rect">
            <a:avLst/>
          </a:prstGeom>
          <a:ln w="12700">
            <a:miter lim="400000"/>
          </a:ln>
        </p:spPr>
      </p:pic>
      <p:grpSp>
        <p:nvGrpSpPr>
          <p:cNvPr id="3182" name="Group"/>
          <p:cNvGrpSpPr/>
          <p:nvPr/>
        </p:nvGrpSpPr>
        <p:grpSpPr>
          <a:xfrm>
            <a:off x="5634606" y="1431183"/>
            <a:ext cx="3755381" cy="1556918"/>
            <a:chOff x="0" y="0"/>
            <a:chExt cx="3755380" cy="1556917"/>
          </a:xfrm>
        </p:grpSpPr>
        <p:sp>
          <p:nvSpPr>
            <p:cNvPr id="3180" name="3 servers from postsigum.cz…"/>
            <p:cNvSpPr txBox="1"/>
            <p:nvPr/>
          </p:nvSpPr>
          <p:spPr>
            <a:xfrm>
              <a:off x="0" y="0"/>
              <a:ext cx="375538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solidFill>
                    <a:schemeClr val="accent5">
                      <a:hueOff val="89162"/>
                      <a:satOff val="9554"/>
                      <a:lumOff val="16296"/>
                    </a:schemeClr>
                  </a:solidFill>
                  <a:latin typeface="Gill Sans"/>
                  <a:ea typeface="Gill Sans"/>
                  <a:cs typeface="Gill Sans"/>
                  <a:sym typeface="Gill Sans"/>
                </a:defRPr>
              </a:pPr>
              <a:r>
                <a:t>3 servers from postsigum.cz </a:t>
              </a:r>
            </a:p>
            <a:p>
              <a:pPr>
                <a:defRPr b="0">
                  <a:solidFill>
                    <a:schemeClr val="accent5">
                      <a:hueOff val="89162"/>
                      <a:satOff val="9554"/>
                      <a:lumOff val="16296"/>
                    </a:schemeClr>
                  </a:solidFill>
                  <a:latin typeface="Gill Sans"/>
                  <a:ea typeface="Gill Sans"/>
                  <a:cs typeface="Gill Sans"/>
                  <a:sym typeface="Gill Sans"/>
                </a:defRPr>
              </a:pPr>
              <a:r>
                <a:t>returning “0” response</a:t>
              </a:r>
            </a:p>
          </p:txBody>
        </p:sp>
        <p:sp>
          <p:nvSpPr>
            <p:cNvPr id="3181" name="Line"/>
            <p:cNvSpPr/>
            <p:nvPr/>
          </p:nvSpPr>
          <p:spPr>
            <a:xfrm flipH="1" flipV="1">
              <a:off x="2969551" y="927589"/>
              <a:ext cx="629329" cy="629329"/>
            </a:xfrm>
            <a:prstGeom prst="line">
              <a:avLst/>
            </a:prstGeom>
            <a:noFill/>
            <a:ln w="25400" cap="flat">
              <a:solidFill>
                <a:schemeClr val="accent5">
                  <a:hueOff val="89162"/>
                  <a:satOff val="9554"/>
                  <a:lumOff val="162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186" name="Group"/>
          <p:cNvGrpSpPr/>
          <p:nvPr/>
        </p:nvGrpSpPr>
        <p:grpSpPr>
          <a:xfrm>
            <a:off x="2711515" y="2978488"/>
            <a:ext cx="9245332" cy="4115513"/>
            <a:chOff x="-11124" y="0"/>
            <a:chExt cx="9245330" cy="4115512"/>
          </a:xfrm>
        </p:grpSpPr>
        <p:sp>
          <p:nvSpPr>
            <p:cNvPr id="3183" name="Rectangle"/>
            <p:cNvSpPr/>
            <p:nvPr/>
          </p:nvSpPr>
          <p:spPr>
            <a:xfrm>
              <a:off x="187505" y="0"/>
              <a:ext cx="9046701" cy="240001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84" name="Rectangle"/>
            <p:cNvSpPr/>
            <p:nvPr/>
          </p:nvSpPr>
          <p:spPr>
            <a:xfrm>
              <a:off x="0" y="677384"/>
              <a:ext cx="3508887" cy="315507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185" name="Rectangle"/>
            <p:cNvSpPr/>
            <p:nvPr/>
          </p:nvSpPr>
          <p:spPr>
            <a:xfrm>
              <a:off x="-11125" y="3329549"/>
              <a:ext cx="4491831" cy="78596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189" name="Group"/>
          <p:cNvGrpSpPr/>
          <p:nvPr/>
        </p:nvGrpSpPr>
        <p:grpSpPr>
          <a:xfrm>
            <a:off x="2641320" y="8515540"/>
            <a:ext cx="8530408" cy="732349"/>
            <a:chOff x="53080" y="144852"/>
            <a:chExt cx="8530407" cy="732347"/>
          </a:xfrm>
        </p:grpSpPr>
        <p:sp>
          <p:nvSpPr>
            <p:cNvPr id="3187" name="Validity"/>
            <p:cNvSpPr/>
            <p:nvPr/>
          </p:nvSpPr>
          <p:spPr>
            <a:xfrm>
              <a:off x="53080" y="144852"/>
              <a:ext cx="1674100" cy="732348"/>
            </a:xfrm>
            <a:prstGeom prst="roundRect">
              <a:avLst>
                <a:gd name="adj" fmla="val 26012"/>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Validity</a:t>
              </a:r>
            </a:p>
          </p:txBody>
        </p:sp>
        <p:sp>
          <p:nvSpPr>
            <p:cNvPr id="3188" name="OCSP responses are (mostly) valid"/>
            <p:cNvSpPr txBox="1"/>
            <p:nvPr/>
          </p:nvSpPr>
          <p:spPr>
            <a:xfrm>
              <a:off x="2032000" y="199876"/>
              <a:ext cx="655148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OCSP responses are (mostly) valid</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0" fill="hold"/>
                                        <p:tgtEl>
                                          <p:spTgt spid="3186"/>
                                        </p:tgtEl>
                                      </p:cBhvr>
                                    </p:animEffect>
                                    <p:set>
                                      <p:cBhvr>
                                        <p:cTn id="7" fill="hold">
                                          <p:stCondLst>
                                            <p:cond delay="2999"/>
                                          </p:stCondLst>
                                        </p:cTn>
                                        <p:tgtEl>
                                          <p:spTgt spid="318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3182"/>
                                        </p:tgtEl>
                                        <p:attrNameLst>
                                          <p:attrName>style.visibility</p:attrName>
                                        </p:attrNameLst>
                                      </p:cBhvr>
                                      <p:to>
                                        <p:strVal val="visible"/>
                                      </p:to>
                                    </p:set>
                                    <p:animEffect filter="wipe(down)" transition="in">
                                      <p:cBhvr>
                                        <p:cTn id="12" dur="300"/>
                                        <p:tgtEl>
                                          <p:spTgt spid="3182"/>
                                        </p:tgtEl>
                                      </p:cBhvr>
                                    </p:animEffec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3189"/>
                                        </p:tgtEl>
                                        <p:attrNameLst>
                                          <p:attrName>style.visibility</p:attrName>
                                        </p:attrNameLst>
                                      </p:cBhvr>
                                      <p:to>
                                        <p:strVal val="visible"/>
                                      </p:to>
                                    </p:set>
                                    <p:animEffect filter="dissolve" transition="in">
                                      <p:cBhvr>
                                        <p:cTn id="16" dur="499"/>
                                        <p:tgtEl>
                                          <p:spTgt spid="3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86" grpId="1"/>
      <p:bldP build="whole" bldLvl="1" animBg="1" rev="0" advAuto="0" spid="3189" grpId="3"/>
      <p:bldP build="whole" bldLvl="1" animBg="1" rev="0" advAuto="0" spid="3182" grpId="2"/>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3" name="(3) Consistency…"/>
          <p:cNvSpPr txBox="1"/>
          <p:nvPr>
            <p:ph type="title"/>
          </p:nvPr>
        </p:nvSpPr>
        <p:spPr>
          <a:prstGeom prst="rect">
            <a:avLst/>
          </a:prstGeom>
        </p:spPr>
        <p:txBody>
          <a:bodyPr/>
          <a:lstStyle/>
          <a:p>
            <a:pPr/>
            <a:r>
              <a:t>(3) Consistency </a:t>
            </a:r>
          </a:p>
          <a:p>
            <a:pPr/>
            <a:r>
              <a:t>OCSP vs. CRL</a:t>
            </a:r>
          </a:p>
        </p:txBody>
      </p:sp>
      <p:sp>
        <p:nvSpPr>
          <p:cNvPr id="319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95"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196"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3213" name="Group"/>
          <p:cNvGrpSpPr/>
          <p:nvPr/>
        </p:nvGrpSpPr>
        <p:grpSpPr>
          <a:xfrm>
            <a:off x="7061379" y="7526142"/>
            <a:ext cx="1217021" cy="659924"/>
            <a:chOff x="0" y="0"/>
            <a:chExt cx="1217019" cy="659923"/>
          </a:xfrm>
        </p:grpSpPr>
        <p:grpSp>
          <p:nvGrpSpPr>
            <p:cNvPr id="3204" name="Group"/>
            <p:cNvGrpSpPr/>
            <p:nvPr/>
          </p:nvGrpSpPr>
          <p:grpSpPr>
            <a:xfrm>
              <a:off x="0" y="0"/>
              <a:ext cx="709020" cy="659924"/>
              <a:chOff x="0" y="0"/>
              <a:chExt cx="709019" cy="659923"/>
            </a:xfrm>
          </p:grpSpPr>
          <p:sp>
            <p:nvSpPr>
              <p:cNvPr id="3197"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8"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9"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0"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1"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2"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3"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212" name="Group"/>
            <p:cNvGrpSpPr/>
            <p:nvPr/>
          </p:nvGrpSpPr>
          <p:grpSpPr>
            <a:xfrm>
              <a:off x="507999" y="0"/>
              <a:ext cx="709021" cy="659924"/>
              <a:chOff x="0" y="0"/>
              <a:chExt cx="709019" cy="659923"/>
            </a:xfrm>
          </p:grpSpPr>
          <p:sp>
            <p:nvSpPr>
              <p:cNvPr id="320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0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10"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1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3214"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3215"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3218" name="Group"/>
          <p:cNvGrpSpPr/>
          <p:nvPr/>
        </p:nvGrpSpPr>
        <p:grpSpPr>
          <a:xfrm>
            <a:off x="4505917" y="6524009"/>
            <a:ext cx="3959814" cy="1984873"/>
            <a:chOff x="0" y="0"/>
            <a:chExt cx="3959813" cy="1984872"/>
          </a:xfrm>
        </p:grpSpPr>
        <p:sp>
          <p:nvSpPr>
            <p:cNvPr id="3216"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3217"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3315" name="Group"/>
          <p:cNvGrpSpPr/>
          <p:nvPr/>
        </p:nvGrpSpPr>
        <p:grpSpPr>
          <a:xfrm>
            <a:off x="4992918" y="7342671"/>
            <a:ext cx="1712297" cy="1028701"/>
            <a:chOff x="0" y="0"/>
            <a:chExt cx="1712295" cy="1028699"/>
          </a:xfrm>
        </p:grpSpPr>
        <p:grpSp>
          <p:nvGrpSpPr>
            <p:cNvPr id="3234" name="Group"/>
            <p:cNvGrpSpPr/>
            <p:nvPr/>
          </p:nvGrpSpPr>
          <p:grpSpPr>
            <a:xfrm>
              <a:off x="0" y="0"/>
              <a:ext cx="533210" cy="609601"/>
              <a:chOff x="0" y="0"/>
              <a:chExt cx="533209" cy="609600"/>
            </a:xfrm>
          </p:grpSpPr>
          <p:grpSp>
            <p:nvGrpSpPr>
              <p:cNvPr id="3232" name="Group"/>
              <p:cNvGrpSpPr/>
              <p:nvPr/>
            </p:nvGrpSpPr>
            <p:grpSpPr>
              <a:xfrm>
                <a:off x="0" y="118381"/>
                <a:ext cx="533210" cy="372838"/>
                <a:chOff x="0" y="0"/>
                <a:chExt cx="533209" cy="372836"/>
              </a:xfrm>
            </p:grpSpPr>
            <p:grpSp>
              <p:nvGrpSpPr>
                <p:cNvPr id="3230" name="Group"/>
                <p:cNvGrpSpPr/>
                <p:nvPr/>
              </p:nvGrpSpPr>
              <p:grpSpPr>
                <a:xfrm>
                  <a:off x="34234" y="42068"/>
                  <a:ext cx="464742" cy="330769"/>
                  <a:chOff x="0" y="0"/>
                  <a:chExt cx="464740" cy="330768"/>
                </a:xfrm>
              </p:grpSpPr>
              <p:sp>
                <p:nvSpPr>
                  <p:cNvPr id="321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227" name="Group"/>
                  <p:cNvGrpSpPr/>
                  <p:nvPr/>
                </p:nvGrpSpPr>
                <p:grpSpPr>
                  <a:xfrm>
                    <a:off x="24488" y="187531"/>
                    <a:ext cx="113148" cy="105313"/>
                    <a:chOff x="0" y="0"/>
                    <a:chExt cx="113146" cy="105311"/>
                  </a:xfrm>
                </p:grpSpPr>
                <p:sp>
                  <p:nvSpPr>
                    <p:cNvPr id="322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2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22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22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23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23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250" name="Group"/>
            <p:cNvGrpSpPr/>
            <p:nvPr/>
          </p:nvGrpSpPr>
          <p:grpSpPr>
            <a:xfrm>
              <a:off x="589542" y="0"/>
              <a:ext cx="533211" cy="609601"/>
              <a:chOff x="0" y="0"/>
              <a:chExt cx="533209" cy="609600"/>
            </a:xfrm>
          </p:grpSpPr>
          <p:grpSp>
            <p:nvGrpSpPr>
              <p:cNvPr id="3248" name="Group"/>
              <p:cNvGrpSpPr/>
              <p:nvPr/>
            </p:nvGrpSpPr>
            <p:grpSpPr>
              <a:xfrm>
                <a:off x="-1" y="118381"/>
                <a:ext cx="533211" cy="372838"/>
                <a:chOff x="0" y="0"/>
                <a:chExt cx="533209" cy="372836"/>
              </a:xfrm>
            </p:grpSpPr>
            <p:grpSp>
              <p:nvGrpSpPr>
                <p:cNvPr id="3246" name="Group"/>
                <p:cNvGrpSpPr/>
                <p:nvPr/>
              </p:nvGrpSpPr>
              <p:grpSpPr>
                <a:xfrm>
                  <a:off x="34234" y="42068"/>
                  <a:ext cx="464742" cy="330769"/>
                  <a:chOff x="0" y="0"/>
                  <a:chExt cx="464740" cy="330768"/>
                </a:xfrm>
              </p:grpSpPr>
              <p:sp>
                <p:nvSpPr>
                  <p:cNvPr id="323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243" name="Group"/>
                  <p:cNvGrpSpPr/>
                  <p:nvPr/>
                </p:nvGrpSpPr>
                <p:grpSpPr>
                  <a:xfrm>
                    <a:off x="24488" y="187531"/>
                    <a:ext cx="113148" cy="105313"/>
                    <a:chOff x="0" y="0"/>
                    <a:chExt cx="113146" cy="105311"/>
                  </a:xfrm>
                </p:grpSpPr>
                <p:sp>
                  <p:nvSpPr>
                    <p:cNvPr id="323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3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3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3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4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4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4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24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24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24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24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266" name="Group"/>
            <p:cNvGrpSpPr/>
            <p:nvPr/>
          </p:nvGrpSpPr>
          <p:grpSpPr>
            <a:xfrm>
              <a:off x="-1" y="419099"/>
              <a:ext cx="533211" cy="609601"/>
              <a:chOff x="0" y="0"/>
              <a:chExt cx="533209" cy="609600"/>
            </a:xfrm>
          </p:grpSpPr>
          <p:grpSp>
            <p:nvGrpSpPr>
              <p:cNvPr id="3264" name="Group"/>
              <p:cNvGrpSpPr/>
              <p:nvPr/>
            </p:nvGrpSpPr>
            <p:grpSpPr>
              <a:xfrm>
                <a:off x="-1" y="118381"/>
                <a:ext cx="533211" cy="372838"/>
                <a:chOff x="0" y="0"/>
                <a:chExt cx="533209" cy="372836"/>
              </a:xfrm>
            </p:grpSpPr>
            <p:grpSp>
              <p:nvGrpSpPr>
                <p:cNvPr id="3262" name="Group"/>
                <p:cNvGrpSpPr/>
                <p:nvPr/>
              </p:nvGrpSpPr>
              <p:grpSpPr>
                <a:xfrm>
                  <a:off x="34234" y="42068"/>
                  <a:ext cx="464742" cy="330769"/>
                  <a:chOff x="0" y="0"/>
                  <a:chExt cx="464740" cy="330768"/>
                </a:xfrm>
              </p:grpSpPr>
              <p:sp>
                <p:nvSpPr>
                  <p:cNvPr id="325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259" name="Group"/>
                  <p:cNvGrpSpPr/>
                  <p:nvPr/>
                </p:nvGrpSpPr>
                <p:grpSpPr>
                  <a:xfrm>
                    <a:off x="24488" y="187531"/>
                    <a:ext cx="113148" cy="105313"/>
                    <a:chOff x="0" y="0"/>
                    <a:chExt cx="113146" cy="105311"/>
                  </a:xfrm>
                </p:grpSpPr>
                <p:sp>
                  <p:nvSpPr>
                    <p:cNvPr id="325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5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5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5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5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5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5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26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26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26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26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282" name="Group"/>
            <p:cNvGrpSpPr/>
            <p:nvPr/>
          </p:nvGrpSpPr>
          <p:grpSpPr>
            <a:xfrm>
              <a:off x="589542" y="419099"/>
              <a:ext cx="533211" cy="609601"/>
              <a:chOff x="0" y="0"/>
              <a:chExt cx="533209" cy="609600"/>
            </a:xfrm>
          </p:grpSpPr>
          <p:grpSp>
            <p:nvGrpSpPr>
              <p:cNvPr id="3280" name="Group"/>
              <p:cNvGrpSpPr/>
              <p:nvPr/>
            </p:nvGrpSpPr>
            <p:grpSpPr>
              <a:xfrm>
                <a:off x="-1" y="118381"/>
                <a:ext cx="533211" cy="372838"/>
                <a:chOff x="0" y="0"/>
                <a:chExt cx="533209" cy="372836"/>
              </a:xfrm>
            </p:grpSpPr>
            <p:grpSp>
              <p:nvGrpSpPr>
                <p:cNvPr id="3278" name="Group"/>
                <p:cNvGrpSpPr/>
                <p:nvPr/>
              </p:nvGrpSpPr>
              <p:grpSpPr>
                <a:xfrm>
                  <a:off x="34234" y="42068"/>
                  <a:ext cx="464742" cy="330769"/>
                  <a:chOff x="0" y="0"/>
                  <a:chExt cx="464740" cy="330768"/>
                </a:xfrm>
              </p:grpSpPr>
              <p:sp>
                <p:nvSpPr>
                  <p:cNvPr id="326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275" name="Group"/>
                  <p:cNvGrpSpPr/>
                  <p:nvPr/>
                </p:nvGrpSpPr>
                <p:grpSpPr>
                  <a:xfrm>
                    <a:off x="24488" y="187531"/>
                    <a:ext cx="113148" cy="105313"/>
                    <a:chOff x="0" y="0"/>
                    <a:chExt cx="113146" cy="105311"/>
                  </a:xfrm>
                </p:grpSpPr>
                <p:sp>
                  <p:nvSpPr>
                    <p:cNvPr id="326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6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7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27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27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27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28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298" name="Group"/>
            <p:cNvGrpSpPr/>
            <p:nvPr/>
          </p:nvGrpSpPr>
          <p:grpSpPr>
            <a:xfrm>
              <a:off x="1179085" y="0"/>
              <a:ext cx="533211" cy="609601"/>
              <a:chOff x="0" y="0"/>
              <a:chExt cx="533209" cy="609600"/>
            </a:xfrm>
          </p:grpSpPr>
          <p:grpSp>
            <p:nvGrpSpPr>
              <p:cNvPr id="3296" name="Group"/>
              <p:cNvGrpSpPr/>
              <p:nvPr/>
            </p:nvGrpSpPr>
            <p:grpSpPr>
              <a:xfrm>
                <a:off x="-1" y="118381"/>
                <a:ext cx="533211" cy="372838"/>
                <a:chOff x="0" y="0"/>
                <a:chExt cx="533209" cy="372836"/>
              </a:xfrm>
            </p:grpSpPr>
            <p:grpSp>
              <p:nvGrpSpPr>
                <p:cNvPr id="3294" name="Group"/>
                <p:cNvGrpSpPr/>
                <p:nvPr/>
              </p:nvGrpSpPr>
              <p:grpSpPr>
                <a:xfrm>
                  <a:off x="34234" y="42068"/>
                  <a:ext cx="464742" cy="330769"/>
                  <a:chOff x="0" y="0"/>
                  <a:chExt cx="464740" cy="330768"/>
                </a:xfrm>
              </p:grpSpPr>
              <p:sp>
                <p:nvSpPr>
                  <p:cNvPr id="328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291" name="Group"/>
                  <p:cNvGrpSpPr/>
                  <p:nvPr/>
                </p:nvGrpSpPr>
                <p:grpSpPr>
                  <a:xfrm>
                    <a:off x="24488" y="187531"/>
                    <a:ext cx="113148" cy="105313"/>
                    <a:chOff x="0" y="0"/>
                    <a:chExt cx="113146" cy="105311"/>
                  </a:xfrm>
                </p:grpSpPr>
                <p:sp>
                  <p:nvSpPr>
                    <p:cNvPr id="328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8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29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29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29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29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29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314" name="Group"/>
            <p:cNvGrpSpPr/>
            <p:nvPr/>
          </p:nvGrpSpPr>
          <p:grpSpPr>
            <a:xfrm>
              <a:off x="1179085" y="419099"/>
              <a:ext cx="533211" cy="609601"/>
              <a:chOff x="0" y="0"/>
              <a:chExt cx="533209" cy="609600"/>
            </a:xfrm>
          </p:grpSpPr>
          <p:grpSp>
            <p:nvGrpSpPr>
              <p:cNvPr id="3312" name="Group"/>
              <p:cNvGrpSpPr/>
              <p:nvPr/>
            </p:nvGrpSpPr>
            <p:grpSpPr>
              <a:xfrm>
                <a:off x="-1" y="118381"/>
                <a:ext cx="533211" cy="372838"/>
                <a:chOff x="0" y="0"/>
                <a:chExt cx="533209" cy="372836"/>
              </a:xfrm>
            </p:grpSpPr>
            <p:grpSp>
              <p:nvGrpSpPr>
                <p:cNvPr id="3310" name="Group"/>
                <p:cNvGrpSpPr/>
                <p:nvPr/>
              </p:nvGrpSpPr>
              <p:grpSpPr>
                <a:xfrm>
                  <a:off x="34234" y="42068"/>
                  <a:ext cx="464742" cy="330769"/>
                  <a:chOff x="0" y="0"/>
                  <a:chExt cx="464740" cy="330768"/>
                </a:xfrm>
              </p:grpSpPr>
              <p:sp>
                <p:nvSpPr>
                  <p:cNvPr id="329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307" name="Group"/>
                  <p:cNvGrpSpPr/>
                  <p:nvPr/>
                </p:nvGrpSpPr>
                <p:grpSpPr>
                  <a:xfrm>
                    <a:off x="24488" y="187531"/>
                    <a:ext cx="113148" cy="105313"/>
                    <a:chOff x="0" y="0"/>
                    <a:chExt cx="113146" cy="105311"/>
                  </a:xfrm>
                </p:grpSpPr>
                <p:sp>
                  <p:nvSpPr>
                    <p:cNvPr id="330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0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30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30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31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31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3319" name="Group"/>
          <p:cNvGrpSpPr/>
          <p:nvPr/>
        </p:nvGrpSpPr>
        <p:grpSpPr>
          <a:xfrm>
            <a:off x="2270329" y="7205697"/>
            <a:ext cx="2420393" cy="1991953"/>
            <a:chOff x="-125108" y="0"/>
            <a:chExt cx="2420391" cy="1991952"/>
          </a:xfrm>
        </p:grpSpPr>
        <p:sp>
          <p:nvSpPr>
            <p:cNvPr id="3316"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3317"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3318"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3336" name="Group"/>
          <p:cNvGrpSpPr/>
          <p:nvPr/>
        </p:nvGrpSpPr>
        <p:grpSpPr>
          <a:xfrm>
            <a:off x="778404" y="6659801"/>
            <a:ext cx="1082274" cy="2571299"/>
            <a:chOff x="1336124" y="582134"/>
            <a:chExt cx="1082273" cy="2571298"/>
          </a:xfrm>
        </p:grpSpPr>
        <p:grpSp>
          <p:nvGrpSpPr>
            <p:cNvPr id="3329" name="Group"/>
            <p:cNvGrpSpPr/>
            <p:nvPr/>
          </p:nvGrpSpPr>
          <p:grpSpPr>
            <a:xfrm>
              <a:off x="1336124" y="582134"/>
              <a:ext cx="1082275" cy="2571300"/>
              <a:chOff x="0" y="582134"/>
              <a:chExt cx="1082273" cy="2571298"/>
            </a:xfrm>
          </p:grpSpPr>
          <p:grpSp>
            <p:nvGrpSpPr>
              <p:cNvPr id="3327" name="Group"/>
              <p:cNvGrpSpPr/>
              <p:nvPr/>
            </p:nvGrpSpPr>
            <p:grpSpPr>
              <a:xfrm>
                <a:off x="0" y="582134"/>
                <a:ext cx="1082274" cy="2046755"/>
                <a:chOff x="0" y="0"/>
                <a:chExt cx="1082273" cy="2046753"/>
              </a:xfrm>
            </p:grpSpPr>
            <p:sp>
              <p:nvSpPr>
                <p:cNvPr id="3320"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21"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22"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23"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24"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25"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26"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328" name="CRL"/>
              <p:cNvSpPr txBox="1"/>
              <p:nvPr/>
            </p:nvSpPr>
            <p:spPr>
              <a:xfrm>
                <a:off x="209324" y="2696233"/>
                <a:ext cx="663626"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3330" name="✗"/>
            <p:cNvSpPr txBox="1"/>
            <p:nvPr/>
          </p:nvSpPr>
          <p:spPr>
            <a:xfrm>
              <a:off x="1678827" y="90645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331" name="✗"/>
            <p:cNvSpPr txBox="1"/>
            <p:nvPr/>
          </p:nvSpPr>
          <p:spPr>
            <a:xfrm>
              <a:off x="1678827" y="614255"/>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332" name="✗"/>
            <p:cNvSpPr txBox="1"/>
            <p:nvPr/>
          </p:nvSpPr>
          <p:spPr>
            <a:xfrm>
              <a:off x="1678827" y="123667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333" name="✗"/>
            <p:cNvSpPr txBox="1"/>
            <p:nvPr/>
          </p:nvSpPr>
          <p:spPr>
            <a:xfrm>
              <a:off x="1678827" y="153516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334" name="✗"/>
            <p:cNvSpPr txBox="1"/>
            <p:nvPr/>
          </p:nvSpPr>
          <p:spPr>
            <a:xfrm>
              <a:off x="1678827" y="185909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335" name="✗"/>
            <p:cNvSpPr txBox="1"/>
            <p:nvPr/>
          </p:nvSpPr>
          <p:spPr>
            <a:xfrm>
              <a:off x="1678827" y="2163878"/>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sp>
        <p:nvSpPr>
          <p:cNvPr id="3390" name="Connection Line"/>
          <p:cNvSpPr/>
          <p:nvPr/>
        </p:nvSpPr>
        <p:spPr>
          <a:xfrm>
            <a:off x="2860623" y="5038070"/>
            <a:ext cx="434761" cy="2252325"/>
          </a:xfrm>
          <a:custGeom>
            <a:avLst/>
            <a:gdLst/>
            <a:ahLst/>
            <a:cxnLst>
              <a:cxn ang="0">
                <a:pos x="wd2" y="hd2"/>
              </a:cxn>
              <a:cxn ang="5400000">
                <a:pos x="wd2" y="hd2"/>
              </a:cxn>
              <a:cxn ang="10800000">
                <a:pos x="wd2" y="hd2"/>
              </a:cxn>
              <a:cxn ang="16200000">
                <a:pos x="wd2" y="hd2"/>
              </a:cxn>
            </a:cxnLst>
            <a:rect l="0" t="0" r="r" b="b"/>
            <a:pathLst>
              <a:path w="16216" h="21600" fill="norm" stroke="1" extrusionOk="0">
                <a:moveTo>
                  <a:pt x="14263" y="21600"/>
                </a:moveTo>
                <a:cubicBezTo>
                  <a:pt x="-5384" y="13171"/>
                  <a:pt x="-4733" y="5971"/>
                  <a:pt x="16216" y="0"/>
                </a:cubicBezTo>
              </a:path>
            </a:pathLst>
          </a:custGeom>
          <a:ln w="63500">
            <a:solidFill>
              <a:srgbClr val="FFFFFF"/>
            </a:solidFill>
            <a:prstDash val="sysDot"/>
            <a:miter lim="400000"/>
            <a:headEnd type="triangle"/>
          </a:ln>
        </p:spPr>
        <p:txBody>
          <a:bodyPr/>
          <a:lstStyle/>
          <a:p>
            <a:pPr/>
          </a:p>
        </p:txBody>
      </p:sp>
      <p:sp>
        <p:nvSpPr>
          <p:cNvPr id="3391" name="Connection Line"/>
          <p:cNvSpPr/>
          <p:nvPr/>
        </p:nvSpPr>
        <p:spPr>
          <a:xfrm>
            <a:off x="3659771" y="5047381"/>
            <a:ext cx="390664" cy="2055256"/>
          </a:xfrm>
          <a:custGeom>
            <a:avLst/>
            <a:gdLst/>
            <a:ahLst/>
            <a:cxnLst>
              <a:cxn ang="0">
                <a:pos x="wd2" y="hd2"/>
              </a:cxn>
              <a:cxn ang="5400000">
                <a:pos x="wd2" y="hd2"/>
              </a:cxn>
              <a:cxn ang="10800000">
                <a:pos x="wd2" y="hd2"/>
              </a:cxn>
              <a:cxn ang="16200000">
                <a:pos x="wd2" y="hd2"/>
              </a:cxn>
            </a:cxnLst>
            <a:rect l="0" t="0" r="r" b="b"/>
            <a:pathLst>
              <a:path w="16345" h="21600" fill="norm" stroke="1" extrusionOk="0">
                <a:moveTo>
                  <a:pt x="0" y="0"/>
                </a:moveTo>
                <a:cubicBezTo>
                  <a:pt x="19741" y="6299"/>
                  <a:pt x="21600" y="13499"/>
                  <a:pt x="5578" y="21600"/>
                </a:cubicBezTo>
              </a:path>
            </a:pathLst>
          </a:custGeom>
          <a:ln w="63500">
            <a:solidFill>
              <a:srgbClr val="FFFFFF"/>
            </a:solidFill>
            <a:prstDash val="sysDot"/>
            <a:miter lim="400000"/>
            <a:headEnd type="triangle"/>
          </a:ln>
        </p:spPr>
        <p:txBody>
          <a:bodyPr/>
          <a:lstStyle/>
          <a:p>
            <a:pPr/>
          </a:p>
        </p:txBody>
      </p:sp>
      <p:sp>
        <p:nvSpPr>
          <p:cNvPr id="3392" name="Connection Line"/>
          <p:cNvSpPr/>
          <p:nvPr/>
        </p:nvSpPr>
        <p:spPr>
          <a:xfrm>
            <a:off x="1209362" y="4871100"/>
            <a:ext cx="860030" cy="1723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732" y="10388"/>
                  <a:pt x="8932" y="3188"/>
                  <a:pt x="21600" y="0"/>
                </a:cubicBezTo>
              </a:path>
            </a:pathLst>
          </a:custGeom>
          <a:ln w="63500">
            <a:solidFill>
              <a:srgbClr val="FFFFFF"/>
            </a:solidFill>
            <a:prstDash val="sysDot"/>
            <a:miter lim="400000"/>
            <a:headEnd type="triangle"/>
          </a:ln>
        </p:spPr>
        <p:txBody>
          <a:bodyPr/>
          <a:lstStyle/>
          <a:p>
            <a:pPr/>
          </a:p>
        </p:txBody>
      </p:sp>
      <p:sp>
        <p:nvSpPr>
          <p:cNvPr id="3393" name="Connection Line"/>
          <p:cNvSpPr/>
          <p:nvPr/>
        </p:nvSpPr>
        <p:spPr>
          <a:xfrm>
            <a:off x="1587673" y="5047381"/>
            <a:ext cx="985334" cy="1551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8657" y="9914"/>
                  <a:pt x="11457" y="17114"/>
                  <a:pt x="0" y="21600"/>
                </a:cubicBezTo>
              </a:path>
            </a:pathLst>
          </a:custGeom>
          <a:ln w="63500">
            <a:solidFill>
              <a:srgbClr val="FFFFFF"/>
            </a:solidFill>
            <a:prstDash val="sysDot"/>
            <a:miter lim="400000"/>
            <a:headEnd type="triangle"/>
          </a:ln>
        </p:spPr>
        <p:txBody>
          <a:bodyPr/>
          <a:lstStyle/>
          <a:p>
            <a:pPr/>
          </a:p>
        </p:txBody>
      </p:sp>
      <p:grpSp>
        <p:nvGrpSpPr>
          <p:cNvPr id="3371" name="Group"/>
          <p:cNvGrpSpPr/>
          <p:nvPr/>
        </p:nvGrpSpPr>
        <p:grpSpPr>
          <a:xfrm>
            <a:off x="8327897" y="3244506"/>
            <a:ext cx="2674129" cy="1736798"/>
            <a:chOff x="826152" y="255054"/>
            <a:chExt cx="2674128" cy="1736796"/>
          </a:xfrm>
        </p:grpSpPr>
        <p:sp>
          <p:nvSpPr>
            <p:cNvPr id="3341"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3349" name="Group"/>
            <p:cNvGrpSpPr/>
            <p:nvPr/>
          </p:nvGrpSpPr>
          <p:grpSpPr>
            <a:xfrm>
              <a:off x="1437782" y="1007050"/>
              <a:ext cx="627664" cy="584201"/>
              <a:chOff x="0" y="0"/>
              <a:chExt cx="627662" cy="584200"/>
            </a:xfrm>
          </p:grpSpPr>
          <p:sp>
            <p:nvSpPr>
              <p:cNvPr id="334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4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362" name="Group"/>
            <p:cNvGrpSpPr/>
            <p:nvPr/>
          </p:nvGrpSpPr>
          <p:grpSpPr>
            <a:xfrm>
              <a:off x="2173037" y="851036"/>
              <a:ext cx="1194274" cy="896229"/>
              <a:chOff x="0" y="0"/>
              <a:chExt cx="1194273" cy="896228"/>
            </a:xfrm>
          </p:grpSpPr>
          <p:sp>
            <p:nvSpPr>
              <p:cNvPr id="335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359" name="Group"/>
              <p:cNvGrpSpPr/>
              <p:nvPr/>
            </p:nvGrpSpPr>
            <p:grpSpPr>
              <a:xfrm>
                <a:off x="62930" y="528144"/>
                <a:ext cx="290761" cy="270627"/>
                <a:chOff x="0" y="0"/>
                <a:chExt cx="290759" cy="270626"/>
              </a:xfrm>
            </p:grpSpPr>
            <p:sp>
              <p:nvSpPr>
                <p:cNvPr id="335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5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36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36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370" name="Group"/>
            <p:cNvGrpSpPr/>
            <p:nvPr/>
          </p:nvGrpSpPr>
          <p:grpSpPr>
            <a:xfrm>
              <a:off x="960029" y="1010340"/>
              <a:ext cx="620594" cy="577620"/>
              <a:chOff x="0" y="0"/>
              <a:chExt cx="620592" cy="577619"/>
            </a:xfrm>
          </p:grpSpPr>
          <p:sp>
            <p:nvSpPr>
              <p:cNvPr id="336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6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384" name="Group"/>
          <p:cNvGrpSpPr/>
          <p:nvPr/>
        </p:nvGrpSpPr>
        <p:grpSpPr>
          <a:xfrm>
            <a:off x="9674781" y="3840488"/>
            <a:ext cx="1194275" cy="896229"/>
            <a:chOff x="0" y="0"/>
            <a:chExt cx="1194273" cy="896228"/>
          </a:xfrm>
        </p:grpSpPr>
        <p:sp>
          <p:nvSpPr>
            <p:cNvPr id="337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381" name="Group"/>
            <p:cNvGrpSpPr/>
            <p:nvPr/>
          </p:nvGrpSpPr>
          <p:grpSpPr>
            <a:xfrm>
              <a:off x="62930" y="528144"/>
              <a:ext cx="290761" cy="270627"/>
              <a:chOff x="0" y="0"/>
              <a:chExt cx="290759" cy="270626"/>
            </a:xfrm>
          </p:grpSpPr>
          <p:sp>
            <p:nvSpPr>
              <p:cNvPr id="337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7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8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38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38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3385"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86"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387" name="Rectangle"/>
          <p:cNvSpPr/>
          <p:nvPr/>
        </p:nvSpPr>
        <p:spPr>
          <a:xfrm>
            <a:off x="5339783" y="2351869"/>
            <a:ext cx="6505449" cy="2667535"/>
          </a:xfrm>
          <a:prstGeom prst="rect">
            <a:avLst/>
          </a:prstGeom>
          <a:solidFill>
            <a:srgbClr val="000000">
              <a:alpha val="71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388" name="="/>
          <p:cNvSpPr txBox="1"/>
          <p:nvPr/>
        </p:nvSpPr>
        <p:spPr>
          <a:xfrm>
            <a:off x="2318058" y="5828331"/>
            <a:ext cx="403861"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chemeClr val="accent3">
                    <a:hueOff val="-365725"/>
                    <a:satOff val="-32500"/>
                    <a:lumOff val="18235"/>
                  </a:schemeClr>
                </a:solidFill>
              </a:defRPr>
            </a:lvl1pPr>
          </a:lstStyle>
          <a:p>
            <a:pPr/>
            <a:r>
              <a:t>=</a:t>
            </a:r>
          </a:p>
        </p:txBody>
      </p:sp>
      <p:sp>
        <p:nvSpPr>
          <p:cNvPr id="3389" name="The revocation status…"/>
          <p:cNvSpPr txBox="1"/>
          <p:nvPr/>
        </p:nvSpPr>
        <p:spPr>
          <a:xfrm>
            <a:off x="5511430" y="5226896"/>
            <a:ext cx="595352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solidFill>
                  <a:schemeClr val="accent3">
                    <a:hueOff val="-365725"/>
                    <a:satOff val="-32500"/>
                    <a:lumOff val="18235"/>
                  </a:schemeClr>
                </a:solidFill>
                <a:latin typeface="Gill Sans"/>
                <a:ea typeface="Gill Sans"/>
                <a:cs typeface="Gill Sans"/>
                <a:sym typeface="Gill Sans"/>
              </a:defRPr>
            </a:pPr>
            <a:r>
              <a:t>The revocation status </a:t>
            </a:r>
          </a:p>
          <a:p>
            <a:pPr>
              <a:defRPr b="0" sz="3200">
                <a:solidFill>
                  <a:schemeClr val="accent3">
                    <a:hueOff val="-365725"/>
                    <a:satOff val="-32500"/>
                    <a:lumOff val="18235"/>
                  </a:schemeClr>
                </a:solidFill>
                <a:latin typeface="Gill Sans"/>
                <a:ea typeface="Gill Sans"/>
                <a:cs typeface="Gill Sans"/>
                <a:sym typeface="Gill Sans"/>
              </a:defRPr>
            </a:pPr>
            <a:r>
              <a:t>from CRL and OCSP must be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92"/>
                                        </p:tgtEl>
                                        <p:attrNameLst>
                                          <p:attrName>style.visibility</p:attrName>
                                        </p:attrNameLst>
                                      </p:cBhvr>
                                      <p:to>
                                        <p:strVal val="visible"/>
                                      </p:to>
                                    </p:set>
                                    <p:animEffect filter="dissolve" transition="in">
                                      <p:cBhvr>
                                        <p:cTn id="7" dur="200"/>
                                        <p:tgtEl>
                                          <p:spTgt spid="3392"/>
                                        </p:tgtEl>
                                      </p:cBhvr>
                                    </p:animEffect>
                                  </p:childTnLst>
                                </p:cTn>
                              </p:par>
                            </p:childTnLst>
                          </p:cTn>
                        </p:par>
                        <p:par>
                          <p:cTn id="8" fill="hold">
                            <p:stCondLst>
                              <p:cond delay="200"/>
                            </p:stCondLst>
                            <p:childTnLst>
                              <p:par>
                                <p:cTn id="9" presetClass="entr" nodeType="afterEffect" presetID="9" grpId="2" fill="hold">
                                  <p:stCondLst>
                                    <p:cond delay="0"/>
                                  </p:stCondLst>
                                  <p:iterate type="el" backwards="0">
                                    <p:tmAbs val="0"/>
                                  </p:iterate>
                                  <p:childTnLst>
                                    <p:set>
                                      <p:cBhvr>
                                        <p:cTn id="10" fill="hold"/>
                                        <p:tgtEl>
                                          <p:spTgt spid="3393"/>
                                        </p:tgtEl>
                                        <p:attrNameLst>
                                          <p:attrName>style.visibility</p:attrName>
                                        </p:attrNameLst>
                                      </p:cBhvr>
                                      <p:to>
                                        <p:strVal val="visible"/>
                                      </p:to>
                                    </p:set>
                                    <p:animEffect filter="dissolve" transition="in">
                                      <p:cBhvr>
                                        <p:cTn id="11" dur="200"/>
                                        <p:tgtEl>
                                          <p:spTgt spid="3393"/>
                                        </p:tgtEl>
                                      </p:cBhvr>
                                    </p:animEffect>
                                  </p:childTnLst>
                                </p:cTn>
                              </p:par>
                            </p:childTnLst>
                          </p:cTn>
                        </p:par>
                        <p:par>
                          <p:cTn id="12" fill="hold">
                            <p:stCondLst>
                              <p:cond delay="400"/>
                            </p:stCondLst>
                            <p:childTnLst>
                              <p:par>
                                <p:cTn id="13" presetClass="entr" nodeType="afterEffect" presetID="9" grpId="3" fill="hold">
                                  <p:stCondLst>
                                    <p:cond delay="0"/>
                                  </p:stCondLst>
                                  <p:iterate type="el" backwards="0">
                                    <p:tmAbs val="0"/>
                                  </p:iterate>
                                  <p:childTnLst>
                                    <p:set>
                                      <p:cBhvr>
                                        <p:cTn id="14" fill="hold"/>
                                        <p:tgtEl>
                                          <p:spTgt spid="3390"/>
                                        </p:tgtEl>
                                        <p:attrNameLst>
                                          <p:attrName>style.visibility</p:attrName>
                                        </p:attrNameLst>
                                      </p:cBhvr>
                                      <p:to>
                                        <p:strVal val="visible"/>
                                      </p:to>
                                    </p:set>
                                    <p:animEffect filter="dissolve" transition="in">
                                      <p:cBhvr>
                                        <p:cTn id="15" dur="200"/>
                                        <p:tgtEl>
                                          <p:spTgt spid="3390"/>
                                        </p:tgtEl>
                                      </p:cBhvr>
                                    </p:animEffect>
                                  </p:childTnLst>
                                </p:cTn>
                              </p:par>
                            </p:childTnLst>
                          </p:cTn>
                        </p:par>
                        <p:par>
                          <p:cTn id="16" fill="hold">
                            <p:stCondLst>
                              <p:cond delay="600"/>
                            </p:stCondLst>
                            <p:childTnLst>
                              <p:par>
                                <p:cTn id="17" presetClass="entr" nodeType="afterEffect" presetID="9" grpId="4" fill="hold">
                                  <p:stCondLst>
                                    <p:cond delay="0"/>
                                  </p:stCondLst>
                                  <p:iterate type="el" backwards="0">
                                    <p:tmAbs val="0"/>
                                  </p:iterate>
                                  <p:childTnLst>
                                    <p:set>
                                      <p:cBhvr>
                                        <p:cTn id="18" fill="hold"/>
                                        <p:tgtEl>
                                          <p:spTgt spid="3391"/>
                                        </p:tgtEl>
                                        <p:attrNameLst>
                                          <p:attrName>style.visibility</p:attrName>
                                        </p:attrNameLst>
                                      </p:cBhvr>
                                      <p:to>
                                        <p:strVal val="visible"/>
                                      </p:to>
                                    </p:set>
                                    <p:animEffect filter="dissolve" transition="in">
                                      <p:cBhvr>
                                        <p:cTn id="19" dur="200"/>
                                        <p:tgtEl>
                                          <p:spTgt spid="3391"/>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 presetID="22" grpId="5" fill="hold">
                                  <p:stCondLst>
                                    <p:cond delay="0"/>
                                  </p:stCondLst>
                                  <p:iterate type="el" backwards="0">
                                    <p:tmAbs val="0"/>
                                  </p:iterate>
                                  <p:childTnLst>
                                    <p:set>
                                      <p:cBhvr>
                                        <p:cTn id="23" fill="hold"/>
                                        <p:tgtEl>
                                          <p:spTgt spid="3388"/>
                                        </p:tgtEl>
                                        <p:attrNameLst>
                                          <p:attrName>style.visibility</p:attrName>
                                        </p:attrNameLst>
                                      </p:cBhvr>
                                      <p:to>
                                        <p:strVal val="visible"/>
                                      </p:to>
                                    </p:set>
                                    <p:animEffect filter="wipe(up)" transition="in">
                                      <p:cBhvr>
                                        <p:cTn id="24" dur="300"/>
                                        <p:tgtEl>
                                          <p:spTgt spid="3388"/>
                                        </p:tgtEl>
                                      </p:cBhvr>
                                    </p:animEffect>
                                  </p:childTnLst>
                                </p:cTn>
                              </p:par>
                            </p:childTnLst>
                          </p:cTn>
                        </p:par>
                        <p:par>
                          <p:cTn id="25" fill="hold">
                            <p:stCondLst>
                              <p:cond delay="300"/>
                            </p:stCondLst>
                            <p:childTnLst>
                              <p:par>
                                <p:cTn id="26" presetClass="entr" nodeType="afterEffect" presetSubtype="0" presetID="1" grpId="6" fill="hold">
                                  <p:stCondLst>
                                    <p:cond delay="0"/>
                                  </p:stCondLst>
                                  <p:iterate type="el" backwards="0">
                                    <p:tmAbs val="0"/>
                                  </p:iterate>
                                  <p:childTnLst>
                                    <p:set>
                                      <p:cBhvr>
                                        <p:cTn id="27" fill="hold"/>
                                        <p:tgtEl>
                                          <p:spTgt spid="33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3" grpId="2"/>
      <p:bldP build="whole" bldLvl="1" animBg="1" rev="0" advAuto="0" spid="3391" grpId="4"/>
      <p:bldP build="whole" bldLvl="1" animBg="1" rev="0" advAuto="0" spid="3388" grpId="5"/>
      <p:bldP build="whole" bldLvl="1" animBg="1" rev="0" advAuto="0" spid="3389" grpId="6"/>
      <p:bldP build="whole" bldLvl="1" animBg="1" rev="0" advAuto="0" spid="3392" grpId="1"/>
      <p:bldP build="whole" bldLvl="1" animBg="1" rev="0" advAuto="0" spid="3390" grpId="3"/>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7" name="Some of them could be already expired!"/>
          <p:cNvSpPr/>
          <p:nvPr/>
        </p:nvSpPr>
        <p:spPr>
          <a:xfrm>
            <a:off x="7661518" y="6344621"/>
            <a:ext cx="2866232" cy="2651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56" y="0"/>
                </a:moveTo>
                <a:lnTo>
                  <a:pt x="9894" y="14304"/>
                </a:lnTo>
                <a:lnTo>
                  <a:pt x="532" y="14304"/>
                </a:lnTo>
                <a:cubicBezTo>
                  <a:pt x="239" y="14304"/>
                  <a:pt x="0" y="14562"/>
                  <a:pt x="0" y="14879"/>
                </a:cubicBezTo>
                <a:lnTo>
                  <a:pt x="0" y="21025"/>
                </a:lnTo>
                <a:cubicBezTo>
                  <a:pt x="0" y="21342"/>
                  <a:pt x="239" y="21600"/>
                  <a:pt x="532" y="21600"/>
                </a:cubicBezTo>
                <a:lnTo>
                  <a:pt x="21068" y="21600"/>
                </a:lnTo>
                <a:cubicBezTo>
                  <a:pt x="21361" y="21600"/>
                  <a:pt x="21600" y="21342"/>
                  <a:pt x="21600" y="21025"/>
                </a:cubicBezTo>
                <a:lnTo>
                  <a:pt x="21600" y="14879"/>
                </a:lnTo>
                <a:cubicBezTo>
                  <a:pt x="21600" y="14562"/>
                  <a:pt x="21361" y="14304"/>
                  <a:pt x="21068" y="14304"/>
                </a:cubicBezTo>
                <a:lnTo>
                  <a:pt x="12017" y="14304"/>
                </a:lnTo>
                <a:lnTo>
                  <a:pt x="10956" y="0"/>
                </a:lnTo>
                <a:close/>
              </a:path>
            </a:pathLst>
          </a:custGeom>
          <a:solidFill>
            <a:schemeClr val="accent5">
              <a:hueOff val="89162"/>
              <a:satOff val="9554"/>
              <a:lumOff val="16296"/>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Gill Sans"/>
                <a:ea typeface="Gill Sans"/>
                <a:cs typeface="Gill Sans"/>
                <a:sym typeface="Gill Sans"/>
              </a:defRPr>
            </a:lvl1pPr>
          </a:lstStyle>
          <a:p>
            <a:pPr/>
            <a:r>
              <a:t>Some of them could be already expired!</a:t>
            </a:r>
          </a:p>
        </p:txBody>
      </p:sp>
      <p:sp>
        <p:nvSpPr>
          <p:cNvPr id="3398" name="(3) Consistency…"/>
          <p:cNvSpPr txBox="1"/>
          <p:nvPr>
            <p:ph type="title"/>
          </p:nvPr>
        </p:nvSpPr>
        <p:spPr>
          <a:prstGeom prst="rect">
            <a:avLst/>
          </a:prstGeom>
        </p:spPr>
        <p:txBody>
          <a:bodyPr/>
          <a:lstStyle/>
          <a:p>
            <a:pPr/>
            <a:r>
              <a:t>(3) Consistency </a:t>
            </a:r>
          </a:p>
          <a:p>
            <a:pPr/>
            <a:r>
              <a:t>OCSP vs. CRL</a:t>
            </a:r>
          </a:p>
        </p:txBody>
      </p:sp>
      <p:sp>
        <p:nvSpPr>
          <p:cNvPr id="339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409" name="Group"/>
          <p:cNvGrpSpPr/>
          <p:nvPr/>
        </p:nvGrpSpPr>
        <p:grpSpPr>
          <a:xfrm>
            <a:off x="2247513" y="2576392"/>
            <a:ext cx="2737768" cy="3828625"/>
            <a:chOff x="205281" y="21716"/>
            <a:chExt cx="2737767" cy="3828624"/>
          </a:xfrm>
        </p:grpSpPr>
        <p:grpSp>
          <p:nvGrpSpPr>
            <p:cNvPr id="3407" name="Group"/>
            <p:cNvGrpSpPr/>
            <p:nvPr/>
          </p:nvGrpSpPr>
          <p:grpSpPr>
            <a:xfrm>
              <a:off x="899105" y="894044"/>
              <a:ext cx="1075437" cy="2956297"/>
              <a:chOff x="0" y="0"/>
              <a:chExt cx="1075436" cy="2956295"/>
            </a:xfrm>
          </p:grpSpPr>
          <p:sp>
            <p:nvSpPr>
              <p:cNvPr id="3400"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01"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02"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03"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04"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05"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06" name="Rectangle"/>
              <p:cNvSpPr/>
              <p:nvPr/>
            </p:nvSpPr>
            <p:spPr>
              <a:xfrm>
                <a:off x="56617" y="229517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408" name="Certificates that support…"/>
            <p:cNvSpPr txBox="1"/>
            <p:nvPr/>
          </p:nvSpPr>
          <p:spPr>
            <a:xfrm>
              <a:off x="205281" y="21716"/>
              <a:ext cx="273776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that support</a:t>
              </a:r>
            </a:p>
            <a:p>
              <a:pPr>
                <a:defRPr b="0" sz="2000">
                  <a:latin typeface="Gill Sans"/>
                  <a:ea typeface="Gill Sans"/>
                  <a:cs typeface="Gill Sans"/>
                  <a:sym typeface="Gill Sans"/>
                </a:defRPr>
              </a:pPr>
              <a:r>
                <a:rPr>
                  <a:solidFill>
                    <a:schemeClr val="accent4">
                      <a:hueOff val="468000"/>
                      <a:satOff val="-4761"/>
                      <a:lumOff val="10196"/>
                    </a:schemeClr>
                  </a:solidFill>
                </a:rPr>
                <a:t>both</a:t>
              </a:r>
              <a:r>
                <a:t> OCSP and CRL</a:t>
              </a:r>
            </a:p>
          </p:txBody>
        </p:sp>
      </p:grpSp>
      <p:grpSp>
        <p:nvGrpSpPr>
          <p:cNvPr id="3417" name="Group"/>
          <p:cNvGrpSpPr/>
          <p:nvPr/>
        </p:nvGrpSpPr>
        <p:grpSpPr>
          <a:xfrm>
            <a:off x="4986019" y="3827609"/>
            <a:ext cx="1645823" cy="1895426"/>
            <a:chOff x="87492" y="9016"/>
            <a:chExt cx="1645822" cy="1895425"/>
          </a:xfrm>
        </p:grpSpPr>
        <p:sp>
          <p:nvSpPr>
            <p:cNvPr id="3410" name="1,568 CRLs"/>
            <p:cNvSpPr txBox="1"/>
            <p:nvPr/>
          </p:nvSpPr>
          <p:spPr>
            <a:xfrm>
              <a:off x="87492" y="9016"/>
              <a:ext cx="130405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1,568 CRLs</a:t>
              </a:r>
            </a:p>
          </p:txBody>
        </p:sp>
        <p:grpSp>
          <p:nvGrpSpPr>
            <p:cNvPr id="3416" name="Group"/>
            <p:cNvGrpSpPr/>
            <p:nvPr/>
          </p:nvGrpSpPr>
          <p:grpSpPr>
            <a:xfrm>
              <a:off x="253726" y="493466"/>
              <a:ext cx="1479589" cy="1410976"/>
              <a:chOff x="0" y="0"/>
              <a:chExt cx="1479587" cy="1410974"/>
            </a:xfrm>
          </p:grpSpPr>
          <p:sp>
            <p:nvSpPr>
              <p:cNvPr id="3411" name="Rectangle"/>
              <p:cNvSpPr/>
              <p:nvPr/>
            </p:nvSpPr>
            <p:spPr>
              <a:xfrm>
                <a:off x="0" y="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12" name="Rectangle"/>
              <p:cNvSpPr/>
              <p:nvPr/>
            </p:nvSpPr>
            <p:spPr>
              <a:xfrm>
                <a:off x="127000" y="127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13" name="Rectangle"/>
              <p:cNvSpPr/>
              <p:nvPr/>
            </p:nvSpPr>
            <p:spPr>
              <a:xfrm>
                <a:off x="254000" y="254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14" name="Rectangle"/>
              <p:cNvSpPr/>
              <p:nvPr/>
            </p:nvSpPr>
            <p:spPr>
              <a:xfrm>
                <a:off x="381000" y="381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15" name="Rectangle"/>
              <p:cNvSpPr/>
              <p:nvPr/>
            </p:nvSpPr>
            <p:spPr>
              <a:xfrm>
                <a:off x="507999" y="508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430" name="Group"/>
          <p:cNvGrpSpPr/>
          <p:nvPr/>
        </p:nvGrpSpPr>
        <p:grpSpPr>
          <a:xfrm>
            <a:off x="204914" y="2576392"/>
            <a:ext cx="1631231" cy="3955625"/>
            <a:chOff x="113770" y="21716"/>
            <a:chExt cx="1631230" cy="3955624"/>
          </a:xfrm>
        </p:grpSpPr>
        <p:sp>
          <p:nvSpPr>
            <p:cNvPr id="3418" name="Certificates…"/>
            <p:cNvSpPr txBox="1"/>
            <p:nvPr/>
          </p:nvSpPr>
          <p:spPr>
            <a:xfrm>
              <a:off x="113770" y="21716"/>
              <a:ext cx="163123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a:t>
              </a:r>
            </a:p>
            <a:p>
              <a:pPr>
                <a:defRPr b="0" sz="2000">
                  <a:latin typeface="Gill Sans"/>
                  <a:ea typeface="Gill Sans"/>
                  <a:cs typeface="Gill Sans"/>
                  <a:sym typeface="Gill Sans"/>
                </a:defRPr>
              </a:pPr>
              <a:r>
                <a:t>from Alexa 1M</a:t>
              </a:r>
            </a:p>
          </p:txBody>
        </p:sp>
        <p:grpSp>
          <p:nvGrpSpPr>
            <p:cNvPr id="3429" name="Group"/>
            <p:cNvGrpSpPr/>
            <p:nvPr/>
          </p:nvGrpSpPr>
          <p:grpSpPr>
            <a:xfrm>
              <a:off x="391667" y="1021044"/>
              <a:ext cx="1075438" cy="2956297"/>
              <a:chOff x="0" y="0"/>
              <a:chExt cx="1075436" cy="2956295"/>
            </a:xfrm>
          </p:grpSpPr>
          <p:sp>
            <p:nvSpPr>
              <p:cNvPr id="3419"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0"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1"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2"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3"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4" name="Rectangle"/>
              <p:cNvSpPr/>
              <p:nvPr/>
            </p:nvSpPr>
            <p:spPr>
              <a:xfrm>
                <a:off x="56617" y="136143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5"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6"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7" name="Rectangle"/>
              <p:cNvSpPr/>
              <p:nvPr/>
            </p:nvSpPr>
            <p:spPr>
              <a:xfrm>
                <a:off x="56617" y="229517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8"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442" name="Group"/>
          <p:cNvGrpSpPr/>
          <p:nvPr/>
        </p:nvGrpSpPr>
        <p:grpSpPr>
          <a:xfrm>
            <a:off x="10936334" y="2021927"/>
            <a:ext cx="1799779" cy="4342711"/>
            <a:chOff x="133509" y="9016"/>
            <a:chExt cx="1799778" cy="4342710"/>
          </a:xfrm>
        </p:grpSpPr>
        <p:grpSp>
          <p:nvGrpSpPr>
            <p:cNvPr id="3436" name="Group"/>
            <p:cNvGrpSpPr/>
            <p:nvPr/>
          </p:nvGrpSpPr>
          <p:grpSpPr>
            <a:xfrm>
              <a:off x="408710" y="1836935"/>
              <a:ext cx="984289" cy="2514792"/>
              <a:chOff x="0" y="0"/>
              <a:chExt cx="984288" cy="2514790"/>
            </a:xfrm>
          </p:grpSpPr>
          <p:sp>
            <p:nvSpPr>
              <p:cNvPr id="3431" name="1F3D4…9A8"/>
              <p:cNvSpPr/>
              <p:nvPr/>
            </p:nvSpPr>
            <p:spPr>
              <a:xfrm>
                <a:off x="0" y="0"/>
                <a:ext cx="984289" cy="342900"/>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432" name="A234…FAA"/>
              <p:cNvSpPr/>
              <p:nvPr/>
            </p:nvSpPr>
            <p:spPr>
              <a:xfrm>
                <a:off x="0" y="44061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A234…FAA</a:t>
                </a:r>
              </a:p>
            </p:txBody>
          </p:sp>
          <p:sp>
            <p:nvSpPr>
              <p:cNvPr id="3433" name="1F3D4…9A8"/>
              <p:cNvSpPr/>
              <p:nvPr/>
            </p:nvSpPr>
            <p:spPr>
              <a:xfrm>
                <a:off x="0" y="217189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434" name="Rectangle"/>
              <p:cNvSpPr/>
              <p:nvPr/>
            </p:nvSpPr>
            <p:spPr>
              <a:xfrm>
                <a:off x="0" y="1668379"/>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 </a:t>
                </a:r>
              </a:p>
            </p:txBody>
          </p:sp>
          <p:sp>
            <p:nvSpPr>
              <p:cNvPr id="3435" name="…"/>
              <p:cNvSpPr txBox="1"/>
              <p:nvPr/>
            </p:nvSpPr>
            <p:spPr>
              <a:xfrm>
                <a:off x="307994" y="1087441"/>
                <a:ext cx="368301"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a:t>
                </a:r>
              </a:p>
            </p:txBody>
          </p:sp>
        </p:grpSp>
        <p:sp>
          <p:nvSpPr>
            <p:cNvPr id="3437" name="728,261 Serials…"/>
            <p:cNvSpPr txBox="1"/>
            <p:nvPr/>
          </p:nvSpPr>
          <p:spPr>
            <a:xfrm>
              <a:off x="133509" y="563480"/>
              <a:ext cx="1799780"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728,261 Serials </a:t>
              </a:r>
            </a:p>
            <a:p>
              <a:pPr>
                <a:defRPr b="0" sz="2000">
                  <a:latin typeface="Gill Sans"/>
                  <a:ea typeface="Gill Sans"/>
                  <a:cs typeface="Gill Sans"/>
                  <a:sym typeface="Gill Sans"/>
                </a:defRPr>
              </a:pPr>
              <a:r>
                <a:t>w/ OCSP URL</a:t>
              </a:r>
            </a:p>
          </p:txBody>
        </p:sp>
        <p:sp>
          <p:nvSpPr>
            <p:cNvPr id="3438" name="unexpired"/>
            <p:cNvSpPr txBox="1"/>
            <p:nvPr/>
          </p:nvSpPr>
          <p:spPr>
            <a:xfrm>
              <a:off x="460249" y="9016"/>
              <a:ext cx="1146300"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unexpired</a:t>
              </a:r>
            </a:p>
          </p:txBody>
        </p:sp>
        <p:grpSp>
          <p:nvGrpSpPr>
            <p:cNvPr id="3441" name="Group"/>
            <p:cNvGrpSpPr/>
            <p:nvPr/>
          </p:nvGrpSpPr>
          <p:grpSpPr>
            <a:xfrm>
              <a:off x="280695" y="275349"/>
              <a:ext cx="1505408" cy="319807"/>
              <a:chOff x="0" y="0"/>
              <a:chExt cx="1505407" cy="319806"/>
            </a:xfrm>
          </p:grpSpPr>
          <p:sp>
            <p:nvSpPr>
              <p:cNvPr id="3439" name="Line"/>
              <p:cNvSpPr/>
              <p:nvPr/>
            </p:nvSpPr>
            <p:spPr>
              <a:xfrm flipV="1">
                <a:off x="793162" y="0"/>
                <a:ext cx="712246" cy="319807"/>
              </a:xfrm>
              <a:prstGeom prst="line">
                <a:avLst/>
              </a:prstGeom>
              <a:noFill/>
              <a:ln w="38100" cap="flat">
                <a:solidFill>
                  <a:schemeClr val="accent5"/>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0" name="Line"/>
              <p:cNvSpPr/>
              <p:nvPr/>
            </p:nvSpPr>
            <p:spPr>
              <a:xfrm flipH="1" flipV="1">
                <a:off x="-1" y="22746"/>
                <a:ext cx="807896" cy="289558"/>
              </a:xfrm>
              <a:prstGeom prst="line">
                <a:avLst/>
              </a:prstGeom>
              <a:noFill/>
              <a:ln w="38100" cap="flat">
                <a:solidFill>
                  <a:schemeClr val="accent5"/>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457" name="Group"/>
          <p:cNvGrpSpPr/>
          <p:nvPr/>
        </p:nvGrpSpPr>
        <p:grpSpPr>
          <a:xfrm>
            <a:off x="5415421" y="5109387"/>
            <a:ext cx="4365814" cy="4612445"/>
            <a:chOff x="70880" y="0"/>
            <a:chExt cx="4365813" cy="4612444"/>
          </a:xfrm>
        </p:grpSpPr>
        <p:grpSp>
          <p:nvGrpSpPr>
            <p:cNvPr id="3453" name="Group"/>
            <p:cNvGrpSpPr/>
            <p:nvPr/>
          </p:nvGrpSpPr>
          <p:grpSpPr>
            <a:xfrm>
              <a:off x="70880" y="1556053"/>
              <a:ext cx="2173958" cy="3056392"/>
              <a:chOff x="70880" y="0"/>
              <a:chExt cx="2173957" cy="3056390"/>
            </a:xfrm>
          </p:grpSpPr>
          <p:grpSp>
            <p:nvGrpSpPr>
              <p:cNvPr id="3451" name="Group"/>
              <p:cNvGrpSpPr/>
              <p:nvPr/>
            </p:nvGrpSpPr>
            <p:grpSpPr>
              <a:xfrm>
                <a:off x="594943" y="0"/>
                <a:ext cx="1088706" cy="2343195"/>
                <a:chOff x="0" y="0"/>
                <a:chExt cx="1088704" cy="2343194"/>
              </a:xfrm>
            </p:grpSpPr>
            <p:sp>
              <p:nvSpPr>
                <p:cNvPr id="3443" name="Rectangle"/>
                <p:cNvSpPr/>
                <p:nvPr/>
              </p:nvSpPr>
              <p:spPr>
                <a:xfrm>
                  <a:off x="0" y="0"/>
                  <a:ext cx="1088705" cy="2343195"/>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4"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5"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6"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7"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8" name="Rectangle"/>
                <p:cNvSpPr/>
                <p:nvPr/>
              </p:nvSpPr>
              <p:spPr>
                <a:xfrm>
                  <a:off x="56617" y="136143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9"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50"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452" name="112 M Certificates…"/>
              <p:cNvSpPr txBox="1"/>
              <p:nvPr/>
            </p:nvSpPr>
            <p:spPr>
              <a:xfrm>
                <a:off x="70880" y="2370590"/>
                <a:ext cx="217395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112 M Certificates </a:t>
                </a:r>
              </a:p>
              <a:p>
                <a:pPr>
                  <a:defRPr b="0" sz="2000">
                    <a:latin typeface="Gill Sans"/>
                    <a:ea typeface="Gill Sans"/>
                    <a:cs typeface="Gill Sans"/>
                    <a:sym typeface="Gill Sans"/>
                  </a:defRPr>
                </a:pPr>
                <a:r>
                  <a:t>from Censys</a:t>
                </a:r>
              </a:p>
            </p:txBody>
          </p:sp>
        </p:grpSp>
        <p:grpSp>
          <p:nvGrpSpPr>
            <p:cNvPr id="3456" name="Group"/>
            <p:cNvGrpSpPr/>
            <p:nvPr/>
          </p:nvGrpSpPr>
          <p:grpSpPr>
            <a:xfrm>
              <a:off x="1693675" y="-1"/>
              <a:ext cx="2743019" cy="2436295"/>
              <a:chOff x="-61201" y="0"/>
              <a:chExt cx="2743018" cy="2436293"/>
            </a:xfrm>
          </p:grpSpPr>
          <p:sp>
            <p:nvSpPr>
              <p:cNvPr id="3475" name="Connection Line"/>
              <p:cNvSpPr/>
              <p:nvPr/>
            </p:nvSpPr>
            <p:spPr>
              <a:xfrm>
                <a:off x="102359" y="0"/>
                <a:ext cx="2579458" cy="2436294"/>
              </a:xfrm>
              <a:custGeom>
                <a:avLst/>
                <a:gdLst/>
                <a:ahLst/>
                <a:cxnLst>
                  <a:cxn ang="0">
                    <a:pos x="wd2" y="hd2"/>
                  </a:cxn>
                  <a:cxn ang="5400000">
                    <a:pos x="wd2" y="hd2"/>
                  </a:cxn>
                  <a:cxn ang="10800000">
                    <a:pos x="wd2" y="hd2"/>
                  </a:cxn>
                  <a:cxn ang="16200000">
                    <a:pos x="wd2" y="hd2"/>
                  </a:cxn>
                </a:cxnLst>
                <a:rect l="0" t="0" r="r" b="b"/>
                <a:pathLst>
                  <a:path w="21126" h="21141" fill="norm" stroke="1" extrusionOk="0">
                    <a:moveTo>
                      <a:pt x="21101" y="0"/>
                    </a:moveTo>
                    <a:cubicBezTo>
                      <a:pt x="21600" y="14561"/>
                      <a:pt x="14566" y="21600"/>
                      <a:pt x="0" y="21118"/>
                    </a:cubicBezTo>
                  </a:path>
                </a:pathLst>
              </a:custGeom>
              <a:noFill/>
              <a:ln w="63500" cap="flat">
                <a:solidFill>
                  <a:schemeClr val="accent4"/>
                </a:solidFill>
                <a:prstDash val="sysDot"/>
                <a:miter lim="400000"/>
                <a:headEnd type="triangle" w="med" len="med"/>
                <a:tailEnd type="triangle" w="med" len="med"/>
              </a:ln>
              <a:effectLst/>
            </p:spPr>
            <p:txBody>
              <a:bodyPr/>
              <a:lstStyle/>
              <a:p>
                <a:pPr/>
              </a:p>
            </p:txBody>
          </p:sp>
          <p:sp>
            <p:nvSpPr>
              <p:cNvPr id="3455" name="Cross-check"/>
              <p:cNvSpPr txBox="1"/>
              <p:nvPr/>
            </p:nvSpPr>
            <p:spPr>
              <a:xfrm>
                <a:off x="-61202" y="1606364"/>
                <a:ext cx="1784326" cy="482601"/>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solidFill>
                      <a:schemeClr val="accent3">
                        <a:hueOff val="-365725"/>
                        <a:satOff val="-32500"/>
                        <a:lumOff val="18235"/>
                      </a:schemeClr>
                    </a:solidFill>
                    <a:latin typeface="Gill Sans"/>
                    <a:ea typeface="Gill Sans"/>
                    <a:cs typeface="Gill Sans"/>
                    <a:sym typeface="Gill Sans"/>
                  </a:defRPr>
                </a:lvl1pPr>
              </a:lstStyle>
              <a:p>
                <a:pPr/>
                <a:r>
                  <a:t>Cross-check</a:t>
                </a:r>
              </a:p>
            </p:txBody>
          </p:sp>
        </p:grpSp>
      </p:grpSp>
      <p:grpSp>
        <p:nvGrpSpPr>
          <p:cNvPr id="3467" name="Group"/>
          <p:cNvGrpSpPr/>
          <p:nvPr/>
        </p:nvGrpSpPr>
        <p:grpSpPr>
          <a:xfrm>
            <a:off x="7277963" y="2491064"/>
            <a:ext cx="2379651" cy="3952692"/>
            <a:chOff x="148084" y="21716"/>
            <a:chExt cx="2379650" cy="3952690"/>
          </a:xfrm>
        </p:grpSpPr>
        <p:grpSp>
          <p:nvGrpSpPr>
            <p:cNvPr id="3464" name="Group"/>
            <p:cNvGrpSpPr/>
            <p:nvPr/>
          </p:nvGrpSpPr>
          <p:grpSpPr>
            <a:xfrm>
              <a:off x="647172" y="1156592"/>
              <a:ext cx="984289" cy="2734945"/>
              <a:chOff x="0" y="0"/>
              <a:chExt cx="984288" cy="2734944"/>
            </a:xfrm>
          </p:grpSpPr>
          <p:sp>
            <p:nvSpPr>
              <p:cNvPr id="3458" name="1F3D4…9A8"/>
              <p:cNvSpPr/>
              <p:nvPr/>
            </p:nvSpPr>
            <p:spPr>
              <a:xfrm>
                <a:off x="0" y="0"/>
                <a:ext cx="984289" cy="342900"/>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459" name="A234…FAA"/>
              <p:cNvSpPr/>
              <p:nvPr/>
            </p:nvSpPr>
            <p:spPr>
              <a:xfrm>
                <a:off x="0" y="44061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A234…FAA</a:t>
                </a:r>
              </a:p>
            </p:txBody>
          </p:sp>
          <p:sp>
            <p:nvSpPr>
              <p:cNvPr id="3460" name="Rectangle"/>
              <p:cNvSpPr/>
              <p:nvPr/>
            </p:nvSpPr>
            <p:spPr>
              <a:xfrm>
                <a:off x="0" y="881220"/>
                <a:ext cx="984289" cy="342901"/>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1200">
                    <a:latin typeface="+mn-lt"/>
                    <a:ea typeface="+mn-ea"/>
                    <a:cs typeface="+mn-cs"/>
                    <a:sym typeface="Helvetica Neue Medium"/>
                  </a:defRPr>
                </a:pPr>
              </a:p>
            </p:txBody>
          </p:sp>
          <p:sp>
            <p:nvSpPr>
              <p:cNvPr id="3461" name="1F3D4…9A8"/>
              <p:cNvSpPr/>
              <p:nvPr/>
            </p:nvSpPr>
            <p:spPr>
              <a:xfrm>
                <a:off x="0" y="2392044"/>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462" name="Rectangle"/>
              <p:cNvSpPr/>
              <p:nvPr/>
            </p:nvSpPr>
            <p:spPr>
              <a:xfrm>
                <a:off x="0" y="1888533"/>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 </a:t>
                </a:r>
              </a:p>
            </p:txBody>
          </p:sp>
          <p:sp>
            <p:nvSpPr>
              <p:cNvPr id="3463" name="…"/>
              <p:cNvSpPr txBox="1"/>
              <p:nvPr/>
            </p:nvSpPr>
            <p:spPr>
              <a:xfrm>
                <a:off x="307994" y="1307595"/>
                <a:ext cx="368301"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a:t>
                </a:r>
              </a:p>
            </p:txBody>
          </p:sp>
        </p:grpSp>
        <p:sp>
          <p:nvSpPr>
            <p:cNvPr id="3465" name="2,041,345 Serials…"/>
            <p:cNvSpPr txBox="1"/>
            <p:nvPr/>
          </p:nvSpPr>
          <p:spPr>
            <a:xfrm>
              <a:off x="148084" y="21716"/>
              <a:ext cx="1982466"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2,041,345 Serials </a:t>
              </a:r>
            </a:p>
            <a:p>
              <a:pPr>
                <a:defRPr b="0" sz="2000">
                  <a:latin typeface="Gill Sans"/>
                  <a:ea typeface="Gill Sans"/>
                  <a:cs typeface="Gill Sans"/>
                  <a:sym typeface="Gill Sans"/>
                </a:defRPr>
              </a:pPr>
              <a:r>
                <a:t>w/ OCSP URL</a:t>
              </a:r>
            </a:p>
          </p:txBody>
        </p:sp>
        <p:sp>
          <p:nvSpPr>
            <p:cNvPr id="3466" name="}"/>
            <p:cNvSpPr txBox="1"/>
            <p:nvPr/>
          </p:nvSpPr>
          <p:spPr>
            <a:xfrm>
              <a:off x="1712124" y="1073722"/>
              <a:ext cx="815611" cy="29006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22000">
                  <a:latin typeface="Heiti TC Light"/>
                  <a:ea typeface="Heiti TC Light"/>
                  <a:cs typeface="Heiti TC Light"/>
                  <a:sym typeface="Heiti TC Light"/>
                </a:defRPr>
              </a:lvl1pPr>
            </a:lstStyle>
            <a:p>
              <a:pPr/>
              <a:r>
                <a:t>}</a:t>
              </a:r>
            </a:p>
          </p:txBody>
        </p:sp>
      </p:grpSp>
      <p:sp>
        <p:nvSpPr>
          <p:cNvPr id="3468" name="Arrow"/>
          <p:cNvSpPr/>
          <p:nvPr/>
        </p:nvSpPr>
        <p:spPr>
          <a:xfrm>
            <a:off x="6789380" y="4643178"/>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69" name="Arrow"/>
          <p:cNvSpPr/>
          <p:nvPr/>
        </p:nvSpPr>
        <p:spPr>
          <a:xfrm>
            <a:off x="1890862" y="4606857"/>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70" name="Arrow"/>
          <p:cNvSpPr/>
          <p:nvPr/>
        </p:nvSpPr>
        <p:spPr>
          <a:xfrm>
            <a:off x="4230729" y="4643178"/>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71" name="Arrow"/>
          <p:cNvSpPr/>
          <p:nvPr/>
        </p:nvSpPr>
        <p:spPr>
          <a:xfrm>
            <a:off x="10136947" y="4606857"/>
            <a:ext cx="847907"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72" name="Robot"/>
          <p:cNvSpPr/>
          <p:nvPr/>
        </p:nvSpPr>
        <p:spPr>
          <a:xfrm>
            <a:off x="11379595" y="7343094"/>
            <a:ext cx="768273" cy="114806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73" name="Callout"/>
          <p:cNvSpPr/>
          <p:nvPr/>
        </p:nvSpPr>
        <p:spPr>
          <a:xfrm>
            <a:off x="10999904" y="3594856"/>
            <a:ext cx="1354932" cy="3513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65" y="0"/>
                </a:moveTo>
                <a:cubicBezTo>
                  <a:pt x="1238" y="0"/>
                  <a:pt x="0" y="477"/>
                  <a:pt x="0" y="1066"/>
                </a:cubicBezTo>
                <a:lnTo>
                  <a:pt x="0" y="17003"/>
                </a:lnTo>
                <a:cubicBezTo>
                  <a:pt x="0" y="17592"/>
                  <a:pt x="1238" y="18070"/>
                  <a:pt x="2765" y="18070"/>
                </a:cubicBezTo>
                <a:lnTo>
                  <a:pt x="9136" y="18070"/>
                </a:lnTo>
                <a:lnTo>
                  <a:pt x="12148" y="21600"/>
                </a:lnTo>
                <a:lnTo>
                  <a:pt x="15166" y="18070"/>
                </a:lnTo>
                <a:lnTo>
                  <a:pt x="18835" y="18070"/>
                </a:lnTo>
                <a:cubicBezTo>
                  <a:pt x="20362" y="18070"/>
                  <a:pt x="21600" y="17592"/>
                  <a:pt x="21600" y="17003"/>
                </a:cubicBezTo>
                <a:lnTo>
                  <a:pt x="21600" y="1066"/>
                </a:lnTo>
                <a:cubicBezTo>
                  <a:pt x="21600" y="477"/>
                  <a:pt x="20362" y="0"/>
                  <a:pt x="18835" y="0"/>
                </a:cubicBezTo>
                <a:lnTo>
                  <a:pt x="2765" y="0"/>
                </a:lnTo>
                <a:close/>
              </a:path>
            </a:pathLst>
          </a:custGeom>
          <a:ln w="63500">
            <a:solidFill>
              <a:schemeClr val="accent1">
                <a:lumOff val="13529"/>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474" name="Measurement…"/>
          <p:cNvSpPr txBox="1"/>
          <p:nvPr/>
        </p:nvSpPr>
        <p:spPr>
          <a:xfrm>
            <a:off x="10936334" y="8477406"/>
            <a:ext cx="16547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000">
                <a:latin typeface="Gill Sans"/>
                <a:ea typeface="Gill Sans"/>
                <a:cs typeface="Gill Sans"/>
                <a:sym typeface="Gill Sans"/>
              </a:defRPr>
            </a:pPr>
            <a:r>
              <a:t>Measurement </a:t>
            </a:r>
          </a:p>
          <a:p>
            <a:pPr>
              <a:defRPr b="0" sz="2000">
                <a:latin typeface="Gill Sans"/>
                <a:ea typeface="Gill Sans"/>
                <a:cs typeface="Gill Sans"/>
                <a:sym typeface="Gill Sans"/>
              </a:defRPr>
            </a:pPr>
            <a:r>
              <a:t>Client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3469"/>
                                        </p:tgtEl>
                                        <p:attrNameLst>
                                          <p:attrName>style.visibility</p:attrName>
                                        </p:attrNameLst>
                                      </p:cBhvr>
                                      <p:to>
                                        <p:strVal val="visible"/>
                                      </p:to>
                                    </p:set>
                                    <p:animEffect filter="wipe(left)" transition="in">
                                      <p:cBhvr>
                                        <p:cTn id="11" dur="300"/>
                                        <p:tgtEl>
                                          <p:spTgt spid="3469"/>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34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4" fill="hold">
                                  <p:stCondLst>
                                    <p:cond delay="0"/>
                                  </p:stCondLst>
                                  <p:iterate type="el" backwards="0">
                                    <p:tmAbs val="0"/>
                                  </p:iterate>
                                  <p:childTnLst>
                                    <p:set>
                                      <p:cBhvr>
                                        <p:cTn id="18" fill="hold"/>
                                        <p:tgtEl>
                                          <p:spTgt spid="3470"/>
                                        </p:tgtEl>
                                        <p:attrNameLst>
                                          <p:attrName>style.visibility</p:attrName>
                                        </p:attrNameLst>
                                      </p:cBhvr>
                                      <p:to>
                                        <p:strVal val="visible"/>
                                      </p:to>
                                    </p:set>
                                    <p:animEffect filter="wipe(left)" transition="in">
                                      <p:cBhvr>
                                        <p:cTn id="19" dur="300"/>
                                        <p:tgtEl>
                                          <p:spTgt spid="3470"/>
                                        </p:tgtEl>
                                      </p:cBhvr>
                                    </p:animEffect>
                                  </p:childTnLst>
                                </p:cTn>
                              </p:par>
                            </p:childTnLst>
                          </p:cTn>
                        </p:par>
                        <p:par>
                          <p:cTn id="20" fill="hold">
                            <p:stCondLst>
                              <p:cond delay="300"/>
                            </p:stCondLst>
                            <p:childTnLst>
                              <p:par>
                                <p:cTn id="21" presetClass="entr" nodeType="afterEffect" presetSubtype="0" presetID="1" grpId="5" fill="hold">
                                  <p:stCondLst>
                                    <p:cond delay="0"/>
                                  </p:stCondLst>
                                  <p:iterate type="el" backwards="0">
                                    <p:tmAbs val="0"/>
                                  </p:iterate>
                                  <p:childTnLst>
                                    <p:set>
                                      <p:cBhvr>
                                        <p:cTn id="22" fill="hold"/>
                                        <p:tgtEl>
                                          <p:spTgt spid="34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6" fill="hold">
                                  <p:stCondLst>
                                    <p:cond delay="0"/>
                                  </p:stCondLst>
                                  <p:iterate type="el" backwards="0">
                                    <p:tmAbs val="0"/>
                                  </p:iterate>
                                  <p:childTnLst>
                                    <p:set>
                                      <p:cBhvr>
                                        <p:cTn id="26" fill="hold"/>
                                        <p:tgtEl>
                                          <p:spTgt spid="3468"/>
                                        </p:tgtEl>
                                        <p:attrNameLst>
                                          <p:attrName>style.visibility</p:attrName>
                                        </p:attrNameLst>
                                      </p:cBhvr>
                                      <p:to>
                                        <p:strVal val="visible"/>
                                      </p:to>
                                    </p:set>
                                    <p:animEffect filter="wipe(left)" transition="in">
                                      <p:cBhvr>
                                        <p:cTn id="27" dur="300"/>
                                        <p:tgtEl>
                                          <p:spTgt spid="3468"/>
                                        </p:tgtEl>
                                      </p:cBhvr>
                                    </p:animEffect>
                                  </p:childTnLst>
                                </p:cTn>
                              </p:par>
                            </p:childTnLst>
                          </p:cTn>
                        </p:par>
                        <p:par>
                          <p:cTn id="28" fill="hold">
                            <p:stCondLst>
                              <p:cond delay="300"/>
                            </p:stCondLst>
                            <p:childTnLst>
                              <p:par>
                                <p:cTn id="29" presetClass="entr" nodeType="afterEffect" presetSubtype="0" presetID="1" grpId="7" fill="hold">
                                  <p:stCondLst>
                                    <p:cond delay="0"/>
                                  </p:stCondLst>
                                  <p:iterate type="el" backwards="0">
                                    <p:tmAbs val="0"/>
                                  </p:iterate>
                                  <p:childTnLst>
                                    <p:set>
                                      <p:cBhvr>
                                        <p:cTn id="30" fill="hold"/>
                                        <p:tgtEl>
                                          <p:spTgt spid="346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39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1" presetID="22" grpId="9" fill="hold">
                                  <p:stCondLst>
                                    <p:cond delay="0"/>
                                  </p:stCondLst>
                                  <p:iterate type="el" backwards="0">
                                    <p:tmAbs val="0"/>
                                  </p:iterate>
                                  <p:childTnLst>
                                    <p:set>
                                      <p:cBhvr>
                                        <p:cTn id="38" fill="hold"/>
                                        <p:tgtEl>
                                          <p:spTgt spid="3457"/>
                                        </p:tgtEl>
                                        <p:attrNameLst>
                                          <p:attrName>style.visibility</p:attrName>
                                        </p:attrNameLst>
                                      </p:cBhvr>
                                      <p:to>
                                        <p:strVal val="visible"/>
                                      </p:to>
                                    </p:set>
                                    <p:animEffect filter="wipe(up)" transition="in">
                                      <p:cBhvr>
                                        <p:cTn id="39" dur="300"/>
                                        <p:tgtEl>
                                          <p:spTgt spid="3457"/>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8" presetID="22" grpId="10" fill="hold">
                                  <p:stCondLst>
                                    <p:cond delay="0"/>
                                  </p:stCondLst>
                                  <p:iterate type="el" backwards="0">
                                    <p:tmAbs val="0"/>
                                  </p:iterate>
                                  <p:childTnLst>
                                    <p:set>
                                      <p:cBhvr>
                                        <p:cTn id="43" fill="hold"/>
                                        <p:tgtEl>
                                          <p:spTgt spid="3471"/>
                                        </p:tgtEl>
                                        <p:attrNameLst>
                                          <p:attrName>style.visibility</p:attrName>
                                        </p:attrNameLst>
                                      </p:cBhvr>
                                      <p:to>
                                        <p:strVal val="visible"/>
                                      </p:to>
                                    </p:set>
                                    <p:animEffect filter="wipe(left)" transition="in">
                                      <p:cBhvr>
                                        <p:cTn id="44" dur="300"/>
                                        <p:tgtEl>
                                          <p:spTgt spid="3471"/>
                                        </p:tgtEl>
                                      </p:cBhvr>
                                    </p:animEffect>
                                  </p:childTnLst>
                                </p:cTn>
                              </p:par>
                            </p:childTnLst>
                          </p:cTn>
                        </p:par>
                        <p:par>
                          <p:cTn id="45" fill="hold">
                            <p:stCondLst>
                              <p:cond delay="300"/>
                            </p:stCondLst>
                            <p:childTnLst>
                              <p:par>
                                <p:cTn id="46" presetClass="entr" nodeType="afterEffect" presetSubtype="0" presetID="1" grpId="11" fill="hold">
                                  <p:stCondLst>
                                    <p:cond delay="0"/>
                                  </p:stCondLst>
                                  <p:iterate type="el" backwards="0">
                                    <p:tmAbs val="0"/>
                                  </p:iterate>
                                  <p:childTnLst>
                                    <p:set>
                                      <p:cBhvr>
                                        <p:cTn id="47" fill="hold"/>
                                        <p:tgtEl>
                                          <p:spTgt spid="344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12" fill="hold">
                                  <p:stCondLst>
                                    <p:cond delay="0"/>
                                  </p:stCondLst>
                                  <p:iterate type="el" backwards="0">
                                    <p:tmAbs val="0"/>
                                  </p:iterate>
                                  <p:childTnLst>
                                    <p:set>
                                      <p:cBhvr>
                                        <p:cTn id="51" fill="hold"/>
                                        <p:tgtEl>
                                          <p:spTgt spid="3473"/>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3" fill="hold">
                                  <p:stCondLst>
                                    <p:cond delay="0"/>
                                  </p:stCondLst>
                                  <p:iterate type="el" backwards="0">
                                    <p:tmAbs val="0"/>
                                  </p:iterate>
                                  <p:childTnLst>
                                    <p:set>
                                      <p:cBhvr>
                                        <p:cTn id="54" fill="hold"/>
                                        <p:tgtEl>
                                          <p:spTgt spid="3472"/>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4" fill="hold">
                                  <p:stCondLst>
                                    <p:cond delay="0"/>
                                  </p:stCondLst>
                                  <p:iterate type="el" backwards="0">
                                    <p:tmAbs val="0"/>
                                  </p:iterate>
                                  <p:childTnLst>
                                    <p:set>
                                      <p:cBhvr>
                                        <p:cTn id="57" fill="hold"/>
                                        <p:tgtEl>
                                          <p:spTgt spid="34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69" grpId="2"/>
      <p:bldP build="whole" bldLvl="1" animBg="1" rev="0" advAuto="0" spid="3397" grpId="8"/>
      <p:bldP build="whole" bldLvl="1" animBg="1" rev="0" advAuto="0" spid="3430" grpId="1"/>
      <p:bldP build="whole" bldLvl="1" animBg="1" rev="0" advAuto="0" spid="3467" grpId="7"/>
      <p:bldP build="whole" bldLvl="1" animBg="1" rev="0" advAuto="0" spid="3468" grpId="6"/>
      <p:bldP build="whole" bldLvl="1" animBg="1" rev="0" advAuto="0" spid="3409" grpId="3"/>
      <p:bldP build="whole" bldLvl="1" animBg="1" rev="0" advAuto="0" spid="3471" grpId="10"/>
      <p:bldP build="whole" bldLvl="1" animBg="1" rev="0" advAuto="0" spid="3442" grpId="11"/>
      <p:bldP build="whole" bldLvl="1" animBg="1" rev="0" advAuto="0" spid="3473" grpId="12"/>
      <p:bldP build="whole" bldLvl="1" animBg="1" rev="0" advAuto="0" spid="3470" grpId="4"/>
      <p:bldP build="whole" bldLvl="1" animBg="1" rev="0" advAuto="0" spid="3457" grpId="9"/>
      <p:bldP build="whole" bldLvl="1" animBg="1" rev="0" advAuto="0" spid="3417" grpId="5"/>
      <p:bldP build="whole" bldLvl="1" animBg="1" rev="0" advAuto="0" spid="3472" grpId="13"/>
      <p:bldP build="whole" bldLvl="1" animBg="1" rev="0" advAuto="0" spid="3474" grpId="14"/>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9" name="(3) Consistency…"/>
          <p:cNvSpPr txBox="1"/>
          <p:nvPr>
            <p:ph type="title"/>
          </p:nvPr>
        </p:nvSpPr>
        <p:spPr>
          <a:prstGeom prst="rect">
            <a:avLst/>
          </a:prstGeom>
        </p:spPr>
        <p:txBody>
          <a:bodyPr/>
          <a:lstStyle/>
          <a:p>
            <a:pPr/>
            <a:r>
              <a:t>(3) Consistency </a:t>
            </a:r>
          </a:p>
          <a:p>
            <a:pPr/>
            <a:r>
              <a:t>OCSP vs. CRL</a:t>
            </a:r>
          </a:p>
        </p:txBody>
      </p:sp>
      <p:sp>
        <p:nvSpPr>
          <p:cNvPr id="348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481" name="Table"/>
          <p:cNvGraphicFramePr/>
          <p:nvPr/>
        </p:nvGraphicFramePr>
        <p:xfrm>
          <a:off x="736204" y="1966280"/>
          <a:ext cx="11677816" cy="693762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3969120"/>
                <a:gridCol w="3960577"/>
                <a:gridCol w="1245138"/>
                <a:gridCol w="1245138"/>
                <a:gridCol w="1245138"/>
              </a:tblGrid>
              <a:tr h="692492">
                <a:tc rowSpan="2">
                  <a:txBody>
                    <a:bodyPr/>
                    <a:lstStyle/>
                    <a:p>
                      <a:pPr>
                        <a:defRPr b="0" sz="1800">
                          <a:solidFill>
                            <a:srgbClr val="000000"/>
                          </a:solidFill>
                        </a:defRPr>
                      </a:pPr>
                      <a:r>
                        <a:rPr sz="2200">
                          <a:solidFill>
                            <a:srgbClr val="FFFFFF"/>
                          </a:solidFill>
                          <a:latin typeface="Gill Sans"/>
                          <a:ea typeface="Gill Sans"/>
                          <a:cs typeface="Gill Sans"/>
                          <a:sym typeface="Gill Sans"/>
                        </a:rPr>
                        <a:t>OCSP URL</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rowSpan="2">
                  <a:txBody>
                    <a:bodyPr/>
                    <a:lstStyle/>
                    <a:p>
                      <a:pPr>
                        <a:defRPr sz="1800">
                          <a:solidFill>
                            <a:srgbClr val="000000"/>
                          </a:solidFill>
                        </a:defRPr>
                      </a:pPr>
                      <a:r>
                        <a:rPr sz="2200">
                          <a:solidFill>
                            <a:srgbClr val="FFFFFF"/>
                          </a:solidFill>
                          <a:latin typeface="Gill Sans"/>
                          <a:ea typeface="Gill Sans"/>
                          <a:cs typeface="Gill Sans"/>
                          <a:sym typeface="Gill Sans"/>
                        </a:rPr>
                        <a:t>CRL</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32650"/>
                    </a:solidFill>
                  </a:tcPr>
                </a:tc>
                <a:tc gridSpan="3">
                  <a:txBody>
                    <a:bodyPr/>
                    <a:lstStyle/>
                    <a:p>
                      <a:pPr>
                        <a:defRPr sz="1800">
                          <a:solidFill>
                            <a:srgbClr val="000000"/>
                          </a:solidFill>
                        </a:defRPr>
                      </a:pPr>
                      <a:r>
                        <a:rPr sz="2200">
                          <a:solidFill>
                            <a:srgbClr val="FFFFFF"/>
                          </a:solidFill>
                          <a:latin typeface="Gill Sans"/>
                          <a:ea typeface="Gill Sans"/>
                          <a:cs typeface="Gill Sans"/>
                          <a:sym typeface="Gill Sans"/>
                        </a:rPr>
                        <a:t># of certificates where the OCSP response is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r>
              <a:tr h="692492">
                <a:tc vMerge="1">
                  <a:tcPr/>
                </a:tc>
                <a:tc vMerge="1">
                  <a:tcPr/>
                </a:tc>
                <a:tc>
                  <a:txBody>
                    <a:bodyPr/>
                    <a:lstStyle/>
                    <a:p>
                      <a:pPr>
                        <a:defRPr sz="1800">
                          <a:solidFill>
                            <a:srgbClr val="000000"/>
                          </a:solidFill>
                        </a:defRPr>
                      </a:pPr>
                      <a:r>
                        <a:rPr sz="1900">
                          <a:solidFill>
                            <a:srgbClr val="FFFFFF"/>
                          </a:solidFill>
                          <a:latin typeface="Gill Sans"/>
                          <a:ea typeface="Gill Sans"/>
                          <a:cs typeface="Gill Sans"/>
                          <a:sym typeface="Gill Sans"/>
                        </a:rPr>
                        <a:t>Unknown</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Good</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Revoked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ocsp.camerfirma.com</a:t>
                      </a:r>
                    </a:p>
                  </a:txBody>
                  <a:tcPr marL="50800" marR="50800" marT="50800" marB="50800" anchor="ctr" anchorCtr="0" horzOverflow="overflow">
                    <a:lnT w="25400">
                      <a:solidFill>
                        <a:srgbClr val="D6D7D6"/>
                      </a:solidFill>
                      <a:miter lim="400000"/>
                    </a:lnT>
                  </a:tcPr>
                </a:tc>
                <a:tc>
                  <a:txBody>
                    <a:bodyPr/>
                    <a:lstStyle/>
                    <a:p>
                      <a:pPr algn="l">
                        <a:defRPr sz="1800">
                          <a:solidFill>
                            <a:srgbClr val="000000"/>
                          </a:solidFill>
                        </a:defRPr>
                      </a:pPr>
                      <a:r>
                        <a:rPr sz="1600">
                          <a:solidFill>
                            <a:srgbClr val="FFFFFF"/>
                          </a:solidFill>
                          <a:latin typeface="Symbol"/>
                          <a:ea typeface="Symbol"/>
                          <a:cs typeface="Symbol"/>
                          <a:sym typeface="Symbol"/>
                        </a:rPr>
                        <a:t>crl1.camerfirma.com/camerfirma_cserverii-2015.crl</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7</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369</a:t>
                      </a:r>
                    </a:p>
                  </a:txBody>
                  <a:tcPr marL="50800" marR="50800" marT="50800" marB="50800" anchor="ctr" anchorCtr="0" horzOverflow="overflow">
                    <a:lnR w="12700">
                      <a:solidFill>
                        <a:srgbClr val="D6D6D6"/>
                      </a:solidFill>
                      <a:miter lim="400000"/>
                    </a:lnR>
                    <a:lnT w="25400">
                      <a:solidFill>
                        <a:srgbClr val="D6D7D6"/>
                      </a:solidFill>
                      <a:miter lim="400000"/>
                    </a:lnT>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ocsp.quovadisglobal.com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crl.quovadisglobal.com/qvsslg3.crl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514</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ocsp.startssl.com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crl.startssl.com/sca-server1.crl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980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ss.symcd.com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ss.symcb.com/ss.crl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28,032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twcasslocsp.twca.com.tw/</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sslserver.twca.com.tw/sslserver/securessl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122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ocsp2.globalsign.com/gsalphasha2g2 </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crl2.alphassl.com/gs/gsalphasha2g2.crl </a:t>
                      </a:r>
                    </a:p>
                  </a:txBody>
                  <a:tcPr marL="50800" marR="50800" marT="50800" marB="50800" anchor="ctr" anchorCtr="0" horzOverflow="overflow"/>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5,375</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ocsp.firmaprofesional.com</a:t>
                      </a:r>
                    </a:p>
                  </a:txBody>
                  <a:tcPr marL="50800" marR="50800" marT="50800" marB="50800" anchor="ctr" anchorCtr="0" horzOverflow="overflow">
                    <a:lnB w="25400">
                      <a:solidFill>
                        <a:srgbClr val="D6D7D6"/>
                      </a:solidFill>
                      <a:miter lim="400000"/>
                    </a:lnB>
                  </a:tcPr>
                </a:tc>
                <a:tc>
                  <a:txBody>
                    <a:bodyPr/>
                    <a:lstStyle/>
                    <a:p>
                      <a:pPr algn="l">
                        <a:defRPr sz="1800">
                          <a:solidFill>
                            <a:srgbClr val="000000"/>
                          </a:solidFill>
                        </a:defRPr>
                      </a:pPr>
                      <a:r>
                        <a:rPr sz="1600">
                          <a:solidFill>
                            <a:srgbClr val="FFFFFF"/>
                          </a:solidFill>
                          <a:latin typeface="Symbol"/>
                          <a:ea typeface="Symbol"/>
                          <a:cs typeface="Symbol"/>
                          <a:sym typeface="Symbol"/>
                        </a:rPr>
                        <a:t>crl.firmaprofesional.com/infraestructura.crl </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11</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lnB w="25400">
                      <a:solidFill>
                        <a:srgbClr val="D6D7D6"/>
                      </a:solidFill>
                      <a:miter lim="400000"/>
                    </a:lnB>
                  </a:tcPr>
                </a:tc>
              </a:tr>
              <a:tr h="692492">
                <a:tc>
                  <a:txBody>
                    <a:bodyPr/>
                    <a:lstStyle/>
                    <a:p>
                      <a:pPr algn="l">
                        <a:defRPr b="0" sz="1800">
                          <a:solidFill>
                            <a:srgbClr val="000000"/>
                          </a:solidFill>
                        </a:defRPr>
                      </a:pPr>
                      <a:r>
                        <a:rPr>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lgn="l">
                        <a:defRPr sz="1800">
                          <a:solidFill>
                            <a:srgbClr val="000000"/>
                          </a:solidFill>
                        </a:defRPr>
                      </a:pPr>
                      <a:r>
                        <a:rPr>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R w="12700">
                      <a:solidFill>
                        <a:srgbClr val="D6D6D6"/>
                      </a:solidFill>
                      <a:miter lim="400000"/>
                    </a:lnR>
                    <a:lnT w="25400">
                      <a:solidFill>
                        <a:srgbClr val="D6D7D6"/>
                      </a:solidFill>
                      <a:miter lim="400000"/>
                    </a:lnT>
                    <a:lnB w="12700">
                      <a:solidFill>
                        <a:srgbClr val="D6D6D6"/>
                      </a:solidFill>
                      <a:miter lim="400000"/>
                    </a:lnB>
                  </a:tcPr>
                </a:tc>
              </a:tr>
            </a:tbl>
          </a:graphicData>
        </a:graphic>
      </p:graphicFrame>
      <p:sp>
        <p:nvSpPr>
          <p:cNvPr id="3482" name="Rectangle"/>
          <p:cNvSpPr/>
          <p:nvPr/>
        </p:nvSpPr>
        <p:spPr>
          <a:xfrm>
            <a:off x="8684607" y="3403221"/>
            <a:ext cx="3680453" cy="5479853"/>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300" fill="hold"/>
                                        <p:tgtEl>
                                          <p:spTgt spid="3482"/>
                                        </p:tgtEl>
                                      </p:cBhvr>
                                    </p:animEffect>
                                    <p:set>
                                      <p:cBhvr>
                                        <p:cTn id="7" fill="hold">
                                          <p:stCondLst>
                                            <p:cond delay="299"/>
                                          </p:stCondLst>
                                        </p:cTn>
                                        <p:tgtEl>
                                          <p:spTgt spid="34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82" grpId="1"/>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6" name="(3) Consistency…"/>
          <p:cNvSpPr txBox="1"/>
          <p:nvPr>
            <p:ph type="title"/>
          </p:nvPr>
        </p:nvSpPr>
        <p:spPr>
          <a:prstGeom prst="rect">
            <a:avLst/>
          </a:prstGeom>
        </p:spPr>
        <p:txBody>
          <a:bodyPr/>
          <a:lstStyle/>
          <a:p>
            <a:pPr/>
            <a:r>
              <a:t>(3) Consistency </a:t>
            </a:r>
          </a:p>
          <a:p>
            <a:pPr/>
            <a:r>
              <a:t>OCSP vs. CRL</a:t>
            </a:r>
          </a:p>
        </p:txBody>
      </p:sp>
      <p:sp>
        <p:nvSpPr>
          <p:cNvPr id="348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488" name="Table"/>
          <p:cNvGraphicFramePr/>
          <p:nvPr/>
        </p:nvGraphicFramePr>
        <p:xfrm>
          <a:off x="736204" y="1966280"/>
          <a:ext cx="11677816" cy="693762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3969120"/>
                <a:gridCol w="3960577"/>
                <a:gridCol w="1245138"/>
                <a:gridCol w="1245138"/>
                <a:gridCol w="1245138"/>
              </a:tblGrid>
              <a:tr h="692492">
                <a:tc rowSpan="2">
                  <a:txBody>
                    <a:bodyPr/>
                    <a:lstStyle/>
                    <a:p>
                      <a:pPr>
                        <a:defRPr b="0" sz="1800">
                          <a:solidFill>
                            <a:srgbClr val="000000"/>
                          </a:solidFill>
                        </a:defRPr>
                      </a:pPr>
                      <a:r>
                        <a:rPr sz="2200">
                          <a:solidFill>
                            <a:srgbClr val="FFFFFF"/>
                          </a:solidFill>
                          <a:latin typeface="Gill Sans"/>
                          <a:ea typeface="Gill Sans"/>
                          <a:cs typeface="Gill Sans"/>
                          <a:sym typeface="Gill Sans"/>
                        </a:rPr>
                        <a:t>OCSP URL</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rowSpan="2">
                  <a:txBody>
                    <a:bodyPr/>
                    <a:lstStyle/>
                    <a:p>
                      <a:pPr>
                        <a:defRPr sz="1800">
                          <a:solidFill>
                            <a:srgbClr val="000000"/>
                          </a:solidFill>
                        </a:defRPr>
                      </a:pPr>
                      <a:r>
                        <a:rPr sz="2200">
                          <a:solidFill>
                            <a:srgbClr val="FFFFFF"/>
                          </a:solidFill>
                          <a:latin typeface="Gill Sans"/>
                          <a:ea typeface="Gill Sans"/>
                          <a:cs typeface="Gill Sans"/>
                          <a:sym typeface="Gill Sans"/>
                        </a:rPr>
                        <a:t>CRL</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32650"/>
                    </a:solidFill>
                  </a:tcPr>
                </a:tc>
                <a:tc gridSpan="3">
                  <a:txBody>
                    <a:bodyPr/>
                    <a:lstStyle/>
                    <a:p>
                      <a:pPr>
                        <a:defRPr sz="1800">
                          <a:solidFill>
                            <a:srgbClr val="000000"/>
                          </a:solidFill>
                        </a:defRPr>
                      </a:pPr>
                      <a:r>
                        <a:rPr sz="2200">
                          <a:solidFill>
                            <a:srgbClr val="FFFFFF"/>
                          </a:solidFill>
                          <a:latin typeface="Gill Sans"/>
                          <a:ea typeface="Gill Sans"/>
                          <a:cs typeface="Gill Sans"/>
                          <a:sym typeface="Gill Sans"/>
                        </a:rPr>
                        <a:t># of certificates where the OCSP response is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r>
              <a:tr h="692492">
                <a:tc vMerge="1">
                  <a:tcPr/>
                </a:tc>
                <a:tc vMerge="1">
                  <a:tcPr/>
                </a:tc>
                <a:tc>
                  <a:txBody>
                    <a:bodyPr/>
                    <a:lstStyle/>
                    <a:p>
                      <a:pPr>
                        <a:defRPr sz="1800">
                          <a:solidFill>
                            <a:srgbClr val="000000"/>
                          </a:solidFill>
                        </a:defRPr>
                      </a:pPr>
                      <a:r>
                        <a:rPr sz="1900">
                          <a:solidFill>
                            <a:srgbClr val="FFFFFF"/>
                          </a:solidFill>
                          <a:latin typeface="Gill Sans"/>
                          <a:ea typeface="Gill Sans"/>
                          <a:cs typeface="Gill Sans"/>
                          <a:sym typeface="Gill Sans"/>
                        </a:rPr>
                        <a:t>Unknown</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Good</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Revoked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ocsp.camerfirma.com</a:t>
                      </a:r>
                    </a:p>
                  </a:txBody>
                  <a:tcPr marL="50800" marR="50800" marT="50800" marB="50800" anchor="ctr" anchorCtr="0" horzOverflow="overflow">
                    <a:lnT w="25400">
                      <a:solidFill>
                        <a:srgbClr val="D6D7D6"/>
                      </a:solidFill>
                      <a:miter lim="400000"/>
                    </a:lnT>
                  </a:tcPr>
                </a:tc>
                <a:tc>
                  <a:txBody>
                    <a:bodyPr/>
                    <a:lstStyle/>
                    <a:p>
                      <a:pPr algn="l">
                        <a:defRPr sz="1800">
                          <a:solidFill>
                            <a:srgbClr val="000000"/>
                          </a:solidFill>
                        </a:defRPr>
                      </a:pPr>
                      <a:r>
                        <a:rPr sz="2200">
                          <a:solidFill>
                            <a:srgbClr val="FFFFFF"/>
                          </a:solidFill>
                          <a:latin typeface="Gill Sans"/>
                          <a:ea typeface="Gill Sans"/>
                          <a:cs typeface="Gill Sans"/>
                          <a:sym typeface="Gill Sans"/>
                        </a:rPr>
                        <a:t>crl1.camerfirma.com/camerfirma_cserverii-2015.crl
</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7</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369</a:t>
                      </a:r>
                    </a:p>
                  </a:txBody>
                  <a:tcPr marL="50800" marR="50800" marT="50800" marB="50800" anchor="ctr" anchorCtr="0" horzOverflow="overflow">
                    <a:lnR w="12700">
                      <a:solidFill>
                        <a:srgbClr val="D6D6D6"/>
                      </a:solidFill>
                      <a:miter lim="400000"/>
                    </a:lnR>
                    <a:lnT w="25400">
                      <a:solidFill>
                        <a:srgbClr val="D6D7D6"/>
                      </a:solidFill>
                      <a:miter lim="400000"/>
                    </a:lnT>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ocsp.quovadisglobal.com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crl.quovadisglobal.com/qvsslg3.crl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514</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ocsp.startssl.com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crl.startssl.com/sca-server1.crl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980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ss.symcd.com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ss.symcb.com/ss.crl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28,032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twcasslocsp.twca.com.tw/</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sslserver.twca.com.tw/sslserver/Securessl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122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ocsp2.globalsign.com/gsalphasha2g2 </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crl2.alphassl.com/gs/gsalphasha2g2.crl </a:t>
                      </a:r>
                    </a:p>
                  </a:txBody>
                  <a:tcPr marL="50800" marR="50800" marT="50800" marB="50800" anchor="ctr" anchorCtr="0" horzOverflow="overflow"/>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5,375</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ocsp.firmaprofesional.com</a:t>
                      </a:r>
                    </a:p>
                  </a:txBody>
                  <a:tcPr marL="50800" marR="50800" marT="50800" marB="50800" anchor="ctr" anchorCtr="0" horzOverflow="overflow">
                    <a:lnB w="25400">
                      <a:solidFill>
                        <a:srgbClr val="D6D7D6"/>
                      </a:solidFill>
                      <a:custDash>
                        <a:ds d="200000" sp="200000"/>
                      </a:custDash>
                      <a:miter lim="400000"/>
                    </a:lnB>
                  </a:tcPr>
                </a:tc>
                <a:tc>
                  <a:txBody>
                    <a:bodyPr/>
                    <a:lstStyle/>
                    <a:p>
                      <a:pPr algn="l">
                        <a:defRPr sz="1800">
                          <a:solidFill>
                            <a:srgbClr val="000000"/>
                          </a:solidFill>
                        </a:defRPr>
                      </a:pPr>
                      <a:r>
                        <a:rPr sz="2200">
                          <a:solidFill>
                            <a:srgbClr val="FFFFFF"/>
                          </a:solidFill>
                          <a:latin typeface="Gill Sans"/>
                          <a:ea typeface="Gill Sans"/>
                          <a:cs typeface="Gill Sans"/>
                          <a:sym typeface="Gill Sans"/>
                        </a:rPr>
                        <a:t> crl.firmaprofesional.com/infraestructura.crl </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11</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lnB w="25400">
                      <a:solidFill>
                        <a:srgbClr val="D6D7D6"/>
                      </a:solidFill>
                      <a:custDash>
                        <a:ds d="200000" sp="200000"/>
                      </a:custDash>
                      <a:miter lim="400000"/>
                    </a:lnB>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lgn="l">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R w="12700">
                      <a:solidFill>
                        <a:srgbClr val="D6D6D6"/>
                      </a:solidFill>
                      <a:miter lim="400000"/>
                    </a:lnR>
                    <a:lnT w="25400">
                      <a:solidFill>
                        <a:srgbClr val="D6D7D6"/>
                      </a:solidFill>
                      <a:custDash>
                        <a:ds d="200000" sp="200000"/>
                      </a:custDash>
                      <a:miter lim="400000"/>
                    </a:lnT>
                    <a:lnB w="12700">
                      <a:solidFill>
                        <a:srgbClr val="D6D6D6"/>
                      </a:solidFill>
                      <a:miter lim="400000"/>
                    </a:lnB>
                  </a:tcPr>
                </a:tc>
              </a:tr>
            </a:tbl>
          </a:graphicData>
        </a:graphic>
      </p:graphicFrame>
      <p:sp>
        <p:nvSpPr>
          <p:cNvPr id="3489" name="Rectangle"/>
          <p:cNvSpPr/>
          <p:nvPr/>
        </p:nvSpPr>
        <p:spPr>
          <a:xfrm>
            <a:off x="226711" y="1606998"/>
            <a:ext cx="12758971" cy="7319562"/>
          </a:xfrm>
          <a:prstGeom prst="rect">
            <a:avLst/>
          </a:prstGeom>
          <a:solidFill>
            <a:srgbClr val="000000">
              <a:alpha val="81505"/>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90" name="“OCSP and PKI Management are two different platforms and are synchronized by means of some DDBB triggers that are failing in some circumstances. Meanwhile CRL management is easer and simple, OCSP should give information about any certificate serial number issued by *** and the amount of information transmitted between them. That’s the source of this problem.”"/>
          <p:cNvSpPr txBox="1"/>
          <p:nvPr/>
        </p:nvSpPr>
        <p:spPr>
          <a:xfrm>
            <a:off x="210362" y="4408247"/>
            <a:ext cx="12791670" cy="24103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7999"/>
              </a:lnSpc>
              <a:defRPr b="0" i="1" sz="2600"/>
            </a:pPr>
            <a:r>
              <a:t>“OCSP and PKI Management are </a:t>
            </a:r>
            <a:r>
              <a:rPr>
                <a:solidFill>
                  <a:schemeClr val="accent5">
                    <a:hueOff val="89162"/>
                    <a:satOff val="9554"/>
                    <a:lumOff val="16296"/>
                  </a:schemeClr>
                </a:solidFill>
              </a:rPr>
              <a:t>two different platforms and are synchronized by means of some DDBB triggers</a:t>
            </a:r>
            <a:r>
              <a:t> that are failing in some circumstances. Meanwhile CRL management is easer and simple, OCSP should give information about any certificate serial number issued by *** and the amount of information transmitted between them. That’s the source of this problem.”</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X.509 Format"/>
          <p:cNvSpPr txBox="1"/>
          <p:nvPr>
            <p:ph type="title"/>
          </p:nvPr>
        </p:nvSpPr>
        <p:spPr>
          <a:prstGeom prst="rect">
            <a:avLst/>
          </a:prstGeom>
        </p:spPr>
        <p:txBody>
          <a:bodyPr/>
          <a:lstStyle/>
          <a:p>
            <a:pPr/>
            <a:r>
              <a:t>X.509 Format</a:t>
            </a:r>
          </a:p>
        </p:txBody>
      </p:sp>
      <p:sp>
        <p:nvSpPr>
          <p:cNvPr id="421"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2" name="Version: 3 (0x2)…"/>
          <p:cNvSpPr txBox="1"/>
          <p:nvPr/>
        </p:nvSpPr>
        <p:spPr>
          <a:xfrm>
            <a:off x="374650" y="1999059"/>
            <a:ext cx="12014201" cy="7000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43991">
              <a:defRPr b="0" sz="2736">
                <a:latin typeface="Menlo"/>
                <a:ea typeface="Menlo"/>
                <a:cs typeface="Menlo"/>
                <a:sym typeface="Menlo"/>
              </a:defRPr>
            </a:pPr>
            <a:r>
              <a:t>Version: 3 (0x2)</a:t>
            </a:r>
          </a:p>
          <a:p>
            <a:pPr algn="l" defTabSz="443991">
              <a:defRPr b="0" sz="2736">
                <a:latin typeface="Menlo"/>
                <a:ea typeface="Menlo"/>
                <a:cs typeface="Menlo"/>
                <a:sym typeface="Menlo"/>
              </a:defRPr>
            </a:pPr>
            <a:r>
              <a:t>Serial Number:</a:t>
            </a:r>
          </a:p>
          <a:p>
            <a:pPr algn="l" defTabSz="443991">
              <a:defRPr b="0" sz="2736">
                <a:latin typeface="Menlo"/>
                <a:ea typeface="Menlo"/>
                <a:cs typeface="Menlo"/>
                <a:sym typeface="Menlo"/>
              </a:defRPr>
            </a:pPr>
            <a:r>
              <a:t>  0e:77:76:8a:5d:07:f0:e5:79:59:ca:2a:9d:50:82:b5</a:t>
            </a:r>
          </a:p>
          <a:p>
            <a:pPr algn="l" defTabSz="443991">
              <a:defRPr b="0" sz="2736">
                <a:latin typeface="Menlo"/>
                <a:ea typeface="Menlo"/>
                <a:cs typeface="Menlo"/>
                <a:sym typeface="Menlo"/>
              </a:defRPr>
            </a:pPr>
            <a:r>
              <a:t>Signature Algorithm: sha1WithRSAEncryption</a:t>
            </a:r>
          </a:p>
          <a:p>
            <a:pPr algn="l" defTabSz="443991">
              <a:defRPr b="0" sz="2736">
                <a:latin typeface="Menlo"/>
                <a:ea typeface="Menlo"/>
                <a:cs typeface="Menlo"/>
                <a:sym typeface="Menlo"/>
              </a:defRPr>
            </a:pPr>
            <a:r>
              <a:t>Issuer: C=US, O=DigiCert Inc, OU=www.digicert.com,</a:t>
            </a:r>
          </a:p>
          <a:p>
            <a:pPr algn="l" defTabSz="443991">
              <a:defRPr b="0" sz="2736">
                <a:latin typeface="Menlo"/>
                <a:ea typeface="Menlo"/>
                <a:cs typeface="Menlo"/>
                <a:sym typeface="Menlo"/>
              </a:defRPr>
            </a:pPr>
            <a:r>
              <a:t>        CN=DigiCert High Assurance EV CA-1</a:t>
            </a:r>
          </a:p>
          <a:p>
            <a:pPr algn="l" defTabSz="443991">
              <a:defRPr b="0" sz="2736">
                <a:latin typeface="Menlo"/>
                <a:ea typeface="Menlo"/>
                <a:cs typeface="Menlo"/>
                <a:sym typeface="Menlo"/>
              </a:defRPr>
            </a:pPr>
            <a:r>
              <a:t>Validity</a:t>
            </a:r>
          </a:p>
          <a:p>
            <a:pPr algn="l" defTabSz="443991">
              <a:defRPr b="0" sz="2736">
                <a:latin typeface="Menlo"/>
                <a:ea typeface="Menlo"/>
                <a:cs typeface="Menlo"/>
                <a:sym typeface="Menlo"/>
              </a:defRPr>
            </a:pPr>
            <a:r>
              <a:t>  Not Before: May 27 00:00:00 2011 GMT</a:t>
            </a:r>
          </a:p>
          <a:p>
            <a:pPr algn="l" defTabSz="443991">
              <a:defRPr b="0" sz="2736">
                <a:latin typeface="Menlo"/>
                <a:ea typeface="Menlo"/>
                <a:cs typeface="Menlo"/>
                <a:sym typeface="Menlo"/>
              </a:defRPr>
            </a:pPr>
            <a:r>
              <a:t>  Not After : Jul 29 12:00:00 2013 GMT</a:t>
            </a:r>
          </a:p>
          <a:p>
            <a:pPr algn="l" defTabSz="443991">
              <a:defRPr b="0" sz="2736">
                <a:latin typeface="Menlo"/>
                <a:ea typeface="Menlo"/>
                <a:cs typeface="Menlo"/>
                <a:sym typeface="Menlo"/>
              </a:defRPr>
            </a:pPr>
            <a:r>
              <a:t>Subject: C=US, ST=California, L=San Francisco,</a:t>
            </a:r>
          </a:p>
          <a:p>
            <a:pPr algn="l" defTabSz="443991">
              <a:defRPr b="0" sz="2736">
                <a:latin typeface="Menlo"/>
                <a:ea typeface="Menlo"/>
                <a:cs typeface="Menlo"/>
                <a:sym typeface="Menlo"/>
              </a:defRPr>
            </a:pPr>
            <a:r>
              <a:t>         O=GitHub, Inc., CN=github.com</a:t>
            </a:r>
          </a:p>
          <a:p>
            <a:pPr algn="l" defTabSz="443991">
              <a:defRPr b="0" sz="2736">
                <a:latin typeface="Menlo"/>
                <a:ea typeface="Menlo"/>
                <a:cs typeface="Menlo"/>
                <a:sym typeface="Menlo"/>
              </a:defRPr>
            </a:pPr>
            <a:r>
              <a:t>Subject Public Key Info:</a:t>
            </a:r>
          </a:p>
          <a:p>
            <a:pPr algn="l" defTabSz="443991">
              <a:defRPr b="0" sz="2736">
                <a:latin typeface="Menlo"/>
                <a:ea typeface="Menlo"/>
                <a:cs typeface="Menlo"/>
                <a:sym typeface="Menlo"/>
              </a:defRPr>
            </a:pPr>
            <a:r>
              <a:t>  Public Key Algorithm: rsaEncryption</a:t>
            </a:r>
          </a:p>
          <a:p>
            <a:pPr algn="l" defTabSz="443991">
              <a:defRPr b="0" sz="2736">
                <a:latin typeface="Menlo"/>
                <a:ea typeface="Menlo"/>
                <a:cs typeface="Menlo"/>
                <a:sym typeface="Menlo"/>
              </a:defRPr>
            </a:pPr>
            <a:r>
              <a:t>    Public-Key: (2048 bit)</a:t>
            </a:r>
          </a:p>
          <a:p>
            <a:pPr algn="l" defTabSz="443991">
              <a:defRPr b="0" sz="2736">
                <a:latin typeface="Menlo"/>
                <a:ea typeface="Menlo"/>
                <a:cs typeface="Menlo"/>
                <a:sym typeface="Menlo"/>
              </a:defRPr>
            </a:pPr>
            <a:r>
              <a:t>      Modulus:</a:t>
            </a:r>
          </a:p>
          <a:p>
            <a:pPr algn="l" defTabSz="443991">
              <a:defRPr b="0" sz="2736">
                <a:latin typeface="Menlo"/>
                <a:ea typeface="Menlo"/>
                <a:cs typeface="Menlo"/>
                <a:sym typeface="Menlo"/>
              </a:defRPr>
            </a:pPr>
            <a:r>
              <a:t>        00:ed:d3:89:c3:5d:70:72:09:f3:33:4f:1a:72:74:</a:t>
            </a:r>
          </a:p>
          <a:p>
            <a:pPr algn="l" defTabSz="443991">
              <a:defRPr b="0" sz="2736">
                <a:latin typeface="Menlo"/>
                <a:ea typeface="Menlo"/>
                <a:cs typeface="Menlo"/>
                <a:sym typeface="Menlo"/>
              </a:defRPr>
            </a:pPr>
            <a:r>
              <a:t>        d9:b6:5a:95:50:bb:68:61:9f:f7:fb:1f:19:e1:da:</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494"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495" name="Chrome-logo.png" descr="Chrome-logo.png"/>
          <p:cNvPicPr>
            <a:picLocks noChangeAspect="1"/>
          </p:cNvPicPr>
          <p:nvPr/>
        </p:nvPicPr>
        <p:blipFill>
          <a:blip r:embed="rId3">
            <a:extLst/>
          </a:blip>
          <a:stretch>
            <a:fillRect/>
          </a:stretch>
        </p:blipFill>
        <p:spPr>
          <a:xfrm>
            <a:off x="10028341" y="4875244"/>
            <a:ext cx="1140620" cy="1140620"/>
          </a:xfrm>
          <a:prstGeom prst="rect">
            <a:avLst/>
          </a:prstGeom>
          <a:ln w="12700">
            <a:miter lim="400000"/>
          </a:ln>
        </p:spPr>
      </p:pic>
      <p:pic>
        <p:nvPicPr>
          <p:cNvPr id="3496"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497"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498" name="Web server"/>
          <p:cNvSpPr txBox="1"/>
          <p:nvPr/>
        </p:nvSpPr>
        <p:spPr>
          <a:xfrm>
            <a:off x="5860239" y="5972020"/>
            <a:ext cx="1818159"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 server</a:t>
            </a:r>
          </a:p>
        </p:txBody>
      </p:sp>
      <p:sp>
        <p:nvSpPr>
          <p:cNvPr id="3499" name="Certificate authority"/>
          <p:cNvSpPr txBox="1"/>
          <p:nvPr/>
        </p:nvSpPr>
        <p:spPr>
          <a:xfrm>
            <a:off x="1150637" y="5972020"/>
            <a:ext cx="3068489"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sp>
        <p:nvSpPr>
          <p:cNvPr id="3500" name="Browser"/>
          <p:cNvSpPr txBox="1"/>
          <p:nvPr/>
        </p:nvSpPr>
        <p:spPr>
          <a:xfrm>
            <a:off x="10028341" y="5882388"/>
            <a:ext cx="134292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501" name="Rounded Rectangle"/>
          <p:cNvSpPr/>
          <p:nvPr/>
        </p:nvSpPr>
        <p:spPr>
          <a:xfrm>
            <a:off x="953160"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506" name="Group"/>
          <p:cNvGrpSpPr/>
          <p:nvPr/>
        </p:nvGrpSpPr>
        <p:grpSpPr>
          <a:xfrm>
            <a:off x="5377758" y="6953985"/>
            <a:ext cx="4712905" cy="931167"/>
            <a:chOff x="0" y="0"/>
            <a:chExt cx="4712903" cy="931165"/>
          </a:xfrm>
        </p:grpSpPr>
        <p:sp>
          <p:nvSpPr>
            <p:cNvPr id="3502" name="Fetch and cache OCSP responses"/>
            <p:cNvSpPr txBox="1"/>
            <p:nvPr/>
          </p:nvSpPr>
          <p:spPr>
            <a:xfrm>
              <a:off x="461627" y="-1"/>
              <a:ext cx="425127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Fetch and cache OCSP responses</a:t>
              </a:r>
            </a:p>
          </p:txBody>
        </p:sp>
        <p:sp>
          <p:nvSpPr>
            <p:cNvPr id="3503" name="Handling errors"/>
            <p:cNvSpPr txBox="1"/>
            <p:nvPr/>
          </p:nvSpPr>
          <p:spPr>
            <a:xfrm>
              <a:off x="456215" y="473965"/>
              <a:ext cx="2058145"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Handling errors</a:t>
              </a:r>
            </a:p>
          </p:txBody>
        </p:sp>
        <p:sp>
          <p:nvSpPr>
            <p:cNvPr id="3504" name="Dingbat Check"/>
            <p:cNvSpPr/>
            <p:nvPr/>
          </p:nvSpPr>
          <p:spPr>
            <a:xfrm>
              <a:off x="0" y="55808"/>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05" name="Dingbat Check"/>
            <p:cNvSpPr/>
            <p:nvPr/>
          </p:nvSpPr>
          <p:spPr>
            <a:xfrm>
              <a:off x="0" y="522609"/>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15148 0.000000" origin="layout" pathEditMode="relative">
                                      <p:cBhvr>
                                        <p:cTn id="6" dur="1000" fill="hold"/>
                                        <p:tgtEl>
                                          <p:spTgt spid="350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06"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10" name="Web Server…"/>
          <p:cNvSpPr txBox="1"/>
          <p:nvPr>
            <p:ph type="title"/>
          </p:nvPr>
        </p:nvSpPr>
        <p:spPr>
          <a:prstGeom prst="rect">
            <a:avLst/>
          </a:prstGeom>
        </p:spPr>
        <p:txBody>
          <a:bodyPr/>
          <a:lstStyle/>
          <a:p>
            <a:pPr/>
            <a:r>
              <a:t>Web Server</a:t>
            </a:r>
          </a:p>
          <a:p>
            <a:pPr/>
            <a:r>
              <a:t>Methodology</a:t>
            </a:r>
          </a:p>
        </p:txBody>
      </p:sp>
      <p:sp>
        <p:nvSpPr>
          <p:cNvPr id="35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12" name="logo.png" descr="logo.png"/>
          <p:cNvPicPr>
            <a:picLocks noChangeAspect="1"/>
          </p:cNvPicPr>
          <p:nvPr/>
        </p:nvPicPr>
        <p:blipFill>
          <a:blip r:embed="rId3">
            <a:extLst/>
          </a:blip>
          <a:stretch>
            <a:fillRect/>
          </a:stretch>
        </p:blipFill>
        <p:spPr>
          <a:xfrm>
            <a:off x="6501454" y="2681775"/>
            <a:ext cx="3362515" cy="773486"/>
          </a:xfrm>
          <a:prstGeom prst="rect">
            <a:avLst/>
          </a:prstGeom>
          <a:ln w="12700">
            <a:miter lim="400000"/>
          </a:ln>
        </p:spPr>
      </p:pic>
      <p:pic>
        <p:nvPicPr>
          <p:cNvPr id="3513" name="Apache_Software_Foundation_Logo_(2016).svg.png" descr="Apache_Software_Foundation_Logo_(2016).svg.png"/>
          <p:cNvPicPr>
            <a:picLocks noChangeAspect="1"/>
          </p:cNvPicPr>
          <p:nvPr/>
        </p:nvPicPr>
        <p:blipFill>
          <a:blip r:embed="rId4">
            <a:extLst/>
          </a:blip>
          <a:stretch>
            <a:fillRect/>
          </a:stretch>
        </p:blipFill>
        <p:spPr>
          <a:xfrm>
            <a:off x="2887113" y="2247504"/>
            <a:ext cx="3362514" cy="1642028"/>
          </a:xfrm>
          <a:prstGeom prst="rect">
            <a:avLst/>
          </a:prstGeom>
          <a:ln w="12700">
            <a:miter lim="400000"/>
          </a:ln>
        </p:spPr>
      </p:pic>
      <p:sp>
        <p:nvSpPr>
          <p:cNvPr id="3514" name="(1) Performance"/>
          <p:cNvSpPr txBox="1"/>
          <p:nvPr/>
        </p:nvSpPr>
        <p:spPr>
          <a:xfrm>
            <a:off x="2089906" y="4435235"/>
            <a:ext cx="295853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(1) Performance</a:t>
            </a:r>
          </a:p>
        </p:txBody>
      </p:sp>
      <p:sp>
        <p:nvSpPr>
          <p:cNvPr id="3515" name="(2) Caching"/>
          <p:cNvSpPr txBox="1"/>
          <p:nvPr/>
        </p:nvSpPr>
        <p:spPr>
          <a:xfrm>
            <a:off x="2147902" y="6012111"/>
            <a:ext cx="211917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(2) Caching</a:t>
            </a:r>
          </a:p>
        </p:txBody>
      </p:sp>
      <p:sp>
        <p:nvSpPr>
          <p:cNvPr id="3516" name="Prefetch OCSP response"/>
          <p:cNvSpPr txBox="1"/>
          <p:nvPr/>
        </p:nvSpPr>
        <p:spPr>
          <a:xfrm>
            <a:off x="6398899" y="4435235"/>
            <a:ext cx="446034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Prefetch OCSP response</a:t>
            </a:r>
          </a:p>
        </p:txBody>
      </p:sp>
      <p:sp>
        <p:nvSpPr>
          <p:cNvPr id="3517" name="?"/>
          <p:cNvSpPr/>
          <p:nvPr/>
        </p:nvSpPr>
        <p:spPr>
          <a:xfrm>
            <a:off x="5804498" y="4531583"/>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518" name="Cache OCSP response"/>
          <p:cNvSpPr txBox="1"/>
          <p:nvPr/>
        </p:nvSpPr>
        <p:spPr>
          <a:xfrm>
            <a:off x="6398899" y="5577840"/>
            <a:ext cx="411351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Cache OCSP response</a:t>
            </a:r>
          </a:p>
        </p:txBody>
      </p:sp>
      <p:sp>
        <p:nvSpPr>
          <p:cNvPr id="3519" name="Respect nextUpdate in cache"/>
          <p:cNvSpPr txBox="1"/>
          <p:nvPr/>
        </p:nvSpPr>
        <p:spPr>
          <a:xfrm>
            <a:off x="6488927" y="6238636"/>
            <a:ext cx="521852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Respect nextUpdate in cache</a:t>
            </a:r>
          </a:p>
        </p:txBody>
      </p:sp>
      <p:sp>
        <p:nvSpPr>
          <p:cNvPr id="3520" name="?"/>
          <p:cNvSpPr/>
          <p:nvPr/>
        </p:nvSpPr>
        <p:spPr>
          <a:xfrm>
            <a:off x="5804498" y="5674188"/>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521" name="?"/>
          <p:cNvSpPr/>
          <p:nvPr/>
        </p:nvSpPr>
        <p:spPr>
          <a:xfrm>
            <a:off x="5804498" y="6334984"/>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522" name="(3) Availability"/>
          <p:cNvSpPr txBox="1"/>
          <p:nvPr/>
        </p:nvSpPr>
        <p:spPr>
          <a:xfrm>
            <a:off x="2156056" y="7582685"/>
            <a:ext cx="2543176"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(3) Availability</a:t>
            </a:r>
          </a:p>
        </p:txBody>
      </p:sp>
      <p:sp>
        <p:nvSpPr>
          <p:cNvPr id="3523" name="?"/>
          <p:cNvSpPr/>
          <p:nvPr/>
        </p:nvSpPr>
        <p:spPr>
          <a:xfrm>
            <a:off x="5804498" y="7679033"/>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524" name="Retain OCSP response on error"/>
          <p:cNvSpPr txBox="1"/>
          <p:nvPr/>
        </p:nvSpPr>
        <p:spPr>
          <a:xfrm>
            <a:off x="6322699" y="7582685"/>
            <a:ext cx="5954973"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400">
                <a:latin typeface="Gill Sans"/>
                <a:ea typeface="Gill Sans"/>
                <a:cs typeface="Gill Sans"/>
                <a:sym typeface="Gill Sans"/>
              </a:defRPr>
            </a:lvl1pPr>
          </a:lstStyle>
          <a:p>
            <a:pPr/>
            <a:r>
              <a:t>Retain OCSP response on error</a:t>
            </a:r>
          </a:p>
        </p:txBody>
      </p:sp>
      <p:sp>
        <p:nvSpPr>
          <p:cNvPr id="3525" name="*Expiration date of a OCSP response"/>
          <p:cNvSpPr txBox="1"/>
          <p:nvPr/>
        </p:nvSpPr>
        <p:spPr>
          <a:xfrm>
            <a:off x="-30911" y="9270999"/>
            <a:ext cx="401607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latin typeface="Gill Sans"/>
                <a:ea typeface="Gill Sans"/>
                <a:cs typeface="Gill Sans"/>
                <a:sym typeface="Gill Sans"/>
              </a:defRPr>
            </a:lvl1pPr>
          </a:lstStyle>
          <a:p>
            <a:pPr/>
            <a:r>
              <a:t>*Expiration date of a OCSP response </a:t>
            </a:r>
          </a:p>
        </p:txBody>
      </p:sp>
      <p:sp>
        <p:nvSpPr>
          <p:cNvPr id="3526" name="*"/>
          <p:cNvSpPr txBox="1"/>
          <p:nvPr/>
        </p:nvSpPr>
        <p:spPr>
          <a:xfrm>
            <a:off x="9980160" y="6119569"/>
            <a:ext cx="29435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513"/>
                                        </p:tgtEl>
                                        <p:attrNameLst>
                                          <p:attrName>style.visibility</p:attrName>
                                        </p:attrNameLst>
                                      </p:cBhvr>
                                      <p:to>
                                        <p:strVal val="visible"/>
                                      </p:to>
                                    </p:set>
                                    <p:animEffect filter="dissolve" transition="in">
                                      <p:cBhvr>
                                        <p:cTn id="7" dur="200"/>
                                        <p:tgtEl>
                                          <p:spTgt spid="3513"/>
                                        </p:tgtEl>
                                      </p:cBhvr>
                                    </p:animEffect>
                                  </p:childTnLst>
                                </p:cTn>
                              </p:par>
                            </p:childTnLst>
                          </p:cTn>
                        </p:par>
                        <p:par>
                          <p:cTn id="8" fill="hold">
                            <p:stCondLst>
                              <p:cond delay="200"/>
                            </p:stCondLst>
                            <p:childTnLst>
                              <p:par>
                                <p:cTn id="9" presetClass="entr" nodeType="afterEffect" presetID="9" grpId="2" fill="hold">
                                  <p:stCondLst>
                                    <p:cond delay="0"/>
                                  </p:stCondLst>
                                  <p:iterate type="el" backwards="0">
                                    <p:tmAbs val="0"/>
                                  </p:iterate>
                                  <p:childTnLst>
                                    <p:set>
                                      <p:cBhvr>
                                        <p:cTn id="10" fill="hold"/>
                                        <p:tgtEl>
                                          <p:spTgt spid="3512"/>
                                        </p:tgtEl>
                                        <p:attrNameLst>
                                          <p:attrName>style.visibility</p:attrName>
                                        </p:attrNameLst>
                                      </p:cBhvr>
                                      <p:to>
                                        <p:strVal val="visible"/>
                                      </p:to>
                                    </p:set>
                                    <p:animEffect filter="dissolve" transition="in">
                                      <p:cBhvr>
                                        <p:cTn id="11" dur="200"/>
                                        <p:tgtEl>
                                          <p:spTgt spid="3512"/>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3514"/>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4" fill="hold">
                                  <p:stCondLst>
                                    <p:cond delay="0"/>
                                  </p:stCondLst>
                                  <p:iterate type="el" backwards="0">
                                    <p:tmAbs val="0"/>
                                  </p:iterate>
                                  <p:childTnLst>
                                    <p:set>
                                      <p:cBhvr>
                                        <p:cTn id="18" fill="hold"/>
                                        <p:tgtEl>
                                          <p:spTgt spid="3517"/>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5" fill="hold">
                                  <p:stCondLst>
                                    <p:cond delay="0"/>
                                  </p:stCondLst>
                                  <p:iterate type="el" backwards="0">
                                    <p:tmAbs val="0"/>
                                  </p:iterate>
                                  <p:childTnLst>
                                    <p:set>
                                      <p:cBhvr>
                                        <p:cTn id="21" fill="hold"/>
                                        <p:tgtEl>
                                          <p:spTgt spid="351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3515"/>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3520"/>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3518"/>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3521"/>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3519"/>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35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2" fill="hold">
                                  <p:stCondLst>
                                    <p:cond delay="0"/>
                                  </p:stCondLst>
                                  <p:iterate type="el" backwards="0">
                                    <p:tmAbs val="0"/>
                                  </p:iterate>
                                  <p:childTnLst>
                                    <p:set>
                                      <p:cBhvr>
                                        <p:cTn id="44" fill="hold"/>
                                        <p:tgtEl>
                                          <p:spTgt spid="3523"/>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3" fill="hold">
                                  <p:stCondLst>
                                    <p:cond delay="0"/>
                                  </p:stCondLst>
                                  <p:iterate type="el" backwards="0">
                                    <p:tmAbs val="0"/>
                                  </p:iterate>
                                  <p:childTnLst>
                                    <p:set>
                                      <p:cBhvr>
                                        <p:cTn id="47" fill="hold"/>
                                        <p:tgtEl>
                                          <p:spTgt spid="3524"/>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4" fill="hold">
                                  <p:stCondLst>
                                    <p:cond delay="0"/>
                                  </p:stCondLst>
                                  <p:iterate type="el" backwards="0">
                                    <p:tmAbs val="0"/>
                                  </p:iterate>
                                  <p:childTnLst>
                                    <p:set>
                                      <p:cBhvr>
                                        <p:cTn id="50" fill="hold"/>
                                        <p:tgtEl>
                                          <p:spTgt spid="35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14" grpId="3"/>
      <p:bldP build="whole" bldLvl="1" animBg="1" rev="0" advAuto="0" spid="3521" grpId="9"/>
      <p:bldP build="whole" bldLvl="1" animBg="1" rev="0" advAuto="0" spid="3526" grpId="11"/>
      <p:bldP build="whole" bldLvl="1" animBg="1" rev="0" advAuto="0" spid="3516" grpId="5"/>
      <p:bldP build="whole" bldLvl="1" animBg="1" rev="0" advAuto="0" spid="3515" grpId="6"/>
      <p:bldP build="whole" bldLvl="1" animBg="1" rev="0" advAuto="0" spid="3512" grpId="2"/>
      <p:bldP build="whole" bldLvl="1" animBg="1" rev="0" advAuto="0" spid="3524" grpId="13"/>
      <p:bldP build="whole" bldLvl="1" animBg="1" rev="0" advAuto="0" spid="3518" grpId="8"/>
      <p:bldP build="whole" bldLvl="1" animBg="1" rev="0" advAuto="0" spid="3523" grpId="12"/>
      <p:bldP build="whole" bldLvl="1" animBg="1" rev="0" advAuto="0" spid="3517" grpId="4"/>
      <p:bldP build="whole" bldLvl="1" animBg="1" rev="0" advAuto="0" spid="3522" grpId="14"/>
      <p:bldP build="whole" bldLvl="1" animBg="1" rev="0" advAuto="0" spid="3520" grpId="7"/>
      <p:bldP build="whole" bldLvl="1" animBg="1" rev="0" advAuto="0" spid="3519" grpId="10"/>
      <p:bldP build="whole" bldLvl="1" animBg="1" rev="0" advAuto="0" spid="3513" grpId="1"/>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530" name="Table"/>
          <p:cNvGraphicFramePr/>
          <p:nvPr/>
        </p:nvGraphicFramePr>
        <p:xfrm>
          <a:off x="1300909" y="2078845"/>
          <a:ext cx="10793446" cy="6255143"/>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593581"/>
                <a:gridCol w="3593581"/>
                <a:gridCol w="3593581"/>
              </a:tblGrid>
              <a:tr h="1248488">
                <a:tc>
                  <a:txBody>
                    <a:bodyPr/>
                    <a:lstStyle/>
                    <a:p>
                      <a:pPr>
                        <a:defRPr sz="2200">
                          <a:sym typeface="Helvetica Neue"/>
                        </a:defRPr>
                      </a:pPr>
                    </a:p>
                  </a:txBody>
                  <a:tcPr marL="50800" marR="50800" marT="50800" marB="50800" anchor="ctr" anchorCtr="0" horzOverflow="overflow">
                    <a:lnL w="12700">
                      <a:solidFill>
                        <a:srgbClr val="D6D6D6"/>
                      </a:solidFill>
                      <a:miter lim="400000"/>
                    </a:lnL>
                  </a:tcPr>
                </a:tc>
                <a:tc>
                  <a:txBody>
                    <a:bodyPr/>
                    <a:lstStyle/>
                    <a:p>
                      <a:pPr>
                        <a:defRPr sz="2200">
                          <a:sym typeface="Helvetica Neue"/>
                        </a:defRPr>
                      </a:pPr>
                    </a:p>
                  </a:txBody>
                  <a:tcPr marL="50800" marR="50800" marT="50800" marB="50800" anchor="ctr" anchorCtr="0" horzOverflow="overflow">
                    <a:noFill/>
                  </a:tcPr>
                </a:tc>
                <a:tc>
                  <a:txBody>
                    <a:bodyPr/>
                    <a:lstStyle/>
                    <a:p>
                      <a:pPr>
                        <a:defRPr sz="2200">
                          <a:sym typeface="Helvetica Neue"/>
                        </a:defRPr>
                      </a:pPr>
                    </a:p>
                  </a:txBody>
                  <a:tcPr marL="50800" marR="50800" marT="50800" marB="50800" anchor="ctr" anchorCtr="0" horzOverflow="overflow">
                    <a:lnR w="12700">
                      <a:solidFill>
                        <a:srgbClr val="D6D6D6"/>
                      </a:solidFill>
                      <a:miter lim="400000"/>
                    </a:lnR>
                    <a:noFill/>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sym typeface="Helvetica Neue"/>
                        </a:defRPr>
                      </a:pPr>
                    </a:p>
                  </a:txBody>
                  <a:tcPr marL="50800" marR="50800" marT="50800" marB="50800" anchor="ctr" anchorCtr="0" horzOverflow="overflow">
                    <a:lnB w="12700">
                      <a:solidFill>
                        <a:srgbClr val="D6D6D6"/>
                      </a:solidFill>
                      <a:miter lim="400000"/>
                    </a:lnB>
                  </a:tcPr>
                </a:tc>
                <a:tc>
                  <a:txBody>
                    <a:bodyPr/>
                    <a:lstStyle/>
                    <a:p>
                      <a:pPr>
                        <a:defRPr sz="2200">
                          <a:sym typeface="Helvetica Neue"/>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531" name="Web Server Administrator…"/>
          <p:cNvSpPr txBox="1"/>
          <p:nvPr>
            <p:ph type="title"/>
          </p:nvPr>
        </p:nvSpPr>
        <p:spPr>
          <a:prstGeom prst="rect">
            <a:avLst/>
          </a:prstGeom>
        </p:spPr>
        <p:txBody>
          <a:bodyPr/>
          <a:lstStyle/>
          <a:p>
            <a:pPr/>
            <a:r>
              <a:t>Web Server Administrator</a:t>
            </a:r>
          </a:p>
          <a:p>
            <a:pPr/>
            <a:r>
              <a:t>Result</a:t>
            </a:r>
          </a:p>
        </p:txBody>
      </p:sp>
      <p:sp>
        <p:nvSpPr>
          <p:cNvPr id="35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33" name="logo.png" descr="logo.png"/>
          <p:cNvPicPr>
            <a:picLocks noChangeAspect="1"/>
          </p:cNvPicPr>
          <p:nvPr/>
        </p:nvPicPr>
        <p:blipFill>
          <a:blip r:embed="rId3">
            <a:extLst/>
          </a:blip>
          <a:stretch>
            <a:fillRect/>
          </a:stretch>
        </p:blipFill>
        <p:spPr>
          <a:xfrm>
            <a:off x="8624366" y="2320093"/>
            <a:ext cx="3362515" cy="773487"/>
          </a:xfrm>
          <a:prstGeom prst="rect">
            <a:avLst/>
          </a:prstGeom>
          <a:ln w="12700">
            <a:miter lim="400000"/>
          </a:ln>
        </p:spPr>
      </p:pic>
      <p:pic>
        <p:nvPicPr>
          <p:cNvPr id="3534" name="Apache_Software_Foundation_Logo_(2016).svg.png" descr="Apache_Software_Foundation_Logo_(2016).svg.png"/>
          <p:cNvPicPr>
            <a:picLocks noChangeAspect="1"/>
          </p:cNvPicPr>
          <p:nvPr/>
        </p:nvPicPr>
        <p:blipFill>
          <a:blip r:embed="rId4">
            <a:extLst/>
          </a:blip>
          <a:stretch>
            <a:fillRect/>
          </a:stretch>
        </p:blipFill>
        <p:spPr>
          <a:xfrm>
            <a:off x="5010024" y="1885822"/>
            <a:ext cx="3362515" cy="1642029"/>
          </a:xfrm>
          <a:prstGeom prst="rect">
            <a:avLst/>
          </a:prstGeom>
          <a:ln w="12700">
            <a:miter lim="400000"/>
          </a:ln>
        </p:spPr>
      </p:pic>
      <p:sp>
        <p:nvSpPr>
          <p:cNvPr id="3535" name="Dingbat Check"/>
          <p:cNvSpPr/>
          <p:nvPr/>
        </p:nvSpPr>
        <p:spPr>
          <a:xfrm>
            <a:off x="9830505" y="4748579"/>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36" name="Dingbat X"/>
          <p:cNvSpPr/>
          <p:nvPr/>
        </p:nvSpPr>
        <p:spPr>
          <a:xfrm>
            <a:off x="6363996" y="3570346"/>
            <a:ext cx="654572"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37" name="Dingbat X"/>
          <p:cNvSpPr/>
          <p:nvPr/>
        </p:nvSpPr>
        <p:spPr>
          <a:xfrm>
            <a:off x="9978338" y="3570346"/>
            <a:ext cx="654571"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38" name="Dingbat Check"/>
          <p:cNvSpPr/>
          <p:nvPr/>
        </p:nvSpPr>
        <p:spPr>
          <a:xfrm>
            <a:off x="6216163" y="4748579"/>
            <a:ext cx="950238"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39" name="Dingbat Check"/>
          <p:cNvSpPr/>
          <p:nvPr/>
        </p:nvSpPr>
        <p:spPr>
          <a:xfrm>
            <a:off x="9830505" y="6056301"/>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40" name="Dingbat Check"/>
          <p:cNvSpPr/>
          <p:nvPr/>
        </p:nvSpPr>
        <p:spPr>
          <a:xfrm>
            <a:off x="9830505" y="7306553"/>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41" name="Dingbat X"/>
          <p:cNvSpPr/>
          <p:nvPr/>
        </p:nvSpPr>
        <p:spPr>
          <a:xfrm>
            <a:off x="6363996" y="6124682"/>
            <a:ext cx="654572" cy="77348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42" name="Dingbat X"/>
          <p:cNvSpPr/>
          <p:nvPr/>
        </p:nvSpPr>
        <p:spPr>
          <a:xfrm>
            <a:off x="6363996" y="7371297"/>
            <a:ext cx="654572"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543" name="* Apache version 2.4.18 and Nginx version 1.13.12"/>
          <p:cNvSpPr txBox="1"/>
          <p:nvPr/>
        </p:nvSpPr>
        <p:spPr>
          <a:xfrm>
            <a:off x="64235" y="9123153"/>
            <a:ext cx="7569746"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700"/>
              </a:lnSpc>
              <a:spcBef>
                <a:spcPts val="1200"/>
              </a:spcBef>
              <a:defRPr b="0" sz="2800">
                <a:latin typeface="Gill Sans"/>
                <a:ea typeface="Gill Sans"/>
                <a:cs typeface="Gill Sans"/>
                <a:sym typeface="Gill Sans"/>
              </a:defRPr>
            </a:lvl1pPr>
          </a:lstStyle>
          <a:p>
            <a:pPr/>
            <a:r>
              <a:t>* Apache version 2.4.18 and Nginx version 1.13.12 </a:t>
            </a:r>
          </a:p>
        </p:txBody>
      </p:sp>
      <p:sp>
        <p:nvSpPr>
          <p:cNvPr id="3544" name="Prefetch OCSP response"/>
          <p:cNvSpPr txBox="1"/>
          <p:nvPr/>
        </p:nvSpPr>
        <p:spPr>
          <a:xfrm>
            <a:off x="1658244" y="3747538"/>
            <a:ext cx="292644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Prefetch OCSP response</a:t>
            </a:r>
          </a:p>
        </p:txBody>
      </p:sp>
      <p:sp>
        <p:nvSpPr>
          <p:cNvPr id="3545" name="Cache OCSP response"/>
          <p:cNvSpPr txBox="1"/>
          <p:nvPr/>
        </p:nvSpPr>
        <p:spPr>
          <a:xfrm>
            <a:off x="1770454" y="4990516"/>
            <a:ext cx="270202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Cache OCSP response</a:t>
            </a:r>
          </a:p>
        </p:txBody>
      </p:sp>
      <p:sp>
        <p:nvSpPr>
          <p:cNvPr id="3546" name="Respect nextUpdate in cache"/>
          <p:cNvSpPr txBox="1"/>
          <p:nvPr/>
        </p:nvSpPr>
        <p:spPr>
          <a:xfrm>
            <a:off x="1412950" y="6233493"/>
            <a:ext cx="341703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Respect nextUpdate in cache</a:t>
            </a:r>
          </a:p>
        </p:txBody>
      </p:sp>
      <p:sp>
        <p:nvSpPr>
          <p:cNvPr id="3547" name="Retain OCSP response on error"/>
          <p:cNvSpPr txBox="1"/>
          <p:nvPr/>
        </p:nvSpPr>
        <p:spPr>
          <a:xfrm>
            <a:off x="1658244" y="7306553"/>
            <a:ext cx="2926445"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200">
                <a:latin typeface="Gill Sans"/>
                <a:ea typeface="Gill Sans"/>
                <a:cs typeface="Gill Sans"/>
                <a:sym typeface="Gill Sans"/>
              </a:defRPr>
            </a:lvl1pPr>
          </a:lstStyle>
          <a:p>
            <a:pPr/>
            <a:r>
              <a:t>Retain OCSP response on error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536"/>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5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538"/>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5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539"/>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354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3542"/>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3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37" grpId="2"/>
      <p:bldP build="whole" bldLvl="1" animBg="1" rev="0" advAuto="0" spid="3540" grpId="8"/>
      <p:bldP build="whole" bldLvl="1" animBg="1" rev="0" advAuto="0" spid="3535" grpId="4"/>
      <p:bldP build="whole" bldLvl="1" animBg="1" rev="0" advAuto="0" spid="3539" grpId="5"/>
      <p:bldP build="whole" bldLvl="1" animBg="1" rev="0" advAuto="0" spid="3538" grpId="3"/>
      <p:bldP build="whole" bldLvl="1" animBg="1" rev="0" advAuto="0" spid="3536" grpId="1"/>
      <p:bldP build="whole" bldLvl="1" animBg="1" rev="0" advAuto="0" spid="3542" grpId="7"/>
      <p:bldP build="whole" bldLvl="1" animBg="1" rev="0" advAuto="0" spid="3541" grpId="6"/>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551"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552" name="Chrome-logo.png" descr="Chrome-logo.png"/>
          <p:cNvPicPr>
            <a:picLocks noChangeAspect="1"/>
          </p:cNvPicPr>
          <p:nvPr/>
        </p:nvPicPr>
        <p:blipFill>
          <a:blip r:embed="rId3">
            <a:extLst/>
          </a:blip>
          <a:stretch>
            <a:fillRect/>
          </a:stretch>
        </p:blipFill>
        <p:spPr>
          <a:xfrm>
            <a:off x="10129494" y="4785611"/>
            <a:ext cx="1140620" cy="1140620"/>
          </a:xfrm>
          <a:prstGeom prst="rect">
            <a:avLst/>
          </a:prstGeom>
          <a:ln w="12700">
            <a:miter lim="400000"/>
          </a:ln>
        </p:spPr>
      </p:pic>
      <p:pic>
        <p:nvPicPr>
          <p:cNvPr id="3553"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554"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555" name="Website"/>
          <p:cNvSpPr txBox="1"/>
          <p:nvPr/>
        </p:nvSpPr>
        <p:spPr>
          <a:xfrm>
            <a:off x="6117042" y="5972020"/>
            <a:ext cx="130455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556" name="Certificate Authority"/>
          <p:cNvSpPr txBox="1"/>
          <p:nvPr/>
        </p:nvSpPr>
        <p:spPr>
          <a:xfrm>
            <a:off x="1125720" y="5972020"/>
            <a:ext cx="311832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sp>
        <p:nvSpPr>
          <p:cNvPr id="3557" name="Browser"/>
          <p:cNvSpPr txBox="1"/>
          <p:nvPr/>
        </p:nvSpPr>
        <p:spPr>
          <a:xfrm>
            <a:off x="10028341" y="5882388"/>
            <a:ext cx="134292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558" name="Rounded Rectangle"/>
          <p:cNvSpPr/>
          <p:nvPr/>
        </p:nvSpPr>
        <p:spPr>
          <a:xfrm>
            <a:off x="5037597"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563" name="Group"/>
          <p:cNvGrpSpPr/>
          <p:nvPr/>
        </p:nvGrpSpPr>
        <p:grpSpPr>
          <a:xfrm>
            <a:off x="6333636" y="6861843"/>
            <a:ext cx="6411388" cy="1054101"/>
            <a:chOff x="-320485" y="234950"/>
            <a:chExt cx="6411386" cy="1054100"/>
          </a:xfrm>
        </p:grpSpPr>
        <p:sp>
          <p:nvSpPr>
            <p:cNvPr id="3559" name="Understand the extension…"/>
            <p:cNvSpPr txBox="1"/>
            <p:nvPr/>
          </p:nvSpPr>
          <p:spPr>
            <a:xfrm>
              <a:off x="0" y="234950"/>
              <a:ext cx="6090902" cy="1054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0" sz="2200">
                  <a:solidFill>
                    <a:schemeClr val="accent4">
                      <a:hueOff val="468000"/>
                      <a:satOff val="-4761"/>
                      <a:lumOff val="10196"/>
                    </a:schemeClr>
                  </a:solidFill>
                  <a:latin typeface="Gill Sans"/>
                  <a:ea typeface="Gill Sans"/>
                  <a:cs typeface="Gill Sans"/>
                  <a:sym typeface="Gill Sans"/>
                </a:defRPr>
              </a:pPr>
              <a:r>
                <a:t>Understand the extension</a:t>
              </a:r>
            </a:p>
            <a:p>
              <a:pPr algn="l">
                <a:defRPr b="0" sz="2200">
                  <a:solidFill>
                    <a:schemeClr val="accent4">
                      <a:hueOff val="468000"/>
                      <a:satOff val="-4761"/>
                      <a:lumOff val="10196"/>
                    </a:schemeClr>
                  </a:solidFill>
                  <a:latin typeface="Gill Sans"/>
                  <a:ea typeface="Gill Sans"/>
                  <a:cs typeface="Gill Sans"/>
                  <a:sym typeface="Gill Sans"/>
                </a:defRPr>
              </a:pPr>
              <a:r>
                <a:t>Present Certificate Status Request extension</a:t>
              </a:r>
            </a:p>
            <a:p>
              <a:pPr algn="l">
                <a:defRPr b="0" sz="2200">
                  <a:solidFill>
                    <a:schemeClr val="accent4">
                      <a:hueOff val="468000"/>
                      <a:satOff val="-4761"/>
                      <a:lumOff val="10196"/>
                    </a:schemeClr>
                  </a:solidFill>
                  <a:latin typeface="Gill Sans"/>
                  <a:ea typeface="Gill Sans"/>
                  <a:cs typeface="Gill Sans"/>
                  <a:sym typeface="Gill Sans"/>
                </a:defRPr>
              </a:pPr>
              <a:r>
                <a:t>Reject the certificate if the response is not provided</a:t>
              </a:r>
            </a:p>
          </p:txBody>
        </p:sp>
        <p:sp>
          <p:nvSpPr>
            <p:cNvPr id="3560" name="Dingbat Check"/>
            <p:cNvSpPr/>
            <p:nvPr/>
          </p:nvSpPr>
          <p:spPr>
            <a:xfrm>
              <a:off x="-320486" y="246284"/>
              <a:ext cx="378751"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61" name="Dingbat Check"/>
            <p:cNvSpPr/>
            <p:nvPr/>
          </p:nvSpPr>
          <p:spPr>
            <a:xfrm>
              <a:off x="-320486" y="582044"/>
              <a:ext cx="378751"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62" name="Dingbat Check"/>
            <p:cNvSpPr/>
            <p:nvPr/>
          </p:nvSpPr>
          <p:spPr>
            <a:xfrm>
              <a:off x="-320486" y="868705"/>
              <a:ext cx="378751"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296101 0.000000" origin="layout" pathEditMode="relative">
                                      <p:cBhvr>
                                        <p:cTn id="6" dur="1000" fill="hold"/>
                                        <p:tgtEl>
                                          <p:spTgt spid="355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63" grpId="2"/>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7" name="Methodology"/>
          <p:cNvSpPr txBox="1"/>
          <p:nvPr>
            <p:ph type="title"/>
          </p:nvPr>
        </p:nvSpPr>
        <p:spPr>
          <a:prstGeom prst="rect">
            <a:avLst/>
          </a:prstGeom>
        </p:spPr>
        <p:txBody>
          <a:bodyPr/>
          <a:lstStyle/>
          <a:p>
            <a:pPr/>
            <a:r>
              <a:t>Methodology</a:t>
            </a:r>
          </a:p>
        </p:txBody>
      </p:sp>
      <p:sp>
        <p:nvSpPr>
          <p:cNvPr id="35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69" name="Chrome-logo.png" descr="Chrome-logo.png"/>
          <p:cNvPicPr>
            <a:picLocks noChangeAspect="1"/>
          </p:cNvPicPr>
          <p:nvPr/>
        </p:nvPicPr>
        <p:blipFill>
          <a:blip r:embed="rId3">
            <a:extLst/>
          </a:blip>
          <a:stretch>
            <a:fillRect/>
          </a:stretch>
        </p:blipFill>
        <p:spPr>
          <a:xfrm>
            <a:off x="2250396" y="4514382"/>
            <a:ext cx="1140620" cy="1140620"/>
          </a:xfrm>
          <a:prstGeom prst="rect">
            <a:avLst/>
          </a:prstGeom>
          <a:ln w="12700">
            <a:miter lim="400000"/>
          </a:ln>
        </p:spPr>
      </p:pic>
      <p:sp>
        <p:nvSpPr>
          <p:cNvPr id="3570" name="Group"/>
          <p:cNvSpPr txBox="1"/>
          <p:nvPr/>
        </p:nvSpPr>
        <p:spPr>
          <a:xfrm>
            <a:off x="7903744" y="5979044"/>
            <a:ext cx="4019551" cy="4117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5">
                    <a:hueOff val="89162"/>
                    <a:satOff val="9554"/>
                    <a:lumOff val="16296"/>
                  </a:schemeClr>
                </a:solidFill>
              </a:defRPr>
            </a:lvl1pPr>
          </a:lstStyle>
          <a:p>
            <a:pPr/>
            <a:r>
              <a:t>Do not send the OCSP response</a:t>
            </a:r>
          </a:p>
        </p:txBody>
      </p:sp>
      <p:grpSp>
        <p:nvGrpSpPr>
          <p:cNvPr id="3577" name="Group"/>
          <p:cNvGrpSpPr/>
          <p:nvPr/>
        </p:nvGrpSpPr>
        <p:grpSpPr>
          <a:xfrm>
            <a:off x="3990977" y="3683334"/>
            <a:ext cx="3986801" cy="974338"/>
            <a:chOff x="0" y="-95273"/>
            <a:chExt cx="3986800" cy="974337"/>
          </a:xfrm>
        </p:grpSpPr>
        <p:sp>
          <p:nvSpPr>
            <p:cNvPr id="3571" name="Line"/>
            <p:cNvSpPr/>
            <p:nvPr/>
          </p:nvSpPr>
          <p:spPr>
            <a:xfrm>
              <a:off x="0" y="879063"/>
              <a:ext cx="398680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76" name="Group"/>
            <p:cNvGrpSpPr/>
            <p:nvPr/>
          </p:nvGrpSpPr>
          <p:grpSpPr>
            <a:xfrm>
              <a:off x="154025" y="-95274"/>
              <a:ext cx="3678750" cy="761100"/>
              <a:chOff x="0" y="95273"/>
              <a:chExt cx="3678749" cy="761098"/>
            </a:xfrm>
          </p:grpSpPr>
          <p:grpSp>
            <p:nvGrpSpPr>
              <p:cNvPr id="3574" name="Group"/>
              <p:cNvGrpSpPr/>
              <p:nvPr/>
            </p:nvGrpSpPr>
            <p:grpSpPr>
              <a:xfrm>
                <a:off x="0" y="282173"/>
                <a:ext cx="3678750" cy="574199"/>
                <a:chOff x="-76218" y="-9527"/>
                <a:chExt cx="3678749" cy="574198"/>
              </a:xfrm>
            </p:grpSpPr>
            <p:sp>
              <p:nvSpPr>
                <p:cNvPr id="3572" name="1"/>
                <p:cNvSpPr/>
                <p:nvPr/>
              </p:nvSpPr>
              <p:spPr>
                <a:xfrm>
                  <a:off x="-76219" y="-9528"/>
                  <a:ext cx="469901" cy="469901"/>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4">
                          <a:hueOff val="468000"/>
                          <a:satOff val="-4761"/>
                          <a:lumOff val="10196"/>
                        </a:schemeClr>
                      </a:solidFill>
                      <a:latin typeface="+mn-lt"/>
                      <a:ea typeface="+mn-ea"/>
                      <a:cs typeface="+mn-cs"/>
                      <a:sym typeface="Helvetica Neue Medium"/>
                    </a:defRPr>
                  </a:lvl1pPr>
                </a:lstStyle>
                <a:p>
                  <a:pPr/>
                  <a:r>
                    <a:t>1</a:t>
                  </a:r>
                </a:p>
              </p:txBody>
            </p:sp>
            <p:sp>
              <p:nvSpPr>
                <p:cNvPr id="3573" name="Present CSR* extension?"/>
                <p:cNvSpPr txBox="1"/>
                <p:nvPr/>
              </p:nvSpPr>
              <p:spPr>
                <a:xfrm>
                  <a:off x="458518" y="152939"/>
                  <a:ext cx="3144013" cy="411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Present CSR* extension?</a:t>
                  </a:r>
                </a:p>
              </p:txBody>
            </p:sp>
          </p:grpSp>
          <p:sp>
            <p:nvSpPr>
              <p:cNvPr id="3575" name="(during the handshake)"/>
              <p:cNvSpPr txBox="1"/>
              <p:nvPr/>
            </p:nvSpPr>
            <p:spPr>
              <a:xfrm>
                <a:off x="615161" y="95273"/>
                <a:ext cx="2894331" cy="411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(during the handshake)</a:t>
                </a:r>
              </a:p>
            </p:txBody>
          </p:sp>
        </p:grpSp>
      </p:grpSp>
      <p:sp>
        <p:nvSpPr>
          <p:cNvPr id="3578" name="*CSR: Certificate Status Request"/>
          <p:cNvSpPr txBox="1"/>
          <p:nvPr/>
        </p:nvSpPr>
        <p:spPr>
          <a:xfrm>
            <a:off x="-29671" y="9347729"/>
            <a:ext cx="4089401" cy="4117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*CSR: Certificate Status Request</a:t>
            </a:r>
          </a:p>
        </p:txBody>
      </p:sp>
      <p:grpSp>
        <p:nvGrpSpPr>
          <p:cNvPr id="3587" name="Group"/>
          <p:cNvGrpSpPr/>
          <p:nvPr/>
        </p:nvGrpSpPr>
        <p:grpSpPr>
          <a:xfrm>
            <a:off x="3078166" y="5997561"/>
            <a:ext cx="5263644" cy="3047652"/>
            <a:chOff x="0" y="0"/>
            <a:chExt cx="5263642" cy="3047651"/>
          </a:xfrm>
        </p:grpSpPr>
        <p:sp>
          <p:nvSpPr>
            <p:cNvPr id="3579" name="Line"/>
            <p:cNvSpPr/>
            <p:nvPr/>
          </p:nvSpPr>
          <p:spPr>
            <a:xfrm>
              <a:off x="-1" y="0"/>
              <a:ext cx="790603" cy="1268320"/>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82" name="Group"/>
            <p:cNvGrpSpPr/>
            <p:nvPr/>
          </p:nvGrpSpPr>
          <p:grpSpPr>
            <a:xfrm>
              <a:off x="780118" y="546371"/>
              <a:ext cx="4483525" cy="469901"/>
              <a:chOff x="0" y="0"/>
              <a:chExt cx="4483523" cy="469900"/>
            </a:xfrm>
          </p:grpSpPr>
          <p:sp>
            <p:nvSpPr>
              <p:cNvPr id="3580" name="3"/>
              <p:cNvSpPr/>
              <p:nvPr/>
            </p:nvSpPr>
            <p:spPr>
              <a:xfrm>
                <a:off x="0" y="0"/>
                <a:ext cx="469900" cy="469900"/>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5">
                        <a:hueOff val="89162"/>
                        <a:satOff val="9554"/>
                        <a:lumOff val="16296"/>
                      </a:schemeClr>
                    </a:solidFill>
                    <a:latin typeface="+mn-lt"/>
                    <a:ea typeface="+mn-ea"/>
                    <a:cs typeface="+mn-cs"/>
                    <a:sym typeface="Helvetica Neue Medium"/>
                  </a:defRPr>
                </a:lvl1pPr>
              </a:lstStyle>
              <a:p>
                <a:pPr/>
                <a:r>
                  <a:t>3</a:t>
                </a:r>
              </a:p>
            </p:txBody>
          </p:sp>
          <p:sp>
            <p:nvSpPr>
              <p:cNvPr id="3581" name="Send additional OCSP request?"/>
              <p:cNvSpPr txBox="1"/>
              <p:nvPr/>
            </p:nvSpPr>
            <p:spPr>
              <a:xfrm>
                <a:off x="568367" y="29083"/>
                <a:ext cx="3915157"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5">
                        <a:hueOff val="89162"/>
                        <a:satOff val="9554"/>
                        <a:lumOff val="16296"/>
                      </a:schemeClr>
                    </a:solidFill>
                  </a:defRPr>
                </a:lvl1pPr>
              </a:lstStyle>
              <a:p>
                <a:pPr/>
                <a:r>
                  <a:t>Send additional OCSP request?</a:t>
                </a:r>
              </a:p>
            </p:txBody>
          </p:sp>
        </p:grpSp>
        <p:grpSp>
          <p:nvGrpSpPr>
            <p:cNvPr id="3586" name="Group"/>
            <p:cNvGrpSpPr/>
            <p:nvPr/>
          </p:nvGrpSpPr>
          <p:grpSpPr>
            <a:xfrm>
              <a:off x="135368" y="1055699"/>
              <a:ext cx="2420392" cy="1991953"/>
              <a:chOff x="-125108" y="0"/>
              <a:chExt cx="2420391" cy="1991952"/>
            </a:xfrm>
          </p:grpSpPr>
          <p:sp>
            <p:nvSpPr>
              <p:cNvPr id="3583"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3584" name="Image" descr="Image"/>
              <p:cNvPicPr>
                <a:picLocks noChangeAspect="1"/>
              </p:cNvPicPr>
              <p:nvPr/>
            </p:nvPicPr>
            <p:blipFill>
              <a:blip r:embed="rId4">
                <a:extLst/>
              </a:blip>
              <a:stretch>
                <a:fillRect/>
              </a:stretch>
            </p:blipFill>
            <p:spPr>
              <a:xfrm>
                <a:off x="440841" y="0"/>
                <a:ext cx="1300815" cy="1300814"/>
              </a:xfrm>
              <a:prstGeom prst="rect">
                <a:avLst/>
              </a:prstGeom>
              <a:ln w="12700" cap="flat">
                <a:noFill/>
                <a:miter lim="400000"/>
              </a:ln>
              <a:effectLst/>
            </p:spPr>
          </p:pic>
          <p:sp>
            <p:nvSpPr>
              <p:cNvPr id="3585"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grpSp>
        <p:nvGrpSpPr>
          <p:cNvPr id="3593" name="Group"/>
          <p:cNvGrpSpPr/>
          <p:nvPr/>
        </p:nvGrpSpPr>
        <p:grpSpPr>
          <a:xfrm>
            <a:off x="3990977" y="4978520"/>
            <a:ext cx="3986801" cy="1030023"/>
            <a:chOff x="0" y="0"/>
            <a:chExt cx="3986800" cy="1030022"/>
          </a:xfrm>
        </p:grpSpPr>
        <p:sp>
          <p:nvSpPr>
            <p:cNvPr id="3588" name="Line"/>
            <p:cNvSpPr/>
            <p:nvPr/>
          </p:nvSpPr>
          <p:spPr>
            <a:xfrm>
              <a:off x="0" y="643279"/>
              <a:ext cx="398680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89" name="Dingbat X"/>
            <p:cNvSpPr/>
            <p:nvPr/>
          </p:nvSpPr>
          <p:spPr>
            <a:xfrm>
              <a:off x="1781784" y="256536"/>
              <a:ext cx="654572" cy="77348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3592" name="Group"/>
            <p:cNvGrpSpPr/>
            <p:nvPr/>
          </p:nvGrpSpPr>
          <p:grpSpPr>
            <a:xfrm>
              <a:off x="222232" y="0"/>
              <a:ext cx="3359184" cy="469900"/>
              <a:chOff x="638330" y="19050"/>
              <a:chExt cx="3359182" cy="469900"/>
            </a:xfrm>
          </p:grpSpPr>
          <p:sp>
            <p:nvSpPr>
              <p:cNvPr id="3590" name="2"/>
              <p:cNvSpPr/>
              <p:nvPr/>
            </p:nvSpPr>
            <p:spPr>
              <a:xfrm>
                <a:off x="638330" y="19050"/>
                <a:ext cx="469901" cy="469900"/>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4">
                        <a:hueOff val="468000"/>
                        <a:satOff val="-4761"/>
                        <a:lumOff val="10196"/>
                      </a:schemeClr>
                    </a:solidFill>
                    <a:latin typeface="+mn-lt"/>
                    <a:ea typeface="+mn-ea"/>
                    <a:cs typeface="+mn-cs"/>
                    <a:sym typeface="Helvetica Neue Medium"/>
                  </a:defRPr>
                </a:lvl1pPr>
              </a:lstStyle>
              <a:p>
                <a:pPr/>
                <a:r>
                  <a:t>2</a:t>
                </a:r>
              </a:p>
            </p:txBody>
          </p:sp>
          <p:sp>
            <p:nvSpPr>
              <p:cNvPr id="3591" name="Group"/>
              <p:cNvSpPr txBox="1"/>
              <p:nvPr/>
            </p:nvSpPr>
            <p:spPr>
              <a:xfrm>
                <a:off x="1206815" y="48133"/>
                <a:ext cx="2790699"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Reject the certificate?</a:t>
                </a:r>
              </a:p>
            </p:txBody>
          </p:sp>
        </p:grpSp>
      </p:grpSp>
      <p:grpSp>
        <p:nvGrpSpPr>
          <p:cNvPr id="3646" name="Group"/>
          <p:cNvGrpSpPr/>
          <p:nvPr/>
        </p:nvGrpSpPr>
        <p:grpSpPr>
          <a:xfrm>
            <a:off x="8394588" y="4216293"/>
            <a:ext cx="2885881" cy="1736798"/>
            <a:chOff x="0" y="0"/>
            <a:chExt cx="2885879" cy="1736796"/>
          </a:xfrm>
        </p:grpSpPr>
        <p:grpSp>
          <p:nvGrpSpPr>
            <p:cNvPr id="3644" name="Group"/>
            <p:cNvGrpSpPr/>
            <p:nvPr/>
          </p:nvGrpSpPr>
          <p:grpSpPr>
            <a:xfrm>
              <a:off x="0" y="0"/>
              <a:ext cx="2872206" cy="1736797"/>
              <a:chOff x="0" y="0"/>
              <a:chExt cx="2872205" cy="1736796"/>
            </a:xfrm>
          </p:grpSpPr>
          <p:grpSp>
            <p:nvGrpSpPr>
              <p:cNvPr id="3611" name="Group"/>
              <p:cNvGrpSpPr/>
              <p:nvPr/>
            </p:nvGrpSpPr>
            <p:grpSpPr>
              <a:xfrm>
                <a:off x="0" y="0"/>
                <a:ext cx="2674129" cy="1736797"/>
                <a:chOff x="826152" y="255054"/>
                <a:chExt cx="2674128" cy="1736796"/>
              </a:xfrm>
            </p:grpSpPr>
            <p:sp>
              <p:nvSpPr>
                <p:cNvPr id="3594" name="Group"/>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 server</a:t>
                  </a:r>
                </a:p>
              </p:txBody>
            </p:sp>
            <p:grpSp>
              <p:nvGrpSpPr>
                <p:cNvPr id="3602" name="Group"/>
                <p:cNvGrpSpPr/>
                <p:nvPr/>
              </p:nvGrpSpPr>
              <p:grpSpPr>
                <a:xfrm>
                  <a:off x="1437782" y="1007050"/>
                  <a:ext cx="627664" cy="584201"/>
                  <a:chOff x="0" y="0"/>
                  <a:chExt cx="627662" cy="584200"/>
                </a:xfrm>
              </p:grpSpPr>
              <p:sp>
                <p:nvSpPr>
                  <p:cNvPr id="359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9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610" name="Group"/>
                <p:cNvGrpSpPr/>
                <p:nvPr/>
              </p:nvGrpSpPr>
              <p:grpSpPr>
                <a:xfrm>
                  <a:off x="960029" y="1010340"/>
                  <a:ext cx="620594" cy="577620"/>
                  <a:chOff x="0" y="0"/>
                  <a:chExt cx="620592" cy="577619"/>
                </a:xfrm>
              </p:grpSpPr>
              <p:sp>
                <p:nvSpPr>
                  <p:cNvPr id="360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619" name="Group"/>
              <p:cNvGrpSpPr/>
              <p:nvPr/>
            </p:nvGrpSpPr>
            <p:grpSpPr>
              <a:xfrm>
                <a:off x="611630" y="751995"/>
                <a:ext cx="627663" cy="584201"/>
                <a:chOff x="0" y="0"/>
                <a:chExt cx="627662" cy="584200"/>
              </a:xfrm>
            </p:grpSpPr>
            <p:sp>
              <p:nvSpPr>
                <p:cNvPr id="361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627" name="Group"/>
              <p:cNvGrpSpPr/>
              <p:nvPr/>
            </p:nvGrpSpPr>
            <p:grpSpPr>
              <a:xfrm>
                <a:off x="133877" y="755285"/>
                <a:ext cx="620593" cy="577621"/>
                <a:chOff x="0" y="0"/>
                <a:chExt cx="620592" cy="577619"/>
              </a:xfrm>
            </p:grpSpPr>
            <p:sp>
              <p:nvSpPr>
                <p:cNvPr id="362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638" name="Group"/>
              <p:cNvGrpSpPr/>
              <p:nvPr/>
            </p:nvGrpSpPr>
            <p:grpSpPr>
              <a:xfrm>
                <a:off x="1372489" y="549062"/>
                <a:ext cx="1194275" cy="896229"/>
                <a:chOff x="0" y="0"/>
                <a:chExt cx="1194273" cy="896228"/>
              </a:xfrm>
            </p:grpSpPr>
            <p:sp>
              <p:nvSpPr>
                <p:cNvPr id="362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637" name="Group"/>
                <p:cNvGrpSpPr/>
                <p:nvPr/>
              </p:nvGrpSpPr>
              <p:grpSpPr>
                <a:xfrm>
                  <a:off x="62930" y="528144"/>
                  <a:ext cx="290761" cy="270627"/>
                  <a:chOff x="0" y="0"/>
                  <a:chExt cx="290759" cy="270626"/>
                </a:xfrm>
              </p:grpSpPr>
              <p:sp>
                <p:nvSpPr>
                  <p:cNvPr id="363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641" name="Group"/>
              <p:cNvGrpSpPr/>
              <p:nvPr/>
            </p:nvGrpSpPr>
            <p:grpSpPr>
              <a:xfrm>
                <a:off x="2296315" y="305880"/>
                <a:ext cx="575891" cy="869982"/>
                <a:chOff x="0" y="0"/>
                <a:chExt cx="575889" cy="869980"/>
              </a:xfrm>
            </p:grpSpPr>
            <p:sp>
              <p:nvSpPr>
                <p:cNvPr id="3639"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3640"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pic>
            <p:nvPicPr>
              <p:cNvPr id="3642" name="Image" descr="Image"/>
              <p:cNvPicPr>
                <a:picLocks noChangeAspect="1"/>
              </p:cNvPicPr>
              <p:nvPr/>
            </p:nvPicPr>
            <p:blipFill>
              <a:blip r:embed="rId5">
                <a:extLst/>
              </a:blip>
              <a:stretch>
                <a:fillRect/>
              </a:stretch>
            </p:blipFill>
            <p:spPr>
              <a:xfrm>
                <a:off x="2153860" y="1013063"/>
                <a:ext cx="317501" cy="317501"/>
              </a:xfrm>
              <a:prstGeom prst="rect">
                <a:avLst/>
              </a:prstGeom>
              <a:ln w="12700" cap="flat">
                <a:noFill/>
                <a:miter lim="400000"/>
              </a:ln>
              <a:effectLst/>
            </p:spPr>
          </p:pic>
          <p:sp>
            <p:nvSpPr>
              <p:cNvPr id="3643" name=".com"/>
              <p:cNvSpPr txBox="1"/>
              <p:nvPr/>
            </p:nvSpPr>
            <p:spPr>
              <a:xfrm>
                <a:off x="1716916" y="1021807"/>
                <a:ext cx="505423" cy="300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300">
                    <a:solidFill>
                      <a:schemeClr val="accent5"/>
                    </a:solidFill>
                  </a:defRPr>
                </a:lvl1pPr>
              </a:lstStyle>
              <a:p>
                <a:pPr/>
                <a:r>
                  <a:t>.com</a:t>
                </a:r>
              </a:p>
            </p:txBody>
          </p:sp>
        </p:grpSp>
        <p:sp>
          <p:nvSpPr>
            <p:cNvPr id="3645" name="1.3.6.1.5.5.7.1.24"/>
            <p:cNvSpPr txBox="1"/>
            <p:nvPr/>
          </p:nvSpPr>
          <p:spPr>
            <a:xfrm>
              <a:off x="982405" y="1317493"/>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sp>
        <p:nvSpPr>
          <p:cNvPr id="3647" name="Browsers"/>
          <p:cNvSpPr txBox="1"/>
          <p:nvPr/>
        </p:nvSpPr>
        <p:spPr>
          <a:xfrm>
            <a:off x="2076988" y="3709444"/>
            <a:ext cx="149717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Browsers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3" fill="hold">
                                  <p:stCondLst>
                                    <p:cond delay="0"/>
                                  </p:stCondLst>
                                  <p:iterate type="el" backwards="0">
                                    <p:tmAbs val="0"/>
                                  </p:iterate>
                                  <p:childTnLst>
                                    <p:set>
                                      <p:cBhvr>
                                        <p:cTn id="14" fill="hold"/>
                                        <p:tgtEl>
                                          <p:spTgt spid="3577"/>
                                        </p:tgtEl>
                                        <p:attrNameLst>
                                          <p:attrName>style.visibility</p:attrName>
                                        </p:attrNameLst>
                                      </p:cBhvr>
                                      <p:to>
                                        <p:strVal val="visible"/>
                                      </p:to>
                                    </p:set>
                                    <p:animEffect filter="wipe(left)" transition="in">
                                      <p:cBhvr>
                                        <p:cTn id="15" dur="300"/>
                                        <p:tgtEl>
                                          <p:spTgt spid="3577"/>
                                        </p:tgtEl>
                                      </p:cBhvr>
                                    </p:animEffect>
                                  </p:childTnLst>
                                </p:cTn>
                              </p:par>
                            </p:childTnLst>
                          </p:cTn>
                        </p:par>
                        <p:par>
                          <p:cTn id="16" fill="hold">
                            <p:stCondLst>
                              <p:cond delay="300"/>
                            </p:stCondLst>
                            <p:childTnLst>
                              <p:par>
                                <p:cTn id="17" presetClass="entr" nodeType="afterEffect" presetSubtype="0" presetID="1" grpId="4" fill="hold">
                                  <p:stCondLst>
                                    <p:cond delay="0"/>
                                  </p:stCondLst>
                                  <p:iterate type="el" backwards="0">
                                    <p:tmAbs val="0"/>
                                  </p:iterate>
                                  <p:childTnLst>
                                    <p:set>
                                      <p:cBhvr>
                                        <p:cTn id="18" fill="hold"/>
                                        <p:tgtEl>
                                          <p:spTgt spid="35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3593"/>
                                        </p:tgtEl>
                                        <p:attrNameLst>
                                          <p:attrName>style.visibility</p:attrName>
                                        </p:attrNameLst>
                                      </p:cBhvr>
                                      <p:to>
                                        <p:strVal val="visible"/>
                                      </p:to>
                                    </p:set>
                                    <p:animEffect filter="wipe(left)" transition="in">
                                      <p:cBhvr>
                                        <p:cTn id="23" dur="300"/>
                                        <p:tgtEl>
                                          <p:spTgt spid="3593"/>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6" fill="hold">
                                  <p:stCondLst>
                                    <p:cond delay="0"/>
                                  </p:stCondLst>
                                  <p:iterate type="el" backwards="0">
                                    <p:tmAbs val="0"/>
                                  </p:iterate>
                                  <p:childTnLst>
                                    <p:set>
                                      <p:cBhvr>
                                        <p:cTn id="27" fill="hold"/>
                                        <p:tgtEl>
                                          <p:spTgt spid="3587"/>
                                        </p:tgtEl>
                                        <p:attrNameLst>
                                          <p:attrName>style.visibility</p:attrName>
                                        </p:attrNameLst>
                                      </p:cBhvr>
                                      <p:to>
                                        <p:strVal val="visible"/>
                                      </p:to>
                                    </p:set>
                                    <p:animEffect filter="wipe(left)" transition="in">
                                      <p:cBhvr>
                                        <p:cTn id="28" dur="300"/>
                                        <p:tgtEl>
                                          <p:spTgt spid="3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70" grpId="2"/>
      <p:bldP build="whole" bldLvl="1" animBg="1" rev="0" advAuto="0" spid="3587" grpId="6"/>
      <p:bldP build="whole" bldLvl="1" animBg="1" rev="0" advAuto="0" spid="3646" grpId="1"/>
      <p:bldP build="whole" bldLvl="1" animBg="1" rev="0" advAuto="0" spid="3578" grpId="4"/>
      <p:bldP build="whole" bldLvl="1" animBg="1" rev="0" advAuto="0" spid="3577" grpId="3"/>
      <p:bldP build="whole" bldLvl="1" animBg="1" rev="0" advAuto="0" spid="3593" grpId="5"/>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1" name="Methodology and Result"/>
          <p:cNvSpPr txBox="1"/>
          <p:nvPr>
            <p:ph type="title"/>
          </p:nvPr>
        </p:nvSpPr>
        <p:spPr>
          <a:prstGeom prst="rect">
            <a:avLst/>
          </a:prstGeom>
        </p:spPr>
        <p:txBody>
          <a:bodyPr/>
          <a:lstStyle/>
          <a:p>
            <a:pPr/>
            <a:r>
              <a:t>Methodology and Result</a:t>
            </a:r>
          </a:p>
        </p:txBody>
      </p:sp>
      <p:sp>
        <p:nvSpPr>
          <p:cNvPr id="36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653" name="Table"/>
          <p:cNvGraphicFramePr/>
          <p:nvPr/>
        </p:nvGraphicFramePr>
        <p:xfrm>
          <a:off x="442089" y="2943735"/>
          <a:ext cx="12273599" cy="4799019"/>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4351330"/>
                <a:gridCol w="861388"/>
                <a:gridCol w="783131"/>
                <a:gridCol w="783131"/>
                <a:gridCol w="783131"/>
                <a:gridCol w="783131"/>
                <a:gridCol w="783131"/>
                <a:gridCol w="783131"/>
                <a:gridCol w="783131"/>
                <a:gridCol w="783131"/>
                <a:gridCol w="783131"/>
              </a:tblGrid>
              <a:tr h="800100">
                <a:tc rowSpan="2">
                  <a:txBody>
                    <a:bodyPr/>
                    <a:lstStyle/>
                    <a:p>
                      <a:pPr>
                        <a:defRPr b="0" sz="2200">
                          <a:latin typeface="Gill Sans"/>
                          <a:ea typeface="Gill Sans"/>
                          <a:cs typeface="Gill Sans"/>
                          <a:sym typeface="Gill Sans"/>
                        </a:defRPr>
                      </a:pP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gridSpan="6">
                  <a:txBody>
                    <a:bodyPr/>
                    <a:lstStyle/>
                    <a:p>
                      <a:pPr>
                        <a:defRPr sz="1800">
                          <a:solidFill>
                            <a:srgbClr val="000000"/>
                          </a:solidFill>
                        </a:defRPr>
                      </a:pPr>
                      <a:r>
                        <a:rPr sz="2200">
                          <a:solidFill>
                            <a:srgbClr val="FFFFFF"/>
                          </a:solidFill>
                          <a:latin typeface="Gill Sans"/>
                          <a:ea typeface="Gill Sans"/>
                          <a:cs typeface="Gill Sans"/>
                          <a:sym typeface="Gill Sans"/>
                        </a:rPr>
                        <a:t>Desktop Browsers 
(OS X, Linux, Windows)</a:t>
                      </a:r>
                    </a:p>
                  </a:txBody>
                  <a:tcPr marL="50800" marR="50800" marT="50800" marB="50800" anchor="ctr" anchorCtr="0" horzOverflow="overflow">
                    <a:lnL w="12700">
                      <a:solidFill>
                        <a:srgbClr val="D6D7D6"/>
                      </a:solidFill>
                      <a:miter lim="400000"/>
                    </a:lnL>
                    <a:lnT w="12700">
                      <a:solidFill>
                        <a:srgbClr val="D6D6D6"/>
                      </a:solidFill>
                      <a:miter lim="400000"/>
                    </a:lnT>
                    <a:solidFill>
                      <a:srgbClr val="032650"/>
                    </a:solidFill>
                  </a:tcPr>
                </a:tc>
                <a:tc hMerge="1">
                  <a:tcPr/>
                </a:tc>
                <a:tc hMerge="1">
                  <a:tcPr/>
                </a:tc>
                <a:tc hMerge="1">
                  <a:tcPr/>
                </a:tc>
                <a:tc hMerge="1">
                  <a:tcPr/>
                </a:tc>
                <a:tc hMerge="1">
                  <a:tcPr/>
                </a:tc>
                <a:tc gridSpan="4">
                  <a:txBody>
                    <a:bodyPr/>
                    <a:lstStyle/>
                    <a:p>
                      <a:pPr>
                        <a:defRPr sz="1800">
                          <a:solidFill>
                            <a:srgbClr val="000000"/>
                          </a:solidFill>
                        </a:defRPr>
                      </a:pPr>
                      <a:r>
                        <a:rPr sz="2200">
                          <a:solidFill>
                            <a:srgbClr val="FFFFFF"/>
                          </a:solidFill>
                          <a:latin typeface="Gill Sans"/>
                          <a:ea typeface="Gill Sans"/>
                          <a:cs typeface="Gill Sans"/>
                          <a:sym typeface="Gill Sans"/>
                        </a:rPr>
                        <a:t>Mobile Browsers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c hMerge="1">
                  <a:tcPr/>
                </a:tc>
              </a:tr>
              <a:tr h="800100">
                <a:tc vMerge="1">
                  <a:tcPr/>
                </a:tc>
                <a:tc>
                  <a:txBody>
                    <a:bodyPr/>
                    <a:lstStyle/>
                    <a:p>
                      <a:pPr>
                        <a:defRPr sz="1800">
                          <a:solidFill>
                            <a:srgbClr val="000000"/>
                          </a:solidFill>
                        </a:defRPr>
                      </a:pPr>
                      <a:r>
                        <a:rPr sz="1400">
                          <a:solidFill>
                            <a:srgbClr val="FFFFFF"/>
                          </a:solidFill>
                          <a:latin typeface="Gill Sans"/>
                          <a:ea typeface="Gill Sans"/>
                          <a:cs typeface="Gill Sans"/>
                          <a:sym typeface="Gill Sans"/>
                        </a:rPr>
                        <a:t>Chrome 66</a:t>
                      </a:r>
                    </a:p>
                  </a:txBody>
                  <a:tcPr marL="50800" marR="50800" marT="50800" marB="50800" anchor="ctr" anchorCtr="0" horzOverflow="overflow">
                    <a:lnL w="12700">
                      <a:solidFill>
                        <a:srgbClr val="D6D7D6"/>
                      </a:solidFill>
                      <a:miter lim="400000"/>
                    </a:lnL>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 60</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Opera</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Safari</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IE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Edge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Safari</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300">
                          <a:solidFill>
                            <a:srgbClr val="FFFFFF"/>
                          </a:solidFill>
                          <a:latin typeface="Gill Sans"/>
                          <a:ea typeface="Gill Sans"/>
                          <a:cs typeface="Gill Sans"/>
                          <a:sym typeface="Gill Sans"/>
                        </a:rPr>
                        <a:t>Chrome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Firefox/iOS</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Firefox/Android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Request OCSP Response</a:t>
                      </a: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T w="25400">
                      <a:solidFill>
                        <a:srgbClr val="D6D7D6"/>
                      </a:solidFill>
                      <a:miter lim="400000"/>
                    </a:lnT>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Respect OCSP Must-Staple</a:t>
                      </a: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Send own OCSP Request</a:t>
                      </a: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3664" name="Group"/>
          <p:cNvGrpSpPr/>
          <p:nvPr/>
        </p:nvGrpSpPr>
        <p:grpSpPr>
          <a:xfrm>
            <a:off x="4939563" y="4691497"/>
            <a:ext cx="7696743" cy="589604"/>
            <a:chOff x="0" y="0"/>
            <a:chExt cx="7696742" cy="589603"/>
          </a:xfrm>
        </p:grpSpPr>
        <p:sp>
          <p:nvSpPr>
            <p:cNvPr id="3654" name="Dingbat Check"/>
            <p:cNvSpPr/>
            <p:nvPr/>
          </p:nvSpPr>
          <p:spPr>
            <a:xfrm>
              <a:off x="0"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5" name="Dingbat Check"/>
            <p:cNvSpPr/>
            <p:nvPr/>
          </p:nvSpPr>
          <p:spPr>
            <a:xfrm>
              <a:off x="80318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6" name="Dingbat Check"/>
            <p:cNvSpPr/>
            <p:nvPr/>
          </p:nvSpPr>
          <p:spPr>
            <a:xfrm>
              <a:off x="1606373"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7" name="Dingbat Check"/>
            <p:cNvSpPr/>
            <p:nvPr/>
          </p:nvSpPr>
          <p:spPr>
            <a:xfrm>
              <a:off x="240955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8" name="Dingbat Check"/>
            <p:cNvSpPr/>
            <p:nvPr/>
          </p:nvSpPr>
          <p:spPr>
            <a:xfrm>
              <a:off x="321274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9" name="Dingbat Check"/>
            <p:cNvSpPr/>
            <p:nvPr/>
          </p:nvSpPr>
          <p:spPr>
            <a:xfrm>
              <a:off x="3977832"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0" name="Dingbat Check"/>
            <p:cNvSpPr/>
            <p:nvPr/>
          </p:nvSpPr>
          <p:spPr>
            <a:xfrm>
              <a:off x="474291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1" name="Dingbat Check"/>
            <p:cNvSpPr/>
            <p:nvPr/>
          </p:nvSpPr>
          <p:spPr>
            <a:xfrm>
              <a:off x="550800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2" name="Dingbat Check"/>
            <p:cNvSpPr/>
            <p:nvPr/>
          </p:nvSpPr>
          <p:spPr>
            <a:xfrm>
              <a:off x="6273092"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3" name="Dingbat Check"/>
            <p:cNvSpPr/>
            <p:nvPr/>
          </p:nvSpPr>
          <p:spPr>
            <a:xfrm>
              <a:off x="707627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675" name="Group"/>
          <p:cNvGrpSpPr/>
          <p:nvPr/>
        </p:nvGrpSpPr>
        <p:grpSpPr>
          <a:xfrm>
            <a:off x="4992230" y="5469405"/>
            <a:ext cx="7644076" cy="608711"/>
            <a:chOff x="0" y="0"/>
            <a:chExt cx="7644074" cy="608710"/>
          </a:xfrm>
        </p:grpSpPr>
        <p:sp>
          <p:nvSpPr>
            <p:cNvPr id="3665" name="Dingbat Check"/>
            <p:cNvSpPr/>
            <p:nvPr/>
          </p:nvSpPr>
          <p:spPr>
            <a:xfrm>
              <a:off x="750518" y="9553"/>
              <a:ext cx="620464" cy="589604"/>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6" name="Dingbat Check"/>
            <p:cNvSpPr/>
            <p:nvPr/>
          </p:nvSpPr>
          <p:spPr>
            <a:xfrm>
              <a:off x="7023611" y="9553"/>
              <a:ext cx="620464" cy="589604"/>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7" name="Dingbat X"/>
            <p:cNvSpPr/>
            <p:nvPr/>
          </p:nvSpPr>
          <p:spPr>
            <a:xfrm>
              <a:off x="0"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8" name="Dingbat X"/>
            <p:cNvSpPr/>
            <p:nvPr/>
          </p:nvSpPr>
          <p:spPr>
            <a:xfrm>
              <a:off x="1606373"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9" name="Dingbat X"/>
            <p:cNvSpPr/>
            <p:nvPr/>
          </p:nvSpPr>
          <p:spPr>
            <a:xfrm>
              <a:off x="2356891"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0" name="Dingbat X"/>
            <p:cNvSpPr/>
            <p:nvPr/>
          </p:nvSpPr>
          <p:spPr>
            <a:xfrm>
              <a:off x="3107411"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1" name="Dingbat X"/>
            <p:cNvSpPr/>
            <p:nvPr/>
          </p:nvSpPr>
          <p:spPr>
            <a:xfrm>
              <a:off x="3908729"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2" name="Dingbat X"/>
            <p:cNvSpPr/>
            <p:nvPr/>
          </p:nvSpPr>
          <p:spPr>
            <a:xfrm>
              <a:off x="4742919"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3" name="Dingbat X"/>
            <p:cNvSpPr/>
            <p:nvPr/>
          </p:nvSpPr>
          <p:spPr>
            <a:xfrm>
              <a:off x="5508006"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4" name="Dingbat X"/>
            <p:cNvSpPr/>
            <p:nvPr/>
          </p:nvSpPr>
          <p:spPr>
            <a:xfrm>
              <a:off x="6214821"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676" name="*All tests were done on Ubuntu 16.04, Windows 10, OS X 10.12.6, iOS 11.3, and Android Oreo."/>
          <p:cNvSpPr txBox="1"/>
          <p:nvPr/>
        </p:nvSpPr>
        <p:spPr>
          <a:xfrm>
            <a:off x="4364" y="9270999"/>
            <a:ext cx="1094623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latin typeface="Gill Sans"/>
                <a:ea typeface="Gill Sans"/>
                <a:cs typeface="Gill Sans"/>
                <a:sym typeface="Gill Sans"/>
              </a:defRPr>
            </a:lvl1pPr>
          </a:lstStyle>
          <a:p>
            <a:pPr/>
            <a:r>
              <a:t>*All tests were done on Ubuntu 16.04, Windows 10, OS X 10.12.6, iOS 11.3, and Android Oreo.</a:t>
            </a:r>
          </a:p>
        </p:txBody>
      </p:sp>
      <p:grpSp>
        <p:nvGrpSpPr>
          <p:cNvPr id="3687" name="Group"/>
          <p:cNvGrpSpPr/>
          <p:nvPr/>
        </p:nvGrpSpPr>
        <p:grpSpPr>
          <a:xfrm>
            <a:off x="4992231" y="6266420"/>
            <a:ext cx="7374143" cy="608711"/>
            <a:chOff x="0" y="0"/>
            <a:chExt cx="7374142" cy="608710"/>
          </a:xfrm>
        </p:grpSpPr>
        <p:sp>
          <p:nvSpPr>
            <p:cNvPr id="3677" name="Dingbat X"/>
            <p:cNvSpPr/>
            <p:nvPr/>
          </p:nvSpPr>
          <p:spPr>
            <a:xfrm>
              <a:off x="0"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8" name="Dingbat X"/>
            <p:cNvSpPr/>
            <p:nvPr/>
          </p:nvSpPr>
          <p:spPr>
            <a:xfrm>
              <a:off x="1606372" y="0"/>
              <a:ext cx="515129"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9" name="Dingbat X"/>
            <p:cNvSpPr/>
            <p:nvPr/>
          </p:nvSpPr>
          <p:spPr>
            <a:xfrm>
              <a:off x="2356891"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0" name="Dingbat X"/>
            <p:cNvSpPr/>
            <p:nvPr/>
          </p:nvSpPr>
          <p:spPr>
            <a:xfrm>
              <a:off x="3107410" y="0"/>
              <a:ext cx="515129"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1" name="Dingbat X"/>
            <p:cNvSpPr/>
            <p:nvPr/>
          </p:nvSpPr>
          <p:spPr>
            <a:xfrm>
              <a:off x="3908729"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2" name="Dingbat X"/>
            <p:cNvSpPr/>
            <p:nvPr/>
          </p:nvSpPr>
          <p:spPr>
            <a:xfrm>
              <a:off x="4742919"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3" name="Dingbat X"/>
            <p:cNvSpPr/>
            <p:nvPr/>
          </p:nvSpPr>
          <p:spPr>
            <a:xfrm>
              <a:off x="5508006"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4" name="Dingbat X"/>
            <p:cNvSpPr/>
            <p:nvPr/>
          </p:nvSpPr>
          <p:spPr>
            <a:xfrm>
              <a:off x="6214821"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5" name="-"/>
            <p:cNvSpPr txBox="1"/>
            <p:nvPr/>
          </p:nvSpPr>
          <p:spPr>
            <a:xfrm>
              <a:off x="958443" y="-1"/>
              <a:ext cx="204615"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Gill Sans"/>
                  <a:ea typeface="Gill Sans"/>
                  <a:cs typeface="Gill Sans"/>
                  <a:sym typeface="Gill Sans"/>
                </a:defRPr>
              </a:lvl1pPr>
            </a:lstStyle>
            <a:p>
              <a:pPr/>
              <a:r>
                <a:t>-</a:t>
              </a:r>
            </a:p>
          </p:txBody>
        </p:sp>
        <p:sp>
          <p:nvSpPr>
            <p:cNvPr id="3686" name="-"/>
            <p:cNvSpPr txBox="1"/>
            <p:nvPr/>
          </p:nvSpPr>
          <p:spPr>
            <a:xfrm>
              <a:off x="7169528" y="94804"/>
              <a:ext cx="204615"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Gill Sans"/>
                  <a:ea typeface="Gill Sans"/>
                  <a:cs typeface="Gill Sans"/>
                  <a:sym typeface="Gill Sans"/>
                </a:defRPr>
              </a:lvl1pPr>
            </a:lstStyle>
            <a:p>
              <a:pPr/>
              <a:r>
                <a:t>-</a:t>
              </a:r>
            </a:p>
          </p:txBody>
        </p:sp>
      </p:grpSp>
      <p:grpSp>
        <p:nvGrpSpPr>
          <p:cNvPr id="3690" name="Group"/>
          <p:cNvGrpSpPr/>
          <p:nvPr/>
        </p:nvGrpSpPr>
        <p:grpSpPr>
          <a:xfrm>
            <a:off x="1070449" y="7706891"/>
            <a:ext cx="11004179" cy="732348"/>
            <a:chOff x="53080" y="144852"/>
            <a:chExt cx="11004178" cy="732347"/>
          </a:xfrm>
        </p:grpSpPr>
        <p:sp>
          <p:nvSpPr>
            <p:cNvPr id="3688" name="Clients"/>
            <p:cNvSpPr/>
            <p:nvPr/>
          </p:nvSpPr>
          <p:spPr>
            <a:xfrm>
              <a:off x="53080" y="144852"/>
              <a:ext cx="1674100" cy="732348"/>
            </a:xfrm>
            <a:prstGeom prst="roundRect">
              <a:avLst>
                <a:gd name="adj" fmla="val 26012"/>
              </a:avLst>
            </a:prstGeom>
            <a:solidFill>
              <a:schemeClr val="accent5">
                <a:hueOff val="89162"/>
                <a:satOff val="9554"/>
                <a:lumOff val="1629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Clients</a:t>
              </a:r>
            </a:p>
          </p:txBody>
        </p:sp>
        <p:sp>
          <p:nvSpPr>
            <p:cNvPr id="3689" name="Clients are largely not yet ready for OCSP Must-Staple"/>
            <p:cNvSpPr txBox="1"/>
            <p:nvPr/>
          </p:nvSpPr>
          <p:spPr>
            <a:xfrm>
              <a:off x="1807094" y="231626"/>
              <a:ext cx="925016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200">
                  <a:solidFill>
                    <a:schemeClr val="accent5">
                      <a:hueOff val="89162"/>
                      <a:satOff val="9554"/>
                      <a:lumOff val="16296"/>
                    </a:schemeClr>
                  </a:solidFill>
                  <a:latin typeface="Gill Sans"/>
                  <a:ea typeface="Gill Sans"/>
                  <a:cs typeface="Gill Sans"/>
                  <a:sym typeface="Gill Sans"/>
                </a:defRPr>
              </a:lvl1pPr>
            </a:lstStyle>
            <a:p>
              <a:pPr/>
              <a:r>
                <a:t>Clients are largely not yet ready for OCSP Must-Staple </a:t>
              </a:r>
            </a:p>
          </p:txBody>
        </p:sp>
      </p:grpSp>
      <p:sp>
        <p:nvSpPr>
          <p:cNvPr id="3691" name="(the additional coding work necessary to support OCSP Must-Staple is likely not too significant)"/>
          <p:cNvSpPr txBox="1"/>
          <p:nvPr/>
        </p:nvSpPr>
        <p:spPr>
          <a:xfrm>
            <a:off x="1124111" y="8434392"/>
            <a:ext cx="10957815"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000">
                <a:solidFill>
                  <a:schemeClr val="accent3">
                    <a:hueOff val="-365725"/>
                    <a:satOff val="-32500"/>
                    <a:lumOff val="18235"/>
                  </a:schemeClr>
                </a:solidFill>
              </a:defRPr>
            </a:lvl1pPr>
          </a:lstStyle>
          <a:p>
            <a:pPr/>
            <a:r>
              <a:t>(the additional coding work necessary to support OCSP Must-Staple is likely not too significant)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64"/>
                                        </p:tgtEl>
                                        <p:attrNameLst>
                                          <p:attrName>style.visibility</p:attrName>
                                        </p:attrNameLst>
                                      </p:cBhvr>
                                      <p:to>
                                        <p:strVal val="visible"/>
                                      </p:to>
                                    </p:set>
                                    <p:animEffect filter="dissolve" transition="in">
                                      <p:cBhvr>
                                        <p:cTn id="7" dur="300"/>
                                        <p:tgtEl>
                                          <p:spTgt spid="366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675"/>
                                        </p:tgtEl>
                                        <p:attrNameLst>
                                          <p:attrName>style.visibility</p:attrName>
                                        </p:attrNameLst>
                                      </p:cBhvr>
                                      <p:to>
                                        <p:strVal val="visible"/>
                                      </p:to>
                                    </p:set>
                                    <p:animEffect filter="dissolve" transition="in">
                                      <p:cBhvr>
                                        <p:cTn id="12" dur="300"/>
                                        <p:tgtEl>
                                          <p:spTgt spid="3675"/>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687"/>
                                        </p:tgtEl>
                                        <p:attrNameLst>
                                          <p:attrName>style.visibility</p:attrName>
                                        </p:attrNameLst>
                                      </p:cBhvr>
                                      <p:to>
                                        <p:strVal val="visible"/>
                                      </p:to>
                                    </p:set>
                                    <p:animEffect filter="dissolve" transition="in">
                                      <p:cBhvr>
                                        <p:cTn id="17" dur="300"/>
                                        <p:tgtEl>
                                          <p:spTgt spid="3687"/>
                                        </p:tgtEl>
                                      </p:cBhvr>
                                    </p:animEffect>
                                  </p:childTnLst>
                                </p:cTn>
                              </p:par>
                            </p:childTnLst>
                          </p:cTn>
                        </p:par>
                        <p:par>
                          <p:cTn id="18" fill="hold">
                            <p:stCondLst>
                              <p:cond delay="300"/>
                            </p:stCondLst>
                            <p:childTnLst>
                              <p:par>
                                <p:cTn id="19" presetClass="entr" nodeType="afterEffect" presetID="9" grpId="4" fill="hold">
                                  <p:stCondLst>
                                    <p:cond delay="0"/>
                                  </p:stCondLst>
                                  <p:iterate type="el" backwards="0">
                                    <p:tmAbs val="0"/>
                                  </p:iterate>
                                  <p:childTnLst>
                                    <p:set>
                                      <p:cBhvr>
                                        <p:cTn id="20" fill="hold"/>
                                        <p:tgtEl>
                                          <p:spTgt spid="3690"/>
                                        </p:tgtEl>
                                        <p:attrNameLst>
                                          <p:attrName>style.visibility</p:attrName>
                                        </p:attrNameLst>
                                      </p:cBhvr>
                                      <p:to>
                                        <p:strVal val="visible"/>
                                      </p:to>
                                    </p:set>
                                    <p:animEffect filter="dissolve" transition="in">
                                      <p:cBhvr>
                                        <p:cTn id="21" dur="499"/>
                                        <p:tgtEl>
                                          <p:spTgt spid="3690"/>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5" fill="hold">
                                  <p:stCondLst>
                                    <p:cond delay="0"/>
                                  </p:stCondLst>
                                  <p:iterate type="el" backwards="0">
                                    <p:tmAbs val="0"/>
                                  </p:iterate>
                                  <p:childTnLst>
                                    <p:set>
                                      <p:cBhvr>
                                        <p:cTn id="25" fill="hold"/>
                                        <p:tgtEl>
                                          <p:spTgt spid="3691"/>
                                        </p:tgtEl>
                                        <p:attrNameLst>
                                          <p:attrName>style.visibility</p:attrName>
                                        </p:attrNameLst>
                                      </p:cBhvr>
                                      <p:to>
                                        <p:strVal val="visible"/>
                                      </p:to>
                                    </p:set>
                                    <p:animEffect filter="dissolve" transition="in">
                                      <p:cBhvr>
                                        <p:cTn id="26" dur="300"/>
                                        <p:tgtEl>
                                          <p:spTgt spid="36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7" grpId="3"/>
      <p:bldP build="whole" bldLvl="1" animBg="1" rev="0" advAuto="0" spid="3691" grpId="5"/>
      <p:bldP build="whole" bldLvl="1" animBg="1" rev="0" advAuto="0" spid="3664" grpId="1"/>
      <p:bldP build="whole" bldLvl="1" animBg="1" rev="0" advAuto="0" spid="3675" grpId="2"/>
      <p:bldP build="whole" bldLvl="1" animBg="1" rev="0" advAuto="0" spid="3690" grpId="4"/>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5" name="Conclusion"/>
          <p:cNvSpPr txBox="1"/>
          <p:nvPr>
            <p:ph type="title"/>
          </p:nvPr>
        </p:nvSpPr>
        <p:spPr>
          <a:prstGeom prst="rect">
            <a:avLst/>
          </a:prstGeom>
        </p:spPr>
        <p:txBody>
          <a:bodyPr/>
          <a:lstStyle/>
          <a:p>
            <a:pPr/>
            <a:r>
              <a:t>Conclusion</a:t>
            </a:r>
          </a:p>
        </p:txBody>
      </p:sp>
      <p:sp>
        <p:nvSpPr>
          <p:cNvPr id="3696" name="Considering OCSP Must-Staple can operate only if each of the principals in the PKI performs correctly.…"/>
          <p:cNvSpPr txBox="1"/>
          <p:nvPr>
            <p:ph type="body" idx="1"/>
          </p:nvPr>
        </p:nvSpPr>
        <p:spPr>
          <a:xfrm>
            <a:off x="361950" y="2197100"/>
            <a:ext cx="12280900" cy="6604000"/>
          </a:xfrm>
          <a:prstGeom prst="rect">
            <a:avLst/>
          </a:prstGeom>
        </p:spPr>
        <p:txBody>
          <a:bodyPr/>
          <a:lstStyle/>
          <a:p>
            <a:pPr/>
            <a:r>
              <a:t>Considering OCSP Must-Staple can operate only if each of the principals in the PKI performs correctly.</a:t>
            </a:r>
          </a:p>
          <a:p>
            <a:pPr lvl="1"/>
            <a:r>
              <a:t>OCSP servers: </a:t>
            </a:r>
            <a:r>
              <a:rPr>
                <a:solidFill>
                  <a:schemeClr val="accent5">
                    <a:hueOff val="89162"/>
                    <a:satOff val="9554"/>
                    <a:lumOff val="16296"/>
                  </a:schemeClr>
                </a:solidFill>
              </a:rPr>
              <a:t>not fully reliable </a:t>
            </a:r>
          </a:p>
          <a:p>
            <a:pPr lvl="1"/>
            <a:r>
              <a:t>Web server softwares: </a:t>
            </a:r>
            <a:r>
              <a:rPr>
                <a:solidFill>
                  <a:schemeClr val="accent5">
                    <a:hueOff val="89162"/>
                    <a:satOff val="9554"/>
                    <a:lumOff val="16296"/>
                  </a:schemeClr>
                </a:solidFill>
              </a:rPr>
              <a:t>not fully support</a:t>
            </a:r>
          </a:p>
          <a:p>
            <a:pPr lvl="1"/>
            <a:r>
              <a:t>Browsers: </a:t>
            </a:r>
            <a:r>
              <a:rPr>
                <a:solidFill>
                  <a:schemeClr val="accent5">
                    <a:hueOff val="89162"/>
                    <a:satOff val="9554"/>
                    <a:lumOff val="16296"/>
                  </a:schemeClr>
                </a:solidFill>
              </a:rPr>
              <a:t>not fully support</a:t>
            </a:r>
          </a:p>
          <a:p>
            <a:pPr/>
          </a:p>
          <a:p>
            <a:pPr/>
            <a:r>
              <a:t>But the bright side is</a:t>
            </a:r>
          </a:p>
          <a:p>
            <a:pPr lvl="1"/>
            <a:r>
              <a:rPr>
                <a:solidFill>
                  <a:schemeClr val="accent4">
                    <a:hueOff val="468000"/>
                    <a:satOff val="-4761"/>
                    <a:lumOff val="10196"/>
                  </a:schemeClr>
                </a:solidFill>
              </a:rPr>
              <a:t>Only a few players</a:t>
            </a:r>
            <a:r>
              <a:t> need to take action to make it possible for web server administrators to begin enabling OCSP Must-staple</a:t>
            </a:r>
          </a:p>
          <a:p>
            <a:pPr lvl="1"/>
            <a:r>
              <a:t>Much wider deployment of OCSP Must-Staple is an </a:t>
            </a:r>
            <a:r>
              <a:rPr>
                <a:solidFill>
                  <a:schemeClr val="accent4">
                    <a:hueOff val="468000"/>
                    <a:satOff val="-4761"/>
                    <a:lumOff val="10196"/>
                  </a:schemeClr>
                </a:solidFill>
              </a:rPr>
              <a:t>realistic</a:t>
            </a:r>
            <a:r>
              <a:t> and </a:t>
            </a:r>
            <a:r>
              <a:rPr>
                <a:solidFill>
                  <a:schemeClr val="accent4">
                    <a:hueOff val="468000"/>
                    <a:satOff val="-4761"/>
                    <a:lumOff val="10196"/>
                  </a:schemeClr>
                </a:solidFill>
              </a:rPr>
              <a:t>achievable</a:t>
            </a:r>
            <a:r>
              <a:t> goal</a:t>
            </a:r>
          </a:p>
        </p:txBody>
      </p:sp>
      <p:sp>
        <p:nvSpPr>
          <p:cNvPr id="369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1" name="Today’s another problem of HTTPS"/>
          <p:cNvSpPr txBox="1"/>
          <p:nvPr>
            <p:ph type="title"/>
          </p:nvPr>
        </p:nvSpPr>
        <p:spPr>
          <a:prstGeom prst="rect">
            <a:avLst/>
          </a:prstGeom>
        </p:spPr>
        <p:txBody>
          <a:bodyPr/>
          <a:lstStyle/>
          <a:p>
            <a:pPr/>
            <a:r>
              <a:t>Today’s another problem of HTTPS </a:t>
            </a:r>
          </a:p>
        </p:txBody>
      </p:sp>
      <p:sp>
        <p:nvSpPr>
          <p:cNvPr id="3702" name="Body"/>
          <p:cNvSpPr txBox="1"/>
          <p:nvPr>
            <p:ph type="body" idx="1"/>
          </p:nvPr>
        </p:nvSpPr>
        <p:spPr>
          <a:prstGeom prst="rect">
            <a:avLst/>
          </a:prstGeom>
        </p:spPr>
        <p:txBody>
          <a:bodyPr/>
          <a:lstStyle/>
          <a:p>
            <a:pPr/>
          </a:p>
        </p:txBody>
      </p:sp>
      <p:sp>
        <p:nvSpPr>
          <p:cNvPr id="37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5" name="How HTTPS Works"/>
          <p:cNvSpPr txBox="1"/>
          <p:nvPr>
            <p:ph type="title"/>
          </p:nvPr>
        </p:nvSpPr>
        <p:spPr>
          <a:prstGeom prst="rect">
            <a:avLst/>
          </a:prstGeom>
        </p:spPr>
        <p:txBody>
          <a:bodyPr/>
          <a:lstStyle/>
          <a:p>
            <a:pPr/>
            <a:r>
              <a:t>How HTTPS Works</a:t>
            </a:r>
          </a:p>
        </p:txBody>
      </p:sp>
      <p:sp>
        <p:nvSpPr>
          <p:cNvPr id="37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07"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708"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3716" name="Group"/>
          <p:cNvGrpSpPr/>
          <p:nvPr/>
        </p:nvGrpSpPr>
        <p:grpSpPr>
          <a:xfrm>
            <a:off x="8461774" y="3999792"/>
            <a:ext cx="620593" cy="577621"/>
            <a:chOff x="0" y="0"/>
            <a:chExt cx="620592" cy="577619"/>
          </a:xfrm>
        </p:grpSpPr>
        <p:sp>
          <p:nvSpPr>
            <p:cNvPr id="370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3"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724" name="Group"/>
          <p:cNvGrpSpPr/>
          <p:nvPr/>
        </p:nvGrpSpPr>
        <p:grpSpPr>
          <a:xfrm>
            <a:off x="8939527" y="3996502"/>
            <a:ext cx="627663" cy="584201"/>
            <a:chOff x="0" y="0"/>
            <a:chExt cx="627662" cy="584200"/>
          </a:xfrm>
        </p:grpSpPr>
        <p:sp>
          <p:nvSpPr>
            <p:cNvPr id="371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1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725"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3726"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pic>
        <p:nvPicPr>
          <p:cNvPr id="3727" name="strategic_bofa500_1.png" descr="strategic_bofa500_1.png"/>
          <p:cNvPicPr>
            <a:picLocks noChangeAspect="1"/>
          </p:cNvPicPr>
          <p:nvPr/>
        </p:nvPicPr>
        <p:blipFill>
          <a:blip r:embed="rId4">
            <a:extLst/>
          </a:blip>
          <a:srcRect l="28418" t="39675" r="28418" b="0"/>
          <a:stretch>
            <a:fillRect/>
          </a:stretch>
        </p:blipFill>
        <p:spPr>
          <a:xfrm>
            <a:off x="7501744" y="2989452"/>
            <a:ext cx="1466958" cy="691941"/>
          </a:xfrm>
          <a:prstGeom prst="rect">
            <a:avLst/>
          </a:prstGeom>
          <a:ln w="12700">
            <a:miter lim="400000"/>
          </a:ln>
        </p:spPr>
      </p:pic>
      <p:grpSp>
        <p:nvGrpSpPr>
          <p:cNvPr id="3740" name="Group"/>
          <p:cNvGrpSpPr/>
          <p:nvPr/>
        </p:nvGrpSpPr>
        <p:grpSpPr>
          <a:xfrm>
            <a:off x="9674781" y="3840488"/>
            <a:ext cx="1194275" cy="896229"/>
            <a:chOff x="0" y="0"/>
            <a:chExt cx="1194273" cy="896228"/>
          </a:xfrm>
        </p:grpSpPr>
        <p:sp>
          <p:nvSpPr>
            <p:cNvPr id="372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2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737" name="Group"/>
            <p:cNvGrpSpPr/>
            <p:nvPr/>
          </p:nvGrpSpPr>
          <p:grpSpPr>
            <a:xfrm>
              <a:off x="62930" y="528144"/>
              <a:ext cx="290761" cy="270627"/>
              <a:chOff x="0" y="0"/>
              <a:chExt cx="290759" cy="270626"/>
            </a:xfrm>
          </p:grpSpPr>
          <p:sp>
            <p:nvSpPr>
              <p:cNvPr id="373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3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738"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739"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753" name="Group"/>
          <p:cNvGrpSpPr/>
          <p:nvPr/>
        </p:nvGrpSpPr>
        <p:grpSpPr>
          <a:xfrm>
            <a:off x="8914956" y="7131912"/>
            <a:ext cx="3197030" cy="1869318"/>
            <a:chOff x="0" y="0"/>
            <a:chExt cx="3197028" cy="1869316"/>
          </a:xfrm>
        </p:grpSpPr>
        <p:sp>
          <p:nvSpPr>
            <p:cNvPr id="3741" name="Certificate"/>
            <p:cNvSpPr txBox="1"/>
            <p:nvPr/>
          </p:nvSpPr>
          <p:spPr>
            <a:xfrm>
              <a:off x="625803" y="1285116"/>
              <a:ext cx="192985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300">
                  <a:solidFill>
                    <a:srgbClr val="F5D328"/>
                  </a:solidFill>
                  <a:latin typeface="Gill Sans"/>
                  <a:ea typeface="Gill Sans"/>
                  <a:cs typeface="Gill Sans"/>
                  <a:sym typeface="Gill Sans"/>
                </a:defRPr>
              </a:lvl1pPr>
            </a:lstStyle>
            <a:p>
              <a:pPr/>
              <a:r>
                <a:t>Certificate</a:t>
              </a:r>
            </a:p>
          </p:txBody>
        </p:sp>
        <p:sp>
          <p:nvSpPr>
            <p:cNvPr id="3742" name="is indeed BoA"/>
            <p:cNvSpPr/>
            <p:nvPr/>
          </p:nvSpPr>
          <p:spPr>
            <a:xfrm>
              <a:off x="0" y="0"/>
              <a:ext cx="3197029" cy="1188365"/>
            </a:xfrm>
            <a:prstGeom prst="roundRect">
              <a:avLst>
                <a:gd name="adj" fmla="val 38046"/>
              </a:avLst>
            </a:prstGeom>
            <a:noFill/>
            <a:ln w="76200" cap="flat">
              <a:solidFill>
                <a:srgbClr val="0365C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br/>
              <a:r>
                <a:t>is indeed BoA</a:t>
              </a:r>
            </a:p>
          </p:txBody>
        </p:sp>
        <p:sp>
          <p:nvSpPr>
            <p:cNvPr id="3743" name="The owner of"/>
            <p:cNvSpPr txBox="1"/>
            <p:nvPr/>
          </p:nvSpPr>
          <p:spPr>
            <a:xfrm>
              <a:off x="220136" y="95322"/>
              <a:ext cx="2224607" cy="542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The owner of      </a:t>
              </a:r>
            </a:p>
          </p:txBody>
        </p:sp>
        <p:grpSp>
          <p:nvGrpSpPr>
            <p:cNvPr id="3751" name="Group"/>
            <p:cNvGrpSpPr/>
            <p:nvPr/>
          </p:nvGrpSpPr>
          <p:grpSpPr>
            <a:xfrm>
              <a:off x="2427437" y="150138"/>
              <a:ext cx="464741" cy="432560"/>
              <a:chOff x="0" y="0"/>
              <a:chExt cx="464740" cy="432559"/>
            </a:xfrm>
          </p:grpSpPr>
          <p:sp>
            <p:nvSpPr>
              <p:cNvPr id="3744" name="Line"/>
              <p:cNvSpPr/>
              <p:nvPr/>
            </p:nvSpPr>
            <p:spPr>
              <a:xfrm>
                <a:off x="0" y="152854"/>
                <a:ext cx="346129" cy="27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5" name="Line"/>
              <p:cNvSpPr/>
              <p:nvPr/>
            </p:nvSpPr>
            <p:spPr>
              <a:xfrm flipV="1">
                <a:off x="16653" y="196014"/>
                <a:ext cx="226624" cy="22662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6" name="Line"/>
              <p:cNvSpPr/>
              <p:nvPr/>
            </p:nvSpPr>
            <p:spPr>
              <a:xfrm flipV="1">
                <a:off x="170273" y="219158"/>
                <a:ext cx="103087" cy="10308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7" name="Line"/>
              <p:cNvSpPr/>
              <p:nvPr/>
            </p:nvSpPr>
            <p:spPr>
              <a:xfrm flipV="1">
                <a:off x="14980" y="189997"/>
                <a:ext cx="222280" cy="22228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8" name="Line"/>
              <p:cNvSpPr/>
              <p:nvPr/>
            </p:nvSpPr>
            <p:spPr>
              <a:xfrm flipV="1">
                <a:off x="160702" y="220082"/>
                <a:ext cx="100626" cy="10062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49" name="Circle"/>
              <p:cNvSpPr/>
              <p:nvPr/>
            </p:nvSpPr>
            <p:spPr>
              <a:xfrm>
                <a:off x="209642" y="0"/>
                <a:ext cx="255099" cy="255098"/>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50" name="Circle"/>
              <p:cNvSpPr/>
              <p:nvPr/>
            </p:nvSpPr>
            <p:spPr>
              <a:xfrm>
                <a:off x="341965" y="37551"/>
                <a:ext cx="82452" cy="8245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752" name="250px-VRSNlogoAug2012.png" descr="250px-VRSNlogoAug2012.png"/>
            <p:cNvPicPr>
              <a:picLocks noChangeAspect="1"/>
            </p:cNvPicPr>
            <p:nvPr/>
          </p:nvPicPr>
          <p:blipFill>
            <a:blip r:embed="rId5">
              <a:extLst/>
            </a:blip>
            <a:srcRect l="0" t="0" r="12951" b="33387"/>
            <a:stretch>
              <a:fillRect/>
            </a:stretch>
          </p:blipFill>
          <p:spPr>
            <a:xfrm>
              <a:off x="2541162" y="609193"/>
              <a:ext cx="565279" cy="432570"/>
            </a:xfrm>
            <a:prstGeom prst="rect">
              <a:avLst/>
            </a:prstGeom>
            <a:ln w="12700" cap="flat">
              <a:noFill/>
              <a:miter lim="400000"/>
            </a:ln>
            <a:effectLst/>
          </p:spPr>
        </p:pic>
      </p:grpSp>
      <p:grpSp>
        <p:nvGrpSpPr>
          <p:cNvPr id="3756" name="Group"/>
          <p:cNvGrpSpPr/>
          <p:nvPr/>
        </p:nvGrpSpPr>
        <p:grpSpPr>
          <a:xfrm>
            <a:off x="4505917" y="6524009"/>
            <a:ext cx="3959814" cy="1984873"/>
            <a:chOff x="0" y="0"/>
            <a:chExt cx="3959813" cy="1984872"/>
          </a:xfrm>
        </p:grpSpPr>
        <p:sp>
          <p:nvSpPr>
            <p:cNvPr id="3754"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3755" name="250px-VRSNlogoAug2012.png" descr="250px-VRSNlogoAug2012.png"/>
            <p:cNvPicPr>
              <a:picLocks noChangeAspect="1"/>
            </p:cNvPicPr>
            <p:nvPr/>
          </p:nvPicPr>
          <p:blipFill>
            <a:blip r:embed="rId5">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3759" name="Group"/>
          <p:cNvGrpSpPr/>
          <p:nvPr/>
        </p:nvGrpSpPr>
        <p:grpSpPr>
          <a:xfrm>
            <a:off x="8589723" y="5104992"/>
            <a:ext cx="2869513" cy="2191037"/>
            <a:chOff x="0" y="0"/>
            <a:chExt cx="2869512" cy="2191035"/>
          </a:xfrm>
        </p:grpSpPr>
        <p:sp>
          <p:nvSpPr>
            <p:cNvPr id="3757" name="Vetting"/>
            <p:cNvSpPr txBox="1"/>
            <p:nvPr/>
          </p:nvSpPr>
          <p:spPr>
            <a:xfrm>
              <a:off x="1335392" y="1066804"/>
              <a:ext cx="1534121"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latin typeface="Gill Sans"/>
                  <a:ea typeface="Gill Sans"/>
                  <a:cs typeface="Gill Sans"/>
                  <a:sym typeface="Gill Sans"/>
                </a:defRPr>
              </a:lvl1pPr>
            </a:lstStyle>
            <a:p>
              <a:pPr/>
              <a:r>
                <a:t>Vetting</a:t>
              </a:r>
            </a:p>
          </p:txBody>
        </p:sp>
        <p:sp>
          <p:nvSpPr>
            <p:cNvPr id="3862" name="Connection Line"/>
            <p:cNvSpPr/>
            <p:nvPr/>
          </p:nvSpPr>
          <p:spPr>
            <a:xfrm>
              <a:off x="0" y="0"/>
              <a:ext cx="1414583" cy="2191036"/>
            </a:xfrm>
            <a:custGeom>
              <a:avLst/>
              <a:gdLst/>
              <a:ahLst/>
              <a:cxnLst>
                <a:cxn ang="0">
                  <a:pos x="wd2" y="hd2"/>
                </a:cxn>
                <a:cxn ang="5400000">
                  <a:pos x="wd2" y="hd2"/>
                </a:cxn>
                <a:cxn ang="10800000">
                  <a:pos x="wd2" y="hd2"/>
                </a:cxn>
                <a:cxn ang="16200000">
                  <a:pos x="wd2" y="hd2"/>
                </a:cxn>
              </a:cxnLst>
              <a:rect l="0" t="0" r="r" b="b"/>
              <a:pathLst>
                <a:path w="21181" h="21600" fill="norm" stroke="1" extrusionOk="0">
                  <a:moveTo>
                    <a:pt x="0" y="21600"/>
                  </a:moveTo>
                  <a:cubicBezTo>
                    <a:pt x="14546" y="18502"/>
                    <a:pt x="21600" y="11302"/>
                    <a:pt x="21162" y="0"/>
                  </a:cubicBezTo>
                </a:path>
              </a:pathLst>
            </a:custGeom>
            <a:noFill/>
            <a:ln w="63500" cap="flat">
              <a:solidFill>
                <a:srgbClr val="FFFFFF"/>
              </a:solidFill>
              <a:prstDash val="sysDot"/>
              <a:miter lim="400000"/>
              <a:headEnd type="triangle" w="med" len="med"/>
              <a:tailEnd type="triangle" w="med" len="med"/>
            </a:ln>
            <a:effectLst/>
          </p:spPr>
          <p:txBody>
            <a:bodyPr/>
            <a:lstStyle/>
            <a:p>
              <a:pPr/>
            </a:p>
          </p:txBody>
        </p:sp>
      </p:grpSp>
      <p:grpSp>
        <p:nvGrpSpPr>
          <p:cNvPr id="3772" name="Group"/>
          <p:cNvGrpSpPr/>
          <p:nvPr/>
        </p:nvGrpSpPr>
        <p:grpSpPr>
          <a:xfrm>
            <a:off x="9916334" y="7192369"/>
            <a:ext cx="1194274" cy="896229"/>
            <a:chOff x="0" y="0"/>
            <a:chExt cx="1194273" cy="896228"/>
          </a:xfrm>
        </p:grpSpPr>
        <p:sp>
          <p:nvSpPr>
            <p:cNvPr id="376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769" name="Group"/>
            <p:cNvGrpSpPr/>
            <p:nvPr/>
          </p:nvGrpSpPr>
          <p:grpSpPr>
            <a:xfrm>
              <a:off x="62930" y="528144"/>
              <a:ext cx="290761" cy="270627"/>
              <a:chOff x="0" y="0"/>
              <a:chExt cx="290759" cy="270626"/>
            </a:xfrm>
          </p:grpSpPr>
          <p:sp>
            <p:nvSpPr>
              <p:cNvPr id="376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6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770"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77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780" name="Group"/>
          <p:cNvGrpSpPr/>
          <p:nvPr/>
        </p:nvGrpSpPr>
        <p:grpSpPr>
          <a:xfrm>
            <a:off x="8461774" y="3999792"/>
            <a:ext cx="620593" cy="577621"/>
            <a:chOff x="0" y="0"/>
            <a:chExt cx="620592" cy="577619"/>
          </a:xfrm>
        </p:grpSpPr>
        <p:sp>
          <p:nvSpPr>
            <p:cNvPr id="377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7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781" name="How can users truly know with whom they are communicating?"/>
          <p:cNvSpPr txBox="1"/>
          <p:nvPr/>
        </p:nvSpPr>
        <p:spPr>
          <a:xfrm>
            <a:off x="703160" y="1350064"/>
            <a:ext cx="1161118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How can users truly know with whom they are communicating?</a:t>
            </a:r>
          </a:p>
        </p:txBody>
      </p:sp>
      <p:grpSp>
        <p:nvGrpSpPr>
          <p:cNvPr id="3798" name="Group"/>
          <p:cNvGrpSpPr/>
          <p:nvPr/>
        </p:nvGrpSpPr>
        <p:grpSpPr>
          <a:xfrm>
            <a:off x="7061379" y="7526142"/>
            <a:ext cx="1217021" cy="659924"/>
            <a:chOff x="0" y="0"/>
            <a:chExt cx="1217019" cy="659923"/>
          </a:xfrm>
        </p:grpSpPr>
        <p:grpSp>
          <p:nvGrpSpPr>
            <p:cNvPr id="3789" name="Group"/>
            <p:cNvGrpSpPr/>
            <p:nvPr/>
          </p:nvGrpSpPr>
          <p:grpSpPr>
            <a:xfrm>
              <a:off x="0" y="0"/>
              <a:ext cx="709020" cy="659924"/>
              <a:chOff x="0" y="0"/>
              <a:chExt cx="709019" cy="659923"/>
            </a:xfrm>
          </p:grpSpPr>
          <p:sp>
            <p:nvSpPr>
              <p:cNvPr id="378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7"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8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797" name="Group"/>
            <p:cNvGrpSpPr/>
            <p:nvPr/>
          </p:nvGrpSpPr>
          <p:grpSpPr>
            <a:xfrm>
              <a:off x="507999" y="0"/>
              <a:ext cx="709021" cy="659924"/>
              <a:chOff x="0" y="0"/>
              <a:chExt cx="709019" cy="659923"/>
            </a:xfrm>
          </p:grpSpPr>
          <p:sp>
            <p:nvSpPr>
              <p:cNvPr id="379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5"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79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846" name="Group"/>
          <p:cNvGrpSpPr/>
          <p:nvPr/>
        </p:nvGrpSpPr>
        <p:grpSpPr>
          <a:xfrm>
            <a:off x="211123" y="5084114"/>
            <a:ext cx="2661197" cy="3289382"/>
            <a:chOff x="0" y="0"/>
            <a:chExt cx="2661195" cy="3289381"/>
          </a:xfrm>
        </p:grpSpPr>
        <p:grpSp>
          <p:nvGrpSpPr>
            <p:cNvPr id="3811" name="Group"/>
            <p:cNvGrpSpPr/>
            <p:nvPr/>
          </p:nvGrpSpPr>
          <p:grpSpPr>
            <a:xfrm>
              <a:off x="1466921" y="2393153"/>
              <a:ext cx="1194275" cy="896229"/>
              <a:chOff x="0" y="0"/>
              <a:chExt cx="1194273" cy="896228"/>
            </a:xfrm>
          </p:grpSpPr>
          <p:sp>
            <p:nvSpPr>
              <p:cNvPr id="379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808" name="Group"/>
              <p:cNvGrpSpPr/>
              <p:nvPr/>
            </p:nvGrpSpPr>
            <p:grpSpPr>
              <a:xfrm>
                <a:off x="62930" y="528144"/>
                <a:ext cx="290761" cy="270627"/>
                <a:chOff x="0" y="0"/>
                <a:chExt cx="290759" cy="270626"/>
              </a:xfrm>
            </p:grpSpPr>
            <p:sp>
              <p:nvSpPr>
                <p:cNvPr id="380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0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809"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810"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825" name="Group"/>
            <p:cNvGrpSpPr/>
            <p:nvPr/>
          </p:nvGrpSpPr>
          <p:grpSpPr>
            <a:xfrm>
              <a:off x="846779" y="1404515"/>
              <a:ext cx="1194275" cy="896229"/>
              <a:chOff x="0" y="0"/>
              <a:chExt cx="1194273" cy="896228"/>
            </a:xfrm>
          </p:grpSpPr>
          <p:grpSp>
            <p:nvGrpSpPr>
              <p:cNvPr id="3814" name="Group"/>
              <p:cNvGrpSpPr/>
              <p:nvPr/>
            </p:nvGrpSpPr>
            <p:grpSpPr>
              <a:xfrm>
                <a:off x="0" y="0"/>
                <a:ext cx="1194274" cy="896229"/>
                <a:chOff x="0" y="0"/>
                <a:chExt cx="1194273" cy="896228"/>
              </a:xfrm>
            </p:grpSpPr>
            <p:sp>
              <p:nvSpPr>
                <p:cNvPr id="381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3815" name="250px-VRSNlogoAug2012.png" descr="250px-VRSNlogoAug2012.png"/>
              <p:cNvPicPr>
                <a:picLocks noChangeAspect="1"/>
              </p:cNvPicPr>
              <p:nvPr/>
            </p:nvPicPr>
            <p:blipFill>
              <a:blip r:embed="rId5">
                <a:extLst/>
              </a:blip>
              <a:srcRect l="0" t="0" r="12951" b="33387"/>
              <a:stretch>
                <a:fillRect/>
              </a:stretch>
            </p:blipFill>
            <p:spPr>
              <a:xfrm>
                <a:off x="326666" y="384614"/>
                <a:ext cx="464702" cy="355605"/>
              </a:xfrm>
              <a:prstGeom prst="rect">
                <a:avLst/>
              </a:prstGeom>
              <a:ln w="12700" cap="flat">
                <a:noFill/>
                <a:miter lim="400000"/>
              </a:ln>
              <a:effectLst/>
            </p:spPr>
          </p:pic>
          <p:grpSp>
            <p:nvGrpSpPr>
              <p:cNvPr id="3823" name="Group"/>
              <p:cNvGrpSpPr/>
              <p:nvPr/>
            </p:nvGrpSpPr>
            <p:grpSpPr>
              <a:xfrm>
                <a:off x="57984" y="473977"/>
                <a:ext cx="327478" cy="304801"/>
                <a:chOff x="0" y="0"/>
                <a:chExt cx="327476" cy="304800"/>
              </a:xfrm>
            </p:grpSpPr>
            <p:sp>
              <p:nvSpPr>
                <p:cNvPr id="3816" name="Line"/>
                <p:cNvSpPr/>
                <p:nvPr/>
              </p:nvSpPr>
              <p:spPr>
                <a:xfrm>
                  <a:off x="0" y="107707"/>
                  <a:ext cx="243898" cy="19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7" name="Line"/>
                <p:cNvSpPr/>
                <p:nvPr/>
              </p:nvSpPr>
              <p:spPr>
                <a:xfrm flipV="1">
                  <a:off x="11734" y="138120"/>
                  <a:ext cx="159690" cy="159689"/>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8" name="Line"/>
                <p:cNvSpPr/>
                <p:nvPr/>
              </p:nvSpPr>
              <p:spPr>
                <a:xfrm flipV="1">
                  <a:off x="119981" y="154428"/>
                  <a:ext cx="72641" cy="72640"/>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19" name="Line"/>
                <p:cNvSpPr/>
                <p:nvPr/>
              </p:nvSpPr>
              <p:spPr>
                <a:xfrm flipV="1">
                  <a:off x="10556" y="133880"/>
                  <a:ext cx="156628" cy="15662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0" name="Line"/>
                <p:cNvSpPr/>
                <p:nvPr/>
              </p:nvSpPr>
              <p:spPr>
                <a:xfrm flipV="1">
                  <a:off x="113237" y="155079"/>
                  <a:ext cx="70906" cy="7090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1" name="Circle"/>
                <p:cNvSpPr/>
                <p:nvPr/>
              </p:nvSpPr>
              <p:spPr>
                <a:xfrm>
                  <a:off x="147723" y="0"/>
                  <a:ext cx="179754" cy="179753"/>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2" name="Circle"/>
                <p:cNvSpPr/>
                <p:nvPr/>
              </p:nvSpPr>
              <p:spPr>
                <a:xfrm>
                  <a:off x="240963" y="26460"/>
                  <a:ext cx="58100" cy="580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824"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3840" name="Group"/>
            <p:cNvGrpSpPr/>
            <p:nvPr/>
          </p:nvGrpSpPr>
          <p:grpSpPr>
            <a:xfrm>
              <a:off x="370764" y="415876"/>
              <a:ext cx="1194275" cy="896230"/>
              <a:chOff x="0" y="0"/>
              <a:chExt cx="1194273" cy="896228"/>
            </a:xfrm>
          </p:grpSpPr>
          <p:grpSp>
            <p:nvGrpSpPr>
              <p:cNvPr id="3830" name="Group"/>
              <p:cNvGrpSpPr/>
              <p:nvPr/>
            </p:nvGrpSpPr>
            <p:grpSpPr>
              <a:xfrm>
                <a:off x="0" y="0"/>
                <a:ext cx="1194274" cy="896229"/>
                <a:chOff x="0" y="0"/>
                <a:chExt cx="1194273" cy="896228"/>
              </a:xfrm>
            </p:grpSpPr>
            <p:grpSp>
              <p:nvGrpSpPr>
                <p:cNvPr id="3828" name="Group"/>
                <p:cNvGrpSpPr/>
                <p:nvPr/>
              </p:nvGrpSpPr>
              <p:grpSpPr>
                <a:xfrm>
                  <a:off x="0" y="0"/>
                  <a:ext cx="1194274" cy="896229"/>
                  <a:chOff x="0" y="0"/>
                  <a:chExt cx="1194273" cy="896228"/>
                </a:xfrm>
              </p:grpSpPr>
              <p:sp>
                <p:nvSpPr>
                  <p:cNvPr id="382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2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3829"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3838" name="Group"/>
              <p:cNvGrpSpPr/>
              <p:nvPr/>
            </p:nvGrpSpPr>
            <p:grpSpPr>
              <a:xfrm>
                <a:off x="29380" y="461710"/>
                <a:ext cx="368412" cy="342901"/>
                <a:chOff x="0" y="0"/>
                <a:chExt cx="368410" cy="342900"/>
              </a:xfrm>
            </p:grpSpPr>
            <p:sp>
              <p:nvSpPr>
                <p:cNvPr id="3831" name="Line"/>
                <p:cNvSpPr/>
                <p:nvPr/>
              </p:nvSpPr>
              <p:spPr>
                <a:xfrm>
                  <a:off x="0" y="121171"/>
                  <a:ext cx="274385" cy="221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2" name="Line"/>
                <p:cNvSpPr/>
                <p:nvPr/>
              </p:nvSpPr>
              <p:spPr>
                <a:xfrm flipV="1">
                  <a:off x="13201" y="155385"/>
                  <a:ext cx="179650" cy="179650"/>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3" name="Line"/>
                <p:cNvSpPr/>
                <p:nvPr/>
              </p:nvSpPr>
              <p:spPr>
                <a:xfrm flipV="1">
                  <a:off x="134979" y="173731"/>
                  <a:ext cx="81720" cy="81721"/>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4" name="Line"/>
                <p:cNvSpPr/>
                <p:nvPr/>
              </p:nvSpPr>
              <p:spPr>
                <a:xfrm flipV="1">
                  <a:off x="11875" y="150615"/>
                  <a:ext cx="176207" cy="17620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5" name="Line"/>
                <p:cNvSpPr/>
                <p:nvPr/>
              </p:nvSpPr>
              <p:spPr>
                <a:xfrm flipV="1">
                  <a:off x="127392" y="174464"/>
                  <a:ext cx="79769" cy="797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36" name="Circle"/>
                <p:cNvSpPr/>
                <p:nvPr/>
              </p:nvSpPr>
              <p:spPr>
                <a:xfrm>
                  <a:off x="166188" y="0"/>
                  <a:ext cx="202223" cy="202222"/>
                </a:xfrm>
                <a:prstGeom prst="ellipse">
                  <a:avLst/>
                </a:prstGeom>
                <a:solidFill>
                  <a:srgbClr val="53585F"/>
                </a:solidFill>
                <a:ln w="25400" cap="flat">
                  <a:solidFill>
                    <a:srgbClr val="030952"/>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37" name="Circle"/>
                <p:cNvSpPr/>
                <p:nvPr/>
              </p:nvSpPr>
              <p:spPr>
                <a:xfrm>
                  <a:off x="271084" y="29767"/>
                  <a:ext cx="65361" cy="6536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839" name="Image" descr="Image"/>
              <p:cNvPicPr>
                <a:picLocks noChangeAspect="1"/>
              </p:cNvPicPr>
              <p:nvPr/>
            </p:nvPicPr>
            <p:blipFill>
              <a:blip r:embed="rId6">
                <a:extLst/>
              </a:blip>
              <a:stretch>
                <a:fillRect/>
              </a:stretch>
            </p:blipFill>
            <p:spPr>
              <a:xfrm>
                <a:off x="406636" y="455360"/>
                <a:ext cx="355601" cy="355601"/>
              </a:xfrm>
              <a:prstGeom prst="rect">
                <a:avLst/>
              </a:prstGeom>
              <a:ln w="12700" cap="flat">
                <a:noFill/>
                <a:miter lim="400000"/>
              </a:ln>
              <a:effectLst/>
            </p:spPr>
          </p:pic>
        </p:grpSp>
        <p:sp>
          <p:nvSpPr>
            <p:cNvPr id="3841" name="Line"/>
            <p:cNvSpPr/>
            <p:nvPr/>
          </p:nvSpPr>
          <p:spPr>
            <a:xfrm flipH="1">
              <a:off x="2012407" y="1852629"/>
              <a:ext cx="42980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42" name="Line"/>
            <p:cNvSpPr/>
            <p:nvPr/>
          </p:nvSpPr>
          <p:spPr>
            <a:xfrm flipH="1">
              <a:off x="1585604" y="863991"/>
              <a:ext cx="32728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43" name="Line"/>
            <p:cNvSpPr/>
            <p:nvPr/>
          </p:nvSpPr>
          <p:spPr>
            <a:xfrm flipV="1">
              <a:off x="1890936" y="851598"/>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44" name="Line"/>
            <p:cNvSpPr/>
            <p:nvPr/>
          </p:nvSpPr>
          <p:spPr>
            <a:xfrm flipV="1">
              <a:off x="2437670" y="1831507"/>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3845" name="Root Certificate"/>
            <p:cNvSpPr txBox="1"/>
            <p:nvPr/>
          </p:nvSpPr>
          <p:spPr>
            <a:xfrm>
              <a:off x="0" y="-1"/>
              <a:ext cx="2479179"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Root Certificate</a:t>
              </a:r>
            </a:p>
          </p:txBody>
        </p:sp>
      </p:grpSp>
      <p:pic>
        <p:nvPicPr>
          <p:cNvPr id="3847" name="Image" descr="Image"/>
          <p:cNvPicPr>
            <a:picLocks noChangeAspect="1"/>
          </p:cNvPicPr>
          <p:nvPr/>
        </p:nvPicPr>
        <p:blipFill>
          <a:blip r:embed="rId7">
            <a:extLst/>
          </a:blip>
          <a:stretch>
            <a:fillRect/>
          </a:stretch>
        </p:blipFill>
        <p:spPr>
          <a:xfrm>
            <a:off x="2547338" y="6718830"/>
            <a:ext cx="928035" cy="1064356"/>
          </a:xfrm>
          <a:prstGeom prst="rect">
            <a:avLst/>
          </a:prstGeom>
          <a:ln w="12700">
            <a:miter lim="400000"/>
          </a:ln>
        </p:spPr>
      </p:pic>
      <p:sp>
        <p:nvSpPr>
          <p:cNvPr id="3848"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3861" name="Group"/>
          <p:cNvGrpSpPr/>
          <p:nvPr/>
        </p:nvGrpSpPr>
        <p:grpSpPr>
          <a:xfrm>
            <a:off x="2889549" y="3891133"/>
            <a:ext cx="1194274" cy="896229"/>
            <a:chOff x="0" y="0"/>
            <a:chExt cx="1194273" cy="896228"/>
          </a:xfrm>
        </p:grpSpPr>
        <p:sp>
          <p:nvSpPr>
            <p:cNvPr id="384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858" name="Group"/>
            <p:cNvGrpSpPr/>
            <p:nvPr/>
          </p:nvGrpSpPr>
          <p:grpSpPr>
            <a:xfrm>
              <a:off x="62930" y="528144"/>
              <a:ext cx="290761" cy="270627"/>
              <a:chOff x="0" y="0"/>
              <a:chExt cx="290759" cy="270626"/>
            </a:xfrm>
          </p:grpSpPr>
          <p:sp>
            <p:nvSpPr>
              <p:cNvPr id="385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859"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860"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24"/>
                                        </p:tgtEl>
                                        <p:attrNameLst>
                                          <p:attrName>style.visibility</p:attrName>
                                        </p:attrNameLst>
                                      </p:cBhvr>
                                      <p:to>
                                        <p:strVal val="visible"/>
                                      </p:to>
                                    </p:set>
                                    <p:animEffect filter="dissolve" transition="in">
                                      <p:cBhvr>
                                        <p:cTn id="7" dur="400"/>
                                        <p:tgtEl>
                                          <p:spTgt spid="3724"/>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3716"/>
                                        </p:tgtEl>
                                        <p:attrNameLst>
                                          <p:attrName>style.visibility</p:attrName>
                                        </p:attrNameLst>
                                      </p:cBhvr>
                                      <p:to>
                                        <p:strVal val="visible"/>
                                      </p:to>
                                    </p:set>
                                    <p:animEffect filter="dissolve" transition="in">
                                      <p:cBhvr>
                                        <p:cTn id="11" dur="400"/>
                                        <p:tgtEl>
                                          <p:spTgt spid="3716"/>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3780"/>
                                        </p:tgtEl>
                                        <p:attrNameLst>
                                          <p:attrName>style.visibility</p:attrName>
                                        </p:attrNameLst>
                                      </p:cBhvr>
                                      <p:to>
                                        <p:strVal val="visible"/>
                                      </p:to>
                                    </p:set>
                                    <p:animEffect filter="dissolve" transition="in">
                                      <p:cBhvr>
                                        <p:cTn id="15" dur="400"/>
                                        <p:tgtEl>
                                          <p:spTgt spid="3780"/>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3756"/>
                                        </p:tgtEl>
                                        <p:attrNameLst>
                                          <p:attrName>style.visibility</p:attrName>
                                        </p:attrNameLst>
                                      </p:cBhvr>
                                      <p:to>
                                        <p:strVal val="visible"/>
                                      </p:to>
                                    </p:set>
                                    <p:animEffect filter="dissolve" transition="in">
                                      <p:cBhvr>
                                        <p:cTn id="20" dur="400"/>
                                        <p:tgtEl>
                                          <p:spTgt spid="3756"/>
                                        </p:tgtEl>
                                      </p:cBhvr>
                                    </p:animEffect>
                                  </p:childTnLst>
                                </p:cTn>
                              </p:par>
                            </p:childTnLst>
                          </p:cTn>
                        </p:par>
                        <p:par>
                          <p:cTn id="21" fill="hold">
                            <p:stCondLst>
                              <p:cond delay="400"/>
                            </p:stCondLst>
                            <p:childTnLst>
                              <p:par>
                                <p:cTn id="22" presetClass="entr" nodeType="afterEffect" presetID="9" grpId="5" fill="hold">
                                  <p:stCondLst>
                                    <p:cond delay="0"/>
                                  </p:stCondLst>
                                  <p:iterate type="el" backwards="0">
                                    <p:tmAbs val="0"/>
                                  </p:iterate>
                                  <p:childTnLst>
                                    <p:set>
                                      <p:cBhvr>
                                        <p:cTn id="23" fill="hold"/>
                                        <p:tgtEl>
                                          <p:spTgt spid="3798"/>
                                        </p:tgtEl>
                                        <p:attrNameLst>
                                          <p:attrName>style.visibility</p:attrName>
                                        </p:attrNameLst>
                                      </p:cBhvr>
                                      <p:to>
                                        <p:strVal val="visible"/>
                                      </p:to>
                                    </p:set>
                                    <p:animEffect filter="dissolve" transition="in">
                                      <p:cBhvr>
                                        <p:cTn id="24" dur="400"/>
                                        <p:tgtEl>
                                          <p:spTgt spid="3798"/>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3759"/>
                                        </p:tgtEl>
                                        <p:attrNameLst>
                                          <p:attrName>style.visibility</p:attrName>
                                        </p:attrNameLst>
                                      </p:cBhvr>
                                      <p:to>
                                        <p:strVal val="visible"/>
                                      </p:to>
                                    </p:set>
                                    <p:animEffect filter="dissolve" transition="in">
                                      <p:cBhvr>
                                        <p:cTn id="29" dur="400"/>
                                        <p:tgtEl>
                                          <p:spTgt spid="3759"/>
                                        </p:tgtEl>
                                      </p:cBhvr>
                                    </p:animEffect>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7" fill="hold">
                                  <p:stCondLst>
                                    <p:cond delay="0"/>
                                  </p:stCondLst>
                                  <p:iterate type="el" backwards="0">
                                    <p:tmAbs val="0"/>
                                  </p:iterate>
                                  <p:childTnLst>
                                    <p:animEffect filter="dissolve" transition="out">
                                      <p:cBhvr>
                                        <p:cTn id="33" dur="400" fill="hold"/>
                                        <p:tgtEl>
                                          <p:spTgt spid="3759"/>
                                        </p:tgtEl>
                                      </p:cBhvr>
                                    </p:animEffect>
                                    <p:set>
                                      <p:cBhvr>
                                        <p:cTn id="34" fill="hold">
                                          <p:stCondLst>
                                            <p:cond delay="399"/>
                                          </p:stCondLst>
                                        </p:cTn>
                                        <p:tgtEl>
                                          <p:spTgt spid="3759"/>
                                        </p:tgtEl>
                                        <p:attrNameLst>
                                          <p:attrName>style.visibility</p:attrName>
                                        </p:attrNameLst>
                                      </p:cBhvr>
                                      <p:to>
                                        <p:strVal val="hidden"/>
                                      </p:to>
                                    </p:set>
                                  </p:childTnLst>
                                </p:cTn>
                              </p:par>
                            </p:childTnLst>
                          </p:cTn>
                        </p:par>
                        <p:par>
                          <p:cTn id="35" fill="hold">
                            <p:stCondLst>
                              <p:cond delay="400"/>
                            </p:stCondLst>
                            <p:childTnLst>
                              <p:par>
                                <p:cTn id="36" presetClass="entr" nodeType="afterEffect" presetID="9" grpId="8" fill="hold">
                                  <p:stCondLst>
                                    <p:cond delay="0"/>
                                  </p:stCondLst>
                                  <p:iterate type="el" backwards="0">
                                    <p:tmAbs val="0"/>
                                  </p:iterate>
                                  <p:childTnLst>
                                    <p:set>
                                      <p:cBhvr>
                                        <p:cTn id="37" fill="hold"/>
                                        <p:tgtEl>
                                          <p:spTgt spid="3753"/>
                                        </p:tgtEl>
                                        <p:attrNameLst>
                                          <p:attrName>style.visibility</p:attrName>
                                        </p:attrNameLst>
                                      </p:cBhvr>
                                      <p:to>
                                        <p:strVal val="visible"/>
                                      </p:to>
                                    </p:set>
                                    <p:animEffect filter="dissolve" transition="in">
                                      <p:cBhvr>
                                        <p:cTn id="38" dur="400"/>
                                        <p:tgtEl>
                                          <p:spTgt spid="3753"/>
                                        </p:tgtEl>
                                      </p:cBhvr>
                                    </p:animEffect>
                                  </p:childTnLst>
                                </p:cTn>
                              </p:par>
                            </p:childTnLst>
                          </p:cTn>
                        </p:par>
                      </p:childTnLst>
                    </p:cTn>
                  </p:par>
                  <p:par>
                    <p:cTn id="39" fill="hold">
                      <p:stCondLst>
                        <p:cond delay="indefinite"/>
                      </p:stCondLst>
                      <p:childTnLst>
                        <p:par>
                          <p:cTn id="40" fill="hold">
                            <p:stCondLst>
                              <p:cond delay="0"/>
                            </p:stCondLst>
                            <p:childTnLst>
                              <p:par>
                                <p:cTn id="41" presetClass="exit" nodeType="clickEffect" presetID="9" grpId="9" fill="hold">
                                  <p:stCondLst>
                                    <p:cond delay="0"/>
                                  </p:stCondLst>
                                  <p:iterate type="el" backwards="0">
                                    <p:tmAbs val="0"/>
                                  </p:iterate>
                                  <p:childTnLst>
                                    <p:animEffect filter="dissolve" transition="out">
                                      <p:cBhvr>
                                        <p:cTn id="42" dur="400" fill="hold"/>
                                        <p:tgtEl>
                                          <p:spTgt spid="3753"/>
                                        </p:tgtEl>
                                      </p:cBhvr>
                                    </p:animEffect>
                                    <p:set>
                                      <p:cBhvr>
                                        <p:cTn id="43" fill="hold">
                                          <p:stCondLst>
                                            <p:cond delay="399"/>
                                          </p:stCondLst>
                                        </p:cTn>
                                        <p:tgtEl>
                                          <p:spTgt spid="3753"/>
                                        </p:tgtEl>
                                        <p:attrNameLst>
                                          <p:attrName>style.visibility</p:attrName>
                                        </p:attrNameLst>
                                      </p:cBhvr>
                                      <p:to>
                                        <p:strVal val="hidden"/>
                                      </p:to>
                                    </p:set>
                                  </p:childTnLst>
                                </p:cTn>
                              </p:par>
                            </p:childTnLst>
                          </p:cTn>
                        </p:par>
                        <p:par>
                          <p:cTn id="44" fill="hold">
                            <p:stCondLst>
                              <p:cond delay="400"/>
                            </p:stCondLst>
                            <p:childTnLst>
                              <p:par>
                                <p:cTn id="45" presetClass="entr" nodeType="afterEffect" presetID="9" grpId="10" fill="hold">
                                  <p:stCondLst>
                                    <p:cond delay="0"/>
                                  </p:stCondLst>
                                  <p:iterate type="el" backwards="0">
                                    <p:tmAbs val="0"/>
                                  </p:iterate>
                                  <p:childTnLst>
                                    <p:set>
                                      <p:cBhvr>
                                        <p:cTn id="46" fill="hold"/>
                                        <p:tgtEl>
                                          <p:spTgt spid="3772"/>
                                        </p:tgtEl>
                                        <p:attrNameLst>
                                          <p:attrName>style.visibility</p:attrName>
                                        </p:attrNameLst>
                                      </p:cBhvr>
                                      <p:to>
                                        <p:strVal val="visible"/>
                                      </p:to>
                                    </p:set>
                                    <p:animEffect filter="dissolve" transition="in">
                                      <p:cBhvr>
                                        <p:cTn id="47" dur="400"/>
                                        <p:tgtEl>
                                          <p:spTgt spid="3772"/>
                                        </p:tgtEl>
                                      </p:cBhvr>
                                    </p:animEffect>
                                  </p:childTnLst>
                                </p:cTn>
                              </p:par>
                            </p:childTnLst>
                          </p:cTn>
                        </p:par>
                      </p:childTnLst>
                    </p:cTn>
                  </p:par>
                  <p:par>
                    <p:cTn id="48" fill="hold">
                      <p:stCondLst>
                        <p:cond delay="indefinite"/>
                      </p:stCondLst>
                      <p:childTnLst>
                        <p:par>
                          <p:cTn id="49" fill="hold">
                            <p:stCondLst>
                              <p:cond delay="0"/>
                            </p:stCondLst>
                            <p:childTnLst>
                              <p:par>
                                <p:cTn id="50" presetClass="path" nodeType="clickEffect" presetSubtype="0" presetID="-1" grpId="11" accel="50000" decel="50000" fill="hold">
                                  <p:stCondLst>
                                    <p:cond delay="0"/>
                                  </p:stCondLst>
                                  <p:childTnLst>
                                    <p:animMotion path="M 0.000000 0.000000 L -0.019012 -0.344621" origin="layout" pathEditMode="relative">
                                      <p:cBhvr>
                                        <p:cTn id="51" dur="500" fill="hold"/>
                                        <p:tgtEl>
                                          <p:spTgt spid="3772"/>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2" fill="hold">
                                  <p:stCondLst>
                                    <p:cond delay="0"/>
                                  </p:stCondLst>
                                  <p:iterate type="el" backwards="0">
                                    <p:tmAbs val="0"/>
                                  </p:iterate>
                                  <p:childTnLst>
                                    <p:set>
                                      <p:cBhvr>
                                        <p:cTn id="55" fill="hold"/>
                                        <p:tgtEl>
                                          <p:spTgt spid="3740"/>
                                        </p:tgtEl>
                                        <p:attrNameLst>
                                          <p:attrName>style.visibility</p:attrName>
                                        </p:attrNameLst>
                                      </p:cBhvr>
                                      <p:to>
                                        <p:strVal val="visible"/>
                                      </p:to>
                                    </p:set>
                                  </p:childTnLst>
                                </p:cTn>
                              </p:par>
                            </p:childTnLst>
                          </p:cTn>
                        </p:par>
                        <p:par>
                          <p:cTn id="56" fill="hold">
                            <p:stCondLst>
                              <p:cond delay="0"/>
                            </p:stCondLst>
                            <p:childTnLst>
                              <p:par>
                                <p:cTn id="57" presetClass="path" nodeType="afterEffect" presetSubtype="0" presetID="-1" grpId="13" accel="50000" decel="50000" fill="hold">
                                  <p:stCondLst>
                                    <p:cond delay="0"/>
                                  </p:stCondLst>
                                  <p:childTnLst>
                                    <p:animMotion path="M 0.000000 0.000000 L -0.226573 -0.002336" origin="layout" pathEditMode="relative">
                                      <p:cBhvr>
                                        <p:cTn id="58" dur="500" fill="hold"/>
                                        <p:tgtEl>
                                          <p:spTgt spid="3780"/>
                                        </p:tgtEl>
                                        <p:attrNameLst>
                                          <p:attrName>ppt_x</p:attrName>
                                          <p:attrName>ppt_y</p:attrName>
                                        </p:attrNameLst>
                                      </p:cBhvr>
                                    </p:animMotion>
                                  </p:childTnLst>
                                </p:cTn>
                              </p:par>
                            </p:childTnLst>
                          </p:cTn>
                        </p:par>
                        <p:par>
                          <p:cTn id="59" fill="hold">
                            <p:stCondLst>
                              <p:cond delay="0"/>
                            </p:stCondLst>
                            <p:childTnLst>
                              <p:par>
                                <p:cTn id="60" presetClass="path" nodeType="withEffect" presetSubtype="0" presetID="-1" grpId="14" accel="50000" decel="50000" fill="hold">
                                  <p:stCondLst>
                                    <p:cond delay="0"/>
                                  </p:stCondLst>
                                  <p:childTnLst>
                                    <p:animMotion path="M 0.000000 0.000000 L -0.256167 0.000101" origin="layout" pathEditMode="relative">
                                      <p:cBhvr>
                                        <p:cTn id="61" dur="500" fill="hold"/>
                                        <p:tgtEl>
                                          <p:spTgt spid="3740"/>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2" grpId="15" fill="hold">
                                  <p:stCondLst>
                                    <p:cond delay="0"/>
                                  </p:stCondLst>
                                  <p:iterate type="el" backwards="0">
                                    <p:tmAbs val="0"/>
                                  </p:iterate>
                                  <p:childTnLst>
                                    <p:set>
                                      <p:cBhvr>
                                        <p:cTn id="65" fill="hold"/>
                                        <p:tgtEl>
                                          <p:spTgt spid="3846"/>
                                        </p:tgtEl>
                                        <p:attrNameLst>
                                          <p:attrName>style.visibility</p:attrName>
                                        </p:attrNameLst>
                                      </p:cBhvr>
                                      <p:to>
                                        <p:strVal val="visible"/>
                                      </p:to>
                                    </p:set>
                                    <p:animEffect filter="wipe(down)" transition="in">
                                      <p:cBhvr>
                                        <p:cTn id="66" dur="1000"/>
                                        <p:tgtEl>
                                          <p:spTgt spid="3846"/>
                                        </p:tgtEl>
                                      </p:cBhvr>
                                    </p:animEffect>
                                  </p:childTnLst>
                                </p:cTn>
                              </p:par>
                            </p:childTnLst>
                          </p:cTn>
                        </p:par>
                        <p:par>
                          <p:cTn id="67" fill="hold">
                            <p:stCondLst>
                              <p:cond delay="1000"/>
                            </p:stCondLst>
                            <p:childTnLst>
                              <p:par>
                                <p:cTn id="68" presetClass="entr" nodeType="afterEffect" presetSubtype="0" presetID="1" grpId="16" fill="hold">
                                  <p:stCondLst>
                                    <p:cond delay="0"/>
                                  </p:stCondLst>
                                  <p:iterate type="el" backwards="0">
                                    <p:tmAbs val="0"/>
                                  </p:iterate>
                                  <p:childTnLst>
                                    <p:set>
                                      <p:cBhvr>
                                        <p:cTn id="69" fill="hold"/>
                                        <p:tgtEl>
                                          <p:spTgt spid="384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17" fill="hold">
                                  <p:stCondLst>
                                    <p:cond delay="0"/>
                                  </p:stCondLst>
                                  <p:iterate type="el" backwards="0">
                                    <p:tmAbs val="0"/>
                                  </p:iterate>
                                  <p:childTnLst>
                                    <p:set>
                                      <p:cBhvr>
                                        <p:cTn id="73" fill="hold"/>
                                        <p:tgtEl>
                                          <p:spTgt spid="3861"/>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18" fill="hold">
                                  <p:stCondLst>
                                    <p:cond delay="0"/>
                                  </p:stCondLst>
                                  <p:iterate type="el" backwards="0">
                                    <p:tmAbs val="0"/>
                                  </p:iterate>
                                  <p:childTnLst>
                                    <p:set>
                                      <p:cBhvr>
                                        <p:cTn id="76" fill="hold"/>
                                        <p:tgtEl>
                                          <p:spTgt spid="38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59" grpId="6"/>
      <p:bldP build="whole" bldLvl="1" animBg="1" rev="0" advAuto="0" spid="3759" grpId="7"/>
      <p:bldP build="whole" bldLvl="1" animBg="1" rev="0" advAuto="0" spid="3780" grpId="3"/>
      <p:bldP build="whole" bldLvl="1" animBg="1" rev="0" advAuto="0" spid="3861" grpId="17"/>
      <p:bldP build="whole" bldLvl="1" animBg="1" rev="0" advAuto="0" spid="3716" grpId="2"/>
      <p:bldP build="whole" bldLvl="1" animBg="1" rev="0" advAuto="0" spid="3846" grpId="15"/>
      <p:bldP build="whole" bldLvl="1" animBg="1" rev="0" advAuto="0" spid="3798" grpId="5"/>
      <p:bldP build="whole" bldLvl="1" animBg="1" rev="0" advAuto="0" spid="3724" grpId="1"/>
      <p:bldP build="whole" bldLvl="1" animBg="1" rev="0" advAuto="0" spid="3756" grpId="4"/>
      <p:bldP build="whole" bldLvl="1" animBg="1" rev="0" advAuto="0" spid="3740" grpId="12"/>
      <p:bldP build="whole" bldLvl="1" animBg="1" rev="0" advAuto="0" spid="3772" grpId="10"/>
      <p:bldP build="whole" bldLvl="1" animBg="1" rev="0" advAuto="0" spid="3753" grpId="8"/>
      <p:bldP build="whole" bldLvl="1" animBg="1" rev="0" advAuto="0" spid="3753" grpId="9"/>
      <p:bldP build="whole" bldLvl="1" animBg="1" rev="0" advAuto="0" spid="3847" grpId="16"/>
      <p:bldP build="whole" bldLvl="1" animBg="1" rev="0" advAuto="0" spid="3848" grpId="18"/>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6" name="Fundamental Assumption in HTTPS"/>
          <p:cNvSpPr txBox="1"/>
          <p:nvPr>
            <p:ph type="title"/>
          </p:nvPr>
        </p:nvSpPr>
        <p:spPr>
          <a:prstGeom prst="rect">
            <a:avLst/>
          </a:prstGeom>
        </p:spPr>
        <p:txBody>
          <a:bodyPr/>
          <a:lstStyle/>
          <a:p>
            <a:pPr/>
            <a:r>
              <a:rPr>
                <a:solidFill>
                  <a:schemeClr val="accent3">
                    <a:hueOff val="-365725"/>
                    <a:satOff val="-32500"/>
                    <a:lumOff val="18235"/>
                  </a:schemeClr>
                </a:solidFill>
              </a:rPr>
              <a:t>Fundamental Assumption</a:t>
            </a:r>
            <a:r>
              <a:t> in HTTPS</a:t>
            </a:r>
          </a:p>
        </p:txBody>
      </p:sp>
      <p:sp>
        <p:nvSpPr>
          <p:cNvPr id="3867" name="Website"/>
          <p:cNvSpPr/>
          <p:nvPr/>
        </p:nvSpPr>
        <p:spPr>
          <a:xfrm>
            <a:off x="8245506" y="2365128"/>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868" name="Browser"/>
          <p:cNvSpPr/>
          <p:nvPr/>
        </p:nvSpPr>
        <p:spPr>
          <a:xfrm>
            <a:off x="2705698" y="2309104"/>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3876" name="Group"/>
          <p:cNvGrpSpPr/>
          <p:nvPr/>
        </p:nvGrpSpPr>
        <p:grpSpPr>
          <a:xfrm>
            <a:off x="8379383" y="3120414"/>
            <a:ext cx="620593" cy="577621"/>
            <a:chOff x="0" y="0"/>
            <a:chExt cx="620592" cy="577619"/>
          </a:xfrm>
        </p:grpSpPr>
        <p:sp>
          <p:nvSpPr>
            <p:cNvPr id="386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3"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84" name="Group"/>
          <p:cNvGrpSpPr/>
          <p:nvPr/>
        </p:nvGrpSpPr>
        <p:grpSpPr>
          <a:xfrm>
            <a:off x="8857136" y="3117124"/>
            <a:ext cx="627663" cy="584201"/>
            <a:chOff x="0" y="0"/>
            <a:chExt cx="627662" cy="584200"/>
          </a:xfrm>
        </p:grpSpPr>
        <p:sp>
          <p:nvSpPr>
            <p:cNvPr id="387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885" name="Line"/>
          <p:cNvSpPr/>
          <p:nvPr/>
        </p:nvSpPr>
        <p:spPr>
          <a:xfrm>
            <a:off x="5493053" y="2844281"/>
            <a:ext cx="2367538" cy="1"/>
          </a:xfrm>
          <a:prstGeom prst="line">
            <a:avLst/>
          </a:prstGeom>
          <a:ln w="762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3886" name="Chrome-logo.png" descr="Chrome-logo.png"/>
          <p:cNvPicPr>
            <a:picLocks noChangeAspect="1"/>
          </p:cNvPicPr>
          <p:nvPr/>
        </p:nvPicPr>
        <p:blipFill>
          <a:blip r:embed="rId3">
            <a:extLst/>
          </a:blip>
          <a:stretch>
            <a:fillRect/>
          </a:stretch>
        </p:blipFill>
        <p:spPr>
          <a:xfrm>
            <a:off x="2397710" y="2057027"/>
            <a:ext cx="685801" cy="685801"/>
          </a:xfrm>
          <a:prstGeom prst="rect">
            <a:avLst/>
          </a:prstGeom>
          <a:ln w="12700">
            <a:miter lim="400000"/>
          </a:ln>
        </p:spPr>
      </p:pic>
      <p:pic>
        <p:nvPicPr>
          <p:cNvPr id="3887" name="strategic_bofa500_1.png" descr="strategic_bofa500_1.png"/>
          <p:cNvPicPr>
            <a:picLocks noChangeAspect="1"/>
          </p:cNvPicPr>
          <p:nvPr/>
        </p:nvPicPr>
        <p:blipFill>
          <a:blip r:embed="rId4">
            <a:extLst/>
          </a:blip>
          <a:srcRect l="28418" t="39675" r="28418" b="0"/>
          <a:stretch>
            <a:fillRect/>
          </a:stretch>
        </p:blipFill>
        <p:spPr>
          <a:xfrm>
            <a:off x="7419353" y="2110074"/>
            <a:ext cx="1466959" cy="691941"/>
          </a:xfrm>
          <a:prstGeom prst="rect">
            <a:avLst/>
          </a:prstGeom>
          <a:ln w="12700">
            <a:miter lim="400000"/>
          </a:ln>
        </p:spPr>
      </p:pic>
      <p:grpSp>
        <p:nvGrpSpPr>
          <p:cNvPr id="3900" name="Group"/>
          <p:cNvGrpSpPr/>
          <p:nvPr/>
        </p:nvGrpSpPr>
        <p:grpSpPr>
          <a:xfrm>
            <a:off x="9592390" y="2973810"/>
            <a:ext cx="1194275" cy="896230"/>
            <a:chOff x="0" y="0"/>
            <a:chExt cx="1194273" cy="896228"/>
          </a:xfrm>
        </p:grpSpPr>
        <p:sp>
          <p:nvSpPr>
            <p:cNvPr id="388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897" name="Group"/>
            <p:cNvGrpSpPr/>
            <p:nvPr/>
          </p:nvGrpSpPr>
          <p:grpSpPr>
            <a:xfrm>
              <a:off x="62930" y="528144"/>
              <a:ext cx="290761" cy="270627"/>
              <a:chOff x="0" y="0"/>
              <a:chExt cx="290759" cy="270626"/>
            </a:xfrm>
          </p:grpSpPr>
          <p:sp>
            <p:nvSpPr>
              <p:cNvPr id="389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898"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3899"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908" name="Group"/>
          <p:cNvGrpSpPr/>
          <p:nvPr/>
        </p:nvGrpSpPr>
        <p:grpSpPr>
          <a:xfrm>
            <a:off x="8379383" y="3120414"/>
            <a:ext cx="620593" cy="577621"/>
            <a:chOff x="0" y="0"/>
            <a:chExt cx="620592" cy="577619"/>
          </a:xfrm>
        </p:grpSpPr>
        <p:sp>
          <p:nvSpPr>
            <p:cNvPr id="390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0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9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3910" name="Rounded Rectangle"/>
          <p:cNvSpPr/>
          <p:nvPr/>
        </p:nvSpPr>
        <p:spPr>
          <a:xfrm>
            <a:off x="8870418" y="3018176"/>
            <a:ext cx="731157" cy="807497"/>
          </a:xfrm>
          <a:prstGeom prst="roundRect">
            <a:avLst>
              <a:gd name="adj" fmla="val 26055"/>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11" name="Authentication fundamentally assumes:"/>
          <p:cNvSpPr txBox="1"/>
          <p:nvPr/>
        </p:nvSpPr>
        <p:spPr>
          <a:xfrm>
            <a:off x="2721753" y="6721059"/>
            <a:ext cx="834701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600">
                <a:latin typeface="Helvetica Light"/>
                <a:ea typeface="Helvetica Light"/>
                <a:cs typeface="Helvetica Light"/>
                <a:sym typeface="Helvetica Light"/>
              </a:defRPr>
            </a:pPr>
            <a:r>
              <a:t>Authentication </a:t>
            </a:r>
            <a:r>
              <a:rPr b="1">
                <a:solidFill>
                  <a:srgbClr val="FFD12A"/>
                </a:solidFill>
                <a:latin typeface="Helvetica"/>
                <a:ea typeface="Helvetica"/>
                <a:cs typeface="Helvetica"/>
                <a:sym typeface="Helvetica"/>
              </a:rPr>
              <a:t>fundamentally</a:t>
            </a:r>
            <a:r>
              <a:t> assumes:</a:t>
            </a:r>
          </a:p>
        </p:txBody>
      </p:sp>
      <p:grpSp>
        <p:nvGrpSpPr>
          <p:cNvPr id="3923" name="Group"/>
          <p:cNvGrpSpPr/>
          <p:nvPr/>
        </p:nvGrpSpPr>
        <p:grpSpPr>
          <a:xfrm>
            <a:off x="4515539" y="7572583"/>
            <a:ext cx="4759442" cy="806462"/>
            <a:chOff x="0" y="0"/>
            <a:chExt cx="4759441" cy="806461"/>
          </a:xfrm>
        </p:grpSpPr>
        <p:pic>
          <p:nvPicPr>
            <p:cNvPr id="3912" name="strategic_bofa500_1.png" descr="strategic_bofa500_1.png"/>
            <p:cNvPicPr>
              <a:picLocks noChangeAspect="1"/>
            </p:cNvPicPr>
            <p:nvPr/>
          </p:nvPicPr>
          <p:blipFill>
            <a:blip r:embed="rId4">
              <a:extLst/>
            </a:blip>
            <a:srcRect l="37243" t="39675" r="30196" b="0"/>
            <a:stretch>
              <a:fillRect/>
            </a:stretch>
          </p:blipFill>
          <p:spPr>
            <a:xfrm>
              <a:off x="1230636" y="79380"/>
              <a:ext cx="984958" cy="615883"/>
            </a:xfrm>
            <a:prstGeom prst="rect">
              <a:avLst/>
            </a:prstGeom>
            <a:ln w="12700" cap="flat">
              <a:noFill/>
              <a:miter lim="400000"/>
            </a:ln>
            <a:effectLst/>
          </p:spPr>
        </p:pic>
        <p:grpSp>
          <p:nvGrpSpPr>
            <p:cNvPr id="3920" name="Group"/>
            <p:cNvGrpSpPr/>
            <p:nvPr/>
          </p:nvGrpSpPr>
          <p:grpSpPr>
            <a:xfrm rot="2700000">
              <a:off x="4060857" y="128329"/>
              <a:ext cx="590707" cy="549803"/>
              <a:chOff x="0" y="0"/>
              <a:chExt cx="590706" cy="549802"/>
            </a:xfrm>
          </p:grpSpPr>
          <p:sp>
            <p:nvSpPr>
              <p:cNvPr id="3913"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4"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5"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6"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7"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8"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19"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921" name="Only"/>
            <p:cNvSpPr txBox="1"/>
            <p:nvPr/>
          </p:nvSpPr>
          <p:spPr>
            <a:xfrm>
              <a:off x="-1" y="72501"/>
              <a:ext cx="113050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D12A"/>
                  </a:solidFill>
                  <a:latin typeface="Helvetica"/>
                  <a:ea typeface="Helvetica"/>
                  <a:cs typeface="Helvetica"/>
                  <a:sym typeface="Helvetica"/>
                </a:defRPr>
              </a:lvl1pPr>
            </a:lstStyle>
            <a:p>
              <a:pPr/>
              <a:r>
                <a:t>Only</a:t>
              </a:r>
            </a:p>
          </p:txBody>
        </p:sp>
        <p:sp>
          <p:nvSpPr>
            <p:cNvPr id="3922" name="knows"/>
            <p:cNvSpPr txBox="1"/>
            <p:nvPr/>
          </p:nvSpPr>
          <p:spPr>
            <a:xfrm>
              <a:off x="2315819" y="79380"/>
              <a:ext cx="153702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D12A"/>
                  </a:solidFill>
                  <a:latin typeface="Helvetica"/>
                  <a:ea typeface="Helvetica"/>
                  <a:cs typeface="Helvetica"/>
                  <a:sym typeface="Helvetica"/>
                </a:defRPr>
              </a:lvl1pPr>
            </a:lstStyle>
            <a:p>
              <a:pPr/>
              <a:r>
                <a:t>knows</a:t>
              </a:r>
            </a:p>
          </p:txBody>
        </p:sp>
      </p:grpSp>
      <p:sp>
        <p:nvSpPr>
          <p:cNvPr id="3924" name="Rounded Rectangle"/>
          <p:cNvSpPr/>
          <p:nvPr/>
        </p:nvSpPr>
        <p:spPr>
          <a:xfrm>
            <a:off x="2473103" y="6584318"/>
            <a:ext cx="8844314" cy="1949181"/>
          </a:xfrm>
          <a:prstGeom prst="roundRect">
            <a:avLst>
              <a:gd name="adj" fmla="val 9773"/>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25" name="Line"/>
          <p:cNvSpPr/>
          <p:nvPr/>
        </p:nvSpPr>
        <p:spPr>
          <a:xfrm flipV="1">
            <a:off x="9235996" y="3838514"/>
            <a:ext cx="1" cy="2076572"/>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26" name="Line"/>
          <p:cNvSpPr/>
          <p:nvPr/>
        </p:nvSpPr>
        <p:spPr>
          <a:xfrm flipH="1">
            <a:off x="6786607" y="5933444"/>
            <a:ext cx="2482546" cy="1"/>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27" name="Line"/>
          <p:cNvSpPr/>
          <p:nvPr/>
        </p:nvSpPr>
        <p:spPr>
          <a:xfrm flipV="1">
            <a:off x="6786607" y="5933444"/>
            <a:ext cx="1" cy="647098"/>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3928" name="handshake-white.png" descr="handshake-white.png"/>
          <p:cNvPicPr>
            <a:picLocks noChangeAspect="1"/>
          </p:cNvPicPr>
          <p:nvPr/>
        </p:nvPicPr>
        <p:blipFill>
          <a:blip r:embed="rId6">
            <a:extLst/>
          </a:blip>
          <a:stretch>
            <a:fillRect/>
          </a:stretch>
        </p:blipFill>
        <p:spPr>
          <a:xfrm>
            <a:off x="5562888" y="3653847"/>
            <a:ext cx="2482546" cy="1237549"/>
          </a:xfrm>
          <a:prstGeom prst="rect">
            <a:avLst/>
          </a:prstGeom>
          <a:ln w="12700">
            <a:miter lim="400000"/>
          </a:ln>
        </p:spPr>
      </p:pic>
      <p:sp>
        <p:nvSpPr>
          <p:cNvPr id="3929" name="TLS Handshake"/>
          <p:cNvSpPr txBox="1"/>
          <p:nvPr/>
        </p:nvSpPr>
        <p:spPr>
          <a:xfrm>
            <a:off x="5227098" y="4925493"/>
            <a:ext cx="31630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Helvetica"/>
                <a:ea typeface="Helvetica"/>
                <a:cs typeface="Helvetica"/>
                <a:sym typeface="Helvetica"/>
              </a:defRPr>
            </a:lvl1pPr>
          </a:lstStyle>
          <a:p>
            <a:pPr/>
            <a:r>
              <a:t>TLS Handshake</a:t>
            </a:r>
          </a:p>
        </p:txBody>
      </p:sp>
      <p:pic>
        <p:nvPicPr>
          <p:cNvPr id="3930" name="clicktight-Icon-Green-lock.png" descr="clicktight-Icon-Green-lock.png"/>
          <p:cNvPicPr>
            <a:picLocks noChangeAspect="1"/>
          </p:cNvPicPr>
          <p:nvPr/>
        </p:nvPicPr>
        <p:blipFill>
          <a:blip r:embed="rId7">
            <a:extLst/>
          </a:blip>
          <a:stretch>
            <a:fillRect/>
          </a:stretch>
        </p:blipFill>
        <p:spPr>
          <a:xfrm>
            <a:off x="6572044" y="4891395"/>
            <a:ext cx="473203" cy="584201"/>
          </a:xfrm>
          <a:prstGeom prst="rect">
            <a:avLst/>
          </a:prstGeom>
          <a:ln w="12700">
            <a:miter lim="400000"/>
          </a:ln>
        </p:spPr>
      </p:pic>
      <p:sp>
        <p:nvSpPr>
          <p:cNvPr id="3931"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3884"/>
                                        </p:tgtEl>
                                        <p:attrNameLst>
                                          <p:attrName>style.visibility</p:attrName>
                                        </p:attrNameLst>
                                      </p:cBhvr>
                                      <p:to>
                                        <p:strVal val="visible"/>
                                      </p:to>
                                    </p:set>
                                    <p:animEffect filter="dissolve" transition="in">
                                      <p:cBhvr>
                                        <p:cTn id="7" dur="400"/>
                                        <p:tgtEl>
                                          <p:spTgt spid="3884"/>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3876"/>
                                        </p:tgtEl>
                                        <p:attrNameLst>
                                          <p:attrName>style.visibility</p:attrName>
                                        </p:attrNameLst>
                                      </p:cBhvr>
                                      <p:to>
                                        <p:strVal val="visible"/>
                                      </p:to>
                                    </p:set>
                                    <p:animEffect filter="dissolve" transition="in">
                                      <p:cBhvr>
                                        <p:cTn id="11" dur="400"/>
                                        <p:tgtEl>
                                          <p:spTgt spid="3876"/>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3908"/>
                                        </p:tgtEl>
                                        <p:attrNameLst>
                                          <p:attrName>style.visibility</p:attrName>
                                        </p:attrNameLst>
                                      </p:cBhvr>
                                      <p:to>
                                        <p:strVal val="visible"/>
                                      </p:to>
                                    </p:set>
                                    <p:animEffect filter="dissolve" transition="in">
                                      <p:cBhvr>
                                        <p:cTn id="15" dur="400"/>
                                        <p:tgtEl>
                                          <p:spTgt spid="3908"/>
                                        </p:tgtEl>
                                      </p:cBhvr>
                                    </p:animEffect>
                                  </p:childTnLst>
                                </p:cTn>
                              </p:par>
                            </p:childTnLst>
                          </p:cTn>
                        </p:par>
                        <p:par>
                          <p:cTn id="16" fill="hold">
                            <p:stCondLst>
                              <p:cond delay="1200"/>
                            </p:stCondLst>
                            <p:childTnLst>
                              <p:par>
                                <p:cTn id="17" presetClass="entr" nodeType="afterEffect" presetSubtype="0" presetID="1" grpId="4" fill="hold">
                                  <p:stCondLst>
                                    <p:cond delay="0"/>
                                  </p:stCondLst>
                                  <p:iterate type="el" backwards="0">
                                    <p:tmAbs val="0"/>
                                  </p:iterate>
                                  <p:childTnLst>
                                    <p:set>
                                      <p:cBhvr>
                                        <p:cTn id="18" fill="hold"/>
                                        <p:tgtEl>
                                          <p:spTgt spid="3900"/>
                                        </p:tgtEl>
                                        <p:attrNameLst>
                                          <p:attrName>style.visibility</p:attrName>
                                        </p:attrNameLst>
                                      </p:cBhvr>
                                      <p:to>
                                        <p:strVal val="visible"/>
                                      </p:to>
                                    </p:set>
                                  </p:childTnLst>
                                </p:cTn>
                              </p:par>
                            </p:childTnLst>
                          </p:cTn>
                        </p:par>
                        <p:par>
                          <p:cTn id="19" fill="hold">
                            <p:stCondLst>
                              <p:cond delay="0"/>
                            </p:stCondLst>
                            <p:childTnLst>
                              <p:par>
                                <p:cTn id="20" presetClass="path" nodeType="afterEffect" presetSubtype="0" presetID="-1" grpId="5" accel="50000" decel="50000" fill="hold">
                                  <p:stCondLst>
                                    <p:cond delay="0"/>
                                  </p:stCondLst>
                                  <p:childTnLst>
                                    <p:animMotion path="M 0.000000 0.000000 L -0.226573 -0.002336" origin="layout" pathEditMode="relative">
                                      <p:cBhvr>
                                        <p:cTn id="21" dur="500" fill="hold"/>
                                        <p:tgtEl>
                                          <p:spTgt spid="3908"/>
                                        </p:tgtEl>
                                        <p:attrNameLst>
                                          <p:attrName>ppt_x</p:attrName>
                                          <p:attrName>ppt_y</p:attrName>
                                        </p:attrNameLst>
                                      </p:cBhvr>
                                    </p:animMotion>
                                  </p:childTnLst>
                                </p:cTn>
                              </p:par>
                            </p:childTnLst>
                          </p:cTn>
                        </p:par>
                        <p:par>
                          <p:cTn id="22" fill="hold">
                            <p:stCondLst>
                              <p:cond delay="0"/>
                            </p:stCondLst>
                            <p:childTnLst>
                              <p:par>
                                <p:cTn id="23" presetClass="path" nodeType="afterEffect" presetSubtype="0" presetID="-1" grpId="6" accel="50000" decel="50000" fill="hold">
                                  <p:stCondLst>
                                    <p:cond delay="0"/>
                                  </p:stCondLst>
                                  <p:childTnLst>
                                    <p:animMotion path="M 0.000000 0.000000 L -0.256167 0.000101" origin="layout" pathEditMode="relative">
                                      <p:cBhvr>
                                        <p:cTn id="24" dur="500" fill="hold"/>
                                        <p:tgtEl>
                                          <p:spTgt spid="3900"/>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7" fill="hold">
                                  <p:stCondLst>
                                    <p:cond delay="0"/>
                                  </p:stCondLst>
                                  <p:iterate type="el" backwards="0">
                                    <p:tmAbs val="0"/>
                                  </p:iterate>
                                  <p:childTnLst>
                                    <p:set>
                                      <p:cBhvr>
                                        <p:cTn id="28" fill="hold"/>
                                        <p:tgtEl>
                                          <p:spTgt spid="3929"/>
                                        </p:tgtEl>
                                        <p:attrNameLst>
                                          <p:attrName>style.visibility</p:attrName>
                                        </p:attrNameLst>
                                      </p:cBhvr>
                                      <p:to>
                                        <p:strVal val="visible"/>
                                      </p:to>
                                    </p:set>
                                    <p:animEffect filter="dissolve" transition="in">
                                      <p:cBhvr>
                                        <p:cTn id="29" dur="500"/>
                                        <p:tgtEl>
                                          <p:spTgt spid="3929"/>
                                        </p:tgtEl>
                                      </p:cBhvr>
                                    </p:animEffect>
                                  </p:childTnLst>
                                </p:cTn>
                              </p:par>
                            </p:childTnLst>
                          </p:cTn>
                        </p:par>
                        <p:par>
                          <p:cTn id="30" fill="hold">
                            <p:stCondLst>
                              <p:cond delay="500"/>
                            </p:stCondLst>
                            <p:childTnLst>
                              <p:par>
                                <p:cTn id="31" presetClass="entr" nodeType="afterEffect" presetID="9" grpId="8" fill="hold">
                                  <p:stCondLst>
                                    <p:cond delay="0"/>
                                  </p:stCondLst>
                                  <p:iterate type="el" backwards="0">
                                    <p:tmAbs val="0"/>
                                  </p:iterate>
                                  <p:childTnLst>
                                    <p:set>
                                      <p:cBhvr>
                                        <p:cTn id="32" fill="hold"/>
                                        <p:tgtEl>
                                          <p:spTgt spid="3928"/>
                                        </p:tgtEl>
                                        <p:attrNameLst>
                                          <p:attrName>style.visibility</p:attrName>
                                        </p:attrNameLst>
                                      </p:cBhvr>
                                      <p:to>
                                        <p:strVal val="visible"/>
                                      </p:to>
                                    </p:set>
                                    <p:animEffect filter="dissolve" transition="in">
                                      <p:cBhvr>
                                        <p:cTn id="33" dur="500"/>
                                        <p:tgtEl>
                                          <p:spTgt spid="3928"/>
                                        </p:tgtEl>
                                      </p:cBhvr>
                                    </p:animEffect>
                                  </p:childTnLst>
                                </p:cTn>
                              </p:par>
                            </p:childTnLst>
                          </p:cTn>
                        </p:par>
                        <p:par>
                          <p:cTn id="34" fill="hold">
                            <p:stCondLst>
                              <p:cond delay="1000"/>
                            </p:stCondLst>
                            <p:childTnLst>
                              <p:par>
                                <p:cTn id="35" presetClass="exit" nodeType="afterEffect" presetID="9" grpId="9" fill="hold">
                                  <p:stCondLst>
                                    <p:cond delay="0"/>
                                  </p:stCondLst>
                                  <p:iterate type="el" backwards="0">
                                    <p:tmAbs val="0"/>
                                  </p:iterate>
                                  <p:childTnLst>
                                    <p:animEffect filter="dissolve" transition="out">
                                      <p:cBhvr>
                                        <p:cTn id="36" dur="500" fill="hold"/>
                                        <p:tgtEl>
                                          <p:spTgt spid="3929"/>
                                        </p:tgtEl>
                                      </p:cBhvr>
                                    </p:animEffect>
                                    <p:set>
                                      <p:cBhvr>
                                        <p:cTn id="37" fill="hold">
                                          <p:stCondLst>
                                            <p:cond delay="499"/>
                                          </p:stCondLst>
                                        </p:cTn>
                                        <p:tgtEl>
                                          <p:spTgt spid="3929"/>
                                        </p:tgtEl>
                                        <p:attrNameLst>
                                          <p:attrName>style.visibility</p:attrName>
                                        </p:attrNameLst>
                                      </p:cBhvr>
                                      <p:to>
                                        <p:strVal val="hidden"/>
                                      </p:to>
                                    </p:set>
                                  </p:childTnLst>
                                </p:cTn>
                              </p:par>
                            </p:childTnLst>
                          </p:cTn>
                        </p:par>
                        <p:par>
                          <p:cTn id="38" fill="hold">
                            <p:stCondLst>
                              <p:cond delay="1500"/>
                            </p:stCondLst>
                            <p:childTnLst>
                              <p:par>
                                <p:cTn id="39" presetClass="entr" nodeType="afterEffect" presetID="9" grpId="10" fill="hold">
                                  <p:stCondLst>
                                    <p:cond delay="0"/>
                                  </p:stCondLst>
                                  <p:iterate type="el" backwards="0">
                                    <p:tmAbs val="0"/>
                                  </p:iterate>
                                  <p:childTnLst>
                                    <p:set>
                                      <p:cBhvr>
                                        <p:cTn id="40" fill="hold"/>
                                        <p:tgtEl>
                                          <p:spTgt spid="3930"/>
                                        </p:tgtEl>
                                        <p:attrNameLst>
                                          <p:attrName>style.visibility</p:attrName>
                                        </p:attrNameLst>
                                      </p:cBhvr>
                                      <p:to>
                                        <p:strVal val="visible"/>
                                      </p:to>
                                    </p:set>
                                    <p:animEffect filter="dissolve" transition="in">
                                      <p:cBhvr>
                                        <p:cTn id="41" dur="500"/>
                                        <p:tgtEl>
                                          <p:spTgt spid="3930"/>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11" fill="hold">
                                  <p:stCondLst>
                                    <p:cond delay="0"/>
                                  </p:stCondLst>
                                  <p:iterate type="el" backwards="0">
                                    <p:tmAbs val="0"/>
                                  </p:iterate>
                                  <p:childTnLst>
                                    <p:set>
                                      <p:cBhvr>
                                        <p:cTn id="45" fill="hold"/>
                                        <p:tgtEl>
                                          <p:spTgt spid="3910"/>
                                        </p:tgtEl>
                                        <p:attrNameLst>
                                          <p:attrName>style.visibility</p:attrName>
                                        </p:attrNameLst>
                                      </p:cBhvr>
                                      <p:to>
                                        <p:strVal val="visible"/>
                                      </p:to>
                                    </p:set>
                                    <p:animEffect filter="dissolve" transition="in">
                                      <p:cBhvr>
                                        <p:cTn id="46" dur="499"/>
                                        <p:tgtEl>
                                          <p:spTgt spid="3910"/>
                                        </p:tgtEl>
                                      </p:cBhvr>
                                    </p:animEffect>
                                  </p:childTnLst>
                                </p:cTn>
                              </p:par>
                            </p:childTnLst>
                          </p:cTn>
                        </p:par>
                        <p:par>
                          <p:cTn id="47" fill="hold">
                            <p:stCondLst>
                              <p:cond delay="499"/>
                            </p:stCondLst>
                            <p:childTnLst>
                              <p:par>
                                <p:cTn id="48" presetClass="entr" nodeType="afterEffect" presetSubtype="1" presetID="22" grpId="12" fill="hold">
                                  <p:stCondLst>
                                    <p:cond delay="0"/>
                                  </p:stCondLst>
                                  <p:iterate type="el" backwards="0">
                                    <p:tmAbs val="0"/>
                                  </p:iterate>
                                  <p:childTnLst>
                                    <p:set>
                                      <p:cBhvr>
                                        <p:cTn id="49" fill="hold"/>
                                        <p:tgtEl>
                                          <p:spTgt spid="3925"/>
                                        </p:tgtEl>
                                        <p:attrNameLst>
                                          <p:attrName>style.visibility</p:attrName>
                                        </p:attrNameLst>
                                      </p:cBhvr>
                                      <p:to>
                                        <p:strVal val="visible"/>
                                      </p:to>
                                    </p:set>
                                    <p:animEffect filter="wipe(up)" transition="in">
                                      <p:cBhvr>
                                        <p:cTn id="50" dur="200"/>
                                        <p:tgtEl>
                                          <p:spTgt spid="3925"/>
                                        </p:tgtEl>
                                      </p:cBhvr>
                                    </p:animEffect>
                                  </p:childTnLst>
                                </p:cTn>
                              </p:par>
                            </p:childTnLst>
                          </p:cTn>
                        </p:par>
                        <p:par>
                          <p:cTn id="51" fill="hold">
                            <p:stCondLst>
                              <p:cond delay="699"/>
                            </p:stCondLst>
                            <p:childTnLst>
                              <p:par>
                                <p:cTn id="52" presetClass="entr" nodeType="afterEffect" presetSubtype="2" presetID="22" grpId="13" fill="hold">
                                  <p:stCondLst>
                                    <p:cond delay="0"/>
                                  </p:stCondLst>
                                  <p:iterate type="el" backwards="0">
                                    <p:tmAbs val="0"/>
                                  </p:iterate>
                                  <p:childTnLst>
                                    <p:set>
                                      <p:cBhvr>
                                        <p:cTn id="53" fill="hold"/>
                                        <p:tgtEl>
                                          <p:spTgt spid="3926"/>
                                        </p:tgtEl>
                                        <p:attrNameLst>
                                          <p:attrName>style.visibility</p:attrName>
                                        </p:attrNameLst>
                                      </p:cBhvr>
                                      <p:to>
                                        <p:strVal val="visible"/>
                                      </p:to>
                                    </p:set>
                                    <p:animEffect filter="wipe(right)" transition="in">
                                      <p:cBhvr>
                                        <p:cTn id="54" dur="200"/>
                                        <p:tgtEl>
                                          <p:spTgt spid="3926"/>
                                        </p:tgtEl>
                                      </p:cBhvr>
                                    </p:animEffect>
                                  </p:childTnLst>
                                </p:cTn>
                              </p:par>
                            </p:childTnLst>
                          </p:cTn>
                        </p:par>
                        <p:par>
                          <p:cTn id="55" fill="hold">
                            <p:stCondLst>
                              <p:cond delay="899"/>
                            </p:stCondLst>
                            <p:childTnLst>
                              <p:par>
                                <p:cTn id="56" presetClass="entr" nodeType="afterEffect" presetSubtype="1" presetID="22" grpId="14" fill="hold">
                                  <p:stCondLst>
                                    <p:cond delay="0"/>
                                  </p:stCondLst>
                                  <p:iterate type="el" backwards="0">
                                    <p:tmAbs val="0"/>
                                  </p:iterate>
                                  <p:childTnLst>
                                    <p:set>
                                      <p:cBhvr>
                                        <p:cTn id="57" fill="hold"/>
                                        <p:tgtEl>
                                          <p:spTgt spid="3927"/>
                                        </p:tgtEl>
                                        <p:attrNameLst>
                                          <p:attrName>style.visibility</p:attrName>
                                        </p:attrNameLst>
                                      </p:cBhvr>
                                      <p:to>
                                        <p:strVal val="visible"/>
                                      </p:to>
                                    </p:set>
                                    <p:animEffect filter="wipe(up)" transition="in">
                                      <p:cBhvr>
                                        <p:cTn id="58" dur="200"/>
                                        <p:tgtEl>
                                          <p:spTgt spid="3927"/>
                                        </p:tgtEl>
                                      </p:cBhvr>
                                    </p:animEffect>
                                  </p:childTnLst>
                                </p:cTn>
                              </p:par>
                            </p:childTnLst>
                          </p:cTn>
                        </p:par>
                        <p:par>
                          <p:cTn id="59" fill="hold">
                            <p:stCondLst>
                              <p:cond delay="1099"/>
                            </p:stCondLst>
                            <p:childTnLst>
                              <p:par>
                                <p:cTn id="60" presetClass="entr" nodeType="afterEffect" presetSubtype="1" presetID="22" grpId="15" fill="hold">
                                  <p:stCondLst>
                                    <p:cond delay="0"/>
                                  </p:stCondLst>
                                  <p:iterate type="el" backwards="0">
                                    <p:tmAbs val="0"/>
                                  </p:iterate>
                                  <p:childTnLst>
                                    <p:set>
                                      <p:cBhvr>
                                        <p:cTn id="61" fill="hold"/>
                                        <p:tgtEl>
                                          <p:spTgt spid="3924"/>
                                        </p:tgtEl>
                                        <p:attrNameLst>
                                          <p:attrName>style.visibility</p:attrName>
                                        </p:attrNameLst>
                                      </p:cBhvr>
                                      <p:to>
                                        <p:strVal val="visible"/>
                                      </p:to>
                                    </p:set>
                                    <p:animEffect filter="wipe(up)" transition="in">
                                      <p:cBhvr>
                                        <p:cTn id="62" dur="200"/>
                                        <p:tgtEl>
                                          <p:spTgt spid="3924"/>
                                        </p:tgtEl>
                                      </p:cBhvr>
                                    </p:animEffect>
                                  </p:childTnLst>
                                </p:cTn>
                              </p:par>
                            </p:childTnLst>
                          </p:cTn>
                        </p:par>
                        <p:par>
                          <p:cTn id="63" fill="hold">
                            <p:stCondLst>
                              <p:cond delay="1299"/>
                            </p:stCondLst>
                            <p:childTnLst>
                              <p:par>
                                <p:cTn id="64" presetClass="entr" nodeType="afterEffect" presetID="9" grpId="16" fill="hold">
                                  <p:stCondLst>
                                    <p:cond delay="0"/>
                                  </p:stCondLst>
                                  <p:iterate type="el" backwards="0">
                                    <p:tmAbs val="0"/>
                                  </p:iterate>
                                  <p:childTnLst>
                                    <p:set>
                                      <p:cBhvr>
                                        <p:cTn id="65" fill="hold"/>
                                        <p:tgtEl>
                                          <p:spTgt spid="3911"/>
                                        </p:tgtEl>
                                        <p:attrNameLst>
                                          <p:attrName>style.visibility</p:attrName>
                                        </p:attrNameLst>
                                      </p:cBhvr>
                                      <p:to>
                                        <p:strVal val="visible"/>
                                      </p:to>
                                    </p:set>
                                    <p:animEffect filter="dissolve" transition="in">
                                      <p:cBhvr>
                                        <p:cTn id="66" dur="300"/>
                                        <p:tgtEl>
                                          <p:spTgt spid="3911"/>
                                        </p:tgtEl>
                                      </p:cBhvr>
                                    </p:animEffect>
                                  </p:childTnLst>
                                </p:cTn>
                              </p:par>
                            </p:childTnLst>
                          </p:cTn>
                        </p:par>
                        <p:par>
                          <p:cTn id="67" fill="hold">
                            <p:stCondLst>
                              <p:cond delay="1599"/>
                            </p:stCondLst>
                            <p:childTnLst>
                              <p:par>
                                <p:cTn id="68" presetClass="entr" nodeType="afterEffect" presetID="9" grpId="17" fill="hold">
                                  <p:stCondLst>
                                    <p:cond delay="0"/>
                                  </p:stCondLst>
                                  <p:iterate type="el" backwards="0">
                                    <p:tmAbs val="0"/>
                                  </p:iterate>
                                  <p:childTnLst>
                                    <p:set>
                                      <p:cBhvr>
                                        <p:cTn id="69" fill="hold"/>
                                        <p:tgtEl>
                                          <p:spTgt spid="3923"/>
                                        </p:tgtEl>
                                        <p:attrNameLst>
                                          <p:attrName>style.visibility</p:attrName>
                                        </p:attrNameLst>
                                      </p:cBhvr>
                                      <p:to>
                                        <p:strVal val="visible"/>
                                      </p:to>
                                    </p:set>
                                    <p:animEffect filter="dissolve" transition="in">
                                      <p:cBhvr>
                                        <p:cTn id="70" dur="300"/>
                                        <p:tgtEl>
                                          <p:spTgt spid="39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28" grpId="8"/>
      <p:bldP build="whole" bldLvl="1" animBg="1" rev="0" advAuto="0" spid="3926" grpId="13"/>
      <p:bldP build="whole" bldLvl="1" animBg="1" rev="0" advAuto="0" spid="3908" grpId="3"/>
      <p:bldP build="whole" bldLvl="1" animBg="1" rev="0" advAuto="0" spid="3876" grpId="2"/>
      <p:bldP build="whole" bldLvl="1" animBg="1" rev="0" advAuto="0" spid="3929" grpId="7"/>
      <p:bldP build="whole" bldLvl="1" animBg="1" rev="0" advAuto="0" spid="3924" grpId="15"/>
      <p:bldP build="whole" bldLvl="1" animBg="1" rev="0" advAuto="0" spid="3929" grpId="9"/>
      <p:bldP build="whole" bldLvl="1" animBg="1" rev="0" advAuto="0" spid="3884" grpId="1"/>
      <p:bldP build="whole" bldLvl="1" animBg="1" rev="0" advAuto="0" spid="3923" grpId="17"/>
      <p:bldP build="whole" bldLvl="1" animBg="1" rev="0" advAuto="0" spid="3910" grpId="11"/>
      <p:bldP build="whole" bldLvl="1" animBg="1" rev="0" advAuto="0" spid="3925" grpId="12"/>
      <p:bldP build="whole" bldLvl="1" animBg="1" rev="0" advAuto="0" spid="3900" grpId="4"/>
      <p:bldP build="whole" bldLvl="1" animBg="1" rev="0" advAuto="0" spid="3911" grpId="16"/>
      <p:bldP build="whole" bldLvl="1" animBg="1" rev="0" advAuto="0" spid="3927" grpId="14"/>
      <p:bldP build="whole" bldLvl="1" animBg="1" rev="0" advAuto="0" spid="3930" grpId="10"/>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X.509 Format"/>
          <p:cNvSpPr txBox="1"/>
          <p:nvPr>
            <p:ph type="title"/>
          </p:nvPr>
        </p:nvSpPr>
        <p:spPr>
          <a:prstGeom prst="rect">
            <a:avLst/>
          </a:prstGeom>
        </p:spPr>
        <p:txBody>
          <a:bodyPr/>
          <a:lstStyle/>
          <a:p>
            <a:pPr/>
            <a:r>
              <a:t>X.509 Format</a:t>
            </a:r>
          </a:p>
        </p:txBody>
      </p:sp>
      <p:sp>
        <p:nvSpPr>
          <p:cNvPr id="425" name="Real world examples"/>
          <p:cNvSpPr txBox="1"/>
          <p:nvPr>
            <p:ph type="body" idx="1"/>
          </p:nvPr>
        </p:nvSpPr>
        <p:spPr>
          <a:prstGeom prst="rect">
            <a:avLst/>
          </a:prstGeom>
        </p:spPr>
        <p:txBody>
          <a:bodyPr/>
          <a:lstStyle/>
          <a:p>
            <a:pPr/>
            <a:r>
              <a:t>Real world examples</a:t>
            </a:r>
          </a:p>
        </p:txBody>
      </p:sp>
      <p:sp>
        <p:nvSpPr>
          <p:cNvPr id="426"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5" name="Rare!"/>
          <p:cNvSpPr txBox="1"/>
          <p:nvPr/>
        </p:nvSpPr>
        <p:spPr>
          <a:xfrm>
            <a:off x="5803822" y="2143248"/>
            <a:ext cx="12239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D12A"/>
                </a:solidFill>
                <a:latin typeface="Helvetica Light"/>
                <a:ea typeface="Helvetica Light"/>
                <a:cs typeface="Helvetica Light"/>
                <a:sym typeface="Helvetica Light"/>
              </a:defRPr>
            </a:lvl1pPr>
          </a:lstStyle>
          <a:p>
            <a:pPr/>
            <a:r>
              <a:t>Rare!</a:t>
            </a:r>
          </a:p>
        </p:txBody>
      </p:sp>
      <p:sp>
        <p:nvSpPr>
          <p:cNvPr id="3936" name="Line"/>
          <p:cNvSpPr/>
          <p:nvPr/>
        </p:nvSpPr>
        <p:spPr>
          <a:xfrm>
            <a:off x="5468800" y="3129136"/>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3937" name="Chrome-logo.png" descr="Chrome-logo.png"/>
          <p:cNvPicPr>
            <a:picLocks noChangeAspect="1"/>
          </p:cNvPicPr>
          <p:nvPr/>
        </p:nvPicPr>
        <p:blipFill>
          <a:blip r:embed="rId3">
            <a:extLst/>
          </a:blip>
          <a:stretch>
            <a:fillRect/>
          </a:stretch>
        </p:blipFill>
        <p:spPr>
          <a:xfrm>
            <a:off x="4333949" y="2786236"/>
            <a:ext cx="685801" cy="685801"/>
          </a:xfrm>
          <a:prstGeom prst="rect">
            <a:avLst/>
          </a:prstGeom>
          <a:ln w="12700">
            <a:miter lim="400000"/>
          </a:ln>
        </p:spPr>
      </p:pic>
      <p:pic>
        <p:nvPicPr>
          <p:cNvPr id="3938" name="strategic_bofa500_1.png" descr="strategic_bofa500_1.png"/>
          <p:cNvPicPr>
            <a:picLocks noChangeAspect="1"/>
          </p:cNvPicPr>
          <p:nvPr/>
        </p:nvPicPr>
        <p:blipFill>
          <a:blip r:embed="rId4">
            <a:extLst/>
          </a:blip>
          <a:srcRect l="28418" t="39675" r="28418" b="0"/>
          <a:stretch>
            <a:fillRect/>
          </a:stretch>
        </p:blipFill>
        <p:spPr>
          <a:xfrm>
            <a:off x="7433384" y="2783259"/>
            <a:ext cx="1466958" cy="691941"/>
          </a:xfrm>
          <a:prstGeom prst="rect">
            <a:avLst/>
          </a:prstGeom>
          <a:ln w="12700">
            <a:miter lim="400000"/>
          </a:ln>
        </p:spPr>
      </p:pic>
      <p:sp>
        <p:nvSpPr>
          <p:cNvPr id="3939"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3940"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3935"/>
                                        </p:tgtEl>
                                        <p:attrNameLst>
                                          <p:attrName>style.visibility</p:attrName>
                                        </p:attrNameLst>
                                      </p:cBhvr>
                                      <p:to>
                                        <p:strVal val="visible"/>
                                      </p:to>
                                    </p:set>
                                    <p:anim calcmode="lin" valueType="num">
                                      <p:cBhvr>
                                        <p:cTn id="7" dur="750" fill="hold"/>
                                        <p:tgtEl>
                                          <p:spTgt spid="3935"/>
                                        </p:tgtEl>
                                        <p:attrNameLst>
                                          <p:attrName>ppt_w</p:attrName>
                                        </p:attrNameLst>
                                      </p:cBhvr>
                                      <p:tavLst>
                                        <p:tav tm="0">
                                          <p:val>
                                            <p:fltVal val="0"/>
                                          </p:val>
                                        </p:tav>
                                        <p:tav tm="100000">
                                          <p:val>
                                            <p:strVal val="#ppt_w"/>
                                          </p:val>
                                        </p:tav>
                                      </p:tavLst>
                                    </p:anim>
                                    <p:anim calcmode="lin" valueType="num">
                                      <p:cBhvr>
                                        <p:cTn id="8" dur="750" fill="hold"/>
                                        <p:tgtEl>
                                          <p:spTgt spid="39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35" grpId="1"/>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4" name="Line"/>
          <p:cNvSpPr/>
          <p:nvPr/>
        </p:nvSpPr>
        <p:spPr>
          <a:xfrm flipV="1">
            <a:off x="8807481" y="3861217"/>
            <a:ext cx="6466" cy="182295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45" name="Line"/>
          <p:cNvSpPr/>
          <p:nvPr/>
        </p:nvSpPr>
        <p:spPr>
          <a:xfrm flipV="1">
            <a:off x="7179430" y="3861217"/>
            <a:ext cx="737276" cy="176024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46" name="Line"/>
          <p:cNvSpPr/>
          <p:nvPr/>
        </p:nvSpPr>
        <p:spPr>
          <a:xfrm flipV="1">
            <a:off x="7924946" y="3853642"/>
            <a:ext cx="473287" cy="177854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47" name="Line"/>
          <p:cNvSpPr/>
          <p:nvPr/>
        </p:nvSpPr>
        <p:spPr>
          <a:xfrm flipH="1" flipV="1">
            <a:off x="9718023" y="3864023"/>
            <a:ext cx="773468" cy="170749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48" name="Line"/>
          <p:cNvSpPr/>
          <p:nvPr/>
        </p:nvSpPr>
        <p:spPr>
          <a:xfrm flipH="1" flipV="1">
            <a:off x="9222254" y="3864023"/>
            <a:ext cx="506247"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3949" name="Chrome-logo.png" descr="Chrome-logo.png"/>
          <p:cNvPicPr>
            <a:picLocks noChangeAspect="1"/>
          </p:cNvPicPr>
          <p:nvPr/>
        </p:nvPicPr>
        <p:blipFill>
          <a:blip r:embed="rId3">
            <a:extLst/>
          </a:blip>
          <a:stretch>
            <a:fillRect/>
          </a:stretch>
        </p:blipFill>
        <p:spPr>
          <a:xfrm>
            <a:off x="4258399" y="2790948"/>
            <a:ext cx="777977" cy="777977"/>
          </a:xfrm>
          <a:prstGeom prst="rect">
            <a:avLst/>
          </a:prstGeom>
          <a:ln w="12700">
            <a:miter lim="400000"/>
          </a:ln>
        </p:spPr>
      </p:pic>
      <p:pic>
        <p:nvPicPr>
          <p:cNvPr id="3950" name="Image" descr="Image"/>
          <p:cNvPicPr>
            <a:picLocks noChangeAspect="1"/>
          </p:cNvPicPr>
          <p:nvPr/>
        </p:nvPicPr>
        <p:blipFill>
          <a:blip r:embed="rId4">
            <a:extLst/>
          </a:blip>
          <a:srcRect l="16223" t="0" r="19114" b="25716"/>
          <a:stretch>
            <a:fillRect/>
          </a:stretch>
        </p:blipFill>
        <p:spPr>
          <a:xfrm>
            <a:off x="7483620" y="2517303"/>
            <a:ext cx="2680381" cy="1270184"/>
          </a:xfrm>
          <a:prstGeom prst="rect">
            <a:avLst/>
          </a:prstGeom>
          <a:ln w="12700">
            <a:miter lim="400000"/>
          </a:ln>
        </p:spPr>
      </p:pic>
      <p:pic>
        <p:nvPicPr>
          <p:cNvPr id="3951" name="strategic_bofa500_1.png" descr="strategic_bofa500_1.png"/>
          <p:cNvPicPr>
            <a:picLocks noChangeAspect="1"/>
          </p:cNvPicPr>
          <p:nvPr/>
        </p:nvPicPr>
        <p:blipFill>
          <a:blip r:embed="rId5">
            <a:extLst/>
          </a:blip>
          <a:srcRect l="37243" t="39675" r="30196" b="0"/>
          <a:stretch>
            <a:fillRect/>
          </a:stretch>
        </p:blipFill>
        <p:spPr>
          <a:xfrm>
            <a:off x="8321424" y="5591110"/>
            <a:ext cx="984958" cy="615883"/>
          </a:xfrm>
          <a:prstGeom prst="rect">
            <a:avLst/>
          </a:prstGeom>
          <a:ln w="12700">
            <a:miter lim="400000"/>
          </a:ln>
        </p:spPr>
      </p:pic>
      <p:grpSp>
        <p:nvGrpSpPr>
          <p:cNvPr id="3956" name="Group"/>
          <p:cNvGrpSpPr/>
          <p:nvPr/>
        </p:nvGrpSpPr>
        <p:grpSpPr>
          <a:xfrm>
            <a:off x="6825262" y="5556660"/>
            <a:ext cx="3997213" cy="684923"/>
            <a:chOff x="394" y="0"/>
            <a:chExt cx="3997211" cy="684922"/>
          </a:xfrm>
        </p:grpSpPr>
        <p:pic>
          <p:nvPicPr>
            <p:cNvPr id="3952" name="Image" descr="Image"/>
            <p:cNvPicPr>
              <a:picLocks noChangeAspect="1"/>
            </p:cNvPicPr>
            <p:nvPr/>
          </p:nvPicPr>
          <p:blipFill>
            <a:blip r:embed="rId6">
              <a:extLst/>
            </a:blip>
            <a:stretch>
              <a:fillRect/>
            </a:stretch>
          </p:blipFill>
          <p:spPr>
            <a:xfrm>
              <a:off x="742602" y="0"/>
              <a:ext cx="684851" cy="684850"/>
            </a:xfrm>
            <a:prstGeom prst="rect">
              <a:avLst/>
            </a:prstGeom>
            <a:ln w="12700" cap="flat">
              <a:noFill/>
              <a:miter lim="400000"/>
            </a:ln>
            <a:effectLst/>
          </p:spPr>
        </p:pic>
        <p:pic>
          <p:nvPicPr>
            <p:cNvPr id="3953" name="Image" descr="Image"/>
            <p:cNvPicPr>
              <a:picLocks noChangeAspect="1"/>
            </p:cNvPicPr>
            <p:nvPr/>
          </p:nvPicPr>
          <p:blipFill>
            <a:blip r:embed="rId7">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3954" name="Image" descr="Image"/>
            <p:cNvPicPr>
              <a:picLocks noChangeAspect="1"/>
            </p:cNvPicPr>
            <p:nvPr/>
          </p:nvPicPr>
          <p:blipFill>
            <a:blip r:embed="rId8">
              <a:extLst/>
            </a:blip>
            <a:stretch>
              <a:fillRect/>
            </a:stretch>
          </p:blipFill>
          <p:spPr>
            <a:xfrm>
              <a:off x="2540954" y="72"/>
              <a:ext cx="684851" cy="684851"/>
            </a:xfrm>
            <a:prstGeom prst="rect">
              <a:avLst/>
            </a:prstGeom>
            <a:ln w="12700" cap="flat">
              <a:noFill/>
              <a:miter lim="400000"/>
            </a:ln>
            <a:effectLst/>
          </p:spPr>
        </p:pic>
        <p:pic>
          <p:nvPicPr>
            <p:cNvPr id="3955" name="Image" descr="Image"/>
            <p:cNvPicPr>
              <a:picLocks noChangeAspect="1"/>
            </p:cNvPicPr>
            <p:nvPr/>
          </p:nvPicPr>
          <p:blipFill>
            <a:blip r:embed="rId9">
              <a:extLst/>
            </a:blip>
            <a:stretch>
              <a:fillRect/>
            </a:stretch>
          </p:blipFill>
          <p:spPr>
            <a:xfrm>
              <a:off x="3312757" y="72"/>
              <a:ext cx="684850" cy="684851"/>
            </a:xfrm>
            <a:prstGeom prst="rect">
              <a:avLst/>
            </a:prstGeom>
            <a:ln w="12700" cap="flat">
              <a:noFill/>
              <a:miter lim="400000"/>
            </a:ln>
            <a:effectLst/>
          </p:spPr>
        </p:pic>
      </p:grpSp>
      <p:sp>
        <p:nvSpPr>
          <p:cNvPr id="3957" name="Line"/>
          <p:cNvSpPr/>
          <p:nvPr/>
        </p:nvSpPr>
        <p:spPr>
          <a:xfrm>
            <a:off x="5468800" y="3129136"/>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58"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3959"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iterate type="el" backwards="0">
                                    <p:tmAbs val="0"/>
                                  </p:iterate>
                                  <p:childTnLst>
                                    <p:set>
                                      <p:cBhvr>
                                        <p:cTn id="6" fill="hold"/>
                                        <p:tgtEl>
                                          <p:spTgt spid="3944"/>
                                        </p:tgtEl>
                                        <p:attrNameLst>
                                          <p:attrName>style.visibility</p:attrName>
                                        </p:attrNameLst>
                                      </p:cBhvr>
                                      <p:to>
                                        <p:strVal val="visible"/>
                                      </p:to>
                                    </p:set>
                                    <p:animEffect filter="wipe(down)" transition="in">
                                      <p:cBhvr>
                                        <p:cTn id="7" dur="400"/>
                                        <p:tgtEl>
                                          <p:spTgt spid="3944"/>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956"/>
                                        </p:tgtEl>
                                        <p:attrNameLst>
                                          <p:attrName>style.visibility</p:attrName>
                                        </p:attrNameLst>
                                      </p:cBhvr>
                                      <p:to>
                                        <p:strVal val="visible"/>
                                      </p:to>
                                    </p:set>
                                    <p:animEffect filter="dissolve" transition="in">
                                      <p:cBhvr>
                                        <p:cTn id="12" dur="499"/>
                                        <p:tgtEl>
                                          <p:spTgt spid="395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3" fill="hold">
                                  <p:stCondLst>
                                    <p:cond delay="0"/>
                                  </p:stCondLst>
                                  <p:iterate type="el" backwards="0">
                                    <p:tmAbs val="0"/>
                                  </p:iterate>
                                  <p:childTnLst>
                                    <p:set>
                                      <p:cBhvr>
                                        <p:cTn id="16" fill="hold"/>
                                        <p:tgtEl>
                                          <p:spTgt spid="3947"/>
                                        </p:tgtEl>
                                        <p:attrNameLst>
                                          <p:attrName>style.visibility</p:attrName>
                                        </p:attrNameLst>
                                      </p:cBhvr>
                                      <p:to>
                                        <p:strVal val="visible"/>
                                      </p:to>
                                    </p:set>
                                    <p:animEffect filter="wipe(down)" transition="in">
                                      <p:cBhvr>
                                        <p:cTn id="17" dur="400"/>
                                        <p:tgtEl>
                                          <p:spTgt spid="3947"/>
                                        </p:tgtEl>
                                      </p:cBhvr>
                                    </p:animEffect>
                                  </p:childTnLst>
                                </p:cTn>
                              </p:par>
                            </p:childTnLst>
                          </p:cTn>
                        </p:par>
                        <p:par>
                          <p:cTn id="18" fill="hold">
                            <p:stCondLst>
                              <p:cond delay="400"/>
                            </p:stCondLst>
                            <p:childTnLst>
                              <p:par>
                                <p:cTn id="19" presetClass="entr" nodeType="afterEffect" presetSubtype="4" presetID="22" grpId="4" fill="hold">
                                  <p:stCondLst>
                                    <p:cond delay="0"/>
                                  </p:stCondLst>
                                  <p:iterate type="el" backwards="0">
                                    <p:tmAbs val="0"/>
                                  </p:iterate>
                                  <p:childTnLst>
                                    <p:set>
                                      <p:cBhvr>
                                        <p:cTn id="20" fill="hold"/>
                                        <p:tgtEl>
                                          <p:spTgt spid="3945"/>
                                        </p:tgtEl>
                                        <p:attrNameLst>
                                          <p:attrName>style.visibility</p:attrName>
                                        </p:attrNameLst>
                                      </p:cBhvr>
                                      <p:to>
                                        <p:strVal val="visible"/>
                                      </p:to>
                                    </p:set>
                                    <p:animEffect filter="wipe(down)" transition="in">
                                      <p:cBhvr>
                                        <p:cTn id="21" dur="400"/>
                                        <p:tgtEl>
                                          <p:spTgt spid="3945"/>
                                        </p:tgtEl>
                                      </p:cBhvr>
                                    </p:animEffect>
                                  </p:childTnLst>
                                </p:cTn>
                              </p:par>
                            </p:childTnLst>
                          </p:cTn>
                        </p:par>
                        <p:par>
                          <p:cTn id="22" fill="hold">
                            <p:stCondLst>
                              <p:cond delay="800"/>
                            </p:stCondLst>
                            <p:childTnLst>
                              <p:par>
                                <p:cTn id="23" presetClass="entr" nodeType="afterEffect" presetSubtype="4" presetID="22" grpId="5" fill="hold">
                                  <p:stCondLst>
                                    <p:cond delay="0"/>
                                  </p:stCondLst>
                                  <p:iterate type="el" backwards="0">
                                    <p:tmAbs val="0"/>
                                  </p:iterate>
                                  <p:childTnLst>
                                    <p:set>
                                      <p:cBhvr>
                                        <p:cTn id="24" fill="hold"/>
                                        <p:tgtEl>
                                          <p:spTgt spid="3946"/>
                                        </p:tgtEl>
                                        <p:attrNameLst>
                                          <p:attrName>style.visibility</p:attrName>
                                        </p:attrNameLst>
                                      </p:cBhvr>
                                      <p:to>
                                        <p:strVal val="visible"/>
                                      </p:to>
                                    </p:set>
                                    <p:animEffect filter="wipe(down)" transition="in">
                                      <p:cBhvr>
                                        <p:cTn id="25" dur="400"/>
                                        <p:tgtEl>
                                          <p:spTgt spid="3946"/>
                                        </p:tgtEl>
                                      </p:cBhvr>
                                    </p:animEffect>
                                  </p:childTnLst>
                                </p:cTn>
                              </p:par>
                            </p:childTnLst>
                          </p:cTn>
                        </p:par>
                        <p:par>
                          <p:cTn id="26" fill="hold">
                            <p:stCondLst>
                              <p:cond delay="1200"/>
                            </p:stCondLst>
                            <p:childTnLst>
                              <p:par>
                                <p:cTn id="27" presetClass="entr" nodeType="afterEffect" presetSubtype="4" presetID="22" grpId="6" fill="hold">
                                  <p:stCondLst>
                                    <p:cond delay="0"/>
                                  </p:stCondLst>
                                  <p:iterate type="el" backwards="0">
                                    <p:tmAbs val="0"/>
                                  </p:iterate>
                                  <p:childTnLst>
                                    <p:set>
                                      <p:cBhvr>
                                        <p:cTn id="28" fill="hold"/>
                                        <p:tgtEl>
                                          <p:spTgt spid="3948"/>
                                        </p:tgtEl>
                                        <p:attrNameLst>
                                          <p:attrName>style.visibility</p:attrName>
                                        </p:attrNameLst>
                                      </p:cBhvr>
                                      <p:to>
                                        <p:strVal val="visible"/>
                                      </p:to>
                                    </p:set>
                                    <p:animEffect filter="wipe(down)" transition="in">
                                      <p:cBhvr>
                                        <p:cTn id="29" dur="400"/>
                                        <p:tgtEl>
                                          <p:spTgt spid="39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56" grpId="2"/>
      <p:bldP build="whole" bldLvl="1" animBg="1" rev="0" advAuto="0" spid="3945" grpId="4"/>
      <p:bldP build="whole" bldLvl="1" animBg="1" rev="0" advAuto="0" spid="3946" grpId="5"/>
      <p:bldP build="whole" bldLvl="1" animBg="1" rev="0" advAuto="0" spid="3944" grpId="1"/>
      <p:bldP build="whole" bldLvl="1" animBg="1" rev="0" advAuto="0" spid="3947" grpId="3"/>
      <p:bldP build="whole" bldLvl="1" animBg="1" rev="0" advAuto="0" spid="3948" grpId="6"/>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3" name="Line"/>
          <p:cNvSpPr/>
          <p:nvPr/>
        </p:nvSpPr>
        <p:spPr>
          <a:xfrm flipV="1">
            <a:off x="9951097" y="4295990"/>
            <a:ext cx="1" cy="171019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64" name="Line"/>
          <p:cNvSpPr/>
          <p:nvPr/>
        </p:nvSpPr>
        <p:spPr>
          <a:xfrm flipV="1">
            <a:off x="7692631" y="4295990"/>
            <a:ext cx="1361225" cy="1754802"/>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65" name="Line"/>
          <p:cNvSpPr/>
          <p:nvPr/>
        </p:nvSpPr>
        <p:spPr>
          <a:xfrm flipV="1">
            <a:off x="8725816" y="4288415"/>
            <a:ext cx="809568" cy="177468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66" name="Line"/>
          <p:cNvSpPr/>
          <p:nvPr/>
        </p:nvSpPr>
        <p:spPr>
          <a:xfrm flipH="1" flipV="1">
            <a:off x="10855173" y="4298796"/>
            <a:ext cx="1361521" cy="174878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67" name="Line"/>
          <p:cNvSpPr/>
          <p:nvPr/>
        </p:nvSpPr>
        <p:spPr>
          <a:xfrm flipH="1" flipV="1">
            <a:off x="10359404" y="4298796"/>
            <a:ext cx="869391" cy="175316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3968" name="Image" descr="Image"/>
          <p:cNvPicPr>
            <a:picLocks noChangeAspect="1"/>
          </p:cNvPicPr>
          <p:nvPr/>
        </p:nvPicPr>
        <p:blipFill>
          <a:blip r:embed="rId3">
            <a:extLst/>
          </a:blip>
          <a:srcRect l="16223" t="0" r="19114" b="25716"/>
          <a:stretch>
            <a:fillRect/>
          </a:stretch>
        </p:blipFill>
        <p:spPr>
          <a:xfrm>
            <a:off x="7927871" y="2295370"/>
            <a:ext cx="4066180" cy="1926890"/>
          </a:xfrm>
          <a:prstGeom prst="rect">
            <a:avLst/>
          </a:prstGeom>
          <a:ln w="12700">
            <a:miter lim="400000"/>
          </a:ln>
        </p:spPr>
      </p:pic>
      <p:pic>
        <p:nvPicPr>
          <p:cNvPr id="3969" name="strategic_bofa500_1.png" descr="strategic_bofa500_1.png"/>
          <p:cNvPicPr>
            <a:picLocks noChangeAspect="1"/>
          </p:cNvPicPr>
          <p:nvPr/>
        </p:nvPicPr>
        <p:blipFill>
          <a:blip r:embed="rId4">
            <a:extLst/>
          </a:blip>
          <a:srcRect l="37243" t="39675" r="30196" b="0"/>
          <a:stretch>
            <a:fillRect/>
          </a:stretch>
        </p:blipFill>
        <p:spPr>
          <a:xfrm>
            <a:off x="9260306" y="5901908"/>
            <a:ext cx="1381494" cy="863833"/>
          </a:xfrm>
          <a:prstGeom prst="rect">
            <a:avLst/>
          </a:prstGeom>
          <a:ln w="12700">
            <a:miter lim="400000"/>
          </a:ln>
        </p:spPr>
      </p:pic>
      <p:grpSp>
        <p:nvGrpSpPr>
          <p:cNvPr id="3974" name="Group"/>
          <p:cNvGrpSpPr/>
          <p:nvPr/>
        </p:nvGrpSpPr>
        <p:grpSpPr>
          <a:xfrm>
            <a:off x="7244369" y="5868082"/>
            <a:ext cx="5433299" cy="930972"/>
            <a:chOff x="394" y="0"/>
            <a:chExt cx="5433297" cy="930971"/>
          </a:xfrm>
        </p:grpSpPr>
        <p:pic>
          <p:nvPicPr>
            <p:cNvPr id="3970" name="Image" descr="Image"/>
            <p:cNvPicPr>
              <a:picLocks noChangeAspect="1"/>
            </p:cNvPicPr>
            <p:nvPr/>
          </p:nvPicPr>
          <p:blipFill>
            <a:blip r:embed="rId5">
              <a:extLst/>
            </a:blip>
            <a:stretch>
              <a:fillRect/>
            </a:stretch>
          </p:blipFill>
          <p:spPr>
            <a:xfrm>
              <a:off x="1009372" y="0"/>
              <a:ext cx="930873" cy="930873"/>
            </a:xfrm>
            <a:prstGeom prst="rect">
              <a:avLst/>
            </a:prstGeom>
            <a:ln w="12700" cap="flat">
              <a:noFill/>
              <a:miter lim="400000"/>
            </a:ln>
            <a:effectLst/>
          </p:spPr>
        </p:pic>
        <p:pic>
          <p:nvPicPr>
            <p:cNvPr id="3971" name="Image" descr="Image"/>
            <p:cNvPicPr>
              <a:picLocks noChangeAspect="1"/>
            </p:cNvPicPr>
            <p:nvPr/>
          </p:nvPicPr>
          <p:blipFill>
            <a:blip r:embed="rId6">
              <a:extLst/>
            </a:blip>
            <a:srcRect l="24172" t="23930" r="26762" b="27087"/>
            <a:stretch>
              <a:fillRect/>
            </a:stretch>
          </p:blipFill>
          <p:spPr>
            <a:xfrm>
              <a:off x="394" y="163"/>
              <a:ext cx="932263" cy="930673"/>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7999" y="0"/>
                  </a:moveTo>
                  <a:lnTo>
                    <a:pt x="7245" y="9"/>
                  </a:lnTo>
                  <a:lnTo>
                    <a:pt x="7190" y="2911"/>
                  </a:lnTo>
                  <a:lnTo>
                    <a:pt x="7144" y="5803"/>
                  </a:lnTo>
                  <a:lnTo>
                    <a:pt x="13976" y="5794"/>
                  </a:lnTo>
                  <a:lnTo>
                    <a:pt x="20816" y="5785"/>
                  </a:lnTo>
                  <a:lnTo>
                    <a:pt x="17791" y="2855"/>
                  </a:lnTo>
                  <a:lnTo>
                    <a:pt x="14840" y="0"/>
                  </a:lnTo>
                  <a:lnTo>
                    <a:pt x="7999" y="0"/>
                  </a:lnTo>
                  <a:close/>
                  <a:moveTo>
                    <a:pt x="5848" y="746"/>
                  </a:moveTo>
                  <a:lnTo>
                    <a:pt x="2924" y="3777"/>
                  </a:lnTo>
                  <a:lnTo>
                    <a:pt x="0" y="6807"/>
                  </a:lnTo>
                  <a:lnTo>
                    <a:pt x="0" y="10335"/>
                  </a:lnTo>
                  <a:cubicBezTo>
                    <a:pt x="-2" y="12272"/>
                    <a:pt x="49" y="13988"/>
                    <a:pt x="110" y="14148"/>
                  </a:cubicBezTo>
                  <a:cubicBezTo>
                    <a:pt x="205" y="14396"/>
                    <a:pt x="638" y="14434"/>
                    <a:pt x="3043" y="14434"/>
                  </a:cubicBezTo>
                  <a:lnTo>
                    <a:pt x="5866" y="14434"/>
                  </a:lnTo>
                  <a:lnTo>
                    <a:pt x="5857" y="7590"/>
                  </a:lnTo>
                  <a:lnTo>
                    <a:pt x="5848" y="746"/>
                  </a:lnTo>
                  <a:close/>
                  <a:moveTo>
                    <a:pt x="15769" y="7074"/>
                  </a:moveTo>
                  <a:lnTo>
                    <a:pt x="15769" y="13881"/>
                  </a:lnTo>
                  <a:cubicBezTo>
                    <a:pt x="15769" y="17623"/>
                    <a:pt x="15798" y="20679"/>
                    <a:pt x="15833" y="20679"/>
                  </a:cubicBezTo>
                  <a:cubicBezTo>
                    <a:pt x="15867" y="20679"/>
                    <a:pt x="17194" y="19316"/>
                    <a:pt x="18775" y="17648"/>
                  </a:cubicBezTo>
                  <a:lnTo>
                    <a:pt x="21598" y="14664"/>
                  </a:lnTo>
                  <a:lnTo>
                    <a:pt x="21598" y="10897"/>
                  </a:lnTo>
                  <a:lnTo>
                    <a:pt x="21552" y="7175"/>
                  </a:lnTo>
                  <a:lnTo>
                    <a:pt x="18656" y="7129"/>
                  </a:lnTo>
                  <a:lnTo>
                    <a:pt x="15769" y="7074"/>
                  </a:lnTo>
                  <a:close/>
                  <a:moveTo>
                    <a:pt x="7705" y="15723"/>
                  </a:moveTo>
                  <a:cubicBezTo>
                    <a:pt x="3973" y="15723"/>
                    <a:pt x="910" y="15758"/>
                    <a:pt x="910" y="15797"/>
                  </a:cubicBezTo>
                  <a:cubicBezTo>
                    <a:pt x="910" y="15836"/>
                    <a:pt x="2275" y="17157"/>
                    <a:pt x="3935" y="18735"/>
                  </a:cubicBezTo>
                  <a:lnTo>
                    <a:pt x="6951" y="21600"/>
                  </a:lnTo>
                  <a:lnTo>
                    <a:pt x="10427" y="21600"/>
                  </a:lnTo>
                  <a:cubicBezTo>
                    <a:pt x="12339" y="21600"/>
                    <a:pt x="14037" y="21551"/>
                    <a:pt x="14196" y="21489"/>
                  </a:cubicBezTo>
                  <a:cubicBezTo>
                    <a:pt x="14444" y="21394"/>
                    <a:pt x="14491" y="20961"/>
                    <a:pt x="14491" y="18551"/>
                  </a:cubicBezTo>
                  <a:lnTo>
                    <a:pt x="14491" y="15723"/>
                  </a:lnTo>
                  <a:lnTo>
                    <a:pt x="7705" y="15723"/>
                  </a:lnTo>
                  <a:close/>
                </a:path>
              </a:pathLst>
            </a:custGeom>
            <a:ln w="12700" cap="flat">
              <a:noFill/>
              <a:miter lim="400000"/>
            </a:ln>
            <a:effectLst/>
          </p:spPr>
        </p:pic>
        <p:pic>
          <p:nvPicPr>
            <p:cNvPr id="3972" name="Image" descr="Image"/>
            <p:cNvPicPr>
              <a:picLocks noChangeAspect="1"/>
            </p:cNvPicPr>
            <p:nvPr/>
          </p:nvPicPr>
          <p:blipFill>
            <a:blip r:embed="rId7">
              <a:extLst/>
            </a:blip>
            <a:stretch>
              <a:fillRect/>
            </a:stretch>
          </p:blipFill>
          <p:spPr>
            <a:xfrm>
              <a:off x="3453758" y="99"/>
              <a:ext cx="930873" cy="930873"/>
            </a:xfrm>
            <a:prstGeom prst="rect">
              <a:avLst/>
            </a:prstGeom>
            <a:ln w="12700" cap="flat">
              <a:noFill/>
              <a:miter lim="400000"/>
            </a:ln>
            <a:effectLst/>
          </p:spPr>
        </p:pic>
        <p:pic>
          <p:nvPicPr>
            <p:cNvPr id="3973" name="Image" descr="Image"/>
            <p:cNvPicPr>
              <a:picLocks noChangeAspect="1"/>
            </p:cNvPicPr>
            <p:nvPr/>
          </p:nvPicPr>
          <p:blipFill>
            <a:blip r:embed="rId8">
              <a:extLst/>
            </a:blip>
            <a:stretch>
              <a:fillRect/>
            </a:stretch>
          </p:blipFill>
          <p:spPr>
            <a:xfrm>
              <a:off x="4502820" y="99"/>
              <a:ext cx="930873" cy="930873"/>
            </a:xfrm>
            <a:prstGeom prst="rect">
              <a:avLst/>
            </a:prstGeom>
            <a:ln w="12700" cap="flat">
              <a:noFill/>
              <a:miter lim="400000"/>
            </a:ln>
            <a:effectLst/>
          </p:spPr>
        </p:pic>
      </p:grpSp>
      <p:sp>
        <p:nvSpPr>
          <p:cNvPr id="3975" name="Third-party Hosting Providers"/>
          <p:cNvSpPr txBox="1"/>
          <p:nvPr/>
        </p:nvSpPr>
        <p:spPr>
          <a:xfrm>
            <a:off x="343114" y="2094027"/>
            <a:ext cx="5692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D12A"/>
                </a:solidFill>
                <a:latin typeface="Gill Sans"/>
                <a:ea typeface="Gill Sans"/>
                <a:cs typeface="Gill Sans"/>
                <a:sym typeface="Gill Sans"/>
              </a:defRPr>
            </a:lvl1pPr>
          </a:lstStyle>
          <a:p>
            <a:pPr/>
            <a:r>
              <a:t>Third-party Hosting Providers</a:t>
            </a:r>
          </a:p>
        </p:txBody>
      </p:sp>
      <p:sp>
        <p:nvSpPr>
          <p:cNvPr id="3976" name="Rectangle"/>
          <p:cNvSpPr/>
          <p:nvPr/>
        </p:nvSpPr>
        <p:spPr>
          <a:xfrm>
            <a:off x="6984845" y="4283293"/>
            <a:ext cx="5952346" cy="2685614"/>
          </a:xfrm>
          <a:prstGeom prst="rect">
            <a:avLst/>
          </a:prstGeom>
          <a:solidFill>
            <a:srgbClr val="000000">
              <a:alpha val="81626"/>
            </a:srgbClr>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3977" name="• Content delivery networks"/>
          <p:cNvSpPr txBox="1"/>
          <p:nvPr/>
        </p:nvSpPr>
        <p:spPr>
          <a:xfrm>
            <a:off x="814899" y="3250526"/>
            <a:ext cx="54192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Content delivery networks</a:t>
            </a:r>
          </a:p>
        </p:txBody>
      </p:sp>
      <p:sp>
        <p:nvSpPr>
          <p:cNvPr id="3978" name="• Web hosting services"/>
          <p:cNvSpPr txBox="1"/>
          <p:nvPr/>
        </p:nvSpPr>
        <p:spPr>
          <a:xfrm>
            <a:off x="841743" y="4257424"/>
            <a:ext cx="430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Web hosting services</a:t>
            </a:r>
          </a:p>
        </p:txBody>
      </p:sp>
      <p:sp>
        <p:nvSpPr>
          <p:cNvPr id="3979" name="• Cloud providers"/>
          <p:cNvSpPr txBox="1"/>
          <p:nvPr/>
        </p:nvSpPr>
        <p:spPr>
          <a:xfrm>
            <a:off x="800438" y="5264322"/>
            <a:ext cx="342364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Cloud providers</a:t>
            </a:r>
          </a:p>
        </p:txBody>
      </p:sp>
      <p:sp>
        <p:nvSpPr>
          <p:cNvPr id="3980" name="Varying levels of involvement"/>
          <p:cNvSpPr txBox="1"/>
          <p:nvPr/>
        </p:nvSpPr>
        <p:spPr>
          <a:xfrm>
            <a:off x="243407" y="6471621"/>
            <a:ext cx="54511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3600">
                <a:solidFill>
                  <a:srgbClr val="F6C410"/>
                </a:solidFill>
                <a:latin typeface="Gill Sans"/>
                <a:ea typeface="Gill Sans"/>
                <a:cs typeface="Gill Sans"/>
                <a:sym typeface="Gill Sans"/>
              </a:defRPr>
            </a:lvl1pPr>
          </a:lstStyle>
          <a:p>
            <a:pPr/>
            <a:r>
              <a:t>Varying levels of involvement</a:t>
            </a:r>
          </a:p>
        </p:txBody>
      </p:sp>
      <p:sp>
        <p:nvSpPr>
          <p:cNvPr id="3981" name="But all trusted to deliver content"/>
          <p:cNvSpPr txBox="1"/>
          <p:nvPr/>
        </p:nvSpPr>
        <p:spPr>
          <a:xfrm>
            <a:off x="239838" y="7678920"/>
            <a:ext cx="62068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solidFill>
                  <a:srgbClr val="FFD12A"/>
                </a:solidFill>
                <a:latin typeface="Gill Sans"/>
                <a:ea typeface="Gill Sans"/>
                <a:cs typeface="Gill Sans"/>
                <a:sym typeface="Gill Sans"/>
              </a:defRPr>
            </a:lvl1pPr>
          </a:lstStyle>
          <a:p>
            <a:pPr/>
            <a:r>
              <a:t>But all trusted to deliver content</a:t>
            </a:r>
          </a:p>
        </p:txBody>
      </p:sp>
      <p:sp>
        <p:nvSpPr>
          <p:cNvPr id="3982"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3983"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07" name="Group"/>
          <p:cNvGrpSpPr/>
          <p:nvPr/>
        </p:nvGrpSpPr>
        <p:grpSpPr>
          <a:xfrm>
            <a:off x="8366035" y="2636869"/>
            <a:ext cx="1045282" cy="1279924"/>
            <a:chOff x="0" y="0"/>
            <a:chExt cx="1045281" cy="1279923"/>
          </a:xfrm>
        </p:grpSpPr>
        <p:grpSp>
          <p:nvGrpSpPr>
            <p:cNvPr id="3994" name="Group"/>
            <p:cNvGrpSpPr/>
            <p:nvPr/>
          </p:nvGrpSpPr>
          <p:grpSpPr>
            <a:xfrm rot="2700000">
              <a:off x="226724" y="600498"/>
              <a:ext cx="591834" cy="550852"/>
              <a:chOff x="0" y="0"/>
              <a:chExt cx="591832" cy="550851"/>
            </a:xfrm>
          </p:grpSpPr>
          <p:sp>
            <p:nvSpPr>
              <p:cNvPr id="3987" name="Line"/>
              <p:cNvSpPr/>
              <p:nvPr/>
            </p:nvSpPr>
            <p:spPr>
              <a:xfrm rot="21600000">
                <a:off x="0" y="194655"/>
                <a:ext cx="440785" cy="3561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8" name="Line"/>
              <p:cNvSpPr/>
              <p:nvPr/>
            </p:nvSpPr>
            <p:spPr>
              <a:xfrm flipV="1">
                <a:off x="21207" y="249618"/>
                <a:ext cx="288598" cy="288599"/>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9" name="Line"/>
              <p:cNvSpPr/>
              <p:nvPr/>
            </p:nvSpPr>
            <p:spPr>
              <a:xfrm flipV="1">
                <a:off x="216837" y="279091"/>
                <a:ext cx="131279" cy="13127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0" name="Line"/>
              <p:cNvSpPr/>
              <p:nvPr/>
            </p:nvSpPr>
            <p:spPr>
              <a:xfrm flipV="1">
                <a:off x="19077" y="241956"/>
                <a:ext cx="283066" cy="28306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1" name="Line"/>
              <p:cNvSpPr/>
              <p:nvPr/>
            </p:nvSpPr>
            <p:spPr>
              <a:xfrm flipV="1">
                <a:off x="204649" y="280268"/>
                <a:ext cx="128144" cy="12814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2" name="Circle"/>
              <p:cNvSpPr/>
              <p:nvPr/>
            </p:nvSpPr>
            <p:spPr>
              <a:xfrm rot="21600000">
                <a:off x="266973" y="0"/>
                <a:ext cx="324860" cy="32486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3" name="Circle"/>
              <p:cNvSpPr/>
              <p:nvPr/>
            </p:nvSpPr>
            <p:spPr>
              <a:xfrm rot="21600000">
                <a:off x="435482" y="47820"/>
                <a:ext cx="105000" cy="1049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06" name="Group"/>
            <p:cNvGrpSpPr/>
            <p:nvPr/>
          </p:nvGrpSpPr>
          <p:grpSpPr>
            <a:xfrm>
              <a:off x="0" y="0"/>
              <a:ext cx="1045282" cy="647097"/>
              <a:chOff x="0" y="0"/>
              <a:chExt cx="1045281" cy="647096"/>
            </a:xfrm>
          </p:grpSpPr>
          <p:sp>
            <p:nvSpPr>
              <p:cNvPr id="3995" name="Certificate"/>
              <p:cNvSpPr/>
              <p:nvPr/>
            </p:nvSpPr>
            <p:spPr>
              <a:xfrm>
                <a:off x="0" y="0"/>
                <a:ext cx="1045282" cy="647097"/>
              </a:xfrm>
              <a:prstGeom prst="rect">
                <a:avLst/>
              </a:prstGeom>
              <a:solidFill>
                <a:srgbClr val="DAD8C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sz="2000">
                    <a:solidFill>
                      <a:srgbClr val="000000"/>
                    </a:solidFill>
                    <a:latin typeface="Helvetica"/>
                    <a:ea typeface="Helvetica"/>
                    <a:cs typeface="Helvetica"/>
                    <a:sym typeface="Helvetica"/>
                  </a:defRPr>
                </a:lvl1pPr>
              </a:lstStyle>
              <a:p>
                <a:pPr/>
                <a:r>
                  <a:t>Certificate</a:t>
                </a:r>
              </a:p>
            </p:txBody>
          </p:sp>
          <p:grpSp>
            <p:nvGrpSpPr>
              <p:cNvPr id="4005" name="Group"/>
              <p:cNvGrpSpPr/>
              <p:nvPr/>
            </p:nvGrpSpPr>
            <p:grpSpPr>
              <a:xfrm>
                <a:off x="128527" y="268225"/>
                <a:ext cx="788229" cy="378872"/>
                <a:chOff x="0" y="0"/>
                <a:chExt cx="788228" cy="378871"/>
              </a:xfrm>
            </p:grpSpPr>
            <p:pic>
              <p:nvPicPr>
                <p:cNvPr id="3996" name="strategic_bofa500_1.png" descr="strategic_bofa500_1.png"/>
                <p:cNvPicPr>
                  <a:picLocks noChangeAspect="1"/>
                </p:cNvPicPr>
                <p:nvPr/>
              </p:nvPicPr>
              <p:blipFill>
                <a:blip r:embed="rId3">
                  <a:extLst/>
                </a:blip>
                <a:srcRect l="37243" t="39675" r="29309" b="0"/>
                <a:stretch>
                  <a:fillRect/>
                </a:stretch>
              </p:blipFill>
              <p:spPr>
                <a:xfrm>
                  <a:off x="0" y="55322"/>
                  <a:ext cx="370822" cy="225729"/>
                </a:xfrm>
                <a:prstGeom prst="rect">
                  <a:avLst/>
                </a:prstGeom>
                <a:ln w="12700" cap="flat">
                  <a:noFill/>
                  <a:miter lim="400000"/>
                </a:ln>
                <a:effectLst/>
              </p:spPr>
            </p:pic>
            <p:grpSp>
              <p:nvGrpSpPr>
                <p:cNvPr id="4004" name="Group"/>
                <p:cNvGrpSpPr/>
                <p:nvPr/>
              </p:nvGrpSpPr>
              <p:grpSpPr>
                <a:xfrm rot="2700000">
                  <a:off x="460037" y="60288"/>
                  <a:ext cx="277512" cy="258295"/>
                  <a:chOff x="0" y="0"/>
                  <a:chExt cx="277510" cy="258294"/>
                </a:xfrm>
              </p:grpSpPr>
              <p:sp>
                <p:nvSpPr>
                  <p:cNvPr id="3997" name="Line"/>
                  <p:cNvSpPr/>
                  <p:nvPr/>
                </p:nvSpPr>
                <p:spPr>
                  <a:xfrm rot="21600000">
                    <a:off x="0" y="91273"/>
                    <a:ext cx="206684" cy="167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8" name="Line"/>
                  <p:cNvSpPr/>
                  <p:nvPr/>
                </p:nvSpPr>
                <p:spPr>
                  <a:xfrm flipV="1">
                    <a:off x="9944" y="117046"/>
                    <a:ext cx="135324" cy="13532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9" name="Line"/>
                  <p:cNvSpPr/>
                  <p:nvPr/>
                </p:nvSpPr>
                <p:spPr>
                  <a:xfrm flipV="1">
                    <a:off x="101675" y="130865"/>
                    <a:ext cx="61557" cy="615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0" name="Line"/>
                  <p:cNvSpPr/>
                  <p:nvPr/>
                </p:nvSpPr>
                <p:spPr>
                  <a:xfrm flipV="1">
                    <a:off x="8945" y="113453"/>
                    <a:ext cx="132730" cy="13273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1" name="Line"/>
                  <p:cNvSpPr/>
                  <p:nvPr/>
                </p:nvSpPr>
                <p:spPr>
                  <a:xfrm flipV="1">
                    <a:off x="95960" y="131417"/>
                    <a:ext cx="60087" cy="600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2" name="Circle"/>
                  <p:cNvSpPr/>
                  <p:nvPr/>
                </p:nvSpPr>
                <p:spPr>
                  <a:xfrm rot="21600000">
                    <a:off x="125183" y="0"/>
                    <a:ext cx="152328" cy="15232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3" name="Circle"/>
                  <p:cNvSpPr/>
                  <p:nvPr/>
                </p:nvSpPr>
                <p:spPr>
                  <a:xfrm rot="21600000">
                    <a:off x="204197" y="22422"/>
                    <a:ext cx="49235" cy="4923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pic>
        <p:nvPicPr>
          <p:cNvPr id="4008" name="Image" descr="Image"/>
          <p:cNvPicPr>
            <a:picLocks noChangeAspect="1"/>
          </p:cNvPicPr>
          <p:nvPr/>
        </p:nvPicPr>
        <p:blipFill>
          <a:blip r:embed="rId4">
            <a:extLst/>
          </a:blip>
          <a:srcRect l="16223" t="0" r="19114" b="25716"/>
          <a:stretch>
            <a:fillRect/>
          </a:stretch>
        </p:blipFill>
        <p:spPr>
          <a:xfrm>
            <a:off x="7298214" y="2341581"/>
            <a:ext cx="3051193" cy="1445906"/>
          </a:xfrm>
          <a:prstGeom prst="rect">
            <a:avLst/>
          </a:prstGeom>
          <a:ln w="12700">
            <a:miter lim="400000"/>
          </a:ln>
        </p:spPr>
      </p:pic>
      <p:sp>
        <p:nvSpPr>
          <p:cNvPr id="4009" name="Line"/>
          <p:cNvSpPr/>
          <p:nvPr/>
        </p:nvSpPr>
        <p:spPr>
          <a:xfrm flipV="1">
            <a:off x="8807481" y="3861217"/>
            <a:ext cx="6466" cy="182295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010" name="Line"/>
          <p:cNvSpPr/>
          <p:nvPr/>
        </p:nvSpPr>
        <p:spPr>
          <a:xfrm flipV="1">
            <a:off x="7179430" y="3861217"/>
            <a:ext cx="737276" cy="176024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011" name="Line"/>
          <p:cNvSpPr/>
          <p:nvPr/>
        </p:nvSpPr>
        <p:spPr>
          <a:xfrm flipV="1">
            <a:off x="7924946" y="3853642"/>
            <a:ext cx="473287" cy="177854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012" name="Line"/>
          <p:cNvSpPr/>
          <p:nvPr/>
        </p:nvSpPr>
        <p:spPr>
          <a:xfrm flipH="1" flipV="1">
            <a:off x="9718023" y="3864023"/>
            <a:ext cx="773468" cy="170749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013" name="Line"/>
          <p:cNvSpPr/>
          <p:nvPr/>
        </p:nvSpPr>
        <p:spPr>
          <a:xfrm flipH="1" flipV="1">
            <a:off x="9222254" y="3864023"/>
            <a:ext cx="506247"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014" name="Chrome-logo.png" descr="Chrome-logo.png"/>
          <p:cNvPicPr>
            <a:picLocks noChangeAspect="1"/>
          </p:cNvPicPr>
          <p:nvPr/>
        </p:nvPicPr>
        <p:blipFill>
          <a:blip r:embed="rId5">
            <a:extLst/>
          </a:blip>
          <a:stretch>
            <a:fillRect/>
          </a:stretch>
        </p:blipFill>
        <p:spPr>
          <a:xfrm>
            <a:off x="4004399" y="2790948"/>
            <a:ext cx="777977" cy="777977"/>
          </a:xfrm>
          <a:prstGeom prst="rect">
            <a:avLst/>
          </a:prstGeom>
          <a:ln w="12700">
            <a:miter lim="400000"/>
          </a:ln>
        </p:spPr>
      </p:pic>
      <p:sp>
        <p:nvSpPr>
          <p:cNvPr id="4015" name="Line"/>
          <p:cNvSpPr/>
          <p:nvPr/>
        </p:nvSpPr>
        <p:spPr>
          <a:xfrm>
            <a:off x="5207701" y="3170151"/>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016" name="strategic_bofa500_1.png" descr="strategic_bofa500_1.png"/>
          <p:cNvPicPr>
            <a:picLocks noChangeAspect="1"/>
          </p:cNvPicPr>
          <p:nvPr/>
        </p:nvPicPr>
        <p:blipFill>
          <a:blip r:embed="rId3">
            <a:extLst/>
          </a:blip>
          <a:srcRect l="37243" t="39675" r="30196" b="0"/>
          <a:stretch>
            <a:fillRect/>
          </a:stretch>
        </p:blipFill>
        <p:spPr>
          <a:xfrm>
            <a:off x="8321424" y="5591110"/>
            <a:ext cx="984958" cy="615883"/>
          </a:xfrm>
          <a:prstGeom prst="rect">
            <a:avLst/>
          </a:prstGeom>
          <a:ln w="12700">
            <a:miter lim="400000"/>
          </a:ln>
        </p:spPr>
      </p:pic>
      <p:grpSp>
        <p:nvGrpSpPr>
          <p:cNvPr id="4021" name="Group"/>
          <p:cNvGrpSpPr/>
          <p:nvPr/>
        </p:nvGrpSpPr>
        <p:grpSpPr>
          <a:xfrm>
            <a:off x="6825262" y="5556660"/>
            <a:ext cx="3997213" cy="684923"/>
            <a:chOff x="394" y="0"/>
            <a:chExt cx="3997211" cy="684922"/>
          </a:xfrm>
        </p:grpSpPr>
        <p:pic>
          <p:nvPicPr>
            <p:cNvPr id="4017" name="Image" descr="Image"/>
            <p:cNvPicPr>
              <a:picLocks noChangeAspect="1"/>
            </p:cNvPicPr>
            <p:nvPr/>
          </p:nvPicPr>
          <p:blipFill>
            <a:blip r:embed="rId6">
              <a:extLst/>
            </a:blip>
            <a:stretch>
              <a:fillRect/>
            </a:stretch>
          </p:blipFill>
          <p:spPr>
            <a:xfrm>
              <a:off x="742602" y="0"/>
              <a:ext cx="684851" cy="684850"/>
            </a:xfrm>
            <a:prstGeom prst="rect">
              <a:avLst/>
            </a:prstGeom>
            <a:ln w="12700" cap="flat">
              <a:noFill/>
              <a:miter lim="400000"/>
            </a:ln>
            <a:effectLst/>
          </p:spPr>
        </p:pic>
        <p:pic>
          <p:nvPicPr>
            <p:cNvPr id="4018" name="Image" descr="Image"/>
            <p:cNvPicPr>
              <a:picLocks noChangeAspect="1"/>
            </p:cNvPicPr>
            <p:nvPr/>
          </p:nvPicPr>
          <p:blipFill>
            <a:blip r:embed="rId7">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019" name="Image" descr="Image"/>
            <p:cNvPicPr>
              <a:picLocks noChangeAspect="1"/>
            </p:cNvPicPr>
            <p:nvPr/>
          </p:nvPicPr>
          <p:blipFill>
            <a:blip r:embed="rId8">
              <a:extLst/>
            </a:blip>
            <a:stretch>
              <a:fillRect/>
            </a:stretch>
          </p:blipFill>
          <p:spPr>
            <a:xfrm>
              <a:off x="2540954" y="72"/>
              <a:ext cx="684851" cy="684851"/>
            </a:xfrm>
            <a:prstGeom prst="rect">
              <a:avLst/>
            </a:prstGeom>
            <a:ln w="12700" cap="flat">
              <a:noFill/>
              <a:miter lim="400000"/>
            </a:ln>
            <a:effectLst/>
          </p:spPr>
        </p:pic>
        <p:pic>
          <p:nvPicPr>
            <p:cNvPr id="4020" name="Image" descr="Image"/>
            <p:cNvPicPr>
              <a:picLocks noChangeAspect="1"/>
            </p:cNvPicPr>
            <p:nvPr/>
          </p:nvPicPr>
          <p:blipFill>
            <a:blip r:embed="rId9">
              <a:extLst/>
            </a:blip>
            <a:stretch>
              <a:fillRect/>
            </a:stretch>
          </p:blipFill>
          <p:spPr>
            <a:xfrm>
              <a:off x="3312757" y="72"/>
              <a:ext cx="684850" cy="684851"/>
            </a:xfrm>
            <a:prstGeom prst="rect">
              <a:avLst/>
            </a:prstGeom>
            <a:ln w="12700" cap="flat">
              <a:noFill/>
              <a:miter lim="400000"/>
            </a:ln>
            <a:effectLst/>
          </p:spPr>
        </p:pic>
      </p:grpSp>
      <p:grpSp>
        <p:nvGrpSpPr>
          <p:cNvPr id="4029" name="Group"/>
          <p:cNvGrpSpPr/>
          <p:nvPr/>
        </p:nvGrpSpPr>
        <p:grpSpPr>
          <a:xfrm rot="2700000">
            <a:off x="8528448" y="3067902"/>
            <a:ext cx="590707" cy="549803"/>
            <a:chOff x="0" y="0"/>
            <a:chExt cx="590706" cy="549802"/>
          </a:xfrm>
        </p:grpSpPr>
        <p:sp>
          <p:nvSpPr>
            <p:cNvPr id="4022"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3"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4"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5"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6"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7"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8"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37" name="Group"/>
          <p:cNvGrpSpPr/>
          <p:nvPr/>
        </p:nvGrpSpPr>
        <p:grpSpPr>
          <a:xfrm rot="2700000">
            <a:off x="8517836" y="6242171"/>
            <a:ext cx="590707" cy="549803"/>
            <a:chOff x="0" y="0"/>
            <a:chExt cx="590706" cy="549802"/>
          </a:xfrm>
        </p:grpSpPr>
        <p:sp>
          <p:nvSpPr>
            <p:cNvPr id="4030"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1"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2"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3"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4"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5"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6"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70" name="Group"/>
          <p:cNvGrpSpPr/>
          <p:nvPr/>
        </p:nvGrpSpPr>
        <p:grpSpPr>
          <a:xfrm>
            <a:off x="6600225" y="6113841"/>
            <a:ext cx="4229789" cy="806463"/>
            <a:chOff x="0" y="0"/>
            <a:chExt cx="4229788" cy="806461"/>
          </a:xfrm>
        </p:grpSpPr>
        <p:grpSp>
          <p:nvGrpSpPr>
            <p:cNvPr id="4045" name="Group"/>
            <p:cNvGrpSpPr/>
            <p:nvPr/>
          </p:nvGrpSpPr>
          <p:grpSpPr>
            <a:xfrm rot="2700000">
              <a:off x="2753964" y="128329"/>
              <a:ext cx="590707" cy="549803"/>
              <a:chOff x="0" y="0"/>
              <a:chExt cx="590706" cy="549802"/>
            </a:xfrm>
          </p:grpSpPr>
          <p:sp>
            <p:nvSpPr>
              <p:cNvPr id="4038"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9"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0"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1"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2"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3"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4"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53" name="Group"/>
            <p:cNvGrpSpPr/>
            <p:nvPr/>
          </p:nvGrpSpPr>
          <p:grpSpPr>
            <a:xfrm rot="2700000">
              <a:off x="3531204" y="128329"/>
              <a:ext cx="590707" cy="549803"/>
              <a:chOff x="0" y="0"/>
              <a:chExt cx="590706" cy="549802"/>
            </a:xfrm>
          </p:grpSpPr>
          <p:sp>
            <p:nvSpPr>
              <p:cNvPr id="4046"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7"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8"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9"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0"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1"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2"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61" name="Group"/>
            <p:cNvGrpSpPr/>
            <p:nvPr/>
          </p:nvGrpSpPr>
          <p:grpSpPr>
            <a:xfrm rot="2700000">
              <a:off x="968477" y="128329"/>
              <a:ext cx="590707" cy="549803"/>
              <a:chOff x="0" y="0"/>
              <a:chExt cx="590706" cy="549802"/>
            </a:xfrm>
          </p:grpSpPr>
          <p:sp>
            <p:nvSpPr>
              <p:cNvPr id="4054"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5"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6"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7"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8"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9"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0"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69" name="Group"/>
            <p:cNvGrpSpPr/>
            <p:nvPr/>
          </p:nvGrpSpPr>
          <p:grpSpPr>
            <a:xfrm rot="2700000">
              <a:off x="107877" y="128329"/>
              <a:ext cx="590707" cy="549803"/>
              <a:chOff x="0" y="0"/>
              <a:chExt cx="590706" cy="549802"/>
            </a:xfrm>
          </p:grpSpPr>
          <p:sp>
            <p:nvSpPr>
              <p:cNvPr id="4062"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3"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4"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5"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6"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7"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8"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103" name="Group"/>
          <p:cNvGrpSpPr/>
          <p:nvPr/>
        </p:nvGrpSpPr>
        <p:grpSpPr>
          <a:xfrm>
            <a:off x="7526996" y="2640476"/>
            <a:ext cx="2593612" cy="1102027"/>
            <a:chOff x="0" y="0"/>
            <a:chExt cx="2593611" cy="1102025"/>
          </a:xfrm>
        </p:grpSpPr>
        <p:grpSp>
          <p:nvGrpSpPr>
            <p:cNvPr id="4078" name="Group"/>
            <p:cNvGrpSpPr/>
            <p:nvPr/>
          </p:nvGrpSpPr>
          <p:grpSpPr>
            <a:xfrm rot="2700000">
              <a:off x="1492893" y="128329"/>
              <a:ext cx="590707" cy="549803"/>
              <a:chOff x="0" y="0"/>
              <a:chExt cx="590706" cy="549802"/>
            </a:xfrm>
          </p:grpSpPr>
          <p:sp>
            <p:nvSpPr>
              <p:cNvPr id="4071"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2"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3"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4"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5"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6"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7"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86" name="Group"/>
            <p:cNvGrpSpPr/>
            <p:nvPr/>
          </p:nvGrpSpPr>
          <p:grpSpPr>
            <a:xfrm rot="2700000">
              <a:off x="1895027" y="423893"/>
              <a:ext cx="590707" cy="549804"/>
              <a:chOff x="0" y="0"/>
              <a:chExt cx="590706" cy="549802"/>
            </a:xfrm>
          </p:grpSpPr>
          <p:sp>
            <p:nvSpPr>
              <p:cNvPr id="4079"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0"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1"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2"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3"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4"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5"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94" name="Group"/>
            <p:cNvGrpSpPr/>
            <p:nvPr/>
          </p:nvGrpSpPr>
          <p:grpSpPr>
            <a:xfrm rot="2700000">
              <a:off x="550690" y="128329"/>
              <a:ext cx="590707" cy="549803"/>
              <a:chOff x="0" y="0"/>
              <a:chExt cx="590706" cy="549802"/>
            </a:xfrm>
          </p:grpSpPr>
          <p:sp>
            <p:nvSpPr>
              <p:cNvPr id="408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102" name="Group"/>
            <p:cNvGrpSpPr/>
            <p:nvPr/>
          </p:nvGrpSpPr>
          <p:grpSpPr>
            <a:xfrm rot="2700000">
              <a:off x="107877" y="423893"/>
              <a:ext cx="590707" cy="549804"/>
              <a:chOff x="0" y="0"/>
              <a:chExt cx="590706" cy="549802"/>
            </a:xfrm>
          </p:grpSpPr>
          <p:sp>
            <p:nvSpPr>
              <p:cNvPr id="4095"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6"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7"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8"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9"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0"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01"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pic>
        <p:nvPicPr>
          <p:cNvPr id="4104" name="handshake-white.png" descr="handshake-white.png"/>
          <p:cNvPicPr>
            <a:picLocks noChangeAspect="1"/>
          </p:cNvPicPr>
          <p:nvPr/>
        </p:nvPicPr>
        <p:blipFill>
          <a:blip r:embed="rId10">
            <a:extLst/>
          </a:blip>
          <a:stretch>
            <a:fillRect/>
          </a:stretch>
        </p:blipFill>
        <p:spPr>
          <a:xfrm>
            <a:off x="4686113" y="3639251"/>
            <a:ext cx="2482546" cy="1237550"/>
          </a:xfrm>
          <a:prstGeom prst="rect">
            <a:avLst/>
          </a:prstGeom>
          <a:ln w="12700">
            <a:miter lim="400000"/>
          </a:ln>
        </p:spPr>
      </p:pic>
      <p:sp>
        <p:nvSpPr>
          <p:cNvPr id="4105"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106" name="Third-party hosting providers know their customers’ private keys"/>
          <p:cNvSpPr txBox="1"/>
          <p:nvPr/>
        </p:nvSpPr>
        <p:spPr>
          <a:xfrm>
            <a:off x="2105171" y="7398494"/>
            <a:ext cx="899088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4900">
                <a:latin typeface="Gill Sans"/>
                <a:ea typeface="Gill Sans"/>
                <a:cs typeface="Gill Sans"/>
                <a:sym typeface="Gill Sans"/>
              </a:defRPr>
            </a:pPr>
            <a:r>
              <a:t>Third-party hosting providers</a:t>
            </a:r>
            <a:br/>
            <a:r>
              <a:rPr>
                <a:solidFill>
                  <a:srgbClr val="FFD12A"/>
                </a:solidFill>
              </a:rPr>
              <a:t>know their customers’ private keys</a:t>
            </a:r>
          </a:p>
        </p:txBody>
      </p:sp>
      <p:sp>
        <p:nvSpPr>
          <p:cNvPr id="4107"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015"/>
                                        </p:tgtEl>
                                        <p:attrNameLst>
                                          <p:attrName>style.visibility</p:attrName>
                                        </p:attrNameLst>
                                      </p:cBhvr>
                                      <p:to>
                                        <p:strVal val="visible"/>
                                      </p:to>
                                    </p:set>
                                    <p:animEffect filter="wipe(left)" transition="in">
                                      <p:cBhvr>
                                        <p:cTn id="7" dur="600"/>
                                        <p:tgtEl>
                                          <p:spTgt spid="4015"/>
                                        </p:tgtEl>
                                      </p:cBhvr>
                                    </p:animEffect>
                                  </p:childTnLst>
                                </p:cTn>
                              </p:par>
                            </p:childTnLst>
                          </p:cTn>
                        </p:par>
                        <p:par>
                          <p:cTn id="8" fill="hold">
                            <p:stCondLst>
                              <p:cond delay="600"/>
                            </p:stCondLst>
                            <p:childTnLst>
                              <p:par>
                                <p:cTn id="9" presetClass="entr" nodeType="afterEffect" presetID="9" grpId="2" fill="hold">
                                  <p:stCondLst>
                                    <p:cond delay="0"/>
                                  </p:stCondLst>
                                  <p:iterate type="el" backwards="0">
                                    <p:tmAbs val="0"/>
                                  </p:iterate>
                                  <p:childTnLst>
                                    <p:set>
                                      <p:cBhvr>
                                        <p:cTn id="10" fill="hold"/>
                                        <p:tgtEl>
                                          <p:spTgt spid="4007"/>
                                        </p:tgtEl>
                                        <p:attrNameLst>
                                          <p:attrName>style.visibility</p:attrName>
                                        </p:attrNameLst>
                                      </p:cBhvr>
                                      <p:to>
                                        <p:strVal val="visible"/>
                                      </p:to>
                                    </p:set>
                                    <p:animEffect filter="dissolve" transition="in">
                                      <p:cBhvr>
                                        <p:cTn id="11" dur="499"/>
                                        <p:tgtEl>
                                          <p:spTgt spid="4007"/>
                                        </p:tgtEl>
                                      </p:cBhvr>
                                    </p:animEffect>
                                  </p:childTnLst>
                                </p:cTn>
                              </p:par>
                            </p:childTnLst>
                          </p:cTn>
                        </p:par>
                      </p:childTnLst>
                    </p:cTn>
                  </p:par>
                  <p:par>
                    <p:cTn id="12" fill="hold">
                      <p:stCondLst>
                        <p:cond delay="indefinite"/>
                      </p:stCondLst>
                      <p:childTnLst>
                        <p:par>
                          <p:cTn id="13" fill="hold">
                            <p:stCondLst>
                              <p:cond delay="0"/>
                            </p:stCondLst>
                            <p:childTnLst>
                              <p:par>
                                <p:cTn id="14" presetClass="path" nodeType="clickEffect" presetSubtype="0" presetID="-1" grpId="3" accel="50000" decel="50000" fill="hold">
                                  <p:stCondLst>
                                    <p:cond delay="0"/>
                                  </p:stCondLst>
                                  <p:childTnLst>
                                    <p:animMotion path="M 0.000000 0.000000 C -0.056991 -0.031595 -0.116135 -0.055789 -0.176610 -0.072245 C -0.232259 -0.087389 -0.288807 -0.095916 -0.345587 -0.097727" origin="layout" pathEditMode="relative">
                                      <p:cBhvr>
                                        <p:cTn id="15" dur="1000" fill="hold"/>
                                        <p:tgtEl>
                                          <p:spTgt spid="4007"/>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4104"/>
                                        </p:tgtEl>
                                        <p:attrNameLst>
                                          <p:attrName>style.visibility</p:attrName>
                                        </p:attrNameLst>
                                      </p:cBhvr>
                                      <p:to>
                                        <p:strVal val="visible"/>
                                      </p:to>
                                    </p:set>
                                    <p:animEffect filter="dissolve" transition="in">
                                      <p:cBhvr>
                                        <p:cTn id="20" dur="500"/>
                                        <p:tgtEl>
                                          <p:spTgt spid="4104"/>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4029"/>
                                        </p:tgtEl>
                                        <p:attrNameLst>
                                          <p:attrName>style.visibility</p:attrName>
                                        </p:attrNameLst>
                                      </p:cBhvr>
                                      <p:to>
                                        <p:strVal val="visible"/>
                                      </p:to>
                                    </p:set>
                                    <p:animEffect filter="dissolve" transition="in">
                                      <p:cBhvr>
                                        <p:cTn id="25" dur="499"/>
                                        <p:tgtEl>
                                          <p:spTgt spid="4029"/>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6" fill="hold">
                                  <p:stCondLst>
                                    <p:cond delay="0"/>
                                  </p:stCondLst>
                                  <p:iterate type="el" backwards="0">
                                    <p:tmAbs val="0"/>
                                  </p:iterate>
                                  <p:childTnLst>
                                    <p:set>
                                      <p:cBhvr>
                                        <p:cTn id="29" fill="hold"/>
                                        <p:tgtEl>
                                          <p:spTgt spid="4070"/>
                                        </p:tgtEl>
                                        <p:attrNameLst>
                                          <p:attrName>style.visibility</p:attrName>
                                        </p:attrNameLst>
                                      </p:cBhvr>
                                      <p:to>
                                        <p:strVal val="visible"/>
                                      </p:to>
                                    </p:set>
                                    <p:animEffect filter="dissolve" transition="in">
                                      <p:cBhvr>
                                        <p:cTn id="30" dur="499"/>
                                        <p:tgtEl>
                                          <p:spTgt spid="4070"/>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4103"/>
                                        </p:tgtEl>
                                        <p:attrNameLst>
                                          <p:attrName>style.visibility</p:attrName>
                                        </p:attrNameLst>
                                      </p:cBhvr>
                                      <p:to>
                                        <p:strVal val="visible"/>
                                      </p:to>
                                    </p:set>
                                    <p:animEffect filter="dissolve" transition="in">
                                      <p:cBhvr>
                                        <p:cTn id="35" dur="499"/>
                                        <p:tgtEl>
                                          <p:spTgt spid="4103"/>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8" fill="hold">
                                  <p:stCondLst>
                                    <p:cond delay="0"/>
                                  </p:stCondLst>
                                  <p:iterate type="el" backwards="0">
                                    <p:tmAbs val="0"/>
                                  </p:iterate>
                                  <p:childTnLst>
                                    <p:set>
                                      <p:cBhvr>
                                        <p:cTn id="39" fill="hold"/>
                                        <p:tgtEl>
                                          <p:spTgt spid="4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15" grpId="1"/>
      <p:bldP build="whole" bldLvl="1" animBg="1" rev="0" advAuto="0" spid="4104" grpId="4"/>
      <p:bldP build="whole" bldLvl="1" animBg="1" rev="0" advAuto="0" spid="4070" grpId="6"/>
      <p:bldP build="whole" bldLvl="1" animBg="1" rev="0" advAuto="0" spid="4007" grpId="2"/>
      <p:bldP build="whole" bldLvl="1" animBg="1" rev="0" advAuto="0" spid="4103" grpId="7"/>
      <p:bldP build="whole" bldLvl="1" animBg="1" rev="0" advAuto="0" spid="4029" grpId="5"/>
      <p:bldP build="whole" bldLvl="1" animBg="1" rev="0" advAuto="0" spid="4106" grpId="8"/>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111" name="Screen Shot 2016-10-25 at 4.44.51 PM.png" descr="Screen Shot 2016-10-25 at 4.44.51 PM.png"/>
          <p:cNvPicPr>
            <a:picLocks noChangeAspect="1"/>
          </p:cNvPicPr>
          <p:nvPr/>
        </p:nvPicPr>
        <p:blipFill>
          <a:blip r:embed="rId3">
            <a:extLst/>
          </a:blip>
          <a:stretch>
            <a:fillRect/>
          </a:stretch>
        </p:blipFill>
        <p:spPr>
          <a:xfrm>
            <a:off x="1493742" y="1888755"/>
            <a:ext cx="6019801" cy="6845301"/>
          </a:xfrm>
          <a:prstGeom prst="rect">
            <a:avLst/>
          </a:prstGeom>
          <a:ln w="12700">
            <a:miter lim="400000"/>
          </a:ln>
        </p:spPr>
      </p:pic>
      <p:sp>
        <p:nvSpPr>
          <p:cNvPr id="4112" name="Rectangle"/>
          <p:cNvSpPr/>
          <p:nvPr/>
        </p:nvSpPr>
        <p:spPr>
          <a:xfrm>
            <a:off x="2642529" y="7375155"/>
            <a:ext cx="2146292" cy="230854"/>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13" name="Rectangle"/>
          <p:cNvSpPr/>
          <p:nvPr/>
        </p:nvSpPr>
        <p:spPr>
          <a:xfrm>
            <a:off x="2642529" y="7915895"/>
            <a:ext cx="2494739" cy="230855"/>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14" name="Rectangle"/>
          <p:cNvSpPr/>
          <p:nvPr/>
        </p:nvSpPr>
        <p:spPr>
          <a:xfrm>
            <a:off x="2642529" y="7144301"/>
            <a:ext cx="2146292" cy="230855"/>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15" name="Large Saudi Arabian ISP"/>
          <p:cNvSpPr txBox="1"/>
          <p:nvPr/>
        </p:nvSpPr>
        <p:spPr>
          <a:xfrm>
            <a:off x="8299524" y="5998242"/>
            <a:ext cx="402696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latin typeface="Helvetica Light"/>
                <a:ea typeface="Helvetica Light"/>
                <a:cs typeface="Helvetica Light"/>
                <a:sym typeface="Helvetica Light"/>
              </a:defRPr>
            </a:lvl1pPr>
          </a:lstStyle>
          <a:p>
            <a:pPr/>
            <a:r>
              <a:t>Large Saudi Arabian ISP</a:t>
            </a:r>
          </a:p>
        </p:txBody>
      </p:sp>
      <p:sp>
        <p:nvSpPr>
          <p:cNvPr id="4116" name="Secretary of State…"/>
          <p:cNvSpPr txBox="1"/>
          <p:nvPr/>
        </p:nvSpPr>
        <p:spPr>
          <a:xfrm>
            <a:off x="8678974" y="6666208"/>
            <a:ext cx="3039467"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800">
                <a:latin typeface="Helvetica Light"/>
                <a:ea typeface="Helvetica Light"/>
                <a:cs typeface="Helvetica Light"/>
                <a:sym typeface="Helvetica Light"/>
              </a:defRPr>
            </a:pPr>
            <a:r>
              <a:t>Secretary of State</a:t>
            </a:r>
          </a:p>
          <a:p>
            <a:pPr>
              <a:defRPr b="0" sz="2800">
                <a:latin typeface="Helvetica Light"/>
                <a:ea typeface="Helvetica Light"/>
                <a:cs typeface="Helvetica Light"/>
                <a:sym typeface="Helvetica Light"/>
              </a:defRPr>
            </a:pPr>
            <a:r>
              <a:t>of Vermont</a:t>
            </a:r>
          </a:p>
        </p:txBody>
      </p:sp>
      <p:sp>
        <p:nvSpPr>
          <p:cNvPr id="4117" name="Israeli bank"/>
          <p:cNvSpPr txBox="1"/>
          <p:nvPr/>
        </p:nvSpPr>
        <p:spPr>
          <a:xfrm>
            <a:off x="8829473" y="7745662"/>
            <a:ext cx="19520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latin typeface="Helvetica Light"/>
                <a:ea typeface="Helvetica Light"/>
                <a:cs typeface="Helvetica Light"/>
                <a:sym typeface="Helvetica Light"/>
              </a:defRPr>
            </a:lvl1pPr>
          </a:lstStyle>
          <a:p>
            <a:pPr/>
            <a:r>
              <a:t>Israeli bank</a:t>
            </a:r>
          </a:p>
        </p:txBody>
      </p:sp>
      <p:sp>
        <p:nvSpPr>
          <p:cNvPr id="4118" name="Line"/>
          <p:cNvSpPr/>
          <p:nvPr/>
        </p:nvSpPr>
        <p:spPr>
          <a:xfrm flipV="1">
            <a:off x="4823200" y="6257221"/>
            <a:ext cx="3364045" cy="981954"/>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19" name="Line"/>
          <p:cNvSpPr/>
          <p:nvPr/>
        </p:nvSpPr>
        <p:spPr>
          <a:xfrm flipV="1">
            <a:off x="4819557" y="7096969"/>
            <a:ext cx="3855753" cy="375327"/>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20" name="Line"/>
          <p:cNvSpPr/>
          <p:nvPr/>
        </p:nvSpPr>
        <p:spPr>
          <a:xfrm>
            <a:off x="5164513" y="8012362"/>
            <a:ext cx="3514463" cy="1"/>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21" name="Example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Example of Key Sharing</a:t>
            </a:r>
          </a:p>
        </p:txBody>
      </p:sp>
      <p:pic>
        <p:nvPicPr>
          <p:cNvPr id="4122" name="Screen Shot 2016-11-18 at 10.32.45 AM.png" descr="Screen Shot 2016-11-18 at 10.32.45 AM.png"/>
          <p:cNvPicPr>
            <a:picLocks noChangeAspect="1"/>
          </p:cNvPicPr>
          <p:nvPr/>
        </p:nvPicPr>
        <p:blipFill>
          <a:blip r:embed="rId4">
            <a:extLst/>
          </a:blip>
          <a:stretch>
            <a:fillRect/>
          </a:stretch>
        </p:blipFill>
        <p:spPr>
          <a:xfrm>
            <a:off x="1453472" y="1389622"/>
            <a:ext cx="4305301" cy="482601"/>
          </a:xfrm>
          <a:prstGeom prst="rect">
            <a:avLst/>
          </a:prstGeom>
          <a:ln w="12700">
            <a:miter lim="400000"/>
          </a:ln>
        </p:spPr>
      </p:pic>
      <p:sp>
        <p:nvSpPr>
          <p:cNvPr id="4123"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127" name="Example of (Non-) Key Sharing"/>
          <p:cNvSpPr txBox="1"/>
          <p:nvPr>
            <p:ph type="title"/>
          </p:nvPr>
        </p:nvSpPr>
        <p:spPr>
          <a:prstGeom prst="rect">
            <a:avLst/>
          </a:prstGeom>
        </p:spPr>
        <p:txBody>
          <a:bodyPr/>
          <a:lstStyle>
            <a:lvl1pPr>
              <a:defRPr b="0" sz="5600">
                <a:solidFill>
                  <a:srgbClr val="FFE44F"/>
                </a:solidFill>
                <a:latin typeface="Gill Sans"/>
                <a:ea typeface="Gill Sans"/>
                <a:cs typeface="Gill Sans"/>
                <a:sym typeface="Gill Sans"/>
              </a:defRPr>
            </a:lvl1pPr>
          </a:lstStyle>
          <a:p>
            <a:pPr/>
            <a:r>
              <a:t>Example of (Non-) Key Sharing</a:t>
            </a:r>
          </a:p>
        </p:txBody>
      </p:sp>
      <p:pic>
        <p:nvPicPr>
          <p:cNvPr id="4128" name="Image" descr="Image"/>
          <p:cNvPicPr>
            <a:picLocks noChangeAspect="1"/>
          </p:cNvPicPr>
          <p:nvPr/>
        </p:nvPicPr>
        <p:blipFill>
          <a:blip r:embed="rId2">
            <a:extLst/>
          </a:blip>
          <a:stretch>
            <a:fillRect/>
          </a:stretch>
        </p:blipFill>
        <p:spPr>
          <a:xfrm>
            <a:off x="1431795" y="2222345"/>
            <a:ext cx="6348874" cy="5883998"/>
          </a:xfrm>
          <a:prstGeom prst="rect">
            <a:avLst/>
          </a:prstGeom>
          <a:ln w="12700">
            <a:miter lim="400000"/>
          </a:ln>
        </p:spPr>
      </p:pic>
      <p:pic>
        <p:nvPicPr>
          <p:cNvPr id="4129" name="Image" descr="Image"/>
          <p:cNvPicPr>
            <a:picLocks noChangeAspect="1"/>
          </p:cNvPicPr>
          <p:nvPr/>
        </p:nvPicPr>
        <p:blipFill>
          <a:blip r:embed="rId3">
            <a:extLst/>
          </a:blip>
          <a:stretch>
            <a:fillRect/>
          </a:stretch>
        </p:blipFill>
        <p:spPr>
          <a:xfrm>
            <a:off x="1460142" y="1704264"/>
            <a:ext cx="4775201" cy="381001"/>
          </a:xfrm>
          <a:prstGeom prst="rect">
            <a:avLst/>
          </a:prstGeom>
          <a:ln w="12700">
            <a:miter lim="400000"/>
          </a:ln>
        </p:spPr>
      </p:pic>
      <p:sp>
        <p:nvSpPr>
          <p:cNvPr id="4130" name="All of them share the key,…"/>
          <p:cNvSpPr txBox="1"/>
          <p:nvPr/>
        </p:nvSpPr>
        <p:spPr>
          <a:xfrm>
            <a:off x="7607224" y="5051008"/>
            <a:ext cx="5445177"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800">
                <a:solidFill>
                  <a:schemeClr val="accent5">
                    <a:hueOff val="89162"/>
                    <a:satOff val="9554"/>
                    <a:lumOff val="16296"/>
                  </a:schemeClr>
                </a:solidFill>
                <a:latin typeface="Helvetica Light"/>
                <a:ea typeface="Helvetica Light"/>
                <a:cs typeface="Helvetica Light"/>
                <a:sym typeface="Helvetica Light"/>
              </a:defRPr>
            </a:pPr>
            <a:r>
              <a:t>All of them share the key,</a:t>
            </a:r>
          </a:p>
          <a:p>
            <a:pPr>
              <a:defRPr b="0" sz="2800">
                <a:solidFill>
                  <a:schemeClr val="accent5">
                    <a:hueOff val="89162"/>
                    <a:satOff val="9554"/>
                    <a:lumOff val="16296"/>
                  </a:schemeClr>
                </a:solidFill>
                <a:latin typeface="Helvetica Light"/>
                <a:ea typeface="Helvetica Light"/>
                <a:cs typeface="Helvetica Light"/>
                <a:sym typeface="Helvetica Light"/>
              </a:defRPr>
            </a:pPr>
            <a:r>
              <a:t> but managed by the same entity (Google)</a:t>
            </a:r>
          </a:p>
        </p:txBody>
      </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2" name="Line"/>
          <p:cNvSpPr/>
          <p:nvPr/>
        </p:nvSpPr>
        <p:spPr>
          <a:xfrm flipH="1" flipV="1">
            <a:off x="10519933" y="3824615"/>
            <a:ext cx="773469" cy="1707495"/>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33" name="Line"/>
          <p:cNvSpPr/>
          <p:nvPr/>
        </p:nvSpPr>
        <p:spPr>
          <a:xfrm flipH="1" flipV="1">
            <a:off x="10024164" y="3824615"/>
            <a:ext cx="506248"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34" name="Line"/>
          <p:cNvSpPr/>
          <p:nvPr/>
        </p:nvSpPr>
        <p:spPr>
          <a:xfrm flipV="1">
            <a:off x="8726857" y="3814234"/>
            <a:ext cx="473287" cy="177854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35" name="Line"/>
          <p:cNvSpPr/>
          <p:nvPr/>
        </p:nvSpPr>
        <p:spPr>
          <a:xfrm flipV="1">
            <a:off x="7981341" y="3821809"/>
            <a:ext cx="737275" cy="1760239"/>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4140" name="Group"/>
          <p:cNvGrpSpPr/>
          <p:nvPr/>
        </p:nvGrpSpPr>
        <p:grpSpPr>
          <a:xfrm>
            <a:off x="7627172" y="5517251"/>
            <a:ext cx="3997213" cy="684924"/>
            <a:chOff x="394" y="0"/>
            <a:chExt cx="3997211" cy="684922"/>
          </a:xfrm>
        </p:grpSpPr>
        <p:pic>
          <p:nvPicPr>
            <p:cNvPr id="4136" name="Image" descr="Image"/>
            <p:cNvPicPr>
              <a:picLocks noChangeAspect="1"/>
            </p:cNvPicPr>
            <p:nvPr/>
          </p:nvPicPr>
          <p:blipFill>
            <a:blip r:embed="rId3">
              <a:extLst/>
            </a:blip>
            <a:stretch>
              <a:fillRect/>
            </a:stretch>
          </p:blipFill>
          <p:spPr>
            <a:xfrm>
              <a:off x="742602" y="0"/>
              <a:ext cx="684851" cy="684850"/>
            </a:xfrm>
            <a:prstGeom prst="rect">
              <a:avLst/>
            </a:prstGeom>
            <a:ln w="12700" cap="flat">
              <a:noFill/>
              <a:miter lim="400000"/>
            </a:ln>
            <a:effectLst/>
          </p:spPr>
        </p:pic>
        <p:pic>
          <p:nvPicPr>
            <p:cNvPr id="4137" name="Image" descr="Image"/>
            <p:cNvPicPr>
              <a:picLocks noChangeAspect="1"/>
            </p:cNvPicPr>
            <p:nvPr/>
          </p:nvPicPr>
          <p:blipFill>
            <a:blip r:embed="rId4">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138" name="Image" descr="Image"/>
            <p:cNvPicPr>
              <a:picLocks noChangeAspect="1"/>
            </p:cNvPicPr>
            <p:nvPr/>
          </p:nvPicPr>
          <p:blipFill>
            <a:blip r:embed="rId5">
              <a:extLst/>
            </a:blip>
            <a:stretch>
              <a:fillRect/>
            </a:stretch>
          </p:blipFill>
          <p:spPr>
            <a:xfrm>
              <a:off x="2540954" y="72"/>
              <a:ext cx="684851" cy="684851"/>
            </a:xfrm>
            <a:prstGeom prst="rect">
              <a:avLst/>
            </a:prstGeom>
            <a:ln w="12700" cap="flat">
              <a:noFill/>
              <a:miter lim="400000"/>
            </a:ln>
            <a:effectLst/>
          </p:spPr>
        </p:pic>
        <p:pic>
          <p:nvPicPr>
            <p:cNvPr id="4139" name="Image" descr="Image"/>
            <p:cNvPicPr>
              <a:picLocks noChangeAspect="1"/>
            </p:cNvPicPr>
            <p:nvPr/>
          </p:nvPicPr>
          <p:blipFill>
            <a:blip r:embed="rId6">
              <a:extLst/>
            </a:blip>
            <a:stretch>
              <a:fillRect/>
            </a:stretch>
          </p:blipFill>
          <p:spPr>
            <a:xfrm>
              <a:off x="3312757" y="72"/>
              <a:ext cx="684850" cy="684851"/>
            </a:xfrm>
            <a:prstGeom prst="rect">
              <a:avLst/>
            </a:prstGeom>
            <a:ln w="12700" cap="flat">
              <a:noFill/>
              <a:miter lim="400000"/>
            </a:ln>
            <a:effectLst/>
          </p:spPr>
        </p:pic>
      </p:grpSp>
      <p:grpSp>
        <p:nvGrpSpPr>
          <p:cNvPr id="4173" name="Group"/>
          <p:cNvGrpSpPr/>
          <p:nvPr/>
        </p:nvGrpSpPr>
        <p:grpSpPr>
          <a:xfrm>
            <a:off x="7402135" y="6074433"/>
            <a:ext cx="4229789" cy="806462"/>
            <a:chOff x="0" y="0"/>
            <a:chExt cx="4229788" cy="806461"/>
          </a:xfrm>
        </p:grpSpPr>
        <p:grpSp>
          <p:nvGrpSpPr>
            <p:cNvPr id="4148" name="Group"/>
            <p:cNvGrpSpPr/>
            <p:nvPr/>
          </p:nvGrpSpPr>
          <p:grpSpPr>
            <a:xfrm rot="2700000">
              <a:off x="2753964" y="128329"/>
              <a:ext cx="590707" cy="549803"/>
              <a:chOff x="0" y="0"/>
              <a:chExt cx="590706" cy="549802"/>
            </a:xfrm>
          </p:grpSpPr>
          <p:sp>
            <p:nvSpPr>
              <p:cNvPr id="4141"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2"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3"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4"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5"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6"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7"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156" name="Group"/>
            <p:cNvGrpSpPr/>
            <p:nvPr/>
          </p:nvGrpSpPr>
          <p:grpSpPr>
            <a:xfrm rot="2700000">
              <a:off x="3531204" y="128329"/>
              <a:ext cx="590707" cy="549803"/>
              <a:chOff x="0" y="0"/>
              <a:chExt cx="590706" cy="549802"/>
            </a:xfrm>
          </p:grpSpPr>
          <p:sp>
            <p:nvSpPr>
              <p:cNvPr id="4149"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0"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1"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2"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3"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4"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5"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164" name="Group"/>
            <p:cNvGrpSpPr/>
            <p:nvPr/>
          </p:nvGrpSpPr>
          <p:grpSpPr>
            <a:xfrm rot="2700000">
              <a:off x="968477" y="128329"/>
              <a:ext cx="590707" cy="549803"/>
              <a:chOff x="0" y="0"/>
              <a:chExt cx="590706" cy="549802"/>
            </a:xfrm>
          </p:grpSpPr>
          <p:sp>
            <p:nvSpPr>
              <p:cNvPr id="415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172" name="Group"/>
            <p:cNvGrpSpPr/>
            <p:nvPr/>
          </p:nvGrpSpPr>
          <p:grpSpPr>
            <a:xfrm rot="2700000">
              <a:off x="107877" y="128329"/>
              <a:ext cx="590707" cy="549803"/>
              <a:chOff x="0" y="0"/>
              <a:chExt cx="590706" cy="549802"/>
            </a:xfrm>
          </p:grpSpPr>
          <p:sp>
            <p:nvSpPr>
              <p:cNvPr id="4165"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6"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7"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8"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9"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0"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1"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pic>
        <p:nvPicPr>
          <p:cNvPr id="4174" name="Image" descr="Image"/>
          <p:cNvPicPr>
            <a:picLocks noChangeAspect="1"/>
          </p:cNvPicPr>
          <p:nvPr/>
        </p:nvPicPr>
        <p:blipFill>
          <a:blip r:embed="rId7">
            <a:extLst/>
          </a:blip>
          <a:srcRect l="16223" t="0" r="19114" b="25716"/>
          <a:stretch>
            <a:fillRect/>
          </a:stretch>
        </p:blipFill>
        <p:spPr>
          <a:xfrm>
            <a:off x="8100124" y="2302173"/>
            <a:ext cx="3051194" cy="1445906"/>
          </a:xfrm>
          <a:prstGeom prst="rect">
            <a:avLst/>
          </a:prstGeom>
          <a:ln w="12700">
            <a:miter lim="400000"/>
          </a:ln>
        </p:spPr>
      </p:pic>
      <p:sp>
        <p:nvSpPr>
          <p:cNvPr id="4175" name="Line"/>
          <p:cNvSpPr/>
          <p:nvPr/>
        </p:nvSpPr>
        <p:spPr>
          <a:xfrm flipV="1">
            <a:off x="9609392" y="3821809"/>
            <a:ext cx="6466" cy="1822949"/>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176" name="strategic_bofa500_1.png" descr="strategic_bofa500_1.png"/>
          <p:cNvPicPr>
            <a:picLocks noChangeAspect="1"/>
          </p:cNvPicPr>
          <p:nvPr/>
        </p:nvPicPr>
        <p:blipFill>
          <a:blip r:embed="rId8">
            <a:extLst/>
          </a:blip>
          <a:srcRect l="37243" t="39675" r="30196" b="0"/>
          <a:stretch>
            <a:fillRect/>
          </a:stretch>
        </p:blipFill>
        <p:spPr>
          <a:xfrm>
            <a:off x="9123335" y="5551701"/>
            <a:ext cx="984958" cy="615883"/>
          </a:xfrm>
          <a:prstGeom prst="rect">
            <a:avLst/>
          </a:prstGeom>
          <a:ln w="12700">
            <a:miter lim="400000"/>
          </a:ln>
        </p:spPr>
      </p:pic>
      <p:grpSp>
        <p:nvGrpSpPr>
          <p:cNvPr id="4184" name="Group"/>
          <p:cNvGrpSpPr/>
          <p:nvPr/>
        </p:nvGrpSpPr>
        <p:grpSpPr>
          <a:xfrm rot="2700000">
            <a:off x="9330359" y="3028493"/>
            <a:ext cx="590707" cy="549804"/>
            <a:chOff x="0" y="0"/>
            <a:chExt cx="590706" cy="549802"/>
          </a:xfrm>
        </p:grpSpPr>
        <p:sp>
          <p:nvSpPr>
            <p:cNvPr id="417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17" name="Group"/>
          <p:cNvGrpSpPr/>
          <p:nvPr/>
        </p:nvGrpSpPr>
        <p:grpSpPr>
          <a:xfrm>
            <a:off x="8328907" y="2601068"/>
            <a:ext cx="2593612" cy="1102026"/>
            <a:chOff x="0" y="0"/>
            <a:chExt cx="2593611" cy="1102025"/>
          </a:xfrm>
        </p:grpSpPr>
        <p:grpSp>
          <p:nvGrpSpPr>
            <p:cNvPr id="4192" name="Group"/>
            <p:cNvGrpSpPr/>
            <p:nvPr/>
          </p:nvGrpSpPr>
          <p:grpSpPr>
            <a:xfrm rot="2700000">
              <a:off x="1492893" y="128329"/>
              <a:ext cx="590707" cy="549803"/>
              <a:chOff x="0" y="0"/>
              <a:chExt cx="590706" cy="549802"/>
            </a:xfrm>
          </p:grpSpPr>
          <p:sp>
            <p:nvSpPr>
              <p:cNvPr id="4185"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6"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7"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8"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9"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0"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1"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00" name="Group"/>
            <p:cNvGrpSpPr/>
            <p:nvPr/>
          </p:nvGrpSpPr>
          <p:grpSpPr>
            <a:xfrm rot="2700000">
              <a:off x="1895027" y="423893"/>
              <a:ext cx="590707" cy="549804"/>
              <a:chOff x="0" y="0"/>
              <a:chExt cx="590706" cy="549802"/>
            </a:xfrm>
          </p:grpSpPr>
          <p:sp>
            <p:nvSpPr>
              <p:cNvPr id="4193"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4"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5"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6"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7"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8"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99"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08" name="Group"/>
            <p:cNvGrpSpPr/>
            <p:nvPr/>
          </p:nvGrpSpPr>
          <p:grpSpPr>
            <a:xfrm rot="2700000">
              <a:off x="550690" y="128329"/>
              <a:ext cx="590707" cy="549803"/>
              <a:chOff x="0" y="0"/>
              <a:chExt cx="590706" cy="549802"/>
            </a:xfrm>
          </p:grpSpPr>
          <p:sp>
            <p:nvSpPr>
              <p:cNvPr id="4201"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2"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3"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4"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5"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6"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07"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16" name="Group"/>
            <p:cNvGrpSpPr/>
            <p:nvPr/>
          </p:nvGrpSpPr>
          <p:grpSpPr>
            <a:xfrm rot="2700000">
              <a:off x="107877" y="423893"/>
              <a:ext cx="590707" cy="549804"/>
              <a:chOff x="0" y="0"/>
              <a:chExt cx="590706" cy="549802"/>
            </a:xfrm>
          </p:grpSpPr>
          <p:sp>
            <p:nvSpPr>
              <p:cNvPr id="4209"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0"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1"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2"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3"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4"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5"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225" name="Group"/>
          <p:cNvGrpSpPr/>
          <p:nvPr/>
        </p:nvGrpSpPr>
        <p:grpSpPr>
          <a:xfrm rot="2700000">
            <a:off x="9319747" y="6202762"/>
            <a:ext cx="590707" cy="549804"/>
            <a:chOff x="0" y="0"/>
            <a:chExt cx="590706" cy="549802"/>
          </a:xfrm>
        </p:grpSpPr>
        <p:sp>
          <p:nvSpPr>
            <p:cNvPr id="4218"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9"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20"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21"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22"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23"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24"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226" name="Complicates the trust model, users don’t know who they’re really trusting…"/>
          <p:cNvSpPr txBox="1"/>
          <p:nvPr/>
        </p:nvSpPr>
        <p:spPr>
          <a:xfrm>
            <a:off x="958337" y="2540000"/>
            <a:ext cx="5645119" cy="467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625642" indent="-625642" algn="l">
              <a:buSzPct val="100000"/>
              <a:buAutoNum type="arabicPeriod" startAt="1"/>
              <a:defRPr b="0" sz="3200">
                <a:latin typeface="Gill Sans"/>
                <a:ea typeface="Gill Sans"/>
                <a:cs typeface="Gill Sans"/>
                <a:sym typeface="Gill Sans"/>
              </a:defRPr>
            </a:pPr>
            <a:r>
              <a:t>Complicates the trust model,</a:t>
            </a:r>
            <a:br/>
            <a:r>
              <a:t>users don’t know who they’re</a:t>
            </a:r>
            <a:br/>
            <a:r>
              <a:t>really trusting</a:t>
            </a:r>
            <a:br/>
          </a:p>
          <a:p>
            <a:pPr marL="625642" indent="-625642" algn="l">
              <a:buSzPct val="100000"/>
              <a:buAutoNum type="arabicPeriod" startAt="1"/>
              <a:defRPr b="0" sz="3200">
                <a:latin typeface="Gill Sans"/>
                <a:ea typeface="Gill Sans"/>
                <a:cs typeface="Gill Sans"/>
                <a:sym typeface="Gill Sans"/>
              </a:defRPr>
            </a:pPr>
            <a:r>
              <a:t>Potential to create</a:t>
            </a:r>
            <a:br/>
            <a:r>
              <a:t>centralization of trust</a:t>
            </a:r>
            <a:br/>
          </a:p>
          <a:p>
            <a:pPr marL="625642" indent="-625642" algn="l">
              <a:buSzPct val="100000"/>
              <a:buAutoNum type="arabicPeriod" startAt="1"/>
              <a:defRPr b="0" sz="3200">
                <a:latin typeface="Gill Sans"/>
                <a:ea typeface="Gill Sans"/>
                <a:cs typeface="Gill Sans"/>
                <a:sym typeface="Gill Sans"/>
              </a:defRPr>
            </a:pPr>
            <a:r>
              <a:t>Potential to create</a:t>
            </a:r>
            <a:br/>
            <a:r>
              <a:t>single point of failure </a:t>
            </a:r>
            <a:br/>
            <a:r>
              <a:t>(in terms of management)</a:t>
            </a:r>
          </a:p>
        </p:txBody>
      </p:sp>
      <p:sp>
        <p:nvSpPr>
          <p:cNvPr id="4227" name="Problems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Problems of Key Sharing</a:t>
            </a:r>
          </a:p>
        </p:txBody>
      </p:sp>
      <p:sp>
        <p:nvSpPr>
          <p:cNvPr id="4228"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2" name="Research Questions"/>
          <p:cNvSpPr txBox="1"/>
          <p:nvPr>
            <p:ph type="title"/>
          </p:nvPr>
        </p:nvSpPr>
        <p:spPr>
          <a:prstGeom prst="rect">
            <a:avLst/>
          </a:prstGeom>
        </p:spPr>
        <p:txBody>
          <a:bodyPr/>
          <a:lstStyle/>
          <a:p>
            <a:pPr/>
            <a:r>
              <a:t>Research Questions</a:t>
            </a:r>
          </a:p>
        </p:txBody>
      </p:sp>
      <p:sp>
        <p:nvSpPr>
          <p:cNvPr id="423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253" name="Group"/>
          <p:cNvGrpSpPr/>
          <p:nvPr/>
        </p:nvGrpSpPr>
        <p:grpSpPr>
          <a:xfrm>
            <a:off x="1416781" y="3039985"/>
            <a:ext cx="9080247" cy="1417265"/>
            <a:chOff x="0" y="0"/>
            <a:chExt cx="9080245" cy="1417264"/>
          </a:xfrm>
        </p:grpSpPr>
        <p:sp>
          <p:nvSpPr>
            <p:cNvPr id="4234" name="How prevalent is the key sharing?"/>
            <p:cNvSpPr txBox="1"/>
            <p:nvPr/>
          </p:nvSpPr>
          <p:spPr>
            <a:xfrm>
              <a:off x="2433065" y="416076"/>
              <a:ext cx="6647181" cy="585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prevalent is the </a:t>
              </a:r>
              <a:r>
                <a:rPr>
                  <a:solidFill>
                    <a:schemeClr val="accent5">
                      <a:hueOff val="89162"/>
                      <a:satOff val="9554"/>
                      <a:lumOff val="16296"/>
                    </a:schemeClr>
                  </a:solidFill>
                </a:rPr>
                <a:t>key sharing</a:t>
              </a:r>
              <a:r>
                <a:t>?</a:t>
              </a:r>
            </a:p>
          </p:txBody>
        </p:sp>
        <p:grpSp>
          <p:nvGrpSpPr>
            <p:cNvPr id="4252" name="Group"/>
            <p:cNvGrpSpPr/>
            <p:nvPr/>
          </p:nvGrpSpPr>
          <p:grpSpPr>
            <a:xfrm>
              <a:off x="0" y="-1"/>
              <a:ext cx="2091532" cy="1417266"/>
              <a:chOff x="0" y="0"/>
              <a:chExt cx="2091531" cy="1417264"/>
            </a:xfrm>
          </p:grpSpPr>
          <p:sp>
            <p:nvSpPr>
              <p:cNvPr id="4235" name="Oval"/>
              <p:cNvSpPr/>
              <p:nvPr/>
            </p:nvSpPr>
            <p:spPr>
              <a:xfrm>
                <a:off x="420579" y="226994"/>
                <a:ext cx="1670953" cy="1085399"/>
              </a:xfrm>
              <a:prstGeom prst="ellipse">
                <a:avLst/>
              </a:prstGeom>
              <a:noFill/>
              <a:ln w="635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36" name="Rounded Rectangle"/>
              <p:cNvSpPr/>
              <p:nvPr/>
            </p:nvSpPr>
            <p:spPr>
              <a:xfrm>
                <a:off x="0" y="122122"/>
                <a:ext cx="842791" cy="1295143"/>
              </a:xfrm>
              <a:prstGeom prst="roundRect">
                <a:avLst>
                  <a:gd name="adj" fmla="val 15001"/>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4244" name="Group"/>
              <p:cNvGrpSpPr/>
              <p:nvPr/>
            </p:nvGrpSpPr>
            <p:grpSpPr>
              <a:xfrm rot="2700000">
                <a:off x="890190" y="364321"/>
                <a:ext cx="796803" cy="759946"/>
                <a:chOff x="0" y="0"/>
                <a:chExt cx="796802" cy="759945"/>
              </a:xfrm>
            </p:grpSpPr>
            <p:sp>
              <p:nvSpPr>
                <p:cNvPr id="4237" name="Line"/>
                <p:cNvSpPr/>
                <p:nvPr/>
              </p:nvSpPr>
              <p:spPr>
                <a:xfrm>
                  <a:off x="0" y="268543"/>
                  <a:ext cx="593442" cy="491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chemeClr val="accent5">
                      <a:hueOff val="106375"/>
                      <a:satOff val="9554"/>
                      <a:lumOff val="-13516"/>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38" name="Line"/>
                <p:cNvSpPr/>
                <p:nvPr/>
              </p:nvSpPr>
              <p:spPr>
                <a:xfrm flipV="1">
                  <a:off x="28551" y="344369"/>
                  <a:ext cx="388549" cy="398146"/>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39" name="Line"/>
                <p:cNvSpPr/>
                <p:nvPr/>
              </p:nvSpPr>
              <p:spPr>
                <a:xfrm flipV="1">
                  <a:off x="291934" y="385029"/>
                  <a:ext cx="176745" cy="181110"/>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0" name="Line"/>
                <p:cNvSpPr/>
                <p:nvPr/>
              </p:nvSpPr>
              <p:spPr>
                <a:xfrm flipV="1">
                  <a:off x="25684" y="333798"/>
                  <a:ext cx="381100" cy="3905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1" name="Line"/>
                <p:cNvSpPr/>
                <p:nvPr/>
              </p:nvSpPr>
              <p:spPr>
                <a:xfrm flipV="1">
                  <a:off x="275526" y="386653"/>
                  <a:ext cx="172523" cy="17678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2" name="Oval"/>
                <p:cNvSpPr/>
                <p:nvPr/>
              </p:nvSpPr>
              <p:spPr>
                <a:xfrm>
                  <a:off x="359434" y="0"/>
                  <a:ext cx="437369" cy="448171"/>
                </a:xfrm>
                <a:prstGeom prst="ellipse">
                  <a:avLst/>
                </a:prstGeom>
                <a:solidFill>
                  <a:schemeClr val="accent5"/>
                </a:solidFill>
                <a:ln w="38100" cap="flat">
                  <a:solidFill>
                    <a:schemeClr val="accent5">
                      <a:hueOff val="106375"/>
                      <a:satOff val="9554"/>
                      <a:lumOff val="-13516"/>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3" name="Circle"/>
                <p:cNvSpPr/>
                <p:nvPr/>
              </p:nvSpPr>
              <p:spPr>
                <a:xfrm>
                  <a:off x="586303" y="65972"/>
                  <a:ext cx="141364" cy="14485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245" name="Man"/>
              <p:cNvSpPr/>
              <p:nvPr/>
            </p:nvSpPr>
            <p:spPr>
              <a:xfrm>
                <a:off x="664338" y="859099"/>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46" name="Man"/>
              <p:cNvSpPr/>
              <p:nvPr/>
            </p:nvSpPr>
            <p:spPr>
              <a:xfrm>
                <a:off x="664338" y="-1"/>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6"/>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47" name="Man"/>
              <p:cNvSpPr/>
              <p:nvPr/>
            </p:nvSpPr>
            <p:spPr>
              <a:xfrm>
                <a:off x="408382" y="146657"/>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48" name="Man"/>
              <p:cNvSpPr/>
              <p:nvPr/>
            </p:nvSpPr>
            <p:spPr>
              <a:xfrm>
                <a:off x="408382" y="687575"/>
                <a:ext cx="192588" cy="49719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49" name="Man"/>
              <p:cNvSpPr/>
              <p:nvPr/>
            </p:nvSpPr>
            <p:spPr>
              <a:xfrm>
                <a:off x="531650" y="859099"/>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50" name="Man"/>
              <p:cNvSpPr/>
              <p:nvPr/>
            </p:nvSpPr>
            <p:spPr>
              <a:xfrm>
                <a:off x="325102" y="397625"/>
                <a:ext cx="192588" cy="49719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51" name="Man"/>
              <p:cNvSpPr/>
              <p:nvPr/>
            </p:nvSpPr>
            <p:spPr>
              <a:xfrm>
                <a:off x="531650" y="-1"/>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4256" name="Group"/>
          <p:cNvGrpSpPr/>
          <p:nvPr/>
        </p:nvGrpSpPr>
        <p:grpSpPr>
          <a:xfrm>
            <a:off x="2115397" y="4896571"/>
            <a:ext cx="8701848" cy="1122680"/>
            <a:chOff x="0" y="0"/>
            <a:chExt cx="8701847" cy="1122678"/>
          </a:xfrm>
        </p:grpSpPr>
        <p:sp>
          <p:nvSpPr>
            <p:cNvPr id="4254" name="What’s the potential vulnerabilities?"/>
            <p:cNvSpPr txBox="1"/>
            <p:nvPr/>
          </p:nvSpPr>
          <p:spPr>
            <a:xfrm>
              <a:off x="1718167" y="268823"/>
              <a:ext cx="6983681"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What’s the </a:t>
              </a:r>
              <a:r>
                <a:rPr>
                  <a:solidFill>
                    <a:schemeClr val="accent5">
                      <a:hueOff val="89162"/>
                      <a:satOff val="9554"/>
                      <a:lumOff val="16296"/>
                    </a:schemeClr>
                  </a:solidFill>
                </a:rPr>
                <a:t>potential vulnerabilities</a:t>
              </a:r>
              <a:r>
                <a:t>?</a:t>
              </a:r>
            </a:p>
          </p:txBody>
        </p:sp>
        <p:pic>
          <p:nvPicPr>
            <p:cNvPr id="4255" name="Image" descr="Image"/>
            <p:cNvPicPr>
              <a:picLocks noChangeAspect="1"/>
            </p:cNvPicPr>
            <p:nvPr/>
          </p:nvPicPr>
          <p:blipFill>
            <a:blip r:embed="rId3">
              <a:extLst/>
            </a:blip>
            <a:srcRect l="0" t="0" r="0" b="0"/>
            <a:stretch>
              <a:fillRect/>
            </a:stretch>
          </p:blipFill>
          <p:spPr>
            <a:xfrm>
              <a:off x="0" y="0"/>
              <a:ext cx="1122679" cy="1122679"/>
            </a:xfrm>
            <a:prstGeom prst="rect">
              <a:avLst/>
            </a:prstGeom>
            <a:ln w="12700" cap="flat">
              <a:noFill/>
              <a:miter lim="400000"/>
            </a:ln>
            <a:effectLst/>
          </p:spPr>
        </p:pic>
      </p:grpSp>
      <p:grpSp>
        <p:nvGrpSpPr>
          <p:cNvPr id="4261" name="Group"/>
          <p:cNvGrpSpPr/>
          <p:nvPr/>
        </p:nvGrpSpPr>
        <p:grpSpPr>
          <a:xfrm>
            <a:off x="2001616" y="6450190"/>
            <a:ext cx="6604512" cy="1394605"/>
            <a:chOff x="0" y="0"/>
            <a:chExt cx="6604510" cy="1394603"/>
          </a:xfrm>
        </p:grpSpPr>
        <p:sp>
          <p:nvSpPr>
            <p:cNvPr id="4257" name="How can we improve it?"/>
            <p:cNvSpPr txBox="1"/>
            <p:nvPr/>
          </p:nvSpPr>
          <p:spPr>
            <a:xfrm>
              <a:off x="1847497" y="424538"/>
              <a:ext cx="4757014"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can we </a:t>
              </a:r>
              <a:r>
                <a:rPr>
                  <a:solidFill>
                    <a:schemeClr val="accent3">
                      <a:hueOff val="-365725"/>
                      <a:satOff val="-32500"/>
                      <a:lumOff val="18235"/>
                    </a:schemeClr>
                  </a:solidFill>
                </a:rPr>
                <a:t>improve</a:t>
              </a:r>
              <a:r>
                <a:t> it?</a:t>
              </a:r>
            </a:p>
          </p:txBody>
        </p:sp>
        <p:grpSp>
          <p:nvGrpSpPr>
            <p:cNvPr id="4260" name="Group"/>
            <p:cNvGrpSpPr/>
            <p:nvPr/>
          </p:nvGrpSpPr>
          <p:grpSpPr>
            <a:xfrm>
              <a:off x="0" y="0"/>
              <a:ext cx="1350321" cy="1394604"/>
              <a:chOff x="0" y="0"/>
              <a:chExt cx="1350320" cy="1394603"/>
            </a:xfrm>
          </p:grpSpPr>
          <p:sp>
            <p:nvSpPr>
              <p:cNvPr id="4258" name="Gear"/>
              <p:cNvSpPr/>
              <p:nvPr/>
            </p:nvSpPr>
            <p:spPr>
              <a:xfrm>
                <a:off x="29714" y="56129"/>
                <a:ext cx="1272757" cy="1267233"/>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9384" y="0"/>
                    </a:moveTo>
                    <a:cubicBezTo>
                      <a:pt x="9373" y="0"/>
                      <a:pt x="9237" y="27"/>
                      <a:pt x="9075" y="54"/>
                    </a:cubicBezTo>
                    <a:lnTo>
                      <a:pt x="7468" y="445"/>
                    </a:lnTo>
                    <a:cubicBezTo>
                      <a:pt x="7312" y="494"/>
                      <a:pt x="7177" y="531"/>
                      <a:pt x="7166" y="537"/>
                    </a:cubicBezTo>
                    <a:cubicBezTo>
                      <a:pt x="7161" y="542"/>
                      <a:pt x="7154" y="677"/>
                      <a:pt x="7154" y="840"/>
                    </a:cubicBezTo>
                    <a:lnTo>
                      <a:pt x="7166" y="1761"/>
                    </a:lnTo>
                    <a:cubicBezTo>
                      <a:pt x="7166" y="1924"/>
                      <a:pt x="7047" y="2119"/>
                      <a:pt x="6902" y="2190"/>
                    </a:cubicBezTo>
                    <a:lnTo>
                      <a:pt x="6151" y="2574"/>
                    </a:lnTo>
                    <a:cubicBezTo>
                      <a:pt x="6006" y="2655"/>
                      <a:pt x="5778" y="2644"/>
                      <a:pt x="5649" y="2547"/>
                    </a:cubicBezTo>
                    <a:lnTo>
                      <a:pt x="4900" y="2010"/>
                    </a:lnTo>
                    <a:cubicBezTo>
                      <a:pt x="4765" y="1913"/>
                      <a:pt x="4651" y="1842"/>
                      <a:pt x="4645" y="1848"/>
                    </a:cubicBezTo>
                    <a:cubicBezTo>
                      <a:pt x="4640" y="1853"/>
                      <a:pt x="4527" y="1941"/>
                      <a:pt x="4398" y="2044"/>
                    </a:cubicBezTo>
                    <a:lnTo>
                      <a:pt x="3162" y="3116"/>
                    </a:lnTo>
                    <a:cubicBezTo>
                      <a:pt x="3043" y="3230"/>
                      <a:pt x="2941" y="3327"/>
                      <a:pt x="2936" y="3333"/>
                    </a:cubicBezTo>
                    <a:cubicBezTo>
                      <a:pt x="2930" y="3338"/>
                      <a:pt x="2990" y="3462"/>
                      <a:pt x="3065" y="3609"/>
                    </a:cubicBezTo>
                    <a:lnTo>
                      <a:pt x="3490" y="4401"/>
                    </a:lnTo>
                    <a:cubicBezTo>
                      <a:pt x="3566" y="4548"/>
                      <a:pt x="3551" y="4769"/>
                      <a:pt x="3448" y="4899"/>
                    </a:cubicBezTo>
                    <a:lnTo>
                      <a:pt x="2909" y="5648"/>
                    </a:lnTo>
                    <a:cubicBezTo>
                      <a:pt x="2817" y="5783"/>
                      <a:pt x="2612" y="5879"/>
                      <a:pt x="2450" y="5858"/>
                    </a:cubicBezTo>
                    <a:lnTo>
                      <a:pt x="1548" y="5739"/>
                    </a:lnTo>
                    <a:cubicBezTo>
                      <a:pt x="1386" y="5717"/>
                      <a:pt x="1251" y="5707"/>
                      <a:pt x="1246" y="5712"/>
                    </a:cubicBezTo>
                    <a:cubicBezTo>
                      <a:pt x="1241" y="5717"/>
                      <a:pt x="1181" y="5848"/>
                      <a:pt x="1111" y="6000"/>
                    </a:cubicBezTo>
                    <a:lnTo>
                      <a:pt x="518" y="7483"/>
                    </a:lnTo>
                    <a:cubicBezTo>
                      <a:pt x="464" y="7640"/>
                      <a:pt x="420" y="7776"/>
                      <a:pt x="415" y="7781"/>
                    </a:cubicBezTo>
                    <a:cubicBezTo>
                      <a:pt x="415" y="7792"/>
                      <a:pt x="523" y="7874"/>
                      <a:pt x="658" y="7966"/>
                    </a:cubicBezTo>
                    <a:lnTo>
                      <a:pt x="1381" y="8454"/>
                    </a:lnTo>
                    <a:cubicBezTo>
                      <a:pt x="1516" y="8546"/>
                      <a:pt x="1602" y="8752"/>
                      <a:pt x="1570" y="8914"/>
                    </a:cubicBezTo>
                    <a:lnTo>
                      <a:pt x="1420" y="9944"/>
                    </a:lnTo>
                    <a:cubicBezTo>
                      <a:pt x="1404" y="10106"/>
                      <a:pt x="1263" y="10291"/>
                      <a:pt x="1106" y="10345"/>
                    </a:cubicBezTo>
                    <a:lnTo>
                      <a:pt x="280" y="10648"/>
                    </a:lnTo>
                    <a:cubicBezTo>
                      <a:pt x="123" y="10702"/>
                      <a:pt x="0" y="10758"/>
                      <a:pt x="0" y="10769"/>
                    </a:cubicBezTo>
                    <a:cubicBezTo>
                      <a:pt x="0" y="10779"/>
                      <a:pt x="6" y="10919"/>
                      <a:pt x="17" y="11082"/>
                    </a:cubicBezTo>
                    <a:lnTo>
                      <a:pt x="167" y="12626"/>
                    </a:lnTo>
                    <a:cubicBezTo>
                      <a:pt x="194" y="12789"/>
                      <a:pt x="210" y="12930"/>
                      <a:pt x="216" y="12941"/>
                    </a:cubicBezTo>
                    <a:cubicBezTo>
                      <a:pt x="216" y="12952"/>
                      <a:pt x="350" y="12974"/>
                      <a:pt x="518" y="12990"/>
                    </a:cubicBezTo>
                    <a:lnTo>
                      <a:pt x="1354" y="13082"/>
                    </a:lnTo>
                    <a:cubicBezTo>
                      <a:pt x="1516" y="13098"/>
                      <a:pt x="1688" y="13245"/>
                      <a:pt x="1737" y="13402"/>
                    </a:cubicBezTo>
                    <a:lnTo>
                      <a:pt x="2121" y="14501"/>
                    </a:lnTo>
                    <a:cubicBezTo>
                      <a:pt x="2181" y="14653"/>
                      <a:pt x="2142" y="14881"/>
                      <a:pt x="2028" y="15000"/>
                    </a:cubicBezTo>
                    <a:lnTo>
                      <a:pt x="1457" y="15624"/>
                    </a:lnTo>
                    <a:cubicBezTo>
                      <a:pt x="1349" y="15743"/>
                      <a:pt x="1258" y="15850"/>
                      <a:pt x="1263" y="15856"/>
                    </a:cubicBezTo>
                    <a:cubicBezTo>
                      <a:pt x="1268" y="15861"/>
                      <a:pt x="1338" y="15986"/>
                      <a:pt x="1425" y="16127"/>
                    </a:cubicBezTo>
                    <a:lnTo>
                      <a:pt x="2256" y="17380"/>
                    </a:lnTo>
                    <a:cubicBezTo>
                      <a:pt x="2353" y="17510"/>
                      <a:pt x="2440" y="17623"/>
                      <a:pt x="2445" y="17634"/>
                    </a:cubicBezTo>
                    <a:cubicBezTo>
                      <a:pt x="2450" y="17639"/>
                      <a:pt x="2579" y="17595"/>
                      <a:pt x="2730" y="17535"/>
                    </a:cubicBezTo>
                    <a:lnTo>
                      <a:pt x="3490" y="17232"/>
                    </a:lnTo>
                    <a:cubicBezTo>
                      <a:pt x="3641" y="17173"/>
                      <a:pt x="3863" y="17216"/>
                      <a:pt x="3976" y="17336"/>
                    </a:cubicBezTo>
                    <a:lnTo>
                      <a:pt x="4905" y="18192"/>
                    </a:lnTo>
                    <a:cubicBezTo>
                      <a:pt x="5029" y="18295"/>
                      <a:pt x="5100" y="18511"/>
                      <a:pt x="5062" y="18673"/>
                    </a:cubicBezTo>
                    <a:lnTo>
                      <a:pt x="4851" y="19476"/>
                    </a:lnTo>
                    <a:cubicBezTo>
                      <a:pt x="4808" y="19633"/>
                      <a:pt x="4780" y="19769"/>
                      <a:pt x="4785" y="19774"/>
                    </a:cubicBezTo>
                    <a:cubicBezTo>
                      <a:pt x="4791" y="19780"/>
                      <a:pt x="4915" y="19850"/>
                      <a:pt x="5055" y="19937"/>
                    </a:cubicBezTo>
                    <a:lnTo>
                      <a:pt x="6345" y="20631"/>
                    </a:lnTo>
                    <a:cubicBezTo>
                      <a:pt x="6491" y="20701"/>
                      <a:pt x="6621" y="20761"/>
                      <a:pt x="6632" y="20766"/>
                    </a:cubicBezTo>
                    <a:cubicBezTo>
                      <a:pt x="6637" y="20772"/>
                      <a:pt x="6735" y="20668"/>
                      <a:pt x="6843" y="20543"/>
                    </a:cubicBezTo>
                    <a:lnTo>
                      <a:pt x="7370" y="19932"/>
                    </a:lnTo>
                    <a:cubicBezTo>
                      <a:pt x="7478" y="19807"/>
                      <a:pt x="7694" y="19742"/>
                      <a:pt x="7851" y="19791"/>
                    </a:cubicBezTo>
                    <a:lnTo>
                      <a:pt x="9136" y="20116"/>
                    </a:lnTo>
                    <a:cubicBezTo>
                      <a:pt x="9298" y="20149"/>
                      <a:pt x="9459" y="20306"/>
                      <a:pt x="9497" y="20468"/>
                    </a:cubicBezTo>
                    <a:lnTo>
                      <a:pt x="9680" y="21259"/>
                    </a:lnTo>
                    <a:cubicBezTo>
                      <a:pt x="9718" y="21422"/>
                      <a:pt x="9756" y="21552"/>
                      <a:pt x="9761" y="21552"/>
                    </a:cubicBezTo>
                    <a:cubicBezTo>
                      <a:pt x="9767" y="21552"/>
                      <a:pt x="9911" y="21562"/>
                      <a:pt x="10073" y="21573"/>
                    </a:cubicBezTo>
                    <a:lnTo>
                      <a:pt x="10500" y="21595"/>
                    </a:lnTo>
                    <a:cubicBezTo>
                      <a:pt x="10662" y="21600"/>
                      <a:pt x="10931" y="21600"/>
                      <a:pt x="11098" y="21595"/>
                    </a:cubicBezTo>
                    <a:lnTo>
                      <a:pt x="11525" y="21573"/>
                    </a:lnTo>
                    <a:cubicBezTo>
                      <a:pt x="11687" y="21562"/>
                      <a:pt x="11828" y="21552"/>
                      <a:pt x="11839" y="21552"/>
                    </a:cubicBezTo>
                    <a:cubicBezTo>
                      <a:pt x="11849" y="21552"/>
                      <a:pt x="11882" y="21416"/>
                      <a:pt x="11920" y="21259"/>
                    </a:cubicBezTo>
                    <a:lnTo>
                      <a:pt x="12103" y="20468"/>
                    </a:lnTo>
                    <a:cubicBezTo>
                      <a:pt x="12141" y="20306"/>
                      <a:pt x="12302" y="20149"/>
                      <a:pt x="12464" y="20116"/>
                    </a:cubicBezTo>
                    <a:lnTo>
                      <a:pt x="13749" y="19791"/>
                    </a:lnTo>
                    <a:cubicBezTo>
                      <a:pt x="13906" y="19742"/>
                      <a:pt x="14120" y="19807"/>
                      <a:pt x="14228" y="19932"/>
                    </a:cubicBezTo>
                    <a:lnTo>
                      <a:pt x="14757" y="20543"/>
                    </a:lnTo>
                    <a:cubicBezTo>
                      <a:pt x="14865" y="20668"/>
                      <a:pt x="14957" y="20767"/>
                      <a:pt x="14968" y="20766"/>
                    </a:cubicBezTo>
                    <a:cubicBezTo>
                      <a:pt x="14974" y="20761"/>
                      <a:pt x="15102" y="20701"/>
                      <a:pt x="15253" y="20631"/>
                    </a:cubicBezTo>
                    <a:lnTo>
                      <a:pt x="16543" y="19937"/>
                    </a:lnTo>
                    <a:cubicBezTo>
                      <a:pt x="16683" y="19850"/>
                      <a:pt x="16802" y="19780"/>
                      <a:pt x="16813" y="19774"/>
                    </a:cubicBezTo>
                    <a:cubicBezTo>
                      <a:pt x="16818" y="19769"/>
                      <a:pt x="16792" y="19633"/>
                      <a:pt x="16749" y="19476"/>
                    </a:cubicBezTo>
                    <a:lnTo>
                      <a:pt x="16538" y="18673"/>
                    </a:lnTo>
                    <a:cubicBezTo>
                      <a:pt x="16495" y="18516"/>
                      <a:pt x="16565" y="18301"/>
                      <a:pt x="16695" y="18192"/>
                    </a:cubicBezTo>
                    <a:lnTo>
                      <a:pt x="17622" y="17336"/>
                    </a:lnTo>
                    <a:cubicBezTo>
                      <a:pt x="17736" y="17216"/>
                      <a:pt x="17957" y="17173"/>
                      <a:pt x="18108" y="17232"/>
                    </a:cubicBezTo>
                    <a:lnTo>
                      <a:pt x="18868" y="17535"/>
                    </a:lnTo>
                    <a:cubicBezTo>
                      <a:pt x="19019" y="17595"/>
                      <a:pt x="19150" y="17639"/>
                      <a:pt x="19155" y="17634"/>
                    </a:cubicBezTo>
                    <a:cubicBezTo>
                      <a:pt x="19160" y="17628"/>
                      <a:pt x="19247" y="17515"/>
                      <a:pt x="19344" y="17380"/>
                    </a:cubicBezTo>
                    <a:lnTo>
                      <a:pt x="20175" y="16127"/>
                    </a:lnTo>
                    <a:cubicBezTo>
                      <a:pt x="20262" y="15986"/>
                      <a:pt x="20332" y="15861"/>
                      <a:pt x="20337" y="15856"/>
                    </a:cubicBezTo>
                    <a:cubicBezTo>
                      <a:pt x="20342" y="15850"/>
                      <a:pt x="20256" y="15743"/>
                      <a:pt x="20143" y="15624"/>
                    </a:cubicBezTo>
                    <a:lnTo>
                      <a:pt x="19570" y="14989"/>
                    </a:lnTo>
                    <a:cubicBezTo>
                      <a:pt x="19462" y="14869"/>
                      <a:pt x="19419" y="14642"/>
                      <a:pt x="19479" y="14491"/>
                    </a:cubicBezTo>
                    <a:lnTo>
                      <a:pt x="19862" y="13390"/>
                    </a:lnTo>
                    <a:cubicBezTo>
                      <a:pt x="19910" y="13233"/>
                      <a:pt x="20082" y="13088"/>
                      <a:pt x="20244" y="13072"/>
                    </a:cubicBezTo>
                    <a:lnTo>
                      <a:pt x="21081" y="12978"/>
                    </a:lnTo>
                    <a:cubicBezTo>
                      <a:pt x="21243" y="12962"/>
                      <a:pt x="21379" y="12940"/>
                      <a:pt x="21384" y="12929"/>
                    </a:cubicBezTo>
                    <a:cubicBezTo>
                      <a:pt x="21384" y="12918"/>
                      <a:pt x="21404" y="12784"/>
                      <a:pt x="21431" y="12616"/>
                    </a:cubicBezTo>
                    <a:lnTo>
                      <a:pt x="21583" y="11072"/>
                    </a:lnTo>
                    <a:cubicBezTo>
                      <a:pt x="21594" y="10909"/>
                      <a:pt x="21600" y="10767"/>
                      <a:pt x="21600" y="10757"/>
                    </a:cubicBezTo>
                    <a:cubicBezTo>
                      <a:pt x="21584" y="10757"/>
                      <a:pt x="21460" y="10702"/>
                      <a:pt x="21303" y="10648"/>
                    </a:cubicBezTo>
                    <a:lnTo>
                      <a:pt x="20477" y="10345"/>
                    </a:lnTo>
                    <a:cubicBezTo>
                      <a:pt x="20321" y="10291"/>
                      <a:pt x="20180" y="10106"/>
                      <a:pt x="20163" y="9944"/>
                    </a:cubicBezTo>
                    <a:lnTo>
                      <a:pt x="20013" y="8914"/>
                    </a:lnTo>
                    <a:cubicBezTo>
                      <a:pt x="19981" y="8752"/>
                      <a:pt x="20067" y="8546"/>
                      <a:pt x="20202" y="8454"/>
                    </a:cubicBezTo>
                    <a:lnTo>
                      <a:pt x="20926" y="7966"/>
                    </a:lnTo>
                    <a:cubicBezTo>
                      <a:pt x="21060" y="7874"/>
                      <a:pt x="21174" y="7792"/>
                      <a:pt x="21168" y="7781"/>
                    </a:cubicBezTo>
                    <a:cubicBezTo>
                      <a:pt x="21168" y="7770"/>
                      <a:pt x="21119" y="7640"/>
                      <a:pt x="21065" y="7483"/>
                    </a:cubicBezTo>
                    <a:lnTo>
                      <a:pt x="20472" y="6000"/>
                    </a:lnTo>
                    <a:cubicBezTo>
                      <a:pt x="20402" y="5848"/>
                      <a:pt x="20342" y="5723"/>
                      <a:pt x="20337" y="5712"/>
                    </a:cubicBezTo>
                    <a:cubicBezTo>
                      <a:pt x="20332" y="5701"/>
                      <a:pt x="20197" y="5717"/>
                      <a:pt x="20035" y="5739"/>
                    </a:cubicBezTo>
                    <a:lnTo>
                      <a:pt x="19133" y="5858"/>
                    </a:lnTo>
                    <a:cubicBezTo>
                      <a:pt x="18971" y="5879"/>
                      <a:pt x="18761" y="5788"/>
                      <a:pt x="18674" y="5648"/>
                    </a:cubicBezTo>
                    <a:lnTo>
                      <a:pt x="18135" y="4899"/>
                    </a:lnTo>
                    <a:cubicBezTo>
                      <a:pt x="18032" y="4769"/>
                      <a:pt x="18017" y="4548"/>
                      <a:pt x="18093" y="4401"/>
                    </a:cubicBezTo>
                    <a:lnTo>
                      <a:pt x="18518" y="3609"/>
                    </a:lnTo>
                    <a:cubicBezTo>
                      <a:pt x="18593" y="3462"/>
                      <a:pt x="18653" y="3338"/>
                      <a:pt x="18647" y="3333"/>
                    </a:cubicBezTo>
                    <a:cubicBezTo>
                      <a:pt x="18642" y="3327"/>
                      <a:pt x="18540" y="3230"/>
                      <a:pt x="18422" y="3116"/>
                    </a:cubicBezTo>
                    <a:lnTo>
                      <a:pt x="17186" y="2044"/>
                    </a:lnTo>
                    <a:cubicBezTo>
                      <a:pt x="17056" y="1941"/>
                      <a:pt x="16943" y="1853"/>
                      <a:pt x="16938" y="1848"/>
                    </a:cubicBezTo>
                    <a:cubicBezTo>
                      <a:pt x="16932" y="1842"/>
                      <a:pt x="16813" y="1918"/>
                      <a:pt x="16683" y="2010"/>
                    </a:cubicBezTo>
                    <a:lnTo>
                      <a:pt x="15934" y="2547"/>
                    </a:lnTo>
                    <a:cubicBezTo>
                      <a:pt x="15800" y="2644"/>
                      <a:pt x="15572" y="2655"/>
                      <a:pt x="15432" y="2574"/>
                    </a:cubicBezTo>
                    <a:lnTo>
                      <a:pt x="14682" y="2190"/>
                    </a:lnTo>
                    <a:cubicBezTo>
                      <a:pt x="14531" y="2119"/>
                      <a:pt x="14411" y="1929"/>
                      <a:pt x="14417" y="1761"/>
                    </a:cubicBezTo>
                    <a:lnTo>
                      <a:pt x="14429" y="840"/>
                    </a:lnTo>
                    <a:cubicBezTo>
                      <a:pt x="14429" y="677"/>
                      <a:pt x="14428" y="537"/>
                      <a:pt x="14417" y="537"/>
                    </a:cubicBezTo>
                    <a:cubicBezTo>
                      <a:pt x="14411" y="531"/>
                      <a:pt x="14272" y="494"/>
                      <a:pt x="14115" y="445"/>
                    </a:cubicBezTo>
                    <a:lnTo>
                      <a:pt x="12508" y="54"/>
                    </a:lnTo>
                    <a:cubicBezTo>
                      <a:pt x="12346" y="22"/>
                      <a:pt x="12205" y="0"/>
                      <a:pt x="12200" y="0"/>
                    </a:cubicBezTo>
                    <a:cubicBezTo>
                      <a:pt x="12189" y="0"/>
                      <a:pt x="12125" y="120"/>
                      <a:pt x="12049" y="266"/>
                    </a:cubicBezTo>
                    <a:lnTo>
                      <a:pt x="11628" y="1096"/>
                    </a:lnTo>
                    <a:cubicBezTo>
                      <a:pt x="11552" y="1242"/>
                      <a:pt x="11358" y="1355"/>
                      <a:pt x="11196" y="1350"/>
                    </a:cubicBezTo>
                    <a:lnTo>
                      <a:pt x="10387" y="1350"/>
                    </a:lnTo>
                    <a:cubicBezTo>
                      <a:pt x="10225" y="1355"/>
                      <a:pt x="10025" y="1242"/>
                      <a:pt x="9955" y="1096"/>
                    </a:cubicBezTo>
                    <a:lnTo>
                      <a:pt x="9534" y="266"/>
                    </a:lnTo>
                    <a:cubicBezTo>
                      <a:pt x="9458" y="120"/>
                      <a:pt x="9394" y="0"/>
                      <a:pt x="9384" y="0"/>
                    </a:cubicBezTo>
                    <a:close/>
                    <a:moveTo>
                      <a:pt x="10792" y="5820"/>
                    </a:moveTo>
                    <a:cubicBezTo>
                      <a:pt x="13533" y="5820"/>
                      <a:pt x="15761" y="8053"/>
                      <a:pt x="15761" y="10811"/>
                    </a:cubicBezTo>
                    <a:cubicBezTo>
                      <a:pt x="15761" y="13569"/>
                      <a:pt x="13533" y="15801"/>
                      <a:pt x="10792" y="15801"/>
                    </a:cubicBezTo>
                    <a:cubicBezTo>
                      <a:pt x="8051" y="15801"/>
                      <a:pt x="5822" y="13569"/>
                      <a:pt x="5822" y="10811"/>
                    </a:cubicBezTo>
                    <a:cubicBezTo>
                      <a:pt x="5822" y="8053"/>
                      <a:pt x="8045" y="5820"/>
                      <a:pt x="10792" y="5820"/>
                    </a:cubicBezTo>
                    <a:close/>
                    <a:moveTo>
                      <a:pt x="10792" y="7592"/>
                    </a:moveTo>
                    <a:cubicBezTo>
                      <a:pt x="9016" y="7592"/>
                      <a:pt x="7581" y="9033"/>
                      <a:pt x="7581" y="10816"/>
                    </a:cubicBezTo>
                    <a:cubicBezTo>
                      <a:pt x="7581" y="12593"/>
                      <a:pt x="9016" y="14040"/>
                      <a:pt x="10792" y="14040"/>
                    </a:cubicBezTo>
                    <a:cubicBezTo>
                      <a:pt x="12567" y="14040"/>
                      <a:pt x="14002" y="12599"/>
                      <a:pt x="14002" y="10816"/>
                    </a:cubicBezTo>
                    <a:cubicBezTo>
                      <a:pt x="14002" y="9033"/>
                      <a:pt x="12567" y="7592"/>
                      <a:pt x="10792" y="7592"/>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259" name="Wrench"/>
              <p:cNvSpPr/>
              <p:nvPr/>
            </p:nvSpPr>
            <p:spPr>
              <a:xfrm rot="18999891">
                <a:off x="459162" y="-57589"/>
                <a:ext cx="431996" cy="1509781"/>
              </a:xfrm>
              <a:custGeom>
                <a:avLst/>
                <a:gdLst/>
                <a:ahLst/>
                <a:cxnLst>
                  <a:cxn ang="0">
                    <a:pos x="wd2" y="hd2"/>
                  </a:cxn>
                  <a:cxn ang="5400000">
                    <a:pos x="wd2" y="hd2"/>
                  </a:cxn>
                  <a:cxn ang="10800000">
                    <a:pos x="wd2" y="hd2"/>
                  </a:cxn>
                  <a:cxn ang="16200000">
                    <a:pos x="wd2" y="hd2"/>
                  </a:cxn>
                </a:cxnLst>
                <a:rect l="0" t="0" r="r" b="b"/>
                <a:pathLst>
                  <a:path w="21351" h="21089" fill="norm" stroke="1" extrusionOk="0">
                    <a:moveTo>
                      <a:pt x="10495" y="1"/>
                    </a:moveTo>
                    <a:cubicBezTo>
                      <a:pt x="5537" y="237"/>
                      <a:pt x="2663" y="1178"/>
                      <a:pt x="1749" y="2267"/>
                    </a:cubicBezTo>
                    <a:cubicBezTo>
                      <a:pt x="1263" y="2301"/>
                      <a:pt x="679" y="2339"/>
                      <a:pt x="433" y="2354"/>
                    </a:cubicBezTo>
                    <a:cubicBezTo>
                      <a:pt x="-23" y="2381"/>
                      <a:pt x="-170" y="2869"/>
                      <a:pt x="241" y="2922"/>
                    </a:cubicBezTo>
                    <a:cubicBezTo>
                      <a:pt x="457" y="2950"/>
                      <a:pt x="979" y="3018"/>
                      <a:pt x="1429" y="3077"/>
                    </a:cubicBezTo>
                    <a:cubicBezTo>
                      <a:pt x="1447" y="3792"/>
                      <a:pt x="2245" y="4513"/>
                      <a:pt x="3787" y="5096"/>
                    </a:cubicBezTo>
                    <a:cubicBezTo>
                      <a:pt x="6520" y="6130"/>
                      <a:pt x="7537" y="7410"/>
                      <a:pt x="7537" y="8611"/>
                    </a:cubicBezTo>
                    <a:cubicBezTo>
                      <a:pt x="7537" y="9390"/>
                      <a:pt x="5738" y="18573"/>
                      <a:pt x="5738" y="19703"/>
                    </a:cubicBezTo>
                    <a:cubicBezTo>
                      <a:pt x="5738" y="21590"/>
                      <a:pt x="15503" y="21512"/>
                      <a:pt x="15503" y="19703"/>
                    </a:cubicBezTo>
                    <a:cubicBezTo>
                      <a:pt x="15503" y="18645"/>
                      <a:pt x="14559" y="11348"/>
                      <a:pt x="14559" y="8655"/>
                    </a:cubicBezTo>
                    <a:cubicBezTo>
                      <a:pt x="14559" y="6354"/>
                      <a:pt x="19684" y="4736"/>
                      <a:pt x="21238" y="4314"/>
                    </a:cubicBezTo>
                    <a:cubicBezTo>
                      <a:pt x="21430" y="4262"/>
                      <a:pt x="21367" y="4172"/>
                      <a:pt x="21122" y="4143"/>
                    </a:cubicBezTo>
                    <a:lnTo>
                      <a:pt x="8981" y="2738"/>
                    </a:lnTo>
                    <a:lnTo>
                      <a:pt x="7956" y="2069"/>
                    </a:lnTo>
                    <a:cubicBezTo>
                      <a:pt x="7956" y="2069"/>
                      <a:pt x="9739" y="792"/>
                      <a:pt x="10809" y="114"/>
                    </a:cubicBezTo>
                    <a:cubicBezTo>
                      <a:pt x="10903" y="55"/>
                      <a:pt x="10723" y="-10"/>
                      <a:pt x="10495" y="1"/>
                    </a:cubicBezTo>
                    <a:close/>
                    <a:moveTo>
                      <a:pt x="15555" y="549"/>
                    </a:moveTo>
                    <a:cubicBezTo>
                      <a:pt x="15455" y="559"/>
                      <a:pt x="15369" y="582"/>
                      <a:pt x="15322" y="611"/>
                    </a:cubicBezTo>
                    <a:cubicBezTo>
                      <a:pt x="14260" y="1278"/>
                      <a:pt x="12673" y="2415"/>
                      <a:pt x="12673" y="2415"/>
                    </a:cubicBezTo>
                    <a:lnTo>
                      <a:pt x="13511" y="3001"/>
                    </a:lnTo>
                    <a:lnTo>
                      <a:pt x="17977" y="3519"/>
                    </a:lnTo>
                    <a:cubicBezTo>
                      <a:pt x="18982" y="1431"/>
                      <a:pt x="16932" y="699"/>
                      <a:pt x="15869" y="554"/>
                    </a:cubicBezTo>
                    <a:cubicBezTo>
                      <a:pt x="15765" y="540"/>
                      <a:pt x="15655" y="539"/>
                      <a:pt x="15555" y="549"/>
                    </a:cubicBezTo>
                    <a:close/>
                    <a:moveTo>
                      <a:pt x="8899" y="4831"/>
                    </a:moveTo>
                    <a:cubicBezTo>
                      <a:pt x="8932" y="4832"/>
                      <a:pt x="8962" y="4838"/>
                      <a:pt x="8969" y="4849"/>
                    </a:cubicBezTo>
                    <a:lnTo>
                      <a:pt x="9190" y="5208"/>
                    </a:lnTo>
                    <a:cubicBezTo>
                      <a:pt x="9224" y="5263"/>
                      <a:pt x="9450" y="5291"/>
                      <a:pt x="9610" y="5257"/>
                    </a:cubicBezTo>
                    <a:lnTo>
                      <a:pt x="10553" y="5058"/>
                    </a:lnTo>
                    <a:cubicBezTo>
                      <a:pt x="10713" y="5025"/>
                      <a:pt x="10944" y="5050"/>
                      <a:pt x="10978" y="5106"/>
                    </a:cubicBezTo>
                    <a:lnTo>
                      <a:pt x="11176" y="5433"/>
                    </a:lnTo>
                    <a:cubicBezTo>
                      <a:pt x="11210" y="5489"/>
                      <a:pt x="11442" y="5514"/>
                      <a:pt x="11601" y="5481"/>
                    </a:cubicBezTo>
                    <a:lnTo>
                      <a:pt x="12544" y="5283"/>
                    </a:lnTo>
                    <a:cubicBezTo>
                      <a:pt x="12704" y="5250"/>
                      <a:pt x="12930" y="5276"/>
                      <a:pt x="12964" y="5331"/>
                    </a:cubicBezTo>
                    <a:lnTo>
                      <a:pt x="13168" y="5659"/>
                    </a:lnTo>
                    <a:cubicBezTo>
                      <a:pt x="13201" y="5714"/>
                      <a:pt x="13427" y="5740"/>
                      <a:pt x="13587" y="5706"/>
                    </a:cubicBezTo>
                    <a:lnTo>
                      <a:pt x="14623" y="5489"/>
                    </a:lnTo>
                    <a:cubicBezTo>
                      <a:pt x="14688" y="5476"/>
                      <a:pt x="14776" y="5494"/>
                      <a:pt x="14746" y="5516"/>
                    </a:cubicBezTo>
                    <a:lnTo>
                      <a:pt x="14134" y="5948"/>
                    </a:lnTo>
                    <a:cubicBezTo>
                      <a:pt x="14053" y="6006"/>
                      <a:pt x="13820" y="6034"/>
                      <a:pt x="13616" y="6011"/>
                    </a:cubicBezTo>
                    <a:lnTo>
                      <a:pt x="8422" y="5423"/>
                    </a:lnTo>
                    <a:cubicBezTo>
                      <a:pt x="8218" y="5400"/>
                      <a:pt x="8119" y="5335"/>
                      <a:pt x="8201" y="5277"/>
                    </a:cubicBezTo>
                    <a:lnTo>
                      <a:pt x="8818" y="4844"/>
                    </a:lnTo>
                    <a:cubicBezTo>
                      <a:pt x="8833" y="4833"/>
                      <a:pt x="8866" y="4830"/>
                      <a:pt x="8899" y="4831"/>
                    </a:cubicBezTo>
                    <a:close/>
                    <a:moveTo>
                      <a:pt x="10576" y="18867"/>
                    </a:moveTo>
                    <a:cubicBezTo>
                      <a:pt x="12209" y="18867"/>
                      <a:pt x="13529" y="19241"/>
                      <a:pt x="13529" y="19703"/>
                    </a:cubicBezTo>
                    <a:cubicBezTo>
                      <a:pt x="13529" y="20164"/>
                      <a:pt x="12209" y="20539"/>
                      <a:pt x="10576" y="20539"/>
                    </a:cubicBezTo>
                    <a:cubicBezTo>
                      <a:pt x="8944" y="20539"/>
                      <a:pt x="7618" y="20164"/>
                      <a:pt x="7618" y="19703"/>
                    </a:cubicBezTo>
                    <a:cubicBezTo>
                      <a:pt x="7618" y="19241"/>
                      <a:pt x="8944" y="18867"/>
                      <a:pt x="10576" y="18867"/>
                    </a:cubicBezTo>
                    <a:close/>
                  </a:path>
                </a:pathLst>
              </a:custGeom>
              <a:solidFill>
                <a:schemeClr val="accent4">
                  <a:hueOff val="468000"/>
                  <a:satOff val="-4761"/>
                  <a:lumOff val="10196"/>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253"/>
                                        </p:tgtEl>
                                        <p:attrNameLst>
                                          <p:attrName>style.visibility</p:attrName>
                                        </p:attrNameLst>
                                      </p:cBhvr>
                                      <p:to>
                                        <p:strVal val="visible"/>
                                      </p:to>
                                    </p:set>
                                    <p:animEffect filter="dissolve" transition="in">
                                      <p:cBhvr>
                                        <p:cTn id="7" dur="500"/>
                                        <p:tgtEl>
                                          <p:spTgt spid="425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256"/>
                                        </p:tgtEl>
                                        <p:attrNameLst>
                                          <p:attrName>style.visibility</p:attrName>
                                        </p:attrNameLst>
                                      </p:cBhvr>
                                      <p:to>
                                        <p:strVal val="visible"/>
                                      </p:to>
                                    </p:set>
                                    <p:animEffect filter="dissolve" transition="in">
                                      <p:cBhvr>
                                        <p:cTn id="12" dur="500"/>
                                        <p:tgtEl>
                                          <p:spTgt spid="4256"/>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261"/>
                                        </p:tgtEl>
                                        <p:attrNameLst>
                                          <p:attrName>style.visibility</p:attrName>
                                        </p:attrNameLst>
                                      </p:cBhvr>
                                      <p:to>
                                        <p:strVal val="visible"/>
                                      </p:to>
                                    </p:set>
                                    <p:animEffect filter="dissolve" transition="in">
                                      <p:cBhvr>
                                        <p:cTn id="17" dur="500"/>
                                        <p:tgtEl>
                                          <p:spTgt spid="4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56" grpId="2"/>
      <p:bldP build="whole" bldLvl="1" animBg="1" rev="0" advAuto="0" spid="4253" grpId="1"/>
      <p:bldP build="whole" bldLvl="1" animBg="1" rev="0" advAuto="0" spid="4261" grpId="3"/>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5" name="Scanning All IPv4 Certificates"/>
          <p:cNvSpPr txBox="1"/>
          <p:nvPr>
            <p:ph type="title"/>
          </p:nvPr>
        </p:nvSpPr>
        <p:spPr>
          <a:prstGeom prst="rect">
            <a:avLst/>
          </a:prstGeom>
        </p:spPr>
        <p:txBody>
          <a:bodyPr/>
          <a:lstStyle/>
          <a:p>
            <a:pPr/>
            <a:r>
              <a:t>Scanning </a:t>
            </a:r>
            <a:r>
              <a:rPr>
                <a:solidFill>
                  <a:schemeClr val="accent3">
                    <a:hueOff val="-365725"/>
                    <a:satOff val="-32500"/>
                    <a:lumOff val="18235"/>
                  </a:schemeClr>
                </a:solidFill>
              </a:rPr>
              <a:t>All</a:t>
            </a:r>
            <a:r>
              <a:t> IPv4 Certificates</a:t>
            </a:r>
          </a:p>
        </p:txBody>
      </p:sp>
      <p:sp>
        <p:nvSpPr>
          <p:cNvPr id="42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267" name="Table"/>
          <p:cNvGraphicFramePr/>
          <p:nvPr/>
        </p:nvGraphicFramePr>
        <p:xfrm>
          <a:off x="2098614" y="2901988"/>
          <a:ext cx="8832972" cy="4194657"/>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2841096"/>
                <a:gridCol w="5979175"/>
              </a:tblGrid>
              <a:tr h="696992">
                <a:tc rowSpan="2">
                  <a:txBody>
                    <a:bodyPr/>
                    <a:lstStyle/>
                    <a:p>
                      <a:pPr defTabSz="914400">
                        <a:defRPr b="0" sz="2800">
                          <a:latin typeface="Gill Sans"/>
                          <a:ea typeface="Gill Sans"/>
                          <a:cs typeface="Gill Sans"/>
                          <a:sym typeface="Gill Sans"/>
                        </a:defRPr>
                      </a:pP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065C1"/>
                    </a:solidFill>
                  </a:tcPr>
                </a:tc>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Dataset</a:t>
                      </a:r>
                    </a:p>
                  </a:txBody>
                  <a:tcPr marL="50800" marR="50800" marT="50800" marB="50800" anchor="ctr" anchorCtr="0" horzOverflow="overflow">
                    <a:lnL w="12700">
                      <a:solidFill>
                        <a:srgbClr val="D6D7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696992">
                <a:tc vMerge="1">
                  <a:tcPr/>
                </a:tc>
                <a:tc vMerge="1">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Period</a:t>
                      </a:r>
                    </a:p>
                  </a:txBody>
                  <a:tcPr marL="50800" marR="50800" marT="50800" marB="50800" anchor="ctr" anchorCtr="0" horzOverflow="overflow">
                    <a:lnT w="25400">
                      <a:solidFill>
                        <a:srgbClr val="D6D7D6"/>
                      </a:solidFill>
                      <a:miter lim="400000"/>
                    </a:lnT>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2013/10/30 ~ 2016/04/30</a:t>
                      </a:r>
                    </a:p>
                  </a:txBody>
                  <a:tcPr marL="50800" marR="50800" marT="50800" marB="50800" anchor="ctr" anchorCtr="0" horzOverflow="overflow">
                    <a:lnR w="12700">
                      <a:solidFill>
                        <a:srgbClr val="D6D6D6"/>
                      </a:solidFill>
                      <a:miter lim="400000"/>
                    </a:lnR>
                    <a:lnT w="25400">
                      <a:solidFill>
                        <a:srgbClr val="D6D7D6"/>
                      </a:solidFill>
                      <a:miter lim="400000"/>
                    </a:lnT>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IPs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101,306,358 (Full IPv4 scan)</a:t>
                      </a:r>
                    </a:p>
                  </a:txBody>
                  <a:tcPr marL="50800" marR="50800" marT="50800" marB="50800" anchor="ctr" anchorCtr="0" horzOverflow="overflow">
                    <a:lnR w="12700">
                      <a:solidFill>
                        <a:srgbClr val="D6D6D6"/>
                      </a:solidFill>
                      <a:miter lim="400000"/>
                    </a:lnR>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Certificates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38,514,130</a:t>
                      </a:r>
                    </a:p>
                  </a:txBody>
                  <a:tcPr marL="50800" marR="50800" marT="50800" marB="50800" anchor="ctr" anchorCtr="0" horzOverflow="overflow">
                    <a:lnR w="12700">
                      <a:solidFill>
                        <a:srgbClr val="D6D6D6"/>
                      </a:solidFill>
                      <a:miter lim="400000"/>
                    </a:lnR>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Domains</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2,552,936</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71" name="2-white.pdf" descr="2-white.pdf"/>
          <p:cNvPicPr>
            <a:picLocks noChangeAspect="1"/>
          </p:cNvPicPr>
          <p:nvPr/>
        </p:nvPicPr>
        <p:blipFill>
          <a:blip r:embed="rId3">
            <a:extLst/>
          </a:blip>
          <a:stretch>
            <a:fillRect/>
          </a:stretch>
        </p:blipFill>
        <p:spPr>
          <a:xfrm>
            <a:off x="-83671" y="1731646"/>
            <a:ext cx="12855170" cy="5951467"/>
          </a:xfrm>
          <a:prstGeom prst="rect">
            <a:avLst/>
          </a:prstGeom>
          <a:ln w="12700">
            <a:miter lim="400000"/>
          </a:ln>
        </p:spPr>
      </p:pic>
      <p:sp>
        <p:nvSpPr>
          <p:cNvPr id="4272" name="Circle"/>
          <p:cNvSpPr/>
          <p:nvPr/>
        </p:nvSpPr>
        <p:spPr>
          <a:xfrm>
            <a:off x="1528012" y="5313005"/>
            <a:ext cx="352675" cy="352675"/>
          </a:xfrm>
          <a:prstGeom prst="ellipse">
            <a:avLst/>
          </a:prstGeom>
          <a:ln w="76200">
            <a:solidFill>
              <a:srgbClr val="FFD12A"/>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4275" name="Group"/>
          <p:cNvGrpSpPr/>
          <p:nvPr/>
        </p:nvGrpSpPr>
        <p:grpSpPr>
          <a:xfrm>
            <a:off x="1918786" y="5626099"/>
            <a:ext cx="4231969" cy="661881"/>
            <a:chOff x="0" y="0"/>
            <a:chExt cx="4231968" cy="661879"/>
          </a:xfrm>
        </p:grpSpPr>
        <p:sp>
          <p:nvSpPr>
            <p:cNvPr id="4273" name="Line"/>
            <p:cNvSpPr/>
            <p:nvPr/>
          </p:nvSpPr>
          <p:spPr>
            <a:xfrm flipH="1" flipV="1">
              <a:off x="-1" y="0"/>
              <a:ext cx="625821" cy="406435"/>
            </a:xfrm>
            <a:prstGeom prst="line">
              <a:avLst/>
            </a:prstGeom>
            <a:noFill/>
            <a:ln w="50800" cap="flat">
              <a:solidFill>
                <a:srgbClr val="FFD12A"/>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74" name="23.5% Self-hosted"/>
            <p:cNvSpPr txBox="1"/>
            <p:nvPr/>
          </p:nvSpPr>
          <p:spPr>
            <a:xfrm>
              <a:off x="639653" y="77679"/>
              <a:ext cx="359231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solidFill>
                    <a:srgbClr val="FFD12A"/>
                  </a:solidFill>
                  <a:latin typeface="Helvetica"/>
                  <a:ea typeface="Helvetica"/>
                  <a:cs typeface="Helvetica"/>
                  <a:sym typeface="Helvetica"/>
                </a:defRPr>
              </a:pPr>
              <a:r>
                <a:t>23.5% </a:t>
              </a:r>
              <a:r>
                <a:rPr>
                  <a:solidFill>
                    <a:srgbClr val="FFFFFF"/>
                  </a:solidFill>
                </a:rPr>
                <a:t>Self-hosted</a:t>
              </a:r>
            </a:p>
          </p:txBody>
        </p:sp>
      </p:grpSp>
      <p:grpSp>
        <p:nvGrpSpPr>
          <p:cNvPr id="4279" name="Group"/>
          <p:cNvGrpSpPr/>
          <p:nvPr/>
        </p:nvGrpSpPr>
        <p:grpSpPr>
          <a:xfrm>
            <a:off x="10786890" y="2109143"/>
            <a:ext cx="413591" cy="3428058"/>
            <a:chOff x="0" y="0"/>
            <a:chExt cx="413590" cy="3428056"/>
          </a:xfrm>
        </p:grpSpPr>
        <p:sp>
          <p:nvSpPr>
            <p:cNvPr id="4276" name="Line"/>
            <p:cNvSpPr/>
            <p:nvPr/>
          </p:nvSpPr>
          <p:spPr>
            <a:xfrm flipH="1">
              <a:off x="0" y="3428056"/>
              <a:ext cx="413591" cy="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77" name="Line"/>
            <p:cNvSpPr/>
            <p:nvPr/>
          </p:nvSpPr>
          <p:spPr>
            <a:xfrm flipV="1">
              <a:off x="206794" y="25399"/>
              <a:ext cx="1" cy="340265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278" name="Line"/>
            <p:cNvSpPr/>
            <p:nvPr/>
          </p:nvSpPr>
          <p:spPr>
            <a:xfrm flipH="1" flipV="1">
              <a:off x="0" y="-1"/>
              <a:ext cx="413591" cy="2"/>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4280" name="76.5%…"/>
          <p:cNvSpPr txBox="1"/>
          <p:nvPr/>
        </p:nvSpPr>
        <p:spPr>
          <a:xfrm>
            <a:off x="11030707" y="2654771"/>
            <a:ext cx="1816969"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solidFill>
                  <a:srgbClr val="FFD12A"/>
                </a:solidFill>
                <a:latin typeface="Helvetica"/>
                <a:ea typeface="Helvetica"/>
                <a:cs typeface="Helvetica"/>
                <a:sym typeface="Helvetica"/>
              </a:defRPr>
            </a:pPr>
            <a:r>
              <a:t>76.5%</a:t>
            </a:r>
          </a:p>
          <a:p>
            <a:pPr>
              <a:defRPr sz="3600">
                <a:latin typeface="Helvetica"/>
                <a:ea typeface="Helvetica"/>
                <a:cs typeface="Helvetica"/>
                <a:sym typeface="Helvetica"/>
              </a:defRPr>
            </a:pPr>
            <a:r>
              <a:t>share </a:t>
            </a:r>
          </a:p>
          <a:p>
            <a:pPr>
              <a:defRPr sz="3600">
                <a:latin typeface="Helvetica"/>
                <a:ea typeface="Helvetica"/>
                <a:cs typeface="Helvetica"/>
                <a:sym typeface="Helvetica"/>
              </a:defRPr>
            </a:pPr>
            <a:r>
              <a:t>at least</a:t>
            </a:r>
          </a:p>
          <a:p>
            <a:pPr>
              <a:defRPr sz="3600">
                <a:latin typeface="Helvetica"/>
                <a:ea typeface="Helvetica"/>
                <a:cs typeface="Helvetica"/>
                <a:sym typeface="Helvetica"/>
              </a:defRPr>
            </a:pPr>
            <a:r>
              <a:t>1 key</a:t>
            </a:r>
          </a:p>
        </p:txBody>
      </p:sp>
      <p:sp>
        <p:nvSpPr>
          <p:cNvPr id="4281" name="Rectangle"/>
          <p:cNvSpPr/>
          <p:nvPr/>
        </p:nvSpPr>
        <p:spPr>
          <a:xfrm>
            <a:off x="13870950" y="5005541"/>
            <a:ext cx="10591602" cy="4030653"/>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82" name="How Prevalent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How Prevalent of Key Sharing?</a:t>
            </a:r>
          </a:p>
        </p:txBody>
      </p:sp>
      <p:sp>
        <p:nvSpPr>
          <p:cNvPr id="4283" name="Rectangle"/>
          <p:cNvSpPr/>
          <p:nvPr/>
        </p:nvSpPr>
        <p:spPr>
          <a:xfrm>
            <a:off x="1700248" y="2074333"/>
            <a:ext cx="8928857" cy="3497678"/>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84"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99" fill="hold"/>
                                        <p:tgtEl>
                                          <p:spTgt spid="4283"/>
                                        </p:tgtEl>
                                      </p:cBhvr>
                                    </p:animEffect>
                                    <p:set>
                                      <p:cBhvr>
                                        <p:cTn id="7" fill="hold">
                                          <p:stCondLst>
                                            <p:cond delay="498"/>
                                          </p:stCondLst>
                                        </p:cTn>
                                        <p:tgtEl>
                                          <p:spTgt spid="4283"/>
                                        </p:tgtEl>
                                        <p:attrNameLst>
                                          <p:attrName>style.visibility</p:attrName>
                                        </p:attrNameLst>
                                      </p:cBhvr>
                                      <p:to>
                                        <p:strVal val="hidden"/>
                                      </p:to>
                                    </p:set>
                                  </p:childTnLst>
                                </p:cTn>
                              </p:par>
                            </p:childTnLst>
                          </p:cTn>
                        </p:par>
                        <p:par>
                          <p:cTn id="8" fill="hold">
                            <p:stCondLst>
                              <p:cond delay="499"/>
                            </p:stCondLst>
                            <p:childTnLst>
                              <p:par>
                                <p:cTn id="9" presetClass="entr" nodeType="afterEffect" presetSubtype="16" presetID="23" grpId="2" fill="hold">
                                  <p:stCondLst>
                                    <p:cond delay="0"/>
                                  </p:stCondLst>
                                  <p:iterate type="el" backwards="0">
                                    <p:tmAbs val="0"/>
                                  </p:iterate>
                                  <p:childTnLst>
                                    <p:set>
                                      <p:cBhvr>
                                        <p:cTn id="10" fill="hold"/>
                                        <p:tgtEl>
                                          <p:spTgt spid="4272"/>
                                        </p:tgtEl>
                                        <p:attrNameLst>
                                          <p:attrName>style.visibility</p:attrName>
                                        </p:attrNameLst>
                                      </p:cBhvr>
                                      <p:to>
                                        <p:strVal val="visible"/>
                                      </p:to>
                                    </p:set>
                                    <p:anim calcmode="lin" valueType="num">
                                      <p:cBhvr>
                                        <p:cTn id="11" dur="500" fill="hold"/>
                                        <p:tgtEl>
                                          <p:spTgt spid="4272"/>
                                        </p:tgtEl>
                                        <p:attrNameLst>
                                          <p:attrName>ppt_w</p:attrName>
                                        </p:attrNameLst>
                                      </p:cBhvr>
                                      <p:tavLst>
                                        <p:tav tm="0">
                                          <p:val>
                                            <p:fltVal val="0"/>
                                          </p:val>
                                        </p:tav>
                                        <p:tav tm="100000">
                                          <p:val>
                                            <p:strVal val="#ppt_w"/>
                                          </p:val>
                                        </p:tav>
                                      </p:tavLst>
                                    </p:anim>
                                    <p:anim calcmode="lin" valueType="num">
                                      <p:cBhvr>
                                        <p:cTn id="12" dur="500" fill="hold"/>
                                        <p:tgtEl>
                                          <p:spTgt spid="4272"/>
                                        </p:tgtEl>
                                        <p:attrNameLst>
                                          <p:attrName>ppt_h</p:attrName>
                                        </p:attrNameLst>
                                      </p:cBhvr>
                                      <p:tavLst>
                                        <p:tav tm="0">
                                          <p:val>
                                            <p:fltVal val="0"/>
                                          </p:val>
                                        </p:tav>
                                        <p:tav tm="100000">
                                          <p:val>
                                            <p:strVal val="#ppt_h"/>
                                          </p:val>
                                        </p:tav>
                                      </p:tavLst>
                                    </p:anim>
                                  </p:childTnLst>
                                </p:cTn>
                              </p:par>
                            </p:childTnLst>
                          </p:cTn>
                        </p:par>
                        <p:par>
                          <p:cTn id="13" fill="hold">
                            <p:stCondLst>
                              <p:cond delay="999"/>
                            </p:stCondLst>
                            <p:childTnLst>
                              <p:par>
                                <p:cTn id="14" presetClass="entr" nodeType="afterEffect" presetID="9" grpId="3" fill="hold">
                                  <p:stCondLst>
                                    <p:cond delay="0"/>
                                  </p:stCondLst>
                                  <p:iterate type="el" backwards="0">
                                    <p:tmAbs val="0"/>
                                  </p:iterate>
                                  <p:childTnLst>
                                    <p:set>
                                      <p:cBhvr>
                                        <p:cTn id="15" fill="hold"/>
                                        <p:tgtEl>
                                          <p:spTgt spid="4275"/>
                                        </p:tgtEl>
                                        <p:attrNameLst>
                                          <p:attrName>style.visibility</p:attrName>
                                        </p:attrNameLst>
                                      </p:cBhvr>
                                      <p:to>
                                        <p:strVal val="visible"/>
                                      </p:to>
                                    </p:set>
                                    <p:animEffect filter="dissolve" transition="in">
                                      <p:cBhvr>
                                        <p:cTn id="16" dur="500"/>
                                        <p:tgtEl>
                                          <p:spTgt spid="4275"/>
                                        </p:tgtEl>
                                      </p:cBhvr>
                                    </p:animEffect>
                                  </p:childTnLst>
                                </p:cTn>
                              </p:par>
                            </p:childTnLst>
                          </p:cTn>
                        </p:par>
                        <p:par>
                          <p:cTn id="17" fill="hold">
                            <p:stCondLst>
                              <p:cond delay="1499"/>
                            </p:stCondLst>
                            <p:childTnLst>
                              <p:par>
                                <p:cTn id="18" presetClass="entr" nodeType="afterEffect" presetSubtype="4" presetID="22" grpId="4" fill="hold">
                                  <p:stCondLst>
                                    <p:cond delay="0"/>
                                  </p:stCondLst>
                                  <p:iterate type="el" backwards="0">
                                    <p:tmAbs val="0"/>
                                  </p:iterate>
                                  <p:childTnLst>
                                    <p:set>
                                      <p:cBhvr>
                                        <p:cTn id="19" fill="hold"/>
                                        <p:tgtEl>
                                          <p:spTgt spid="4279"/>
                                        </p:tgtEl>
                                        <p:attrNameLst>
                                          <p:attrName>style.visibility</p:attrName>
                                        </p:attrNameLst>
                                      </p:cBhvr>
                                      <p:to>
                                        <p:strVal val="visible"/>
                                      </p:to>
                                    </p:set>
                                    <p:animEffect filter="wipe(down)" transition="in">
                                      <p:cBhvr>
                                        <p:cTn id="20" dur="500"/>
                                        <p:tgtEl>
                                          <p:spTgt spid="4279"/>
                                        </p:tgtEl>
                                      </p:cBhvr>
                                    </p:animEffect>
                                  </p:childTnLst>
                                </p:cTn>
                              </p:par>
                            </p:childTnLst>
                          </p:cTn>
                        </p:par>
                        <p:par>
                          <p:cTn id="21" fill="hold">
                            <p:stCondLst>
                              <p:cond delay="1999"/>
                            </p:stCondLst>
                            <p:childTnLst>
                              <p:par>
                                <p:cTn id="22" presetClass="entr" nodeType="afterEffect" presetID="9" grpId="5" fill="hold">
                                  <p:stCondLst>
                                    <p:cond delay="0"/>
                                  </p:stCondLst>
                                  <p:iterate type="el" backwards="0">
                                    <p:tmAbs val="0"/>
                                  </p:iterate>
                                  <p:childTnLst>
                                    <p:set>
                                      <p:cBhvr>
                                        <p:cTn id="23" fill="hold"/>
                                        <p:tgtEl>
                                          <p:spTgt spid="4280"/>
                                        </p:tgtEl>
                                        <p:attrNameLst>
                                          <p:attrName>style.visibility</p:attrName>
                                        </p:attrNameLst>
                                      </p:cBhvr>
                                      <p:to>
                                        <p:strVal val="visible"/>
                                      </p:to>
                                    </p:set>
                                    <p:animEffect filter="dissolve" transition="in">
                                      <p:cBhvr>
                                        <p:cTn id="24" dur="500"/>
                                        <p:tgtEl>
                                          <p:spTgt spid="4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75" grpId="3"/>
      <p:bldP build="whole" bldLvl="1" animBg="1" rev="0" advAuto="0" spid="4272" grpId="2"/>
      <p:bldP build="whole" bldLvl="1" animBg="1" rev="0" advAuto="0" spid="4280" grpId="5"/>
      <p:bldP build="whole" bldLvl="1" animBg="1" rev="0" advAuto="0" spid="4283" grpId="1"/>
      <p:bldP build="whole" bldLvl="1" animBg="1" rev="0" advAuto="0" spid="4279" grpId="4"/>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CA Trustworthiness (1)"/>
          <p:cNvSpPr txBox="1"/>
          <p:nvPr>
            <p:ph type="title"/>
          </p:nvPr>
        </p:nvSpPr>
        <p:spPr>
          <a:prstGeom prst="rect">
            <a:avLst/>
          </a:prstGeom>
        </p:spPr>
        <p:txBody>
          <a:bodyPr/>
          <a:lstStyle/>
          <a:p>
            <a:pPr/>
            <a:r>
              <a:t>CA Trustworthiness (1)</a:t>
            </a:r>
          </a:p>
        </p:txBody>
      </p:sp>
      <p:sp>
        <p:nvSpPr>
          <p:cNvPr id="429" name="A CA is essentially a trusted third party…"/>
          <p:cNvSpPr txBox="1"/>
          <p:nvPr>
            <p:ph type="body" idx="1"/>
          </p:nvPr>
        </p:nvSpPr>
        <p:spPr>
          <a:prstGeom prst="rect">
            <a:avLst/>
          </a:prstGeom>
        </p:spPr>
        <p:txBody>
          <a:bodyPr/>
          <a:lstStyle/>
          <a:p>
            <a:pPr/>
            <a:r>
              <a:t>A CA is essentially a trusted third party</a:t>
            </a:r>
          </a:p>
          <a:p>
            <a:pPr lvl="1"/>
            <a:r>
              <a:t>Certificate signatures are attestations of authenticity for the server and (optionally) the client</a:t>
            </a:r>
          </a:p>
          <a:p>
            <a:pPr lvl="1"/>
            <a:r>
              <a:t>Remember: trust is bad and should be minimized!</a:t>
            </a:r>
          </a:p>
          <a:p>
            <a:pPr>
              <a:defRPr>
                <a:solidFill>
                  <a:schemeClr val="accent5">
                    <a:hueOff val="89162"/>
                    <a:satOff val="9554"/>
                    <a:lumOff val="16296"/>
                  </a:schemeClr>
                </a:solidFill>
              </a:defRPr>
            </a:pPr>
            <a:r>
              <a:t>If a CA mistakenly (or purposefully) signs a certificate for a domain and provides it to a malicious principal, TLS can be subverted</a:t>
            </a:r>
          </a:p>
          <a:p>
            <a:pPr/>
            <a:r>
              <a:t>Not only must we trust root CAs, but also intermediate CAs that have been delegated signing authority</a:t>
            </a:r>
          </a:p>
        </p:txBody>
      </p:sp>
      <p:sp>
        <p:nvSpPr>
          <p:cNvPr id="430"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8" name="Key sharing is common across the Internet…"/>
          <p:cNvSpPr txBox="1"/>
          <p:nvPr/>
        </p:nvSpPr>
        <p:spPr>
          <a:xfrm>
            <a:off x="1694098" y="8074624"/>
            <a:ext cx="961660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solidFill>
                  <a:srgbClr val="FFD12A"/>
                </a:solidFill>
                <a:latin typeface="Helvetica"/>
                <a:ea typeface="Helvetica"/>
                <a:cs typeface="Helvetica"/>
                <a:sym typeface="Helvetica"/>
              </a:defRPr>
            </a:pPr>
            <a:r>
              <a:t>Key sharing is </a:t>
            </a:r>
            <a:r>
              <a:rPr>
                <a:solidFill>
                  <a:schemeClr val="accent5">
                    <a:hueOff val="89162"/>
                    <a:satOff val="9554"/>
                    <a:lumOff val="16296"/>
                  </a:schemeClr>
                </a:solidFill>
              </a:rPr>
              <a:t>common</a:t>
            </a:r>
            <a:r>
              <a:t> across the Internet</a:t>
            </a:r>
          </a:p>
          <a:p>
            <a:pPr>
              <a:defRPr sz="3600">
                <a:solidFill>
                  <a:srgbClr val="FFD12A"/>
                </a:solidFill>
                <a:latin typeface="Helvetica"/>
                <a:ea typeface="Helvetica"/>
                <a:cs typeface="Helvetica"/>
                <a:sym typeface="Helvetica"/>
              </a:defRPr>
            </a:pPr>
            <a:r>
              <a:rPr>
                <a:solidFill>
                  <a:schemeClr val="accent5">
                    <a:hueOff val="89162"/>
                    <a:satOff val="9554"/>
                    <a:lumOff val="16296"/>
                  </a:schemeClr>
                </a:solidFill>
              </a:rPr>
              <a:t>Economic incentives</a:t>
            </a:r>
            <a:r>
              <a:t> drives key sharing</a:t>
            </a:r>
          </a:p>
        </p:txBody>
      </p:sp>
      <p:pic>
        <p:nvPicPr>
          <p:cNvPr id="4289" name="alexa-num-3phs-white.pdf" descr="alexa-num-3phs-white.pdf"/>
          <p:cNvPicPr>
            <a:picLocks noChangeAspect="1"/>
          </p:cNvPicPr>
          <p:nvPr/>
        </p:nvPicPr>
        <p:blipFill>
          <a:blip r:embed="rId3">
            <a:extLst/>
          </a:blip>
          <a:stretch>
            <a:fillRect/>
          </a:stretch>
        </p:blipFill>
        <p:spPr>
          <a:xfrm>
            <a:off x="228600" y="1749121"/>
            <a:ext cx="12852400" cy="5950186"/>
          </a:xfrm>
          <a:prstGeom prst="rect">
            <a:avLst/>
          </a:prstGeom>
          <a:ln w="12700">
            <a:miter lim="400000"/>
          </a:ln>
        </p:spPr>
      </p:pic>
      <p:sp>
        <p:nvSpPr>
          <p:cNvPr id="4290" name="43.2% (of Top 10k)…"/>
          <p:cNvSpPr txBox="1"/>
          <p:nvPr/>
        </p:nvSpPr>
        <p:spPr>
          <a:xfrm>
            <a:off x="3101861" y="2569242"/>
            <a:ext cx="3858633" cy="1143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latin typeface="Helvetica"/>
                <a:ea typeface="Helvetica"/>
                <a:cs typeface="Helvetica"/>
                <a:sym typeface="Helvetica"/>
              </a:defRPr>
            </a:pPr>
            <a:r>
              <a:rPr>
                <a:solidFill>
                  <a:srgbClr val="FFD12A"/>
                </a:solidFill>
              </a:rPr>
              <a:t>43.2%</a:t>
            </a:r>
            <a:r>
              <a:rPr b="0">
                <a:latin typeface="Helvetica Light"/>
                <a:ea typeface="Helvetica Light"/>
                <a:cs typeface="Helvetica Light"/>
                <a:sym typeface="Helvetica Light"/>
              </a:rPr>
              <a:t> (of Top 10k)</a:t>
            </a:r>
            <a:endParaRPr b="0">
              <a:latin typeface="Helvetica Light"/>
              <a:ea typeface="Helvetica Light"/>
              <a:cs typeface="Helvetica Light"/>
              <a:sym typeface="Helvetica Light"/>
            </a:endParaRPr>
          </a:p>
          <a:p>
            <a:pPr algn="l">
              <a:defRPr sz="3400">
                <a:latin typeface="Helvetica"/>
                <a:ea typeface="Helvetica"/>
                <a:cs typeface="Helvetica"/>
                <a:sym typeface="Helvetica"/>
              </a:defRPr>
            </a:pPr>
            <a:r>
              <a:rPr b="0">
                <a:latin typeface="Helvetica Light"/>
                <a:ea typeface="Helvetica Light"/>
                <a:cs typeface="Helvetica Light"/>
                <a:sym typeface="Helvetica Light"/>
              </a:rPr>
              <a:t>share at least one</a:t>
            </a:r>
          </a:p>
        </p:txBody>
      </p:sp>
      <p:sp>
        <p:nvSpPr>
          <p:cNvPr id="4291" name="Circle"/>
          <p:cNvSpPr/>
          <p:nvPr/>
        </p:nvSpPr>
        <p:spPr>
          <a:xfrm>
            <a:off x="2220162" y="4446276"/>
            <a:ext cx="352675" cy="352675"/>
          </a:xfrm>
          <a:prstGeom prst="ellipse">
            <a:avLst/>
          </a:prstGeom>
          <a:ln w="76200">
            <a:solidFill>
              <a:srgbClr val="FFD12A"/>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92" name="Rectangle"/>
          <p:cNvSpPr/>
          <p:nvPr/>
        </p:nvSpPr>
        <p:spPr>
          <a:xfrm>
            <a:off x="13718550" y="5963184"/>
            <a:ext cx="10591602" cy="4509985"/>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93" name="Line"/>
          <p:cNvSpPr/>
          <p:nvPr/>
        </p:nvSpPr>
        <p:spPr>
          <a:xfrm flipH="1">
            <a:off x="2636336" y="3700774"/>
            <a:ext cx="469683" cy="682003"/>
          </a:xfrm>
          <a:prstGeom prst="line">
            <a:avLst/>
          </a:prstGeom>
          <a:ln w="50800">
            <a:solidFill>
              <a:srgbClr val="FFD12A"/>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94" name="Rectangle"/>
          <p:cNvSpPr/>
          <p:nvPr/>
        </p:nvSpPr>
        <p:spPr>
          <a:xfrm>
            <a:off x="2401814" y="5499628"/>
            <a:ext cx="10015463" cy="1024554"/>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95" name="Rectangle"/>
          <p:cNvSpPr/>
          <p:nvPr/>
        </p:nvSpPr>
        <p:spPr>
          <a:xfrm>
            <a:off x="6864304" y="2076858"/>
            <a:ext cx="5437396" cy="1024554"/>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96" name="Who Shares the Keys?"/>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Who Shares the Keys?</a:t>
            </a:r>
          </a:p>
        </p:txBody>
      </p:sp>
      <p:sp>
        <p:nvSpPr>
          <p:cNvPr id="4297" name="Rectangle"/>
          <p:cNvSpPr/>
          <p:nvPr/>
        </p:nvSpPr>
        <p:spPr>
          <a:xfrm>
            <a:off x="2364619" y="1997371"/>
            <a:ext cx="10089854" cy="3497679"/>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298"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99" fill="hold"/>
                                        <p:tgtEl>
                                          <p:spTgt spid="4297"/>
                                        </p:tgtEl>
                                      </p:cBhvr>
                                    </p:animEffect>
                                    <p:set>
                                      <p:cBhvr>
                                        <p:cTn id="7" fill="hold">
                                          <p:stCondLst>
                                            <p:cond delay="498"/>
                                          </p:stCondLst>
                                        </p:cTn>
                                        <p:tgtEl>
                                          <p:spTgt spid="4297"/>
                                        </p:tgtEl>
                                        <p:attrNameLst>
                                          <p:attrName>style.visibility</p:attrName>
                                        </p:attrNameLst>
                                      </p:cBhvr>
                                      <p:to>
                                        <p:strVal val="hidden"/>
                                      </p:to>
                                    </p:set>
                                  </p:childTnLst>
                                </p:cTn>
                              </p:par>
                            </p:childTnLst>
                          </p:cTn>
                        </p:par>
                        <p:par>
                          <p:cTn id="8" fill="hold">
                            <p:stCondLst>
                              <p:cond delay="499"/>
                            </p:stCondLst>
                            <p:childTnLst>
                              <p:par>
                                <p:cTn id="9" presetClass="entr" nodeType="afterEffect" presetSubtype="16" presetID="23" grpId="2" fill="hold">
                                  <p:stCondLst>
                                    <p:cond delay="0"/>
                                  </p:stCondLst>
                                  <p:iterate type="el" backwards="0">
                                    <p:tmAbs val="0"/>
                                  </p:iterate>
                                  <p:childTnLst>
                                    <p:set>
                                      <p:cBhvr>
                                        <p:cTn id="10" fill="hold"/>
                                        <p:tgtEl>
                                          <p:spTgt spid="4291"/>
                                        </p:tgtEl>
                                        <p:attrNameLst>
                                          <p:attrName>style.visibility</p:attrName>
                                        </p:attrNameLst>
                                      </p:cBhvr>
                                      <p:to>
                                        <p:strVal val="visible"/>
                                      </p:to>
                                    </p:set>
                                    <p:anim calcmode="lin" valueType="num">
                                      <p:cBhvr>
                                        <p:cTn id="11" dur="500" fill="hold"/>
                                        <p:tgtEl>
                                          <p:spTgt spid="4291"/>
                                        </p:tgtEl>
                                        <p:attrNameLst>
                                          <p:attrName>ppt_w</p:attrName>
                                        </p:attrNameLst>
                                      </p:cBhvr>
                                      <p:tavLst>
                                        <p:tav tm="0">
                                          <p:val>
                                            <p:fltVal val="0"/>
                                          </p:val>
                                        </p:tav>
                                        <p:tav tm="100000">
                                          <p:val>
                                            <p:strVal val="#ppt_w"/>
                                          </p:val>
                                        </p:tav>
                                      </p:tavLst>
                                    </p:anim>
                                    <p:anim calcmode="lin" valueType="num">
                                      <p:cBhvr>
                                        <p:cTn id="12" dur="500" fill="hold"/>
                                        <p:tgtEl>
                                          <p:spTgt spid="4291"/>
                                        </p:tgtEl>
                                        <p:attrNameLst>
                                          <p:attrName>ppt_h</p:attrName>
                                        </p:attrNameLst>
                                      </p:cBhvr>
                                      <p:tavLst>
                                        <p:tav tm="0">
                                          <p:val>
                                            <p:fltVal val="0"/>
                                          </p:val>
                                        </p:tav>
                                        <p:tav tm="100000">
                                          <p:val>
                                            <p:strVal val="#ppt_h"/>
                                          </p:val>
                                        </p:tav>
                                      </p:tavLst>
                                    </p:anim>
                                  </p:childTnLst>
                                </p:cTn>
                              </p:par>
                            </p:childTnLst>
                          </p:cTn>
                        </p:par>
                        <p:par>
                          <p:cTn id="13" fill="hold">
                            <p:stCondLst>
                              <p:cond delay="999"/>
                            </p:stCondLst>
                            <p:childTnLst>
                              <p:par>
                                <p:cTn id="14" presetClass="entr" nodeType="afterEffect" presetID="9" grpId="3" fill="hold">
                                  <p:stCondLst>
                                    <p:cond delay="0"/>
                                  </p:stCondLst>
                                  <p:iterate type="el" backwards="0">
                                    <p:tmAbs val="0"/>
                                  </p:iterate>
                                  <p:childTnLst>
                                    <p:set>
                                      <p:cBhvr>
                                        <p:cTn id="15" fill="hold"/>
                                        <p:tgtEl>
                                          <p:spTgt spid="4290"/>
                                        </p:tgtEl>
                                        <p:attrNameLst>
                                          <p:attrName>style.visibility</p:attrName>
                                        </p:attrNameLst>
                                      </p:cBhvr>
                                      <p:to>
                                        <p:strVal val="visible"/>
                                      </p:to>
                                    </p:set>
                                    <p:animEffect filter="dissolve" transition="in">
                                      <p:cBhvr>
                                        <p:cTn id="16" dur="500"/>
                                        <p:tgtEl>
                                          <p:spTgt spid="4290"/>
                                        </p:tgtEl>
                                      </p:cBhvr>
                                    </p:animEffect>
                                  </p:childTnLst>
                                </p:cTn>
                              </p:par>
                            </p:childTnLst>
                          </p:cTn>
                        </p:par>
                        <p:par>
                          <p:cTn id="17" fill="hold">
                            <p:stCondLst>
                              <p:cond delay="1499"/>
                            </p:stCondLst>
                            <p:childTnLst>
                              <p:par>
                                <p:cTn id="18" presetClass="entr" nodeType="afterEffect" presetID="9" grpId="4" fill="hold">
                                  <p:stCondLst>
                                    <p:cond delay="0"/>
                                  </p:stCondLst>
                                  <p:iterate type="el" backwards="0">
                                    <p:tmAbs val="0"/>
                                  </p:iterate>
                                  <p:childTnLst>
                                    <p:set>
                                      <p:cBhvr>
                                        <p:cTn id="19" fill="hold"/>
                                        <p:tgtEl>
                                          <p:spTgt spid="4293"/>
                                        </p:tgtEl>
                                        <p:attrNameLst>
                                          <p:attrName>style.visibility</p:attrName>
                                        </p:attrNameLst>
                                      </p:cBhvr>
                                      <p:to>
                                        <p:strVal val="visible"/>
                                      </p:to>
                                    </p:set>
                                    <p:animEffect filter="dissolve" transition="in">
                                      <p:cBhvr>
                                        <p:cTn id="20" dur="500"/>
                                        <p:tgtEl>
                                          <p:spTgt spid="4293"/>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4288"/>
                                        </p:tgtEl>
                                        <p:attrNameLst>
                                          <p:attrName>style.visibility</p:attrName>
                                        </p:attrNameLst>
                                      </p:cBhvr>
                                      <p:to>
                                        <p:strVal val="visible"/>
                                      </p:to>
                                    </p:set>
                                    <p:animEffect filter="dissolve" transition="in">
                                      <p:cBhvr>
                                        <p:cTn id="25" dur="500"/>
                                        <p:tgtEl>
                                          <p:spTgt spid="4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91" grpId="2"/>
      <p:bldP build="whole" bldLvl="1" animBg="1" rev="0" advAuto="0" spid="4293" grpId="4"/>
      <p:bldP build="whole" bldLvl="1" animBg="1" rev="0" advAuto="0" spid="4297" grpId="1"/>
      <p:bldP build="whole" bldLvl="1" animBg="1" rev="0" advAuto="0" spid="4288" grpId="5"/>
      <p:bldP build="whole" bldLvl="1" animBg="1" rev="0" advAuto="0" spid="4290" grpId="3"/>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02" name="3-white.pdf" descr="3-white.pdf"/>
          <p:cNvPicPr>
            <a:picLocks noChangeAspect="1"/>
          </p:cNvPicPr>
          <p:nvPr/>
        </p:nvPicPr>
        <p:blipFill>
          <a:blip r:embed="rId3">
            <a:extLst/>
          </a:blip>
          <a:stretch>
            <a:fillRect/>
          </a:stretch>
        </p:blipFill>
        <p:spPr>
          <a:xfrm>
            <a:off x="339675" y="1510927"/>
            <a:ext cx="12665125" cy="5863485"/>
          </a:xfrm>
          <a:prstGeom prst="rect">
            <a:avLst/>
          </a:prstGeom>
          <a:ln w="12700">
            <a:miter lim="400000"/>
          </a:ln>
        </p:spPr>
      </p:pic>
      <p:sp>
        <p:nvSpPr>
          <p:cNvPr id="4303" name="Popular hosting services are prime targets for attack"/>
          <p:cNvSpPr txBox="1"/>
          <p:nvPr/>
        </p:nvSpPr>
        <p:spPr>
          <a:xfrm>
            <a:off x="1590178" y="7865074"/>
            <a:ext cx="982444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600">
                <a:solidFill>
                  <a:srgbClr val="FFD12A"/>
                </a:solidFill>
                <a:latin typeface="Gill Sans"/>
                <a:ea typeface="Gill Sans"/>
                <a:cs typeface="Gill Sans"/>
                <a:sym typeface="Gill Sans"/>
              </a:defRPr>
            </a:pPr>
            <a:r>
              <a:t>Popular hosting services are prime targets </a:t>
            </a:r>
            <a:r>
              <a:rPr>
                <a:solidFill>
                  <a:schemeClr val="accent5">
                    <a:hueOff val="89162"/>
                    <a:satOff val="9554"/>
                    <a:lumOff val="16296"/>
                  </a:schemeClr>
                </a:solidFill>
              </a:rPr>
              <a:t>for attack</a:t>
            </a:r>
          </a:p>
        </p:txBody>
      </p:sp>
      <p:sp>
        <p:nvSpPr>
          <p:cNvPr id="4304" name="&gt;40% of all sites, 10 providers"/>
          <p:cNvSpPr txBox="1"/>
          <p:nvPr/>
        </p:nvSpPr>
        <p:spPr>
          <a:xfrm>
            <a:off x="5188356" y="4023471"/>
            <a:ext cx="518403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FFD12A"/>
                </a:solidFill>
                <a:latin typeface="Helvetica"/>
                <a:ea typeface="Helvetica"/>
                <a:cs typeface="Helvetica"/>
                <a:sym typeface="Helvetica"/>
              </a:defRPr>
            </a:lvl1pPr>
          </a:lstStyle>
          <a:p>
            <a:pPr/>
            <a:r>
              <a:t>&gt;40% of all sites, 10 providers</a:t>
            </a:r>
          </a:p>
        </p:txBody>
      </p:sp>
      <p:sp>
        <p:nvSpPr>
          <p:cNvPr id="4305" name="Line"/>
          <p:cNvSpPr/>
          <p:nvPr/>
        </p:nvSpPr>
        <p:spPr>
          <a:xfrm flipV="1">
            <a:off x="4050234" y="4264771"/>
            <a:ext cx="1" cy="1993380"/>
          </a:xfrm>
          <a:prstGeom prst="line">
            <a:avLst/>
          </a:prstGeom>
          <a:ln w="63500">
            <a:solidFill>
              <a:srgbClr val="FFD12A"/>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06" name="Line"/>
          <p:cNvSpPr/>
          <p:nvPr/>
        </p:nvSpPr>
        <p:spPr>
          <a:xfrm>
            <a:off x="2384196" y="4321921"/>
            <a:ext cx="2664461" cy="1"/>
          </a:xfrm>
          <a:prstGeom prst="line">
            <a:avLst/>
          </a:prstGeom>
          <a:ln w="63500">
            <a:solidFill>
              <a:srgbClr val="FFD12A"/>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07" name="Shape"/>
          <p:cNvSpPr/>
          <p:nvPr/>
        </p:nvSpPr>
        <p:spPr>
          <a:xfrm>
            <a:off x="2436545" y="1416260"/>
            <a:ext cx="9275366" cy="4406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82" y="0"/>
                </a:moveTo>
                <a:lnTo>
                  <a:pt x="9782" y="5311"/>
                </a:lnTo>
                <a:lnTo>
                  <a:pt x="5253" y="5311"/>
                </a:lnTo>
                <a:lnTo>
                  <a:pt x="5253" y="11162"/>
                </a:lnTo>
                <a:lnTo>
                  <a:pt x="0" y="11162"/>
                </a:lnTo>
                <a:lnTo>
                  <a:pt x="0" y="21600"/>
                </a:lnTo>
                <a:lnTo>
                  <a:pt x="11818" y="21600"/>
                </a:lnTo>
                <a:lnTo>
                  <a:pt x="11818" y="15750"/>
                </a:lnTo>
                <a:lnTo>
                  <a:pt x="17070" y="15750"/>
                </a:lnTo>
                <a:lnTo>
                  <a:pt x="17070" y="10438"/>
                </a:lnTo>
                <a:lnTo>
                  <a:pt x="21600" y="10438"/>
                </a:lnTo>
                <a:lnTo>
                  <a:pt x="21600" y="0"/>
                </a:lnTo>
                <a:lnTo>
                  <a:pt x="9782" y="0"/>
                </a:lnTo>
                <a:close/>
              </a:path>
            </a:pathLst>
          </a:cu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08" name="Line"/>
          <p:cNvSpPr/>
          <p:nvPr/>
        </p:nvSpPr>
        <p:spPr>
          <a:xfrm>
            <a:off x="2972200" y="3619313"/>
            <a:ext cx="4432313" cy="1"/>
          </a:xfrm>
          <a:prstGeom prst="line">
            <a:avLst/>
          </a:prstGeom>
          <a:ln w="635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09" name="60% of Top 1K, same provider"/>
          <p:cNvSpPr txBox="1"/>
          <p:nvPr/>
        </p:nvSpPr>
        <p:spPr>
          <a:xfrm>
            <a:off x="7391811" y="3358963"/>
            <a:ext cx="526546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Helvetica"/>
                <a:ea typeface="Helvetica"/>
                <a:cs typeface="Helvetica"/>
                <a:sym typeface="Helvetica"/>
              </a:defRPr>
            </a:lvl1pPr>
          </a:lstStyle>
          <a:p>
            <a:pPr/>
            <a:r>
              <a:t>60% of Top 1K, same provider </a:t>
            </a:r>
          </a:p>
        </p:txBody>
      </p:sp>
      <p:sp>
        <p:nvSpPr>
          <p:cNvPr id="4310" name="Shape"/>
          <p:cNvSpPr/>
          <p:nvPr/>
        </p:nvSpPr>
        <p:spPr>
          <a:xfrm>
            <a:off x="15471545" y="3175000"/>
            <a:ext cx="10234981" cy="4902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15" y="0"/>
                </a:moveTo>
                <a:lnTo>
                  <a:pt x="8715" y="1173"/>
                </a:lnTo>
                <a:lnTo>
                  <a:pt x="0" y="1173"/>
                </a:lnTo>
                <a:lnTo>
                  <a:pt x="0" y="21600"/>
                </a:lnTo>
                <a:lnTo>
                  <a:pt x="12885" y="21600"/>
                </a:lnTo>
                <a:lnTo>
                  <a:pt x="12885" y="15612"/>
                </a:lnTo>
                <a:lnTo>
                  <a:pt x="21600" y="15612"/>
                </a:lnTo>
                <a:lnTo>
                  <a:pt x="21600" y="0"/>
                </a:lnTo>
                <a:lnTo>
                  <a:pt x="8715" y="0"/>
                </a:lnTo>
                <a:close/>
              </a:path>
            </a:pathLst>
          </a:cu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11" name="New Attack Targets"/>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New Attack Targets</a:t>
            </a:r>
          </a:p>
        </p:txBody>
      </p:sp>
      <p:sp>
        <p:nvSpPr>
          <p:cNvPr id="4312" name="Rectangle"/>
          <p:cNvSpPr/>
          <p:nvPr/>
        </p:nvSpPr>
        <p:spPr>
          <a:xfrm>
            <a:off x="2437046" y="1858467"/>
            <a:ext cx="3802245" cy="1840182"/>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13"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00" fill="hold"/>
                                        <p:tgtEl>
                                          <p:spTgt spid="4312"/>
                                        </p:tgtEl>
                                      </p:cBhvr>
                                    </p:animEffect>
                                    <p:set>
                                      <p:cBhvr>
                                        <p:cTn id="7" fill="hold">
                                          <p:stCondLst>
                                            <p:cond delay="399"/>
                                          </p:stCondLst>
                                        </p:cTn>
                                        <p:tgtEl>
                                          <p:spTgt spid="4312"/>
                                        </p:tgtEl>
                                        <p:attrNameLst>
                                          <p:attrName>style.visibility</p:attrName>
                                        </p:attrNameLst>
                                      </p:cBhvr>
                                      <p:to>
                                        <p:strVal val="hidden"/>
                                      </p:to>
                                    </p:set>
                                  </p:childTnLst>
                                </p:cTn>
                              </p:par>
                            </p:childTnLst>
                          </p:cTn>
                        </p:par>
                        <p:par>
                          <p:cTn id="8" fill="hold">
                            <p:stCondLst>
                              <p:cond delay="400"/>
                            </p:stCondLst>
                            <p:childTnLst>
                              <p:par>
                                <p:cTn id="9" presetClass="entr" nodeType="afterEffect" presetSubtype="8" presetID="22" grpId="2" fill="hold">
                                  <p:stCondLst>
                                    <p:cond delay="0"/>
                                  </p:stCondLst>
                                  <p:iterate type="el" backwards="0">
                                    <p:tmAbs val="0"/>
                                  </p:iterate>
                                  <p:childTnLst>
                                    <p:set>
                                      <p:cBhvr>
                                        <p:cTn id="10" fill="hold"/>
                                        <p:tgtEl>
                                          <p:spTgt spid="4308"/>
                                        </p:tgtEl>
                                        <p:attrNameLst>
                                          <p:attrName>style.visibility</p:attrName>
                                        </p:attrNameLst>
                                      </p:cBhvr>
                                      <p:to>
                                        <p:strVal val="visible"/>
                                      </p:to>
                                    </p:set>
                                    <p:animEffect filter="wipe(left)" transition="in">
                                      <p:cBhvr>
                                        <p:cTn id="11" dur="500"/>
                                        <p:tgtEl>
                                          <p:spTgt spid="4308"/>
                                        </p:tgtEl>
                                      </p:cBhvr>
                                    </p:animEffect>
                                  </p:childTnLst>
                                </p:cTn>
                              </p:par>
                            </p:childTnLst>
                          </p:cTn>
                        </p:par>
                        <p:par>
                          <p:cTn id="12" fill="hold">
                            <p:stCondLst>
                              <p:cond delay="900"/>
                            </p:stCondLst>
                            <p:childTnLst>
                              <p:par>
                                <p:cTn id="13" presetClass="entr" nodeType="afterEffect" presetID="9" grpId="3" fill="hold">
                                  <p:stCondLst>
                                    <p:cond delay="0"/>
                                  </p:stCondLst>
                                  <p:iterate type="el" backwards="0">
                                    <p:tmAbs val="0"/>
                                  </p:iterate>
                                  <p:childTnLst>
                                    <p:set>
                                      <p:cBhvr>
                                        <p:cTn id="14" fill="hold"/>
                                        <p:tgtEl>
                                          <p:spTgt spid="4309"/>
                                        </p:tgtEl>
                                        <p:attrNameLst>
                                          <p:attrName>style.visibility</p:attrName>
                                        </p:attrNameLst>
                                      </p:cBhvr>
                                      <p:to>
                                        <p:strVal val="visible"/>
                                      </p:to>
                                    </p:set>
                                    <p:animEffect filter="dissolve" transition="in">
                                      <p:cBhvr>
                                        <p:cTn id="15" dur="500"/>
                                        <p:tgtEl>
                                          <p:spTgt spid="4309"/>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ID="9" grpId="4" fill="hold">
                                  <p:stCondLst>
                                    <p:cond delay="0"/>
                                  </p:stCondLst>
                                  <p:iterate type="el" backwards="0">
                                    <p:tmAbs val="0"/>
                                  </p:iterate>
                                  <p:childTnLst>
                                    <p:animEffect filter="dissolve" transition="out">
                                      <p:cBhvr>
                                        <p:cTn id="19" dur="500" fill="hold"/>
                                        <p:tgtEl>
                                          <p:spTgt spid="4307"/>
                                        </p:tgtEl>
                                      </p:cBhvr>
                                    </p:animEffect>
                                    <p:set>
                                      <p:cBhvr>
                                        <p:cTn id="20" fill="hold">
                                          <p:stCondLst>
                                            <p:cond delay="499"/>
                                          </p:stCondLst>
                                        </p:cTn>
                                        <p:tgtEl>
                                          <p:spTgt spid="430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2" grpId="5" fill="hold">
                                  <p:stCondLst>
                                    <p:cond delay="0"/>
                                  </p:stCondLst>
                                  <p:iterate type="el" backwards="0">
                                    <p:tmAbs val="0"/>
                                  </p:iterate>
                                  <p:childTnLst>
                                    <p:set>
                                      <p:cBhvr>
                                        <p:cTn id="24" fill="hold"/>
                                        <p:tgtEl>
                                          <p:spTgt spid="4305"/>
                                        </p:tgtEl>
                                        <p:attrNameLst>
                                          <p:attrName>style.visibility</p:attrName>
                                        </p:attrNameLst>
                                      </p:cBhvr>
                                      <p:to>
                                        <p:strVal val="visible"/>
                                      </p:to>
                                    </p:set>
                                    <p:animEffect filter="wipe(down)" transition="in">
                                      <p:cBhvr>
                                        <p:cTn id="25" dur="500"/>
                                        <p:tgtEl>
                                          <p:spTgt spid="4305"/>
                                        </p:tgtEl>
                                      </p:cBhvr>
                                    </p:animEffect>
                                  </p:childTnLst>
                                </p:cTn>
                              </p:par>
                            </p:childTnLst>
                          </p:cTn>
                        </p:par>
                        <p:par>
                          <p:cTn id="26" fill="hold">
                            <p:stCondLst>
                              <p:cond delay="500"/>
                            </p:stCondLst>
                            <p:childTnLst>
                              <p:par>
                                <p:cTn id="27" presetClass="entr" nodeType="afterEffect" presetSubtype="8" presetID="22" grpId="6" fill="hold">
                                  <p:stCondLst>
                                    <p:cond delay="0"/>
                                  </p:stCondLst>
                                  <p:iterate type="el" backwards="0">
                                    <p:tmAbs val="0"/>
                                  </p:iterate>
                                  <p:childTnLst>
                                    <p:set>
                                      <p:cBhvr>
                                        <p:cTn id="28" fill="hold"/>
                                        <p:tgtEl>
                                          <p:spTgt spid="4306"/>
                                        </p:tgtEl>
                                        <p:attrNameLst>
                                          <p:attrName>style.visibility</p:attrName>
                                        </p:attrNameLst>
                                      </p:cBhvr>
                                      <p:to>
                                        <p:strVal val="visible"/>
                                      </p:to>
                                    </p:set>
                                    <p:animEffect filter="wipe(left)" transition="in">
                                      <p:cBhvr>
                                        <p:cTn id="29" dur="500"/>
                                        <p:tgtEl>
                                          <p:spTgt spid="4306"/>
                                        </p:tgtEl>
                                      </p:cBhvr>
                                    </p:animEffect>
                                  </p:childTnLst>
                                </p:cTn>
                              </p:par>
                            </p:childTnLst>
                          </p:cTn>
                        </p:par>
                        <p:par>
                          <p:cTn id="30" fill="hold">
                            <p:stCondLst>
                              <p:cond delay="1000"/>
                            </p:stCondLst>
                            <p:childTnLst>
                              <p:par>
                                <p:cTn id="31" presetClass="entr" nodeType="afterEffect" presetID="9" grpId="7" fill="hold">
                                  <p:stCondLst>
                                    <p:cond delay="0"/>
                                  </p:stCondLst>
                                  <p:iterate type="el" backwards="0">
                                    <p:tmAbs val="0"/>
                                  </p:iterate>
                                  <p:childTnLst>
                                    <p:set>
                                      <p:cBhvr>
                                        <p:cTn id="32" fill="hold"/>
                                        <p:tgtEl>
                                          <p:spTgt spid="4304"/>
                                        </p:tgtEl>
                                        <p:attrNameLst>
                                          <p:attrName>style.visibility</p:attrName>
                                        </p:attrNameLst>
                                      </p:cBhvr>
                                      <p:to>
                                        <p:strVal val="visible"/>
                                      </p:to>
                                    </p:set>
                                    <p:animEffect filter="dissolve" transition="in">
                                      <p:cBhvr>
                                        <p:cTn id="33" dur="500"/>
                                        <p:tgtEl>
                                          <p:spTgt spid="4304"/>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8" fill="hold">
                                  <p:stCondLst>
                                    <p:cond delay="0"/>
                                  </p:stCondLst>
                                  <p:iterate type="el" backwards="0">
                                    <p:tmAbs val="0"/>
                                  </p:iterate>
                                  <p:childTnLst>
                                    <p:set>
                                      <p:cBhvr>
                                        <p:cTn id="37" fill="hold"/>
                                        <p:tgtEl>
                                          <p:spTgt spid="4303"/>
                                        </p:tgtEl>
                                        <p:attrNameLst>
                                          <p:attrName>style.visibility</p:attrName>
                                        </p:attrNameLst>
                                      </p:cBhvr>
                                      <p:to>
                                        <p:strVal val="visible"/>
                                      </p:to>
                                    </p:set>
                                    <p:animEffect filter="dissolve" transition="in">
                                      <p:cBhvr>
                                        <p:cTn id="38" dur="500"/>
                                        <p:tgtEl>
                                          <p:spTgt spid="43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04" grpId="7"/>
      <p:bldP build="whole" bldLvl="1" animBg="1" rev="0" advAuto="0" spid="4308" grpId="2"/>
      <p:bldP build="whole" bldLvl="1" animBg="1" rev="0" advAuto="0" spid="4303" grpId="8"/>
      <p:bldP build="whole" bldLvl="1" animBg="1" rev="0" advAuto="0" spid="4309" grpId="3"/>
      <p:bldP build="whole" bldLvl="1" animBg="1" rev="0" advAuto="0" spid="4305" grpId="5"/>
      <p:bldP build="whole" bldLvl="1" animBg="1" rev="0" advAuto="0" spid="4307" grpId="4"/>
      <p:bldP build="whole" bldLvl="1" animBg="1" rev="0" advAuto="0" spid="4312" grpId="1"/>
      <p:bldP build="whole" bldLvl="1" animBg="1" rev="0" advAuto="0" spid="4306" grpId="6"/>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7" name="Oval"/>
          <p:cNvSpPr/>
          <p:nvPr/>
        </p:nvSpPr>
        <p:spPr>
          <a:xfrm>
            <a:off x="3059023" y="2326910"/>
            <a:ext cx="2517772" cy="1635467"/>
          </a:xfrm>
          <a:prstGeom prst="ellipse">
            <a:avLst/>
          </a:prstGeom>
          <a:ln w="635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4318" name="Rounded Rectangle"/>
          <p:cNvSpPr/>
          <p:nvPr/>
        </p:nvSpPr>
        <p:spPr>
          <a:xfrm>
            <a:off x="2425298" y="2168891"/>
            <a:ext cx="1269909" cy="1951506"/>
          </a:xfrm>
          <a:prstGeom prst="roundRect">
            <a:avLst>
              <a:gd name="adj" fmla="val 15001"/>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19" name="Summary"/>
          <p:cNvSpPr txBox="1"/>
          <p:nvPr>
            <p:ph type="title"/>
          </p:nvPr>
        </p:nvSpPr>
        <p:spPr>
          <a:prstGeom prst="rect">
            <a:avLst/>
          </a:prstGeom>
        </p:spPr>
        <p:txBody>
          <a:bodyPr/>
          <a:lstStyle/>
          <a:p>
            <a:pPr/>
            <a:r>
              <a:t>Summary</a:t>
            </a:r>
          </a:p>
        </p:txBody>
      </p:sp>
      <p:sp>
        <p:nvSpPr>
          <p:cNvPr id="432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21" name="Due to economic incentives, key sharing is prevalent in today’s web…"/>
          <p:cNvSpPr txBox="1"/>
          <p:nvPr/>
        </p:nvSpPr>
        <p:spPr>
          <a:xfrm>
            <a:off x="691848" y="4901287"/>
            <a:ext cx="11386149" cy="326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666" indent="-401466" algn="l">
              <a:spcBef>
                <a:spcPts val="500"/>
              </a:spcBef>
              <a:buSzPct val="100000"/>
              <a:buChar char="•"/>
              <a:defRPr b="0" sz="3400">
                <a:latin typeface="Gill Sans"/>
                <a:ea typeface="Gill Sans"/>
                <a:cs typeface="Gill Sans"/>
                <a:sym typeface="Gill Sans"/>
              </a:defRPr>
            </a:pPr>
            <a:r>
              <a:t>Due to economic incentives, </a:t>
            </a:r>
            <a:r>
              <a:rPr>
                <a:solidFill>
                  <a:schemeClr val="accent5">
                    <a:hueOff val="89162"/>
                    <a:satOff val="9554"/>
                    <a:lumOff val="16296"/>
                  </a:schemeClr>
                </a:solidFill>
              </a:rPr>
              <a:t>key sharing</a:t>
            </a:r>
            <a:r>
              <a:t> is prevalent in today’s web</a:t>
            </a:r>
          </a:p>
          <a:p>
            <a:pPr lvl="1" marL="1179004" indent="-417004" algn="l">
              <a:spcBef>
                <a:spcPts val="500"/>
              </a:spcBef>
              <a:buSzPct val="100000"/>
              <a:buChar char="•"/>
              <a:defRPr b="0" sz="3400">
                <a:latin typeface="Gill Sans"/>
                <a:ea typeface="Gill Sans"/>
                <a:cs typeface="Gill Sans"/>
                <a:sym typeface="Gill Sans"/>
              </a:defRPr>
            </a:pPr>
            <a:r>
              <a:rPr>
                <a:solidFill>
                  <a:schemeClr val="accent5">
                    <a:hueOff val="89162"/>
                    <a:satOff val="9554"/>
                    <a:lumOff val="16296"/>
                  </a:schemeClr>
                </a:solidFill>
              </a:rPr>
              <a:t>76.5%</a:t>
            </a:r>
            <a:r>
              <a:t> of keys are shared</a:t>
            </a:r>
          </a:p>
          <a:p>
            <a:pPr lvl="1" marL="1179004" indent="-417004" algn="l">
              <a:spcBef>
                <a:spcPts val="500"/>
              </a:spcBef>
              <a:buSzPct val="100000"/>
              <a:buChar char="•"/>
              <a:defRPr b="0" sz="3400">
                <a:latin typeface="Gill Sans"/>
                <a:ea typeface="Gill Sans"/>
                <a:cs typeface="Gill Sans"/>
                <a:sym typeface="Gill Sans"/>
              </a:defRPr>
            </a:pPr>
            <a:r>
              <a:rPr>
                <a:solidFill>
                  <a:schemeClr val="accent5">
                    <a:hueOff val="89162"/>
                    <a:satOff val="9554"/>
                    <a:lumOff val="16296"/>
                  </a:schemeClr>
                </a:solidFill>
              </a:rPr>
              <a:t>43.2%</a:t>
            </a:r>
            <a:r>
              <a:t> (of top 10K webpages) share the private keys</a:t>
            </a:r>
          </a:p>
          <a:p>
            <a:pPr lvl="1" marL="1179004" indent="-417004" algn="l">
              <a:spcBef>
                <a:spcPts val="500"/>
              </a:spcBef>
              <a:buSzPct val="100000"/>
              <a:buChar char="•"/>
              <a:defRPr b="0" sz="3400">
                <a:latin typeface="Gill Sans"/>
                <a:ea typeface="Gill Sans"/>
                <a:cs typeface="Gill Sans"/>
                <a:sym typeface="Gill Sans"/>
              </a:defRPr>
            </a:pPr>
            <a:r>
              <a:t>Compromising a single hosting provider could put </a:t>
            </a:r>
            <a:r>
              <a:rPr>
                <a:solidFill>
                  <a:schemeClr val="accent5">
                    <a:hueOff val="89162"/>
                    <a:satOff val="9554"/>
                    <a:lumOff val="16296"/>
                  </a:schemeClr>
                </a:solidFill>
              </a:rPr>
              <a:t>60%</a:t>
            </a:r>
            <a:r>
              <a:t> of top 1K webpages in danger</a:t>
            </a:r>
          </a:p>
        </p:txBody>
      </p:sp>
      <p:sp>
        <p:nvSpPr>
          <p:cNvPr id="4322" name="Man"/>
          <p:cNvSpPr/>
          <p:nvPr/>
        </p:nvSpPr>
        <p:spPr>
          <a:xfrm>
            <a:off x="8532216" y="1976286"/>
            <a:ext cx="858303" cy="22158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23" name="Line"/>
          <p:cNvSpPr/>
          <p:nvPr/>
        </p:nvSpPr>
        <p:spPr>
          <a:xfrm>
            <a:off x="5762649" y="3243924"/>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4331" name="Group"/>
          <p:cNvGrpSpPr/>
          <p:nvPr/>
        </p:nvGrpSpPr>
        <p:grpSpPr>
          <a:xfrm rot="2700000">
            <a:off x="3721639" y="2349122"/>
            <a:ext cx="1532726" cy="1470175"/>
            <a:chOff x="0" y="0"/>
            <a:chExt cx="1532725" cy="1470174"/>
          </a:xfrm>
        </p:grpSpPr>
        <p:sp>
          <p:nvSpPr>
            <p:cNvPr id="4324"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5"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6"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7"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8"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9"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0"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332" name="Man"/>
          <p:cNvSpPr/>
          <p:nvPr/>
        </p:nvSpPr>
        <p:spPr>
          <a:xfrm>
            <a:off x="3426316" y="3279360"/>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33" name="Man"/>
          <p:cNvSpPr/>
          <p:nvPr/>
        </p:nvSpPr>
        <p:spPr>
          <a:xfrm>
            <a:off x="3426316" y="1984878"/>
            <a:ext cx="290189"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6"/>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34" name="Man"/>
          <p:cNvSpPr/>
          <p:nvPr/>
        </p:nvSpPr>
        <p:spPr>
          <a:xfrm>
            <a:off x="3040644" y="2205860"/>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35" name="Man"/>
          <p:cNvSpPr/>
          <p:nvPr/>
        </p:nvSpPr>
        <p:spPr>
          <a:xfrm>
            <a:off x="3040644" y="3020909"/>
            <a:ext cx="290189"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36" name="Man"/>
          <p:cNvSpPr/>
          <p:nvPr/>
        </p:nvSpPr>
        <p:spPr>
          <a:xfrm>
            <a:off x="3226383" y="3279360"/>
            <a:ext cx="290188"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37" name="Man"/>
          <p:cNvSpPr/>
          <p:nvPr/>
        </p:nvSpPr>
        <p:spPr>
          <a:xfrm>
            <a:off x="2915158" y="2584015"/>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38" name="Man"/>
          <p:cNvSpPr/>
          <p:nvPr/>
        </p:nvSpPr>
        <p:spPr>
          <a:xfrm>
            <a:off x="3226383" y="1984878"/>
            <a:ext cx="290188"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624705"/>
              <a:lumOff val="1372"/>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339" name="Whom am I talking with?"/>
          <p:cNvSpPr txBox="1"/>
          <p:nvPr/>
        </p:nvSpPr>
        <p:spPr>
          <a:xfrm>
            <a:off x="7115956" y="1368638"/>
            <a:ext cx="369082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Whom am I talking with?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3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21"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CA Trustworthiness (2)"/>
          <p:cNvSpPr txBox="1"/>
          <p:nvPr>
            <p:ph type="title"/>
          </p:nvPr>
        </p:nvSpPr>
        <p:spPr>
          <a:prstGeom prst="rect">
            <a:avLst/>
          </a:prstGeom>
        </p:spPr>
        <p:txBody>
          <a:bodyPr/>
          <a:lstStyle/>
          <a:p>
            <a:pPr/>
            <a:r>
              <a:t>CA Trustworthiness (2)</a:t>
            </a:r>
          </a:p>
        </p:txBody>
      </p:sp>
      <p:sp>
        <p:nvSpPr>
          <p:cNvPr id="433" name="Clearly, the CA secret key must be protected at all costs…"/>
          <p:cNvSpPr txBox="1"/>
          <p:nvPr>
            <p:ph type="body" idx="1"/>
          </p:nvPr>
        </p:nvSpPr>
        <p:spPr>
          <a:prstGeom prst="rect">
            <a:avLst/>
          </a:prstGeom>
        </p:spPr>
        <p:txBody>
          <a:bodyPr/>
          <a:lstStyle/>
          <a:p>
            <a:pPr/>
            <a:r>
              <a:t>Clearly, the CA secret key must be protected at all costs</a:t>
            </a:r>
          </a:p>
          <a:p>
            <a:pPr lvl="1"/>
            <a:r>
              <a:t>Possession of the CA secret key grants adversaries the ability to sign any domain</a:t>
            </a:r>
          </a:p>
          <a:p>
            <a:pPr lvl="1">
              <a:defRPr>
                <a:solidFill>
                  <a:schemeClr val="accent5">
                    <a:hueOff val="89162"/>
                    <a:satOff val="9554"/>
                    <a:lumOff val="16296"/>
                  </a:schemeClr>
                </a:solidFill>
              </a:defRPr>
            </a:pPr>
            <a:r>
              <a:t>Attractive target for adversaries</a:t>
            </a:r>
          </a:p>
          <a:p>
            <a:pPr/>
            <a:r>
              <a:t>Signatures should only be issued after verifying the identity of the requester</a:t>
            </a:r>
          </a:p>
          <a:p>
            <a:pPr lvl="1"/>
            <a:r>
              <a:t>Also known as domain validation</a:t>
            </a:r>
          </a:p>
          <a:p>
            <a:pPr lvl="1"/>
            <a:r>
              <a:t>Should be easy, right?</a:t>
            </a:r>
          </a:p>
        </p:txBody>
      </p:sp>
      <p:sp>
        <p:nvSpPr>
          <p:cNvPr id="434"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CA Failures"/>
          <p:cNvSpPr txBox="1"/>
          <p:nvPr>
            <p:ph type="title"/>
          </p:nvPr>
        </p:nvSpPr>
        <p:spPr>
          <a:prstGeom prst="rect">
            <a:avLst/>
          </a:prstGeom>
        </p:spPr>
        <p:txBody>
          <a:bodyPr/>
          <a:lstStyle/>
          <a:p>
            <a:pPr/>
            <a:r>
              <a:t>CA Failures</a:t>
            </a:r>
          </a:p>
        </p:txBody>
      </p:sp>
      <p:sp>
        <p:nvSpPr>
          <p:cNvPr id="437" name="In 2001, VeriSign issued two executable signing certificates to someone claiming to be from Microsoft…"/>
          <p:cNvSpPr txBox="1"/>
          <p:nvPr>
            <p:ph type="body" sz="half" idx="1"/>
          </p:nvPr>
        </p:nvSpPr>
        <p:spPr>
          <a:xfrm>
            <a:off x="381000" y="5811589"/>
            <a:ext cx="12255500" cy="2989511"/>
          </a:xfrm>
          <a:prstGeom prst="rect">
            <a:avLst/>
          </a:prstGeom>
        </p:spPr>
        <p:txBody>
          <a:bodyPr/>
          <a:lstStyle/>
          <a:p>
            <a:pPr/>
            <a:r>
              <a:t>In 2001, VeriSign issued two executable signing certificates to someone claiming to be from Microsoft</a:t>
            </a:r>
          </a:p>
          <a:p>
            <a:pPr lvl="1"/>
            <a:r>
              <a:t>Could be used to issue untrusted software updates</a:t>
            </a:r>
          </a:p>
        </p:txBody>
      </p:sp>
      <p:sp>
        <p:nvSpPr>
          <p:cNvPr id="438"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9" name="Issued to: Microsoft Corporation…"/>
          <p:cNvSpPr txBox="1"/>
          <p:nvPr/>
        </p:nvSpPr>
        <p:spPr>
          <a:xfrm>
            <a:off x="828005" y="1879600"/>
            <a:ext cx="10574090" cy="3302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Issued to: Microsoft Corporation</a:t>
            </a:r>
          </a:p>
          <a:p>
            <a:pPr algn="l">
              <a:defRPr b="0">
                <a:latin typeface="Menlo"/>
                <a:ea typeface="Menlo"/>
                <a:cs typeface="Menlo"/>
                <a:sym typeface="Menlo"/>
              </a:defRPr>
            </a:pPr>
            <a:r>
              <a:t>Issued by: VeriSign Commercial Software Publishers CA</a:t>
            </a:r>
          </a:p>
          <a:p>
            <a:pPr algn="l">
              <a:defRPr b="0">
                <a:latin typeface="Menlo"/>
                <a:ea typeface="Menlo"/>
                <a:cs typeface="Menlo"/>
                <a:sym typeface="Menlo"/>
              </a:defRPr>
            </a:pPr>
            <a:r>
              <a:t>Valid from 1/29/2001 to 1/30/2002</a:t>
            </a:r>
          </a:p>
          <a:p>
            <a:pPr algn="l">
              <a:defRPr b="0">
                <a:latin typeface="Menlo"/>
                <a:ea typeface="Menlo"/>
                <a:cs typeface="Menlo"/>
                <a:sym typeface="Menlo"/>
              </a:defRPr>
            </a:pPr>
            <a:r>
              <a:t>Serial number is 1B51 90F7 3724 399C 9254 CD42 4637 996A</a:t>
            </a:r>
          </a:p>
          <a:p>
            <a:pPr algn="l">
              <a:defRPr b="0">
                <a:latin typeface="Menlo"/>
                <a:ea typeface="Menlo"/>
                <a:cs typeface="Menlo"/>
                <a:sym typeface="Menlo"/>
              </a:defRPr>
            </a:pPr>
          </a:p>
          <a:p>
            <a:pPr marL="457200" indent="-457200" algn="l" defTabSz="457200">
              <a:tabLst>
                <a:tab pos="139700" algn="l"/>
                <a:tab pos="457200" algn="l"/>
              </a:tabLst>
              <a:defRPr b="0">
                <a:latin typeface="Menlo"/>
                <a:ea typeface="Menlo"/>
                <a:cs typeface="Menlo"/>
                <a:sym typeface="Menlo"/>
              </a:defRPr>
            </a:pPr>
            <a:r>
              <a:t>Issued to: Microsoft Corporation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Issued by: VeriSign Commercial Software Publishers CA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Valid from 1/30/2001 to 1/31/2002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Serial number is 750E 40FF 97F0 47ED F556 C708 4EB1 ABFD </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1" name="Comodo"/>
          <p:cNvSpPr txBox="1"/>
          <p:nvPr>
            <p:ph type="title"/>
          </p:nvPr>
        </p:nvSpPr>
        <p:spPr>
          <a:prstGeom prst="rect">
            <a:avLst/>
          </a:prstGeom>
        </p:spPr>
        <p:txBody>
          <a:bodyPr/>
          <a:lstStyle/>
          <a:p>
            <a:pPr/>
            <a:r>
              <a:t>Comodo</a:t>
            </a:r>
          </a:p>
        </p:txBody>
      </p:sp>
      <p:sp>
        <p:nvSpPr>
          <p:cNvPr id="442" name="Body"/>
          <p:cNvSpPr txBox="1"/>
          <p:nvPr>
            <p:ph type="body" idx="1"/>
          </p:nvPr>
        </p:nvSpPr>
        <p:spPr>
          <a:prstGeom prst="rect">
            <a:avLst/>
          </a:prstGeom>
        </p:spPr>
        <p:txBody>
          <a:bodyPr/>
          <a:lstStyle/>
          <a:p>
            <a:pPr/>
          </a:p>
        </p:txBody>
      </p:sp>
      <p:sp>
        <p:nvSpPr>
          <p:cNvPr id="443" name="Slide Number"/>
          <p:cNvSpPr txBox="1"/>
          <p:nvPr>
            <p:ph type="sldNum" sz="quarter" idx="2"/>
          </p:nvPr>
        </p:nvSpPr>
        <p:spPr>
          <a:xfrm>
            <a:off x="12017325" y="9296400"/>
            <a:ext cx="235050"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44" name="ca-comodo-fail.png" descr="ca-comodo-fail.png"/>
          <p:cNvPicPr>
            <a:picLocks noChangeAspect="1"/>
          </p:cNvPicPr>
          <p:nvPr/>
        </p:nvPicPr>
        <p:blipFill>
          <a:blip r:embed="rId2">
            <a:extLst/>
          </a:blip>
          <a:stretch>
            <a:fillRect/>
          </a:stretch>
        </p:blipFill>
        <p:spPr>
          <a:xfrm>
            <a:off x="2050648" y="2128140"/>
            <a:ext cx="9284504" cy="697052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