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DFE8"/>
          </a:solidFill>
        </a:fill>
      </a:tcStyle>
    </a:wholeTbl>
    <a:band2H>
      <a:tcTxStyle b="def" i="def"/>
      <a:tcStyle>
        <a:tcBdr/>
        <a:fill>
          <a:solidFill>
            <a:srgbClr val="E7F0F4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D2CB"/>
          </a:solidFill>
        </a:fill>
      </a:tcStyle>
    </a:wholeTbl>
    <a:band2H>
      <a:tcTxStyle b="def" i="def"/>
      <a:tcStyle>
        <a:tcBdr/>
        <a:fill>
          <a:solidFill>
            <a:srgbClr val="FBEAE7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6CDCE"/>
          </a:solidFill>
        </a:fill>
      </a:tcStyle>
    </a:wholeTbl>
    <a:band2H>
      <a:tcTxStyle b="def" i="def"/>
      <a:tcStyle>
        <a:tcBdr/>
        <a:fill>
          <a:solidFill>
            <a:srgbClr val="ECE7E8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2" name="Shape 16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3" name="Shape 25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Recording Industry Association of America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bg>
      <p:bgPr>
        <a:solidFill>
          <a:srgbClr val="4646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" name="Rectangle"/>
          <p:cNvSpPr/>
          <p:nvPr/>
        </p:nvSpPr>
        <p:spPr>
          <a:xfrm>
            <a:off x="-9144" y="6053328"/>
            <a:ext cx="2249424" cy="71323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" name="Rectangle"/>
          <p:cNvSpPr/>
          <p:nvPr/>
        </p:nvSpPr>
        <p:spPr>
          <a:xfrm>
            <a:off x="2359151" y="6044184"/>
            <a:ext cx="6784849" cy="71323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" name="Title Text"/>
          <p:cNvSpPr txBox="1"/>
          <p:nvPr>
            <p:ph type="title"/>
          </p:nvPr>
        </p:nvSpPr>
        <p:spPr>
          <a:xfrm>
            <a:off x="2362200" y="2324100"/>
            <a:ext cx="6477000" cy="35433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DEF5FA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" name="Body Level One…"/>
          <p:cNvSpPr txBox="1"/>
          <p:nvPr>
            <p:ph type="body" sz="quarter" idx="1"/>
          </p:nvPr>
        </p:nvSpPr>
        <p:spPr>
          <a:xfrm>
            <a:off x="2362200" y="5927873"/>
            <a:ext cx="6705600" cy="930127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2600">
                <a:solidFill>
                  <a:srgbClr val="FFFFFF"/>
                </a:solidFill>
              </a:defRPr>
            </a:lvl1pPr>
            <a:lvl2pPr marL="0" indent="457200">
              <a:buClrTx/>
              <a:buSzTx/>
              <a:buNone/>
              <a:defRPr sz="2600">
                <a:solidFill>
                  <a:srgbClr val="FFFFFF"/>
                </a:solidFill>
              </a:defRPr>
            </a:lvl2pPr>
            <a:lvl3pPr marL="0" indent="914400">
              <a:buClrTx/>
              <a:buSzTx/>
              <a:buNone/>
              <a:defRPr sz="2600">
                <a:solidFill>
                  <a:srgbClr val="FFFFFF"/>
                </a:solidFill>
              </a:defRPr>
            </a:lvl3pPr>
            <a:lvl4pPr marL="0" indent="1371600">
              <a:buClrTx/>
              <a:buSzTx/>
              <a:buNone/>
              <a:defRPr sz="2600">
                <a:solidFill>
                  <a:srgbClr val="FFFFFF"/>
                </a:solidFill>
              </a:defRPr>
            </a:lvl4pPr>
            <a:lvl5pPr marL="0" indent="1828800">
              <a:buClrTx/>
              <a:buSzTx/>
              <a:buNone/>
              <a:defRPr sz="26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lide Number"/>
          <p:cNvSpPr txBox="1"/>
          <p:nvPr>
            <p:ph type="sldNum" sz="quarter" idx="2"/>
          </p:nvPr>
        </p:nvSpPr>
        <p:spPr>
          <a:xfrm>
            <a:off x="8001000" y="62229"/>
            <a:ext cx="838200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EF5FA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5" name="Rectangle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6" name="Rectangle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7" name="Title Text"/>
          <p:cNvSpPr txBox="1"/>
          <p:nvPr>
            <p:ph type="title"/>
          </p:nvPr>
        </p:nvSpPr>
        <p:spPr>
          <a:xfrm>
            <a:off x="152400" y="0"/>
            <a:ext cx="8839200" cy="1447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idx="1"/>
          </p:nvPr>
        </p:nvSpPr>
        <p:spPr>
          <a:xfrm>
            <a:off x="152400" y="1600200"/>
            <a:ext cx="8839200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xfrm>
            <a:off x="-4635" y="1091547"/>
            <a:ext cx="595186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/>
          <p:nvPr>
            <p:ph type="title"/>
          </p:nvPr>
        </p:nvSpPr>
        <p:spPr>
          <a:xfrm>
            <a:off x="6553200" y="0"/>
            <a:ext cx="2057400" cy="67357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7" name="Body Level One…"/>
          <p:cNvSpPr txBox="1"/>
          <p:nvPr>
            <p:ph type="body" idx="1"/>
          </p:nvPr>
        </p:nvSpPr>
        <p:spPr>
          <a:xfrm>
            <a:off x="457200" y="609600"/>
            <a:ext cx="5562600" cy="62484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Rectangle"/>
          <p:cNvSpPr/>
          <p:nvPr/>
        </p:nvSpPr>
        <p:spPr>
          <a:xfrm>
            <a:off x="6096317" y="0"/>
            <a:ext cx="320041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9" name="Rectangle"/>
          <p:cNvSpPr/>
          <p:nvPr/>
        </p:nvSpPr>
        <p:spPr>
          <a:xfrm>
            <a:off x="6142037" y="609600"/>
            <a:ext cx="228601" cy="62484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0" name="Rectangle"/>
          <p:cNvSpPr/>
          <p:nvPr/>
        </p:nvSpPr>
        <p:spPr>
          <a:xfrm>
            <a:off x="6142037" y="0"/>
            <a:ext cx="228601" cy="5334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1" name="Slide Number"/>
          <p:cNvSpPr txBox="1"/>
          <p:nvPr>
            <p:ph type="sldNum" sz="quarter" idx="2"/>
          </p:nvPr>
        </p:nvSpPr>
        <p:spPr>
          <a:xfrm rot="5400000">
            <a:off x="5989637" y="-21908"/>
            <a:ext cx="533401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bg>
      <p:bgPr>
        <a:solidFill>
          <a:srgbClr val="4646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6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9" name="Rectangle 9"/>
          <p:cNvSpPr/>
          <p:nvPr/>
        </p:nvSpPr>
        <p:spPr>
          <a:xfrm>
            <a:off x="-9144" y="6053328"/>
            <a:ext cx="2249424" cy="71323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0" name="Rectangle 10"/>
          <p:cNvSpPr/>
          <p:nvPr/>
        </p:nvSpPr>
        <p:spPr>
          <a:xfrm>
            <a:off x="2359151" y="6044184"/>
            <a:ext cx="6784849" cy="71323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1" name="Title Text"/>
          <p:cNvSpPr txBox="1"/>
          <p:nvPr>
            <p:ph type="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DEF5FA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2" name="Body Level One…"/>
          <p:cNvSpPr txBox="1"/>
          <p:nvPr>
            <p:ph type="body" sz="quarter" idx="1"/>
          </p:nvPr>
        </p:nvSpPr>
        <p:spPr>
          <a:xfrm>
            <a:off x="2362200" y="6050036"/>
            <a:ext cx="6705600" cy="685801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2600">
                <a:solidFill>
                  <a:srgbClr val="FFFFFF"/>
                </a:solidFill>
              </a:defRPr>
            </a:lvl1pPr>
            <a:lvl2pPr marL="0" indent="457200">
              <a:buClrTx/>
              <a:buSzTx/>
              <a:buNone/>
              <a:defRPr sz="2600">
                <a:solidFill>
                  <a:srgbClr val="FFFFFF"/>
                </a:solidFill>
              </a:defRPr>
            </a:lvl2pPr>
            <a:lvl3pPr marL="0" indent="914400">
              <a:buClrTx/>
              <a:buSzTx/>
              <a:buNone/>
              <a:defRPr sz="2600">
                <a:solidFill>
                  <a:srgbClr val="FFFFFF"/>
                </a:solidFill>
              </a:defRPr>
            </a:lvl3pPr>
            <a:lvl4pPr marL="0" indent="1371600">
              <a:buClrTx/>
              <a:buSzTx/>
              <a:buNone/>
              <a:defRPr sz="2600">
                <a:solidFill>
                  <a:srgbClr val="FFFFFF"/>
                </a:solidFill>
              </a:defRPr>
            </a:lvl4pPr>
            <a:lvl5pPr marL="0" indent="1828800">
              <a:buClrTx/>
              <a:buSzTx/>
              <a:buNone/>
              <a:defRPr sz="26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xfrm>
            <a:off x="8246697" y="252730"/>
            <a:ext cx="346806" cy="332741"/>
          </a:xfrm>
          <a:prstGeom prst="rect">
            <a:avLst/>
          </a:prstGeom>
        </p:spPr>
        <p:txBody>
          <a:bodyPr wrap="none"/>
          <a:lstStyle>
            <a:lvl1pPr>
              <a:defRPr>
                <a:solidFill>
                  <a:srgbClr val="DEF5FA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1" name="Rectangle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2" name="Rectangle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3" name="Title Text"/>
          <p:cNvSpPr txBox="1"/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4" name="Slide Number"/>
          <p:cNvSpPr txBox="1"/>
          <p:nvPr>
            <p:ph type="sldNum" sz="quarter" idx="2"/>
          </p:nvPr>
        </p:nvSpPr>
        <p:spPr>
          <a:xfrm>
            <a:off x="93297" y="1242300"/>
            <a:ext cx="346806" cy="332741"/>
          </a:xfrm>
          <a:prstGeom prst="rect">
            <a:avLst/>
          </a:prstGeom>
        </p:spPr>
        <p:txBody>
          <a:bodyPr wrap="none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55" name="Body Level One…"/>
          <p:cNvSpPr txBox="1"/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" name="Rectangle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" name="Rectangle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" name="Title Text"/>
          <p:cNvSpPr txBox="1"/>
          <p:nvPr>
            <p:ph type="title"/>
          </p:nvPr>
        </p:nvSpPr>
        <p:spPr>
          <a:xfrm>
            <a:off x="152400" y="0"/>
            <a:ext cx="8839200" cy="1447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7" name="Slide Number"/>
          <p:cNvSpPr txBox="1"/>
          <p:nvPr>
            <p:ph type="sldNum" sz="quarter" idx="2"/>
          </p:nvPr>
        </p:nvSpPr>
        <p:spPr>
          <a:xfrm>
            <a:off x="0" y="1216900"/>
            <a:ext cx="533400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8" name="Body Level One…"/>
          <p:cNvSpPr txBox="1"/>
          <p:nvPr>
            <p:ph type="body" idx="1"/>
          </p:nvPr>
        </p:nvSpPr>
        <p:spPr>
          <a:xfrm>
            <a:off x="152400" y="1600200"/>
            <a:ext cx="8839200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Body Level One…"/>
          <p:cNvSpPr txBox="1"/>
          <p:nvPr>
            <p:ph type="body" sz="half" idx="1"/>
          </p:nvPr>
        </p:nvSpPr>
        <p:spPr>
          <a:xfrm>
            <a:off x="1371600" y="2743200"/>
            <a:ext cx="7123114" cy="338772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2800">
                <a:solidFill>
                  <a:srgbClr val="464646"/>
                </a:solidFill>
              </a:defRPr>
            </a:lvl1pPr>
            <a:lvl2pPr marL="0" indent="365760">
              <a:buClrTx/>
              <a:buSzTx/>
              <a:buNone/>
              <a:defRPr sz="2800">
                <a:solidFill>
                  <a:srgbClr val="464646"/>
                </a:solidFill>
              </a:defRPr>
            </a:lvl2pPr>
            <a:lvl3pPr marL="0" indent="685800">
              <a:buClrTx/>
              <a:buSzTx/>
              <a:buNone/>
              <a:defRPr sz="2800">
                <a:solidFill>
                  <a:srgbClr val="464646"/>
                </a:solidFill>
              </a:defRPr>
            </a:lvl3pPr>
            <a:lvl4pPr marL="0" indent="1143000">
              <a:buClrTx/>
              <a:buSzTx/>
              <a:buNone/>
              <a:defRPr sz="2800">
                <a:solidFill>
                  <a:srgbClr val="464646"/>
                </a:solidFill>
              </a:defRPr>
            </a:lvl4pPr>
            <a:lvl5pPr marL="0" indent="1600200">
              <a:buClrTx/>
              <a:buSzTx/>
              <a:buNone/>
              <a:defRPr sz="2800">
                <a:solidFill>
                  <a:srgbClr val="46464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Rectangle"/>
          <p:cNvSpPr/>
          <p:nvPr/>
        </p:nvSpPr>
        <p:spPr>
          <a:xfrm>
            <a:off x="0" y="228600"/>
            <a:ext cx="9144000" cy="1143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" name="Rectangle"/>
          <p:cNvSpPr/>
          <p:nvPr/>
        </p:nvSpPr>
        <p:spPr>
          <a:xfrm>
            <a:off x="0" y="304800"/>
            <a:ext cx="1295400" cy="9906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" name="Rectangle"/>
          <p:cNvSpPr/>
          <p:nvPr/>
        </p:nvSpPr>
        <p:spPr>
          <a:xfrm>
            <a:off x="1371600" y="304800"/>
            <a:ext cx="7772400" cy="9906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371600" y="0"/>
            <a:ext cx="7620000" cy="1600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xfrm>
            <a:off x="0" y="590867"/>
            <a:ext cx="1295400" cy="43434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8" name="Rectangle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9" name="Rectangle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0" name="Title Text"/>
          <p:cNvSpPr txBox="1"/>
          <p:nvPr>
            <p:ph type="title"/>
          </p:nvPr>
        </p:nvSpPr>
        <p:spPr>
          <a:xfrm>
            <a:off x="152400" y="0"/>
            <a:ext cx="8839200" cy="1447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Body Level One…"/>
          <p:cNvSpPr txBox="1"/>
          <p:nvPr>
            <p:ph type="body" sz="half" idx="1"/>
          </p:nvPr>
        </p:nvSpPr>
        <p:spPr>
          <a:xfrm>
            <a:off x="609600" y="1589567"/>
            <a:ext cx="3886200" cy="526843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xfrm>
            <a:off x="-4635" y="1091547"/>
            <a:ext cx="595186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0" name="Rectangle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1" name="Rectangle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2" name="Title Text"/>
          <p:cNvSpPr txBox="1"/>
          <p:nvPr>
            <p:ph type="title"/>
          </p:nvPr>
        </p:nvSpPr>
        <p:spPr>
          <a:xfrm>
            <a:off x="533400" y="0"/>
            <a:ext cx="8153400" cy="141605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sz="half" idx="1"/>
          </p:nvPr>
        </p:nvSpPr>
        <p:spPr>
          <a:xfrm>
            <a:off x="609600" y="2438400"/>
            <a:ext cx="3886200" cy="4419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-4635" y="1091547"/>
            <a:ext cx="595186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2" name="Rectangle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3" name="Rectangle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4" name="Title Text"/>
          <p:cNvSpPr txBox="1"/>
          <p:nvPr>
            <p:ph type="title"/>
          </p:nvPr>
        </p:nvSpPr>
        <p:spPr>
          <a:xfrm>
            <a:off x="152400" y="0"/>
            <a:ext cx="8839200" cy="1447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xfrm>
            <a:off x="-4635" y="1091547"/>
            <a:ext cx="595186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0" name="Rectangle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1" name="Rectangle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2" name="Title Text"/>
          <p:cNvSpPr txBox="1"/>
          <p:nvPr>
            <p:ph type="title"/>
          </p:nvPr>
        </p:nvSpPr>
        <p:spPr>
          <a:xfrm>
            <a:off x="609600" y="0"/>
            <a:ext cx="8077200" cy="141605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xfrm>
            <a:off x="-4635" y="1091547"/>
            <a:ext cx="595186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4" name="Body Level One…"/>
          <p:cNvSpPr txBox="1"/>
          <p:nvPr>
            <p:ph type="body" sz="quarter" idx="1"/>
          </p:nvPr>
        </p:nvSpPr>
        <p:spPr>
          <a:xfrm>
            <a:off x="609600" y="1752600"/>
            <a:ext cx="1600200" cy="5105400"/>
          </a:xfrm>
          <a:prstGeom prst="rect">
            <a:avLst/>
          </a:prstGeom>
          <a:solidFill>
            <a:schemeClr val="accent2"/>
          </a:solidFill>
          <a:ln w="50800" cap="sq">
            <a:solidFill>
              <a:schemeClr val="accent2"/>
            </a:solidFill>
            <a:miter lim="800000"/>
          </a:ln>
        </p:spPr>
        <p:txBody>
          <a:bodyPr lIns="91439" tIns="91439" rIns="91439" bIns="91439"/>
          <a:lstStyle>
            <a:lvl1pPr marL="0" indent="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1pPr>
            <a:lvl2pPr marL="0" indent="36576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2pPr>
            <a:lvl3pPr marL="0" indent="68580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3pPr>
            <a:lvl4pPr marL="0" indent="114300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4pPr>
            <a:lvl5pPr marL="0" indent="160020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Body Level One…"/>
          <p:cNvSpPr txBox="1"/>
          <p:nvPr>
            <p:ph type="body" sz="quarter" idx="1"/>
          </p:nvPr>
        </p:nvSpPr>
        <p:spPr>
          <a:xfrm>
            <a:off x="1600200" y="5486400"/>
            <a:ext cx="7315200" cy="13716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700"/>
            </a:lvl1pPr>
            <a:lvl2pPr marL="0" indent="365760">
              <a:buClrTx/>
              <a:buSzTx/>
              <a:buNone/>
              <a:defRPr sz="1700"/>
            </a:lvl2pPr>
            <a:lvl3pPr marL="0" indent="685800">
              <a:buClrTx/>
              <a:buSzTx/>
              <a:buNone/>
              <a:defRPr sz="1700"/>
            </a:lvl3pPr>
            <a:lvl4pPr marL="0" indent="1143000">
              <a:buClrTx/>
              <a:buSzTx/>
              <a:buNone/>
              <a:defRPr sz="1700"/>
            </a:lvl4pPr>
            <a:lvl5pPr marL="0" indent="1600200">
              <a:buClrTx/>
              <a:buSzTx/>
              <a:buNone/>
              <a:defRPr sz="1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Rectangle"/>
          <p:cNvSpPr/>
          <p:nvPr/>
        </p:nvSpPr>
        <p:spPr>
          <a:xfrm>
            <a:off x="-9145" y="4572000"/>
            <a:ext cx="9144001" cy="88696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3" name="Rectangle"/>
          <p:cNvSpPr/>
          <p:nvPr/>
        </p:nvSpPr>
        <p:spPr>
          <a:xfrm>
            <a:off x="-9145" y="4663440"/>
            <a:ext cx="1463042" cy="71323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4" name="Rectangle"/>
          <p:cNvSpPr/>
          <p:nvPr/>
        </p:nvSpPr>
        <p:spPr>
          <a:xfrm>
            <a:off x="1545336" y="4654296"/>
            <a:ext cx="7598665" cy="71323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5" name="Title Text"/>
          <p:cNvSpPr txBox="1"/>
          <p:nvPr>
            <p:ph type="title"/>
          </p:nvPr>
        </p:nvSpPr>
        <p:spPr>
          <a:xfrm>
            <a:off x="1600200" y="4495800"/>
            <a:ext cx="7315200" cy="9906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6" name="Rectangle"/>
          <p:cNvSpPr/>
          <p:nvPr/>
        </p:nvSpPr>
        <p:spPr>
          <a:xfrm>
            <a:off x="1447800" y="0"/>
            <a:ext cx="100585" cy="686714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7" name="Slide Number"/>
          <p:cNvSpPr txBox="1"/>
          <p:nvPr>
            <p:ph type="sldNum" sz="quarter" idx="2"/>
          </p:nvPr>
        </p:nvSpPr>
        <p:spPr>
          <a:xfrm>
            <a:off x="0" y="4424678"/>
            <a:ext cx="1447800" cy="485141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/>
          <p:nvPr>
            <p:ph type="sldNum" sz="quarter" idx="2"/>
          </p:nvPr>
        </p:nvSpPr>
        <p:spPr>
          <a:xfrm>
            <a:off x="0" y="6082029"/>
            <a:ext cx="533400" cy="3327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 fontScale="100000" lnSpcReduction="0"/>
          </a:bodyPr>
          <a:lstStyle>
            <a:lvl1pPr algn="ctr">
              <a:defRPr b="1">
                <a:solidFill>
                  <a:srgbClr val="46464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9pPr>
    </p:titleStyle>
    <p:bodyStyle>
      <a:lvl1pPr marL="320040" marR="0" indent="-32004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0000"/>
        <a:buFontTx/>
        <a:buChar char="◻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1pPr>
      <a:lvl2pPr marL="671732" marR="0" indent="-305972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0000"/>
        <a:buFontTx/>
        <a:buChar char="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2pPr>
      <a:lvl3pPr marL="974034" marR="0" indent="-288234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3pPr>
      <a:lvl4pPr marL="1474469" marR="0" indent="-33146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4pPr>
      <a:lvl5pPr marL="1931670" marR="0" indent="-33147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5000"/>
        <a:buFontTx/>
        <a:buChar char="■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5pPr>
      <a:lvl6pPr marL="224282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6pPr>
      <a:lvl7pPr marL="251713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7pPr>
      <a:lvl8pPr marL="279146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8pPr>
      <a:lvl9pPr marL="306577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mislove.org/" TargetMode="External"/><Relationship Id="rId3" Type="http://schemas.openxmlformats.org/officeDocument/2006/relationships/hyperlink" Target="http://cbw.sh/" TargetMode="External"/><Relationship Id="rId4" Type="http://schemas.openxmlformats.org/officeDocument/2006/relationships/hyperlink" Target="http://david.choffnes.com/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1.jpeg"/><Relationship Id="rId8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ubtitle 2"/>
          <p:cNvSpPr txBox="1"/>
          <p:nvPr/>
        </p:nvSpPr>
        <p:spPr>
          <a:xfrm>
            <a:off x="685798" y="3496235"/>
            <a:ext cx="6662785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spcBef>
                <a:spcPts val="700"/>
              </a:spcBef>
              <a:defRPr b="1" sz="3600">
                <a:solidFill>
                  <a:srgbClr val="FFFFFF"/>
                </a:solidFill>
              </a:defRPr>
            </a:pPr>
            <a:r>
              <a:t>Lecture 17: Peer-to-Peer System and BitTorrent</a:t>
            </a:r>
            <a:endParaRPr sz="2600"/>
          </a:p>
          <a:p>
            <a:pPr>
              <a:spcBef>
                <a:spcPts val="700"/>
              </a:spcBef>
              <a:defRPr sz="3600">
                <a:solidFill>
                  <a:srgbClr val="FFFFFF"/>
                </a:solidFill>
              </a:defRPr>
            </a:pPr>
            <a:r>
              <a:t>(I swear I only use it for Linux ISOs)</a:t>
            </a:r>
          </a:p>
        </p:txBody>
      </p:sp>
      <p:sp>
        <p:nvSpPr>
          <p:cNvPr id="165" name="Title 1"/>
          <p:cNvSpPr txBox="1"/>
          <p:nvPr>
            <p:ph type="title"/>
          </p:nvPr>
        </p:nvSpPr>
        <p:spPr>
          <a:xfrm>
            <a:off x="685799" y="1143000"/>
            <a:ext cx="7395882" cy="1828800"/>
          </a:xfrm>
          <a:prstGeom prst="rect">
            <a:avLst/>
          </a:prstGeom>
        </p:spPr>
        <p:txBody>
          <a:bodyPr/>
          <a:lstStyle/>
          <a:p>
            <a:pPr defTabSz="777240">
              <a:defRPr cap="none" sz="5100"/>
            </a:pPr>
            <a:r>
              <a:t>CSCI-351</a:t>
            </a:r>
            <a:br/>
            <a:r>
              <a:rPr sz="4165"/>
              <a:t>Data communication and Networks</a:t>
            </a:r>
          </a:p>
        </p:txBody>
      </p:sp>
      <p:sp>
        <p:nvSpPr>
          <p:cNvPr id="166" name="Subtitle 4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300"/>
            </a:pPr>
            <a:r>
              <a:t>The slide is built with the help of Prof. </a:t>
            </a:r>
            <a:r>
              <a:rPr>
                <a:hlinkClick r:id="rId2" invalidUrl="" action="" tgtFrame="" tooltip="" history="1" highlightClick="0" endSnd="0"/>
              </a:rPr>
              <a:t>Alan Mislove</a:t>
            </a:r>
            <a:r>
              <a:t>, </a:t>
            </a:r>
            <a:r>
              <a:rPr>
                <a:hlinkClick r:id="rId3" invalidUrl="" action="" tgtFrame="" tooltip="" history="1" highlightClick="0" endSnd="0"/>
              </a:rPr>
              <a:t>Christo Wilson</a:t>
            </a:r>
            <a:r>
              <a:t>, and </a:t>
            </a:r>
            <a:r>
              <a:rPr>
                <a:hlinkClick r:id="rId4" invalidUrl="" action="" tgtFrame="" tooltip="" history="1" highlightClick="0" endSnd="0"/>
              </a:rPr>
              <a:t>David Choffnes</a:t>
            </a:r>
            <a:r>
              <a:t>'s class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What is BitTorrent"/>
          <p:cNvSpPr txBox="1"/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/>
          <a:lstStyle/>
          <a:p>
            <a:pPr/>
            <a:r>
              <a:t>What is BitTorrent</a:t>
            </a:r>
          </a:p>
        </p:txBody>
      </p:sp>
      <p:sp>
        <p:nvSpPr>
          <p:cNvPr id="256" name="Slide Number"/>
          <p:cNvSpPr txBox="1"/>
          <p:nvPr>
            <p:ph type="sldNum" sz="quarter" idx="2"/>
          </p:nvPr>
        </p:nvSpPr>
        <p:spPr>
          <a:xfrm>
            <a:off x="0" y="1223250"/>
            <a:ext cx="533400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257" name="Designed for fast, efficient content distribution…"/>
          <p:cNvSpPr txBox="1"/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/>
          <a:lstStyle/>
          <a:p>
            <a:pPr/>
            <a:r>
              <a:t>Designed for fast, efficient content distribution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Ideal for large files, e.g. movies, DVDs, ISOs, etc.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Uses P2P file swarming</a:t>
            </a:r>
          </a:p>
          <a:p>
            <a:pPr/>
            <a:r>
              <a:t>Not a full fledged P2P system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Does not support searching for files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File swarms must be located out-of-band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Trackers acts a centralized swarm coordinators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Fully P2P, trackerless torrents are now possible</a:t>
            </a:r>
          </a:p>
          <a:p>
            <a:pPr/>
            <a:r>
              <a:t>Insanely popular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35-70% of all Internet traffic in early 2010</a:t>
            </a:r>
          </a:p>
        </p:txBody>
      </p:sp>
      <p:pic>
        <p:nvPicPr>
          <p:cNvPr id="258" name="D:\Classes\CS 4700\assets\bittorrent.png" descr="D:\Classes\CS 4700\assets\bittorren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07690" y="-98651"/>
            <a:ext cx="1905002" cy="1905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5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Line"/>
          <p:cNvSpPr/>
          <p:nvPr/>
        </p:nvSpPr>
        <p:spPr>
          <a:xfrm flipH="1" flipV="1">
            <a:off x="5497284" y="2655660"/>
            <a:ext cx="1947866" cy="1524455"/>
          </a:xfrm>
          <a:prstGeom prst="line">
            <a:avLst/>
          </a:prstGeom>
          <a:ln w="76200">
            <a:solidFill>
              <a:srgbClr val="28A0BE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61" name="Line"/>
          <p:cNvSpPr/>
          <p:nvPr/>
        </p:nvSpPr>
        <p:spPr>
          <a:xfrm flipH="1">
            <a:off x="2232499" y="2655660"/>
            <a:ext cx="3264786" cy="2813144"/>
          </a:xfrm>
          <a:prstGeom prst="line">
            <a:avLst/>
          </a:prstGeom>
          <a:ln w="76200">
            <a:solidFill>
              <a:srgbClr val="28A0BE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62" name="Line"/>
          <p:cNvSpPr/>
          <p:nvPr/>
        </p:nvSpPr>
        <p:spPr>
          <a:xfrm flipV="1">
            <a:off x="4330484" y="2655662"/>
            <a:ext cx="1166802" cy="3538309"/>
          </a:xfrm>
          <a:prstGeom prst="line">
            <a:avLst/>
          </a:prstGeom>
          <a:ln w="76200">
            <a:solidFill>
              <a:srgbClr val="28A0BE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63" name="Line"/>
          <p:cNvSpPr/>
          <p:nvPr/>
        </p:nvSpPr>
        <p:spPr>
          <a:xfrm flipV="1">
            <a:off x="1800357" y="2655663"/>
            <a:ext cx="3696928" cy="1406570"/>
          </a:xfrm>
          <a:prstGeom prst="line">
            <a:avLst/>
          </a:prstGeom>
          <a:ln w="76200">
            <a:solidFill>
              <a:srgbClr val="28A0BE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64" name="Line"/>
          <p:cNvSpPr/>
          <p:nvPr/>
        </p:nvSpPr>
        <p:spPr>
          <a:xfrm flipH="1" flipV="1">
            <a:off x="5496088" y="2808060"/>
            <a:ext cx="1516919" cy="3474906"/>
          </a:xfrm>
          <a:prstGeom prst="line">
            <a:avLst/>
          </a:prstGeom>
          <a:ln w="76200">
            <a:solidFill>
              <a:srgbClr val="28A0BE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65" name="BitTorrent Overview"/>
          <p:cNvSpPr txBox="1"/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/>
          <a:lstStyle/>
          <a:p>
            <a:pPr/>
            <a:r>
              <a:t>BitTorrent Overview</a:t>
            </a:r>
          </a:p>
        </p:txBody>
      </p:sp>
      <p:sp>
        <p:nvSpPr>
          <p:cNvPr id="266" name="Slide Number"/>
          <p:cNvSpPr txBox="1"/>
          <p:nvPr>
            <p:ph type="sldNum" sz="quarter" idx="2"/>
          </p:nvPr>
        </p:nvSpPr>
        <p:spPr>
          <a:xfrm>
            <a:off x="0" y="1223250"/>
            <a:ext cx="533400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267" name="D:\Classes\CS 4700\assets\the_pirate_bay_logo.jpg" descr="D:\Classes\CS 4700\assets\the_pirate_bay_logo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8092" y="1525696"/>
            <a:ext cx="1760539" cy="176054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8" name="D:\Classes\CS 4700\assets\server.png" descr="D:\Classes\CS 4700\assets\serv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87684" y="1980744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Tracker"/>
          <p:cNvSpPr txBox="1"/>
          <p:nvPr/>
        </p:nvSpPr>
        <p:spPr>
          <a:xfrm>
            <a:off x="4999171" y="1519080"/>
            <a:ext cx="993836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>
              <a:defRPr sz="1800"/>
            </a:pPr>
            <a:r>
              <a:rPr sz="2400"/>
              <a:t>Tracker</a:t>
            </a:r>
          </a:p>
        </p:txBody>
      </p:sp>
      <p:grpSp>
        <p:nvGrpSpPr>
          <p:cNvPr id="272" name="Group"/>
          <p:cNvGrpSpPr/>
          <p:nvPr/>
        </p:nvGrpSpPr>
        <p:grpSpPr>
          <a:xfrm>
            <a:off x="137158" y="3648743"/>
            <a:ext cx="8858676" cy="3125354"/>
            <a:chOff x="0" y="0"/>
            <a:chExt cx="8858674" cy="3125353"/>
          </a:xfrm>
        </p:grpSpPr>
        <p:sp>
          <p:nvSpPr>
            <p:cNvPr id="270" name="Shape"/>
            <p:cNvSpPr/>
            <p:nvPr/>
          </p:nvSpPr>
          <p:spPr>
            <a:xfrm>
              <a:off x="0" y="-1"/>
              <a:ext cx="8858675" cy="3125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lnTo>
                    <a:pt x="1901" y="6800"/>
                  </a:ln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lnTo>
                    <a:pt x="6778" y="2419"/>
                  </a:ln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lnTo>
                    <a:pt x="14418" y="1119"/>
                  </a:ln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lnTo>
                    <a:pt x="20203" y="7321"/>
                  </a:ln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lnTo>
                    <a:pt x="13801" y="17556"/>
                  </a:ln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lnTo>
                    <a:pt x="7973" y="18727"/>
                  </a:ln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rgbClr val="92D050"/>
            </a:solidFill>
            <a:ln w="25400" cap="flat">
              <a:solidFill>
                <a:srgbClr val="00B05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1" name="Shape"/>
            <p:cNvSpPr/>
            <p:nvPr/>
          </p:nvSpPr>
          <p:spPr>
            <a:xfrm>
              <a:off x="449824" y="158921"/>
              <a:ext cx="8117503" cy="2653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lnTo>
                    <a:pt x="1380" y="14010"/>
                  </a:ln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lnTo>
                    <a:pt x="2598" y="19137"/>
                  </a:ln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lnTo>
                    <a:pt x="14532" y="19050"/>
                  </a:ln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lnTo>
                    <a:pt x="17421" y="12116"/>
                  </a:ln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lnTo>
                    <a:pt x="21600" y="7649"/>
                  </a:ln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lnTo>
                    <a:pt x="19707" y="1814"/>
                  </a:ln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lnTo>
                    <a:pt x="14668" y="947"/>
                  </a:ln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lnTo>
                    <a:pt x="10888" y="1399"/>
                  </a:ln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lnTo>
                    <a:pt x="6452" y="1676"/>
                  </a:ln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25400" cap="flat">
              <a:solidFill>
                <a:srgbClr val="00B05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273" name="D:\Classes\CS 4700\assets\User Coat Blue-01.png" descr="D:\Classes\CS 4700\assets\User Coat Blue-0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898343" y="5850825"/>
            <a:ext cx="864282" cy="86428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4" name="D:\Classes\CS 4700\assets\User Coat Red-01.png" descr="D:\Classes\CS 4700\assets\User Coat Red-0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800357" y="4989388"/>
            <a:ext cx="864282" cy="86428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5" name="D:\Pictures\soft-scraps icons\User Coat Green-01.png" descr="D:\Pictures\soft-scraps icons\User Coat Green-01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013008" y="3916186"/>
            <a:ext cx="864282" cy="86428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6" name="D:\Classes\CS 4700\assets\bittorrent.png" descr="D:\Classes\CS 4700\assets\bittorrent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675549" y="4289416"/>
            <a:ext cx="769600" cy="769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D:\Pictures\soft-scraps icons\User Administrator Red-01.png" descr="D:\Pictures\soft-scraps icons\User Administrator Red-01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357331" y="3472538"/>
            <a:ext cx="875168" cy="875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78" name="D:\Pictures\soft-scraps icons\User Executive Red-01.png" descr="D:\Pictures\soft-scraps icons\User Executive Red-01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575424" y="5882795"/>
            <a:ext cx="875168" cy="875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D:\Classes\CS 4700\assets\bittorrent.png" descr="D:\Classes\CS 4700\assets\bittorrent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279838" y="2648288"/>
            <a:ext cx="769600" cy="769600"/>
          </a:xfrm>
          <a:prstGeom prst="rect">
            <a:avLst/>
          </a:prstGeom>
          <a:ln w="12700">
            <a:miter lim="400000"/>
          </a:ln>
        </p:spPr>
      </p:pic>
      <p:sp>
        <p:nvSpPr>
          <p:cNvPr id="280" name="Line"/>
          <p:cNvSpPr/>
          <p:nvPr/>
        </p:nvSpPr>
        <p:spPr>
          <a:xfrm flipH="1">
            <a:off x="2664638" y="4545512"/>
            <a:ext cx="4487276" cy="876019"/>
          </a:xfrm>
          <a:prstGeom prst="line">
            <a:avLst/>
          </a:prstGeom>
          <a:ln w="76200">
            <a:solidFill>
              <a:schemeClr val="accent3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281" name="D:\Classes\CS 4700\assets\bittorrent.png" descr="D:\Classes\CS 4700\assets\bittorrent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276588" y="2644776"/>
            <a:ext cx="769600" cy="769600"/>
          </a:xfrm>
          <a:prstGeom prst="rect">
            <a:avLst/>
          </a:prstGeom>
          <a:ln w="12700">
            <a:miter lim="400000"/>
          </a:ln>
        </p:spPr>
      </p:pic>
      <p:sp>
        <p:nvSpPr>
          <p:cNvPr id="282" name="Line"/>
          <p:cNvSpPr/>
          <p:nvPr/>
        </p:nvSpPr>
        <p:spPr>
          <a:xfrm flipH="1">
            <a:off x="4762623" y="4545512"/>
            <a:ext cx="2389291" cy="1737454"/>
          </a:xfrm>
          <a:prstGeom prst="line">
            <a:avLst/>
          </a:prstGeom>
          <a:ln w="76200">
            <a:solidFill>
              <a:schemeClr val="accent3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83" name="Line"/>
          <p:cNvSpPr/>
          <p:nvPr/>
        </p:nvSpPr>
        <p:spPr>
          <a:xfrm flipH="1" flipV="1">
            <a:off x="2719068" y="5850824"/>
            <a:ext cx="1200254" cy="615290"/>
          </a:xfrm>
          <a:prstGeom prst="line">
            <a:avLst/>
          </a:prstGeom>
          <a:ln w="76200">
            <a:solidFill>
              <a:schemeClr val="accent3"/>
            </a:solidFill>
            <a:bevel/>
            <a:headEnd type="triangle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284" name="D:\Classes\CS 4700\assets\bittorrent.png" descr="D:\Classes\CS 4700\assets\bittorrent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279838" y="2655663"/>
            <a:ext cx="769600" cy="769600"/>
          </a:xfrm>
          <a:prstGeom prst="rect">
            <a:avLst/>
          </a:prstGeom>
          <a:ln w="12700">
            <a:miter lim="400000"/>
          </a:ln>
        </p:spPr>
      </p:pic>
      <p:sp>
        <p:nvSpPr>
          <p:cNvPr id="285" name="Line"/>
          <p:cNvSpPr/>
          <p:nvPr/>
        </p:nvSpPr>
        <p:spPr>
          <a:xfrm flipH="1" flipV="1">
            <a:off x="2232497" y="3910122"/>
            <a:ext cx="4919418" cy="635391"/>
          </a:xfrm>
          <a:prstGeom prst="line">
            <a:avLst/>
          </a:prstGeom>
          <a:ln w="76200">
            <a:solidFill>
              <a:schemeClr val="accent3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86" name="Line"/>
          <p:cNvSpPr/>
          <p:nvPr/>
        </p:nvSpPr>
        <p:spPr>
          <a:xfrm flipV="1">
            <a:off x="1794914" y="4347705"/>
            <a:ext cx="2" cy="855666"/>
          </a:xfrm>
          <a:prstGeom prst="line">
            <a:avLst/>
          </a:prstGeom>
          <a:ln w="76200">
            <a:solidFill>
              <a:schemeClr val="accent3"/>
            </a:solidFill>
            <a:bevel/>
            <a:headEnd type="triangle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87" name="Line"/>
          <p:cNvSpPr/>
          <p:nvPr/>
        </p:nvSpPr>
        <p:spPr>
          <a:xfrm flipH="1" flipV="1">
            <a:off x="2298361" y="4347705"/>
            <a:ext cx="1762012" cy="1503121"/>
          </a:xfrm>
          <a:prstGeom prst="line">
            <a:avLst/>
          </a:prstGeom>
          <a:ln w="76200">
            <a:solidFill>
              <a:schemeClr val="accent3"/>
            </a:solidFill>
            <a:bevel/>
            <a:headEnd type="triangle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288" name="D:\Classes\CS 4700\assets\bittorrent.png" descr="D:\Classes\CS 4700\assets\bittorrent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279838" y="2644776"/>
            <a:ext cx="769600" cy="769600"/>
          </a:xfrm>
          <a:prstGeom prst="rect">
            <a:avLst/>
          </a:prstGeom>
          <a:ln w="12700">
            <a:miter lim="400000"/>
          </a:ln>
        </p:spPr>
      </p:pic>
      <p:sp>
        <p:nvSpPr>
          <p:cNvPr id="289" name="Line"/>
          <p:cNvSpPr/>
          <p:nvPr/>
        </p:nvSpPr>
        <p:spPr>
          <a:xfrm flipH="1">
            <a:off x="7013008" y="4545512"/>
            <a:ext cx="47341" cy="1337283"/>
          </a:xfrm>
          <a:prstGeom prst="line">
            <a:avLst/>
          </a:prstGeom>
          <a:ln w="76200">
            <a:solidFill>
              <a:schemeClr val="accent3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90" name="Line"/>
          <p:cNvSpPr/>
          <p:nvPr/>
        </p:nvSpPr>
        <p:spPr>
          <a:xfrm flipH="1">
            <a:off x="5083628" y="6466113"/>
            <a:ext cx="1387590" cy="1"/>
          </a:xfrm>
          <a:prstGeom prst="line">
            <a:avLst/>
          </a:prstGeom>
          <a:ln w="76200">
            <a:solidFill>
              <a:schemeClr val="accent3"/>
            </a:solidFill>
            <a:bevel/>
            <a:headEnd type="triangle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91" name="Line"/>
          <p:cNvSpPr/>
          <p:nvPr/>
        </p:nvSpPr>
        <p:spPr>
          <a:xfrm flipH="1" flipV="1">
            <a:off x="2613194" y="4200378"/>
            <a:ext cx="3962230" cy="1958091"/>
          </a:xfrm>
          <a:prstGeom prst="line">
            <a:avLst/>
          </a:prstGeom>
          <a:ln w="76200">
            <a:solidFill>
              <a:schemeClr val="accent3"/>
            </a:solidFill>
            <a:bevel/>
            <a:headEnd type="triangle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294" name="Group"/>
          <p:cNvGrpSpPr/>
          <p:nvPr/>
        </p:nvGrpSpPr>
        <p:grpSpPr>
          <a:xfrm>
            <a:off x="6675546" y="2723457"/>
            <a:ext cx="1423424" cy="1026858"/>
            <a:chOff x="0" y="0"/>
            <a:chExt cx="1423423" cy="1026856"/>
          </a:xfrm>
        </p:grpSpPr>
        <p:sp>
          <p:nvSpPr>
            <p:cNvPr id="292" name="Shape"/>
            <p:cNvSpPr/>
            <p:nvPr/>
          </p:nvSpPr>
          <p:spPr>
            <a:xfrm flipH="1">
              <a:off x="1" y="0"/>
              <a:ext cx="1423423" cy="10268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2878"/>
                  </a:lnTo>
                  <a:lnTo>
                    <a:pt x="18000" y="12878"/>
                  </a:lnTo>
                  <a:lnTo>
                    <a:pt x="13502" y="21600"/>
                  </a:lnTo>
                  <a:lnTo>
                    <a:pt x="12600" y="12878"/>
                  </a:lnTo>
                  <a:lnTo>
                    <a:pt x="0" y="12878"/>
                  </a:lnTo>
                  <a:lnTo>
                    <a:pt x="0" y="7512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3" name="Swarm"/>
            <p:cNvSpPr txBox="1"/>
            <p:nvPr/>
          </p:nvSpPr>
          <p:spPr>
            <a:xfrm>
              <a:off x="0" y="43543"/>
              <a:ext cx="1423423" cy="485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rgbClr val="FFFFFF"/>
                  </a:solidFill>
                </a:rPr>
                <a:t>Swarm</a:t>
              </a:r>
            </a:p>
          </p:txBody>
        </p:sp>
      </p:grpSp>
      <p:grpSp>
        <p:nvGrpSpPr>
          <p:cNvPr id="297" name="Group"/>
          <p:cNvGrpSpPr/>
          <p:nvPr/>
        </p:nvGrpSpPr>
        <p:grpSpPr>
          <a:xfrm>
            <a:off x="176773" y="5750531"/>
            <a:ext cx="1807614" cy="1022291"/>
            <a:chOff x="0" y="0"/>
            <a:chExt cx="1807612" cy="1022290"/>
          </a:xfrm>
        </p:grpSpPr>
        <p:sp>
          <p:nvSpPr>
            <p:cNvPr id="295" name="Shape"/>
            <p:cNvSpPr/>
            <p:nvPr/>
          </p:nvSpPr>
          <p:spPr>
            <a:xfrm flipH="1">
              <a:off x="1" y="0"/>
              <a:ext cx="1807612" cy="1022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09" y="8664"/>
                  </a:moveTo>
                  <a:lnTo>
                    <a:pt x="4607" y="8664"/>
                  </a:lnTo>
                  <a:lnTo>
                    <a:pt x="0" y="0"/>
                  </a:lnTo>
                  <a:lnTo>
                    <a:pt x="9705" y="8664"/>
                  </a:lnTo>
                  <a:lnTo>
                    <a:pt x="21600" y="8664"/>
                  </a:lnTo>
                  <a:lnTo>
                    <a:pt x="21600" y="21600"/>
                  </a:lnTo>
                  <a:lnTo>
                    <a:pt x="1209" y="21600"/>
                  </a:lnTo>
                  <a:lnTo>
                    <a:pt x="1209" y="10820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6" name="Leechers"/>
            <p:cNvSpPr txBox="1"/>
            <p:nvPr/>
          </p:nvSpPr>
          <p:spPr>
            <a:xfrm>
              <a:off x="0" y="453600"/>
              <a:ext cx="1706454" cy="485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rgbClr val="FFFFFF"/>
                  </a:solidFill>
                </a:rPr>
                <a:t>Leechers</a:t>
              </a:r>
            </a:p>
          </p:txBody>
        </p:sp>
      </p:grpSp>
      <p:sp>
        <p:nvSpPr>
          <p:cNvPr id="298" name="Seeder"/>
          <p:cNvSpPr txBox="1"/>
          <p:nvPr/>
        </p:nvSpPr>
        <p:spPr>
          <a:xfrm>
            <a:off x="7288024" y="4780467"/>
            <a:ext cx="983418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>
              <a:defRPr sz="1800"/>
            </a:pPr>
            <a:r>
              <a:rPr sz="2400"/>
              <a:t>Seeder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483331 -0.235649" origin="layout" pathEditMode="relative">
                                      <p:cBhvr>
                                        <p:cTn id="11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4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6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path" nodeType="afterEffect" presetSubtype="0" presetID="-1" grpId="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5915 0.380103" origin="layout" pathEditMode="relative">
                                      <p:cBhvr>
                                        <p:cTn id="30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Class="entr" nodeType="afterEffect" presetSubtype="4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34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2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39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8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0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path" nodeType="afterEffect" presetSubtype="0" presetID="-1" grpId="1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234550 0.505550" origin="layout" pathEditMode="relative">
                                      <p:cBhvr>
                                        <p:cTn id="53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Class="entr" nodeType="afterEffect" presetSubtype="4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5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ntr" nodeType="clickEffect" presetSubtype="2" presetID="2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62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ID="9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7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Class="entr" nodeType="clickEffect" presetSubtype="8" presetID="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Class="entr" nodeType="afterEffect" presetID="9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7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Class="path" nodeType="afterEffect" presetSubtype="0" presetID="-1" grpId="1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50005 0.167603" origin="layout" pathEditMode="relative">
                                      <p:cBhvr>
                                        <p:cTn id="80" dur="1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Class="entr" nodeType="afterEffect" presetSubtype="4" presetID="22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84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Class="entr" nodeType="afterEffect" presetSubtype="2" presetID="22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88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Class="entr" nodeType="afterEffect" presetID="9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2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500"/>
                            </p:stCondLst>
                            <p:childTnLst>
                              <p:par>
                                <p:cTn id="94" presetClass="entr" nodeType="afterEffect" presetID="9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6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0"/>
                            </p:stCondLst>
                            <p:childTnLst>
                              <p:par>
                                <p:cTn id="98" presetClass="entr" nodeType="afterEffect" presetSubtype="8" presetID="2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500"/>
                            </p:stCondLst>
                            <p:childTnLst>
                              <p:par>
                                <p:cTn id="103" presetClass="entr" nodeType="afterEffect" presetID="9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5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Class="path" nodeType="afterEffect" presetSubtype="0" presetID="-1" grpId="2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411980 0.505550" origin="layout" pathEditMode="relative">
                                      <p:cBhvr>
                                        <p:cTn id="108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Class="entr" nodeType="afterEffect" presetSubtype="4" presetID="22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1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12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presetClass="entr" nodeType="afterEffect" presetSubtype="2" presetID="22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5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116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" presetClass="entr" nodeType="afterEffect" presetID="9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9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0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2" presetClass="entr" nodeType="afterEffect" presetID="9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3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4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Class="entr" nodeType="clickEffect" presetSubtype="8" presetID="2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8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Class="entr" nodeType="afterEffect" presetSubtype="8" presetID="2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3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Class="entr" nodeType="afterEffect" presetSubtype="8" presetID="2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8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7" grpId="21"/>
      <p:bldP build="whole" bldLvl="1" animBg="1" rev="0" advAuto="0" spid="284" grpId="16"/>
      <p:bldP build="whole" bldLvl="1" animBg="1" rev="0" advAuto="0" spid="281" grpId="10"/>
      <p:bldP build="whole" bldLvl="1" animBg="1" rev="0" advAuto="0" spid="283" grpId="14"/>
      <p:bldP build="whole" bldLvl="1" animBg="1" rev="0" advAuto="0" spid="282" grpId="13"/>
      <p:bldP build="whole" bldLvl="1" animBg="1" rev="0" advAuto="0" spid="286" grpId="20"/>
      <p:bldP build="whole" bldLvl="1" animBg="1" rev="0" advAuto="0" spid="285" grpId="19"/>
      <p:bldP build="whole" bldLvl="1" animBg="1" rev="0" advAuto="0" spid="277" grpId="15"/>
      <p:bldP build="whole" bldLvl="1" animBg="1" rev="0" advAuto="0" spid="278" grpId="22"/>
      <p:bldP build="whole" bldLvl="1" animBg="1" rev="0" advAuto="0" spid="261" grpId="7"/>
      <p:bldP build="whole" bldLvl="1" animBg="1" rev="0" advAuto="0" spid="290" grpId="27"/>
      <p:bldP build="whole" bldLvl="1" animBg="1" rev="0" advAuto="0" spid="260" grpId="3"/>
      <p:bldP build="whole" bldLvl="1" animBg="1" rev="0" advAuto="0" spid="262" grpId="12"/>
      <p:bldP build="whole" bldLvl="1" animBg="1" rev="0" advAuto="0" spid="264" grpId="25"/>
      <p:bldP build="whole" bldLvl="1" animBg="1" rev="0" advAuto="0" spid="263" grpId="18"/>
      <p:bldP build="whole" bldLvl="1" animBg="1" rev="0" advAuto="0" spid="273" grpId="9"/>
      <p:bldP build="whole" bldLvl="1" animBg="1" rev="0" advAuto="0" spid="272" grpId="29"/>
      <p:bldP build="whole" bldLvl="1" animBg="1" rev="0" advAuto="0" spid="297" grpId="31"/>
      <p:bldP build="whole" bldLvl="1" animBg="1" rev="0" advAuto="0" spid="289" grpId="26"/>
      <p:bldP build="whole" bldLvl="1" animBg="1" rev="0" advAuto="0" spid="276" grpId="1"/>
      <p:bldP build="whole" bldLvl="1" animBg="1" rev="0" advAuto="0" spid="280" grpId="8"/>
      <p:bldP build="whole" bldLvl="1" animBg="1" rev="0" advAuto="0" spid="279" grpId="5"/>
      <p:bldP build="whole" bldLvl="1" animBg="1" rev="0" advAuto="0" spid="288" grpId="23"/>
      <p:bldP build="whole" bldLvl="1" animBg="1" rev="0" advAuto="0" spid="274" grpId="4"/>
      <p:bldP build="whole" bldLvl="1" animBg="1" rev="0" advAuto="0" spid="291" grpId="28"/>
      <p:bldP build="whole" bldLvl="1" animBg="1" rev="0" advAuto="0" spid="294" grpId="3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.torrent File"/>
          <p:cNvSpPr txBox="1"/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/>
          <a:lstStyle/>
          <a:p>
            <a:pPr/>
            <a:r>
              <a:t>.torrent File</a:t>
            </a:r>
          </a:p>
        </p:txBody>
      </p:sp>
      <p:sp>
        <p:nvSpPr>
          <p:cNvPr id="301" name="Slide Number"/>
          <p:cNvSpPr txBox="1"/>
          <p:nvPr>
            <p:ph type="sldNum" sz="quarter" idx="2"/>
          </p:nvPr>
        </p:nvSpPr>
        <p:spPr>
          <a:xfrm>
            <a:off x="0" y="1223250"/>
            <a:ext cx="533400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302" name="Contains all meta-data related to a torrent…"/>
          <p:cNvSpPr txBox="1"/>
          <p:nvPr>
            <p:ph type="body" idx="1"/>
          </p:nvPr>
        </p:nvSpPr>
        <p:spPr>
          <a:xfrm>
            <a:off x="0" y="1600200"/>
            <a:ext cx="9144000" cy="5105400"/>
          </a:xfrm>
          <a:prstGeom prst="rect">
            <a:avLst/>
          </a:prstGeom>
        </p:spPr>
        <p:txBody>
          <a:bodyPr/>
          <a:lstStyle/>
          <a:p>
            <a:pPr/>
            <a:r>
              <a:t>Contains all meta-data related to a torrent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File name(s), sizes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Torrent hash: hash of the whole file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URL of tracker(s)</a:t>
            </a:r>
          </a:p>
          <a:p>
            <a:pPr/>
            <a:r>
              <a:t>BitTorrent breaks files into pieces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64 KB – 1 MB per piece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.torrent contains the size and SHA-1 hash of each piece</a:t>
            </a:r>
          </a:p>
          <a:p>
            <a:pPr/>
            <a:r>
              <a:t>Basically, a .torrent tells you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Everything about a given file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Where to go to start downloading</a:t>
            </a:r>
          </a:p>
        </p:txBody>
      </p:sp>
      <p:pic>
        <p:nvPicPr>
          <p:cNvPr id="303" name="D:\Classes\CS 4700\assets\bittorrent.png" descr="D:\Classes\CS 4700\assets\bittorren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22696" y="97518"/>
            <a:ext cx="1094733" cy="10947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0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orrent Sites"/>
          <p:cNvSpPr txBox="1"/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/>
          <a:lstStyle/>
          <a:p>
            <a:pPr/>
            <a:r>
              <a:t>Torrent Sites</a:t>
            </a:r>
          </a:p>
        </p:txBody>
      </p:sp>
      <p:sp>
        <p:nvSpPr>
          <p:cNvPr id="306" name="Slide Number"/>
          <p:cNvSpPr txBox="1"/>
          <p:nvPr>
            <p:ph type="sldNum" sz="quarter" idx="2"/>
          </p:nvPr>
        </p:nvSpPr>
        <p:spPr>
          <a:xfrm>
            <a:off x="0" y="1223250"/>
            <a:ext cx="533400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307" name="Just standard web servers…"/>
          <p:cNvSpPr txBox="1"/>
          <p:nvPr>
            <p:ph type="body" idx="1"/>
          </p:nvPr>
        </p:nvSpPr>
        <p:spPr>
          <a:xfrm>
            <a:off x="2220683" y="1600200"/>
            <a:ext cx="6923317" cy="5105400"/>
          </a:xfrm>
          <a:prstGeom prst="rect">
            <a:avLst/>
          </a:prstGeom>
        </p:spPr>
        <p:txBody>
          <a:bodyPr/>
          <a:lstStyle/>
          <a:p>
            <a:pPr/>
            <a:r>
              <a:t>Just standard web servers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Allow users to upload .torrent files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Search, ratings, comments, etc.</a:t>
            </a:r>
          </a:p>
          <a:p>
            <a:pPr/>
            <a:r>
              <a:t>Some also host trackers</a:t>
            </a:r>
          </a:p>
          <a:p>
            <a:pPr/>
            <a:r>
              <a:t>Many famous ones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Mostly because they host illegal content</a:t>
            </a:r>
          </a:p>
          <a:p>
            <a:pPr/>
            <a:r>
              <a:t>Legitimate .torrents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Linux distribution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World of Warcraft patches</a:t>
            </a:r>
          </a:p>
        </p:txBody>
      </p:sp>
      <p:pic>
        <p:nvPicPr>
          <p:cNvPr id="308" name="D:\Classes\CS 4700\assets\the_pirate_bay_logo.jpg" descr="D:\Classes\CS 4700\assets\the_pirate_bay_logo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30" y="2603412"/>
            <a:ext cx="2206852" cy="22068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orrent Trackers"/>
          <p:cNvSpPr txBox="1"/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/>
          <a:lstStyle/>
          <a:p>
            <a:pPr/>
            <a:r>
              <a:t>Torrent Trackers</a:t>
            </a:r>
          </a:p>
        </p:txBody>
      </p:sp>
      <p:sp>
        <p:nvSpPr>
          <p:cNvPr id="311" name="Slide Number"/>
          <p:cNvSpPr txBox="1"/>
          <p:nvPr>
            <p:ph type="sldNum" sz="quarter" idx="2"/>
          </p:nvPr>
        </p:nvSpPr>
        <p:spPr>
          <a:xfrm>
            <a:off x="0" y="1223250"/>
            <a:ext cx="533400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312" name="Really, just a highly specialized webserver…"/>
          <p:cNvSpPr txBox="1"/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/>
          <a:lstStyle/>
          <a:p>
            <a:pPr/>
            <a:r>
              <a:t>Really, just a highly specialized webserver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BitTorrent protocol is built on top of HTTP</a:t>
            </a:r>
          </a:p>
          <a:p>
            <a:pPr/>
            <a:r>
              <a:t>Keeps a database of swarms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Swarms identified by torrent hash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State of each peer in each swarm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IP address, port, peer ID, TTL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Status: leeching or seeding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Optional: upload/download stats (to track fairness)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Returns a random list of peers to new leechers</a:t>
            </a:r>
          </a:p>
        </p:txBody>
      </p:sp>
      <p:pic>
        <p:nvPicPr>
          <p:cNvPr id="313" name="D:\Classes\CS 4700\assets\server.png" descr="D:\Classes\CS 4700\assets\serv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76456" y="630915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314" name="Tracker"/>
          <p:cNvSpPr txBox="1"/>
          <p:nvPr/>
        </p:nvSpPr>
        <p:spPr>
          <a:xfrm>
            <a:off x="7687943" y="169250"/>
            <a:ext cx="993836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>
              <a:defRPr sz="1800"/>
            </a:pPr>
            <a:r>
              <a:rPr sz="2400"/>
              <a:t>Tracker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eer Selection"/>
          <p:cNvSpPr txBox="1"/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/>
          <a:lstStyle/>
          <a:p>
            <a:pPr/>
            <a:r>
              <a:t>Peer Selection</a:t>
            </a:r>
          </a:p>
        </p:txBody>
      </p:sp>
      <p:sp>
        <p:nvSpPr>
          <p:cNvPr id="317" name="Slide Number"/>
          <p:cNvSpPr txBox="1"/>
          <p:nvPr>
            <p:ph type="sldNum" sz="quarter" idx="2"/>
          </p:nvPr>
        </p:nvSpPr>
        <p:spPr>
          <a:xfrm>
            <a:off x="0" y="1223250"/>
            <a:ext cx="533400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318" name="Tracker provides each client with a list of peers…"/>
          <p:cNvSpPr txBox="1"/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/>
          <a:lstStyle/>
          <a:p>
            <a:pPr/>
            <a:r>
              <a:t>Tracker provides each client with a list of peers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Which peers are best?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Fastest bandwidth</a:t>
            </a:r>
          </a:p>
          <a:p>
            <a:pPr/>
            <a:r>
              <a:t>Option 1: learn dynamically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Try downloading from many peers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Keep only the best peers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Strategy used by BitTorrent</a:t>
            </a:r>
          </a:p>
          <a:p>
            <a:pPr/>
            <a:r>
              <a:t>Option 2: use external information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E.g. Some torrent clients prefer peers in the same ISP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18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ring Pieces"/>
          <p:cNvSpPr txBox="1"/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/>
          <a:lstStyle/>
          <a:p>
            <a:pPr/>
            <a:r>
              <a:t>Sharing Pieces</a:t>
            </a:r>
          </a:p>
        </p:txBody>
      </p:sp>
      <p:sp>
        <p:nvSpPr>
          <p:cNvPr id="321" name="Slide Number"/>
          <p:cNvSpPr txBox="1"/>
          <p:nvPr>
            <p:ph type="sldNum" sz="quarter" idx="2"/>
          </p:nvPr>
        </p:nvSpPr>
        <p:spPr>
          <a:xfrm>
            <a:off x="0" y="1223250"/>
            <a:ext cx="533400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322" name="D:\Classes\CS 4700\assets\User Coat Blue-01.png" descr="D:\Classes\CS 4700\assets\User Coat Blue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38351" y="2020085"/>
            <a:ext cx="864282" cy="864282"/>
          </a:xfrm>
          <a:prstGeom prst="rect">
            <a:avLst/>
          </a:prstGeom>
          <a:ln w="12700">
            <a:miter lim="400000"/>
          </a:ln>
        </p:spPr>
      </p:pic>
      <p:pic>
        <p:nvPicPr>
          <p:cNvPr id="323" name="D:\Pictures\soft-scraps icons\User Coat Green-01.png" descr="D:\Pictures\soft-scraps icons\User Coat Green-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6524" y="5369867"/>
            <a:ext cx="864282" cy="864282"/>
          </a:xfrm>
          <a:prstGeom prst="rect">
            <a:avLst/>
          </a:prstGeom>
          <a:ln w="12700">
            <a:miter lim="400000"/>
          </a:ln>
        </p:spPr>
      </p:pic>
      <p:sp>
        <p:nvSpPr>
          <p:cNvPr id="324" name="Initial Seeder"/>
          <p:cNvSpPr txBox="1"/>
          <p:nvPr/>
        </p:nvSpPr>
        <p:spPr>
          <a:xfrm>
            <a:off x="3338865" y="1558420"/>
            <a:ext cx="1719075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>
              <a:defRPr sz="1800"/>
            </a:pPr>
            <a:r>
              <a:rPr sz="2400"/>
              <a:t>Initial Seeder</a:t>
            </a:r>
          </a:p>
        </p:txBody>
      </p:sp>
      <p:grpSp>
        <p:nvGrpSpPr>
          <p:cNvPr id="327" name="Group"/>
          <p:cNvGrpSpPr/>
          <p:nvPr/>
        </p:nvGrpSpPr>
        <p:grpSpPr>
          <a:xfrm>
            <a:off x="2495885" y="2982684"/>
            <a:ext cx="394346" cy="541237"/>
            <a:chOff x="0" y="0"/>
            <a:chExt cx="394344" cy="541236"/>
          </a:xfrm>
        </p:grpSpPr>
        <p:sp>
          <p:nvSpPr>
            <p:cNvPr id="325" name="Rectangle"/>
            <p:cNvSpPr/>
            <p:nvPr/>
          </p:nvSpPr>
          <p:spPr>
            <a:xfrm>
              <a:off x="0" y="-1"/>
              <a:ext cx="394345" cy="541238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21768B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6" name="1"/>
            <p:cNvSpPr txBox="1"/>
            <p:nvPr/>
          </p:nvSpPr>
          <p:spPr>
            <a:xfrm>
              <a:off x="0" y="53448"/>
              <a:ext cx="394345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>
                <a:defRPr sz="1800"/>
              </a:pPr>
              <a:r>
                <a:rPr sz="2400"/>
                <a:t>1</a:t>
              </a:r>
            </a:p>
          </p:txBody>
        </p:sp>
      </p:grpSp>
      <p:grpSp>
        <p:nvGrpSpPr>
          <p:cNvPr id="330" name="Group"/>
          <p:cNvGrpSpPr/>
          <p:nvPr/>
        </p:nvGrpSpPr>
        <p:grpSpPr>
          <a:xfrm>
            <a:off x="2979397" y="2982684"/>
            <a:ext cx="394346" cy="541237"/>
            <a:chOff x="0" y="0"/>
            <a:chExt cx="394344" cy="541236"/>
          </a:xfrm>
        </p:grpSpPr>
        <p:sp>
          <p:nvSpPr>
            <p:cNvPr id="328" name="Rectangle"/>
            <p:cNvSpPr/>
            <p:nvPr/>
          </p:nvSpPr>
          <p:spPr>
            <a:xfrm>
              <a:off x="0" y="-1"/>
              <a:ext cx="394345" cy="541238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21768B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9" name="2"/>
            <p:cNvSpPr txBox="1"/>
            <p:nvPr/>
          </p:nvSpPr>
          <p:spPr>
            <a:xfrm>
              <a:off x="0" y="53448"/>
              <a:ext cx="394345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>
                <a:defRPr sz="1800"/>
              </a:pPr>
              <a:r>
                <a:rPr sz="2400"/>
                <a:t>2</a:t>
              </a:r>
            </a:p>
          </p:txBody>
        </p:sp>
      </p:grpSp>
      <p:grpSp>
        <p:nvGrpSpPr>
          <p:cNvPr id="333" name="Group"/>
          <p:cNvGrpSpPr/>
          <p:nvPr/>
        </p:nvGrpSpPr>
        <p:grpSpPr>
          <a:xfrm>
            <a:off x="3465726" y="2982684"/>
            <a:ext cx="394346" cy="541237"/>
            <a:chOff x="0" y="0"/>
            <a:chExt cx="394344" cy="541236"/>
          </a:xfrm>
        </p:grpSpPr>
        <p:sp>
          <p:nvSpPr>
            <p:cNvPr id="331" name="Rectangle"/>
            <p:cNvSpPr/>
            <p:nvPr/>
          </p:nvSpPr>
          <p:spPr>
            <a:xfrm>
              <a:off x="0" y="-1"/>
              <a:ext cx="394345" cy="541238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21768B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2" name="3"/>
            <p:cNvSpPr txBox="1"/>
            <p:nvPr/>
          </p:nvSpPr>
          <p:spPr>
            <a:xfrm>
              <a:off x="0" y="53448"/>
              <a:ext cx="394345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>
                <a:defRPr sz="1800"/>
              </a:pPr>
              <a:r>
                <a:rPr sz="2400"/>
                <a:t>3</a:t>
              </a:r>
            </a:p>
          </p:txBody>
        </p:sp>
      </p:grpSp>
      <p:grpSp>
        <p:nvGrpSpPr>
          <p:cNvPr id="336" name="Group"/>
          <p:cNvGrpSpPr/>
          <p:nvPr/>
        </p:nvGrpSpPr>
        <p:grpSpPr>
          <a:xfrm>
            <a:off x="3938351" y="2982684"/>
            <a:ext cx="394346" cy="541237"/>
            <a:chOff x="0" y="0"/>
            <a:chExt cx="394344" cy="541236"/>
          </a:xfrm>
        </p:grpSpPr>
        <p:sp>
          <p:nvSpPr>
            <p:cNvPr id="334" name="Rectangle"/>
            <p:cNvSpPr/>
            <p:nvPr/>
          </p:nvSpPr>
          <p:spPr>
            <a:xfrm>
              <a:off x="0" y="-1"/>
              <a:ext cx="394345" cy="541238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21768B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5" name="4"/>
            <p:cNvSpPr txBox="1"/>
            <p:nvPr/>
          </p:nvSpPr>
          <p:spPr>
            <a:xfrm>
              <a:off x="0" y="53448"/>
              <a:ext cx="394345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>
                <a:defRPr sz="1800"/>
              </a:pPr>
              <a:r>
                <a:rPr sz="2400"/>
                <a:t>4</a:t>
              </a:r>
            </a:p>
          </p:txBody>
        </p:sp>
      </p:grpSp>
      <p:grpSp>
        <p:nvGrpSpPr>
          <p:cNvPr id="339" name="Group"/>
          <p:cNvGrpSpPr/>
          <p:nvPr/>
        </p:nvGrpSpPr>
        <p:grpSpPr>
          <a:xfrm>
            <a:off x="4416814" y="2982684"/>
            <a:ext cx="394346" cy="541237"/>
            <a:chOff x="0" y="0"/>
            <a:chExt cx="394344" cy="541236"/>
          </a:xfrm>
        </p:grpSpPr>
        <p:sp>
          <p:nvSpPr>
            <p:cNvPr id="337" name="Rectangle"/>
            <p:cNvSpPr/>
            <p:nvPr/>
          </p:nvSpPr>
          <p:spPr>
            <a:xfrm>
              <a:off x="0" y="-1"/>
              <a:ext cx="394345" cy="541238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21768B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8" name="5"/>
            <p:cNvSpPr txBox="1"/>
            <p:nvPr/>
          </p:nvSpPr>
          <p:spPr>
            <a:xfrm>
              <a:off x="0" y="53448"/>
              <a:ext cx="394345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>
                <a:defRPr sz="1800"/>
              </a:pPr>
              <a:r>
                <a:rPr sz="2400"/>
                <a:t>5</a:t>
              </a:r>
            </a:p>
          </p:txBody>
        </p:sp>
      </p:grpSp>
      <p:grpSp>
        <p:nvGrpSpPr>
          <p:cNvPr id="342" name="Group"/>
          <p:cNvGrpSpPr/>
          <p:nvPr/>
        </p:nvGrpSpPr>
        <p:grpSpPr>
          <a:xfrm>
            <a:off x="4900326" y="2982684"/>
            <a:ext cx="394346" cy="541237"/>
            <a:chOff x="0" y="0"/>
            <a:chExt cx="394344" cy="541236"/>
          </a:xfrm>
        </p:grpSpPr>
        <p:sp>
          <p:nvSpPr>
            <p:cNvPr id="340" name="Rectangle"/>
            <p:cNvSpPr/>
            <p:nvPr/>
          </p:nvSpPr>
          <p:spPr>
            <a:xfrm>
              <a:off x="0" y="-1"/>
              <a:ext cx="394345" cy="541238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21768B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1" name="6"/>
            <p:cNvSpPr txBox="1"/>
            <p:nvPr/>
          </p:nvSpPr>
          <p:spPr>
            <a:xfrm>
              <a:off x="0" y="53448"/>
              <a:ext cx="394345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>
                <a:defRPr sz="1800"/>
              </a:pPr>
              <a:r>
                <a:rPr sz="2400"/>
                <a:t>6</a:t>
              </a:r>
            </a:p>
          </p:txBody>
        </p:sp>
      </p:grpSp>
      <p:grpSp>
        <p:nvGrpSpPr>
          <p:cNvPr id="345" name="Group"/>
          <p:cNvGrpSpPr/>
          <p:nvPr/>
        </p:nvGrpSpPr>
        <p:grpSpPr>
          <a:xfrm>
            <a:off x="5364884" y="2982684"/>
            <a:ext cx="394346" cy="541237"/>
            <a:chOff x="0" y="0"/>
            <a:chExt cx="394344" cy="541236"/>
          </a:xfrm>
        </p:grpSpPr>
        <p:sp>
          <p:nvSpPr>
            <p:cNvPr id="343" name="Rectangle"/>
            <p:cNvSpPr/>
            <p:nvPr/>
          </p:nvSpPr>
          <p:spPr>
            <a:xfrm>
              <a:off x="0" y="-1"/>
              <a:ext cx="394345" cy="541238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21768B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4" name="7"/>
            <p:cNvSpPr txBox="1"/>
            <p:nvPr/>
          </p:nvSpPr>
          <p:spPr>
            <a:xfrm>
              <a:off x="0" y="53448"/>
              <a:ext cx="394345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>
                <a:defRPr sz="1800"/>
              </a:pPr>
              <a:r>
                <a:rPr sz="2400"/>
                <a:t>7</a:t>
              </a:r>
            </a:p>
          </p:txBody>
        </p:sp>
      </p:grpSp>
      <p:grpSp>
        <p:nvGrpSpPr>
          <p:cNvPr id="348" name="Group"/>
          <p:cNvGrpSpPr/>
          <p:nvPr/>
        </p:nvGrpSpPr>
        <p:grpSpPr>
          <a:xfrm>
            <a:off x="5837509" y="2982684"/>
            <a:ext cx="394346" cy="541237"/>
            <a:chOff x="0" y="0"/>
            <a:chExt cx="394344" cy="541236"/>
          </a:xfrm>
        </p:grpSpPr>
        <p:sp>
          <p:nvSpPr>
            <p:cNvPr id="346" name="Rectangle"/>
            <p:cNvSpPr/>
            <p:nvPr/>
          </p:nvSpPr>
          <p:spPr>
            <a:xfrm>
              <a:off x="0" y="-1"/>
              <a:ext cx="394345" cy="541238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21768B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7" name="8"/>
            <p:cNvSpPr txBox="1"/>
            <p:nvPr/>
          </p:nvSpPr>
          <p:spPr>
            <a:xfrm>
              <a:off x="0" y="53448"/>
              <a:ext cx="394345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>
                <a:defRPr sz="1800"/>
              </a:pPr>
              <a:r>
                <a:rPr sz="2400"/>
                <a:t>8</a:t>
              </a:r>
            </a:p>
          </p:txBody>
        </p:sp>
      </p:grpSp>
      <p:sp>
        <p:nvSpPr>
          <p:cNvPr id="349" name="Leecher"/>
          <p:cNvSpPr txBox="1"/>
          <p:nvPr/>
        </p:nvSpPr>
        <p:spPr>
          <a:xfrm>
            <a:off x="989290" y="6234148"/>
            <a:ext cx="1043097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>
              <a:defRPr sz="1800"/>
            </a:pPr>
            <a:r>
              <a:rPr sz="2400"/>
              <a:t>Leecher</a:t>
            </a:r>
          </a:p>
        </p:txBody>
      </p:sp>
      <p:grpSp>
        <p:nvGrpSpPr>
          <p:cNvPr id="352" name="Group"/>
          <p:cNvGrpSpPr/>
          <p:nvPr/>
        </p:nvGrpSpPr>
        <p:grpSpPr>
          <a:xfrm>
            <a:off x="174648" y="4713513"/>
            <a:ext cx="357469" cy="541237"/>
            <a:chOff x="0" y="0"/>
            <a:chExt cx="357468" cy="541236"/>
          </a:xfrm>
        </p:grpSpPr>
        <p:sp>
          <p:nvSpPr>
            <p:cNvPr id="350" name="Rectangle"/>
            <p:cNvSpPr/>
            <p:nvPr/>
          </p:nvSpPr>
          <p:spPr>
            <a:xfrm>
              <a:off x="0" y="-1"/>
              <a:ext cx="357469" cy="541238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16516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1" name="1"/>
            <p:cNvSpPr txBox="1"/>
            <p:nvPr/>
          </p:nvSpPr>
          <p:spPr>
            <a:xfrm>
              <a:off x="0" y="53448"/>
              <a:ext cx="357469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>
                <a:defRPr sz="1800"/>
              </a:pPr>
              <a:r>
                <a:rPr sz="2400"/>
                <a:t>1</a:t>
              </a:r>
            </a:p>
          </p:txBody>
        </p:sp>
      </p:grpSp>
      <p:grpSp>
        <p:nvGrpSpPr>
          <p:cNvPr id="355" name="Group"/>
          <p:cNvGrpSpPr/>
          <p:nvPr/>
        </p:nvGrpSpPr>
        <p:grpSpPr>
          <a:xfrm>
            <a:off x="636387" y="4713513"/>
            <a:ext cx="357470" cy="541237"/>
            <a:chOff x="0" y="0"/>
            <a:chExt cx="357468" cy="541236"/>
          </a:xfrm>
        </p:grpSpPr>
        <p:sp>
          <p:nvSpPr>
            <p:cNvPr id="353" name="Rectangle"/>
            <p:cNvSpPr/>
            <p:nvPr/>
          </p:nvSpPr>
          <p:spPr>
            <a:xfrm>
              <a:off x="0" y="-1"/>
              <a:ext cx="357469" cy="541238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16516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4" name="2"/>
            <p:cNvSpPr txBox="1"/>
            <p:nvPr/>
          </p:nvSpPr>
          <p:spPr>
            <a:xfrm>
              <a:off x="0" y="53448"/>
              <a:ext cx="357469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>
                <a:defRPr sz="1800"/>
              </a:pPr>
              <a:r>
                <a:rPr sz="2400"/>
                <a:t>2</a:t>
              </a:r>
            </a:p>
          </p:txBody>
        </p:sp>
      </p:grpSp>
      <p:grpSp>
        <p:nvGrpSpPr>
          <p:cNvPr id="358" name="Group"/>
          <p:cNvGrpSpPr/>
          <p:nvPr/>
        </p:nvGrpSpPr>
        <p:grpSpPr>
          <a:xfrm>
            <a:off x="1090059" y="4713513"/>
            <a:ext cx="357470" cy="541237"/>
            <a:chOff x="0" y="0"/>
            <a:chExt cx="357468" cy="541236"/>
          </a:xfrm>
        </p:grpSpPr>
        <p:sp>
          <p:nvSpPr>
            <p:cNvPr id="356" name="Rectangle"/>
            <p:cNvSpPr/>
            <p:nvPr/>
          </p:nvSpPr>
          <p:spPr>
            <a:xfrm>
              <a:off x="0" y="-1"/>
              <a:ext cx="357469" cy="541238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16516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7" name="3"/>
            <p:cNvSpPr txBox="1"/>
            <p:nvPr/>
          </p:nvSpPr>
          <p:spPr>
            <a:xfrm>
              <a:off x="0" y="53448"/>
              <a:ext cx="357469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>
                <a:defRPr sz="1800"/>
              </a:pPr>
              <a:r>
                <a:rPr sz="2400"/>
                <a:t>3</a:t>
              </a:r>
            </a:p>
          </p:txBody>
        </p:sp>
      </p:grpSp>
      <p:sp>
        <p:nvSpPr>
          <p:cNvPr id="359" name="Shape"/>
          <p:cNvSpPr/>
          <p:nvPr/>
        </p:nvSpPr>
        <p:spPr>
          <a:xfrm rot="2680512">
            <a:off x="2206538" y="3740060"/>
            <a:ext cx="541237" cy="9035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130"/>
                </a:moveTo>
                <a:lnTo>
                  <a:pt x="5400" y="15130"/>
                </a:lnTo>
                <a:lnTo>
                  <a:pt x="5400" y="0"/>
                </a:lnTo>
                <a:lnTo>
                  <a:pt x="16200" y="0"/>
                </a:lnTo>
                <a:lnTo>
                  <a:pt x="16200" y="15130"/>
                </a:lnTo>
                <a:lnTo>
                  <a:pt x="21600" y="1513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165160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0" name="Leecher"/>
          <p:cNvSpPr txBox="1"/>
          <p:nvPr/>
        </p:nvSpPr>
        <p:spPr>
          <a:xfrm>
            <a:off x="6711252" y="6234146"/>
            <a:ext cx="1043098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>
              <a:defRPr sz="1800"/>
            </a:pPr>
            <a:r>
              <a:rPr sz="2400"/>
              <a:t>Leecher</a:t>
            </a:r>
          </a:p>
        </p:txBody>
      </p:sp>
      <p:sp>
        <p:nvSpPr>
          <p:cNvPr id="361" name="Shape"/>
          <p:cNvSpPr/>
          <p:nvPr/>
        </p:nvSpPr>
        <p:spPr>
          <a:xfrm rot="18900000">
            <a:off x="5994739" y="3739341"/>
            <a:ext cx="541237" cy="9035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130"/>
                </a:moveTo>
                <a:lnTo>
                  <a:pt x="5400" y="15130"/>
                </a:lnTo>
                <a:lnTo>
                  <a:pt x="5400" y="0"/>
                </a:lnTo>
                <a:lnTo>
                  <a:pt x="16200" y="0"/>
                </a:lnTo>
                <a:lnTo>
                  <a:pt x="16200" y="15130"/>
                </a:lnTo>
                <a:lnTo>
                  <a:pt x="21600" y="1513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165160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364" name="Group"/>
          <p:cNvGrpSpPr/>
          <p:nvPr/>
        </p:nvGrpSpPr>
        <p:grpSpPr>
          <a:xfrm>
            <a:off x="2004939" y="4713513"/>
            <a:ext cx="357470" cy="541237"/>
            <a:chOff x="0" y="0"/>
            <a:chExt cx="357468" cy="541236"/>
          </a:xfrm>
        </p:grpSpPr>
        <p:sp>
          <p:nvSpPr>
            <p:cNvPr id="362" name="Rectangle"/>
            <p:cNvSpPr/>
            <p:nvPr/>
          </p:nvSpPr>
          <p:spPr>
            <a:xfrm>
              <a:off x="0" y="-1"/>
              <a:ext cx="357469" cy="541238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16516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3" name="5"/>
            <p:cNvSpPr txBox="1"/>
            <p:nvPr/>
          </p:nvSpPr>
          <p:spPr>
            <a:xfrm>
              <a:off x="0" y="53448"/>
              <a:ext cx="357469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>
                <a:defRPr sz="1800"/>
              </a:pPr>
              <a:r>
                <a:rPr sz="2400"/>
                <a:t>5</a:t>
              </a:r>
            </a:p>
          </p:txBody>
        </p:sp>
      </p:grpSp>
      <p:sp>
        <p:nvSpPr>
          <p:cNvPr id="365" name="Double Arrow"/>
          <p:cNvSpPr/>
          <p:nvPr/>
        </p:nvSpPr>
        <p:spPr>
          <a:xfrm>
            <a:off x="2477156" y="5796564"/>
            <a:ext cx="3788202" cy="43758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>
            <a:solidFill>
              <a:srgbClr val="21768B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368" name="Group"/>
          <p:cNvGrpSpPr/>
          <p:nvPr/>
        </p:nvGrpSpPr>
        <p:grpSpPr>
          <a:xfrm>
            <a:off x="1544628" y="4710462"/>
            <a:ext cx="357470" cy="541237"/>
            <a:chOff x="0" y="0"/>
            <a:chExt cx="357468" cy="541236"/>
          </a:xfrm>
        </p:grpSpPr>
        <p:sp>
          <p:nvSpPr>
            <p:cNvPr id="366" name="Rectangle"/>
            <p:cNvSpPr/>
            <p:nvPr/>
          </p:nvSpPr>
          <p:spPr>
            <a:xfrm>
              <a:off x="0" y="-1"/>
              <a:ext cx="357469" cy="541238"/>
            </a:xfrm>
            <a:prstGeom prst="rect">
              <a:avLst/>
            </a:prstGeom>
            <a:solidFill>
              <a:schemeClr val="accent2"/>
            </a:solidFill>
            <a:ln w="25400" cap="flat">
              <a:solidFill>
                <a:srgbClr val="6D0F14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7" name="4"/>
            <p:cNvSpPr txBox="1"/>
            <p:nvPr/>
          </p:nvSpPr>
          <p:spPr>
            <a:xfrm>
              <a:off x="0" y="53448"/>
              <a:ext cx="357469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>
                <a:defRPr sz="1800"/>
              </a:pPr>
              <a:r>
                <a:rPr sz="2400"/>
                <a:t>4</a:t>
              </a:r>
            </a:p>
          </p:txBody>
        </p:sp>
      </p:grpSp>
      <p:grpSp>
        <p:nvGrpSpPr>
          <p:cNvPr id="371" name="Group"/>
          <p:cNvGrpSpPr/>
          <p:nvPr/>
        </p:nvGrpSpPr>
        <p:grpSpPr>
          <a:xfrm>
            <a:off x="2899610" y="4713513"/>
            <a:ext cx="357470" cy="541237"/>
            <a:chOff x="0" y="0"/>
            <a:chExt cx="357468" cy="541236"/>
          </a:xfrm>
        </p:grpSpPr>
        <p:sp>
          <p:nvSpPr>
            <p:cNvPr id="369" name="Rectangle"/>
            <p:cNvSpPr/>
            <p:nvPr/>
          </p:nvSpPr>
          <p:spPr>
            <a:xfrm>
              <a:off x="0" y="-1"/>
              <a:ext cx="357469" cy="541238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16516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0" name="7"/>
            <p:cNvSpPr txBox="1"/>
            <p:nvPr/>
          </p:nvSpPr>
          <p:spPr>
            <a:xfrm>
              <a:off x="0" y="53448"/>
              <a:ext cx="357469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>
                <a:defRPr sz="1800"/>
              </a:pPr>
              <a:r>
                <a:rPr sz="2400"/>
                <a:t>7</a:t>
              </a:r>
            </a:p>
          </p:txBody>
        </p:sp>
      </p:grpSp>
      <p:grpSp>
        <p:nvGrpSpPr>
          <p:cNvPr id="374" name="Group"/>
          <p:cNvGrpSpPr/>
          <p:nvPr/>
        </p:nvGrpSpPr>
        <p:grpSpPr>
          <a:xfrm>
            <a:off x="2455385" y="4713513"/>
            <a:ext cx="357470" cy="541237"/>
            <a:chOff x="0" y="0"/>
            <a:chExt cx="357468" cy="541236"/>
          </a:xfrm>
        </p:grpSpPr>
        <p:sp>
          <p:nvSpPr>
            <p:cNvPr id="372" name="Rectangle"/>
            <p:cNvSpPr/>
            <p:nvPr/>
          </p:nvSpPr>
          <p:spPr>
            <a:xfrm>
              <a:off x="0" y="-1"/>
              <a:ext cx="357469" cy="541238"/>
            </a:xfrm>
            <a:prstGeom prst="rect">
              <a:avLst/>
            </a:prstGeom>
            <a:solidFill>
              <a:schemeClr val="accent2"/>
            </a:solidFill>
            <a:ln w="25400" cap="flat">
              <a:solidFill>
                <a:srgbClr val="6D0F14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3" name="6"/>
            <p:cNvSpPr txBox="1"/>
            <p:nvPr/>
          </p:nvSpPr>
          <p:spPr>
            <a:xfrm>
              <a:off x="0" y="53448"/>
              <a:ext cx="357469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>
                <a:defRPr sz="1800"/>
              </a:pPr>
              <a:r>
                <a:rPr sz="2400"/>
                <a:t>6</a:t>
              </a:r>
            </a:p>
          </p:txBody>
        </p:sp>
      </p:grpSp>
      <p:grpSp>
        <p:nvGrpSpPr>
          <p:cNvPr id="377" name="Group"/>
          <p:cNvGrpSpPr/>
          <p:nvPr/>
        </p:nvGrpSpPr>
        <p:grpSpPr>
          <a:xfrm>
            <a:off x="3338865" y="4713513"/>
            <a:ext cx="394346" cy="541237"/>
            <a:chOff x="0" y="0"/>
            <a:chExt cx="394344" cy="541236"/>
          </a:xfrm>
        </p:grpSpPr>
        <p:sp>
          <p:nvSpPr>
            <p:cNvPr id="375" name="Rectangle"/>
            <p:cNvSpPr/>
            <p:nvPr/>
          </p:nvSpPr>
          <p:spPr>
            <a:xfrm>
              <a:off x="0" y="-1"/>
              <a:ext cx="394345" cy="541238"/>
            </a:xfrm>
            <a:prstGeom prst="rect">
              <a:avLst/>
            </a:prstGeom>
            <a:solidFill>
              <a:schemeClr val="accent2"/>
            </a:solidFill>
            <a:ln w="25400" cap="flat">
              <a:solidFill>
                <a:srgbClr val="6D0F14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6" name="8"/>
            <p:cNvSpPr txBox="1"/>
            <p:nvPr/>
          </p:nvSpPr>
          <p:spPr>
            <a:xfrm>
              <a:off x="0" y="53448"/>
              <a:ext cx="394345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>
                <a:defRPr sz="1800"/>
              </a:pPr>
              <a:r>
                <a:rPr sz="2400"/>
                <a:t>8</a:t>
              </a:r>
            </a:p>
          </p:txBody>
        </p:sp>
      </p:grpSp>
      <p:grpSp>
        <p:nvGrpSpPr>
          <p:cNvPr id="380" name="Group"/>
          <p:cNvGrpSpPr/>
          <p:nvPr/>
        </p:nvGrpSpPr>
        <p:grpSpPr>
          <a:xfrm>
            <a:off x="5364293" y="4713513"/>
            <a:ext cx="357470" cy="541237"/>
            <a:chOff x="0" y="0"/>
            <a:chExt cx="357468" cy="541236"/>
          </a:xfrm>
        </p:grpSpPr>
        <p:sp>
          <p:nvSpPr>
            <p:cNvPr id="378" name="Rectangle"/>
            <p:cNvSpPr/>
            <p:nvPr/>
          </p:nvSpPr>
          <p:spPr>
            <a:xfrm>
              <a:off x="0" y="-1"/>
              <a:ext cx="357469" cy="541238"/>
            </a:xfrm>
            <a:prstGeom prst="rect">
              <a:avLst/>
            </a:prstGeom>
            <a:solidFill>
              <a:srgbClr val="92D050"/>
            </a:solidFill>
            <a:ln w="25400" cap="flat">
              <a:solidFill>
                <a:srgbClr val="00B05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9" name="1"/>
            <p:cNvSpPr txBox="1"/>
            <p:nvPr/>
          </p:nvSpPr>
          <p:spPr>
            <a:xfrm>
              <a:off x="0" y="53448"/>
              <a:ext cx="357469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>
                <a:defRPr sz="1800"/>
              </a:pPr>
              <a:r>
                <a:rPr sz="2400"/>
                <a:t>1</a:t>
              </a:r>
            </a:p>
          </p:txBody>
        </p:sp>
      </p:grpSp>
      <p:grpSp>
        <p:nvGrpSpPr>
          <p:cNvPr id="383" name="Group"/>
          <p:cNvGrpSpPr/>
          <p:nvPr/>
        </p:nvGrpSpPr>
        <p:grpSpPr>
          <a:xfrm>
            <a:off x="5826033" y="4713513"/>
            <a:ext cx="357470" cy="541237"/>
            <a:chOff x="0" y="0"/>
            <a:chExt cx="357468" cy="541236"/>
          </a:xfrm>
        </p:grpSpPr>
        <p:sp>
          <p:nvSpPr>
            <p:cNvPr id="381" name="Rectangle"/>
            <p:cNvSpPr/>
            <p:nvPr/>
          </p:nvSpPr>
          <p:spPr>
            <a:xfrm>
              <a:off x="0" y="-1"/>
              <a:ext cx="357469" cy="541238"/>
            </a:xfrm>
            <a:prstGeom prst="rect">
              <a:avLst/>
            </a:prstGeom>
            <a:solidFill>
              <a:srgbClr val="92D050"/>
            </a:solidFill>
            <a:ln w="25400" cap="flat">
              <a:solidFill>
                <a:srgbClr val="00B05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2" name="2"/>
            <p:cNvSpPr txBox="1"/>
            <p:nvPr/>
          </p:nvSpPr>
          <p:spPr>
            <a:xfrm>
              <a:off x="0" y="53448"/>
              <a:ext cx="357469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>
                <a:defRPr sz="1800"/>
              </a:pPr>
              <a:r>
                <a:rPr sz="2400"/>
                <a:t>2</a:t>
              </a:r>
            </a:p>
          </p:txBody>
        </p:sp>
      </p:grpSp>
      <p:grpSp>
        <p:nvGrpSpPr>
          <p:cNvPr id="386" name="Group"/>
          <p:cNvGrpSpPr/>
          <p:nvPr/>
        </p:nvGrpSpPr>
        <p:grpSpPr>
          <a:xfrm>
            <a:off x="6279705" y="4713513"/>
            <a:ext cx="357470" cy="541237"/>
            <a:chOff x="0" y="0"/>
            <a:chExt cx="357468" cy="541236"/>
          </a:xfrm>
        </p:grpSpPr>
        <p:sp>
          <p:nvSpPr>
            <p:cNvPr id="384" name="Rectangle"/>
            <p:cNvSpPr/>
            <p:nvPr/>
          </p:nvSpPr>
          <p:spPr>
            <a:xfrm>
              <a:off x="0" y="-1"/>
              <a:ext cx="357469" cy="541238"/>
            </a:xfrm>
            <a:prstGeom prst="rect">
              <a:avLst/>
            </a:prstGeom>
            <a:solidFill>
              <a:srgbClr val="92D050"/>
            </a:solidFill>
            <a:ln w="25400" cap="flat">
              <a:solidFill>
                <a:srgbClr val="00B05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5" name="3"/>
            <p:cNvSpPr txBox="1"/>
            <p:nvPr/>
          </p:nvSpPr>
          <p:spPr>
            <a:xfrm>
              <a:off x="0" y="53448"/>
              <a:ext cx="357469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>
                <a:defRPr sz="1800"/>
              </a:pPr>
              <a:r>
                <a:rPr sz="2400"/>
                <a:t>3</a:t>
              </a:r>
            </a:p>
          </p:txBody>
        </p:sp>
      </p:grpSp>
      <p:grpSp>
        <p:nvGrpSpPr>
          <p:cNvPr id="389" name="Group"/>
          <p:cNvGrpSpPr/>
          <p:nvPr/>
        </p:nvGrpSpPr>
        <p:grpSpPr>
          <a:xfrm>
            <a:off x="7194584" y="4713513"/>
            <a:ext cx="357470" cy="541237"/>
            <a:chOff x="0" y="0"/>
            <a:chExt cx="357468" cy="541236"/>
          </a:xfrm>
        </p:grpSpPr>
        <p:sp>
          <p:nvSpPr>
            <p:cNvPr id="387" name="Rectangle"/>
            <p:cNvSpPr/>
            <p:nvPr/>
          </p:nvSpPr>
          <p:spPr>
            <a:xfrm>
              <a:off x="0" y="-1"/>
              <a:ext cx="357469" cy="541238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16516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8" name="5"/>
            <p:cNvSpPr txBox="1"/>
            <p:nvPr/>
          </p:nvSpPr>
          <p:spPr>
            <a:xfrm>
              <a:off x="0" y="53448"/>
              <a:ext cx="357469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>
                <a:defRPr sz="1800"/>
              </a:pPr>
              <a:r>
                <a:rPr sz="2400"/>
                <a:t>5</a:t>
              </a:r>
            </a:p>
          </p:txBody>
        </p:sp>
      </p:grpSp>
      <p:grpSp>
        <p:nvGrpSpPr>
          <p:cNvPr id="392" name="Group"/>
          <p:cNvGrpSpPr/>
          <p:nvPr/>
        </p:nvGrpSpPr>
        <p:grpSpPr>
          <a:xfrm>
            <a:off x="6734274" y="4710462"/>
            <a:ext cx="357470" cy="541237"/>
            <a:chOff x="0" y="0"/>
            <a:chExt cx="357468" cy="541236"/>
          </a:xfrm>
        </p:grpSpPr>
        <p:sp>
          <p:nvSpPr>
            <p:cNvPr id="390" name="Rectangle"/>
            <p:cNvSpPr/>
            <p:nvPr/>
          </p:nvSpPr>
          <p:spPr>
            <a:xfrm>
              <a:off x="0" y="-1"/>
              <a:ext cx="357469" cy="541238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16516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1" name="4"/>
            <p:cNvSpPr txBox="1"/>
            <p:nvPr/>
          </p:nvSpPr>
          <p:spPr>
            <a:xfrm>
              <a:off x="0" y="53448"/>
              <a:ext cx="357469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>
                <a:defRPr sz="1800"/>
              </a:pPr>
              <a:r>
                <a:rPr sz="2400"/>
                <a:t>4</a:t>
              </a:r>
            </a:p>
          </p:txBody>
        </p:sp>
      </p:grpSp>
      <p:grpSp>
        <p:nvGrpSpPr>
          <p:cNvPr id="395" name="Group"/>
          <p:cNvGrpSpPr/>
          <p:nvPr/>
        </p:nvGrpSpPr>
        <p:grpSpPr>
          <a:xfrm>
            <a:off x="8089256" y="4713513"/>
            <a:ext cx="357470" cy="541237"/>
            <a:chOff x="0" y="0"/>
            <a:chExt cx="357468" cy="541236"/>
          </a:xfrm>
        </p:grpSpPr>
        <p:sp>
          <p:nvSpPr>
            <p:cNvPr id="393" name="Rectangle"/>
            <p:cNvSpPr/>
            <p:nvPr/>
          </p:nvSpPr>
          <p:spPr>
            <a:xfrm>
              <a:off x="0" y="-1"/>
              <a:ext cx="357469" cy="541238"/>
            </a:xfrm>
            <a:prstGeom prst="rect">
              <a:avLst/>
            </a:prstGeom>
            <a:solidFill>
              <a:srgbClr val="92D050"/>
            </a:solidFill>
            <a:ln w="25400" cap="flat">
              <a:solidFill>
                <a:srgbClr val="00B05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4" name="7"/>
            <p:cNvSpPr txBox="1"/>
            <p:nvPr/>
          </p:nvSpPr>
          <p:spPr>
            <a:xfrm>
              <a:off x="0" y="53448"/>
              <a:ext cx="357469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>
                <a:defRPr sz="1800"/>
              </a:pPr>
              <a:r>
                <a:rPr sz="2400"/>
                <a:t>7</a:t>
              </a:r>
            </a:p>
          </p:txBody>
        </p:sp>
      </p:grpSp>
      <p:grpSp>
        <p:nvGrpSpPr>
          <p:cNvPr id="398" name="Group"/>
          <p:cNvGrpSpPr/>
          <p:nvPr/>
        </p:nvGrpSpPr>
        <p:grpSpPr>
          <a:xfrm>
            <a:off x="7645031" y="4713513"/>
            <a:ext cx="357470" cy="541237"/>
            <a:chOff x="0" y="0"/>
            <a:chExt cx="357468" cy="541236"/>
          </a:xfrm>
        </p:grpSpPr>
        <p:sp>
          <p:nvSpPr>
            <p:cNvPr id="396" name="Rectangle"/>
            <p:cNvSpPr/>
            <p:nvPr/>
          </p:nvSpPr>
          <p:spPr>
            <a:xfrm>
              <a:off x="0" y="-1"/>
              <a:ext cx="357469" cy="541238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16516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7" name="6"/>
            <p:cNvSpPr txBox="1"/>
            <p:nvPr/>
          </p:nvSpPr>
          <p:spPr>
            <a:xfrm>
              <a:off x="0" y="53448"/>
              <a:ext cx="357469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>
                <a:defRPr sz="1800"/>
              </a:pPr>
              <a:r>
                <a:rPr sz="2400"/>
                <a:t>6</a:t>
              </a:r>
            </a:p>
          </p:txBody>
        </p:sp>
      </p:grpSp>
      <p:grpSp>
        <p:nvGrpSpPr>
          <p:cNvPr id="401" name="Group"/>
          <p:cNvGrpSpPr/>
          <p:nvPr/>
        </p:nvGrpSpPr>
        <p:grpSpPr>
          <a:xfrm>
            <a:off x="8528511" y="4713513"/>
            <a:ext cx="394346" cy="541237"/>
            <a:chOff x="0" y="0"/>
            <a:chExt cx="394344" cy="541236"/>
          </a:xfrm>
        </p:grpSpPr>
        <p:sp>
          <p:nvSpPr>
            <p:cNvPr id="399" name="Rectangle"/>
            <p:cNvSpPr/>
            <p:nvPr/>
          </p:nvSpPr>
          <p:spPr>
            <a:xfrm>
              <a:off x="0" y="-1"/>
              <a:ext cx="394345" cy="541238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16516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0" name="8"/>
            <p:cNvSpPr txBox="1"/>
            <p:nvPr/>
          </p:nvSpPr>
          <p:spPr>
            <a:xfrm>
              <a:off x="0" y="53448"/>
              <a:ext cx="394345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>
                <a:defRPr sz="1800"/>
              </a:pPr>
              <a:r>
                <a:rPr sz="2400"/>
                <a:t>8</a:t>
              </a:r>
            </a:p>
          </p:txBody>
        </p:sp>
      </p:grpSp>
      <p:sp>
        <p:nvSpPr>
          <p:cNvPr id="402" name="Seeder"/>
          <p:cNvSpPr txBox="1"/>
          <p:nvPr/>
        </p:nvSpPr>
        <p:spPr>
          <a:xfrm>
            <a:off x="1166455" y="6234148"/>
            <a:ext cx="944425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400">
                <a:solidFill>
                  <a:schemeClr val="accent2"/>
                </a:solidFill>
              </a:defRPr>
            </a:lvl1pPr>
          </a:lstStyle>
          <a:p>
            <a:pPr>
              <a:defRPr b="0" sz="1800">
                <a:solidFill>
                  <a:srgbClr val="000000"/>
                </a:solidFill>
              </a:defRPr>
            </a:pPr>
            <a:r>
              <a:rPr b="1" sz="2400">
                <a:solidFill>
                  <a:schemeClr val="accent2"/>
                </a:solidFill>
              </a:rPr>
              <a:t>Seeder</a:t>
            </a:r>
          </a:p>
        </p:txBody>
      </p:sp>
      <p:pic>
        <p:nvPicPr>
          <p:cNvPr id="403" name="D:\Classes\CS 4700\assets\User Coat Red-01.png" descr="D:\Classes\CS 4700\assets\User Coat Red-0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28487" y="5369867"/>
            <a:ext cx="864282" cy="864282"/>
          </a:xfrm>
          <a:prstGeom prst="rect">
            <a:avLst/>
          </a:prstGeom>
          <a:ln w="12700">
            <a:miter lim="400000"/>
          </a:ln>
        </p:spPr>
      </p:pic>
      <p:sp>
        <p:nvSpPr>
          <p:cNvPr id="404" name="Seeder"/>
          <p:cNvSpPr txBox="1"/>
          <p:nvPr/>
        </p:nvSpPr>
        <p:spPr>
          <a:xfrm>
            <a:off x="6901107" y="6234148"/>
            <a:ext cx="94442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400">
                <a:solidFill>
                  <a:schemeClr val="accent2"/>
                </a:solidFill>
              </a:defRPr>
            </a:lvl1pPr>
          </a:lstStyle>
          <a:p>
            <a:pPr>
              <a:defRPr b="0" sz="1800">
                <a:solidFill>
                  <a:srgbClr val="000000"/>
                </a:solidFill>
              </a:defRPr>
            </a:pPr>
            <a:r>
              <a:rPr b="1" sz="2400">
                <a:solidFill>
                  <a:schemeClr val="accent2"/>
                </a:solidFill>
              </a:rPr>
              <a:t>Seeder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1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8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Class="entr" nodeType="after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Class="entr" nodeType="after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Class="entr" nodeType="afterEffect" presetSubtype="8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Class="entr" nodeType="afterEffect" presetSubtype="8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Class="entr" nodeType="afterEffect" presetSubtype="1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48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Class="entr" nodeType="afterEffect" presetSubtype="8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Class="entr" nodeType="afterEffect" presetSubtype="8" presetID="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3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Class="entr" nodeType="clickEffect" presetSubtype="8" presetID="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Class="entr" nodeType="afterEffect" presetSubtype="8" presetID="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8" presetID="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Class="entr" nodeType="afterEffect" presetSubtype="8" presetID="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Class="entr" nodeType="clickEffect" presetSubtype="8" presetID="2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Class="entr" nodeType="afterEffect" presetSubtype="8" presetID="2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Class="entr" nodeType="clickEffect" presetSubtype="8" presetID="2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ntr" nodeType="clickEffect" presetSubtype="8" presetID="2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Class="entr" nodeType="afterEffect" presetSubtype="8" presetID="2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1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Class="exit" nodeType="clickEffect" presetSubtype="4" presetID="2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Class="entr" nodeType="afterEffect" presetSubtype="8" presetID="2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Class="entr" nodeType="clickEffect" presetSubtype="8" presetID="2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8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Class="entr" nodeType="afterEffect" presetSubtype="8" presetID="2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3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Class="exit" nodeType="clickEffect" presetSubtype="4" presetID="2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Class="entr" nodeType="afterEffect" presetSubtype="8" presetID="2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4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65" grpId="12"/>
      <p:bldP build="whole" bldLvl="1" animBg="1" rev="0" advAuto="0" spid="364" grpId="11"/>
      <p:bldP build="whole" bldLvl="1" animBg="1" rev="0" advAuto="0" spid="383" grpId="17"/>
      <p:bldP build="whole" bldLvl="1" animBg="1" rev="0" advAuto="0" spid="360" grpId="7"/>
      <p:bldP build="whole" bldLvl="1" animBg="1" rev="0" advAuto="0" spid="403" grpId="8"/>
      <p:bldP build="whole" bldLvl="1" animBg="1" rev="0" advAuto="0" spid="392" grpId="10"/>
      <p:bldP build="whole" bldLvl="1" animBg="1" rev="0" advAuto="0" spid="402" grpId="23"/>
      <p:bldP build="whole" bldLvl="1" animBg="1" rev="0" advAuto="0" spid="389" grpId="24"/>
      <p:bldP build="whole" bldLvl="1" animBg="1" rev="0" advAuto="0" spid="395" grpId="25"/>
      <p:bldP build="whole" bldLvl="1" animBg="1" rev="0" advAuto="0" spid="359" grpId="3"/>
      <p:bldP build="whole" bldLvl="1" animBg="1" rev="0" advAuto="0" spid="358" grpId="6"/>
      <p:bldP build="whole" bldLvl="1" animBg="1" rev="0" advAuto="0" spid="377" grpId="21"/>
      <p:bldP build="whole" bldLvl="1" animBg="1" rev="0" advAuto="0" spid="401" grpId="19"/>
      <p:bldP build="whole" bldLvl="1" animBg="1" rev="0" advAuto="0" spid="371" grpId="15"/>
      <p:bldP build="whole" bldLvl="1" animBg="1" rev="0" advAuto="0" spid="398" grpId="16"/>
      <p:bldP build="whole" bldLvl="1" animBg="1" rev="0" advAuto="0" spid="349" grpId="22"/>
      <p:bldP build="whole" bldLvl="1" animBg="1" rev="0" advAuto="0" spid="352" grpId="4"/>
      <p:bldP build="whole" bldLvl="1" animBg="1" rev="0" advAuto="0" spid="404" grpId="27"/>
      <p:bldP build="whole" bldLvl="1" animBg="1" rev="0" advAuto="0" spid="386" grpId="20"/>
      <p:bldP build="whole" bldLvl="1" animBg="1" rev="0" advAuto="0" spid="360" grpId="26"/>
      <p:bldP build="whole" bldLvl="1" animBg="1" rev="0" advAuto="0" spid="380" grpId="14"/>
      <p:bldP build="whole" bldLvl="1" animBg="1" rev="0" advAuto="0" spid="361" grpId="9"/>
      <p:bldP build="whole" bldLvl="1" animBg="1" rev="0" advAuto="0" spid="374" grpId="18"/>
      <p:bldP build="whole" bldLvl="1" animBg="1" rev="0" advAuto="0" spid="355" grpId="5"/>
      <p:bldP build="whole" bldLvl="1" animBg="1" rev="0" advAuto="0" spid="323" grpId="1"/>
      <p:bldP build="whole" bldLvl="1" animBg="1" rev="0" advAuto="0" spid="349" grpId="2"/>
      <p:bldP build="whole" bldLvl="1" animBg="1" rev="0" advAuto="0" spid="368" grpId="13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The Beauty of BitTorrent"/>
          <p:cNvSpPr txBox="1"/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/>
          <a:lstStyle/>
          <a:p>
            <a:pPr/>
            <a:r>
              <a:t>The Beauty of BitTorrent</a:t>
            </a:r>
          </a:p>
        </p:txBody>
      </p:sp>
      <p:sp>
        <p:nvSpPr>
          <p:cNvPr id="407" name="Slide Number"/>
          <p:cNvSpPr txBox="1"/>
          <p:nvPr>
            <p:ph type="sldNum" sz="quarter" idx="2"/>
          </p:nvPr>
        </p:nvSpPr>
        <p:spPr>
          <a:xfrm>
            <a:off x="0" y="1223250"/>
            <a:ext cx="533400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408" name="More leechers = more replicas of pieces…"/>
          <p:cNvSpPr txBox="1"/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/>
          <a:lstStyle/>
          <a:p>
            <a:pPr/>
            <a:r>
              <a:t>More leechers = more replicas of pieces</a:t>
            </a:r>
          </a:p>
          <a:p>
            <a:pPr/>
            <a:r>
              <a:t>More replicas = faster downloads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Multiple, redundant sources for each piece</a:t>
            </a:r>
          </a:p>
          <a:p>
            <a:pPr/>
            <a:r>
              <a:t>Even while downloading, leechers take load off the seed(s)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Great for content distribution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Cost is shared among the swarm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Typical Swarm Behavior"/>
          <p:cNvSpPr txBox="1"/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/>
          <a:lstStyle/>
          <a:p>
            <a:pPr/>
            <a:r>
              <a:t>Typical Swarm Behavior</a:t>
            </a:r>
          </a:p>
        </p:txBody>
      </p:sp>
      <p:sp>
        <p:nvSpPr>
          <p:cNvPr id="411" name="Slide Number"/>
          <p:cNvSpPr txBox="1"/>
          <p:nvPr>
            <p:ph type="sldNum" sz="quarter" idx="2"/>
          </p:nvPr>
        </p:nvSpPr>
        <p:spPr>
          <a:xfrm>
            <a:off x="0" y="1223250"/>
            <a:ext cx="533400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412" name="D:\Classes\CS 4700\assets\torrent_stats.jpg" descr="D:\Classes\CS 4700\assets\torrent_stat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968" y="1906819"/>
            <a:ext cx="8900688" cy="42762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ub-Pieces and Pipelining"/>
          <p:cNvSpPr txBox="1"/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/>
          <a:lstStyle/>
          <a:p>
            <a:pPr/>
            <a:r>
              <a:t>Sub-Pieces and Pipelining</a:t>
            </a:r>
          </a:p>
        </p:txBody>
      </p:sp>
      <p:sp>
        <p:nvSpPr>
          <p:cNvPr id="415" name="Slide Number"/>
          <p:cNvSpPr txBox="1"/>
          <p:nvPr>
            <p:ph type="sldNum" sz="quarter" idx="2"/>
          </p:nvPr>
        </p:nvSpPr>
        <p:spPr>
          <a:xfrm>
            <a:off x="0" y="1223250"/>
            <a:ext cx="533400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416" name="Each piece is broken into sub-pieces…"/>
          <p:cNvSpPr txBox="1"/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/>
          <a:lstStyle/>
          <a:p>
            <a:pPr/>
            <a:r>
              <a:t>Each piece is broken into sub-pieces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~16 KB in size</a:t>
            </a:r>
          </a:p>
          <a:p>
            <a:pPr/>
            <a:r>
              <a:t>TCP Pipelining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For performance, you want long lived TCP connections (to get out of slow start)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Peers generally request 5 sub-pieces at a time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When one finished, immediately request another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Don’t start a new piece until previous is complete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Prioritizes complete pieces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Only complete pieces can be shared with other peers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Announcement</a:t>
            </a:r>
          </a:p>
        </p:txBody>
      </p:sp>
      <p:sp>
        <p:nvSpPr>
          <p:cNvPr id="169" name="Slide Number Placeholder 3"/>
          <p:cNvSpPr txBox="1"/>
          <p:nvPr>
            <p:ph type="sldNum" sz="quarter" idx="2"/>
          </p:nvPr>
        </p:nvSpPr>
        <p:spPr>
          <a:xfrm>
            <a:off x="160704" y="1248650"/>
            <a:ext cx="21199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70" name="Content Placeholder 5"/>
          <p:cNvSpPr txBox="1"/>
          <p:nvPr>
            <p:ph type="body" sz="half" idx="1"/>
          </p:nvPr>
        </p:nvSpPr>
        <p:spPr>
          <a:xfrm>
            <a:off x="152400" y="1545114"/>
            <a:ext cx="8839200" cy="2498076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24" y="1154446"/>
            <a:ext cx="9144001" cy="4807671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Class"/>
          <p:cNvSpPr/>
          <p:nvPr/>
        </p:nvSpPr>
        <p:spPr>
          <a:xfrm>
            <a:off x="2616104" y="1743600"/>
            <a:ext cx="1311335" cy="760091"/>
          </a:xfrm>
          <a:prstGeom prst="rect">
            <a:avLst/>
          </a:prstGeom>
          <a:solidFill>
            <a:srgbClr val="00B05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Class</a:t>
            </a:r>
          </a:p>
        </p:txBody>
      </p:sp>
      <p:sp>
        <p:nvSpPr>
          <p:cNvPr id="173" name="Class by Prof. Kwon"/>
          <p:cNvSpPr/>
          <p:nvPr/>
        </p:nvSpPr>
        <p:spPr>
          <a:xfrm>
            <a:off x="5230891" y="1743600"/>
            <a:ext cx="1311335" cy="760091"/>
          </a:xfrm>
          <a:prstGeom prst="rect">
            <a:avLst/>
          </a:prstGeom>
          <a:solidFill>
            <a:srgbClr val="00B05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2400">
                <a:solidFill>
                  <a:srgbClr val="FFFFFF"/>
                </a:solidFill>
              </a:defRPr>
            </a:pPr>
            <a:r>
              <a:t>Class by </a:t>
            </a:r>
            <a:r>
              <a:rPr sz="2200"/>
              <a:t>Prof. Kwon </a:t>
            </a:r>
          </a:p>
        </p:txBody>
      </p:sp>
      <p:sp>
        <p:nvSpPr>
          <p:cNvPr id="174" name="No Class"/>
          <p:cNvSpPr/>
          <p:nvPr/>
        </p:nvSpPr>
        <p:spPr>
          <a:xfrm>
            <a:off x="2616104" y="4258876"/>
            <a:ext cx="1311335" cy="760091"/>
          </a:xfrm>
          <a:prstGeom prst="rect">
            <a:avLst/>
          </a:prstGeom>
          <a:solidFill>
            <a:schemeClr val="accent2">
              <a:lumOff val="-9764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No Class</a:t>
            </a:r>
          </a:p>
        </p:txBody>
      </p:sp>
      <p:sp>
        <p:nvSpPr>
          <p:cNvPr id="175" name="Class"/>
          <p:cNvSpPr/>
          <p:nvPr/>
        </p:nvSpPr>
        <p:spPr>
          <a:xfrm>
            <a:off x="5230891" y="4258876"/>
            <a:ext cx="1311335" cy="760091"/>
          </a:xfrm>
          <a:prstGeom prst="rect">
            <a:avLst/>
          </a:prstGeom>
          <a:solidFill>
            <a:srgbClr val="00B05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Class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iece Selection"/>
          <p:cNvSpPr txBox="1"/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/>
          <a:lstStyle/>
          <a:p>
            <a:pPr/>
            <a:r>
              <a:t>Piece Selection</a:t>
            </a:r>
          </a:p>
        </p:txBody>
      </p:sp>
      <p:sp>
        <p:nvSpPr>
          <p:cNvPr id="419" name="Slide Number"/>
          <p:cNvSpPr txBox="1"/>
          <p:nvPr>
            <p:ph type="sldNum" sz="quarter" idx="2"/>
          </p:nvPr>
        </p:nvSpPr>
        <p:spPr>
          <a:xfrm>
            <a:off x="0" y="1223250"/>
            <a:ext cx="533400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420" name="Piece download order is critical…"/>
          <p:cNvSpPr txBox="1"/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/>
          <a:lstStyle/>
          <a:p>
            <a:pPr/>
            <a:r>
              <a:t>Piece download order is </a:t>
            </a:r>
            <a:r>
              <a:rPr>
                <a:solidFill>
                  <a:schemeClr val="accent1"/>
                </a:solidFill>
              </a:rPr>
              <a:t>critical</a:t>
            </a:r>
            <a:endParaRPr>
              <a:solidFill>
                <a:schemeClr val="accent1"/>
              </a:solidFill>
            </a:endParaRP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Worst-case scenario: all leeches have identical pieces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Nobody can share anything :(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Worst-case scenario: the initial seed disappears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If a piece is missing from the swarm, the torrent is broken</a:t>
            </a:r>
          </a:p>
          <a:p>
            <a:pPr/>
            <a:r>
              <a:t>What is the best strategy for selecting pieces?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Trick question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It depends on how many pieces you already have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4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20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Download Phases"/>
          <p:cNvSpPr txBox="1"/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/>
          <a:lstStyle/>
          <a:p>
            <a:pPr/>
            <a:r>
              <a:t>Download Phases</a:t>
            </a:r>
          </a:p>
        </p:txBody>
      </p:sp>
      <p:sp>
        <p:nvSpPr>
          <p:cNvPr id="423" name="Slide Number"/>
          <p:cNvSpPr txBox="1"/>
          <p:nvPr>
            <p:ph type="sldNum" sz="quarter" idx="2"/>
          </p:nvPr>
        </p:nvSpPr>
        <p:spPr>
          <a:xfrm>
            <a:off x="0" y="1223250"/>
            <a:ext cx="533400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424" name="Bootstrap: random selection…"/>
          <p:cNvSpPr txBox="1"/>
          <p:nvPr>
            <p:ph type="body" idx="1"/>
          </p:nvPr>
        </p:nvSpPr>
        <p:spPr>
          <a:xfrm>
            <a:off x="1349829" y="1600200"/>
            <a:ext cx="7794171" cy="5105400"/>
          </a:xfrm>
          <a:prstGeom prst="rect">
            <a:avLst/>
          </a:prstGeom>
        </p:spPr>
        <p:txBody>
          <a:bodyPr/>
          <a:lstStyle/>
          <a:p>
            <a:pPr/>
            <a:r>
              <a:t>Bootstrap: random selection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Initially, you have no pieces to trade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Essentially, beg for free pieces at random</a:t>
            </a:r>
          </a:p>
          <a:p>
            <a:pPr/>
            <a:r>
              <a:t>Steady-state: </a:t>
            </a:r>
            <a:r>
              <a:rPr>
                <a:solidFill>
                  <a:schemeClr val="accent2"/>
                </a:solidFill>
              </a:rPr>
              <a:t>rarest piece first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Ensures that common pieces are saved for last</a:t>
            </a:r>
          </a:p>
          <a:p>
            <a:pPr/>
            <a:r>
              <a:t>Endgame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Simultaneously request final pieces from multiple peers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Cancel connections to slow peers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Ensures that final pieces arrive quickly</a:t>
            </a:r>
          </a:p>
        </p:txBody>
      </p:sp>
      <p:sp>
        <p:nvSpPr>
          <p:cNvPr id="425" name="0%"/>
          <p:cNvSpPr txBox="1"/>
          <p:nvPr/>
        </p:nvSpPr>
        <p:spPr>
          <a:xfrm>
            <a:off x="354191" y="1687285"/>
            <a:ext cx="526217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>
              <a:defRPr sz="1800"/>
            </a:pPr>
            <a:r>
              <a:rPr sz="2400"/>
              <a:t>0%</a:t>
            </a:r>
          </a:p>
        </p:txBody>
      </p:sp>
      <p:sp>
        <p:nvSpPr>
          <p:cNvPr id="426" name="100%"/>
          <p:cNvSpPr txBox="1"/>
          <p:nvPr/>
        </p:nvSpPr>
        <p:spPr>
          <a:xfrm>
            <a:off x="186016" y="5954486"/>
            <a:ext cx="862569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>
              <a:defRPr sz="1800"/>
            </a:pPr>
            <a:r>
              <a:rPr sz="2400"/>
              <a:t>100%</a:t>
            </a:r>
          </a:p>
        </p:txBody>
      </p:sp>
      <p:sp>
        <p:nvSpPr>
          <p:cNvPr id="427" name="% Downloaded"/>
          <p:cNvSpPr txBox="1"/>
          <p:nvPr/>
        </p:nvSpPr>
        <p:spPr>
          <a:xfrm rot="16200000">
            <a:off x="-387613" y="3856320"/>
            <a:ext cx="1982500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>
              <a:defRPr sz="1800"/>
            </a:pPr>
            <a:r>
              <a:rPr sz="2400"/>
              <a:t>% Downloaded</a:t>
            </a:r>
          </a:p>
        </p:txBody>
      </p:sp>
      <p:sp>
        <p:nvSpPr>
          <p:cNvPr id="428" name="Line"/>
          <p:cNvSpPr/>
          <p:nvPr/>
        </p:nvSpPr>
        <p:spPr>
          <a:xfrm flipH="1">
            <a:off x="1197428" y="1687286"/>
            <a:ext cx="1" cy="4728865"/>
          </a:xfrm>
          <a:prstGeom prst="line">
            <a:avLst/>
          </a:prstGeom>
          <a:ln w="57150">
            <a:solidFill>
              <a:srgbClr val="28A0BE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24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Upload and Download Control"/>
          <p:cNvSpPr txBox="1"/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/>
          <a:lstStyle/>
          <a:p>
            <a:pPr/>
            <a:r>
              <a:t>Upload and Download Control</a:t>
            </a:r>
          </a:p>
        </p:txBody>
      </p:sp>
      <p:sp>
        <p:nvSpPr>
          <p:cNvPr id="431" name="Slide Number"/>
          <p:cNvSpPr txBox="1"/>
          <p:nvPr>
            <p:ph type="sldNum" sz="quarter" idx="2"/>
          </p:nvPr>
        </p:nvSpPr>
        <p:spPr>
          <a:xfrm>
            <a:off x="0" y="1223250"/>
            <a:ext cx="533400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432" name="How does each peer decide who to trade with?…"/>
          <p:cNvSpPr txBox="1"/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/>
          <a:lstStyle/>
          <a:p>
            <a:pPr/>
            <a:r>
              <a:t>How does each peer decide who to trade with?</a:t>
            </a:r>
          </a:p>
          <a:p>
            <a:pPr/>
            <a:r>
              <a:t>Incentive mechanism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Based on tit-for-tat, game theory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“If you give a piece to me, I’ll give a piece to you”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“If you screw me over, you get </a:t>
            </a:r>
            <a:r>
              <a:rPr>
                <a:solidFill>
                  <a:schemeClr val="accent2"/>
                </a:solidFill>
              </a:rPr>
              <a:t>nothing</a:t>
            </a:r>
            <a:r>
              <a:t>”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Two mechanisms: </a:t>
            </a:r>
            <a:r>
              <a:rPr>
                <a:solidFill>
                  <a:schemeClr val="accent1"/>
                </a:solidFill>
              </a:rPr>
              <a:t>choking</a:t>
            </a:r>
            <a:r>
              <a:t> and </a:t>
            </a:r>
            <a:r>
              <a:rPr>
                <a:solidFill>
                  <a:schemeClr val="accent1"/>
                </a:solidFill>
              </a:rPr>
              <a:t>optimistic unchoke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A Bit of Game Theory"/>
          <p:cNvSpPr txBox="1"/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/>
          <a:lstStyle/>
          <a:p>
            <a:pPr/>
            <a:r>
              <a:t>A Bit of Game Theory</a:t>
            </a:r>
          </a:p>
        </p:txBody>
      </p:sp>
      <p:sp>
        <p:nvSpPr>
          <p:cNvPr id="435" name="Slide Number"/>
          <p:cNvSpPr txBox="1"/>
          <p:nvPr>
            <p:ph type="sldNum" sz="quarter" idx="2"/>
          </p:nvPr>
        </p:nvSpPr>
        <p:spPr>
          <a:xfrm>
            <a:off x="0" y="1223250"/>
            <a:ext cx="533400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436" name="Iterated prisoner’s dilemma…"/>
          <p:cNvSpPr txBox="1"/>
          <p:nvPr>
            <p:ph type="body" idx="1"/>
          </p:nvPr>
        </p:nvSpPr>
        <p:spPr>
          <a:xfrm>
            <a:off x="152400" y="1600199"/>
            <a:ext cx="8839200" cy="508363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Iterated prisoner’s dilemma</a:t>
            </a:r>
          </a:p>
          <a:p>
            <a:pPr>
              <a:lnSpc>
                <a:spcPct val="90000"/>
              </a:lnSpc>
            </a:pPr>
            <a:r>
              <a:t>Very simple game, two players, multiple rounds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600"/>
            </a:pPr>
            <a:r>
              <a:t>Both players agree: +2 points each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600"/>
            </a:pPr>
            <a:r>
              <a:t>One player defects: +5 for defector, +0 to other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600"/>
            </a:pPr>
            <a:r>
              <a:t>Both players defect: +0 for each</a:t>
            </a:r>
          </a:p>
          <a:p>
            <a:pPr>
              <a:lnSpc>
                <a:spcPct val="90000"/>
              </a:lnSpc>
            </a:pPr>
            <a:r>
              <a:t>Maps well to trading pieces in BitTorrent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600"/>
            </a:pPr>
            <a:r>
              <a:t>Both peers trade, they both get useful data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600"/>
            </a:pPr>
            <a:r>
              <a:t>If both peers do nothing, they both get nothing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600"/>
            </a:pPr>
            <a:r>
              <a:t>If one peer defects, he gets a free piece, other peer gets nothing</a:t>
            </a:r>
          </a:p>
          <a:p>
            <a:pPr>
              <a:lnSpc>
                <a:spcPct val="90000"/>
              </a:lnSpc>
            </a:pPr>
            <a:r>
              <a:t>What is the best strategy for this game?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36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Tit-for-Tat"/>
          <p:cNvSpPr txBox="1"/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/>
          <a:lstStyle/>
          <a:p>
            <a:pPr/>
            <a:r>
              <a:t>Tit-for-Tat</a:t>
            </a:r>
          </a:p>
        </p:txBody>
      </p:sp>
      <p:sp>
        <p:nvSpPr>
          <p:cNvPr id="439" name="Slide Number"/>
          <p:cNvSpPr txBox="1"/>
          <p:nvPr>
            <p:ph type="sldNum" sz="quarter" idx="2"/>
          </p:nvPr>
        </p:nvSpPr>
        <p:spPr>
          <a:xfrm>
            <a:off x="0" y="1223250"/>
            <a:ext cx="533400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440" name="Best general strategy for iterated prisoner’s dilemma…"/>
          <p:cNvSpPr txBox="1"/>
          <p:nvPr>
            <p:ph type="body" sz="quarter" idx="1"/>
          </p:nvPr>
        </p:nvSpPr>
        <p:spPr>
          <a:xfrm>
            <a:off x="0" y="1600200"/>
            <a:ext cx="9144000" cy="1295400"/>
          </a:xfrm>
          <a:prstGeom prst="rect">
            <a:avLst/>
          </a:prstGeom>
        </p:spPr>
        <p:txBody>
          <a:bodyPr/>
          <a:lstStyle/>
          <a:p>
            <a:pPr/>
            <a:r>
              <a:t>Best general strategy for iterated prisoner’s dilemma</a:t>
            </a:r>
          </a:p>
          <a:p>
            <a:pPr/>
            <a:r>
              <a:t>Meaning: “Equivalent Retaliation”</a:t>
            </a:r>
          </a:p>
        </p:txBody>
      </p:sp>
      <p:graphicFrame>
        <p:nvGraphicFramePr>
          <p:cNvPr id="441" name="Table"/>
          <p:cNvGraphicFramePr/>
          <p:nvPr/>
        </p:nvGraphicFramePr>
        <p:xfrm>
          <a:off x="4223727" y="3280223"/>
          <a:ext cx="4808221" cy="36068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970280"/>
                <a:gridCol w="1313180"/>
                <a:gridCol w="1313180"/>
                <a:gridCol w="1211580"/>
              </a:tblGrid>
              <a:tr h="400755">
                <a:tc>
                  <a:txBody>
                    <a:bodyPr/>
                    <a:lstStyle/>
                    <a:p>
                      <a:pPr algn="l">
                        <a:defRPr i="0"/>
                      </a:pPr>
                      <a:r>
                        <a:t>Round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i="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i="0"/>
                      </a:pP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i="0"/>
                      </a:pPr>
                      <a:r>
                        <a:t>Points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400755">
                <a:tc>
                  <a:txBody>
                    <a:bodyPr/>
                    <a:lstStyle/>
                    <a:p>
                      <a:pPr algn="l"/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Cooperate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Cooperate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>
                          <a:solidFill>
                            <a:srgbClr val="227A8F"/>
                          </a:solidFill>
                        </a:rPr>
                        <a:t>+2</a:t>
                      </a:r>
                      <a:r>
                        <a:t> / </a:t>
                      </a:r>
                      <a:r>
                        <a:rPr>
                          <a:solidFill>
                            <a:schemeClr val="accent2"/>
                          </a:solidFill>
                        </a:rPr>
                        <a:t>+2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400755">
                <a:tc>
                  <a:txBody>
                    <a:bodyPr/>
                    <a:lstStyle/>
                    <a:p>
                      <a:pPr algn="l"/>
                      <a: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Cooperate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Defect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>
                          <a:solidFill>
                            <a:srgbClr val="227A8F"/>
                          </a:solidFill>
                        </a:rPr>
                        <a:t>+0</a:t>
                      </a:r>
                      <a:r>
                        <a:t> / </a:t>
                      </a:r>
                      <a:r>
                        <a:rPr>
                          <a:solidFill>
                            <a:schemeClr val="accent2"/>
                          </a:solidFill>
                        </a:rPr>
                        <a:t>+5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400755">
                <a:tc>
                  <a:txBody>
                    <a:bodyPr/>
                    <a:lstStyle/>
                    <a:p>
                      <a:pPr algn="l"/>
                      <a:r>
                        <a:t>3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Defect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Cooperate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>
                          <a:solidFill>
                            <a:srgbClr val="227A8F"/>
                          </a:solidFill>
                        </a:rPr>
                        <a:t>+5</a:t>
                      </a:r>
                      <a:r>
                        <a:t> / </a:t>
                      </a:r>
                      <a:r>
                        <a:rPr>
                          <a:solidFill>
                            <a:schemeClr val="accent2"/>
                          </a:solidFill>
                        </a:rPr>
                        <a:t>+0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400755">
                <a:tc>
                  <a:txBody>
                    <a:bodyPr/>
                    <a:lstStyle/>
                    <a:p>
                      <a:pPr algn="l"/>
                      <a:r>
                        <a:t>4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Cooperate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Cooperate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>
                          <a:solidFill>
                            <a:srgbClr val="227A8F"/>
                          </a:solidFill>
                        </a:rPr>
                        <a:t>+2</a:t>
                      </a:r>
                      <a:r>
                        <a:t> / </a:t>
                      </a:r>
                      <a:r>
                        <a:rPr>
                          <a:solidFill>
                            <a:schemeClr val="accent2"/>
                          </a:solidFill>
                        </a:rPr>
                        <a:t>+2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400755">
                <a:tc>
                  <a:txBody>
                    <a:bodyPr/>
                    <a:lstStyle/>
                    <a:p>
                      <a:pPr algn="l"/>
                      <a:r>
                        <a:t>5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Cooperate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Defect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>
                          <a:solidFill>
                            <a:srgbClr val="227A8F"/>
                          </a:solidFill>
                        </a:rPr>
                        <a:t>+0</a:t>
                      </a:r>
                      <a:r>
                        <a:t> / </a:t>
                      </a:r>
                      <a:r>
                        <a:rPr>
                          <a:solidFill>
                            <a:schemeClr val="accent2"/>
                          </a:solidFill>
                        </a:rPr>
                        <a:t>+5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400755">
                <a:tc>
                  <a:txBody>
                    <a:bodyPr/>
                    <a:lstStyle/>
                    <a:p>
                      <a:pPr algn="l"/>
                      <a:r>
                        <a:t>6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Defect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Defect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>
                          <a:solidFill>
                            <a:srgbClr val="227A8F"/>
                          </a:solidFill>
                        </a:rPr>
                        <a:t>+0</a:t>
                      </a:r>
                      <a:r>
                        <a:t> / </a:t>
                      </a:r>
                      <a:r>
                        <a:rPr>
                          <a:solidFill>
                            <a:schemeClr val="accent2"/>
                          </a:solidFill>
                        </a:rPr>
                        <a:t>+0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400755">
                <a:tc>
                  <a:txBody>
                    <a:bodyPr/>
                    <a:lstStyle/>
                    <a:p>
                      <a:pPr algn="l"/>
                      <a:r>
                        <a:t>7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Defect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Cooperate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>
                          <a:solidFill>
                            <a:srgbClr val="227A8F"/>
                          </a:solidFill>
                        </a:rPr>
                        <a:t>+5</a:t>
                      </a:r>
                      <a:r>
                        <a:t> / </a:t>
                      </a:r>
                      <a:r>
                        <a:rPr>
                          <a:solidFill>
                            <a:schemeClr val="accent2"/>
                          </a:solidFill>
                        </a:rPr>
                        <a:t>+0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400755">
                <a:tc>
                  <a:txBody>
                    <a:bodyPr/>
                    <a:lstStyle/>
                    <a:p>
                      <a:pPr algn="l"/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Totals: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>
                          <a:solidFill>
                            <a:srgbClr val="227A8F"/>
                          </a:solidFill>
                        </a:rPr>
                        <a:t>+14 </a:t>
                      </a:r>
                      <a:r>
                        <a:t>/</a:t>
                      </a:r>
                      <a:r>
                        <a:rPr>
                          <a:solidFill>
                            <a:schemeClr val="accent2"/>
                          </a:solidFill>
                        </a:rPr>
                        <a:t> +14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pic>
        <p:nvPicPr>
          <p:cNvPr id="442" name="D:\Classes\CS 4700\assets\User Coat Blue-01.png" descr="D:\Classes\CS 4700\assets\User Coat Blue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61168" y="2699301"/>
            <a:ext cx="864282" cy="864282"/>
          </a:xfrm>
          <a:prstGeom prst="rect">
            <a:avLst/>
          </a:prstGeom>
          <a:ln w="12700">
            <a:miter lim="400000"/>
          </a:ln>
        </p:spPr>
      </p:pic>
      <p:pic>
        <p:nvPicPr>
          <p:cNvPr id="443" name="D:\Classes\CS 4700\assets\User Coat Red-01.png" descr="D:\Classes\CS 4700\assets\User Coat Red-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35906" y="2699300"/>
            <a:ext cx="864282" cy="864282"/>
          </a:xfrm>
          <a:prstGeom prst="rect">
            <a:avLst/>
          </a:prstGeom>
          <a:ln w="12700">
            <a:miter lim="400000"/>
          </a:ln>
        </p:spPr>
      </p:pic>
      <p:sp>
        <p:nvSpPr>
          <p:cNvPr id="444" name="Rules…"/>
          <p:cNvSpPr txBox="1"/>
          <p:nvPr/>
        </p:nvSpPr>
        <p:spPr>
          <a:xfrm>
            <a:off x="-1" y="2939141"/>
            <a:ext cx="4212772" cy="37664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ctr">
              <a:spcBef>
                <a:spcPts val="700"/>
              </a:spcBef>
              <a:defRPr sz="2900"/>
            </a:pPr>
            <a:r>
              <a:rPr b="1" u="sng"/>
              <a:t>Rules</a:t>
            </a:r>
          </a:p>
          <a:p>
            <a:pPr marL="282575" indent="-282575">
              <a:spcBef>
                <a:spcPts val="700"/>
              </a:spcBef>
              <a:buClr>
                <a:schemeClr val="accent2"/>
              </a:buClr>
              <a:buSzPct val="60000"/>
              <a:buAutoNum type="arabicPeriod" startAt="1"/>
              <a:defRPr sz="2900"/>
            </a:pPr>
            <a:r>
              <a:t>Initially: cooperate</a:t>
            </a:r>
          </a:p>
          <a:p>
            <a:pPr marL="282575" indent="-282575">
              <a:spcBef>
                <a:spcPts val="700"/>
              </a:spcBef>
              <a:buClr>
                <a:schemeClr val="accent2"/>
              </a:buClr>
              <a:buSzPct val="60000"/>
              <a:buAutoNum type="arabicPeriod" startAt="1"/>
              <a:defRPr sz="2900"/>
            </a:pPr>
            <a:r>
              <a:t>If opponent cooperates, cooperate next round</a:t>
            </a:r>
          </a:p>
          <a:p>
            <a:pPr marL="282575" indent="-282575">
              <a:spcBef>
                <a:spcPts val="700"/>
              </a:spcBef>
              <a:buClr>
                <a:schemeClr val="accent2"/>
              </a:buClr>
              <a:buSzPct val="60000"/>
              <a:buAutoNum type="arabicPeriod" startAt="1"/>
              <a:defRPr sz="2900"/>
            </a:pPr>
            <a:r>
              <a:t>If opponent defects, defect next round</a:t>
            </a:r>
          </a:p>
        </p:txBody>
      </p:sp>
      <p:sp>
        <p:nvSpPr>
          <p:cNvPr id="445" name="Rectangle"/>
          <p:cNvSpPr/>
          <p:nvPr/>
        </p:nvSpPr>
        <p:spPr>
          <a:xfrm>
            <a:off x="4212771" y="4027713"/>
            <a:ext cx="4811487" cy="348344"/>
          </a:xfrm>
          <a:prstGeom prst="rect">
            <a:avLst/>
          </a:prstGeom>
          <a:solidFill>
            <a:srgbClr val="FFFFFF"/>
          </a:solidFill>
          <a:ln w="2540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46" name="Rectangle"/>
          <p:cNvSpPr/>
          <p:nvPr/>
        </p:nvSpPr>
        <p:spPr>
          <a:xfrm>
            <a:off x="4223653" y="4408720"/>
            <a:ext cx="4811487" cy="348344"/>
          </a:xfrm>
          <a:prstGeom prst="rect">
            <a:avLst/>
          </a:prstGeom>
          <a:solidFill>
            <a:srgbClr val="FFFFFF"/>
          </a:solidFill>
          <a:ln w="2540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47" name="Rectangle"/>
          <p:cNvSpPr/>
          <p:nvPr/>
        </p:nvSpPr>
        <p:spPr>
          <a:xfrm>
            <a:off x="4212763" y="4778840"/>
            <a:ext cx="4811487" cy="348344"/>
          </a:xfrm>
          <a:prstGeom prst="rect">
            <a:avLst/>
          </a:prstGeom>
          <a:solidFill>
            <a:srgbClr val="FFFFFF"/>
          </a:solidFill>
          <a:ln w="2540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48" name="Rectangle"/>
          <p:cNvSpPr/>
          <p:nvPr/>
        </p:nvSpPr>
        <p:spPr>
          <a:xfrm>
            <a:off x="4212759" y="5148960"/>
            <a:ext cx="4811487" cy="348344"/>
          </a:xfrm>
          <a:prstGeom prst="rect">
            <a:avLst/>
          </a:prstGeom>
          <a:solidFill>
            <a:srgbClr val="FFFFFF"/>
          </a:solidFill>
          <a:ln w="2540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49" name="Rectangle"/>
          <p:cNvSpPr/>
          <p:nvPr/>
        </p:nvSpPr>
        <p:spPr>
          <a:xfrm>
            <a:off x="4223641" y="5519080"/>
            <a:ext cx="4811487" cy="348344"/>
          </a:xfrm>
          <a:prstGeom prst="rect">
            <a:avLst/>
          </a:prstGeom>
          <a:solidFill>
            <a:srgbClr val="FFFFFF"/>
          </a:solidFill>
          <a:ln w="2540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50" name="Rectangle"/>
          <p:cNvSpPr/>
          <p:nvPr/>
        </p:nvSpPr>
        <p:spPr>
          <a:xfrm>
            <a:off x="4223637" y="5889199"/>
            <a:ext cx="4811487" cy="348344"/>
          </a:xfrm>
          <a:prstGeom prst="rect">
            <a:avLst/>
          </a:prstGeom>
          <a:solidFill>
            <a:srgbClr val="FFFFFF"/>
          </a:solidFill>
          <a:ln w="2540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51" name="Rectangle"/>
          <p:cNvSpPr/>
          <p:nvPr/>
        </p:nvSpPr>
        <p:spPr>
          <a:xfrm>
            <a:off x="4223632" y="6259319"/>
            <a:ext cx="4811488" cy="348344"/>
          </a:xfrm>
          <a:prstGeom prst="rect">
            <a:avLst/>
          </a:prstGeom>
          <a:solidFill>
            <a:srgbClr val="FFFFFF"/>
          </a:solidFill>
          <a:ln w="2540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Class="entr" nodeType="after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xit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28" dur="500" fill="hold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xit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33" dur="500" fill="hold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xit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38" dur="500" fill="hold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xit" nodeType="click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43" dur="500" fill="hold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xit" nodeType="click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48" dur="500" fill="hold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xit" nodeType="click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53" dur="500" fill="hold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Class="exit" nodeType="after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57" dur="500" fill="hold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47" grpId="7"/>
      <p:bldP build="whole" bldLvl="1" animBg="1" rev="0" advAuto="0" spid="442" grpId="3"/>
      <p:bldP build="whole" bldLvl="1" animBg="1" rev="0" advAuto="0" spid="450" grpId="10"/>
      <p:bldP build="whole" bldLvl="1" animBg="1" rev="0" advAuto="0" spid="444" grpId="1"/>
      <p:bldP build="whole" bldLvl="1" animBg="1" rev="0" advAuto="0" spid="443" grpId="4"/>
      <p:bldP build="whole" bldLvl="1" animBg="1" rev="0" advAuto="0" spid="448" grpId="8"/>
      <p:bldP build="whole" bldLvl="1" animBg="1" rev="0" advAuto="0" spid="449" grpId="9"/>
      <p:bldP build="whole" bldLvl="1" animBg="1" rev="0" advAuto="0" spid="451" grpId="11"/>
      <p:bldP build="whole" bldLvl="1" animBg="1" rev="0" advAuto="0" spid="446" grpId="6"/>
      <p:bldP build="whole" bldLvl="1" animBg="1" rev="0" advAuto="0" spid="441" grpId="2"/>
      <p:bldP build="whole" bldLvl="1" animBg="1" rev="0" advAuto="0" spid="445" grpId="5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Choking"/>
          <p:cNvSpPr txBox="1"/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/>
          <a:lstStyle/>
          <a:p>
            <a:pPr/>
            <a:r>
              <a:t>Choking</a:t>
            </a:r>
          </a:p>
        </p:txBody>
      </p:sp>
      <p:sp>
        <p:nvSpPr>
          <p:cNvPr id="454" name="Slide Number"/>
          <p:cNvSpPr txBox="1"/>
          <p:nvPr>
            <p:ph type="sldNum" sz="quarter" idx="2"/>
          </p:nvPr>
        </p:nvSpPr>
        <p:spPr>
          <a:xfrm>
            <a:off x="0" y="1223250"/>
            <a:ext cx="533400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455" name="Choke is a temporary refusal to upload…"/>
          <p:cNvSpPr txBox="1"/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/>
          <a:lstStyle/>
          <a:p>
            <a:pPr/>
            <a:r>
              <a:t>Choke is a temporary refusal to upload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Tit-for-tat: choke free riders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Cap the number of simultaneous uploads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Too many connections congests your network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Periodically unchoke to test the network connection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Choked peer might have better bandwidth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Optimistic Unchoke"/>
          <p:cNvSpPr txBox="1"/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/>
          <a:lstStyle/>
          <a:p>
            <a:pPr/>
            <a:r>
              <a:t>Optimistic Unchoke</a:t>
            </a:r>
          </a:p>
        </p:txBody>
      </p:sp>
      <p:sp>
        <p:nvSpPr>
          <p:cNvPr id="458" name="Slide Number"/>
          <p:cNvSpPr txBox="1"/>
          <p:nvPr>
            <p:ph type="sldNum" sz="quarter" idx="2"/>
          </p:nvPr>
        </p:nvSpPr>
        <p:spPr>
          <a:xfrm>
            <a:off x="0" y="1223250"/>
            <a:ext cx="533400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459" name="Each peer has one optimistic unchoke slot…"/>
          <p:cNvSpPr txBox="1"/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/>
          <a:lstStyle/>
          <a:p>
            <a:pPr/>
            <a:r>
              <a:t>Each peer has one optimistic unchoke slot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Uploads to one random peer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Peer rotates every 30 seconds</a:t>
            </a:r>
          </a:p>
          <a:p>
            <a:pPr/>
            <a:r>
              <a:t>Reasons for optimistic unchoke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Help to bootstrap peers without pieces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Discover new peers with fast connections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BitTorrent Protocol Fundamentals"/>
          <p:cNvSpPr txBox="1"/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/>
          <a:lstStyle/>
          <a:p>
            <a:pPr/>
            <a:r>
              <a:t>BitTorrent Protocol Fundamentals</a:t>
            </a:r>
          </a:p>
        </p:txBody>
      </p:sp>
      <p:sp>
        <p:nvSpPr>
          <p:cNvPr id="462" name="Slide Number"/>
          <p:cNvSpPr txBox="1"/>
          <p:nvPr>
            <p:ph type="sldNum" sz="quarter" idx="2"/>
          </p:nvPr>
        </p:nvSpPr>
        <p:spPr>
          <a:xfrm>
            <a:off x="0" y="1223250"/>
            <a:ext cx="533400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463" name="BitTorrent divides time into rounds…"/>
          <p:cNvSpPr txBox="1"/>
          <p:nvPr>
            <p:ph type="body" idx="1"/>
          </p:nvPr>
        </p:nvSpPr>
        <p:spPr>
          <a:xfrm>
            <a:off x="76198" y="2656115"/>
            <a:ext cx="8991601" cy="4201887"/>
          </a:xfrm>
          <a:prstGeom prst="rect">
            <a:avLst/>
          </a:prstGeom>
        </p:spPr>
        <p:txBody>
          <a:bodyPr/>
          <a:lstStyle/>
          <a:p>
            <a:pPr marL="309004" indent="-309004"/>
            <a:r>
              <a:rPr sz="2800"/>
              <a:t>BitTorrent divides time into rounds</a:t>
            </a:r>
            <a:endParaRPr sz="2800"/>
          </a:p>
          <a:p>
            <a:pPr lvl="1" marL="618978" indent="-253218">
              <a:spcBef>
                <a:spcPts val="500"/>
              </a:spcBef>
              <a:buClr>
                <a:schemeClr val="accent1"/>
              </a:buClr>
              <a:defRPr sz="2600"/>
            </a:pPr>
            <a:r>
              <a:rPr sz="2400"/>
              <a:t>Each round, decide who to upload to/download from</a:t>
            </a:r>
          </a:p>
          <a:p>
            <a:pPr lvl="1" marL="618978" indent="-253218">
              <a:spcBef>
                <a:spcPts val="500"/>
              </a:spcBef>
              <a:buClr>
                <a:schemeClr val="accent1"/>
              </a:buClr>
              <a:defRPr sz="2600"/>
            </a:pPr>
            <a:r>
              <a:rPr sz="2400"/>
              <a:t>Rounds are typically 30 seconds</a:t>
            </a:r>
          </a:p>
          <a:p>
            <a:pPr marL="309004" indent="-309004"/>
            <a:r>
              <a:rPr sz="2800"/>
              <a:t>Each connection to a peer is controlled by four states</a:t>
            </a:r>
            <a:endParaRPr sz="2800"/>
          </a:p>
          <a:p>
            <a:pPr lvl="1" marL="618978" indent="-253218">
              <a:spcBef>
                <a:spcPts val="500"/>
              </a:spcBef>
              <a:buClr>
                <a:schemeClr val="accent1"/>
              </a:buClr>
              <a:defRPr sz="2600"/>
            </a:pPr>
            <a:r>
              <a:rPr sz="2400"/>
              <a:t>Interested / uninterested – do I want a piece from you?</a:t>
            </a:r>
          </a:p>
          <a:p>
            <a:pPr lvl="1" marL="618978" indent="-253218">
              <a:spcBef>
                <a:spcPts val="500"/>
              </a:spcBef>
              <a:buClr>
                <a:schemeClr val="accent1"/>
              </a:buClr>
              <a:defRPr sz="2600"/>
            </a:pPr>
            <a:r>
              <a:rPr sz="2400"/>
              <a:t>Choked / unchoked – am I currently downloading from you?</a:t>
            </a:r>
          </a:p>
          <a:p>
            <a:pPr marL="297968" indent="-297968"/>
            <a:r>
              <a:rPr sz="2700"/>
              <a:t>Connections are bidirectional</a:t>
            </a:r>
            <a:endParaRPr sz="2700"/>
          </a:p>
          <a:p>
            <a:pPr lvl="1" marL="618978" indent="-253218">
              <a:spcBef>
                <a:spcPts val="500"/>
              </a:spcBef>
              <a:buClr>
                <a:schemeClr val="accent1"/>
              </a:buClr>
              <a:defRPr sz="2600"/>
            </a:pPr>
            <a:r>
              <a:rPr sz="2400"/>
              <a:t>You decide interest/choking on each peer</a:t>
            </a:r>
          </a:p>
          <a:p>
            <a:pPr lvl="1" marL="618978" indent="-253218">
              <a:spcBef>
                <a:spcPts val="500"/>
              </a:spcBef>
              <a:buClr>
                <a:schemeClr val="accent1"/>
              </a:buClr>
              <a:defRPr sz="2600"/>
            </a:pPr>
            <a:r>
              <a:rPr sz="2400"/>
              <a:t>Each peer decides interest/chocking on you</a:t>
            </a:r>
          </a:p>
        </p:txBody>
      </p:sp>
      <p:pic>
        <p:nvPicPr>
          <p:cNvPr id="464" name="D:\Pictures\soft-scraps icons\User Coat Green-01.png" descr="D:\Pictures\soft-scraps icons\User Coat Green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6493" y="1572494"/>
            <a:ext cx="652981" cy="652979"/>
          </a:xfrm>
          <a:prstGeom prst="rect">
            <a:avLst/>
          </a:prstGeom>
          <a:ln w="12700">
            <a:miter lim="400000"/>
          </a:ln>
        </p:spPr>
      </p:pic>
      <p:sp>
        <p:nvSpPr>
          <p:cNvPr id="465" name="Leecher"/>
          <p:cNvSpPr txBox="1"/>
          <p:nvPr/>
        </p:nvSpPr>
        <p:spPr>
          <a:xfrm>
            <a:off x="2015263" y="2156947"/>
            <a:ext cx="88660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>
              <a:defRPr sz="1800"/>
            </a:pPr>
            <a:r>
              <a:rPr sz="2000"/>
              <a:t>Leecher</a:t>
            </a:r>
          </a:p>
        </p:txBody>
      </p:sp>
      <p:grpSp>
        <p:nvGrpSpPr>
          <p:cNvPr id="468" name="Group"/>
          <p:cNvGrpSpPr/>
          <p:nvPr/>
        </p:nvGrpSpPr>
        <p:grpSpPr>
          <a:xfrm>
            <a:off x="188995" y="1807574"/>
            <a:ext cx="357470" cy="434341"/>
            <a:chOff x="0" y="0"/>
            <a:chExt cx="357468" cy="434340"/>
          </a:xfrm>
        </p:grpSpPr>
        <p:sp>
          <p:nvSpPr>
            <p:cNvPr id="466" name="Rectangle"/>
            <p:cNvSpPr/>
            <p:nvPr/>
          </p:nvSpPr>
          <p:spPr>
            <a:xfrm>
              <a:off x="0" y="13392"/>
              <a:ext cx="357469" cy="407557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16516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7" name="1"/>
            <p:cNvSpPr txBox="1"/>
            <p:nvPr/>
          </p:nvSpPr>
          <p:spPr>
            <a:xfrm>
              <a:off x="0" y="-1"/>
              <a:ext cx="357469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>
                <a:defRPr sz="1800"/>
              </a:pPr>
              <a:r>
                <a:rPr sz="2400"/>
                <a:t>1</a:t>
              </a:r>
            </a:p>
          </p:txBody>
        </p:sp>
      </p:grpSp>
      <p:grpSp>
        <p:nvGrpSpPr>
          <p:cNvPr id="471" name="Group"/>
          <p:cNvGrpSpPr/>
          <p:nvPr/>
        </p:nvGrpSpPr>
        <p:grpSpPr>
          <a:xfrm>
            <a:off x="650734" y="1807574"/>
            <a:ext cx="357470" cy="434341"/>
            <a:chOff x="0" y="0"/>
            <a:chExt cx="357468" cy="434340"/>
          </a:xfrm>
        </p:grpSpPr>
        <p:sp>
          <p:nvSpPr>
            <p:cNvPr id="469" name="Rectangle"/>
            <p:cNvSpPr/>
            <p:nvPr/>
          </p:nvSpPr>
          <p:spPr>
            <a:xfrm>
              <a:off x="0" y="13392"/>
              <a:ext cx="357469" cy="407557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16516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0" name="2"/>
            <p:cNvSpPr txBox="1"/>
            <p:nvPr/>
          </p:nvSpPr>
          <p:spPr>
            <a:xfrm>
              <a:off x="0" y="-1"/>
              <a:ext cx="357469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>
                <a:defRPr sz="1800"/>
              </a:pPr>
              <a:r>
                <a:rPr sz="2400"/>
                <a:t>2</a:t>
              </a:r>
            </a:p>
          </p:txBody>
        </p:sp>
      </p:grpSp>
      <p:grpSp>
        <p:nvGrpSpPr>
          <p:cNvPr id="474" name="Group"/>
          <p:cNvGrpSpPr/>
          <p:nvPr/>
        </p:nvGrpSpPr>
        <p:grpSpPr>
          <a:xfrm>
            <a:off x="1104406" y="1807574"/>
            <a:ext cx="357470" cy="434341"/>
            <a:chOff x="0" y="0"/>
            <a:chExt cx="357468" cy="434340"/>
          </a:xfrm>
        </p:grpSpPr>
        <p:sp>
          <p:nvSpPr>
            <p:cNvPr id="472" name="Rectangle"/>
            <p:cNvSpPr/>
            <p:nvPr/>
          </p:nvSpPr>
          <p:spPr>
            <a:xfrm>
              <a:off x="0" y="13392"/>
              <a:ext cx="357469" cy="407557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16516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3" name="3"/>
            <p:cNvSpPr txBox="1"/>
            <p:nvPr/>
          </p:nvSpPr>
          <p:spPr>
            <a:xfrm>
              <a:off x="0" y="-1"/>
              <a:ext cx="357469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>
                <a:defRPr sz="1800"/>
              </a:pPr>
              <a:r>
                <a:rPr sz="2400"/>
                <a:t>3</a:t>
              </a:r>
            </a:p>
          </p:txBody>
        </p:sp>
      </p:grpSp>
      <p:sp>
        <p:nvSpPr>
          <p:cNvPr id="475" name="Leecher"/>
          <p:cNvSpPr txBox="1"/>
          <p:nvPr/>
        </p:nvSpPr>
        <p:spPr>
          <a:xfrm>
            <a:off x="6053482" y="2156946"/>
            <a:ext cx="88660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>
              <a:defRPr sz="1800"/>
            </a:pPr>
            <a:r>
              <a:rPr sz="2000"/>
              <a:t>Leecher</a:t>
            </a:r>
          </a:p>
        </p:txBody>
      </p:sp>
      <p:sp>
        <p:nvSpPr>
          <p:cNvPr id="476" name="Double Arrow"/>
          <p:cNvSpPr/>
          <p:nvPr/>
        </p:nvSpPr>
        <p:spPr>
          <a:xfrm>
            <a:off x="3126464" y="1787887"/>
            <a:ext cx="2927019" cy="43758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>
            <a:solidFill>
              <a:srgbClr val="21768B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479" name="Group"/>
          <p:cNvGrpSpPr/>
          <p:nvPr/>
        </p:nvGrpSpPr>
        <p:grpSpPr>
          <a:xfrm>
            <a:off x="8566584" y="1804523"/>
            <a:ext cx="357470" cy="434341"/>
            <a:chOff x="0" y="0"/>
            <a:chExt cx="357468" cy="434340"/>
          </a:xfrm>
        </p:grpSpPr>
        <p:sp>
          <p:nvSpPr>
            <p:cNvPr id="477" name="Rectangle"/>
            <p:cNvSpPr/>
            <p:nvPr/>
          </p:nvSpPr>
          <p:spPr>
            <a:xfrm>
              <a:off x="0" y="13392"/>
              <a:ext cx="357469" cy="407557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16516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8" name="4"/>
            <p:cNvSpPr txBox="1"/>
            <p:nvPr/>
          </p:nvSpPr>
          <p:spPr>
            <a:xfrm>
              <a:off x="0" y="-1"/>
              <a:ext cx="357469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>
                <a:defRPr sz="1800"/>
              </a:pPr>
              <a:r>
                <a:rPr sz="2400"/>
                <a:t>4</a:t>
              </a:r>
            </a:p>
          </p:txBody>
        </p:sp>
      </p:grpSp>
      <p:pic>
        <p:nvPicPr>
          <p:cNvPr id="480" name="D:\Classes\CS 4700\assets\User Coat Red-01.png" descr="D:\Classes\CS 4700\assets\User Coat Red-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64712" y="1572494"/>
            <a:ext cx="652981" cy="652979"/>
          </a:xfrm>
          <a:prstGeom prst="rect">
            <a:avLst/>
          </a:prstGeom>
          <a:ln w="12700">
            <a:miter lim="400000"/>
          </a:ln>
        </p:spPr>
      </p:pic>
      <p:sp>
        <p:nvSpPr>
          <p:cNvPr id="481" name="Rectangle"/>
          <p:cNvSpPr/>
          <p:nvPr/>
        </p:nvSpPr>
        <p:spPr>
          <a:xfrm>
            <a:off x="1563540" y="1820966"/>
            <a:ext cx="357470" cy="407557"/>
          </a:xfrm>
          <a:prstGeom prst="rect">
            <a:avLst/>
          </a:prstGeom>
          <a:solidFill>
            <a:srgbClr val="DEF5FA"/>
          </a:solidFill>
          <a:ln w="25400">
            <a:solidFill>
              <a:srgbClr val="165160"/>
            </a:solidFill>
            <a:prstDash val="sysDot"/>
            <a:bevel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82" name="Rectangle"/>
          <p:cNvSpPr/>
          <p:nvPr/>
        </p:nvSpPr>
        <p:spPr>
          <a:xfrm>
            <a:off x="8141210" y="1820966"/>
            <a:ext cx="357470" cy="407557"/>
          </a:xfrm>
          <a:prstGeom prst="rect">
            <a:avLst/>
          </a:prstGeom>
          <a:solidFill>
            <a:srgbClr val="DEF5FA"/>
          </a:solidFill>
          <a:ln w="25400">
            <a:solidFill>
              <a:srgbClr val="165160"/>
            </a:solidFill>
            <a:prstDash val="sysDot"/>
            <a:bevel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83" name="Rectangle"/>
          <p:cNvSpPr/>
          <p:nvPr/>
        </p:nvSpPr>
        <p:spPr>
          <a:xfrm>
            <a:off x="7705783" y="1817915"/>
            <a:ext cx="357470" cy="407557"/>
          </a:xfrm>
          <a:prstGeom prst="rect">
            <a:avLst/>
          </a:prstGeom>
          <a:solidFill>
            <a:srgbClr val="DEF5FA"/>
          </a:solidFill>
          <a:ln w="25400">
            <a:solidFill>
              <a:srgbClr val="165160"/>
            </a:solidFill>
            <a:prstDash val="sysDot"/>
            <a:bevel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84" name="Rectangle"/>
          <p:cNvSpPr/>
          <p:nvPr/>
        </p:nvSpPr>
        <p:spPr>
          <a:xfrm>
            <a:off x="7270354" y="1817915"/>
            <a:ext cx="357470" cy="407557"/>
          </a:xfrm>
          <a:prstGeom prst="rect">
            <a:avLst/>
          </a:prstGeom>
          <a:solidFill>
            <a:srgbClr val="DEF5FA"/>
          </a:solidFill>
          <a:ln w="25400">
            <a:solidFill>
              <a:srgbClr val="165160"/>
            </a:solidFill>
            <a:prstDash val="sysDot"/>
            <a:bevel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63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Connection States"/>
          <p:cNvSpPr txBox="1"/>
          <p:nvPr>
            <p:ph type="title"/>
          </p:nvPr>
        </p:nvSpPr>
        <p:spPr>
          <a:xfrm>
            <a:off x="152400" y="228600"/>
            <a:ext cx="4786687" cy="990600"/>
          </a:xfrm>
          <a:prstGeom prst="rect">
            <a:avLst/>
          </a:prstGeom>
        </p:spPr>
        <p:txBody>
          <a:bodyPr/>
          <a:lstStyle/>
          <a:p>
            <a:pPr/>
            <a:r>
              <a:t>Connection States</a:t>
            </a:r>
          </a:p>
        </p:txBody>
      </p:sp>
      <p:sp>
        <p:nvSpPr>
          <p:cNvPr id="487" name="Slide Number"/>
          <p:cNvSpPr txBox="1"/>
          <p:nvPr>
            <p:ph type="sldNum" sz="quarter" idx="2"/>
          </p:nvPr>
        </p:nvSpPr>
        <p:spPr>
          <a:xfrm>
            <a:off x="0" y="1223250"/>
            <a:ext cx="533400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488" name="Download control…"/>
          <p:cNvSpPr txBox="1"/>
          <p:nvPr>
            <p:ph type="body" sz="half" idx="1"/>
          </p:nvPr>
        </p:nvSpPr>
        <p:spPr>
          <a:xfrm>
            <a:off x="-1" y="1563967"/>
            <a:ext cx="3873955" cy="5294034"/>
          </a:xfrm>
          <a:prstGeom prst="rect">
            <a:avLst/>
          </a:prstGeom>
        </p:spPr>
        <p:txBody>
          <a:bodyPr/>
          <a:lstStyle/>
          <a:p>
            <a:pPr marL="220717" indent="-220717"/>
            <a:r>
              <a:rPr sz="2000"/>
              <a:t>Download control</a:t>
            </a:r>
            <a:endParaRPr sz="2000"/>
          </a:p>
          <a:p>
            <a:pPr lvl="1" marL="545123" indent="-179363">
              <a:spcBef>
                <a:spcPts val="500"/>
              </a:spcBef>
              <a:buClr>
                <a:schemeClr val="accent1"/>
              </a:buClr>
              <a:defRPr sz="2600"/>
            </a:pPr>
            <a:r>
              <a:rPr sz="1700"/>
              <a:t>d – interested and choked</a:t>
            </a:r>
          </a:p>
          <a:p>
            <a:pPr lvl="1" marL="545123" indent="-179363">
              <a:spcBef>
                <a:spcPts val="500"/>
              </a:spcBef>
              <a:buClr>
                <a:schemeClr val="accent1"/>
              </a:buClr>
              <a:defRPr sz="2600"/>
            </a:pPr>
            <a:r>
              <a:rPr sz="1700"/>
              <a:t>D – interested and unchoked</a:t>
            </a:r>
            <a:endParaRPr sz="1700"/>
          </a:p>
          <a:p>
            <a:pPr lvl="1" marL="545123" indent="-179363">
              <a:spcBef>
                <a:spcPts val="500"/>
              </a:spcBef>
              <a:buClr>
                <a:schemeClr val="accent1"/>
              </a:buClr>
              <a:defRPr sz="2600"/>
            </a:pPr>
            <a:r>
              <a:rPr sz="1700"/>
              <a:t>K – uninterested and unchoked</a:t>
            </a:r>
            <a:endParaRPr sz="1700"/>
          </a:p>
          <a:p>
            <a:pPr lvl="1" marL="545123" indent="-179363">
              <a:spcBef>
                <a:spcPts val="500"/>
              </a:spcBef>
              <a:buClr>
                <a:schemeClr val="accent1"/>
              </a:buClr>
              <a:defRPr sz="2600"/>
            </a:pPr>
            <a:r>
              <a:rPr sz="1700"/>
              <a:t>S – snubbed (no data received in 60 seconds)</a:t>
            </a:r>
          </a:p>
          <a:p>
            <a:pPr lvl="1" marL="545123" indent="-179363">
              <a:spcBef>
                <a:spcPts val="500"/>
              </a:spcBef>
              <a:buClr>
                <a:schemeClr val="accent1"/>
              </a:buClr>
              <a:defRPr sz="2600"/>
            </a:pPr>
            <a:r>
              <a:rPr sz="1700"/>
              <a:t>F – piece(s) failed to hash</a:t>
            </a:r>
          </a:p>
          <a:p>
            <a:pPr marL="220717" indent="-220717"/>
            <a:r>
              <a:rPr sz="2000"/>
              <a:t>Upload control</a:t>
            </a:r>
            <a:endParaRPr sz="2000"/>
          </a:p>
          <a:p>
            <a:pPr lvl="1" marL="545123" indent="-179363">
              <a:spcBef>
                <a:spcPts val="500"/>
              </a:spcBef>
              <a:buClr>
                <a:schemeClr val="accent1"/>
              </a:buClr>
              <a:defRPr sz="2600"/>
            </a:pPr>
            <a:r>
              <a:rPr sz="1700"/>
              <a:t>u – interested and choked</a:t>
            </a:r>
          </a:p>
          <a:p>
            <a:pPr lvl="1" marL="545123" indent="-179363">
              <a:spcBef>
                <a:spcPts val="500"/>
              </a:spcBef>
              <a:buClr>
                <a:schemeClr val="accent1"/>
              </a:buClr>
              <a:defRPr sz="2600"/>
            </a:pPr>
            <a:r>
              <a:rPr sz="1700"/>
              <a:t>U – interested and unchoked</a:t>
            </a:r>
            <a:endParaRPr sz="1700"/>
          </a:p>
          <a:p>
            <a:pPr lvl="1" marL="545123" indent="-179363">
              <a:spcBef>
                <a:spcPts val="500"/>
              </a:spcBef>
              <a:buClr>
                <a:schemeClr val="accent1"/>
              </a:buClr>
              <a:defRPr sz="2600"/>
            </a:pPr>
            <a:r>
              <a:rPr sz="1700"/>
              <a:t>O – optimistic unchoke</a:t>
            </a:r>
            <a:endParaRPr sz="1700"/>
          </a:p>
          <a:p>
            <a:pPr lvl="1" marL="545123" indent="-179363">
              <a:spcBef>
                <a:spcPts val="500"/>
              </a:spcBef>
              <a:buClr>
                <a:schemeClr val="accent1"/>
              </a:buClr>
              <a:defRPr sz="2600"/>
            </a:pPr>
            <a:r>
              <a:rPr sz="1700"/>
              <a:t>? – uninterested and unchoked</a:t>
            </a:r>
            <a:endParaRPr sz="1700"/>
          </a:p>
          <a:p>
            <a:pPr marL="220717" indent="-220717"/>
            <a:r>
              <a:rPr sz="2000"/>
              <a:t>Connection information</a:t>
            </a:r>
            <a:endParaRPr sz="2000"/>
          </a:p>
          <a:p>
            <a:pPr lvl="1" marL="545123" indent="-179363">
              <a:spcBef>
                <a:spcPts val="500"/>
              </a:spcBef>
              <a:buClr>
                <a:schemeClr val="accent1"/>
              </a:buClr>
              <a:defRPr sz="2600"/>
            </a:pPr>
            <a:r>
              <a:rPr sz="1700"/>
              <a:t>I – incoming connection</a:t>
            </a:r>
          </a:p>
          <a:p>
            <a:pPr lvl="1" marL="545123" indent="-179363">
              <a:spcBef>
                <a:spcPts val="500"/>
              </a:spcBef>
              <a:buClr>
                <a:schemeClr val="accent1"/>
              </a:buClr>
              <a:defRPr sz="2600"/>
            </a:pPr>
            <a:r>
              <a:rPr sz="1700"/>
              <a:t>E/e – Using protocol encryption</a:t>
            </a:r>
          </a:p>
        </p:txBody>
      </p:sp>
      <p:pic>
        <p:nvPicPr>
          <p:cNvPr id="489" name="D:\Classes\CS 4700\assets\torrent_states.png" descr="D:\Classes\CS 4700\assets\torrent_stat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73953" y="1563967"/>
            <a:ext cx="5177334" cy="2833861"/>
          </a:xfrm>
          <a:prstGeom prst="rect">
            <a:avLst/>
          </a:prstGeom>
          <a:ln w="12700">
            <a:miter lim="400000"/>
          </a:ln>
        </p:spPr>
      </p:pic>
      <p:sp>
        <p:nvSpPr>
          <p:cNvPr id="490" name="Rounded Rectangle"/>
          <p:cNvSpPr/>
          <p:nvPr/>
        </p:nvSpPr>
        <p:spPr>
          <a:xfrm>
            <a:off x="6085113" y="1876198"/>
            <a:ext cx="794658" cy="2521630"/>
          </a:xfrm>
          <a:prstGeom prst="roundRect">
            <a:avLst>
              <a:gd name="adj" fmla="val 16667"/>
            </a:avLst>
          </a:prstGeom>
          <a:ln w="57150">
            <a:solidFill>
              <a:schemeClr val="accent2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91" name="h – used UDP hole punching…"/>
          <p:cNvSpPr txBox="1"/>
          <p:nvPr/>
        </p:nvSpPr>
        <p:spPr>
          <a:xfrm>
            <a:off x="4148135" y="4561113"/>
            <a:ext cx="4691064" cy="2260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1" marL="545123" indent="-179363">
              <a:spcBef>
                <a:spcPts val="500"/>
              </a:spcBef>
              <a:buClr>
                <a:schemeClr val="accent1"/>
              </a:buClr>
              <a:buSzPct val="70000"/>
              <a:buChar char=""/>
              <a:defRPr sz="2600"/>
            </a:pPr>
            <a:r>
              <a:rPr sz="1700"/>
              <a:t>h – used UDP hole punching</a:t>
            </a:r>
          </a:p>
          <a:p>
            <a:pPr lvl="1" marL="545123" indent="-179363">
              <a:spcBef>
                <a:spcPts val="500"/>
              </a:spcBef>
              <a:buClr>
                <a:schemeClr val="accent1"/>
              </a:buClr>
              <a:buSzPct val="70000"/>
              <a:buChar char=""/>
              <a:defRPr sz="2600"/>
            </a:pPr>
            <a:r>
              <a:rPr sz="1700"/>
              <a:t>P – connection uses µTP</a:t>
            </a:r>
          </a:p>
          <a:p>
            <a:pPr marL="220717" indent="-220717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900"/>
            </a:pPr>
            <a:r>
              <a:rPr sz="2000"/>
              <a:t>How was this peer located?</a:t>
            </a:r>
          </a:p>
          <a:p>
            <a:pPr lvl="1" marL="545123" indent="-179363">
              <a:spcBef>
                <a:spcPts val="500"/>
              </a:spcBef>
              <a:buClr>
                <a:schemeClr val="accent1"/>
              </a:buClr>
              <a:buSzPct val="70000"/>
              <a:buChar char=""/>
              <a:defRPr sz="2600"/>
            </a:pPr>
            <a:r>
              <a:rPr sz="1700"/>
              <a:t>H – DHT (distributed hash table)</a:t>
            </a:r>
          </a:p>
          <a:p>
            <a:pPr lvl="1" marL="545123" indent="-179363">
              <a:spcBef>
                <a:spcPts val="500"/>
              </a:spcBef>
              <a:buClr>
                <a:schemeClr val="accent1"/>
              </a:buClr>
              <a:buSzPct val="70000"/>
              <a:buChar char=""/>
              <a:defRPr sz="2600"/>
            </a:pPr>
            <a:r>
              <a:rPr sz="1700"/>
              <a:t>L – local peer discovery (multicast)</a:t>
            </a:r>
          </a:p>
          <a:p>
            <a:pPr lvl="1" marL="545123" indent="-179363">
              <a:spcBef>
                <a:spcPts val="500"/>
              </a:spcBef>
              <a:buClr>
                <a:schemeClr val="accent1"/>
              </a:buClr>
              <a:buSzPct val="70000"/>
              <a:buChar char=""/>
              <a:defRPr sz="2600"/>
            </a:pPr>
            <a:r>
              <a:rPr sz="1700"/>
              <a:t>X – peer exchange</a:t>
            </a:r>
          </a:p>
        </p:txBody>
      </p:sp>
      <p:grpSp>
        <p:nvGrpSpPr>
          <p:cNvPr id="494" name="Group"/>
          <p:cNvGrpSpPr/>
          <p:nvPr/>
        </p:nvGrpSpPr>
        <p:grpSpPr>
          <a:xfrm>
            <a:off x="4939086" y="143643"/>
            <a:ext cx="4112202" cy="2003350"/>
            <a:chOff x="0" y="0"/>
            <a:chExt cx="4112200" cy="2003349"/>
          </a:xfrm>
        </p:grpSpPr>
        <p:sp>
          <p:nvSpPr>
            <p:cNvPr id="492" name="Shape"/>
            <p:cNvSpPr/>
            <p:nvPr/>
          </p:nvSpPr>
          <p:spPr>
            <a:xfrm flipH="1">
              <a:off x="4" y="0"/>
              <a:ext cx="4112197" cy="2003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5258"/>
                  </a:lnTo>
                  <a:lnTo>
                    <a:pt x="18000" y="15258"/>
                  </a:lnTo>
                  <a:lnTo>
                    <a:pt x="14016" y="21600"/>
                  </a:lnTo>
                  <a:lnTo>
                    <a:pt x="12600" y="15258"/>
                  </a:lnTo>
                  <a:lnTo>
                    <a:pt x="0" y="15258"/>
                  </a:lnTo>
                  <a:lnTo>
                    <a:pt x="0" y="8900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3" name="Most peers are d or D. No need to connect with uninteresting peers."/>
            <p:cNvSpPr txBox="1"/>
            <p:nvPr/>
          </p:nvSpPr>
          <p:spPr>
            <a:xfrm>
              <a:off x="0" y="35330"/>
              <a:ext cx="4112198" cy="1272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rgbClr val="FFFFFF"/>
                  </a:solidFill>
                </a:rPr>
                <a:t>Most peers are d or D. No need to connect with uninteresting peers.</a:t>
              </a:r>
            </a:p>
          </p:txBody>
        </p:sp>
      </p:grpSp>
      <p:sp>
        <p:nvSpPr>
          <p:cNvPr id="495" name="Rounded Rectangle"/>
          <p:cNvSpPr/>
          <p:nvPr/>
        </p:nvSpPr>
        <p:spPr>
          <a:xfrm>
            <a:off x="197244" y="2841196"/>
            <a:ext cx="3590986" cy="916190"/>
          </a:xfrm>
          <a:prstGeom prst="roundRect">
            <a:avLst>
              <a:gd name="adj" fmla="val 16667"/>
            </a:avLst>
          </a:prstGeom>
          <a:ln w="57150">
            <a:solidFill>
              <a:schemeClr val="accent2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498" name="Group"/>
          <p:cNvGrpSpPr/>
          <p:nvPr/>
        </p:nvGrpSpPr>
        <p:grpSpPr>
          <a:xfrm>
            <a:off x="142812" y="947057"/>
            <a:ext cx="3035814" cy="2076063"/>
            <a:chOff x="0" y="0"/>
            <a:chExt cx="3035813" cy="2076062"/>
          </a:xfrm>
        </p:grpSpPr>
        <p:sp>
          <p:nvSpPr>
            <p:cNvPr id="496" name="Shape"/>
            <p:cNvSpPr/>
            <p:nvPr/>
          </p:nvSpPr>
          <p:spPr>
            <a:xfrm flipH="1">
              <a:off x="2" y="0"/>
              <a:ext cx="3035812" cy="2076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5258"/>
                  </a:lnTo>
                  <a:lnTo>
                    <a:pt x="18000" y="15258"/>
                  </a:lnTo>
                  <a:lnTo>
                    <a:pt x="14016" y="21600"/>
                  </a:lnTo>
                  <a:lnTo>
                    <a:pt x="12600" y="15258"/>
                  </a:lnTo>
                  <a:lnTo>
                    <a:pt x="0" y="15258"/>
                  </a:lnTo>
                  <a:lnTo>
                    <a:pt x="0" y="8900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7" name="Error states. Connection should be closed."/>
            <p:cNvSpPr txBox="1"/>
            <p:nvPr/>
          </p:nvSpPr>
          <p:spPr>
            <a:xfrm>
              <a:off x="0" y="36613"/>
              <a:ext cx="3035812" cy="1272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rgbClr val="FFFFFF"/>
                  </a:solidFill>
                </a:rPr>
                <a:t>Error states. Connection should be closed.</a:t>
              </a:r>
            </a:p>
          </p:txBody>
        </p:sp>
      </p:grpSp>
      <p:grpSp>
        <p:nvGrpSpPr>
          <p:cNvPr id="501" name="Group"/>
          <p:cNvGrpSpPr/>
          <p:nvPr/>
        </p:nvGrpSpPr>
        <p:grpSpPr>
          <a:xfrm>
            <a:off x="6369437" y="3591283"/>
            <a:ext cx="2077876" cy="1298682"/>
            <a:chOff x="0" y="0"/>
            <a:chExt cx="2077874" cy="1298681"/>
          </a:xfrm>
        </p:grpSpPr>
        <p:sp>
          <p:nvSpPr>
            <p:cNvPr id="499" name="Shape"/>
            <p:cNvSpPr/>
            <p:nvPr/>
          </p:nvSpPr>
          <p:spPr>
            <a:xfrm flipH="1">
              <a:off x="1" y="21011"/>
              <a:ext cx="2077874" cy="1277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5258"/>
                  </a:lnTo>
                  <a:lnTo>
                    <a:pt x="18000" y="15258"/>
                  </a:lnTo>
                  <a:lnTo>
                    <a:pt x="14016" y="21600"/>
                  </a:lnTo>
                  <a:lnTo>
                    <a:pt x="12600" y="15258"/>
                  </a:lnTo>
                  <a:lnTo>
                    <a:pt x="0" y="15258"/>
                  </a:lnTo>
                  <a:lnTo>
                    <a:pt x="0" y="8900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0" name="More on this later…"/>
            <p:cNvSpPr txBox="1"/>
            <p:nvPr/>
          </p:nvSpPr>
          <p:spPr>
            <a:xfrm>
              <a:off x="0" y="0"/>
              <a:ext cx="2077874" cy="878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rgbClr val="FFFFFF"/>
                  </a:solidFill>
                </a:rPr>
                <a:t>More on this later…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8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Class="entr" nodeType="with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Class="entr" nodeType="with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Class="entr" nodeType="with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Class="entr" nodeType="with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Class="entr" nodeType="with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Class="entr" nodeType="with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4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xit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4"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Class="entr" nodeType="afterEffect" presetSubtype="8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Class="exit" nodeType="click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Class="exit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68" dur="500" fill="hold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4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Class="entr" nodeType="with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4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Class="entr" nodeType="with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4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Class="entr" nodeType="with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4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Class="entr" nodeType="with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4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4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Class="entr" nodeType="with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4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Class="entr" nodeType="with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4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Class="entr" nodeType="afterEffect" presetSubtype="8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7" fill="hold"/>
                                        <p:tgtEl>
                                          <p:spTgt spid="4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9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9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Class="entr" nodeType="withEffect" presetSubtype="8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1" fill="hold"/>
                                        <p:tgtEl>
                                          <p:spTgt spid="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Class="entr" nodeType="afterEffect" presetSubtype="8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Class="entr" nodeType="clickEffect" presetSubtype="8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Class="exit" nodeType="clickEffect" presetSubtype="4" presetID="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Class="entr" nodeType="afterEffect" presetSubtype="8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3" fill="hold"/>
                                        <p:tgtEl>
                                          <p:spTgt spid="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Class="entr" nodeType="afterEffect" presetSubtype="8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8" fill="hold"/>
                                        <p:tgtEl>
                                          <p:spTgt spid="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500"/>
                            </p:stCondLst>
                            <p:childTnLst>
                              <p:par>
                                <p:cTn id="142" presetClass="entr" nodeType="afterEffect" presetSubtype="8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3" fill="hold"/>
                                        <p:tgtEl>
                                          <p:spTgt spid="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000"/>
                            </p:stCondLst>
                            <p:childTnLst>
                              <p:par>
                                <p:cTn id="147" presetClass="entr" nodeType="afterEffect" presetSubtype="8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8" fill="hold"/>
                                        <p:tgtEl>
                                          <p:spTgt spid="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94" grpId="3"/>
      <p:bldP build="whole" bldLvl="1" animBg="1" rev="0" advAuto="0" spid="494" grpId="4"/>
      <p:bldP build="whole" bldLvl="1" animBg="1" rev="0" advAuto="0" spid="495" grpId="5"/>
      <p:bldP build="whole" bldLvl="1" animBg="1" rev="0" advAuto="0" spid="498" grpId="6"/>
      <p:bldP build="whole" bldLvl="1" animBg="1" rev="0" advAuto="0" spid="498" grpId="7"/>
      <p:bldP build="whole" bldLvl="1" animBg="1" rev="0" advAuto="0" spid="495" grpId="8"/>
      <p:bldP build="p" bldLvl="5" animBg="1" rev="0" advAuto="0" spid="491" grpId="9"/>
      <p:bldP build="whole" bldLvl="1" animBg="1" rev="0" advAuto="0" spid="501" grpId="10"/>
      <p:bldP build="whole" bldLvl="1" animBg="1" rev="0" advAuto="0" spid="501" grpId="11"/>
      <p:bldP build="whole" bldLvl="1" animBg="1" rev="0" advAuto="0" spid="490" grpId="1"/>
      <p:bldP build="p" bldLvl="1" animBg="1" rev="0" advAuto="0" spid="488" grpId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Upload-Only Mode"/>
          <p:cNvSpPr txBox="1"/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/>
          <a:lstStyle/>
          <a:p>
            <a:pPr/>
            <a:r>
              <a:t>Upload-Only Mode</a:t>
            </a:r>
          </a:p>
        </p:txBody>
      </p:sp>
      <p:sp>
        <p:nvSpPr>
          <p:cNvPr id="504" name="Slide Number"/>
          <p:cNvSpPr txBox="1"/>
          <p:nvPr>
            <p:ph type="sldNum" sz="quarter" idx="2"/>
          </p:nvPr>
        </p:nvSpPr>
        <p:spPr>
          <a:xfrm>
            <a:off x="0" y="1223250"/>
            <a:ext cx="533400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05" name="Once a peer completes a torrent, it becomes a seed…"/>
          <p:cNvSpPr txBox="1"/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/>
          <a:lstStyle/>
          <a:p>
            <a:pPr/>
            <a:r>
              <a:t>Once a peer completes a torrent, it becomes a seed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No downloads, no tit-for-tat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Who to upload to first?</a:t>
            </a:r>
          </a:p>
          <a:p>
            <a:pPr/>
            <a:r>
              <a:t>BitTorrent policy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Upload to the fastest known peer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Why?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Faster uploads = more available pieces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More available pieces helps the swarm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0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Announcement"/>
          <p:cNvSpPr txBox="1"/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/>
          <a:lstStyle/>
          <a:p>
            <a:pPr/>
            <a:r>
              <a:t>Announcement</a:t>
            </a:r>
          </a:p>
        </p:txBody>
      </p:sp>
      <p:sp>
        <p:nvSpPr>
          <p:cNvPr id="178" name="Midterm scores will be announced today (scoring is almost done…)…"/>
          <p:cNvSpPr txBox="1"/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/>
          <a:lstStyle/>
          <a:p>
            <a:pPr/>
            <a:r>
              <a:t>Midterm scores will be announced today (scoring is almost done…)</a:t>
            </a:r>
          </a:p>
          <a:p>
            <a:pPr lvl="1" marL="685800" indent="-320039">
              <a:buSzPct val="60000"/>
              <a:buChar char="◻"/>
            </a:pPr>
            <a:r>
              <a:t>Grading criteria</a:t>
            </a:r>
          </a:p>
          <a:p>
            <a:pPr lvl="1" marL="685800" indent="-320039">
              <a:buSzPct val="60000"/>
              <a:buChar char="◻"/>
            </a:pPr>
            <a:r>
              <a:t>The average is around 60/100 (the maximum is 102)</a:t>
            </a:r>
          </a:p>
        </p:txBody>
      </p:sp>
      <p:sp>
        <p:nvSpPr>
          <p:cNvPr id="179" name="Slide Number"/>
          <p:cNvSpPr txBox="1"/>
          <p:nvPr>
            <p:ph type="sldNum" sz="quarter" idx="2"/>
          </p:nvPr>
        </p:nvSpPr>
        <p:spPr>
          <a:xfrm>
            <a:off x="0" y="1223250"/>
            <a:ext cx="533400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BitTorrent and TCP"/>
          <p:cNvSpPr txBox="1"/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/>
          <a:lstStyle/>
          <a:p>
            <a:pPr/>
            <a:r>
              <a:t>BitTorrent and TCP</a:t>
            </a:r>
          </a:p>
        </p:txBody>
      </p:sp>
      <p:sp>
        <p:nvSpPr>
          <p:cNvPr id="508" name="Slide Number"/>
          <p:cNvSpPr txBox="1"/>
          <p:nvPr>
            <p:ph type="sldNum" sz="quarter" idx="2"/>
          </p:nvPr>
        </p:nvSpPr>
        <p:spPr>
          <a:xfrm>
            <a:off x="0" y="1223250"/>
            <a:ext cx="533400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09" name="BitTorrent used to account for 35-70% of all Internet traffic…"/>
          <p:cNvSpPr txBox="1"/>
          <p:nvPr>
            <p:ph type="body" idx="1"/>
          </p:nvPr>
        </p:nvSpPr>
        <p:spPr>
          <a:xfrm>
            <a:off x="0" y="1600200"/>
            <a:ext cx="9144000" cy="5105400"/>
          </a:xfrm>
          <a:prstGeom prst="rect">
            <a:avLst/>
          </a:prstGeom>
        </p:spPr>
        <p:txBody>
          <a:bodyPr/>
          <a:lstStyle/>
          <a:p>
            <a:pPr/>
            <a:r>
              <a:t>BitTorrent used to account for 35-70% of all Internet traffic</a:t>
            </a:r>
          </a:p>
          <a:p>
            <a:pPr/>
            <a:r>
              <a:t>Thus, BitTorrent’s behavior impacts </a:t>
            </a:r>
            <a:r>
              <a:rPr>
                <a:solidFill>
                  <a:schemeClr val="accent1"/>
                </a:solidFill>
              </a:rPr>
              <a:t>everyone</a:t>
            </a:r>
            <a:endParaRPr>
              <a:solidFill>
                <a:schemeClr val="accent1"/>
              </a:solidFill>
            </a:endParaRPr>
          </a:p>
          <a:p>
            <a:pPr/>
            <a:r>
              <a:t>BitTorrent’s use of TCP causes problems 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Long lived, BitTorrent TCP flows are “elephants”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Ramp up past slow start, dominate router queues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Many applications are “mice,” get trampled by elephants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Short lived flows (e.g. HTTP traffic)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Delay sensitive apps (i.e. VoIP, SSH, online games)</a:t>
            </a:r>
          </a:p>
          <a:p>
            <a:pPr/>
            <a:r>
              <a:t>Have you ever tried using SSH while using BitTorrent?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09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Conclusions"/>
          <p:cNvSpPr txBox="1"/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/>
          <a:lstStyle/>
          <a:p>
            <a:pPr/>
            <a:r>
              <a:t>Conclusions</a:t>
            </a:r>
          </a:p>
        </p:txBody>
      </p:sp>
      <p:sp>
        <p:nvSpPr>
          <p:cNvPr id="512" name="Slide Number"/>
          <p:cNvSpPr txBox="1"/>
          <p:nvPr>
            <p:ph type="sldNum" sz="quarter" idx="2"/>
          </p:nvPr>
        </p:nvSpPr>
        <p:spPr>
          <a:xfrm>
            <a:off x="0" y="1223250"/>
            <a:ext cx="533400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13" name="BitTorrent is an extremely efficient tool for content distribution…"/>
          <p:cNvSpPr txBox="1"/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/>
          <a:lstStyle/>
          <a:p>
            <a:pPr/>
            <a:r>
              <a:t>BitTorrent is an extremely efficient tool for content distribution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Strong incentive system based on game theory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Most popular file sharing client since 2001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More active users than YouTube and Facebook combined</a:t>
            </a:r>
          </a:p>
          <a:p>
            <a:pPr/>
            <a:r>
              <a:t>However, BitTorrent is a large system with many different mechanisms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Ample room to modify the client, alter behavior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Reca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Recap</a:t>
            </a:r>
          </a:p>
        </p:txBody>
      </p:sp>
      <p:sp>
        <p:nvSpPr>
          <p:cNvPr id="5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17" name="Three essential elemen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07238" indent="-307238" defTabSz="877823">
              <a:spcBef>
                <a:spcPts val="600"/>
              </a:spcBef>
              <a:defRPr sz="2784"/>
            </a:pPr>
            <a:r>
              <a:t>Three essential elements</a:t>
            </a:r>
          </a:p>
          <a:p>
            <a:pPr lvl="1" marL="658368" indent="-307238" defTabSz="877823">
              <a:spcBef>
                <a:spcPts val="600"/>
              </a:spcBef>
              <a:buSzPct val="60000"/>
              <a:buChar char="◻"/>
              <a:defRPr sz="2784"/>
            </a:pPr>
            <a:r>
              <a:t>.Torrent</a:t>
            </a:r>
          </a:p>
          <a:p>
            <a:pPr lvl="1" marL="658368" indent="-307238" defTabSz="877823">
              <a:spcBef>
                <a:spcPts val="600"/>
              </a:spcBef>
              <a:buSzPct val="60000"/>
              <a:buChar char="◻"/>
              <a:defRPr sz="2784"/>
            </a:pPr>
            <a:r>
              <a:t>Tracker</a:t>
            </a:r>
          </a:p>
          <a:p>
            <a:pPr lvl="1" marL="658368" indent="-307238" defTabSz="877823">
              <a:spcBef>
                <a:spcPts val="600"/>
              </a:spcBef>
              <a:buSzPct val="60000"/>
              <a:buChar char="◻"/>
              <a:defRPr sz="2784"/>
            </a:pPr>
            <a:r>
              <a:t>Peers</a:t>
            </a:r>
          </a:p>
          <a:p>
            <a:pPr lvl="2" marL="965606" indent="-307238" defTabSz="877823">
              <a:spcBef>
                <a:spcPts val="600"/>
              </a:spcBef>
              <a:buSzPct val="60000"/>
              <a:buChar char="◻"/>
              <a:defRPr sz="2784"/>
            </a:pPr>
            <a:r>
              <a:t>Seeds (or Seeders)</a:t>
            </a:r>
          </a:p>
          <a:p>
            <a:pPr lvl="2" marL="965606" indent="-307238" defTabSz="877823">
              <a:spcBef>
                <a:spcPts val="600"/>
              </a:spcBef>
              <a:buSzPct val="60000"/>
              <a:buChar char="◻"/>
              <a:defRPr sz="2784"/>
            </a:pPr>
            <a:r>
              <a:t>Leechers</a:t>
            </a:r>
          </a:p>
          <a:p>
            <a:pPr marL="307238" indent="-307238" defTabSz="877823">
              <a:spcBef>
                <a:spcPts val="600"/>
              </a:spcBef>
              <a:defRPr sz="2784"/>
            </a:pPr>
            <a:r>
              <a:t>Important algorithm</a:t>
            </a:r>
          </a:p>
          <a:p>
            <a:pPr lvl="1" marL="658368" indent="-307238" defTabSz="877823">
              <a:spcBef>
                <a:spcPts val="600"/>
              </a:spcBef>
              <a:buSzPct val="60000"/>
              <a:buChar char="◻"/>
              <a:defRPr sz="2784"/>
            </a:pPr>
            <a:r>
              <a:t>Rarest piece first and end-game mode</a:t>
            </a:r>
          </a:p>
          <a:p>
            <a:pPr lvl="1" marL="658368" indent="-307238" defTabSz="877823">
              <a:spcBef>
                <a:spcPts val="600"/>
              </a:spcBef>
              <a:buSzPct val="60000"/>
              <a:buChar char="◻"/>
              <a:defRPr sz="2784"/>
            </a:pPr>
            <a:r>
              <a:t>Tit for tat</a:t>
            </a:r>
          </a:p>
          <a:p>
            <a:pPr lvl="1" marL="658368" indent="-307238" defTabSz="877823">
              <a:spcBef>
                <a:spcPts val="600"/>
              </a:spcBef>
              <a:buSzPct val="60000"/>
              <a:buChar char="◻"/>
              <a:defRPr sz="2784"/>
            </a:pPr>
            <a:r>
              <a:t>Choking algorithm</a:t>
            </a:r>
          </a:p>
          <a:p>
            <a:pPr lvl="2" marL="965606" indent="-307238" defTabSz="877823">
              <a:spcBef>
                <a:spcPts val="600"/>
              </a:spcBef>
              <a:buSzPct val="60000"/>
              <a:buChar char="◻"/>
              <a:defRPr sz="2784"/>
            </a:pPr>
            <a:r>
              <a:t>Optimistic unchoke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eer-to-Peer Overview…"/>
          <p:cNvSpPr txBox="1"/>
          <p:nvPr>
            <p:ph type="body" idx="1"/>
          </p:nvPr>
        </p:nvSpPr>
        <p:spPr>
          <a:xfrm>
            <a:off x="428604" y="2286000"/>
            <a:ext cx="8338782" cy="3431114"/>
          </a:xfrm>
          <a:prstGeom prst="rect">
            <a:avLst/>
          </a:prstGeom>
        </p:spPr>
        <p:txBody>
          <a:bodyPr/>
          <a:lstStyle/>
          <a:p>
            <a:pPr marL="898071" indent="-898071">
              <a:buClr>
                <a:schemeClr val="accent2"/>
              </a:buClr>
              <a:buSzPct val="60000"/>
              <a:buChar char="❑"/>
            </a:pPr>
            <a:r>
              <a:rPr sz="4400"/>
              <a:t>Peer-to-Peer Overview</a:t>
            </a:r>
          </a:p>
          <a:p>
            <a:pPr marL="898071" indent="-898071">
              <a:buClr>
                <a:schemeClr val="accent2"/>
              </a:buClr>
              <a:buSzPct val="60000"/>
              <a:buChar char="❑"/>
            </a:pPr>
            <a:r>
              <a:rPr sz="4400"/>
              <a:t>Example: Bittorrent</a:t>
            </a:r>
          </a:p>
        </p:txBody>
      </p:sp>
      <p:sp>
        <p:nvSpPr>
          <p:cNvPr id="182" name="Outline"/>
          <p:cNvSpPr txBox="1"/>
          <p:nvPr>
            <p:ph type="title"/>
          </p:nvPr>
        </p:nvSpPr>
        <p:spPr>
          <a:xfrm>
            <a:off x="1371600" y="304800"/>
            <a:ext cx="7620000" cy="990600"/>
          </a:xfrm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183" name="Slide Number"/>
          <p:cNvSpPr txBox="1"/>
          <p:nvPr>
            <p:ph type="sldNum" sz="quarter" idx="2"/>
          </p:nvPr>
        </p:nvSpPr>
        <p:spPr>
          <a:xfrm>
            <a:off x="0" y="544829"/>
            <a:ext cx="1295400" cy="434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raditional Internet Services Model"/>
          <p:cNvSpPr txBox="1"/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/>
          <a:lstStyle/>
          <a:p>
            <a:pPr/>
            <a:r>
              <a:t>Traditional Internet Services Model</a:t>
            </a:r>
          </a:p>
        </p:txBody>
      </p:sp>
      <p:sp>
        <p:nvSpPr>
          <p:cNvPr id="186" name="Client-server…"/>
          <p:cNvSpPr txBox="1"/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/>
          <a:lstStyle/>
          <a:p>
            <a:pPr/>
            <a:r>
              <a:t>Client-server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Many clients, 1 (or more) server(s)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Web servers, DNS, file downloads, video streaming</a:t>
            </a:r>
          </a:p>
          <a:p>
            <a:pPr/>
            <a:r>
              <a:t>Problems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Scalability: how many users can a server support?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What happens when user traffic overload servers?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Limited resources (bandwidth, CPU, storage)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Reliability: if # of servers is small, what happens when they break, fail, get disconnected, are mismanaged by humans?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Efficiency: if your users are spread across the entire globe, how do you make sure you answer their requests quickly?</a:t>
            </a:r>
          </a:p>
        </p:txBody>
      </p:sp>
      <p:sp>
        <p:nvSpPr>
          <p:cNvPr id="187" name="Slide Number"/>
          <p:cNvSpPr txBox="1"/>
          <p:nvPr>
            <p:ph type="sldNum" sz="quarter" idx="2"/>
          </p:nvPr>
        </p:nvSpPr>
        <p:spPr>
          <a:xfrm>
            <a:off x="0" y="1223250"/>
            <a:ext cx="533400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he Alternative: Peer-to-Peer"/>
          <p:cNvSpPr txBox="1"/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/>
          <a:lstStyle/>
          <a:p>
            <a:pPr/>
            <a:r>
              <a:t>The Alternative: Peer-to-Peer</a:t>
            </a:r>
          </a:p>
        </p:txBody>
      </p:sp>
      <p:sp>
        <p:nvSpPr>
          <p:cNvPr id="190" name="A simple idea…"/>
          <p:cNvSpPr txBox="1"/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/>
          <a:lstStyle/>
          <a:p>
            <a:pPr/>
            <a:r>
              <a:t>A simple idea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Users bring their own resources to the table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A cooperative model: clients = peers = servers</a:t>
            </a:r>
          </a:p>
          <a:p>
            <a:pPr/>
            <a:r>
              <a:t>The benefits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Scalability: # of “servers” grows with users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BYOR: bring your own resources (storage, CPU, B/W)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Reliability: load spread across many peers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Probability of them all failing is </a:t>
            </a:r>
            <a:r>
              <a:rPr b="1"/>
              <a:t>very </a:t>
            </a:r>
            <a:r>
              <a:t>low…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Efficiency: peers are distributed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Peers can try and get service from nearby peers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xfrm>
            <a:off x="0" y="1223250"/>
            <a:ext cx="533400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he Peer-to-Peer Challenge"/>
          <p:cNvSpPr txBox="1"/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/>
          <a:lstStyle/>
          <a:p>
            <a:pPr/>
            <a:r>
              <a:t>The Peer-to-Peer Challenge</a:t>
            </a:r>
          </a:p>
        </p:txBody>
      </p:sp>
      <p:sp>
        <p:nvSpPr>
          <p:cNvPr id="194" name="What are the key components for leveraging P2P?…"/>
          <p:cNvSpPr txBox="1"/>
          <p:nvPr>
            <p:ph type="body" idx="1"/>
          </p:nvPr>
        </p:nvSpPr>
        <p:spPr>
          <a:xfrm>
            <a:off x="0" y="1600200"/>
            <a:ext cx="9144000" cy="5105400"/>
          </a:xfrm>
          <a:prstGeom prst="rect">
            <a:avLst/>
          </a:prstGeom>
        </p:spPr>
        <p:txBody>
          <a:bodyPr/>
          <a:lstStyle/>
          <a:p>
            <a:pPr/>
            <a:r>
              <a:t>What are the key components for leveraging P2P?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Communication: how do peers talk to each other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>
                <a:solidFill>
                  <a:schemeClr val="accent2"/>
                </a:solidFill>
              </a:defRPr>
            </a:pPr>
            <a:r>
              <a:t>Service/data location: how do peers know who to talk to</a:t>
            </a:r>
          </a:p>
          <a:p>
            <a:pPr/>
            <a:r>
              <a:t>New reliability challenges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Network reachability, i.e. dealing with NATs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>
                <a:solidFill>
                  <a:schemeClr val="accent2"/>
                </a:solidFill>
              </a:defRPr>
            </a:pPr>
            <a:r>
              <a:t>Dealing with churn, i.e. short peer uptimes</a:t>
            </a:r>
          </a:p>
          <a:p>
            <a:pPr/>
            <a:r>
              <a:t>What about security?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Malicious peers and cheating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The Sybil attack</a:t>
            </a:r>
          </a:p>
        </p:txBody>
      </p:sp>
      <p:sp>
        <p:nvSpPr>
          <p:cNvPr id="195" name="Slide Number"/>
          <p:cNvSpPr txBox="1"/>
          <p:nvPr>
            <p:ph type="sldNum" sz="quarter" idx="2"/>
          </p:nvPr>
        </p:nvSpPr>
        <p:spPr>
          <a:xfrm>
            <a:off x="0" y="1223250"/>
            <a:ext cx="533400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entralized Approach"/>
          <p:cNvSpPr txBox="1"/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/>
          <a:lstStyle/>
          <a:p>
            <a:pPr/>
            <a:r>
              <a:t>Centralized Approach</a:t>
            </a:r>
          </a:p>
        </p:txBody>
      </p:sp>
      <p:sp>
        <p:nvSpPr>
          <p:cNvPr id="198" name="The original: Napster…"/>
          <p:cNvSpPr txBox="1"/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/>
          <a:lstStyle/>
          <a:p>
            <a:pPr/>
            <a:r>
              <a:t>The original: Napster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1999-2001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Shawn Fanning, Sean Parker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Specialized in MP3s (but not for long)</a:t>
            </a:r>
          </a:p>
          <a:p>
            <a:pPr/>
            <a:r>
              <a:t>Centralized index server(s)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Supported all queries</a:t>
            </a:r>
          </a:p>
          <a:p>
            <a:pPr/>
            <a:r>
              <a:t>What caused its downfall?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Not scalable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Centralization of liability</a:t>
            </a:r>
          </a:p>
        </p:txBody>
      </p:sp>
      <p:sp>
        <p:nvSpPr>
          <p:cNvPr id="199" name="Slide Number"/>
          <p:cNvSpPr txBox="1"/>
          <p:nvPr>
            <p:ph type="sldNum" sz="quarter" idx="2"/>
          </p:nvPr>
        </p:nvSpPr>
        <p:spPr>
          <a:xfrm>
            <a:off x="0" y="1223250"/>
            <a:ext cx="533400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200" name="D:\Classes\CS 4700\assets\napster_05.png" descr="D:\Classes\CS 4700\assets\napster_0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79861" y="1426482"/>
            <a:ext cx="3048001" cy="228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Napster Architecture"/>
          <p:cNvSpPr txBox="1"/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/>
          <a:lstStyle/>
          <a:p>
            <a:pPr/>
            <a:r>
              <a:t>Napster Architecture</a:t>
            </a:r>
          </a:p>
        </p:txBody>
      </p:sp>
      <p:sp>
        <p:nvSpPr>
          <p:cNvPr id="203" name="Slide Number"/>
          <p:cNvSpPr txBox="1"/>
          <p:nvPr>
            <p:ph type="sldNum" sz="quarter" idx="2"/>
          </p:nvPr>
        </p:nvSpPr>
        <p:spPr>
          <a:xfrm>
            <a:off x="0" y="1223250"/>
            <a:ext cx="533400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206" name="Group"/>
          <p:cNvGrpSpPr/>
          <p:nvPr/>
        </p:nvGrpSpPr>
        <p:grpSpPr>
          <a:xfrm>
            <a:off x="145024" y="4480745"/>
            <a:ext cx="8709221" cy="2224777"/>
            <a:chOff x="0" y="0"/>
            <a:chExt cx="8709220" cy="2224776"/>
          </a:xfrm>
        </p:grpSpPr>
        <p:sp>
          <p:nvSpPr>
            <p:cNvPr id="204" name="Shape"/>
            <p:cNvSpPr/>
            <p:nvPr/>
          </p:nvSpPr>
          <p:spPr>
            <a:xfrm>
              <a:off x="0" y="-1"/>
              <a:ext cx="8709221" cy="2224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lnTo>
                    <a:pt x="1901" y="6800"/>
                  </a:ln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lnTo>
                    <a:pt x="6778" y="2419"/>
                  </a:ln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lnTo>
                    <a:pt x="14418" y="1119"/>
                  </a:ln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lnTo>
                    <a:pt x="20203" y="7321"/>
                  </a:ln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lnTo>
                    <a:pt x="13801" y="17556"/>
                  </a:ln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lnTo>
                    <a:pt x="7973" y="18727"/>
                  </a:ln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rgbClr val="DEF5FA"/>
            </a:solidFill>
            <a:ln w="25400" cap="flat">
              <a:solidFill>
                <a:srgbClr val="062329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5" name="Shape"/>
            <p:cNvSpPr/>
            <p:nvPr/>
          </p:nvSpPr>
          <p:spPr>
            <a:xfrm>
              <a:off x="442235" y="113127"/>
              <a:ext cx="7980554" cy="1888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lnTo>
                    <a:pt x="1380" y="14010"/>
                  </a:ln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lnTo>
                    <a:pt x="2598" y="19137"/>
                  </a:ln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lnTo>
                    <a:pt x="14532" y="19050"/>
                  </a:ln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lnTo>
                    <a:pt x="17421" y="12116"/>
                  </a:ln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lnTo>
                    <a:pt x="21600" y="7649"/>
                  </a:ln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lnTo>
                    <a:pt x="19707" y="1814"/>
                  </a:ln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lnTo>
                    <a:pt x="14668" y="947"/>
                  </a:ln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lnTo>
                    <a:pt x="10888" y="1399"/>
                  </a:ln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lnTo>
                    <a:pt x="6452" y="1676"/>
                  </a:ln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25400" cap="flat">
              <a:solidFill>
                <a:srgbClr val="062329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07" name="Napster…"/>
          <p:cNvSpPr txBox="1"/>
          <p:nvPr/>
        </p:nvSpPr>
        <p:spPr>
          <a:xfrm>
            <a:off x="3569884" y="1458481"/>
            <a:ext cx="2131487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/>
            <a:r>
              <a:rPr sz="2000"/>
              <a:t>Napster</a:t>
            </a:r>
            <a:endParaRPr sz="2000"/>
          </a:p>
          <a:p>
            <a:pPr algn="ctr"/>
            <a:r>
              <a:rPr sz="2000"/>
              <a:t>Central Server</a:t>
            </a:r>
          </a:p>
        </p:txBody>
      </p:sp>
      <p:sp>
        <p:nvSpPr>
          <p:cNvPr id="208" name="Line"/>
          <p:cNvSpPr/>
          <p:nvPr/>
        </p:nvSpPr>
        <p:spPr>
          <a:xfrm flipV="1">
            <a:off x="1469799" y="3004458"/>
            <a:ext cx="3286359" cy="2198469"/>
          </a:xfrm>
          <a:prstGeom prst="line">
            <a:avLst/>
          </a:prstGeom>
          <a:ln w="76200">
            <a:solidFill>
              <a:srgbClr val="28A0BE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09" name="Line"/>
          <p:cNvSpPr/>
          <p:nvPr/>
        </p:nvSpPr>
        <p:spPr>
          <a:xfrm flipV="1">
            <a:off x="2367079" y="3004459"/>
            <a:ext cx="2389078" cy="3199501"/>
          </a:xfrm>
          <a:prstGeom prst="line">
            <a:avLst/>
          </a:prstGeom>
          <a:ln w="76200">
            <a:solidFill>
              <a:srgbClr val="28A0BE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10" name="Line"/>
          <p:cNvSpPr/>
          <p:nvPr/>
        </p:nvSpPr>
        <p:spPr>
          <a:xfrm flipV="1">
            <a:off x="3951065" y="3004458"/>
            <a:ext cx="805092" cy="2198469"/>
          </a:xfrm>
          <a:prstGeom prst="line">
            <a:avLst/>
          </a:prstGeom>
          <a:ln w="76200">
            <a:solidFill>
              <a:srgbClr val="28A0BE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11" name="Line"/>
          <p:cNvSpPr/>
          <p:nvPr/>
        </p:nvSpPr>
        <p:spPr>
          <a:xfrm flipH="1" flipV="1">
            <a:off x="4756157" y="3004457"/>
            <a:ext cx="205815" cy="3199503"/>
          </a:xfrm>
          <a:prstGeom prst="line">
            <a:avLst/>
          </a:prstGeom>
          <a:ln w="76200">
            <a:solidFill>
              <a:srgbClr val="28A0BE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12" name="Line"/>
          <p:cNvSpPr/>
          <p:nvPr/>
        </p:nvSpPr>
        <p:spPr>
          <a:xfrm flipH="1" flipV="1">
            <a:off x="4756157" y="3004458"/>
            <a:ext cx="936948" cy="2100271"/>
          </a:xfrm>
          <a:prstGeom prst="line">
            <a:avLst/>
          </a:prstGeom>
          <a:ln w="76200">
            <a:solidFill>
              <a:srgbClr val="28A0BE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13" name="Line"/>
          <p:cNvSpPr/>
          <p:nvPr/>
        </p:nvSpPr>
        <p:spPr>
          <a:xfrm flipH="1" flipV="1">
            <a:off x="4756156" y="3004457"/>
            <a:ext cx="2483359" cy="2764973"/>
          </a:xfrm>
          <a:prstGeom prst="line">
            <a:avLst/>
          </a:prstGeom>
          <a:ln w="76200">
            <a:solidFill>
              <a:srgbClr val="28A0BE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14" name="Line"/>
          <p:cNvSpPr/>
          <p:nvPr/>
        </p:nvSpPr>
        <p:spPr>
          <a:xfrm flipH="1" flipV="1">
            <a:off x="4756156" y="3004458"/>
            <a:ext cx="3136050" cy="1968524"/>
          </a:xfrm>
          <a:prstGeom prst="line">
            <a:avLst/>
          </a:prstGeom>
          <a:ln w="76200">
            <a:solidFill>
              <a:srgbClr val="28A0BE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215" name="D:\Classes\CS 4700\assets\black_server.png" descr="D:\Classes\CS 4700\assets\black_serv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3454" y="4972980"/>
            <a:ext cx="652691" cy="6526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D:\Classes\CS 4700\assets\black_server.png" descr="D:\Classes\CS 4700\assets\black_serv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40734" y="5877614"/>
            <a:ext cx="652691" cy="6526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D:\Classes\CS 4700\assets\black_server.png" descr="D:\Classes\CS 4700\assets\black_serv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24720" y="4909465"/>
            <a:ext cx="652692" cy="6526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D:\Classes\CS 4700\assets\black_server.png" descr="D:\Classes\CS 4700\assets\black_serv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35625" y="5877614"/>
            <a:ext cx="652691" cy="6526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D:\Classes\CS 4700\assets\black_server.png" descr="D:\Classes\CS 4700\assets\black_serv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66758" y="4778383"/>
            <a:ext cx="652691" cy="6526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D:\Classes\CS 4700\assets\black_server.png" descr="D:\Classes\CS 4700\assets\black_serv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13170" y="5431073"/>
            <a:ext cx="652691" cy="6526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D:\Classes\CS 4700\assets\black_server.png" descr="D:\Classes\CS 4700\assets\black_serv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65859" y="4778383"/>
            <a:ext cx="652691" cy="6526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D:\Classes\CS 4700\assets\server.png" descr="D:\Classes\CS 4700\assets\server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45884" y="2166366"/>
            <a:ext cx="979488" cy="979489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D:\Classes\CS 4700\assets\napster_05.png" descr="D:\Classes\CS 4700\assets\napster_05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710756" y="2437952"/>
            <a:ext cx="1133310" cy="84998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6" name="Group"/>
          <p:cNvGrpSpPr/>
          <p:nvPr/>
        </p:nvGrpSpPr>
        <p:grpSpPr>
          <a:xfrm>
            <a:off x="609600" y="2649174"/>
            <a:ext cx="2666328" cy="1348297"/>
            <a:chOff x="0" y="0"/>
            <a:chExt cx="2666327" cy="1348295"/>
          </a:xfrm>
        </p:grpSpPr>
        <p:sp>
          <p:nvSpPr>
            <p:cNvPr id="224" name="Shape"/>
            <p:cNvSpPr/>
            <p:nvPr/>
          </p:nvSpPr>
          <p:spPr>
            <a:xfrm flipH="1">
              <a:off x="2" y="0"/>
              <a:ext cx="2666326" cy="1348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5285"/>
                  </a:lnTo>
                  <a:lnTo>
                    <a:pt x="9000" y="15285"/>
                  </a:lnTo>
                  <a:lnTo>
                    <a:pt x="2172" y="21600"/>
                  </a:lnTo>
                  <a:lnTo>
                    <a:pt x="3600" y="15285"/>
                  </a:lnTo>
                  <a:lnTo>
                    <a:pt x="0" y="15285"/>
                  </a:lnTo>
                  <a:lnTo>
                    <a:pt x="0" y="8916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5" name="Log-in, upload list of files"/>
            <p:cNvSpPr txBox="1"/>
            <p:nvPr/>
          </p:nvSpPr>
          <p:spPr>
            <a:xfrm>
              <a:off x="0" y="0"/>
              <a:ext cx="2666326" cy="878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rgbClr val="FFFFFF"/>
                  </a:solidFill>
                </a:rPr>
                <a:t>Log-in, upload list of files</a:t>
              </a:r>
            </a:p>
          </p:txBody>
        </p:sp>
      </p:grpSp>
      <p:grpSp>
        <p:nvGrpSpPr>
          <p:cNvPr id="229" name="Group"/>
          <p:cNvGrpSpPr/>
          <p:nvPr/>
        </p:nvGrpSpPr>
        <p:grpSpPr>
          <a:xfrm>
            <a:off x="136635" y="3100485"/>
            <a:ext cx="2666328" cy="1827270"/>
            <a:chOff x="0" y="0"/>
            <a:chExt cx="2666327" cy="1827268"/>
          </a:xfrm>
        </p:grpSpPr>
        <p:sp>
          <p:nvSpPr>
            <p:cNvPr id="227" name="Shape"/>
            <p:cNvSpPr/>
            <p:nvPr/>
          </p:nvSpPr>
          <p:spPr>
            <a:xfrm flipH="1">
              <a:off x="2" y="0"/>
              <a:ext cx="2666326" cy="1827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1278"/>
                  </a:lnTo>
                  <a:lnTo>
                    <a:pt x="9000" y="11278"/>
                  </a:lnTo>
                  <a:lnTo>
                    <a:pt x="8697" y="21600"/>
                  </a:lnTo>
                  <a:lnTo>
                    <a:pt x="3600" y="11278"/>
                  </a:lnTo>
                  <a:lnTo>
                    <a:pt x="0" y="11278"/>
                  </a:lnTo>
                  <a:lnTo>
                    <a:pt x="0" y="6579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8" name="Search for Gangnam Style"/>
            <p:cNvSpPr txBox="1"/>
            <p:nvPr/>
          </p:nvSpPr>
          <p:spPr>
            <a:xfrm>
              <a:off x="0" y="0"/>
              <a:ext cx="2666326" cy="878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rgbClr val="FFFFFF"/>
                  </a:solidFill>
                </a:rPr>
                <a:t>Search for Gangnam Style</a:t>
              </a:r>
            </a:p>
          </p:txBody>
        </p:sp>
      </p:grpSp>
      <p:sp>
        <p:nvSpPr>
          <p:cNvPr id="230" name="Circle"/>
          <p:cNvSpPr/>
          <p:nvPr/>
        </p:nvSpPr>
        <p:spPr>
          <a:xfrm>
            <a:off x="1616192" y="4876353"/>
            <a:ext cx="326573" cy="326573"/>
          </a:xfrm>
          <a:prstGeom prst="ellipse">
            <a:avLst/>
          </a:prstGeom>
          <a:solidFill>
            <a:schemeClr val="accent3"/>
          </a:solidFill>
          <a:ln w="25400">
            <a:solidFill>
              <a:srgbClr val="78310B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1" name="A"/>
          <p:cNvSpPr txBox="1"/>
          <p:nvPr/>
        </p:nvSpPr>
        <p:spPr>
          <a:xfrm>
            <a:off x="1291704" y="5583804"/>
            <a:ext cx="25755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>
              <a:defRPr sz="1800"/>
            </a:pPr>
            <a:r>
              <a:rPr sz="2000"/>
              <a:t>A</a:t>
            </a:r>
          </a:p>
        </p:txBody>
      </p:sp>
      <p:sp>
        <p:nvSpPr>
          <p:cNvPr id="232" name="B"/>
          <p:cNvSpPr txBox="1"/>
          <p:nvPr/>
        </p:nvSpPr>
        <p:spPr>
          <a:xfrm>
            <a:off x="1796144" y="6003904"/>
            <a:ext cx="2311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>
              <a:defRPr sz="1800"/>
            </a:pPr>
            <a:r>
              <a:rPr sz="2000"/>
              <a:t>B</a:t>
            </a:r>
          </a:p>
        </p:txBody>
      </p:sp>
      <p:sp>
        <p:nvSpPr>
          <p:cNvPr id="233" name="C"/>
          <p:cNvSpPr txBox="1"/>
          <p:nvPr/>
        </p:nvSpPr>
        <p:spPr>
          <a:xfrm>
            <a:off x="3772972" y="5477504"/>
            <a:ext cx="25755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>
              <a:defRPr sz="1800"/>
            </a:pPr>
            <a:r>
              <a:rPr sz="2000"/>
              <a:t>C</a:t>
            </a:r>
          </a:p>
        </p:txBody>
      </p:sp>
      <p:sp>
        <p:nvSpPr>
          <p:cNvPr id="234" name="D"/>
          <p:cNvSpPr txBox="1"/>
          <p:nvPr/>
        </p:nvSpPr>
        <p:spPr>
          <a:xfrm>
            <a:off x="4502877" y="6213493"/>
            <a:ext cx="25755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>
              <a:defRPr sz="1800"/>
            </a:pPr>
            <a:r>
              <a:rPr sz="2000"/>
              <a:t>D</a:t>
            </a:r>
          </a:p>
        </p:txBody>
      </p:sp>
      <p:sp>
        <p:nvSpPr>
          <p:cNvPr id="235" name="E"/>
          <p:cNvSpPr txBox="1"/>
          <p:nvPr/>
        </p:nvSpPr>
        <p:spPr>
          <a:xfrm>
            <a:off x="5523276" y="5383750"/>
            <a:ext cx="21539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>
              <a:defRPr sz="1800"/>
            </a:pPr>
            <a:r>
              <a:rPr sz="2000"/>
              <a:t>E</a:t>
            </a:r>
          </a:p>
        </p:txBody>
      </p:sp>
      <p:sp>
        <p:nvSpPr>
          <p:cNvPr id="236" name="F"/>
          <p:cNvSpPr txBox="1"/>
          <p:nvPr/>
        </p:nvSpPr>
        <p:spPr>
          <a:xfrm>
            <a:off x="6735075" y="5845369"/>
            <a:ext cx="21539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>
              <a:defRPr sz="1800"/>
            </a:pPr>
            <a:r>
              <a:rPr sz="2000"/>
              <a:t>F</a:t>
            </a:r>
          </a:p>
        </p:txBody>
      </p:sp>
      <p:sp>
        <p:nvSpPr>
          <p:cNvPr id="237" name="G"/>
          <p:cNvSpPr txBox="1"/>
          <p:nvPr/>
        </p:nvSpPr>
        <p:spPr>
          <a:xfrm>
            <a:off x="7714111" y="5346720"/>
            <a:ext cx="29997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>
              <a:defRPr sz="1800"/>
            </a:pPr>
            <a:r>
              <a:rPr sz="2000"/>
              <a:t>G</a:t>
            </a:r>
          </a:p>
        </p:txBody>
      </p:sp>
      <p:grpSp>
        <p:nvGrpSpPr>
          <p:cNvPr id="240" name="Group"/>
          <p:cNvGrpSpPr/>
          <p:nvPr/>
        </p:nvGrpSpPr>
        <p:grpSpPr>
          <a:xfrm>
            <a:off x="5083770" y="1573019"/>
            <a:ext cx="2732173" cy="1391843"/>
            <a:chOff x="0" y="0"/>
            <a:chExt cx="2732172" cy="1391841"/>
          </a:xfrm>
        </p:grpSpPr>
        <p:sp>
          <p:nvSpPr>
            <p:cNvPr id="238" name="Shape"/>
            <p:cNvSpPr/>
            <p:nvPr/>
          </p:nvSpPr>
          <p:spPr>
            <a:xfrm flipH="1">
              <a:off x="0" y="0"/>
              <a:ext cx="2732174" cy="1391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7896" y="0"/>
                  </a:lnTo>
                  <a:lnTo>
                    <a:pt x="17896" y="14807"/>
                  </a:lnTo>
                  <a:lnTo>
                    <a:pt x="14914" y="14807"/>
                  </a:lnTo>
                  <a:lnTo>
                    <a:pt x="21600" y="21600"/>
                  </a:lnTo>
                  <a:lnTo>
                    <a:pt x="10440" y="14807"/>
                  </a:lnTo>
                  <a:lnTo>
                    <a:pt x="0" y="14807"/>
                  </a:lnTo>
                  <a:lnTo>
                    <a:pt x="0" y="8637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9" name="B and C have the file"/>
            <p:cNvSpPr txBox="1"/>
            <p:nvPr/>
          </p:nvSpPr>
          <p:spPr>
            <a:xfrm>
              <a:off x="468452" y="0"/>
              <a:ext cx="2263720" cy="878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</a:defRPr>
              </a:pPr>
              <a:r>
                <a:rPr sz="2800">
                  <a:solidFill>
                    <a:srgbClr val="FFFFFF"/>
                  </a:solidFill>
                </a:rPr>
                <a:t>B and C have the file</a:t>
              </a:r>
            </a:p>
          </p:txBody>
        </p:sp>
      </p:grpSp>
      <p:sp>
        <p:nvSpPr>
          <p:cNvPr id="241" name="Circle"/>
          <p:cNvSpPr/>
          <p:nvPr/>
        </p:nvSpPr>
        <p:spPr>
          <a:xfrm>
            <a:off x="4546920" y="2862944"/>
            <a:ext cx="326573" cy="326573"/>
          </a:xfrm>
          <a:prstGeom prst="ellipse">
            <a:avLst/>
          </a:prstGeom>
          <a:solidFill>
            <a:schemeClr val="accent3"/>
          </a:solidFill>
          <a:ln w="25400">
            <a:solidFill>
              <a:srgbClr val="78310B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2" name="Circle"/>
          <p:cNvSpPr/>
          <p:nvPr/>
        </p:nvSpPr>
        <p:spPr>
          <a:xfrm>
            <a:off x="1499639" y="5088904"/>
            <a:ext cx="326573" cy="326573"/>
          </a:xfrm>
          <a:prstGeom prst="ellipse">
            <a:avLst/>
          </a:prstGeom>
          <a:solidFill>
            <a:schemeClr val="accent3"/>
          </a:solidFill>
          <a:ln w="25400">
            <a:solidFill>
              <a:srgbClr val="78310B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3" name="Circle"/>
          <p:cNvSpPr/>
          <p:nvPr/>
        </p:nvSpPr>
        <p:spPr>
          <a:xfrm>
            <a:off x="1452905" y="5314217"/>
            <a:ext cx="326573" cy="326573"/>
          </a:xfrm>
          <a:prstGeom prst="ellipse">
            <a:avLst/>
          </a:prstGeom>
          <a:solidFill>
            <a:schemeClr val="accent3"/>
          </a:solidFill>
          <a:ln w="25400">
            <a:solidFill>
              <a:srgbClr val="78310B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46" name="Group"/>
          <p:cNvGrpSpPr/>
          <p:nvPr/>
        </p:nvGrpSpPr>
        <p:grpSpPr>
          <a:xfrm>
            <a:off x="3446021" y="4617982"/>
            <a:ext cx="732488" cy="1171981"/>
            <a:chOff x="0" y="0"/>
            <a:chExt cx="732486" cy="1171980"/>
          </a:xfrm>
        </p:grpSpPr>
        <p:sp>
          <p:nvSpPr>
            <p:cNvPr id="244" name="Oval"/>
            <p:cNvSpPr/>
            <p:nvPr/>
          </p:nvSpPr>
          <p:spPr>
            <a:xfrm>
              <a:off x="186805" y="36120"/>
              <a:ext cx="310035" cy="438187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245" name="D:\Classes\CS 4700\assets\gangnam-style.png" descr="D:\Classes\CS 4700\assets\gangnam-styl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732487" cy="11719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49" name="Group"/>
          <p:cNvGrpSpPr/>
          <p:nvPr/>
        </p:nvGrpSpPr>
        <p:grpSpPr>
          <a:xfrm>
            <a:off x="1960938" y="5677558"/>
            <a:ext cx="732488" cy="1171981"/>
            <a:chOff x="0" y="0"/>
            <a:chExt cx="732486" cy="1171980"/>
          </a:xfrm>
        </p:grpSpPr>
        <p:sp>
          <p:nvSpPr>
            <p:cNvPr id="247" name="Oval"/>
            <p:cNvSpPr/>
            <p:nvPr/>
          </p:nvSpPr>
          <p:spPr>
            <a:xfrm>
              <a:off x="186805" y="36120"/>
              <a:ext cx="310035" cy="438187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248" name="D:\Classes\CS 4700\assets\gangnam-style.png" descr="D:\Classes\CS 4700\assets\gangnam-styl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732487" cy="11719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50" name="D:\Classes\CS 4700\assets\riaalogo.jpg" descr="D:\Classes\CS 4700\assets\riaalogo.jp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551083" y="1631059"/>
            <a:ext cx="1999650" cy="203622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D:\Classes\CS 4700\assets\skull.png" descr="D:\Classes\CS 4700\assets\skull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838659" y="1777629"/>
            <a:ext cx="1743092" cy="17430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xit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Class="entr" nodeType="afterEffect" presetSubtype="4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2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Class="entr" nodeType="afterEffect" presetSubtype="4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2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Class="entr" nodeType="afterEffect" presetSubtype="4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30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Class="entr" nodeType="afterEffect" presetSubtype="4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34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Class="entr" nodeType="afterEffect" presetSubtype="4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38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Class="entr" nodeType="afterEffect" presetSubtype="4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4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Class="entr" nodeType="afterEffect" presetSubtype="8" presetID="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xit" nodeType="clickEffect" presetSubtype="4" presetID="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path" nodeType="afterEffect" presetSubtype="0" presetID="-1" grpId="1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328638 -0.300688" origin="layout" pathEditMode="relative">
                                      <p:cBhvr>
                                        <p:cTn id="61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Class="exit" nodeType="afterEffect" presetID="9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64" dur="500" fill="hold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Class="entr" nodeType="afterEffect" presetID="9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9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Class="entr" nodeType="afterEffect" presetSubtype="8" presetID="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xit" nodeType="clickEffect" presetSubtype="4" presetID="2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Class="path" nodeType="afterEffect" presetSubtype="0" presetID="-1" grpId="1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318920 0.291210" origin="layout" pathEditMode="relative">
                                      <p:cBhvr>
                                        <p:cTn id="83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Class="exit" nodeType="afterEffect" presetID="9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86" dur="500" fill="hold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Class="entr" nodeType="clickEffect" presetID="9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2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Class="entr" nodeType="afterEffect" presetID="9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Class="path" nodeType="afterEffect" presetSubtype="0" presetID="-1" grpId="2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241656 -0.008804" origin="layout" pathEditMode="relative">
                                      <p:cBhvr>
                                        <p:cTn id="99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path" nodeType="afterEffect" presetSubtype="0" presetID="-1" grpId="2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72566 0.100701" origin="layout" pathEditMode="relative">
                                      <p:cBhvr>
                                        <p:cTn id="102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Class="exit" nodeType="afterEffect" presetID="9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05" dur="500" fill="hold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500"/>
                            </p:stCondLst>
                            <p:childTnLst>
                              <p:par>
                                <p:cTn id="108" presetClass="exit" nodeType="afterEffect" presetID="9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09" dur="500" fill="hold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12" presetClass="entr" nodeType="afterEffect" presetID="9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3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4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16" presetClass="entr" nodeType="afterEffect" presetID="9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8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Class="path" nodeType="afterEffect" presetSubtype="0" presetID="-1" grpId="2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244100 0.005550" origin="layout" pathEditMode="relative">
                                      <p:cBhvr>
                                        <p:cTn id="121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Class="path" nodeType="afterEffect" presetSubtype="0" presetID="-1" grpId="2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92879 -0.124527" origin="layout" pathEditMode="relative">
                                      <p:cBhvr>
                                        <p:cTn id="124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Class="entr" nodeType="clickEffect" presetSubtype="8" presetID="2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8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Class="entr" nodeType="afterEffect" presetSubtype="0" presetID="15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3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9" grpId="11"/>
      <p:bldP build="whole" bldLvl="1" animBg="1" rev="0" advAuto="0" spid="229" grpId="12"/>
      <p:bldP build="whole" bldLvl="1" animBg="1" rev="0" advAuto="0" spid="209" grpId="4"/>
      <p:bldP build="whole" bldLvl="1" animBg="1" rev="0" advAuto="0" spid="208" grpId="1"/>
      <p:bldP build="whole" bldLvl="1" animBg="1" rev="0" advAuto="0" spid="251" grpId="31"/>
      <p:bldP build="whole" bldLvl="1" animBg="1" rev="0" advAuto="0" spid="249" grpId="27"/>
      <p:bldP build="whole" bldLvl="1" animBg="1" rev="0" advAuto="0" spid="230" grpId="10"/>
      <p:bldP build="whole" bldLvl="1" animBg="1" rev="0" advAuto="0" spid="243" grpId="21"/>
      <p:bldP build="whole" bldLvl="1" animBg="1" rev="0" advAuto="0" spid="241" grpId="15"/>
      <p:bldP build="whole" bldLvl="1" animBg="1" rev="0" advAuto="0" spid="242" grpId="20"/>
      <p:bldP build="whole" bldLvl="1" animBg="1" rev="0" advAuto="0" spid="230" grpId="14"/>
      <p:bldP build="whole" bldLvl="1" animBg="1" rev="0" advAuto="0" spid="243" grpId="25"/>
      <p:bldP build="whole" bldLvl="1" animBg="1" rev="0" advAuto="0" spid="241" grpId="19"/>
      <p:bldP build="whole" bldLvl="1" animBg="1" rev="0" advAuto="0" spid="242" grpId="24"/>
      <p:bldP build="whole" bldLvl="1" animBg="1" rev="0" advAuto="0" spid="250" grpId="30"/>
      <p:bldP build="whole" bldLvl="1" animBg="1" rev="0" advAuto="0" spid="246" grpId="26"/>
      <p:bldP build="whole" bldLvl="1" animBg="1" rev="0" advAuto="0" spid="214" grpId="9"/>
      <p:bldP build="whole" bldLvl="1" animBg="1" rev="0" advAuto="0" spid="213" grpId="8"/>
      <p:bldP build="whole" bldLvl="1" animBg="1" rev="0" advAuto="0" spid="240" grpId="16"/>
      <p:bldP build="whole" bldLvl="1" animBg="1" rev="0" advAuto="0" spid="226" grpId="2"/>
      <p:bldP build="whole" bldLvl="1" animBg="1" rev="0" advAuto="0" spid="212" grpId="7"/>
      <p:bldP build="whole" bldLvl="1" animBg="1" rev="0" advAuto="0" spid="226" grpId="3"/>
      <p:bldP build="whole" bldLvl="1" animBg="1" rev="0" advAuto="0" spid="240" grpId="17"/>
      <p:bldP build="whole" bldLvl="1" animBg="1" rev="0" advAuto="0" spid="211" grpId="6"/>
      <p:bldP build="whole" bldLvl="1" animBg="1" rev="0" advAuto="0" spid="210" grpId="5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