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6662785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5: Physical Layer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(The layer for EE majors…)</a:t>
            </a:r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The slide is built with the help of Prof. Alan Mislove, Christo Wilson, and David Choffnes's class"/>
          <p:cNvSpPr txBox="1"/>
          <p:nvPr/>
        </p:nvSpPr>
        <p:spPr>
          <a:xfrm>
            <a:off x="2387002" y="6279895"/>
            <a:ext cx="627499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1300">
                <a:solidFill>
                  <a:srgbClr val="FFFFFF"/>
                </a:solidFill>
              </a:defRPr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comment</a:t>
            </a:r>
          </a:p>
        </p:txBody>
      </p:sp>
      <p:sp>
        <p:nvSpPr>
          <p:cNvPr id="48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9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Physical layer is the lowest, so…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 tend not to worry about where to place functionality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There aren’t other layers that could interfere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 tend to care about it only when things go wrong</a:t>
            </a:r>
          </a:p>
          <a:p>
            <a:pPr/>
            <a:endParaRPr sz="2600"/>
          </a:p>
          <a:p>
            <a:pPr/>
            <a:r>
              <a:t>Physical layer characteristics are still fundamentally important to building reliable Internet systems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Insulated media vs wireless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Packet vs. circuit switched media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Physical Layer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ontent Placeholder 3"/>
          <p:cNvSpPr txBox="1"/>
          <p:nvPr>
            <p:ph type="body" idx="1"/>
          </p:nvPr>
        </p:nvSpPr>
        <p:spPr>
          <a:xfrm>
            <a:off x="3207224" y="1600200"/>
            <a:ext cx="5936776" cy="5105400"/>
          </a:xfrm>
          <a:prstGeom prst="rect">
            <a:avLst/>
          </a:prstGeom>
        </p:spPr>
        <p:txBody>
          <a:bodyPr/>
          <a:lstStyle/>
          <a:p>
            <a:pPr/>
            <a:r>
              <a:t>Function: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Get bits across a physical medium</a:t>
            </a:r>
          </a:p>
          <a:p>
            <a:pPr/>
            <a:r>
              <a:t>Key challenge: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represent bits in analog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Ideally, want high-bit rate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But, must avoid desynchronization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270798" y="2238269"/>
            <a:ext cx="2242663" cy="583566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51" name="Content Placeholder 2"/>
          <p:cNvSpPr txBox="1"/>
          <p:nvPr/>
        </p:nvSpPr>
        <p:spPr>
          <a:xfrm>
            <a:off x="270536" y="2813758"/>
            <a:ext cx="2242655" cy="573178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 algn="ctr">
              <a:spcBef>
                <a:spcPts val="60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52" name="Content Placeholder 2"/>
          <p:cNvSpPr txBox="1"/>
          <p:nvPr/>
        </p:nvSpPr>
        <p:spPr>
          <a:xfrm>
            <a:off x="270667" y="3386935"/>
            <a:ext cx="2242655" cy="583566"/>
          </a:xfrm>
          <a:prstGeom prst="rect">
            <a:avLst/>
          </a:prstGeom>
          <a:solidFill>
            <a:srgbClr val="0070C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270667" y="3960112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54" name="Content Placeholder 2"/>
          <p:cNvSpPr txBox="1"/>
          <p:nvPr/>
        </p:nvSpPr>
        <p:spPr>
          <a:xfrm>
            <a:off x="270667" y="4533289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55" name="Content Placeholder 2"/>
          <p:cNvSpPr txBox="1"/>
          <p:nvPr/>
        </p:nvSpPr>
        <p:spPr>
          <a:xfrm>
            <a:off x="270667" y="5111022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56" name="Content Placeholder 2"/>
          <p:cNvSpPr txBox="1"/>
          <p:nvPr/>
        </p:nvSpPr>
        <p:spPr>
          <a:xfrm>
            <a:off x="270798" y="5684199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157" name="Left Brace 19"/>
          <p:cNvSpPr/>
          <p:nvPr/>
        </p:nvSpPr>
        <p:spPr>
          <a:xfrm>
            <a:off x="2647664" y="1869744"/>
            <a:ext cx="559561" cy="4653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4"/>
                </a:cubicBezTo>
                <a:lnTo>
                  <a:pt x="10800" y="18834"/>
                </a:lnTo>
                <a:cubicBezTo>
                  <a:pt x="10800" y="18715"/>
                  <a:pt x="5965" y="18618"/>
                  <a:pt x="0" y="18618"/>
                </a:cubicBezTo>
                <a:cubicBezTo>
                  <a:pt x="5965" y="18618"/>
                  <a:pt x="10800" y="18521"/>
                  <a:pt x="10800" y="18401"/>
                </a:cubicBezTo>
                <a:lnTo>
                  <a:pt x="10800" y="216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Content Placeholder 3"/>
          <p:cNvSpPr txBox="1"/>
          <p:nvPr>
            <p:ph type="body" idx="1"/>
          </p:nvPr>
        </p:nvSpPr>
        <p:spPr>
          <a:xfrm>
            <a:off x="152400" y="1600200"/>
            <a:ext cx="8991600" cy="51054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Digital computers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0s and 1s</a:t>
            </a:r>
          </a:p>
          <a:p>
            <a:pPr/>
            <a:r>
              <a:t>Analog world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Amplitudes and frequencies</a:t>
            </a:r>
          </a:p>
        </p:txBody>
      </p:sp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3721098"/>
            <a:ext cx="2540001" cy="1902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6715" y="4807856"/>
            <a:ext cx="2540001" cy="163285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64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59500" y="4176486"/>
            <a:ext cx="2984500" cy="271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74276" y="3677558"/>
            <a:ext cx="2874440" cy="1801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16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Content Placeholder 3"/>
          <p:cNvSpPr txBox="1"/>
          <p:nvPr>
            <p:ph type="body" idx="1"/>
          </p:nvPr>
        </p:nvSpPr>
        <p:spPr>
          <a:xfrm>
            <a:off x="152400" y="1600200"/>
            <a:ext cx="8991600" cy="51054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We have two discrete signals, high and low, to encode 1 and 0</a:t>
            </a:r>
          </a:p>
          <a:p>
            <a:pPr>
              <a:defRPr sz="2400"/>
            </a:pPr>
            <a:r>
              <a:t>Transmission is </a:t>
            </a:r>
            <a:r>
              <a:rPr>
                <a:solidFill>
                  <a:schemeClr val="accent1"/>
                </a:solidFill>
              </a:rPr>
              <a:t>synchronous, </a:t>
            </a:r>
            <a:r>
              <a:t>i.e. there is a clock that controls signal sampling</a:t>
            </a:r>
          </a:p>
          <a:p>
            <a:pPr>
              <a:defRPr sz="2400"/>
            </a:pPr>
          </a:p>
          <a:p>
            <a:pPr>
              <a:defRPr sz="2400"/>
            </a:pPr>
          </a:p>
          <a:p>
            <a:pPr marL="0" indent="0">
              <a:buSzTx/>
              <a:buFont typeface="Wingdings"/>
              <a:buNone/>
              <a:defRPr sz="2400"/>
            </a:pPr>
          </a:p>
          <a:p>
            <a:pPr marL="0" indent="0">
              <a:buSzTx/>
              <a:buFont typeface="Wingdings"/>
              <a:buNone/>
              <a:defRPr sz="1400"/>
            </a:pPr>
          </a:p>
          <a:p>
            <a:pPr marL="0" indent="0">
              <a:buSzTx/>
              <a:buFont typeface="Wingdings"/>
              <a:buNone/>
              <a:defRPr sz="1400"/>
            </a:pPr>
          </a:p>
          <a:p>
            <a:pPr marL="0" indent="0">
              <a:buSzTx/>
              <a:buFont typeface="Wingdings"/>
              <a:buNone/>
              <a:defRPr sz="1400"/>
            </a:pPr>
          </a:p>
          <a:p>
            <a:pPr>
              <a:defRPr sz="2400"/>
            </a:pPr>
            <a:r>
              <a:t>Amplitude and duration of signal must be significant</a:t>
            </a:r>
          </a:p>
        </p:txBody>
      </p:sp>
      <p:sp>
        <p:nvSpPr>
          <p:cNvPr id="170" name="Straight Connector 5"/>
          <p:cNvSpPr/>
          <p:nvPr/>
        </p:nvSpPr>
        <p:spPr>
          <a:xfrm>
            <a:off x="914399" y="4588085"/>
            <a:ext cx="712413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Freeform 6"/>
          <p:cNvSpPr/>
          <p:nvPr/>
        </p:nvSpPr>
        <p:spPr>
          <a:xfrm>
            <a:off x="968991" y="3141418"/>
            <a:ext cx="7055892" cy="1284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19" fill="norm" stroke="1" extrusionOk="0">
                <a:moveTo>
                  <a:pt x="0" y="16450"/>
                </a:moveTo>
                <a:cubicBezTo>
                  <a:pt x="1288" y="9540"/>
                  <a:pt x="1149" y="2371"/>
                  <a:pt x="1838" y="3112"/>
                </a:cubicBezTo>
                <a:cubicBezTo>
                  <a:pt x="2528" y="3853"/>
                  <a:pt x="3308" y="20229"/>
                  <a:pt x="4136" y="20896"/>
                </a:cubicBezTo>
                <a:cubicBezTo>
                  <a:pt x="4965" y="21563"/>
                  <a:pt x="6065" y="7262"/>
                  <a:pt x="6810" y="7114"/>
                </a:cubicBezTo>
                <a:cubicBezTo>
                  <a:pt x="7555" y="6965"/>
                  <a:pt x="7583" y="21193"/>
                  <a:pt x="8607" y="20007"/>
                </a:cubicBezTo>
                <a:cubicBezTo>
                  <a:pt x="9630" y="18821"/>
                  <a:pt x="11991" y="-37"/>
                  <a:pt x="12952" y="0"/>
                </a:cubicBezTo>
                <a:cubicBezTo>
                  <a:pt x="13913" y="37"/>
                  <a:pt x="12513" y="20340"/>
                  <a:pt x="14372" y="20229"/>
                </a:cubicBezTo>
                <a:cubicBezTo>
                  <a:pt x="16231" y="20118"/>
                  <a:pt x="16538" y="6113"/>
                  <a:pt x="17338" y="6002"/>
                </a:cubicBezTo>
                <a:cubicBezTo>
                  <a:pt x="18139" y="5891"/>
                  <a:pt x="18467" y="20414"/>
                  <a:pt x="19177" y="19562"/>
                </a:cubicBezTo>
                <a:cubicBezTo>
                  <a:pt x="19887" y="18710"/>
                  <a:pt x="20897" y="2112"/>
                  <a:pt x="21600" y="889"/>
                </a:cubicBezTo>
              </a:path>
            </a:pathLst>
          </a:custGeom>
          <a:ln w="571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TextBox 7"/>
          <p:cNvSpPr txBox="1"/>
          <p:nvPr/>
        </p:nvSpPr>
        <p:spPr>
          <a:xfrm>
            <a:off x="3833067" y="4626723"/>
            <a:ext cx="75283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Time</a:t>
            </a:r>
          </a:p>
        </p:txBody>
      </p:sp>
      <p:sp>
        <p:nvSpPr>
          <p:cNvPr id="173" name="Straight Arrow Connector 9"/>
          <p:cNvSpPr/>
          <p:nvPr/>
        </p:nvSpPr>
        <p:spPr>
          <a:xfrm>
            <a:off x="4766121" y="4888333"/>
            <a:ext cx="444200" cy="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traight Connector 14"/>
          <p:cNvSpPr/>
          <p:nvPr/>
        </p:nvSpPr>
        <p:spPr>
          <a:xfrm flipV="1">
            <a:off x="914399" y="3163356"/>
            <a:ext cx="1" cy="1392072"/>
          </a:xfrm>
          <a:prstGeom prst="line">
            <a:avLst/>
          </a:prstGeom>
          <a:ln w="571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Straight Connector 15"/>
          <p:cNvSpPr/>
          <p:nvPr/>
        </p:nvSpPr>
        <p:spPr>
          <a:xfrm flipV="1">
            <a:off x="2339225" y="3201993"/>
            <a:ext cx="1" cy="1392073"/>
          </a:xfrm>
          <a:prstGeom prst="line">
            <a:avLst/>
          </a:prstGeom>
          <a:ln w="571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Connector 16"/>
          <p:cNvSpPr/>
          <p:nvPr/>
        </p:nvSpPr>
        <p:spPr>
          <a:xfrm flipV="1">
            <a:off x="3764050" y="3201993"/>
            <a:ext cx="1" cy="1392073"/>
          </a:xfrm>
          <a:prstGeom prst="line">
            <a:avLst/>
          </a:prstGeom>
          <a:ln w="571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Straight Connector 17"/>
          <p:cNvSpPr/>
          <p:nvPr/>
        </p:nvSpPr>
        <p:spPr>
          <a:xfrm flipV="1">
            <a:off x="8038529" y="3201992"/>
            <a:ext cx="1" cy="1392072"/>
          </a:xfrm>
          <a:prstGeom prst="line">
            <a:avLst/>
          </a:prstGeom>
          <a:ln w="571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Straight Connector 18"/>
          <p:cNvSpPr/>
          <p:nvPr/>
        </p:nvSpPr>
        <p:spPr>
          <a:xfrm flipV="1">
            <a:off x="6613703" y="3163356"/>
            <a:ext cx="1" cy="1392072"/>
          </a:xfrm>
          <a:prstGeom prst="line">
            <a:avLst/>
          </a:prstGeom>
          <a:ln w="571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traight Connector 19"/>
          <p:cNvSpPr/>
          <p:nvPr/>
        </p:nvSpPr>
        <p:spPr>
          <a:xfrm flipV="1">
            <a:off x="5188877" y="3201992"/>
            <a:ext cx="1" cy="1392072"/>
          </a:xfrm>
          <a:prstGeom prst="line">
            <a:avLst/>
          </a:prstGeom>
          <a:ln w="5715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Freeform 20"/>
          <p:cNvSpPr/>
          <p:nvPr/>
        </p:nvSpPr>
        <p:spPr>
          <a:xfrm>
            <a:off x="1339946" y="6310253"/>
            <a:ext cx="4507494" cy="192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19" fill="norm" stroke="1" extrusionOk="0">
                <a:moveTo>
                  <a:pt x="0" y="16450"/>
                </a:moveTo>
                <a:cubicBezTo>
                  <a:pt x="1288" y="9540"/>
                  <a:pt x="1149" y="2371"/>
                  <a:pt x="1838" y="3112"/>
                </a:cubicBezTo>
                <a:cubicBezTo>
                  <a:pt x="2528" y="3853"/>
                  <a:pt x="3308" y="20229"/>
                  <a:pt x="4136" y="20896"/>
                </a:cubicBezTo>
                <a:cubicBezTo>
                  <a:pt x="4965" y="21563"/>
                  <a:pt x="6065" y="7262"/>
                  <a:pt x="6810" y="7114"/>
                </a:cubicBezTo>
                <a:cubicBezTo>
                  <a:pt x="7555" y="6965"/>
                  <a:pt x="7583" y="21193"/>
                  <a:pt x="8607" y="20007"/>
                </a:cubicBezTo>
                <a:cubicBezTo>
                  <a:pt x="9630" y="18821"/>
                  <a:pt x="11991" y="-37"/>
                  <a:pt x="12952" y="0"/>
                </a:cubicBezTo>
                <a:cubicBezTo>
                  <a:pt x="13913" y="37"/>
                  <a:pt x="12513" y="20340"/>
                  <a:pt x="14372" y="20229"/>
                </a:cubicBezTo>
                <a:cubicBezTo>
                  <a:pt x="16231" y="20118"/>
                  <a:pt x="16538" y="6113"/>
                  <a:pt x="17338" y="6002"/>
                </a:cubicBezTo>
                <a:cubicBezTo>
                  <a:pt x="18139" y="5891"/>
                  <a:pt x="18467" y="20414"/>
                  <a:pt x="19177" y="19562"/>
                </a:cubicBezTo>
                <a:cubicBezTo>
                  <a:pt x="19887" y="18710"/>
                  <a:pt x="20897" y="2112"/>
                  <a:pt x="21600" y="889"/>
                </a:cubicBezTo>
              </a:path>
            </a:pathLst>
          </a:custGeom>
          <a:ln w="571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Straight Connector 21"/>
          <p:cNvSpPr/>
          <p:nvPr/>
        </p:nvSpPr>
        <p:spPr>
          <a:xfrm>
            <a:off x="1323205" y="6614661"/>
            <a:ext cx="4524235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Freeform 23"/>
          <p:cNvSpPr/>
          <p:nvPr/>
        </p:nvSpPr>
        <p:spPr>
          <a:xfrm>
            <a:off x="6291638" y="5611499"/>
            <a:ext cx="1212377" cy="918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19" fill="norm" stroke="1" extrusionOk="0">
                <a:moveTo>
                  <a:pt x="0" y="16450"/>
                </a:moveTo>
                <a:cubicBezTo>
                  <a:pt x="1288" y="9540"/>
                  <a:pt x="1149" y="2371"/>
                  <a:pt x="1838" y="3112"/>
                </a:cubicBezTo>
                <a:cubicBezTo>
                  <a:pt x="2528" y="3853"/>
                  <a:pt x="3308" y="20229"/>
                  <a:pt x="4136" y="20896"/>
                </a:cubicBezTo>
                <a:cubicBezTo>
                  <a:pt x="4965" y="21563"/>
                  <a:pt x="6065" y="7262"/>
                  <a:pt x="6810" y="7114"/>
                </a:cubicBezTo>
                <a:cubicBezTo>
                  <a:pt x="7555" y="6965"/>
                  <a:pt x="7583" y="21193"/>
                  <a:pt x="8607" y="20007"/>
                </a:cubicBezTo>
                <a:cubicBezTo>
                  <a:pt x="9630" y="18821"/>
                  <a:pt x="11991" y="-37"/>
                  <a:pt x="12952" y="0"/>
                </a:cubicBezTo>
                <a:cubicBezTo>
                  <a:pt x="13913" y="37"/>
                  <a:pt x="12513" y="20340"/>
                  <a:pt x="14372" y="20229"/>
                </a:cubicBezTo>
                <a:cubicBezTo>
                  <a:pt x="16231" y="20118"/>
                  <a:pt x="16538" y="6113"/>
                  <a:pt x="17338" y="6002"/>
                </a:cubicBezTo>
                <a:cubicBezTo>
                  <a:pt x="18139" y="5891"/>
                  <a:pt x="18467" y="20414"/>
                  <a:pt x="19177" y="19562"/>
                </a:cubicBezTo>
                <a:cubicBezTo>
                  <a:pt x="19887" y="18710"/>
                  <a:pt x="20897" y="2112"/>
                  <a:pt x="21600" y="889"/>
                </a:cubicBezTo>
              </a:path>
            </a:pathLst>
          </a:custGeom>
          <a:ln w="571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Straight Connector 24"/>
          <p:cNvSpPr/>
          <p:nvPr/>
        </p:nvSpPr>
        <p:spPr>
          <a:xfrm>
            <a:off x="6291638" y="6613721"/>
            <a:ext cx="1212377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6" name="Group 22"/>
          <p:cNvGrpSpPr/>
          <p:nvPr/>
        </p:nvGrpSpPr>
        <p:grpSpPr>
          <a:xfrm>
            <a:off x="6610877" y="2541064"/>
            <a:ext cx="1414007" cy="852593"/>
            <a:chOff x="0" y="0"/>
            <a:chExt cx="1414006" cy="852592"/>
          </a:xfrm>
        </p:grpSpPr>
        <p:sp>
          <p:nvSpPr>
            <p:cNvPr id="184" name="Rectangular Callout 25"/>
            <p:cNvSpPr/>
            <p:nvPr/>
          </p:nvSpPr>
          <p:spPr>
            <a:xfrm flipH="1">
              <a:off x="1" y="0"/>
              <a:ext cx="1414006" cy="85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3256"/>
                  </a:lnTo>
                  <a:lnTo>
                    <a:pt x="18000" y="13256"/>
                  </a:lnTo>
                  <a:lnTo>
                    <a:pt x="21353" y="21600"/>
                  </a:lnTo>
                  <a:lnTo>
                    <a:pt x="12600" y="13256"/>
                  </a:lnTo>
                  <a:lnTo>
                    <a:pt x="0" y="13256"/>
                  </a:lnTo>
                  <a:lnTo>
                    <a:pt x="0" y="7732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TextBox 26"/>
            <p:cNvSpPr txBox="1"/>
            <p:nvPr/>
          </p:nvSpPr>
          <p:spPr>
            <a:xfrm>
              <a:off x="0" y="0"/>
              <a:ext cx="1414006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9"/>
      <p:bldP build="whole" bldLvl="1" animBg="1" rev="0" advAuto="0" spid="178" grpId="10"/>
      <p:bldP build="p" bldLvl="5" animBg="1" rev="0" advAuto="0" spid="169" grpId="1"/>
      <p:bldP build="whole" bldLvl="1" animBg="1" rev="0" advAuto="0" spid="177" grpId="11"/>
      <p:bldP build="whole" bldLvl="1" animBg="1" rev="0" advAuto="0" spid="181" grpId="14"/>
      <p:bldP build="whole" bldLvl="1" animBg="1" rev="0" advAuto="0" spid="174" grpId="6"/>
      <p:bldP build="whole" bldLvl="1" animBg="1" rev="0" advAuto="0" spid="186" grpId="12"/>
      <p:bldP build="whole" bldLvl="1" animBg="1" rev="0" advAuto="0" spid="170" grpId="3"/>
      <p:bldP build="whole" bldLvl="1" animBg="1" rev="0" advAuto="0" spid="173" grpId="5"/>
      <p:bldP build="whole" bldLvl="1" animBg="1" rev="0" advAuto="0" spid="176" grpId="8"/>
      <p:bldP build="whole" bldLvl="1" animBg="1" rev="0" advAuto="0" spid="182" grpId="15"/>
      <p:bldP build="whole" bldLvl="1" animBg="1" rev="0" advAuto="0" spid="180" grpId="13"/>
      <p:bldP build="whole" bldLvl="1" animBg="1" rev="0" advAuto="0" spid="183" grpId="16"/>
      <p:bldP build="whole" bldLvl="1" animBg="1" rev="0" advAuto="0" spid="175" grpId="7"/>
      <p:bldP build="whole" bldLvl="1" animBg="1" rev="0" advAuto="0" spid="172" grpId="4"/>
      <p:bldP build="whole" bldLvl="1" animBg="1" rev="0" advAuto="0" spid="17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Non-Return to Zero (NRZ)</a:t>
            </a:r>
          </a:p>
        </p:txBody>
      </p:sp>
      <p:sp>
        <p:nvSpPr>
          <p:cNvPr id="189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614274"/>
          </a:xfrm>
          <a:prstGeom prst="rect">
            <a:avLst/>
          </a:prstGeom>
        </p:spPr>
        <p:txBody>
          <a:bodyPr/>
          <a:lstStyle/>
          <a:p>
            <a:pPr/>
            <a:r>
              <a:t>1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high signal, 0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low signal</a:t>
            </a:r>
          </a:p>
        </p:txBody>
      </p:sp>
      <p:sp>
        <p:nvSpPr>
          <p:cNvPr id="191" name="Straight Connector 9"/>
          <p:cNvSpPr/>
          <p:nvPr/>
        </p:nvSpPr>
        <p:spPr>
          <a:xfrm flipV="1">
            <a:off x="1867928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Straight Connector 41"/>
          <p:cNvSpPr/>
          <p:nvPr/>
        </p:nvSpPr>
        <p:spPr>
          <a:xfrm flipV="1">
            <a:off x="8856946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traight Connector 42"/>
          <p:cNvSpPr/>
          <p:nvPr/>
        </p:nvSpPr>
        <p:spPr>
          <a:xfrm flipV="1">
            <a:off x="6527275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traight Connector 43"/>
          <p:cNvSpPr/>
          <p:nvPr/>
        </p:nvSpPr>
        <p:spPr>
          <a:xfrm flipV="1">
            <a:off x="7303833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traight Connector 44"/>
          <p:cNvSpPr/>
          <p:nvPr/>
        </p:nvSpPr>
        <p:spPr>
          <a:xfrm flipV="1">
            <a:off x="8080391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traight Connector 45"/>
          <p:cNvSpPr/>
          <p:nvPr/>
        </p:nvSpPr>
        <p:spPr>
          <a:xfrm flipV="1">
            <a:off x="1091370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traight Connector 46"/>
          <p:cNvSpPr/>
          <p:nvPr/>
        </p:nvSpPr>
        <p:spPr>
          <a:xfrm flipV="1">
            <a:off x="2644486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traight Connector 47"/>
          <p:cNvSpPr/>
          <p:nvPr/>
        </p:nvSpPr>
        <p:spPr>
          <a:xfrm flipV="1">
            <a:off x="3421043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traight Connector 48"/>
          <p:cNvSpPr/>
          <p:nvPr/>
        </p:nvSpPr>
        <p:spPr>
          <a:xfrm flipV="1">
            <a:off x="4197602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traight Connector 49"/>
          <p:cNvSpPr/>
          <p:nvPr/>
        </p:nvSpPr>
        <p:spPr>
          <a:xfrm flipV="1">
            <a:off x="4974159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traight Connector 50"/>
          <p:cNvSpPr/>
          <p:nvPr/>
        </p:nvSpPr>
        <p:spPr>
          <a:xfrm flipV="1">
            <a:off x="5750717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Straight Connector 52"/>
          <p:cNvSpPr/>
          <p:nvPr/>
        </p:nvSpPr>
        <p:spPr>
          <a:xfrm>
            <a:off x="1091370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Straight Connector 54"/>
          <p:cNvSpPr/>
          <p:nvPr/>
        </p:nvSpPr>
        <p:spPr>
          <a:xfrm flipV="1">
            <a:off x="148760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Straight Connector 56"/>
          <p:cNvSpPr/>
          <p:nvPr/>
        </p:nvSpPr>
        <p:spPr>
          <a:xfrm>
            <a:off x="1487606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Straight Connector 58"/>
          <p:cNvSpPr/>
          <p:nvPr/>
        </p:nvSpPr>
        <p:spPr>
          <a:xfrm>
            <a:off x="1867928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Straight Connector 59"/>
          <p:cNvSpPr/>
          <p:nvPr/>
        </p:nvSpPr>
        <p:spPr>
          <a:xfrm>
            <a:off x="186792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Straight Connector 60"/>
          <p:cNvSpPr/>
          <p:nvPr/>
        </p:nvSpPr>
        <p:spPr>
          <a:xfrm flipV="1">
            <a:off x="2264164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Straight Connector 61"/>
          <p:cNvSpPr/>
          <p:nvPr/>
        </p:nvSpPr>
        <p:spPr>
          <a:xfrm>
            <a:off x="2264163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Straight Connector 62"/>
          <p:cNvSpPr/>
          <p:nvPr/>
        </p:nvSpPr>
        <p:spPr>
          <a:xfrm>
            <a:off x="264448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Straight Connector 63"/>
          <p:cNvSpPr/>
          <p:nvPr/>
        </p:nvSpPr>
        <p:spPr>
          <a:xfrm>
            <a:off x="2657227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Straight Connector 64"/>
          <p:cNvSpPr/>
          <p:nvPr/>
        </p:nvSpPr>
        <p:spPr>
          <a:xfrm flipV="1">
            <a:off x="3053464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Straight Connector 65"/>
          <p:cNvSpPr/>
          <p:nvPr/>
        </p:nvSpPr>
        <p:spPr>
          <a:xfrm>
            <a:off x="3053464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Straight Connector 66"/>
          <p:cNvSpPr/>
          <p:nvPr/>
        </p:nvSpPr>
        <p:spPr>
          <a:xfrm>
            <a:off x="343378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Straight Connector 67"/>
          <p:cNvSpPr/>
          <p:nvPr/>
        </p:nvSpPr>
        <p:spPr>
          <a:xfrm>
            <a:off x="341786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Straight Connector 68"/>
          <p:cNvSpPr/>
          <p:nvPr/>
        </p:nvSpPr>
        <p:spPr>
          <a:xfrm flipV="1">
            <a:off x="381410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Straight Connector 69"/>
          <p:cNvSpPr/>
          <p:nvPr/>
        </p:nvSpPr>
        <p:spPr>
          <a:xfrm>
            <a:off x="3814105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Straight Connector 70"/>
          <p:cNvSpPr/>
          <p:nvPr/>
        </p:nvSpPr>
        <p:spPr>
          <a:xfrm>
            <a:off x="419442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Straight Connector 71"/>
          <p:cNvSpPr/>
          <p:nvPr/>
        </p:nvSpPr>
        <p:spPr>
          <a:xfrm>
            <a:off x="4185777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Straight Connector 72"/>
          <p:cNvSpPr/>
          <p:nvPr/>
        </p:nvSpPr>
        <p:spPr>
          <a:xfrm flipV="1">
            <a:off x="4582013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traight Connector 73"/>
          <p:cNvSpPr/>
          <p:nvPr/>
        </p:nvSpPr>
        <p:spPr>
          <a:xfrm>
            <a:off x="4582012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Straight Connector 74"/>
          <p:cNvSpPr/>
          <p:nvPr/>
        </p:nvSpPr>
        <p:spPr>
          <a:xfrm>
            <a:off x="496233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Straight Connector 75"/>
          <p:cNvSpPr/>
          <p:nvPr/>
        </p:nvSpPr>
        <p:spPr>
          <a:xfrm>
            <a:off x="4974159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Straight Connector 76"/>
          <p:cNvSpPr/>
          <p:nvPr/>
        </p:nvSpPr>
        <p:spPr>
          <a:xfrm flipV="1">
            <a:off x="537039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Straight Connector 77"/>
          <p:cNvSpPr/>
          <p:nvPr/>
        </p:nvSpPr>
        <p:spPr>
          <a:xfrm>
            <a:off x="5370395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Straight Connector 78"/>
          <p:cNvSpPr/>
          <p:nvPr/>
        </p:nvSpPr>
        <p:spPr>
          <a:xfrm>
            <a:off x="5750718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traight Connector 79"/>
          <p:cNvSpPr/>
          <p:nvPr/>
        </p:nvSpPr>
        <p:spPr>
          <a:xfrm>
            <a:off x="5758915" y="4674351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traight Connector 80"/>
          <p:cNvSpPr/>
          <p:nvPr/>
        </p:nvSpPr>
        <p:spPr>
          <a:xfrm flipV="1">
            <a:off x="6155151" y="4114792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Straight Connector 81"/>
          <p:cNvSpPr/>
          <p:nvPr/>
        </p:nvSpPr>
        <p:spPr>
          <a:xfrm>
            <a:off x="6155151" y="4114793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Straight Connector 82"/>
          <p:cNvSpPr/>
          <p:nvPr/>
        </p:nvSpPr>
        <p:spPr>
          <a:xfrm>
            <a:off x="6535474" y="4114792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traight Connector 83"/>
          <p:cNvSpPr/>
          <p:nvPr/>
        </p:nvSpPr>
        <p:spPr>
          <a:xfrm>
            <a:off x="6527276" y="4674351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traight Connector 84"/>
          <p:cNvSpPr/>
          <p:nvPr/>
        </p:nvSpPr>
        <p:spPr>
          <a:xfrm flipV="1">
            <a:off x="6923511" y="4114791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traight Connector 85"/>
          <p:cNvSpPr/>
          <p:nvPr/>
        </p:nvSpPr>
        <p:spPr>
          <a:xfrm>
            <a:off x="6923512" y="4114791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Straight Connector 86"/>
          <p:cNvSpPr/>
          <p:nvPr/>
        </p:nvSpPr>
        <p:spPr>
          <a:xfrm>
            <a:off x="7303833" y="4114791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traight Connector 87"/>
          <p:cNvSpPr/>
          <p:nvPr/>
        </p:nvSpPr>
        <p:spPr>
          <a:xfrm>
            <a:off x="7298383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Straight Connector 88"/>
          <p:cNvSpPr/>
          <p:nvPr/>
        </p:nvSpPr>
        <p:spPr>
          <a:xfrm flipV="1">
            <a:off x="7694619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Straight Connector 89"/>
          <p:cNvSpPr/>
          <p:nvPr/>
        </p:nvSpPr>
        <p:spPr>
          <a:xfrm>
            <a:off x="7694620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Straight Connector 90"/>
          <p:cNvSpPr/>
          <p:nvPr/>
        </p:nvSpPr>
        <p:spPr>
          <a:xfrm>
            <a:off x="8074941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Straight Connector 91"/>
          <p:cNvSpPr/>
          <p:nvPr/>
        </p:nvSpPr>
        <p:spPr>
          <a:xfrm>
            <a:off x="808038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Straight Connector 92"/>
          <p:cNvSpPr/>
          <p:nvPr/>
        </p:nvSpPr>
        <p:spPr>
          <a:xfrm flipV="1">
            <a:off x="8476623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Straight Connector 93"/>
          <p:cNvSpPr/>
          <p:nvPr/>
        </p:nvSpPr>
        <p:spPr>
          <a:xfrm>
            <a:off x="8476623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traight Connector 94"/>
          <p:cNvSpPr/>
          <p:nvPr/>
        </p:nvSpPr>
        <p:spPr>
          <a:xfrm>
            <a:off x="885694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TextBox 95"/>
          <p:cNvSpPr txBox="1"/>
          <p:nvPr/>
        </p:nvSpPr>
        <p:spPr>
          <a:xfrm>
            <a:off x="109181" y="4163738"/>
            <a:ext cx="7643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Clock</a:t>
            </a:r>
          </a:p>
        </p:txBody>
      </p:sp>
      <p:sp>
        <p:nvSpPr>
          <p:cNvPr id="243" name="TextBox 96"/>
          <p:cNvSpPr txBox="1"/>
          <p:nvPr/>
        </p:nvSpPr>
        <p:spPr>
          <a:xfrm>
            <a:off x="185997" y="3036699"/>
            <a:ext cx="6122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NRZ</a:t>
            </a:r>
          </a:p>
        </p:txBody>
      </p:sp>
      <p:sp>
        <p:nvSpPr>
          <p:cNvPr id="244" name="Straight Connector 98"/>
          <p:cNvSpPr/>
          <p:nvPr/>
        </p:nvSpPr>
        <p:spPr>
          <a:xfrm>
            <a:off x="1091370" y="3498365"/>
            <a:ext cx="1565859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traight Connector 100"/>
          <p:cNvSpPr/>
          <p:nvPr/>
        </p:nvSpPr>
        <p:spPr>
          <a:xfrm flipV="1">
            <a:off x="2657227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Straight Connector 102"/>
          <p:cNvSpPr/>
          <p:nvPr/>
        </p:nvSpPr>
        <p:spPr>
          <a:xfrm>
            <a:off x="2644486" y="2920613"/>
            <a:ext cx="776559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traight Connector 104"/>
          <p:cNvSpPr/>
          <p:nvPr/>
        </p:nvSpPr>
        <p:spPr>
          <a:xfrm>
            <a:off x="3433786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traight Connector 106"/>
          <p:cNvSpPr/>
          <p:nvPr/>
        </p:nvSpPr>
        <p:spPr>
          <a:xfrm>
            <a:off x="3433786" y="3498365"/>
            <a:ext cx="763817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Connector 108"/>
          <p:cNvSpPr/>
          <p:nvPr/>
        </p:nvSpPr>
        <p:spPr>
          <a:xfrm flipV="1">
            <a:off x="4197602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Straight Connector 110"/>
          <p:cNvSpPr/>
          <p:nvPr/>
        </p:nvSpPr>
        <p:spPr>
          <a:xfrm>
            <a:off x="4197601" y="2920613"/>
            <a:ext cx="764734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Straight Connector 112"/>
          <p:cNvSpPr/>
          <p:nvPr/>
        </p:nvSpPr>
        <p:spPr>
          <a:xfrm>
            <a:off x="4962335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Straight Connector 114"/>
          <p:cNvSpPr/>
          <p:nvPr/>
        </p:nvSpPr>
        <p:spPr>
          <a:xfrm>
            <a:off x="4974159" y="3498365"/>
            <a:ext cx="784757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Straight Connector 116"/>
          <p:cNvSpPr/>
          <p:nvPr/>
        </p:nvSpPr>
        <p:spPr>
          <a:xfrm flipV="1">
            <a:off x="5758916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Straight Connector 118"/>
          <p:cNvSpPr/>
          <p:nvPr/>
        </p:nvSpPr>
        <p:spPr>
          <a:xfrm>
            <a:off x="5750717" y="2920613"/>
            <a:ext cx="1553118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Straight Connector 120"/>
          <p:cNvSpPr/>
          <p:nvPr/>
        </p:nvSpPr>
        <p:spPr>
          <a:xfrm>
            <a:off x="7303834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Straight Connector 122"/>
          <p:cNvSpPr/>
          <p:nvPr/>
        </p:nvSpPr>
        <p:spPr>
          <a:xfrm>
            <a:off x="7303834" y="3498365"/>
            <a:ext cx="1553113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TextBox 123"/>
          <p:cNvSpPr txBox="1"/>
          <p:nvPr/>
        </p:nvSpPr>
        <p:spPr>
          <a:xfrm>
            <a:off x="1310314" y="2214472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58" name="TextBox 124"/>
          <p:cNvSpPr txBox="1"/>
          <p:nvPr/>
        </p:nvSpPr>
        <p:spPr>
          <a:xfrm>
            <a:off x="2086872" y="2214472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59" name="TextBox 125"/>
          <p:cNvSpPr txBox="1"/>
          <p:nvPr/>
        </p:nvSpPr>
        <p:spPr>
          <a:xfrm>
            <a:off x="3636812" y="2214472"/>
            <a:ext cx="27231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60" name="TextBox 126"/>
          <p:cNvSpPr txBox="1"/>
          <p:nvPr/>
        </p:nvSpPr>
        <p:spPr>
          <a:xfrm>
            <a:off x="5193103" y="2214471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61" name="TextBox 127"/>
          <p:cNvSpPr txBox="1"/>
          <p:nvPr/>
        </p:nvSpPr>
        <p:spPr>
          <a:xfrm>
            <a:off x="7517327" y="221447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62" name="TextBox 128"/>
          <p:cNvSpPr txBox="1"/>
          <p:nvPr/>
        </p:nvSpPr>
        <p:spPr>
          <a:xfrm>
            <a:off x="8299332" y="2214472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63" name="TextBox 129"/>
          <p:cNvSpPr txBox="1"/>
          <p:nvPr/>
        </p:nvSpPr>
        <p:spPr>
          <a:xfrm>
            <a:off x="6746220" y="221447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264" name="TextBox 130"/>
          <p:cNvSpPr txBox="1"/>
          <p:nvPr/>
        </p:nvSpPr>
        <p:spPr>
          <a:xfrm>
            <a:off x="5977859" y="221447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265" name="TextBox 131"/>
          <p:cNvSpPr txBox="1"/>
          <p:nvPr/>
        </p:nvSpPr>
        <p:spPr>
          <a:xfrm>
            <a:off x="4402675" y="221447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266" name="TextBox 132"/>
          <p:cNvSpPr txBox="1"/>
          <p:nvPr/>
        </p:nvSpPr>
        <p:spPr>
          <a:xfrm>
            <a:off x="2876171" y="2214469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267" name="Content Placeholder 3"/>
          <p:cNvSpPr txBox="1"/>
          <p:nvPr/>
        </p:nvSpPr>
        <p:spPr>
          <a:xfrm>
            <a:off x="-1" y="5246427"/>
            <a:ext cx="9144001" cy="16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Problem: long strings of 0 or 1 cause desynchronization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How to distinguish lots of 0s from no signal?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How to recover the clock during lots of 1s?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traight Connector 101"/>
          <p:cNvSpPr/>
          <p:nvPr/>
        </p:nvSpPr>
        <p:spPr>
          <a:xfrm flipV="1">
            <a:off x="7232560" y="3220440"/>
            <a:ext cx="1" cy="1416879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Straight Connector 103"/>
          <p:cNvSpPr/>
          <p:nvPr/>
        </p:nvSpPr>
        <p:spPr>
          <a:xfrm flipV="1">
            <a:off x="2805471" y="3220440"/>
            <a:ext cx="1" cy="1416879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traight Connector 104"/>
          <p:cNvSpPr/>
          <p:nvPr/>
        </p:nvSpPr>
        <p:spPr>
          <a:xfrm flipV="1">
            <a:off x="3723547" y="3220440"/>
            <a:ext cx="1" cy="1416879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traight Connector 105"/>
          <p:cNvSpPr/>
          <p:nvPr/>
        </p:nvSpPr>
        <p:spPr>
          <a:xfrm flipV="1">
            <a:off x="4598079" y="3220440"/>
            <a:ext cx="1" cy="1416879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Straight Connector 106"/>
          <p:cNvSpPr/>
          <p:nvPr/>
        </p:nvSpPr>
        <p:spPr>
          <a:xfrm flipV="1">
            <a:off x="5494382" y="3220440"/>
            <a:ext cx="1" cy="1416879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Straight Connector 107"/>
          <p:cNvSpPr/>
          <p:nvPr/>
        </p:nvSpPr>
        <p:spPr>
          <a:xfrm flipV="1">
            <a:off x="6379800" y="3220440"/>
            <a:ext cx="1" cy="1416879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Desynchronization</a:t>
            </a:r>
          </a:p>
        </p:txBody>
      </p:sp>
      <p:sp>
        <p:nvSpPr>
          <p:cNvPr id="276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how to recover the clock during sequences of 0’s or 1’s?</a:t>
            </a:r>
          </a:p>
        </p:txBody>
      </p:sp>
      <p:sp>
        <p:nvSpPr>
          <p:cNvPr id="278" name="Straight Connector 4"/>
          <p:cNvSpPr/>
          <p:nvPr/>
        </p:nvSpPr>
        <p:spPr>
          <a:xfrm flipV="1">
            <a:off x="1867927" y="3133352"/>
            <a:ext cx="1" cy="119916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traight Connector 5"/>
          <p:cNvSpPr/>
          <p:nvPr/>
        </p:nvSpPr>
        <p:spPr>
          <a:xfrm flipV="1">
            <a:off x="8856946" y="3133350"/>
            <a:ext cx="1" cy="137333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Straight Connector 6"/>
          <p:cNvSpPr/>
          <p:nvPr/>
        </p:nvSpPr>
        <p:spPr>
          <a:xfrm flipV="1">
            <a:off x="6527276" y="3133352"/>
            <a:ext cx="1" cy="119916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Straight Connector 7"/>
          <p:cNvSpPr/>
          <p:nvPr/>
        </p:nvSpPr>
        <p:spPr>
          <a:xfrm flipV="1">
            <a:off x="7303833" y="3133352"/>
            <a:ext cx="1" cy="119916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Straight Connector 8"/>
          <p:cNvSpPr/>
          <p:nvPr/>
        </p:nvSpPr>
        <p:spPr>
          <a:xfrm flipV="1">
            <a:off x="8080392" y="3133350"/>
            <a:ext cx="1" cy="137333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Straight Connector 9"/>
          <p:cNvSpPr/>
          <p:nvPr/>
        </p:nvSpPr>
        <p:spPr>
          <a:xfrm flipV="1">
            <a:off x="1091370" y="3133350"/>
            <a:ext cx="1" cy="137333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Straight Connector 10"/>
          <p:cNvSpPr/>
          <p:nvPr/>
        </p:nvSpPr>
        <p:spPr>
          <a:xfrm flipV="1">
            <a:off x="2644486" y="3133352"/>
            <a:ext cx="1" cy="119916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Straight Connector 11"/>
          <p:cNvSpPr/>
          <p:nvPr/>
        </p:nvSpPr>
        <p:spPr>
          <a:xfrm flipV="1">
            <a:off x="3421043" y="3133352"/>
            <a:ext cx="1" cy="119916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Straight Connector 12"/>
          <p:cNvSpPr/>
          <p:nvPr/>
        </p:nvSpPr>
        <p:spPr>
          <a:xfrm flipV="1">
            <a:off x="4197602" y="3133352"/>
            <a:ext cx="1" cy="119916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Straight Connector 13"/>
          <p:cNvSpPr/>
          <p:nvPr/>
        </p:nvSpPr>
        <p:spPr>
          <a:xfrm flipV="1">
            <a:off x="4974160" y="3133352"/>
            <a:ext cx="1" cy="119916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Straight Connector 14"/>
          <p:cNvSpPr/>
          <p:nvPr/>
        </p:nvSpPr>
        <p:spPr>
          <a:xfrm flipV="1">
            <a:off x="5750718" y="3133352"/>
            <a:ext cx="1" cy="1199162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TextBox 56"/>
          <p:cNvSpPr txBox="1"/>
          <p:nvPr/>
        </p:nvSpPr>
        <p:spPr>
          <a:xfrm>
            <a:off x="185997" y="3493911"/>
            <a:ext cx="6122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NRZ</a:t>
            </a:r>
          </a:p>
        </p:txBody>
      </p:sp>
      <p:sp>
        <p:nvSpPr>
          <p:cNvPr id="290" name="Straight Connector 57"/>
          <p:cNvSpPr/>
          <p:nvPr/>
        </p:nvSpPr>
        <p:spPr>
          <a:xfrm>
            <a:off x="1091370" y="3955577"/>
            <a:ext cx="78293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traight Connector 58"/>
          <p:cNvSpPr/>
          <p:nvPr/>
        </p:nvSpPr>
        <p:spPr>
          <a:xfrm flipV="1">
            <a:off x="1887041" y="3377825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traight Connector 59"/>
          <p:cNvSpPr/>
          <p:nvPr/>
        </p:nvSpPr>
        <p:spPr>
          <a:xfrm>
            <a:off x="1874298" y="3377825"/>
            <a:ext cx="6200644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Straight Connector 68"/>
          <p:cNvSpPr/>
          <p:nvPr/>
        </p:nvSpPr>
        <p:spPr>
          <a:xfrm>
            <a:off x="8092209" y="3366939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Connector 69"/>
          <p:cNvSpPr/>
          <p:nvPr/>
        </p:nvSpPr>
        <p:spPr>
          <a:xfrm>
            <a:off x="8092209" y="3944691"/>
            <a:ext cx="764738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TextBox 70"/>
          <p:cNvSpPr txBox="1"/>
          <p:nvPr/>
        </p:nvSpPr>
        <p:spPr>
          <a:xfrm>
            <a:off x="1310314" y="2671684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96" name="TextBox 75"/>
          <p:cNvSpPr txBox="1"/>
          <p:nvPr/>
        </p:nvSpPr>
        <p:spPr>
          <a:xfrm>
            <a:off x="8299332" y="2671684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297" name="TextBox 76"/>
          <p:cNvSpPr txBox="1"/>
          <p:nvPr/>
        </p:nvSpPr>
        <p:spPr>
          <a:xfrm>
            <a:off x="6746220" y="2671682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298" name="TextBox 77"/>
          <p:cNvSpPr txBox="1"/>
          <p:nvPr/>
        </p:nvSpPr>
        <p:spPr>
          <a:xfrm>
            <a:off x="5977859" y="2671684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299" name="TextBox 78"/>
          <p:cNvSpPr txBox="1"/>
          <p:nvPr/>
        </p:nvSpPr>
        <p:spPr>
          <a:xfrm>
            <a:off x="4402675" y="2671684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00" name="TextBox 79"/>
          <p:cNvSpPr txBox="1"/>
          <p:nvPr/>
        </p:nvSpPr>
        <p:spPr>
          <a:xfrm>
            <a:off x="2876171" y="2671680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01" name="TextBox 83"/>
          <p:cNvSpPr txBox="1"/>
          <p:nvPr/>
        </p:nvSpPr>
        <p:spPr>
          <a:xfrm>
            <a:off x="2108325" y="2671684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02" name="TextBox 84"/>
          <p:cNvSpPr txBox="1"/>
          <p:nvPr/>
        </p:nvSpPr>
        <p:spPr>
          <a:xfrm>
            <a:off x="3615987" y="267168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03" name="TextBox 85"/>
          <p:cNvSpPr txBox="1"/>
          <p:nvPr/>
        </p:nvSpPr>
        <p:spPr>
          <a:xfrm>
            <a:off x="5205972" y="2671684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04" name="TextBox 86"/>
          <p:cNvSpPr txBox="1"/>
          <p:nvPr/>
        </p:nvSpPr>
        <p:spPr>
          <a:xfrm>
            <a:off x="7496502" y="2671684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307" name="Group 98"/>
          <p:cNvGrpSpPr/>
          <p:nvPr/>
        </p:nvGrpSpPr>
        <p:grpSpPr>
          <a:xfrm>
            <a:off x="117145" y="4418269"/>
            <a:ext cx="2222287" cy="2303358"/>
            <a:chOff x="0" y="0"/>
            <a:chExt cx="2222286" cy="2303357"/>
          </a:xfrm>
        </p:grpSpPr>
        <p:sp>
          <p:nvSpPr>
            <p:cNvPr id="305" name="Rectangular Callout 99"/>
            <p:cNvSpPr/>
            <p:nvPr/>
          </p:nvSpPr>
          <p:spPr>
            <a:xfrm flipH="1">
              <a:off x="1" y="0"/>
              <a:ext cx="2222286" cy="230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886"/>
                  </a:moveTo>
                  <a:lnTo>
                    <a:pt x="3600" y="8886"/>
                  </a:lnTo>
                  <a:lnTo>
                    <a:pt x="4530" y="0"/>
                  </a:lnTo>
                  <a:lnTo>
                    <a:pt x="9000" y="8886"/>
                  </a:lnTo>
                  <a:lnTo>
                    <a:pt x="21600" y="888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1005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TextBox 100"/>
            <p:cNvSpPr txBox="1"/>
            <p:nvPr/>
          </p:nvSpPr>
          <p:spPr>
            <a:xfrm>
              <a:off x="0" y="947524"/>
              <a:ext cx="2222287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Transitions signify clock ticks</a:t>
              </a:r>
            </a:p>
          </p:txBody>
        </p:sp>
      </p:grpSp>
      <p:sp>
        <p:nvSpPr>
          <p:cNvPr id="308" name="TextBox 108"/>
          <p:cNvSpPr txBox="1"/>
          <p:nvPr/>
        </p:nvSpPr>
        <p:spPr>
          <a:xfrm>
            <a:off x="1310314" y="455023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09" name="TextBox 109"/>
          <p:cNvSpPr txBox="1"/>
          <p:nvPr/>
        </p:nvSpPr>
        <p:spPr>
          <a:xfrm>
            <a:off x="8299332" y="455023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10" name="TextBox 110"/>
          <p:cNvSpPr txBox="1"/>
          <p:nvPr/>
        </p:nvSpPr>
        <p:spPr>
          <a:xfrm>
            <a:off x="6673353" y="4543802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1" name="TextBox 111"/>
          <p:cNvSpPr txBox="1"/>
          <p:nvPr/>
        </p:nvSpPr>
        <p:spPr>
          <a:xfrm>
            <a:off x="5785246" y="4543804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2" name="TextBox 112"/>
          <p:cNvSpPr txBox="1"/>
          <p:nvPr/>
        </p:nvSpPr>
        <p:spPr>
          <a:xfrm>
            <a:off x="3970570" y="4543804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3" name="TextBox 113"/>
          <p:cNvSpPr txBox="1"/>
          <p:nvPr/>
        </p:nvSpPr>
        <p:spPr>
          <a:xfrm>
            <a:off x="3107702" y="4550224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4" name="TextBox 114"/>
          <p:cNvSpPr txBox="1"/>
          <p:nvPr/>
        </p:nvSpPr>
        <p:spPr>
          <a:xfrm>
            <a:off x="2184528" y="455023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5" name="TextBox 116"/>
          <p:cNvSpPr txBox="1"/>
          <p:nvPr/>
        </p:nvSpPr>
        <p:spPr>
          <a:xfrm>
            <a:off x="4871842" y="4543804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6" name="TextBox 117"/>
          <p:cNvSpPr txBox="1"/>
          <p:nvPr/>
        </p:nvSpPr>
        <p:spPr>
          <a:xfrm>
            <a:off x="7521609" y="4543804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319" name="Group 137"/>
          <p:cNvGrpSpPr/>
          <p:nvPr/>
        </p:nvGrpSpPr>
        <p:grpSpPr>
          <a:xfrm>
            <a:off x="6322557" y="4566970"/>
            <a:ext cx="2222287" cy="2140075"/>
            <a:chOff x="0" y="0"/>
            <a:chExt cx="2222286" cy="2140074"/>
          </a:xfrm>
        </p:grpSpPr>
        <p:sp>
          <p:nvSpPr>
            <p:cNvPr id="317" name="Rectangular Callout 138"/>
            <p:cNvSpPr/>
            <p:nvPr/>
          </p:nvSpPr>
          <p:spPr>
            <a:xfrm flipH="1">
              <a:off x="1" y="0"/>
              <a:ext cx="2222286" cy="214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915"/>
                  </a:moveTo>
                  <a:lnTo>
                    <a:pt x="3600" y="7915"/>
                  </a:lnTo>
                  <a:lnTo>
                    <a:pt x="4530" y="0"/>
                  </a:lnTo>
                  <a:lnTo>
                    <a:pt x="9000" y="7915"/>
                  </a:lnTo>
                  <a:lnTo>
                    <a:pt x="21600" y="791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19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TextBox 139"/>
            <p:cNvSpPr txBox="1"/>
            <p:nvPr/>
          </p:nvSpPr>
          <p:spPr>
            <a:xfrm>
              <a:off x="0" y="784240"/>
              <a:ext cx="2222287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Receiver misses a 1 due to skew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1"/>
      <p:bldP build="whole" bldLvl="1" animBg="1" rev="0" advAuto="0" spid="272" grpId="4"/>
      <p:bldP build="whole" bldLvl="1" animBg="1" rev="0" advAuto="0" spid="308" grpId="8"/>
      <p:bldP build="whole" bldLvl="1" animBg="1" rev="0" advAuto="0" spid="312" grpId="12"/>
      <p:bldP build="whole" bldLvl="1" animBg="1" rev="0" advAuto="0" spid="309" grpId="9"/>
      <p:bldP build="whole" bldLvl="1" animBg="1" rev="0" advAuto="0" spid="314" grpId="14"/>
      <p:bldP build="whole" bldLvl="1" animBg="1" rev="0" advAuto="0" spid="316" grpId="16"/>
      <p:bldP build="whole" bldLvl="1" animBg="1" rev="0" advAuto="0" spid="271" grpId="3"/>
      <p:bldP build="whole" bldLvl="1" animBg="1" rev="0" advAuto="0" spid="319" grpId="17"/>
      <p:bldP build="whole" bldLvl="1" animBg="1" rev="0" advAuto="0" spid="273" grpId="5"/>
      <p:bldP build="whole" bldLvl="1" animBg="1" rev="0" advAuto="0" spid="269" grpId="7"/>
      <p:bldP build="whole" bldLvl="1" animBg="1" rev="0" advAuto="0" spid="310" grpId="10"/>
      <p:bldP build="whole" bldLvl="1" animBg="1" rev="0" advAuto="0" spid="313" grpId="13"/>
      <p:bldP build="whole" bldLvl="1" animBg="1" rev="0" advAuto="0" spid="270" grpId="2"/>
      <p:bldP build="whole" bldLvl="1" animBg="1" rev="0" advAuto="0" spid="311" grpId="11"/>
      <p:bldP build="whole" bldLvl="1" animBg="1" rev="0" advAuto="0" spid="274" grpId="6"/>
      <p:bldP build="whole" bldLvl="1" animBg="1" rev="0" advAuto="0" spid="315" grpId="1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Non-Return to Zero Inverted (NRZI)</a:t>
            </a:r>
          </a:p>
        </p:txBody>
      </p:sp>
      <p:sp>
        <p:nvSpPr>
          <p:cNvPr id="322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23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614274"/>
          </a:xfrm>
          <a:prstGeom prst="rect">
            <a:avLst/>
          </a:prstGeom>
        </p:spPr>
        <p:txBody>
          <a:bodyPr/>
          <a:lstStyle/>
          <a:p>
            <a:pPr/>
            <a:r>
              <a:t>1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make transition, 0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remain the same</a:t>
            </a:r>
          </a:p>
        </p:txBody>
      </p:sp>
      <p:sp>
        <p:nvSpPr>
          <p:cNvPr id="324" name="Straight Connector 9"/>
          <p:cNvSpPr/>
          <p:nvPr/>
        </p:nvSpPr>
        <p:spPr>
          <a:xfrm flipV="1">
            <a:off x="1867928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Straight Connector 41"/>
          <p:cNvSpPr/>
          <p:nvPr/>
        </p:nvSpPr>
        <p:spPr>
          <a:xfrm flipV="1">
            <a:off x="8856946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Straight Connector 42"/>
          <p:cNvSpPr/>
          <p:nvPr/>
        </p:nvSpPr>
        <p:spPr>
          <a:xfrm flipV="1">
            <a:off x="6527275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Straight Connector 43"/>
          <p:cNvSpPr/>
          <p:nvPr/>
        </p:nvSpPr>
        <p:spPr>
          <a:xfrm flipV="1">
            <a:off x="7303833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Straight Connector 44"/>
          <p:cNvSpPr/>
          <p:nvPr/>
        </p:nvSpPr>
        <p:spPr>
          <a:xfrm flipV="1">
            <a:off x="8080391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Straight Connector 45"/>
          <p:cNvSpPr/>
          <p:nvPr/>
        </p:nvSpPr>
        <p:spPr>
          <a:xfrm flipV="1">
            <a:off x="1091370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Straight Connector 46"/>
          <p:cNvSpPr/>
          <p:nvPr/>
        </p:nvSpPr>
        <p:spPr>
          <a:xfrm flipV="1">
            <a:off x="2644486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Straight Connector 47"/>
          <p:cNvSpPr/>
          <p:nvPr/>
        </p:nvSpPr>
        <p:spPr>
          <a:xfrm flipV="1">
            <a:off x="3421043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Straight Connector 48"/>
          <p:cNvSpPr/>
          <p:nvPr/>
        </p:nvSpPr>
        <p:spPr>
          <a:xfrm flipV="1">
            <a:off x="4197602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Straight Connector 49"/>
          <p:cNvSpPr/>
          <p:nvPr/>
        </p:nvSpPr>
        <p:spPr>
          <a:xfrm flipV="1">
            <a:off x="4974159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34" name="Straight Connector 50"/>
          <p:cNvSpPr/>
          <p:nvPr/>
        </p:nvSpPr>
        <p:spPr>
          <a:xfrm flipV="1">
            <a:off x="5750717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Straight Connector 52"/>
          <p:cNvSpPr/>
          <p:nvPr/>
        </p:nvSpPr>
        <p:spPr>
          <a:xfrm>
            <a:off x="1091370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Straight Connector 54"/>
          <p:cNvSpPr/>
          <p:nvPr/>
        </p:nvSpPr>
        <p:spPr>
          <a:xfrm flipV="1">
            <a:off x="148760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Connector 56"/>
          <p:cNvSpPr/>
          <p:nvPr/>
        </p:nvSpPr>
        <p:spPr>
          <a:xfrm>
            <a:off x="1487606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Straight Connector 58"/>
          <p:cNvSpPr/>
          <p:nvPr/>
        </p:nvSpPr>
        <p:spPr>
          <a:xfrm>
            <a:off x="1867928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Straight Connector 59"/>
          <p:cNvSpPr/>
          <p:nvPr/>
        </p:nvSpPr>
        <p:spPr>
          <a:xfrm>
            <a:off x="186792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Straight Connector 60"/>
          <p:cNvSpPr/>
          <p:nvPr/>
        </p:nvSpPr>
        <p:spPr>
          <a:xfrm flipV="1">
            <a:off x="2264164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Straight Connector 61"/>
          <p:cNvSpPr/>
          <p:nvPr/>
        </p:nvSpPr>
        <p:spPr>
          <a:xfrm>
            <a:off x="2264163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Straight Connector 62"/>
          <p:cNvSpPr/>
          <p:nvPr/>
        </p:nvSpPr>
        <p:spPr>
          <a:xfrm>
            <a:off x="264448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Straight Connector 63"/>
          <p:cNvSpPr/>
          <p:nvPr/>
        </p:nvSpPr>
        <p:spPr>
          <a:xfrm>
            <a:off x="2657227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4" name="Straight Connector 64"/>
          <p:cNvSpPr/>
          <p:nvPr/>
        </p:nvSpPr>
        <p:spPr>
          <a:xfrm flipV="1">
            <a:off x="3053464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Straight Connector 65"/>
          <p:cNvSpPr/>
          <p:nvPr/>
        </p:nvSpPr>
        <p:spPr>
          <a:xfrm>
            <a:off x="3053464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Straight Connector 66"/>
          <p:cNvSpPr/>
          <p:nvPr/>
        </p:nvSpPr>
        <p:spPr>
          <a:xfrm>
            <a:off x="343378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Straight Connector 67"/>
          <p:cNvSpPr/>
          <p:nvPr/>
        </p:nvSpPr>
        <p:spPr>
          <a:xfrm>
            <a:off x="341786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Straight Connector 68"/>
          <p:cNvSpPr/>
          <p:nvPr/>
        </p:nvSpPr>
        <p:spPr>
          <a:xfrm flipV="1">
            <a:off x="381410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Straight Connector 69"/>
          <p:cNvSpPr/>
          <p:nvPr/>
        </p:nvSpPr>
        <p:spPr>
          <a:xfrm>
            <a:off x="3814105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Straight Connector 70"/>
          <p:cNvSpPr/>
          <p:nvPr/>
        </p:nvSpPr>
        <p:spPr>
          <a:xfrm>
            <a:off x="419442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Straight Connector 71"/>
          <p:cNvSpPr/>
          <p:nvPr/>
        </p:nvSpPr>
        <p:spPr>
          <a:xfrm>
            <a:off x="4185777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Straight Connector 72"/>
          <p:cNvSpPr/>
          <p:nvPr/>
        </p:nvSpPr>
        <p:spPr>
          <a:xfrm flipV="1">
            <a:off x="4582013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traight Connector 73"/>
          <p:cNvSpPr/>
          <p:nvPr/>
        </p:nvSpPr>
        <p:spPr>
          <a:xfrm>
            <a:off x="4582012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Straight Connector 74"/>
          <p:cNvSpPr/>
          <p:nvPr/>
        </p:nvSpPr>
        <p:spPr>
          <a:xfrm>
            <a:off x="496233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Straight Connector 75"/>
          <p:cNvSpPr/>
          <p:nvPr/>
        </p:nvSpPr>
        <p:spPr>
          <a:xfrm>
            <a:off x="4974159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Straight Connector 76"/>
          <p:cNvSpPr/>
          <p:nvPr/>
        </p:nvSpPr>
        <p:spPr>
          <a:xfrm flipV="1">
            <a:off x="537039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Straight Connector 77"/>
          <p:cNvSpPr/>
          <p:nvPr/>
        </p:nvSpPr>
        <p:spPr>
          <a:xfrm>
            <a:off x="5370395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Straight Connector 78"/>
          <p:cNvSpPr/>
          <p:nvPr/>
        </p:nvSpPr>
        <p:spPr>
          <a:xfrm>
            <a:off x="5750718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Straight Connector 79"/>
          <p:cNvSpPr/>
          <p:nvPr/>
        </p:nvSpPr>
        <p:spPr>
          <a:xfrm>
            <a:off x="5758915" y="4674351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Straight Connector 80"/>
          <p:cNvSpPr/>
          <p:nvPr/>
        </p:nvSpPr>
        <p:spPr>
          <a:xfrm flipV="1">
            <a:off x="6155151" y="4114792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Straight Connector 81"/>
          <p:cNvSpPr/>
          <p:nvPr/>
        </p:nvSpPr>
        <p:spPr>
          <a:xfrm>
            <a:off x="6155151" y="4114793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Straight Connector 82"/>
          <p:cNvSpPr/>
          <p:nvPr/>
        </p:nvSpPr>
        <p:spPr>
          <a:xfrm>
            <a:off x="6535474" y="4114792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Straight Connector 83"/>
          <p:cNvSpPr/>
          <p:nvPr/>
        </p:nvSpPr>
        <p:spPr>
          <a:xfrm>
            <a:off x="6527276" y="4674351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Straight Connector 84"/>
          <p:cNvSpPr/>
          <p:nvPr/>
        </p:nvSpPr>
        <p:spPr>
          <a:xfrm flipV="1">
            <a:off x="6923511" y="4114791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Straight Connector 85"/>
          <p:cNvSpPr/>
          <p:nvPr/>
        </p:nvSpPr>
        <p:spPr>
          <a:xfrm>
            <a:off x="6923512" y="4114791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Straight Connector 86"/>
          <p:cNvSpPr/>
          <p:nvPr/>
        </p:nvSpPr>
        <p:spPr>
          <a:xfrm>
            <a:off x="7303833" y="4114791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Straight Connector 87"/>
          <p:cNvSpPr/>
          <p:nvPr/>
        </p:nvSpPr>
        <p:spPr>
          <a:xfrm>
            <a:off x="7298383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8" name="Straight Connector 88"/>
          <p:cNvSpPr/>
          <p:nvPr/>
        </p:nvSpPr>
        <p:spPr>
          <a:xfrm flipV="1">
            <a:off x="7694619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traight Connector 89"/>
          <p:cNvSpPr/>
          <p:nvPr/>
        </p:nvSpPr>
        <p:spPr>
          <a:xfrm>
            <a:off x="7694620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Straight Connector 90"/>
          <p:cNvSpPr/>
          <p:nvPr/>
        </p:nvSpPr>
        <p:spPr>
          <a:xfrm>
            <a:off x="8074941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Straight Connector 91"/>
          <p:cNvSpPr/>
          <p:nvPr/>
        </p:nvSpPr>
        <p:spPr>
          <a:xfrm>
            <a:off x="808038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Straight Connector 92"/>
          <p:cNvSpPr/>
          <p:nvPr/>
        </p:nvSpPr>
        <p:spPr>
          <a:xfrm flipV="1">
            <a:off x="8476623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Straight Connector 93"/>
          <p:cNvSpPr/>
          <p:nvPr/>
        </p:nvSpPr>
        <p:spPr>
          <a:xfrm>
            <a:off x="8476623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Straight Connector 94"/>
          <p:cNvSpPr/>
          <p:nvPr/>
        </p:nvSpPr>
        <p:spPr>
          <a:xfrm>
            <a:off x="885694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TextBox 95"/>
          <p:cNvSpPr txBox="1"/>
          <p:nvPr/>
        </p:nvSpPr>
        <p:spPr>
          <a:xfrm>
            <a:off x="109181" y="4163738"/>
            <a:ext cx="7643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Clock</a:t>
            </a:r>
          </a:p>
        </p:txBody>
      </p:sp>
      <p:sp>
        <p:nvSpPr>
          <p:cNvPr id="376" name="TextBox 96"/>
          <p:cNvSpPr txBox="1"/>
          <p:nvPr/>
        </p:nvSpPr>
        <p:spPr>
          <a:xfrm>
            <a:off x="185996" y="3036699"/>
            <a:ext cx="6790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NRZI</a:t>
            </a:r>
          </a:p>
        </p:txBody>
      </p:sp>
      <p:sp>
        <p:nvSpPr>
          <p:cNvPr id="377" name="Straight Connector 98"/>
          <p:cNvSpPr/>
          <p:nvPr/>
        </p:nvSpPr>
        <p:spPr>
          <a:xfrm>
            <a:off x="1091370" y="3498365"/>
            <a:ext cx="1962095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Straight Connector 100"/>
          <p:cNvSpPr/>
          <p:nvPr/>
        </p:nvSpPr>
        <p:spPr>
          <a:xfrm flipV="1">
            <a:off x="3039371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traight Connector 102"/>
          <p:cNvSpPr/>
          <p:nvPr/>
        </p:nvSpPr>
        <p:spPr>
          <a:xfrm>
            <a:off x="3026629" y="2920613"/>
            <a:ext cx="1555385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Straight Connector 112"/>
          <p:cNvSpPr/>
          <p:nvPr/>
        </p:nvSpPr>
        <p:spPr>
          <a:xfrm>
            <a:off x="4579968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Straight Connector 114"/>
          <p:cNvSpPr/>
          <p:nvPr/>
        </p:nvSpPr>
        <p:spPr>
          <a:xfrm>
            <a:off x="4582012" y="3498365"/>
            <a:ext cx="1573141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Straight Connector 116"/>
          <p:cNvSpPr/>
          <p:nvPr/>
        </p:nvSpPr>
        <p:spPr>
          <a:xfrm flipV="1">
            <a:off x="6155151" y="2920613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Straight Connector 118"/>
          <p:cNvSpPr/>
          <p:nvPr/>
        </p:nvSpPr>
        <p:spPr>
          <a:xfrm>
            <a:off x="6155151" y="2920613"/>
            <a:ext cx="768361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Straight Connector 120"/>
          <p:cNvSpPr/>
          <p:nvPr/>
        </p:nvSpPr>
        <p:spPr>
          <a:xfrm>
            <a:off x="6923512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Straight Connector 122"/>
          <p:cNvSpPr/>
          <p:nvPr/>
        </p:nvSpPr>
        <p:spPr>
          <a:xfrm>
            <a:off x="6923512" y="3498365"/>
            <a:ext cx="1933434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TextBox 123"/>
          <p:cNvSpPr txBox="1"/>
          <p:nvPr/>
        </p:nvSpPr>
        <p:spPr>
          <a:xfrm>
            <a:off x="1310314" y="2214472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87" name="TextBox 124"/>
          <p:cNvSpPr txBox="1"/>
          <p:nvPr/>
        </p:nvSpPr>
        <p:spPr>
          <a:xfrm>
            <a:off x="2086872" y="2214472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88" name="TextBox 125"/>
          <p:cNvSpPr txBox="1"/>
          <p:nvPr/>
        </p:nvSpPr>
        <p:spPr>
          <a:xfrm>
            <a:off x="3636812" y="2214472"/>
            <a:ext cx="27231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89" name="TextBox 126"/>
          <p:cNvSpPr txBox="1"/>
          <p:nvPr/>
        </p:nvSpPr>
        <p:spPr>
          <a:xfrm>
            <a:off x="5193103" y="2214471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90" name="TextBox 127"/>
          <p:cNvSpPr txBox="1"/>
          <p:nvPr/>
        </p:nvSpPr>
        <p:spPr>
          <a:xfrm>
            <a:off x="7517327" y="221447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91" name="TextBox 128"/>
          <p:cNvSpPr txBox="1"/>
          <p:nvPr/>
        </p:nvSpPr>
        <p:spPr>
          <a:xfrm>
            <a:off x="8299332" y="2214472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92" name="TextBox 129"/>
          <p:cNvSpPr txBox="1"/>
          <p:nvPr/>
        </p:nvSpPr>
        <p:spPr>
          <a:xfrm>
            <a:off x="6746220" y="221447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93" name="TextBox 130"/>
          <p:cNvSpPr txBox="1"/>
          <p:nvPr/>
        </p:nvSpPr>
        <p:spPr>
          <a:xfrm>
            <a:off x="5977859" y="221447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94" name="TextBox 131"/>
          <p:cNvSpPr txBox="1"/>
          <p:nvPr/>
        </p:nvSpPr>
        <p:spPr>
          <a:xfrm>
            <a:off x="4402675" y="221447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95" name="TextBox 132"/>
          <p:cNvSpPr txBox="1"/>
          <p:nvPr/>
        </p:nvSpPr>
        <p:spPr>
          <a:xfrm>
            <a:off x="2876171" y="2214469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96" name="Content Placeholder 3"/>
          <p:cNvSpPr txBox="1"/>
          <p:nvPr/>
        </p:nvSpPr>
        <p:spPr>
          <a:xfrm>
            <a:off x="-1" y="5246427"/>
            <a:ext cx="9144001" cy="614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Solves the problem for sequences of 1s, but not 0s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4-bit/5-bit (100 Mbps Ethernet)</a:t>
            </a:r>
          </a:p>
        </p:txBody>
      </p:sp>
      <p:sp>
        <p:nvSpPr>
          <p:cNvPr id="399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0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Observation: NRZI works as long as no sequences of 0</a:t>
            </a:r>
          </a:p>
          <a:p>
            <a:pPr>
              <a:defRPr sz="2600"/>
            </a:pPr>
            <a:r>
              <a:t>Idea: encode all 4-bit sequences as 5-bit sequences with no more than one leading 0 and two trailing 0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 marL="0" indent="0">
              <a:buSzTx/>
              <a:buFont typeface="Wingdings"/>
              <a:buNone/>
              <a:defRPr sz="4800"/>
            </a:pPr>
          </a:p>
          <a:p>
            <a:pPr/>
            <a:r>
              <a:t>Tradeoff: efficiency drops to 80%</a:t>
            </a:r>
          </a:p>
        </p:txBody>
      </p:sp>
      <p:sp>
        <p:nvSpPr>
          <p:cNvPr id="401" name="Rectangle 4"/>
          <p:cNvSpPr txBox="1"/>
          <p:nvPr/>
        </p:nvSpPr>
        <p:spPr>
          <a:xfrm>
            <a:off x="2163173" y="3407593"/>
            <a:ext cx="2449773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0000    11110</a:t>
            </a:r>
          </a:p>
          <a:p>
            <a:pPr>
              <a:defRPr sz="2000"/>
            </a:pPr>
            <a:r>
              <a:t>0001    01001</a:t>
            </a:r>
          </a:p>
          <a:p>
            <a:pPr>
              <a:defRPr sz="2000"/>
            </a:pPr>
            <a:r>
              <a:t>0010    10100</a:t>
            </a:r>
          </a:p>
          <a:p>
            <a:pPr>
              <a:defRPr sz="2000"/>
            </a:pPr>
            <a:r>
              <a:t>0011    10101</a:t>
            </a:r>
          </a:p>
          <a:p>
            <a:pPr>
              <a:defRPr sz="2000"/>
            </a:pPr>
            <a:r>
              <a:t>0100    01010</a:t>
            </a:r>
          </a:p>
          <a:p>
            <a:pPr>
              <a:defRPr sz="2000"/>
            </a:pPr>
            <a:r>
              <a:t>0101    01011</a:t>
            </a:r>
          </a:p>
          <a:p>
            <a:pPr>
              <a:defRPr sz="2000"/>
            </a:pPr>
            <a:r>
              <a:t>0110    01110</a:t>
            </a:r>
          </a:p>
          <a:p>
            <a:pPr>
              <a:defRPr sz="2000"/>
            </a:pPr>
            <a:r>
              <a:t>0111    01111</a:t>
            </a:r>
          </a:p>
        </p:txBody>
      </p:sp>
      <p:sp>
        <p:nvSpPr>
          <p:cNvPr id="402" name="Rectangle 5"/>
          <p:cNvSpPr txBox="1"/>
          <p:nvPr/>
        </p:nvSpPr>
        <p:spPr>
          <a:xfrm>
            <a:off x="4769896" y="3407593"/>
            <a:ext cx="179468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1000    10010</a:t>
            </a:r>
          </a:p>
          <a:p>
            <a:pPr>
              <a:defRPr sz="2000"/>
            </a:pPr>
            <a:r>
              <a:t>1001    10011</a:t>
            </a:r>
          </a:p>
          <a:p>
            <a:pPr>
              <a:defRPr sz="2000"/>
            </a:pPr>
            <a:r>
              <a:t>1010    10110</a:t>
            </a:r>
          </a:p>
          <a:p>
            <a:pPr>
              <a:defRPr sz="2000"/>
            </a:pPr>
            <a:r>
              <a:t>1011    10111</a:t>
            </a:r>
          </a:p>
          <a:p>
            <a:pPr>
              <a:defRPr sz="2000"/>
            </a:pPr>
            <a:r>
              <a:t>1100    11010</a:t>
            </a:r>
          </a:p>
          <a:p>
            <a:pPr>
              <a:defRPr sz="2000"/>
            </a:pPr>
            <a:r>
              <a:t>1101    11011</a:t>
            </a:r>
          </a:p>
          <a:p>
            <a:pPr>
              <a:defRPr sz="2000"/>
            </a:pPr>
            <a:r>
              <a:t>1110    11100</a:t>
            </a:r>
          </a:p>
          <a:p>
            <a:pPr>
              <a:defRPr sz="2000"/>
            </a:pPr>
            <a:r>
              <a:t>1111    11101</a:t>
            </a:r>
          </a:p>
        </p:txBody>
      </p:sp>
      <p:sp>
        <p:nvSpPr>
          <p:cNvPr id="403" name="TextBox 6"/>
          <p:cNvSpPr txBox="1"/>
          <p:nvPr/>
        </p:nvSpPr>
        <p:spPr>
          <a:xfrm>
            <a:off x="2163173" y="3007483"/>
            <a:ext cx="15079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4-bit	5-bit</a:t>
            </a:r>
          </a:p>
        </p:txBody>
      </p:sp>
      <p:sp>
        <p:nvSpPr>
          <p:cNvPr id="404" name="TextBox 7"/>
          <p:cNvSpPr txBox="1"/>
          <p:nvPr/>
        </p:nvSpPr>
        <p:spPr>
          <a:xfrm>
            <a:off x="4769896" y="3007483"/>
            <a:ext cx="15079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4-bit	5-bit</a:t>
            </a:r>
          </a:p>
        </p:txBody>
      </p:sp>
      <p:sp>
        <p:nvSpPr>
          <p:cNvPr id="405" name="Straight Connector 9"/>
          <p:cNvSpPr/>
          <p:nvPr/>
        </p:nvSpPr>
        <p:spPr>
          <a:xfrm>
            <a:off x="2279180" y="3407593"/>
            <a:ext cx="148411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Straight Connector 10"/>
          <p:cNvSpPr/>
          <p:nvPr/>
        </p:nvSpPr>
        <p:spPr>
          <a:xfrm>
            <a:off x="4827899" y="3407593"/>
            <a:ext cx="148411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Straight Connector 11"/>
          <p:cNvSpPr/>
          <p:nvPr/>
        </p:nvSpPr>
        <p:spPr>
          <a:xfrm flipH="1">
            <a:off x="2949583" y="3019066"/>
            <a:ext cx="1" cy="279487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Straight Connector 13"/>
          <p:cNvSpPr/>
          <p:nvPr/>
        </p:nvSpPr>
        <p:spPr>
          <a:xfrm flipH="1">
            <a:off x="5546597" y="3019066"/>
            <a:ext cx="1" cy="279487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1" name="Group 14"/>
          <p:cNvGrpSpPr/>
          <p:nvPr/>
        </p:nvGrpSpPr>
        <p:grpSpPr>
          <a:xfrm>
            <a:off x="1296537" y="1045431"/>
            <a:ext cx="6018663" cy="1238175"/>
            <a:chOff x="0" y="0"/>
            <a:chExt cx="6018662" cy="1238174"/>
          </a:xfrm>
        </p:grpSpPr>
        <p:sp>
          <p:nvSpPr>
            <p:cNvPr id="409" name="Rectangular Callout 15"/>
            <p:cNvSpPr/>
            <p:nvPr/>
          </p:nvSpPr>
          <p:spPr>
            <a:xfrm flipH="1">
              <a:off x="4" y="0"/>
              <a:ext cx="6018659" cy="1238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472"/>
                  </a:moveTo>
                  <a:lnTo>
                    <a:pt x="12600" y="12472"/>
                  </a:lnTo>
                  <a:lnTo>
                    <a:pt x="15366" y="0"/>
                  </a:lnTo>
                  <a:lnTo>
                    <a:pt x="18000" y="12472"/>
                  </a:lnTo>
                  <a:lnTo>
                    <a:pt x="21600" y="1247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3994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TextBox 16"/>
            <p:cNvSpPr txBox="1"/>
            <p:nvPr/>
          </p:nvSpPr>
          <p:spPr>
            <a:xfrm>
              <a:off x="0" y="714954"/>
              <a:ext cx="6018659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8-bit / 10-bit used in Gigabit Ethernet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2"/>
      <p:bldP build="whole" bldLvl="1" animBg="1" rev="0" advAuto="0" spid="40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Manchester</a:t>
            </a:r>
          </a:p>
        </p:txBody>
      </p:sp>
      <p:sp>
        <p:nvSpPr>
          <p:cNvPr id="41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15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614274"/>
          </a:xfrm>
          <a:prstGeom prst="rect">
            <a:avLst/>
          </a:prstGeom>
        </p:spPr>
        <p:txBody>
          <a:bodyPr/>
          <a:lstStyle/>
          <a:p>
            <a:pPr/>
            <a:r>
              <a:t>1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high-to-low, 0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low-to-high</a:t>
            </a:r>
          </a:p>
        </p:txBody>
      </p:sp>
      <p:sp>
        <p:nvSpPr>
          <p:cNvPr id="416" name="Straight Connector 41"/>
          <p:cNvSpPr/>
          <p:nvPr/>
        </p:nvSpPr>
        <p:spPr>
          <a:xfrm flipV="1">
            <a:off x="8856946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Straight Connector 43"/>
          <p:cNvSpPr/>
          <p:nvPr/>
        </p:nvSpPr>
        <p:spPr>
          <a:xfrm flipV="1">
            <a:off x="7303833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Straight Connector 45"/>
          <p:cNvSpPr/>
          <p:nvPr/>
        </p:nvSpPr>
        <p:spPr>
          <a:xfrm flipV="1">
            <a:off x="1091370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Straight Connector 46"/>
          <p:cNvSpPr/>
          <p:nvPr/>
        </p:nvSpPr>
        <p:spPr>
          <a:xfrm flipV="1">
            <a:off x="2644486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Straight Connector 48"/>
          <p:cNvSpPr/>
          <p:nvPr/>
        </p:nvSpPr>
        <p:spPr>
          <a:xfrm flipV="1">
            <a:off x="4197602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traight Connector 50"/>
          <p:cNvSpPr/>
          <p:nvPr/>
        </p:nvSpPr>
        <p:spPr>
          <a:xfrm flipV="1">
            <a:off x="5750717" y="2676137"/>
            <a:ext cx="1" cy="2358756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Straight Connector 52"/>
          <p:cNvSpPr/>
          <p:nvPr/>
        </p:nvSpPr>
        <p:spPr>
          <a:xfrm>
            <a:off x="1091370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Straight Connector 54"/>
          <p:cNvSpPr/>
          <p:nvPr/>
        </p:nvSpPr>
        <p:spPr>
          <a:xfrm flipV="1">
            <a:off x="148760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Straight Connector 56"/>
          <p:cNvSpPr/>
          <p:nvPr/>
        </p:nvSpPr>
        <p:spPr>
          <a:xfrm>
            <a:off x="1487606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Straight Connector 58"/>
          <p:cNvSpPr/>
          <p:nvPr/>
        </p:nvSpPr>
        <p:spPr>
          <a:xfrm>
            <a:off x="1867928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Straight Connector 59"/>
          <p:cNvSpPr/>
          <p:nvPr/>
        </p:nvSpPr>
        <p:spPr>
          <a:xfrm>
            <a:off x="186792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Straight Connector 60"/>
          <p:cNvSpPr/>
          <p:nvPr/>
        </p:nvSpPr>
        <p:spPr>
          <a:xfrm flipV="1">
            <a:off x="2264164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Straight Connector 61"/>
          <p:cNvSpPr/>
          <p:nvPr/>
        </p:nvSpPr>
        <p:spPr>
          <a:xfrm>
            <a:off x="2264163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Straight Connector 62"/>
          <p:cNvSpPr/>
          <p:nvPr/>
        </p:nvSpPr>
        <p:spPr>
          <a:xfrm>
            <a:off x="264448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Connector 63"/>
          <p:cNvSpPr/>
          <p:nvPr/>
        </p:nvSpPr>
        <p:spPr>
          <a:xfrm>
            <a:off x="2657227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Straight Connector 64"/>
          <p:cNvSpPr/>
          <p:nvPr/>
        </p:nvSpPr>
        <p:spPr>
          <a:xfrm flipV="1">
            <a:off x="3053464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Straight Connector 65"/>
          <p:cNvSpPr/>
          <p:nvPr/>
        </p:nvSpPr>
        <p:spPr>
          <a:xfrm>
            <a:off x="3053464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Straight Connector 66"/>
          <p:cNvSpPr/>
          <p:nvPr/>
        </p:nvSpPr>
        <p:spPr>
          <a:xfrm>
            <a:off x="343378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Straight Connector 67"/>
          <p:cNvSpPr/>
          <p:nvPr/>
        </p:nvSpPr>
        <p:spPr>
          <a:xfrm>
            <a:off x="341786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Straight Connector 68"/>
          <p:cNvSpPr/>
          <p:nvPr/>
        </p:nvSpPr>
        <p:spPr>
          <a:xfrm flipV="1">
            <a:off x="381410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Straight Connector 69"/>
          <p:cNvSpPr/>
          <p:nvPr/>
        </p:nvSpPr>
        <p:spPr>
          <a:xfrm>
            <a:off x="3814105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Straight Connector 70"/>
          <p:cNvSpPr/>
          <p:nvPr/>
        </p:nvSpPr>
        <p:spPr>
          <a:xfrm>
            <a:off x="4194426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Straight Connector 71"/>
          <p:cNvSpPr/>
          <p:nvPr/>
        </p:nvSpPr>
        <p:spPr>
          <a:xfrm>
            <a:off x="4185777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Straight Connector 72"/>
          <p:cNvSpPr/>
          <p:nvPr/>
        </p:nvSpPr>
        <p:spPr>
          <a:xfrm flipV="1">
            <a:off x="4582013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Straight Connector 73"/>
          <p:cNvSpPr/>
          <p:nvPr/>
        </p:nvSpPr>
        <p:spPr>
          <a:xfrm>
            <a:off x="4582012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Straight Connector 74"/>
          <p:cNvSpPr/>
          <p:nvPr/>
        </p:nvSpPr>
        <p:spPr>
          <a:xfrm>
            <a:off x="496233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Straight Connector 75"/>
          <p:cNvSpPr/>
          <p:nvPr/>
        </p:nvSpPr>
        <p:spPr>
          <a:xfrm>
            <a:off x="4974159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Straight Connector 76"/>
          <p:cNvSpPr/>
          <p:nvPr/>
        </p:nvSpPr>
        <p:spPr>
          <a:xfrm flipV="1">
            <a:off x="537039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Straight Connector 77"/>
          <p:cNvSpPr/>
          <p:nvPr/>
        </p:nvSpPr>
        <p:spPr>
          <a:xfrm>
            <a:off x="5370395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Straight Connector 78"/>
          <p:cNvSpPr/>
          <p:nvPr/>
        </p:nvSpPr>
        <p:spPr>
          <a:xfrm>
            <a:off x="5750718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Straight Connector 79"/>
          <p:cNvSpPr/>
          <p:nvPr/>
        </p:nvSpPr>
        <p:spPr>
          <a:xfrm>
            <a:off x="5758915" y="4674351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Straight Connector 80"/>
          <p:cNvSpPr/>
          <p:nvPr/>
        </p:nvSpPr>
        <p:spPr>
          <a:xfrm flipV="1">
            <a:off x="6155151" y="4114792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Straight Connector 81"/>
          <p:cNvSpPr/>
          <p:nvPr/>
        </p:nvSpPr>
        <p:spPr>
          <a:xfrm>
            <a:off x="6155151" y="4114793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Straight Connector 82"/>
          <p:cNvSpPr/>
          <p:nvPr/>
        </p:nvSpPr>
        <p:spPr>
          <a:xfrm>
            <a:off x="6535474" y="4114792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0" name="Straight Connector 83"/>
          <p:cNvSpPr/>
          <p:nvPr/>
        </p:nvSpPr>
        <p:spPr>
          <a:xfrm>
            <a:off x="6527276" y="4674351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Straight Connector 84"/>
          <p:cNvSpPr/>
          <p:nvPr/>
        </p:nvSpPr>
        <p:spPr>
          <a:xfrm flipV="1">
            <a:off x="6923511" y="4114791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Straight Connector 85"/>
          <p:cNvSpPr/>
          <p:nvPr/>
        </p:nvSpPr>
        <p:spPr>
          <a:xfrm>
            <a:off x="6923512" y="4114791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Straight Connector 86"/>
          <p:cNvSpPr/>
          <p:nvPr/>
        </p:nvSpPr>
        <p:spPr>
          <a:xfrm>
            <a:off x="7303833" y="4114791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Straight Connector 87"/>
          <p:cNvSpPr/>
          <p:nvPr/>
        </p:nvSpPr>
        <p:spPr>
          <a:xfrm>
            <a:off x="7298383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Straight Connector 88"/>
          <p:cNvSpPr/>
          <p:nvPr/>
        </p:nvSpPr>
        <p:spPr>
          <a:xfrm flipV="1">
            <a:off x="7694619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Straight Connector 89"/>
          <p:cNvSpPr/>
          <p:nvPr/>
        </p:nvSpPr>
        <p:spPr>
          <a:xfrm>
            <a:off x="7694620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Straight Connector 90"/>
          <p:cNvSpPr/>
          <p:nvPr/>
        </p:nvSpPr>
        <p:spPr>
          <a:xfrm>
            <a:off x="8074941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Straight Connector 91"/>
          <p:cNvSpPr/>
          <p:nvPr/>
        </p:nvSpPr>
        <p:spPr>
          <a:xfrm>
            <a:off x="8080388" y="4681175"/>
            <a:ext cx="396237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Straight Connector 92"/>
          <p:cNvSpPr/>
          <p:nvPr/>
        </p:nvSpPr>
        <p:spPr>
          <a:xfrm flipV="1">
            <a:off x="8476623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Straight Connector 93"/>
          <p:cNvSpPr/>
          <p:nvPr/>
        </p:nvSpPr>
        <p:spPr>
          <a:xfrm>
            <a:off x="8476623" y="4121617"/>
            <a:ext cx="38032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Straight Connector 94"/>
          <p:cNvSpPr/>
          <p:nvPr/>
        </p:nvSpPr>
        <p:spPr>
          <a:xfrm>
            <a:off x="8856945" y="4121616"/>
            <a:ext cx="1" cy="559560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TextBox 95"/>
          <p:cNvSpPr txBox="1"/>
          <p:nvPr/>
        </p:nvSpPr>
        <p:spPr>
          <a:xfrm>
            <a:off x="109181" y="4163738"/>
            <a:ext cx="7643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Clock</a:t>
            </a:r>
          </a:p>
        </p:txBody>
      </p:sp>
      <p:sp>
        <p:nvSpPr>
          <p:cNvPr id="463" name="TextBox 96"/>
          <p:cNvSpPr txBox="1"/>
          <p:nvPr/>
        </p:nvSpPr>
        <p:spPr>
          <a:xfrm>
            <a:off x="185996" y="3036699"/>
            <a:ext cx="6790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NRZI</a:t>
            </a:r>
          </a:p>
        </p:txBody>
      </p:sp>
      <p:sp>
        <p:nvSpPr>
          <p:cNvPr id="464" name="Straight Connector 98"/>
          <p:cNvSpPr/>
          <p:nvPr/>
        </p:nvSpPr>
        <p:spPr>
          <a:xfrm flipV="1">
            <a:off x="1091370" y="3498363"/>
            <a:ext cx="750821" cy="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Straight Connector 100"/>
          <p:cNvSpPr/>
          <p:nvPr/>
        </p:nvSpPr>
        <p:spPr>
          <a:xfrm flipV="1">
            <a:off x="1838111" y="2936527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Straight Connector 102"/>
          <p:cNvSpPr/>
          <p:nvPr/>
        </p:nvSpPr>
        <p:spPr>
          <a:xfrm>
            <a:off x="1838111" y="2936526"/>
            <a:ext cx="819117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Straight Connector 112"/>
          <p:cNvSpPr/>
          <p:nvPr/>
        </p:nvSpPr>
        <p:spPr>
          <a:xfrm>
            <a:off x="2657227" y="2913863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Straight Connector 114"/>
          <p:cNvSpPr/>
          <p:nvPr/>
        </p:nvSpPr>
        <p:spPr>
          <a:xfrm>
            <a:off x="4234789" y="2920613"/>
            <a:ext cx="705463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Straight Connector 116"/>
          <p:cNvSpPr/>
          <p:nvPr/>
        </p:nvSpPr>
        <p:spPr>
          <a:xfrm flipV="1">
            <a:off x="4912968" y="2895582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Straight Connector 118"/>
          <p:cNvSpPr/>
          <p:nvPr/>
        </p:nvSpPr>
        <p:spPr>
          <a:xfrm>
            <a:off x="4912838" y="3473325"/>
            <a:ext cx="83788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Straight Connector 120"/>
          <p:cNvSpPr/>
          <p:nvPr/>
        </p:nvSpPr>
        <p:spPr>
          <a:xfrm>
            <a:off x="5758916" y="2920614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TextBox 123"/>
          <p:cNvSpPr txBox="1"/>
          <p:nvPr/>
        </p:nvSpPr>
        <p:spPr>
          <a:xfrm>
            <a:off x="1664897" y="221447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73" name="TextBox 124"/>
          <p:cNvSpPr txBox="1"/>
          <p:nvPr/>
        </p:nvSpPr>
        <p:spPr>
          <a:xfrm>
            <a:off x="3240577" y="2214472"/>
            <a:ext cx="272316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74" name="TextBox 125"/>
          <p:cNvSpPr txBox="1"/>
          <p:nvPr/>
        </p:nvSpPr>
        <p:spPr>
          <a:xfrm>
            <a:off x="7933483" y="2214469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75" name="TextBox 131"/>
          <p:cNvSpPr txBox="1"/>
          <p:nvPr/>
        </p:nvSpPr>
        <p:spPr>
          <a:xfrm>
            <a:off x="6338039" y="2214470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476" name="TextBox 132"/>
          <p:cNvSpPr txBox="1"/>
          <p:nvPr/>
        </p:nvSpPr>
        <p:spPr>
          <a:xfrm>
            <a:off x="4762960" y="2214471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477" name="Content Placeholder 3"/>
          <p:cNvSpPr txBox="1"/>
          <p:nvPr/>
        </p:nvSpPr>
        <p:spPr>
          <a:xfrm>
            <a:off x="-1" y="5246427"/>
            <a:ext cx="9144001" cy="134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Good: Solves clock skew (every bit is a transition)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Bad: Halves throughput (two clock cycles per bit)</a:t>
            </a:r>
          </a:p>
        </p:txBody>
      </p:sp>
      <p:sp>
        <p:nvSpPr>
          <p:cNvPr id="478" name="Straight Connector 97"/>
          <p:cNvSpPr/>
          <p:nvPr/>
        </p:nvSpPr>
        <p:spPr>
          <a:xfrm flipV="1">
            <a:off x="2668932" y="3475698"/>
            <a:ext cx="750821" cy="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Straight Connector 99"/>
          <p:cNvSpPr/>
          <p:nvPr/>
        </p:nvSpPr>
        <p:spPr>
          <a:xfrm flipV="1">
            <a:off x="3415672" y="2913862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Straight Connector 101"/>
          <p:cNvSpPr/>
          <p:nvPr/>
        </p:nvSpPr>
        <p:spPr>
          <a:xfrm>
            <a:off x="3415672" y="2913862"/>
            <a:ext cx="819117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Straight Connector 103"/>
          <p:cNvSpPr/>
          <p:nvPr/>
        </p:nvSpPr>
        <p:spPr>
          <a:xfrm>
            <a:off x="5770834" y="2907027"/>
            <a:ext cx="705463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Straight Connector 104"/>
          <p:cNvSpPr/>
          <p:nvPr/>
        </p:nvSpPr>
        <p:spPr>
          <a:xfrm flipV="1">
            <a:off x="6449013" y="2881996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Straight Connector 105"/>
          <p:cNvSpPr/>
          <p:nvPr/>
        </p:nvSpPr>
        <p:spPr>
          <a:xfrm>
            <a:off x="6448883" y="3459739"/>
            <a:ext cx="83788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Straight Connector 106"/>
          <p:cNvSpPr/>
          <p:nvPr/>
        </p:nvSpPr>
        <p:spPr>
          <a:xfrm flipV="1">
            <a:off x="7320323" y="3471066"/>
            <a:ext cx="750821" cy="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Straight Connector 107"/>
          <p:cNvSpPr/>
          <p:nvPr/>
        </p:nvSpPr>
        <p:spPr>
          <a:xfrm flipV="1">
            <a:off x="8067065" y="2909230"/>
            <a:ext cx="1" cy="577752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Straight Connector 108"/>
          <p:cNvSpPr/>
          <p:nvPr/>
        </p:nvSpPr>
        <p:spPr>
          <a:xfrm>
            <a:off x="8067064" y="2909229"/>
            <a:ext cx="819117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