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Now that you’ve seen TCP in the previous lectures, the overhead of one TCP connection per object is more clear.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Ask:  What’s the problem with just using date for IMS queries?</a:t>
            </a:r>
            <a:endParaRPr sz="800"/>
          </a:p>
          <a:p>
            <a:pPr>
              <a:spcBef>
                <a:spcPts val="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- Web servers may generate content per-client</a:t>
            </a:r>
            <a:br/>
            <a:r>
              <a:t>    Examples:  CGI scripts, things like google customized home,</a:t>
            </a:r>
            <a:endParaRPr sz="800"/>
          </a:p>
          <a:p>
            <a:pPr>
              <a:spcBef>
                <a:spcPts val="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vary with cookies, client IP, referrer, accept-encoding, 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153304" y="62507"/>
            <a:ext cx="8837391" cy="1165186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defRPr sz="4200">
                <a:solidFill>
                  <a:srgbClr val="52525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idx="1"/>
          </p:nvPr>
        </p:nvSpPr>
        <p:spPr>
          <a:xfrm>
            <a:off x="348257" y="1584182"/>
            <a:ext cx="8447486" cy="4921933"/>
          </a:xfrm>
          <a:prstGeom prst="rect">
            <a:avLst/>
          </a:prstGeom>
        </p:spPr>
        <p:txBody>
          <a:bodyPr lIns="35718" tIns="35718" rIns="35718" bIns="35718"/>
          <a:lstStyle>
            <a:lvl1pPr marL="296333" indent="-296333" defTabSz="410765">
              <a:spcBef>
                <a:spcPts val="1700"/>
              </a:spcBef>
              <a:buClrTx/>
              <a:buSzPct val="70000"/>
              <a:buBlip>
                <a:blip r:embed="rId2"/>
              </a:buBlip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defTabSz="410765">
              <a:buClrTx/>
              <a:buBlip>
                <a:blip r:embed="rId3"/>
              </a:buBlip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defTabSz="410765">
              <a:spcBef>
                <a:spcPts val="1000"/>
              </a:spcBef>
              <a:buClrTx/>
              <a:buSzPct val="70000"/>
              <a:buBlip>
                <a:blip r:embed="rId4"/>
              </a:buBlip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defTabSz="410765">
              <a:spcBef>
                <a:spcPts val="2900"/>
              </a:spcBef>
              <a:buClrTx/>
              <a:buSzPct val="45000"/>
              <a:buBlip>
                <a:blip r:embed="rId5"/>
              </a:buBlip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defTabSz="410765">
              <a:spcBef>
                <a:spcPts val="2900"/>
              </a:spcBef>
              <a:buClrTx/>
              <a:buSzPct val="45000"/>
              <a:buBlip>
                <a:blip r:embed="rId5"/>
              </a:buBlip>
              <a:defRPr sz="240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Rectangle"/>
          <p:cNvSpPr/>
          <p:nvPr/>
        </p:nvSpPr>
        <p:spPr>
          <a:xfrm>
            <a:off x="-75903" y="1089421"/>
            <a:ext cx="702307" cy="319796"/>
          </a:xfrm>
          <a:prstGeom prst="rect">
            <a:avLst/>
          </a:prstGeom>
          <a:solidFill>
            <a:srgbClr val="D8232F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700980" y="1089421"/>
            <a:ext cx="8447485" cy="319796"/>
          </a:xfrm>
          <a:prstGeom prst="rect">
            <a:avLst/>
          </a:prstGeom>
          <a:solidFill>
            <a:srgbClr val="35A2BD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9024" y="1076027"/>
            <a:ext cx="366663" cy="376238"/>
          </a:xfrm>
          <a:prstGeom prst="rect">
            <a:avLst/>
          </a:prstGeom>
        </p:spPr>
        <p:txBody>
          <a:bodyPr lIns="35718" tIns="35718" rIns="35718" bIns="35718" anchor="t">
            <a:spAutoFit/>
          </a:bodyPr>
          <a:lstStyle>
            <a:lvl1pPr defTabSz="410765">
              <a:defRPr sz="2000">
                <a:solidFill>
                  <a:srgbClr val="FEFEF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seshan.org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ubtitle 2"/>
          <p:cNvSpPr txBox="1"/>
          <p:nvPr/>
        </p:nvSpPr>
        <p:spPr>
          <a:xfrm>
            <a:off x="685798" y="3496235"/>
            <a:ext cx="7543001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Lecture 13: HTTP</a:t>
            </a:r>
          </a:p>
        </p:txBody>
      </p:sp>
      <p:sp>
        <p:nvSpPr>
          <p:cNvPr id="155" name="Subtit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  <p:sp>
        <p:nvSpPr>
          <p:cNvPr id="156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HTTP Respons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Response Example</a:t>
            </a:r>
          </a:p>
        </p:txBody>
      </p:sp>
      <p:sp>
        <p:nvSpPr>
          <p:cNvPr id="206" name="HTTP/1.1 200 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HTTP/1.1 200 OK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Date: Tue, 27 Mar 2018 03:49:38 GMT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Server: Apache/1.3.14 (Unix) 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Last-Modified: Mon, 29 Jan 2001 17:54:18 GMT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ETag: "7a11f-10ed-3a75ae4a"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Accept-Ranges: bytes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Content-Length: 4333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Keep-Alive: timeout=15, max=100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Connection: Keep-Alive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Content-Type: text/html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Cache-Control: private</a:t>
            </a: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</a:p>
          <a:p>
            <a:pPr marL="241101" indent="-241101">
              <a:lnSpc>
                <a:spcPct val="90000"/>
              </a:lnSpc>
              <a:spcBef>
                <a:spcPts val="300"/>
              </a:spcBef>
              <a:buSzTx/>
              <a:buNone/>
              <a:defRPr b="1" sz="1800"/>
            </a:pPr>
            <a:r>
              <a:t>...DATA...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Web p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pages</a:t>
            </a:r>
          </a:p>
        </p:txBody>
      </p:sp>
      <p:sp>
        <p:nvSpPr>
          <p:cNvPr id="210" name="Multiple (typically small) objects per p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8553" indent="-278553" defTabSz="386119">
              <a:spcBef>
                <a:spcPts val="1600"/>
              </a:spcBef>
              <a:buBlip>
                <a:blip r:embed="rId2"/>
              </a:buBlip>
              <a:defRPr sz="2256"/>
            </a:pPr>
            <a:r>
              <a:t>Multiple (typically small) objects per page </a:t>
            </a:r>
          </a:p>
          <a:p>
            <a:pPr lvl="1" marL="696383" indent="-278553" defTabSz="386119">
              <a:spcBef>
                <a:spcPts val="600"/>
              </a:spcBef>
              <a:buBlip>
                <a:blip r:embed="rId3"/>
              </a:buBlip>
              <a:defRPr sz="2256"/>
            </a:pPr>
            <a:r>
              <a:t>E.g., each image, JS, CSS, etc downloaded separately</a:t>
            </a:r>
          </a:p>
          <a:p>
            <a:pPr marL="292481" indent="-292481" defTabSz="386119">
              <a:spcBef>
                <a:spcPts val="1600"/>
              </a:spcBef>
              <a:buBlip>
                <a:blip r:embed="rId2"/>
              </a:buBlip>
              <a:defRPr sz="1316"/>
            </a:pPr>
          </a:p>
          <a:p>
            <a:pPr marL="278553" indent="-278553" defTabSz="386119">
              <a:spcBef>
                <a:spcPts val="1600"/>
              </a:spcBef>
              <a:buBlip>
                <a:blip r:embed="rId2"/>
              </a:buBlip>
              <a:defRPr sz="2256"/>
            </a:pPr>
            <a:r>
              <a:t>Single page can have 100s of HTTP transactions!</a:t>
            </a:r>
          </a:p>
          <a:p>
            <a:pPr marL="292481" indent="-292481" defTabSz="386119">
              <a:spcBef>
                <a:spcPts val="1600"/>
              </a:spcBef>
              <a:buBlip>
                <a:blip r:embed="rId2"/>
              </a:buBlip>
              <a:defRPr sz="1316"/>
            </a:pPr>
          </a:p>
          <a:p>
            <a:pPr marL="278553" indent="-278553" defTabSz="386119">
              <a:spcBef>
                <a:spcPts val="1600"/>
              </a:spcBef>
              <a:buBlip>
                <a:blip r:embed="rId2"/>
              </a:buBlip>
              <a:defRPr sz="2256"/>
            </a:pPr>
            <a:r>
              <a:t>File sizes</a:t>
            </a:r>
          </a:p>
          <a:p>
            <a:pPr lvl="1" marL="696383" indent="-278553" defTabSz="386119">
              <a:spcBef>
                <a:spcPts val="600"/>
              </a:spcBef>
              <a:buBlip>
                <a:blip r:embed="rId3"/>
              </a:buBlip>
              <a:defRPr sz="2256"/>
            </a:pPr>
            <a:r>
              <a:t>Heavy-tailed</a:t>
            </a:r>
          </a:p>
          <a:p>
            <a:pPr lvl="1" marL="696383" indent="-278553" defTabSz="386119">
              <a:spcBef>
                <a:spcPts val="600"/>
              </a:spcBef>
              <a:buBlip>
                <a:blip r:embed="rId3"/>
              </a:buBlip>
              <a:defRPr sz="2256"/>
            </a:pPr>
            <a:r>
              <a:t>Most transfers/objects very small</a:t>
            </a:r>
          </a:p>
          <a:p>
            <a:pPr lvl="1" marL="696383" indent="-278553" defTabSz="386119">
              <a:spcBef>
                <a:spcPts val="600"/>
              </a:spcBef>
              <a:buBlip>
                <a:blip r:embed="rId3"/>
              </a:buBlip>
              <a:defRPr sz="2256"/>
            </a:pPr>
          </a:p>
          <a:p>
            <a:pPr marL="278553" indent="-278553" defTabSz="386119">
              <a:spcBef>
                <a:spcPts val="1600"/>
              </a:spcBef>
              <a:buBlip>
                <a:blip r:embed="rId2"/>
              </a:buBlip>
              <a:defRPr sz="2256"/>
            </a:pPr>
            <a:r>
              <a:t>Problem:  Browser can’t render complete page until all downloaded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95969" y="1076027"/>
            <a:ext cx="352773" cy="3762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HTTP 0.9/1.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0.9/1.0</a:t>
            </a:r>
          </a:p>
        </p:txBody>
      </p:sp>
      <p:sp>
        <p:nvSpPr>
          <p:cNvPr id="214" name="One request/response per TCP conn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416" indent="-370416">
              <a:spcBef>
                <a:spcPts val="500"/>
              </a:spcBef>
              <a:buBlip>
                <a:blip r:embed="rId3"/>
              </a:buBlip>
              <a:defRPr sz="3000"/>
            </a:pPr>
            <a:r>
              <a:t>One request/response per TCP connection</a:t>
            </a:r>
          </a:p>
          <a:p>
            <a:pPr lvl="1" marL="753533">
              <a:buBlip>
                <a:blip r:embed="rId4"/>
              </a:buBlip>
            </a:pPr>
            <a:r>
              <a:t>Simple to implement</a:t>
            </a:r>
          </a:p>
          <a:p>
            <a:pPr lvl="1" marL="753533">
              <a:buBlip>
                <a:blip r:embed="rId4"/>
              </a:buBlip>
            </a:pPr>
          </a:p>
          <a:p>
            <a:pPr marL="370416" indent="-370416">
              <a:spcBef>
                <a:spcPts val="500"/>
              </a:spcBef>
              <a:buBlip>
                <a:blip r:embed="rId3"/>
              </a:buBlip>
              <a:defRPr sz="3000"/>
            </a:pPr>
            <a:r>
              <a:t>Disadvantages</a:t>
            </a:r>
          </a:p>
          <a:p>
            <a:pPr lvl="1" marL="778227" indent="-321027">
              <a:buBlip>
                <a:blip r:embed="rId4"/>
              </a:buBlip>
              <a:defRPr sz="2200"/>
            </a:pPr>
            <a:r>
              <a:rPr sz="2600"/>
              <a:t>Multiple connection setups </a:t>
            </a:r>
            <a:r>
              <a:rPr sz="26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600"/>
              <a:t>three-way handshake each time</a:t>
            </a:r>
            <a:endParaRPr sz="2600"/>
          </a:p>
          <a:p>
            <a:pPr lvl="2" marL="1186038" indent="-271638">
              <a:spcBef>
                <a:spcPts val="400"/>
              </a:spcBef>
              <a:buBlip>
                <a:blip r:embed="rId5"/>
              </a:buBlip>
              <a:defRPr sz="2200"/>
            </a:pPr>
            <a:r>
              <a:t>Several extra round trips added to transfer</a:t>
            </a:r>
          </a:p>
          <a:p>
            <a:pPr lvl="1" marL="753533">
              <a:buBlip>
                <a:blip r:embed="rId4"/>
              </a:buBlip>
            </a:pPr>
            <a:r>
              <a:t>Multiple slow starts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ingle Transfer, One Im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Transfer, One Image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1" name="Server"/>
          <p:cNvSpPr txBox="1"/>
          <p:nvPr/>
        </p:nvSpPr>
        <p:spPr>
          <a:xfrm>
            <a:off x="6419223" y="1564105"/>
            <a:ext cx="9906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u="sng"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222" name="Line"/>
          <p:cNvSpPr/>
          <p:nvPr/>
        </p:nvSpPr>
        <p:spPr>
          <a:xfrm flipH="1">
            <a:off x="4666623" y="1945105"/>
            <a:ext cx="1" cy="411480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3" name="Line"/>
          <p:cNvSpPr/>
          <p:nvPr/>
        </p:nvSpPr>
        <p:spPr>
          <a:xfrm flipH="1">
            <a:off x="6876422" y="1945105"/>
            <a:ext cx="1" cy="411480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4666622" y="2097505"/>
            <a:ext cx="2209801" cy="1524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" name="Line"/>
          <p:cNvSpPr/>
          <p:nvPr/>
        </p:nvSpPr>
        <p:spPr>
          <a:xfrm flipH="1">
            <a:off x="4666622" y="2326104"/>
            <a:ext cx="2209801" cy="15240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4666623" y="24785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" name="Line"/>
          <p:cNvSpPr/>
          <p:nvPr/>
        </p:nvSpPr>
        <p:spPr>
          <a:xfrm>
            <a:off x="4666623" y="26309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8" name="Line"/>
          <p:cNvSpPr/>
          <p:nvPr/>
        </p:nvSpPr>
        <p:spPr>
          <a:xfrm flipH="1">
            <a:off x="4666623" y="29357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" name="Line"/>
          <p:cNvSpPr/>
          <p:nvPr/>
        </p:nvSpPr>
        <p:spPr>
          <a:xfrm flipH="1">
            <a:off x="4666623" y="31643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4666623" y="35453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1" name="Line"/>
          <p:cNvSpPr/>
          <p:nvPr/>
        </p:nvSpPr>
        <p:spPr>
          <a:xfrm>
            <a:off x="4666623" y="36977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4666622" y="3926305"/>
            <a:ext cx="2209802" cy="4572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3" name="Line"/>
          <p:cNvSpPr/>
          <p:nvPr/>
        </p:nvSpPr>
        <p:spPr>
          <a:xfrm flipH="1">
            <a:off x="4666623" y="3926305"/>
            <a:ext cx="2209801" cy="381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4" name="Line"/>
          <p:cNvSpPr/>
          <p:nvPr/>
        </p:nvSpPr>
        <p:spPr>
          <a:xfrm flipH="1">
            <a:off x="4666623" y="4383505"/>
            <a:ext cx="2209801" cy="3810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4666623" y="47645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6" name="Line"/>
          <p:cNvSpPr/>
          <p:nvPr/>
        </p:nvSpPr>
        <p:spPr>
          <a:xfrm>
            <a:off x="4666623" y="49169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" name="Line"/>
          <p:cNvSpPr/>
          <p:nvPr/>
        </p:nvSpPr>
        <p:spPr>
          <a:xfrm flipH="1">
            <a:off x="4666623" y="51455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8" name="Line"/>
          <p:cNvSpPr/>
          <p:nvPr/>
        </p:nvSpPr>
        <p:spPr>
          <a:xfrm flipH="1">
            <a:off x="4666623" y="54503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9" name="SYN"/>
          <p:cNvSpPr txBox="1"/>
          <p:nvPr/>
        </p:nvSpPr>
        <p:spPr>
          <a:xfrm>
            <a:off x="6343023" y="19451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</a:p>
        </p:txBody>
      </p:sp>
      <p:sp>
        <p:nvSpPr>
          <p:cNvPr id="240" name="SYN"/>
          <p:cNvSpPr txBox="1"/>
          <p:nvPr/>
        </p:nvSpPr>
        <p:spPr>
          <a:xfrm>
            <a:off x="4666623" y="21737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</a:p>
        </p:txBody>
      </p:sp>
      <p:sp>
        <p:nvSpPr>
          <p:cNvPr id="241" name="SYN"/>
          <p:cNvSpPr txBox="1"/>
          <p:nvPr/>
        </p:nvSpPr>
        <p:spPr>
          <a:xfrm>
            <a:off x="6343023" y="40787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</a:p>
        </p:txBody>
      </p:sp>
      <p:sp>
        <p:nvSpPr>
          <p:cNvPr id="242" name="SYN"/>
          <p:cNvSpPr txBox="1"/>
          <p:nvPr/>
        </p:nvSpPr>
        <p:spPr>
          <a:xfrm>
            <a:off x="4666623" y="44597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SYN</a:t>
            </a:r>
          </a:p>
        </p:txBody>
      </p:sp>
      <p:sp>
        <p:nvSpPr>
          <p:cNvPr id="243" name="ACK"/>
          <p:cNvSpPr txBox="1"/>
          <p:nvPr/>
        </p:nvSpPr>
        <p:spPr>
          <a:xfrm>
            <a:off x="6343023" y="24785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244" name="ACK"/>
          <p:cNvSpPr txBox="1"/>
          <p:nvPr/>
        </p:nvSpPr>
        <p:spPr>
          <a:xfrm>
            <a:off x="4666623" y="28595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245" name="ACK"/>
          <p:cNvSpPr txBox="1"/>
          <p:nvPr/>
        </p:nvSpPr>
        <p:spPr>
          <a:xfrm>
            <a:off x="6343023" y="34691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246" name="ACK"/>
          <p:cNvSpPr txBox="1"/>
          <p:nvPr/>
        </p:nvSpPr>
        <p:spPr>
          <a:xfrm>
            <a:off x="6343023" y="46883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247" name="ACK"/>
          <p:cNvSpPr txBox="1"/>
          <p:nvPr/>
        </p:nvSpPr>
        <p:spPr>
          <a:xfrm>
            <a:off x="4666623" y="53741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248" name="DAT"/>
          <p:cNvSpPr txBox="1"/>
          <p:nvPr/>
        </p:nvSpPr>
        <p:spPr>
          <a:xfrm>
            <a:off x="6343023" y="29357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DAT</a:t>
            </a:r>
          </a:p>
        </p:txBody>
      </p:sp>
      <p:sp>
        <p:nvSpPr>
          <p:cNvPr id="249" name="DAT"/>
          <p:cNvSpPr txBox="1"/>
          <p:nvPr/>
        </p:nvSpPr>
        <p:spPr>
          <a:xfrm>
            <a:off x="4666623" y="26309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DAT</a:t>
            </a:r>
          </a:p>
        </p:txBody>
      </p:sp>
      <p:sp>
        <p:nvSpPr>
          <p:cNvPr id="250" name="DAT"/>
          <p:cNvSpPr txBox="1"/>
          <p:nvPr/>
        </p:nvSpPr>
        <p:spPr>
          <a:xfrm>
            <a:off x="4666623" y="49169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DAT</a:t>
            </a:r>
          </a:p>
        </p:txBody>
      </p:sp>
      <p:sp>
        <p:nvSpPr>
          <p:cNvPr id="251" name="DAT"/>
          <p:cNvSpPr txBox="1"/>
          <p:nvPr/>
        </p:nvSpPr>
        <p:spPr>
          <a:xfrm>
            <a:off x="4666623" y="57551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DAT</a:t>
            </a:r>
          </a:p>
        </p:txBody>
      </p:sp>
      <p:sp>
        <p:nvSpPr>
          <p:cNvPr id="252" name="FIN"/>
          <p:cNvSpPr txBox="1"/>
          <p:nvPr/>
        </p:nvSpPr>
        <p:spPr>
          <a:xfrm>
            <a:off x="4666623" y="36977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</a:p>
        </p:txBody>
      </p:sp>
      <p:sp>
        <p:nvSpPr>
          <p:cNvPr id="253" name="Line"/>
          <p:cNvSpPr/>
          <p:nvPr/>
        </p:nvSpPr>
        <p:spPr>
          <a:xfrm flipH="1">
            <a:off x="4666623" y="3316705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4" name="ACK"/>
          <p:cNvSpPr txBox="1"/>
          <p:nvPr/>
        </p:nvSpPr>
        <p:spPr>
          <a:xfrm>
            <a:off x="4666623" y="40025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255" name="0 RTT"/>
          <p:cNvSpPr txBox="1"/>
          <p:nvPr/>
        </p:nvSpPr>
        <p:spPr>
          <a:xfrm>
            <a:off x="2914023" y="1945105"/>
            <a:ext cx="99060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0 RTT</a:t>
            </a:r>
          </a:p>
        </p:txBody>
      </p:sp>
      <p:sp>
        <p:nvSpPr>
          <p:cNvPr id="256" name="Line"/>
          <p:cNvSpPr/>
          <p:nvPr/>
        </p:nvSpPr>
        <p:spPr>
          <a:xfrm flipH="1">
            <a:off x="3523623" y="2097505"/>
            <a:ext cx="1143001" cy="1"/>
          </a:xfrm>
          <a:prstGeom prst="line">
            <a:avLst/>
          </a:prstGeom>
          <a:ln w="31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7" name="1 RTT"/>
          <p:cNvSpPr txBox="1"/>
          <p:nvPr/>
        </p:nvSpPr>
        <p:spPr>
          <a:xfrm>
            <a:off x="2914023" y="2326105"/>
            <a:ext cx="99060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1 RTT</a:t>
            </a:r>
          </a:p>
        </p:txBody>
      </p:sp>
      <p:sp>
        <p:nvSpPr>
          <p:cNvPr id="258" name="Line"/>
          <p:cNvSpPr/>
          <p:nvPr/>
        </p:nvSpPr>
        <p:spPr>
          <a:xfrm flipH="1">
            <a:off x="3523623" y="2478505"/>
            <a:ext cx="1143001" cy="1"/>
          </a:xfrm>
          <a:prstGeom prst="line">
            <a:avLst/>
          </a:prstGeom>
          <a:ln w="31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9" name="2 RTT"/>
          <p:cNvSpPr txBox="1"/>
          <p:nvPr/>
        </p:nvSpPr>
        <p:spPr>
          <a:xfrm>
            <a:off x="2914023" y="3240505"/>
            <a:ext cx="99060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2 RTT</a:t>
            </a:r>
          </a:p>
        </p:txBody>
      </p:sp>
      <p:sp>
        <p:nvSpPr>
          <p:cNvPr id="260" name="Line"/>
          <p:cNvSpPr/>
          <p:nvPr/>
        </p:nvSpPr>
        <p:spPr>
          <a:xfrm flipH="1">
            <a:off x="3523623" y="3392905"/>
            <a:ext cx="1143001" cy="1"/>
          </a:xfrm>
          <a:prstGeom prst="line">
            <a:avLst/>
          </a:prstGeom>
          <a:ln w="31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1" name="3 RTT"/>
          <p:cNvSpPr txBox="1"/>
          <p:nvPr/>
        </p:nvSpPr>
        <p:spPr>
          <a:xfrm>
            <a:off x="2914023" y="4612105"/>
            <a:ext cx="99060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3 RTT</a:t>
            </a:r>
          </a:p>
        </p:txBody>
      </p:sp>
      <p:sp>
        <p:nvSpPr>
          <p:cNvPr id="262" name="Line"/>
          <p:cNvSpPr/>
          <p:nvPr/>
        </p:nvSpPr>
        <p:spPr>
          <a:xfrm flipH="1">
            <a:off x="3523623" y="4764504"/>
            <a:ext cx="1143001" cy="1"/>
          </a:xfrm>
          <a:prstGeom prst="line">
            <a:avLst/>
          </a:prstGeom>
          <a:ln w="31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3" name="4 RTT"/>
          <p:cNvSpPr txBox="1"/>
          <p:nvPr/>
        </p:nvSpPr>
        <p:spPr>
          <a:xfrm>
            <a:off x="2914023" y="5602705"/>
            <a:ext cx="99060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4 RTT</a:t>
            </a:r>
          </a:p>
        </p:txBody>
      </p:sp>
      <p:sp>
        <p:nvSpPr>
          <p:cNvPr id="264" name="Line"/>
          <p:cNvSpPr/>
          <p:nvPr/>
        </p:nvSpPr>
        <p:spPr>
          <a:xfrm flipH="1">
            <a:off x="3523623" y="5755105"/>
            <a:ext cx="1143001" cy="1"/>
          </a:xfrm>
          <a:prstGeom prst="line">
            <a:avLst/>
          </a:prstGeom>
          <a:ln w="31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5" name="Server reads from disk"/>
          <p:cNvSpPr txBox="1"/>
          <p:nvPr/>
        </p:nvSpPr>
        <p:spPr>
          <a:xfrm>
            <a:off x="7037157" y="2765445"/>
            <a:ext cx="205740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Server reads from disk</a:t>
            </a:r>
          </a:p>
        </p:txBody>
      </p:sp>
      <p:sp>
        <p:nvSpPr>
          <p:cNvPr id="266" name="Line"/>
          <p:cNvSpPr/>
          <p:nvPr/>
        </p:nvSpPr>
        <p:spPr>
          <a:xfrm>
            <a:off x="6952623" y="2859505"/>
            <a:ext cx="1" cy="304801"/>
          </a:xfrm>
          <a:prstGeom prst="line">
            <a:avLst/>
          </a:prstGeom>
          <a:ln w="3175">
            <a:solidFill>
              <a:srgbClr val="CC0099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7" name="FIN"/>
          <p:cNvSpPr txBox="1"/>
          <p:nvPr/>
        </p:nvSpPr>
        <p:spPr>
          <a:xfrm>
            <a:off x="6419223" y="3164305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</a:p>
        </p:txBody>
      </p:sp>
      <p:sp>
        <p:nvSpPr>
          <p:cNvPr id="268" name="Server reads from disk"/>
          <p:cNvSpPr txBox="1"/>
          <p:nvPr/>
        </p:nvSpPr>
        <p:spPr>
          <a:xfrm>
            <a:off x="7055017" y="5069305"/>
            <a:ext cx="205740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Server reads from disk</a:t>
            </a:r>
          </a:p>
        </p:txBody>
      </p:sp>
      <p:sp>
        <p:nvSpPr>
          <p:cNvPr id="269" name="Line"/>
          <p:cNvSpPr/>
          <p:nvPr/>
        </p:nvSpPr>
        <p:spPr>
          <a:xfrm>
            <a:off x="6952623" y="5145505"/>
            <a:ext cx="1" cy="304801"/>
          </a:xfrm>
          <a:prstGeom prst="line">
            <a:avLst/>
          </a:prstGeom>
          <a:ln w="3175">
            <a:solidFill>
              <a:srgbClr val="CC0099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0" name="Client opens TCP connection"/>
          <p:cNvSpPr txBox="1"/>
          <p:nvPr/>
        </p:nvSpPr>
        <p:spPr>
          <a:xfrm>
            <a:off x="328612" y="1852612"/>
            <a:ext cx="274320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i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Client opens TCP connection</a:t>
            </a:r>
          </a:p>
        </p:txBody>
      </p:sp>
      <p:sp>
        <p:nvSpPr>
          <p:cNvPr id="271" name="Client sends HTTP request for HTML"/>
          <p:cNvSpPr txBox="1"/>
          <p:nvPr/>
        </p:nvSpPr>
        <p:spPr>
          <a:xfrm>
            <a:off x="328612" y="2386012"/>
            <a:ext cx="2743201" cy="47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i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Client sends HTTP request for HTML</a:t>
            </a:r>
          </a:p>
        </p:txBody>
      </p:sp>
      <p:sp>
        <p:nvSpPr>
          <p:cNvPr id="272" name="Client parses HTML…"/>
          <p:cNvSpPr txBox="1"/>
          <p:nvPr/>
        </p:nvSpPr>
        <p:spPr>
          <a:xfrm>
            <a:off x="328612" y="3300412"/>
            <a:ext cx="2743201" cy="506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642937">
              <a:lnSpc>
                <a:spcPct val="90000"/>
              </a:lnSpc>
              <a:spcBef>
                <a:spcPts val="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Client parses HTML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defTabSz="642937">
              <a:lnSpc>
                <a:spcPct val="90000"/>
              </a:lnSpc>
              <a:spcBef>
                <a:spcPts val="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Client opens TCP connection</a:t>
            </a:r>
          </a:p>
        </p:txBody>
      </p:sp>
      <p:sp>
        <p:nvSpPr>
          <p:cNvPr id="273" name="Client sends HTTP request for image"/>
          <p:cNvSpPr txBox="1"/>
          <p:nvPr/>
        </p:nvSpPr>
        <p:spPr>
          <a:xfrm>
            <a:off x="328612" y="4595812"/>
            <a:ext cx="2743201" cy="47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i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Client sends HTTP request for image</a:t>
            </a:r>
          </a:p>
        </p:txBody>
      </p:sp>
      <p:sp>
        <p:nvSpPr>
          <p:cNvPr id="274" name="Image begins to arrive"/>
          <p:cNvSpPr txBox="1"/>
          <p:nvPr/>
        </p:nvSpPr>
        <p:spPr>
          <a:xfrm>
            <a:off x="328612" y="5586412"/>
            <a:ext cx="274320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i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Image begins to arrive</a:t>
            </a:r>
          </a:p>
        </p:txBody>
      </p:sp>
      <p:sp>
        <p:nvSpPr>
          <p:cNvPr id="275" name="Line"/>
          <p:cNvSpPr/>
          <p:nvPr/>
        </p:nvSpPr>
        <p:spPr>
          <a:xfrm>
            <a:off x="4590423" y="3392905"/>
            <a:ext cx="1" cy="457201"/>
          </a:xfrm>
          <a:prstGeom prst="line">
            <a:avLst/>
          </a:prstGeom>
          <a:ln w="3175">
            <a:solidFill>
              <a:srgbClr val="CC0099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Mor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Problems</a:t>
            </a:r>
          </a:p>
        </p:txBody>
      </p:sp>
      <p:sp>
        <p:nvSpPr>
          <p:cNvPr id="278" name="Short transfers are hard on TC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Blip>
                <a:blip r:embed="rId2"/>
              </a:buBlip>
            </a:pPr>
            <a:r>
              <a:t>Short transfers are hard on TCP</a:t>
            </a:r>
          </a:p>
          <a:p>
            <a:pPr lvl="1" marL="716138" indent="-271638">
              <a:lnSpc>
                <a:spcPct val="90000"/>
              </a:lnSpc>
              <a:spcBef>
                <a:spcPts val="400"/>
              </a:spcBef>
              <a:buBlip>
                <a:blip r:embed="rId3"/>
              </a:buBlip>
              <a:defRPr sz="2200"/>
            </a:pPr>
            <a:r>
              <a:t>Stuck in slow start</a:t>
            </a:r>
          </a:p>
          <a:p>
            <a:pPr lvl="1" marL="716138" indent="-271638">
              <a:lnSpc>
                <a:spcPct val="90000"/>
              </a:lnSpc>
              <a:spcBef>
                <a:spcPts val="400"/>
              </a:spcBef>
              <a:buBlip>
                <a:blip r:embed="rId3"/>
              </a:buBlip>
              <a:defRPr sz="2200"/>
            </a:pPr>
            <a:r>
              <a:t>Loss recovery is poor when windows are small</a:t>
            </a:r>
          </a:p>
          <a:p>
            <a:pPr lvl="1" marL="716138" indent="-271638">
              <a:lnSpc>
                <a:spcPct val="90000"/>
              </a:lnSpc>
              <a:spcBef>
                <a:spcPts val="400"/>
              </a:spcBef>
              <a:buBlip>
                <a:blip r:embed="rId3"/>
              </a:buBlip>
              <a:defRPr sz="2200"/>
            </a:pPr>
            <a:r>
              <a:t>SYN/ACK overhead is highest</a:t>
            </a:r>
          </a:p>
          <a:p>
            <a:pPr lvl="1" marL="716138" indent="-271638">
              <a:lnSpc>
                <a:spcPct val="90000"/>
              </a:lnSpc>
              <a:spcBef>
                <a:spcPts val="400"/>
              </a:spcBef>
              <a:buBlip>
                <a:blip r:embed="rId3"/>
              </a:buBlip>
              <a:defRPr sz="2200"/>
            </a:p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t>Lots of extra connections</a:t>
            </a:r>
          </a:p>
          <a:p>
            <a:pPr lvl="1" marL="716138" indent="-271638">
              <a:lnSpc>
                <a:spcPct val="90000"/>
              </a:lnSpc>
              <a:spcBef>
                <a:spcPts val="400"/>
              </a:spcBef>
              <a:buBlip>
                <a:blip r:embed="rId3"/>
              </a:buBlip>
              <a:defRPr sz="2200"/>
            </a:pPr>
            <a:r>
              <a:t>Increases server state/processing</a:t>
            </a:r>
          </a:p>
          <a:p>
            <a:pPr lvl="1" marL="716138" indent="-271638">
              <a:lnSpc>
                <a:spcPct val="90000"/>
              </a:lnSpc>
              <a:spcBef>
                <a:spcPts val="400"/>
              </a:spcBef>
              <a:buBlip>
                <a:blip r:embed="rId3"/>
              </a:buBlip>
              <a:defRPr sz="2200"/>
            </a:p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t>Server also forced to keep TIME_WAIT connection state</a:t>
            </a:r>
          </a:p>
          <a:p>
            <a:pPr lvl="1" marL="716138" indent="-271638">
              <a:lnSpc>
                <a:spcPct val="90000"/>
              </a:lnSpc>
              <a:spcBef>
                <a:spcPts val="400"/>
              </a:spcBef>
              <a:buBlip>
                <a:blip r:embed="rId3"/>
              </a:buBlip>
              <a:defRPr sz="2200"/>
            </a:pPr>
            <a:r>
              <a:t>Why must server keep these?</a:t>
            </a:r>
          </a:p>
          <a:p>
            <a:pPr lvl="1" marL="716138" indent="-271638">
              <a:lnSpc>
                <a:spcPct val="90000"/>
              </a:lnSpc>
              <a:spcBef>
                <a:spcPts val="400"/>
              </a:spcBef>
              <a:buBlip>
                <a:blip r:embed="rId3"/>
              </a:buBlip>
              <a:defRPr sz="2200"/>
            </a:pPr>
            <a:r>
              <a:t>Tends to be an order of magnitude greater than # of active connections, why?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ersistent Conne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Connections</a:t>
            </a:r>
          </a:p>
        </p:txBody>
      </p:sp>
      <p:sp>
        <p:nvSpPr>
          <p:cNvPr id="282" name="Multiplex multiple transfers onto one TCP conn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Multiplex multiple transfers onto one TCP connection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Client keeps connection open</a:t>
            </a:r>
          </a:p>
          <a:p>
            <a:pPr lvl="1">
              <a:buBlip>
                <a:blip r:embed="rId3"/>
              </a:buBlip>
            </a:pPr>
            <a:r>
              <a:t>Can send another request after the first completes</a:t>
            </a:r>
          </a:p>
          <a:p>
            <a:pPr lvl="1">
              <a:buBlip>
                <a:blip r:embed="rId3"/>
              </a:buBlip>
            </a:pPr>
            <a:r>
              <a:t>Must announce intention via a header</a:t>
            </a:r>
          </a:p>
          <a:p>
            <a:pPr lvl="2">
              <a:buBlip>
                <a:blip r:embed="rId4"/>
              </a:buBlip>
            </a:pPr>
            <a:r>
              <a:t>Connection: keepalive</a:t>
            </a:r>
          </a:p>
          <a:p>
            <a:pPr lvl="1">
              <a:buBlip>
                <a:blip r:embed="rId3"/>
              </a:buBlip>
            </a:pPr>
            <a:r>
              <a:t>Server must say how long response is, so client knows when done</a:t>
            </a:r>
          </a:p>
          <a:p>
            <a:pPr lvl="2">
              <a:buBlip>
                <a:blip r:embed="rId4"/>
              </a:buBlip>
            </a:pPr>
            <a:r>
              <a:t>Content-Length: XXX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ersistent Connec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Connection Example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7" name="Server"/>
          <p:cNvSpPr txBox="1"/>
          <p:nvPr/>
        </p:nvSpPr>
        <p:spPr>
          <a:xfrm>
            <a:off x="6324600" y="1676399"/>
            <a:ext cx="9906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u="sng"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288" name="Line"/>
          <p:cNvSpPr/>
          <p:nvPr/>
        </p:nvSpPr>
        <p:spPr>
          <a:xfrm flipH="1">
            <a:off x="4572000" y="2057400"/>
            <a:ext cx="1" cy="41148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9" name="Line"/>
          <p:cNvSpPr/>
          <p:nvPr/>
        </p:nvSpPr>
        <p:spPr>
          <a:xfrm flipH="1">
            <a:off x="6781799" y="2057400"/>
            <a:ext cx="1" cy="41148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0" name="Line"/>
          <p:cNvSpPr/>
          <p:nvPr/>
        </p:nvSpPr>
        <p:spPr>
          <a:xfrm>
            <a:off x="4571999" y="2590800"/>
            <a:ext cx="2209801" cy="30480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1" name="Line"/>
          <p:cNvSpPr/>
          <p:nvPr/>
        </p:nvSpPr>
        <p:spPr>
          <a:xfrm flipH="1">
            <a:off x="4571999" y="2895599"/>
            <a:ext cx="2209801" cy="228601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2" name="Line"/>
          <p:cNvSpPr/>
          <p:nvPr/>
        </p:nvSpPr>
        <p:spPr>
          <a:xfrm flipH="1">
            <a:off x="4571999" y="3276599"/>
            <a:ext cx="2209801" cy="22860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3" name="Line"/>
          <p:cNvSpPr/>
          <p:nvPr/>
        </p:nvSpPr>
        <p:spPr>
          <a:xfrm>
            <a:off x="4572000" y="3505200"/>
            <a:ext cx="2209801" cy="22860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4" name="Line"/>
          <p:cNvSpPr/>
          <p:nvPr/>
        </p:nvSpPr>
        <p:spPr>
          <a:xfrm>
            <a:off x="4572000" y="3886200"/>
            <a:ext cx="2209801" cy="228600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5" name="Line"/>
          <p:cNvSpPr/>
          <p:nvPr/>
        </p:nvSpPr>
        <p:spPr>
          <a:xfrm flipH="1">
            <a:off x="4572000" y="4114799"/>
            <a:ext cx="2209801" cy="38100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6" name="Line"/>
          <p:cNvSpPr/>
          <p:nvPr/>
        </p:nvSpPr>
        <p:spPr>
          <a:xfrm flipH="1">
            <a:off x="4572000" y="4495799"/>
            <a:ext cx="2209801" cy="381002"/>
          </a:xfrm>
          <a:prstGeom prst="line">
            <a:avLst/>
          </a:prstGeom>
          <a:ln w="31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7" name="ACK"/>
          <p:cNvSpPr txBox="1"/>
          <p:nvPr/>
        </p:nvSpPr>
        <p:spPr>
          <a:xfrm>
            <a:off x="4572000" y="2819400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298" name="ACK"/>
          <p:cNvSpPr txBox="1"/>
          <p:nvPr/>
        </p:nvSpPr>
        <p:spPr>
          <a:xfrm>
            <a:off x="6248400" y="3429000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299" name="DAT"/>
          <p:cNvSpPr txBox="1"/>
          <p:nvPr/>
        </p:nvSpPr>
        <p:spPr>
          <a:xfrm>
            <a:off x="6248400" y="4267200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DAT</a:t>
            </a:r>
          </a:p>
        </p:txBody>
      </p:sp>
      <p:sp>
        <p:nvSpPr>
          <p:cNvPr id="300" name="DAT"/>
          <p:cNvSpPr txBox="1"/>
          <p:nvPr/>
        </p:nvSpPr>
        <p:spPr>
          <a:xfrm>
            <a:off x="6248400" y="2590800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DAT</a:t>
            </a:r>
          </a:p>
        </p:txBody>
      </p:sp>
      <p:sp>
        <p:nvSpPr>
          <p:cNvPr id="301" name="ACK"/>
          <p:cNvSpPr txBox="1"/>
          <p:nvPr/>
        </p:nvSpPr>
        <p:spPr>
          <a:xfrm>
            <a:off x="4572000" y="4191000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302" name="0 RTT"/>
          <p:cNvSpPr txBox="1"/>
          <p:nvPr/>
        </p:nvSpPr>
        <p:spPr>
          <a:xfrm>
            <a:off x="2819400" y="2438399"/>
            <a:ext cx="99060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0 RTT</a:t>
            </a:r>
          </a:p>
        </p:txBody>
      </p:sp>
      <p:sp>
        <p:nvSpPr>
          <p:cNvPr id="303" name="Line"/>
          <p:cNvSpPr/>
          <p:nvPr/>
        </p:nvSpPr>
        <p:spPr>
          <a:xfrm flipH="1">
            <a:off x="3429000" y="2590800"/>
            <a:ext cx="1143001" cy="0"/>
          </a:xfrm>
          <a:prstGeom prst="line">
            <a:avLst/>
          </a:prstGeom>
          <a:ln w="31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4" name="1 RTT"/>
          <p:cNvSpPr txBox="1"/>
          <p:nvPr/>
        </p:nvSpPr>
        <p:spPr>
          <a:xfrm>
            <a:off x="2819400" y="3352800"/>
            <a:ext cx="990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1 RTT</a:t>
            </a:r>
          </a:p>
        </p:txBody>
      </p:sp>
      <p:sp>
        <p:nvSpPr>
          <p:cNvPr id="305" name="Line"/>
          <p:cNvSpPr/>
          <p:nvPr/>
        </p:nvSpPr>
        <p:spPr>
          <a:xfrm flipH="1">
            <a:off x="3429000" y="3505200"/>
            <a:ext cx="1143001" cy="0"/>
          </a:xfrm>
          <a:prstGeom prst="line">
            <a:avLst/>
          </a:prstGeom>
          <a:ln w="31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6" name="2 RTT"/>
          <p:cNvSpPr txBox="1"/>
          <p:nvPr/>
        </p:nvSpPr>
        <p:spPr>
          <a:xfrm>
            <a:off x="2819400" y="4724400"/>
            <a:ext cx="990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b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2 RTT</a:t>
            </a:r>
          </a:p>
        </p:txBody>
      </p:sp>
      <p:sp>
        <p:nvSpPr>
          <p:cNvPr id="307" name="Line"/>
          <p:cNvSpPr/>
          <p:nvPr/>
        </p:nvSpPr>
        <p:spPr>
          <a:xfrm flipH="1">
            <a:off x="3429000" y="4876800"/>
            <a:ext cx="1143001" cy="1"/>
          </a:xfrm>
          <a:prstGeom prst="line">
            <a:avLst/>
          </a:prstGeom>
          <a:ln w="3175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8" name="Server reads from disk"/>
          <p:cNvSpPr txBox="1"/>
          <p:nvPr/>
        </p:nvSpPr>
        <p:spPr>
          <a:xfrm>
            <a:off x="6858000" y="2743200"/>
            <a:ext cx="2057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Server reads from disk</a:t>
            </a:r>
          </a:p>
        </p:txBody>
      </p:sp>
      <p:sp>
        <p:nvSpPr>
          <p:cNvPr id="309" name="Line"/>
          <p:cNvSpPr/>
          <p:nvPr/>
        </p:nvSpPr>
        <p:spPr>
          <a:xfrm>
            <a:off x="6858000" y="2743199"/>
            <a:ext cx="1" cy="304801"/>
          </a:xfrm>
          <a:prstGeom prst="line">
            <a:avLst/>
          </a:prstGeom>
          <a:ln w="3175">
            <a:solidFill>
              <a:srgbClr val="CC0099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0" name="Client sends HTTP request for HTML"/>
          <p:cNvSpPr txBox="1"/>
          <p:nvPr/>
        </p:nvSpPr>
        <p:spPr>
          <a:xfrm>
            <a:off x="609599" y="2743200"/>
            <a:ext cx="2743202" cy="47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i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Client sends HTTP request for HTML</a:t>
            </a:r>
          </a:p>
        </p:txBody>
      </p:sp>
      <p:sp>
        <p:nvSpPr>
          <p:cNvPr id="311" name="Client parses HTML…"/>
          <p:cNvSpPr txBox="1"/>
          <p:nvPr/>
        </p:nvSpPr>
        <p:spPr>
          <a:xfrm>
            <a:off x="609599" y="3810000"/>
            <a:ext cx="2743202" cy="69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642937">
              <a:lnSpc>
                <a:spcPct val="90000"/>
              </a:lnSpc>
              <a:spcBef>
                <a:spcPts val="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Client parses HTML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defTabSz="642937">
              <a:lnSpc>
                <a:spcPct val="90000"/>
              </a:lnSpc>
              <a:spcBef>
                <a:spcPts val="2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Client sends HTTP request for image</a:t>
            </a:r>
          </a:p>
        </p:txBody>
      </p:sp>
      <p:sp>
        <p:nvSpPr>
          <p:cNvPr id="312" name="Image begins to arrive"/>
          <p:cNvSpPr txBox="1"/>
          <p:nvPr/>
        </p:nvSpPr>
        <p:spPr>
          <a:xfrm>
            <a:off x="609599" y="5105400"/>
            <a:ext cx="2743202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i="1"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1">
                <a:latin typeface="Arial"/>
                <a:ea typeface="Arial"/>
                <a:cs typeface="Arial"/>
                <a:sym typeface="Arial"/>
              </a:rPr>
              <a:t>Image begins to arrive</a:t>
            </a:r>
          </a:p>
        </p:txBody>
      </p:sp>
      <p:sp>
        <p:nvSpPr>
          <p:cNvPr id="313" name="DAT"/>
          <p:cNvSpPr txBox="1"/>
          <p:nvPr/>
        </p:nvSpPr>
        <p:spPr>
          <a:xfrm>
            <a:off x="6248400" y="3810000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DAT</a:t>
            </a:r>
          </a:p>
        </p:txBody>
      </p:sp>
      <p:sp>
        <p:nvSpPr>
          <p:cNvPr id="314" name="Server reads from disk"/>
          <p:cNvSpPr txBox="1"/>
          <p:nvPr/>
        </p:nvSpPr>
        <p:spPr>
          <a:xfrm>
            <a:off x="6858000" y="3962400"/>
            <a:ext cx="20574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642937">
              <a:lnSpc>
                <a:spcPct val="90000"/>
              </a:lnSpc>
              <a:spcBef>
                <a:spcPts val="200"/>
              </a:spcBef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Server reads from disk</a:t>
            </a:r>
          </a:p>
        </p:txBody>
      </p:sp>
      <p:sp>
        <p:nvSpPr>
          <p:cNvPr id="315" name="Line"/>
          <p:cNvSpPr/>
          <p:nvPr/>
        </p:nvSpPr>
        <p:spPr>
          <a:xfrm>
            <a:off x="6858000" y="3962399"/>
            <a:ext cx="1" cy="304801"/>
          </a:xfrm>
          <a:prstGeom prst="line">
            <a:avLst/>
          </a:prstGeom>
          <a:ln w="3175">
            <a:solidFill>
              <a:srgbClr val="CC0099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6" name="Line"/>
          <p:cNvSpPr/>
          <p:nvPr/>
        </p:nvSpPr>
        <p:spPr>
          <a:xfrm>
            <a:off x="4495800" y="3505199"/>
            <a:ext cx="1" cy="304801"/>
          </a:xfrm>
          <a:prstGeom prst="line">
            <a:avLst/>
          </a:prstGeom>
          <a:ln w="3175">
            <a:solidFill>
              <a:srgbClr val="CC0099"/>
            </a:solidFill>
            <a:tailEnd type="triangle"/>
          </a:ln>
        </p:spPr>
        <p:txBody>
          <a:bodyPr lIns="45719" rIns="45719"/>
          <a:lstStyle/>
          <a:p>
            <a:pPr defTabSz="321468">
              <a:defRPr sz="11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7" name="DAT"/>
          <p:cNvSpPr txBox="1"/>
          <p:nvPr/>
        </p:nvSpPr>
        <p:spPr>
          <a:xfrm>
            <a:off x="6248400" y="3048000"/>
            <a:ext cx="60960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41101" indent="-241101" defTabSz="642937">
              <a:lnSpc>
                <a:spcPct val="90000"/>
              </a:lnSpc>
              <a:spcBef>
                <a:spcPts val="200"/>
              </a:spcBef>
              <a:defRPr sz="12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DAT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HTTP Ca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Caching</a:t>
            </a:r>
          </a:p>
        </p:txBody>
      </p:sp>
      <p:sp>
        <p:nvSpPr>
          <p:cNvPr id="320" name="Clients often cache docu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t>Clients often cache documents</a:t>
            </a:r>
          </a:p>
          <a:p>
            <a:pPr lvl="1" marL="728838" indent="-271638">
              <a:lnSpc>
                <a:spcPct val="90000"/>
              </a:lnSpc>
              <a:spcBef>
                <a:spcPts val="400"/>
              </a:spcBef>
              <a:buBlip>
                <a:blip r:embed="rId4"/>
              </a:buBlip>
              <a:defRPr sz="2200"/>
            </a:pPr>
            <a:r>
              <a:t>Challenge: update of documents</a:t>
            </a:r>
          </a:p>
          <a:p>
            <a:pPr lvl="1" marL="728838" indent="-271638">
              <a:lnSpc>
                <a:spcPct val="90000"/>
              </a:lnSpc>
              <a:spcBef>
                <a:spcPts val="400"/>
              </a:spcBef>
              <a:buBlip>
                <a:blip r:embed="rId4"/>
              </a:buBlip>
              <a:defRPr sz="2200"/>
            </a:pPr>
            <a:r>
              <a:t>If-Modified-Since requests to check</a:t>
            </a:r>
          </a:p>
          <a:p>
            <a:pPr lvl="2" marL="1136650" indent="-222250">
              <a:lnSpc>
                <a:spcPct val="90000"/>
              </a:lnSpc>
              <a:spcBef>
                <a:spcPts val="300"/>
              </a:spcBef>
              <a:buBlip>
                <a:blip r:embed="rId5"/>
              </a:buBlip>
              <a:defRPr sz="1800"/>
            </a:pPr>
            <a:r>
              <a:t>HTTP 0.9/1.0 used just date</a:t>
            </a:r>
          </a:p>
          <a:p>
            <a:pPr lvl="2" marL="1136650" indent="-222250">
              <a:lnSpc>
                <a:spcPct val="90000"/>
              </a:lnSpc>
              <a:spcBef>
                <a:spcPts val="300"/>
              </a:spcBef>
              <a:buBlip>
                <a:blip r:embed="rId5"/>
              </a:buBlip>
              <a:defRPr sz="1800"/>
            </a:pPr>
            <a:r>
              <a:t>HTTP 1.1 has an opaque “etag” (could be a file signature, etc.) as well</a:t>
            </a:r>
          </a:p>
          <a:p>
            <a:pPr lvl="2" marL="1136650" indent="-222250">
              <a:lnSpc>
                <a:spcPct val="90000"/>
              </a:lnSpc>
              <a:spcBef>
                <a:spcPts val="300"/>
              </a:spcBef>
              <a:buBlip>
                <a:blip r:embed="rId5"/>
              </a:buBlip>
              <a:defRPr sz="1800"/>
            </a:pPr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t>When/how often should the original be checked for changes?</a:t>
            </a:r>
          </a:p>
          <a:p>
            <a:pPr lvl="1" marL="728838" indent="-271638">
              <a:lnSpc>
                <a:spcPct val="90000"/>
              </a:lnSpc>
              <a:spcBef>
                <a:spcPts val="400"/>
              </a:spcBef>
              <a:buBlip>
                <a:blip r:embed="rId4"/>
              </a:buBlip>
              <a:defRPr sz="2200"/>
            </a:pPr>
            <a:r>
              <a:t>Check every time?</a:t>
            </a:r>
          </a:p>
          <a:p>
            <a:pPr lvl="1" marL="728838" indent="-271638">
              <a:lnSpc>
                <a:spcPct val="90000"/>
              </a:lnSpc>
              <a:spcBef>
                <a:spcPts val="400"/>
              </a:spcBef>
              <a:buBlip>
                <a:blip r:embed="rId4"/>
              </a:buBlip>
              <a:defRPr sz="2200"/>
            </a:pPr>
            <a:r>
              <a:t>Check each session? Day? Etc?</a:t>
            </a:r>
          </a:p>
          <a:p>
            <a:pPr lvl="1" marL="728838" indent="-271638">
              <a:lnSpc>
                <a:spcPct val="90000"/>
              </a:lnSpc>
              <a:spcBef>
                <a:spcPts val="400"/>
              </a:spcBef>
              <a:buBlip>
                <a:blip r:embed="rId4"/>
              </a:buBlip>
              <a:defRPr sz="2200"/>
            </a:pPr>
            <a:r>
              <a:t>Use Expires header</a:t>
            </a:r>
          </a:p>
          <a:p>
            <a:pPr lvl="2" marL="1136650" indent="-222250">
              <a:lnSpc>
                <a:spcPct val="90000"/>
              </a:lnSpc>
              <a:spcBef>
                <a:spcPts val="300"/>
              </a:spcBef>
              <a:buBlip>
                <a:blip r:embed="rId5"/>
              </a:buBlip>
              <a:defRPr sz="1800"/>
            </a:pPr>
            <a:r>
              <a:t>If no Expires, often use Last-Modified as estimate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Example Cache Check 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Cache Check Request</a:t>
            </a:r>
          </a:p>
        </p:txBody>
      </p:sp>
      <p:sp>
        <p:nvSpPr>
          <p:cNvPr id="326" name="GET / HTTP/1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1101" indent="-241101">
              <a:lnSpc>
                <a:spcPct val="90000"/>
              </a:lnSpc>
              <a:buSzTx/>
              <a:buNone/>
              <a:defRPr b="1"/>
            </a:pPr>
            <a:r>
              <a:t>GET / HTTP/1.1</a:t>
            </a:r>
          </a:p>
          <a:p>
            <a:pPr marL="241101" indent="-241101">
              <a:lnSpc>
                <a:spcPct val="90000"/>
              </a:lnSpc>
              <a:buSzTx/>
              <a:buNone/>
              <a:defRPr b="1"/>
            </a:pPr>
            <a:r>
              <a:t>Accept: */*</a:t>
            </a:r>
          </a:p>
          <a:p>
            <a:pPr marL="241101" indent="-241101">
              <a:lnSpc>
                <a:spcPct val="90000"/>
              </a:lnSpc>
              <a:buSzTx/>
              <a:buNone/>
              <a:defRPr b="1"/>
            </a:pPr>
            <a:r>
              <a:t>Accept-Language: en-us</a:t>
            </a:r>
          </a:p>
          <a:p>
            <a:pPr marL="241101" indent="-241101">
              <a:lnSpc>
                <a:spcPct val="90000"/>
              </a:lnSpc>
              <a:buSzTx/>
              <a:buNone/>
              <a:defRPr b="1"/>
            </a:pPr>
            <a:r>
              <a:t>Accept-Encoding: gzip, deflate</a:t>
            </a:r>
          </a:p>
          <a:p>
            <a:pPr marL="241101" indent="-241101">
              <a:lnSpc>
                <a:spcPct val="90000"/>
              </a:lnSpc>
              <a:buSzTx/>
              <a:buNone/>
              <a:defRPr b="1"/>
            </a:pPr>
            <a:r>
              <a:t>If-Modified-Since: Mon, 29 Jan 2018 17:54:18 GMT</a:t>
            </a:r>
          </a:p>
          <a:p>
            <a:pPr marL="241101" indent="-241101">
              <a:lnSpc>
                <a:spcPct val="90000"/>
              </a:lnSpc>
              <a:buSzTx/>
              <a:buNone/>
              <a:defRPr b="1"/>
            </a:pPr>
            <a:r>
              <a:t>If-None-Match: "7a11f-10ed-3a75ae4a"</a:t>
            </a:r>
          </a:p>
          <a:p>
            <a:pPr marL="241101" indent="-241101">
              <a:lnSpc>
                <a:spcPct val="90000"/>
              </a:lnSpc>
              <a:buSzTx/>
              <a:buNone/>
              <a:defRPr b="1"/>
            </a:pPr>
            <a:r>
              <a:t>User-Agent: Mozilla/4.0 (compatible)</a:t>
            </a:r>
          </a:p>
          <a:p>
            <a:pPr marL="241101" indent="-241101">
              <a:lnSpc>
                <a:spcPct val="90000"/>
              </a:lnSpc>
              <a:buSzTx/>
              <a:buNone/>
              <a:defRPr b="1"/>
            </a:pPr>
            <a:r>
              <a:t>Host: www.intel-iris.net</a:t>
            </a:r>
          </a:p>
          <a:p>
            <a:pPr marL="241101" indent="-241101">
              <a:lnSpc>
                <a:spcPct val="90000"/>
              </a:lnSpc>
              <a:buSzTx/>
              <a:buNone/>
              <a:defRPr b="1"/>
            </a:pPr>
            <a:r>
              <a:t>Connection: Keep-Alive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Example Cache Check 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Cache Check Response</a:t>
            </a:r>
          </a:p>
        </p:txBody>
      </p:sp>
      <p:sp>
        <p:nvSpPr>
          <p:cNvPr id="330" name="HTTP/1.1 304 Not Mod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1101" indent="-241101">
              <a:buSzTx/>
              <a:buNone/>
              <a:defRPr b="1"/>
            </a:pPr>
            <a:r>
              <a:t>HTTP/1.1 </a:t>
            </a:r>
            <a:r>
              <a:t>304 Not Modified</a:t>
            </a:r>
          </a:p>
          <a:p>
            <a:pPr marL="241101" indent="-241101">
              <a:buSzTx/>
              <a:buNone/>
              <a:defRPr b="1"/>
            </a:pPr>
            <a:r>
              <a:t>Date: Tue, 27 Mar 2018 03:50:51 GMT</a:t>
            </a:r>
          </a:p>
          <a:p>
            <a:pPr marL="241101" indent="-241101">
              <a:buSzTx/>
              <a:buNone/>
              <a:defRPr b="1"/>
            </a:pPr>
            <a:r>
              <a:t>Server: Apache/1.3.14 (Unix) </a:t>
            </a:r>
          </a:p>
          <a:p>
            <a:pPr marL="241101" indent="-241101">
              <a:buSzTx/>
              <a:buNone/>
              <a:defRPr b="1"/>
            </a:pPr>
            <a:r>
              <a:t>Connection: Keep-Alive</a:t>
            </a:r>
          </a:p>
          <a:p>
            <a:pPr marL="241101" indent="-241101">
              <a:buSzTx/>
              <a:buNone/>
              <a:defRPr b="1"/>
            </a:pPr>
            <a:r>
              <a:t>Keep-Alive: timeout=15, max=100</a:t>
            </a:r>
          </a:p>
          <a:p>
            <a:pPr marL="241101" indent="-241101">
              <a:buSzTx/>
              <a:buNone/>
              <a:defRPr b="1"/>
            </a:pPr>
            <a:r>
              <a:t>ETag: "7a11f-10ed-3a75ae4a”</a:t>
            </a:r>
          </a:p>
        </p:txBody>
      </p:sp>
      <p:sp>
        <p:nvSpPr>
          <p:cNvPr id="3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 flipV="1">
            <a:off x="4384458" y="3350624"/>
            <a:ext cx="1" cy="2951333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59" name="Web and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and HTTP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53963" y="1242300"/>
            <a:ext cx="22547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Web pages consist of objects…"/>
          <p:cNvSpPr txBox="1"/>
          <p:nvPr>
            <p:ph type="body" sz="half" idx="1"/>
          </p:nvPr>
        </p:nvSpPr>
        <p:spPr>
          <a:xfrm>
            <a:off x="152400" y="1600200"/>
            <a:ext cx="8839200" cy="2476265"/>
          </a:xfrm>
          <a:prstGeom prst="rect">
            <a:avLst/>
          </a:prstGeom>
        </p:spPr>
        <p:txBody>
          <a:bodyPr/>
          <a:lstStyle/>
          <a:p>
            <a:pPr/>
            <a:r>
              <a:t>Web pages consist of objects</a:t>
            </a:r>
          </a:p>
          <a:p>
            <a:pPr/>
            <a:r>
              <a:t>Object can be HTML file, JPEG image, Java applet, etc.</a:t>
            </a:r>
          </a:p>
          <a:p>
            <a:pPr/>
            <a:r>
              <a:t>Each object is addressable by a URL</a:t>
            </a:r>
          </a:p>
        </p:txBody>
      </p:sp>
      <p:sp>
        <p:nvSpPr>
          <p:cNvPr id="162" name="cs.rit.edu/index.html"/>
          <p:cNvSpPr txBox="1"/>
          <p:nvPr/>
        </p:nvSpPr>
        <p:spPr>
          <a:xfrm>
            <a:off x="1994812" y="4167904"/>
            <a:ext cx="515437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cs.rit.edu/index.html</a:t>
            </a:r>
          </a:p>
        </p:txBody>
      </p:sp>
      <p:sp>
        <p:nvSpPr>
          <p:cNvPr id="163" name="Rectangle"/>
          <p:cNvSpPr/>
          <p:nvPr/>
        </p:nvSpPr>
        <p:spPr>
          <a:xfrm>
            <a:off x="2060073" y="5058809"/>
            <a:ext cx="2079360" cy="7436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9F171D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4436978" y="5058809"/>
            <a:ext cx="2640896" cy="74363"/>
          </a:xfrm>
          <a:prstGeom prst="rect">
            <a:avLst/>
          </a:prstGeom>
          <a:solidFill>
            <a:schemeClr val="accent1">
              <a:lumOff val="-9254"/>
            </a:schemeClr>
          </a:solidFill>
          <a:ln w="19050">
            <a:solidFill>
              <a:schemeClr val="accent1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65" name="Domain name (host name)"/>
          <p:cNvSpPr txBox="1"/>
          <p:nvPr/>
        </p:nvSpPr>
        <p:spPr>
          <a:xfrm>
            <a:off x="1700768" y="5234136"/>
            <a:ext cx="2437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Domain name (host name)</a:t>
            </a:r>
          </a:p>
        </p:txBody>
      </p:sp>
      <p:sp>
        <p:nvSpPr>
          <p:cNvPr id="166" name="Path name (object)"/>
          <p:cNvSpPr txBox="1"/>
          <p:nvPr/>
        </p:nvSpPr>
        <p:spPr>
          <a:xfrm>
            <a:off x="4955979" y="5234136"/>
            <a:ext cx="179073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Path name (object)</a:t>
            </a:r>
          </a:p>
        </p:txBody>
      </p:sp>
      <p:sp>
        <p:nvSpPr>
          <p:cNvPr id="167" name="Line"/>
          <p:cNvSpPr/>
          <p:nvPr/>
        </p:nvSpPr>
        <p:spPr>
          <a:xfrm flipH="1">
            <a:off x="2812055" y="3612147"/>
            <a:ext cx="1577535" cy="1"/>
          </a:xfrm>
          <a:prstGeom prst="line">
            <a:avLst/>
          </a:prstGeom>
          <a:ln w="19050">
            <a:solidFill>
              <a:schemeClr val="accent2">
                <a:lumOff val="-9764"/>
              </a:schemeClr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>
            <a:off x="4391359" y="3842083"/>
            <a:ext cx="1682878" cy="1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9" name="DNS"/>
          <p:cNvSpPr txBox="1"/>
          <p:nvPr/>
        </p:nvSpPr>
        <p:spPr>
          <a:xfrm>
            <a:off x="3368108" y="3262630"/>
            <a:ext cx="5089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DNS</a:t>
            </a:r>
          </a:p>
        </p:txBody>
      </p:sp>
      <p:sp>
        <p:nvSpPr>
          <p:cNvPr id="170" name="Host"/>
          <p:cNvSpPr txBox="1"/>
          <p:nvPr/>
        </p:nvSpPr>
        <p:spPr>
          <a:xfrm>
            <a:off x="4891818" y="3548897"/>
            <a:ext cx="4945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Host</a:t>
            </a:r>
          </a:p>
        </p:txBody>
      </p:sp>
      <p:sp>
        <p:nvSpPr>
          <p:cNvPr id="171" name="GET /index.html"/>
          <p:cNvSpPr txBox="1"/>
          <p:nvPr/>
        </p:nvSpPr>
        <p:spPr>
          <a:xfrm>
            <a:off x="4619959" y="6115516"/>
            <a:ext cx="2404220" cy="43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642937">
              <a:spcBef>
                <a:spcPts val="400"/>
              </a:spcBef>
              <a:defRPr b="1"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GET /index.html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ontent in today’s Inter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in today’s Internet</a:t>
            </a:r>
          </a:p>
        </p:txBody>
      </p:sp>
      <p:sp>
        <p:nvSpPr>
          <p:cNvPr id="334" name="Most flows are HTT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Most flows are HTTP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Font typeface="Wingdings 2"/>
              <a:buBlip>
                <a:blip r:embed="rId3"/>
              </a:buBlip>
            </a:pPr>
            <a:r>
              <a:t>Web is at least 52% of traffic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Font typeface="Wingdings 2"/>
              <a:buBlip>
                <a:blip r:embed="rId3"/>
              </a:buBlip>
            </a:pPr>
            <a:r>
              <a:t>Median object size is 2.7K, average is 85K (as of 2007)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Font typeface="Wingdings 2"/>
              <a:buBlip>
                <a:blip r:embed="rId3"/>
              </a:buBlip>
            </a:pPr>
          </a:p>
          <a:p>
            <a:pPr>
              <a:buBlip>
                <a:blip r:embed="rId2"/>
              </a:buBlip>
            </a:pPr>
            <a:r>
              <a:t>HTTP uses TCP, so it will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Font typeface="Wingdings 2"/>
              <a:buBlip>
                <a:blip r:embed="rId3"/>
              </a:buBlip>
            </a:pPr>
            <a:r>
              <a:t>Be ACK clocked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Font typeface="Wingdings 2"/>
              <a:buBlip>
                <a:blip r:embed="rId3"/>
              </a:buBlip>
            </a:pPr>
            <a:r>
              <a:t>For Web, likely never leave slow start</a:t>
            </a:r>
          </a:p>
          <a:p>
            <a:pPr>
              <a:buBlip>
                <a:blip r:embed="rId2"/>
              </a:buBlip>
            </a:pPr>
          </a:p>
          <a:p>
            <a:pPr>
              <a:buBlip>
                <a:blip r:embed="rId2"/>
              </a:buBlip>
            </a:pPr>
            <a:r>
              <a:t>Is the Internet designed for this common case?</a:t>
            </a:r>
          </a:p>
          <a:p>
            <a:pPr lvl="1">
              <a:spcBef>
                <a:spcPts val="300"/>
              </a:spcBef>
              <a:buClr>
                <a:schemeClr val="accent1"/>
              </a:buClr>
              <a:buFont typeface="Wingdings 2"/>
              <a:buBlip>
                <a:blip r:embed="rId3"/>
              </a:buBlip>
            </a:pPr>
            <a:r>
              <a:t>Why?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xfrm>
            <a:off x="131402" y="1076027"/>
            <a:ext cx="281907" cy="2873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TTP 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Basics</a:t>
            </a:r>
          </a:p>
        </p:txBody>
      </p:sp>
      <p:sp>
        <p:nvSpPr>
          <p:cNvPr id="174" name="HTTP layered over bidirectional byte stre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416" indent="-370416">
              <a:lnSpc>
                <a:spcPct val="90000"/>
              </a:lnSpc>
              <a:spcBef>
                <a:spcPts val="500"/>
              </a:spcBef>
              <a:buBlip>
                <a:blip r:embed="rId2"/>
              </a:buBlip>
              <a:defRPr sz="3000"/>
            </a:pPr>
            <a:r>
              <a:t>HTTP layered over bidirectional byte stream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</a:p>
          <a:p>
            <a:pPr marL="370416" indent="-370416">
              <a:lnSpc>
                <a:spcPct val="90000"/>
              </a:lnSpc>
              <a:spcBef>
                <a:spcPts val="500"/>
              </a:spcBef>
              <a:buBlip>
                <a:blip r:embed="rId2"/>
              </a:buBlip>
              <a:defRPr sz="3000"/>
            </a:pPr>
            <a:r>
              <a:t>Interaction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t>Client sends </a:t>
            </a:r>
            <a:r>
              <a:rPr b="1"/>
              <a:t>request to server</a:t>
            </a:r>
            <a:r>
              <a:t>, followed by </a:t>
            </a:r>
            <a:r>
              <a:rPr b="1"/>
              <a:t>response from server</a:t>
            </a:r>
            <a:r>
              <a:t> to client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t>Requests/responses are encoded in text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</a:p>
          <a:p>
            <a:pPr marL="370416" indent="-370416">
              <a:lnSpc>
                <a:spcPct val="90000"/>
              </a:lnSpc>
              <a:spcBef>
                <a:spcPts val="500"/>
              </a:spcBef>
              <a:buBlip>
                <a:blip r:embed="rId2"/>
              </a:buBlip>
              <a:defRPr sz="3000"/>
            </a:pPr>
            <a:r>
              <a:t>Stateless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t>Server maintains no information about past client requests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59655" y="1076027"/>
            <a:ext cx="225401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AF6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>
                <a:latin typeface="Arial"/>
                <a:ea typeface="Arial"/>
                <a:cs typeface="Arial"/>
                <a:sym typeface="Arial"/>
              </a:rPr>
            </a:fld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TTP 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Request</a:t>
            </a:r>
          </a:p>
        </p:txBody>
      </p:sp>
      <p:sp>
        <p:nvSpPr>
          <p:cNvPr id="178" name="Request line…"/>
          <p:cNvSpPr txBox="1"/>
          <p:nvPr>
            <p:ph type="body" idx="1"/>
          </p:nvPr>
        </p:nvSpPr>
        <p:spPr>
          <a:xfrm>
            <a:off x="348257" y="2416247"/>
            <a:ext cx="8447486" cy="4089868"/>
          </a:xfrm>
          <a:prstGeom prst="rect">
            <a:avLst/>
          </a:prstGeom>
        </p:spPr>
        <p:txBody>
          <a:bodyPr/>
          <a:lstStyle/>
          <a:p>
            <a:pPr marL="370416" indent="-370416">
              <a:spcBef>
                <a:spcPts val="500"/>
              </a:spcBef>
              <a:buBlip>
                <a:blip r:embed="rId2"/>
              </a:buBlip>
              <a:defRPr sz="3000"/>
            </a:pPr>
            <a:r>
              <a:t>Request line</a:t>
            </a:r>
          </a:p>
          <a:p>
            <a:pPr lvl="1" marL="753533">
              <a:buBlip>
                <a:blip r:embed="rId3"/>
              </a:buBlip>
            </a:pPr>
            <a:r>
              <a:t>Method</a:t>
            </a:r>
          </a:p>
          <a:p>
            <a:pPr lvl="2" marL="1186038" indent="-271638">
              <a:spcBef>
                <a:spcPts val="400"/>
              </a:spcBef>
              <a:buBlip>
                <a:blip r:embed="rId4"/>
              </a:buBlip>
              <a:defRPr sz="2200"/>
            </a:pPr>
            <a:r>
              <a:t>GET – return URI</a:t>
            </a:r>
          </a:p>
          <a:p>
            <a:pPr lvl="2" marL="1186038" indent="-271638">
              <a:spcBef>
                <a:spcPts val="400"/>
              </a:spcBef>
              <a:buBlip>
                <a:blip r:embed="rId4"/>
              </a:buBlip>
              <a:defRPr sz="2200"/>
            </a:pPr>
            <a:r>
              <a:t>HEAD – return headers only of GET response</a:t>
            </a:r>
          </a:p>
          <a:p>
            <a:pPr lvl="2" marL="1186038" indent="-271638">
              <a:spcBef>
                <a:spcPts val="400"/>
              </a:spcBef>
              <a:buBlip>
                <a:blip r:embed="rId4"/>
              </a:buBlip>
              <a:defRPr sz="2200"/>
            </a:pPr>
            <a:r>
              <a:t>POST – send data to the server (forms, etc.)</a:t>
            </a:r>
          </a:p>
          <a:p>
            <a:pPr lvl="2" marL="1186038" indent="-271638">
              <a:spcBef>
                <a:spcPts val="400"/>
              </a:spcBef>
              <a:buBlip>
                <a:blip r:embed="rId4"/>
              </a:buBlip>
              <a:defRPr sz="2200"/>
            </a:pPr>
            <a:r>
              <a:t>…</a:t>
            </a:r>
          </a:p>
          <a:p>
            <a:pPr lvl="1" marL="753533">
              <a:buBlip>
                <a:blip r:embed="rId3"/>
              </a:buBlip>
            </a:pPr>
            <a:r>
              <a:t>URL (relative)</a:t>
            </a:r>
          </a:p>
          <a:p>
            <a:pPr lvl="2" marL="1186038" indent="-271638">
              <a:spcBef>
                <a:spcPts val="400"/>
              </a:spcBef>
              <a:buBlip>
                <a:blip r:embed="rId4"/>
              </a:buBlip>
              <a:defRPr sz="2200"/>
            </a:pPr>
            <a:r>
              <a:t>E.g., /index.html</a:t>
            </a:r>
          </a:p>
          <a:p>
            <a:pPr lvl="1" marL="753533">
              <a:buBlip>
                <a:blip r:embed="rId3"/>
              </a:buBlip>
            </a:pPr>
            <a:r>
              <a:t>HTTP version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159655" y="1076027"/>
            <a:ext cx="225401" cy="3762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BF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GET /foo/bar.html HTTP/1.1"/>
          <p:cNvSpPr txBox="1"/>
          <p:nvPr/>
        </p:nvSpPr>
        <p:spPr>
          <a:xfrm>
            <a:off x="2256633" y="1692863"/>
            <a:ext cx="4013201" cy="43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642937">
              <a:spcBef>
                <a:spcPts val="400"/>
              </a:spcBef>
              <a:defRPr b="1"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GET /foo/bar.html HTTP/1.1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TTP 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Request </a:t>
            </a:r>
          </a:p>
        </p:txBody>
      </p:sp>
      <p:sp>
        <p:nvSpPr>
          <p:cNvPr id="183" name="Request headers (each ended with CRLF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416" indent="-370416">
              <a:lnSpc>
                <a:spcPct val="90000"/>
              </a:lnSpc>
              <a:spcBef>
                <a:spcPts val="500"/>
              </a:spcBef>
              <a:buBlip>
                <a:blip r:embed="rId2"/>
              </a:buBlip>
              <a:defRPr sz="3000"/>
            </a:pPr>
            <a:r>
              <a:t>Request headers (each ended with CRLF)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t>Acceptable document types/encodings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t>Etag - Cache Identifier</a:t>
            </a:r>
          </a:p>
          <a:p>
            <a:pPr lvl="2">
              <a:lnSpc>
                <a:spcPct val="90000"/>
              </a:lnSpc>
              <a:spcBef>
                <a:spcPts val="700"/>
              </a:spcBef>
              <a:buBlip>
                <a:blip r:embed="rId4"/>
              </a:buBlip>
            </a:pPr>
            <a:r>
              <a:t>If-None-Match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t>Referrer – what caused this page to be requested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t>User-Agent – client software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t>Cookie - previously stored information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t>Content-Length - Size of data (only on POST)</a:t>
            </a:r>
          </a:p>
          <a:p>
            <a:pPr marL="370416" indent="-370416">
              <a:lnSpc>
                <a:spcPct val="90000"/>
              </a:lnSpc>
              <a:spcBef>
                <a:spcPts val="500"/>
              </a:spcBef>
              <a:buBlip>
                <a:blip r:embed="rId2"/>
              </a:buBlip>
              <a:defRPr sz="3000"/>
            </a:pPr>
            <a:r>
              <a:t>Blank-line (CRLF)</a:t>
            </a:r>
          </a:p>
          <a:p>
            <a:pPr marL="370416" indent="-370416">
              <a:lnSpc>
                <a:spcPct val="90000"/>
              </a:lnSpc>
              <a:spcBef>
                <a:spcPts val="500"/>
              </a:spcBef>
              <a:buBlip>
                <a:blip r:embed="rId2"/>
              </a:buBlip>
              <a:defRPr sz="3000"/>
            </a:pPr>
            <a:r>
              <a:t>Body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59655" y="1076027"/>
            <a:ext cx="225401" cy="3762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HTTP Request (visu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Request (visual)</a:t>
            </a:r>
          </a:p>
        </p:txBody>
      </p:sp>
      <p:sp>
        <p:nvSpPr>
          <p:cNvPr id="18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59655" y="1076027"/>
            <a:ext cx="225401" cy="3762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9" name="HTTPrequest.jpg" descr="HTTPreques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774" y="1936750"/>
            <a:ext cx="7512051" cy="377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ecture 19: 2006-11-02"/>
          <p:cNvSpPr txBox="1"/>
          <p:nvPr/>
        </p:nvSpPr>
        <p:spPr>
          <a:xfrm>
            <a:off x="3132137" y="6594917"/>
            <a:ext cx="3086101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642937">
              <a:defRPr sz="11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Lecture 19: 2006-11-02</a:t>
            </a:r>
          </a:p>
        </p:txBody>
      </p:sp>
      <p:sp>
        <p:nvSpPr>
          <p:cNvPr id="192" name="HTTP Request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Request Example</a:t>
            </a:r>
          </a:p>
        </p:txBody>
      </p:sp>
      <p:sp>
        <p:nvSpPr>
          <p:cNvPr id="193" name="GET /blah.html?foo=bar HTTP/1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1101" indent="-241101">
              <a:spcBef>
                <a:spcPts val="400"/>
              </a:spcBef>
              <a:buSzTx/>
              <a:buNone/>
              <a:defRPr b="1" sz="2200"/>
            </a:pPr>
            <a:r>
              <a:t>GET /blah.html?foo=bar HTTP/1.1</a:t>
            </a:r>
          </a:p>
          <a:p>
            <a:pPr marL="241101" indent="-241101">
              <a:spcBef>
                <a:spcPts val="400"/>
              </a:spcBef>
              <a:buSzTx/>
              <a:buNone/>
              <a:defRPr b="1" sz="2200"/>
            </a:pPr>
            <a:r>
              <a:t>Accept: */*</a:t>
            </a:r>
          </a:p>
          <a:p>
            <a:pPr marL="241101" indent="-241101">
              <a:spcBef>
                <a:spcPts val="400"/>
              </a:spcBef>
              <a:buSzTx/>
              <a:buNone/>
              <a:defRPr b="1" sz="2200"/>
            </a:pPr>
            <a:r>
              <a:t>Accept-Language: en-us</a:t>
            </a:r>
          </a:p>
          <a:p>
            <a:pPr marL="241101" indent="-241101">
              <a:spcBef>
                <a:spcPts val="400"/>
              </a:spcBef>
              <a:buSzTx/>
              <a:buNone/>
              <a:defRPr b="1" sz="2200"/>
            </a:pPr>
            <a:r>
              <a:t>Accept-Encoding: gzip, deflate</a:t>
            </a:r>
          </a:p>
          <a:p>
            <a:pPr marL="241101" indent="-241101">
              <a:spcBef>
                <a:spcPts val="400"/>
              </a:spcBef>
              <a:buSzTx/>
              <a:buNone/>
              <a:defRPr b="1" sz="2200"/>
            </a:pPr>
            <a:r>
              <a:t>User-Agent: Mozilla/4.0 (compatible; MSIE 5.5; Windows NT 5.0)</a:t>
            </a:r>
          </a:p>
          <a:p>
            <a:pPr marL="241101" indent="-241101">
              <a:spcBef>
                <a:spcPts val="400"/>
              </a:spcBef>
              <a:buSzTx/>
              <a:buNone/>
              <a:defRPr b="1"/>
            </a:pPr>
            <a:r>
              <a:rPr sz="2200"/>
              <a:t>Host: </a:t>
            </a:r>
            <a:r>
              <a:rPr sz="2200" u="sng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hlinkClick r:id="rId2" invalidUrl="" action="" tgtFrame="" tooltip="" history="1" highlightClick="0" endSnd="0"/>
              </a:rPr>
              <a:t>www.</a:t>
            </a:r>
            <a:r>
              <a:rPr sz="2200" u="sng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hlinkClick r:id="rId2" invalidUrl="" action="" tgtFrame="" tooltip="" history="1" highlightClick="0" endSnd="0"/>
              </a:rPr>
              <a:t>intel-iris</a:t>
            </a:r>
            <a:r>
              <a:rPr sz="2200" u="sng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hlinkClick r:id="rId2" invalidUrl="" action="" tgtFrame="" tooltip="" history="1" highlightClick="0" endSnd="0"/>
              </a:rPr>
              <a:t>.net</a:t>
            </a:r>
            <a:endParaRPr sz="2200">
              <a:solidFill>
                <a:srgbClr val="FF0000"/>
              </a:solidFill>
            </a:endParaRPr>
          </a:p>
          <a:p>
            <a:pPr marL="241101" indent="-241101">
              <a:spcBef>
                <a:spcPts val="400"/>
              </a:spcBef>
              <a:buSzTx/>
              <a:buNone/>
              <a:defRPr b="1" sz="2200"/>
            </a:pPr>
            <a:r>
              <a:t>Connection: Keep-Alive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59655" y="1076027"/>
            <a:ext cx="225401" cy="3762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HTTP 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Response</a:t>
            </a:r>
          </a:p>
        </p:txBody>
      </p:sp>
      <p:sp>
        <p:nvSpPr>
          <p:cNvPr id="197" name="Status-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5722" indent="-345722">
              <a:lnSpc>
                <a:spcPct val="80000"/>
              </a:lnSpc>
              <a:spcBef>
                <a:spcPts val="400"/>
              </a:spcBef>
              <a:buBlip>
                <a:blip r:embed="rId2"/>
              </a:buBlip>
              <a:defRPr sz="2800"/>
            </a:pPr>
            <a:r>
              <a:t>Status-line</a:t>
            </a:r>
          </a:p>
          <a:p>
            <a:pPr lvl="1" marL="728838" indent="-271638">
              <a:lnSpc>
                <a:spcPct val="8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HTTP version</a:t>
            </a:r>
          </a:p>
          <a:p>
            <a:pPr lvl="1" marL="728838" indent="-271638">
              <a:lnSpc>
                <a:spcPct val="8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3 digit response code</a:t>
            </a:r>
          </a:p>
          <a:p>
            <a:pPr lvl="2" marL="1161344" indent="-246944">
              <a:lnSpc>
                <a:spcPct val="80000"/>
              </a:lnSpc>
              <a:spcBef>
                <a:spcPts val="300"/>
              </a:spcBef>
              <a:buBlip>
                <a:blip r:embed="rId4"/>
              </a:buBlip>
              <a:defRPr sz="2000"/>
            </a:pPr>
            <a:r>
              <a:t>1XX – informational</a:t>
            </a:r>
          </a:p>
          <a:p>
            <a:pPr lvl="2" marL="1161344" indent="-246944">
              <a:lnSpc>
                <a:spcPct val="80000"/>
              </a:lnSpc>
              <a:spcBef>
                <a:spcPts val="300"/>
              </a:spcBef>
              <a:buBlip>
                <a:blip r:embed="rId4"/>
              </a:buBlip>
              <a:defRPr sz="2000"/>
            </a:pPr>
            <a:r>
              <a:t>2XX – success</a:t>
            </a:r>
          </a:p>
          <a:p>
            <a:pPr lvl="3" marL="1593850" indent="-222250">
              <a:lnSpc>
                <a:spcPct val="80000"/>
              </a:lnSpc>
              <a:spcBef>
                <a:spcPts val="200"/>
              </a:spcBef>
              <a:buBlip>
                <a:blip r:embed="rId5"/>
              </a:buBlip>
              <a:defRPr sz="1800"/>
            </a:pPr>
            <a:r>
              <a:t>200 OK</a:t>
            </a:r>
          </a:p>
          <a:p>
            <a:pPr lvl="2" marL="1161344" indent="-246944">
              <a:lnSpc>
                <a:spcPct val="80000"/>
              </a:lnSpc>
              <a:spcBef>
                <a:spcPts val="300"/>
              </a:spcBef>
              <a:buBlip>
                <a:blip r:embed="rId4"/>
              </a:buBlip>
              <a:defRPr sz="2000"/>
            </a:pPr>
            <a:r>
              <a:t>3XX – redirection</a:t>
            </a:r>
          </a:p>
          <a:p>
            <a:pPr lvl="3" marL="1593850" indent="-222250">
              <a:lnSpc>
                <a:spcPct val="80000"/>
              </a:lnSpc>
              <a:spcBef>
                <a:spcPts val="200"/>
              </a:spcBef>
              <a:buBlip>
                <a:blip r:embed="rId5"/>
              </a:buBlip>
              <a:defRPr sz="1800"/>
            </a:pPr>
            <a:r>
              <a:t>301 Moved Permanently</a:t>
            </a:r>
          </a:p>
          <a:p>
            <a:pPr lvl="3" marL="1593850" indent="-222250">
              <a:lnSpc>
                <a:spcPct val="80000"/>
              </a:lnSpc>
              <a:spcBef>
                <a:spcPts val="200"/>
              </a:spcBef>
              <a:buBlip>
                <a:blip r:embed="rId5"/>
              </a:buBlip>
              <a:defRPr sz="1800"/>
            </a:pPr>
            <a:r>
              <a:t>303 Moved Temporarily</a:t>
            </a:r>
          </a:p>
          <a:p>
            <a:pPr lvl="3" marL="1593850" indent="-222250">
              <a:lnSpc>
                <a:spcPct val="80000"/>
              </a:lnSpc>
              <a:spcBef>
                <a:spcPts val="200"/>
              </a:spcBef>
              <a:buBlip>
                <a:blip r:embed="rId5"/>
              </a:buBlip>
              <a:defRPr sz="1800"/>
            </a:pPr>
            <a:r>
              <a:t>304 Not Modified (for etag)</a:t>
            </a:r>
          </a:p>
          <a:p>
            <a:pPr lvl="2" marL="1161344" indent="-246944">
              <a:lnSpc>
                <a:spcPct val="80000"/>
              </a:lnSpc>
              <a:spcBef>
                <a:spcPts val="300"/>
              </a:spcBef>
              <a:buBlip>
                <a:blip r:embed="rId4"/>
              </a:buBlip>
              <a:defRPr sz="2000"/>
            </a:pPr>
            <a:r>
              <a:t>4XX – client error</a:t>
            </a:r>
          </a:p>
          <a:p>
            <a:pPr lvl="3" marL="1593850" indent="-222250">
              <a:lnSpc>
                <a:spcPct val="80000"/>
              </a:lnSpc>
              <a:spcBef>
                <a:spcPts val="200"/>
              </a:spcBef>
              <a:buBlip>
                <a:blip r:embed="rId5"/>
              </a:buBlip>
              <a:defRPr sz="1800"/>
            </a:pPr>
            <a:r>
              <a:t>404 Not Found</a:t>
            </a:r>
          </a:p>
          <a:p>
            <a:pPr lvl="2" marL="1161344" indent="-246944">
              <a:lnSpc>
                <a:spcPct val="80000"/>
              </a:lnSpc>
              <a:spcBef>
                <a:spcPts val="300"/>
              </a:spcBef>
              <a:buBlip>
                <a:blip r:embed="rId4"/>
              </a:buBlip>
              <a:defRPr sz="2000"/>
            </a:pPr>
            <a:r>
              <a:t>5XX – server error</a:t>
            </a:r>
          </a:p>
          <a:p>
            <a:pPr lvl="3" marL="1593850" indent="-222250">
              <a:lnSpc>
                <a:spcPct val="80000"/>
              </a:lnSpc>
              <a:spcBef>
                <a:spcPts val="200"/>
              </a:spcBef>
              <a:buBlip>
                <a:blip r:embed="rId5"/>
              </a:buBlip>
              <a:defRPr sz="1800"/>
            </a:pPr>
            <a:r>
              <a:t>505 HTTP Version Not Supported</a:t>
            </a:r>
          </a:p>
          <a:p>
            <a:pPr lvl="1" marL="728838" indent="-271638">
              <a:lnSpc>
                <a:spcPct val="8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Reason phrase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59655" y="1076027"/>
            <a:ext cx="225401" cy="3762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ecture 19: 2006-11-02"/>
          <p:cNvSpPr txBox="1"/>
          <p:nvPr/>
        </p:nvSpPr>
        <p:spPr>
          <a:xfrm>
            <a:off x="3132137" y="6594917"/>
            <a:ext cx="3086101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 defTabSz="642937">
              <a:defRPr sz="11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Lecture 19: 2006-11-02</a:t>
            </a:r>
          </a:p>
        </p:txBody>
      </p:sp>
      <p:sp>
        <p:nvSpPr>
          <p:cNvPr id="201" name="HTTP Response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Response (cont.)</a:t>
            </a:r>
          </a:p>
        </p:txBody>
      </p:sp>
      <p:sp>
        <p:nvSpPr>
          <p:cNvPr id="202" name="Hea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1027" indent="-321027">
              <a:lnSpc>
                <a:spcPct val="90000"/>
              </a:lnSpc>
              <a:spcBef>
                <a:spcPts val="400"/>
              </a:spcBef>
              <a:buBlip>
                <a:blip r:embed="rId2"/>
              </a:buBlip>
              <a:defRPr sz="2600"/>
            </a:pPr>
            <a:r>
              <a:t>Headers</a:t>
            </a:r>
          </a:p>
          <a:p>
            <a:pPr lvl="1" marL="716138" indent="-271638">
              <a:lnSpc>
                <a:spcPct val="9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Location – for redirection</a:t>
            </a:r>
          </a:p>
          <a:p>
            <a:pPr lvl="1" marL="716138" indent="-271638">
              <a:lnSpc>
                <a:spcPct val="9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Server – server software</a:t>
            </a:r>
          </a:p>
          <a:p>
            <a:pPr lvl="1" marL="716138" indent="-271638">
              <a:lnSpc>
                <a:spcPct val="9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WWW-Authenticate – request for authentication</a:t>
            </a:r>
          </a:p>
          <a:p>
            <a:pPr lvl="1" marL="716138" indent="-271638">
              <a:lnSpc>
                <a:spcPct val="9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Allow – list of methods supported (get, head, etc)</a:t>
            </a:r>
          </a:p>
          <a:p>
            <a:pPr lvl="1" marL="716138" indent="-271638">
              <a:lnSpc>
                <a:spcPct val="9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Content-Encoding – E.g x-gzip</a:t>
            </a:r>
          </a:p>
          <a:p>
            <a:pPr lvl="1" marL="716138" indent="-271638">
              <a:lnSpc>
                <a:spcPct val="9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Content-Length</a:t>
            </a:r>
          </a:p>
          <a:p>
            <a:pPr lvl="1" marL="716138" indent="-271638">
              <a:lnSpc>
                <a:spcPct val="9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Content-Type</a:t>
            </a:r>
          </a:p>
          <a:p>
            <a:pPr lvl="1" marL="716138" indent="-271638">
              <a:lnSpc>
                <a:spcPct val="9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Expires</a:t>
            </a:r>
          </a:p>
          <a:p>
            <a:pPr lvl="1" marL="716138" indent="-271638">
              <a:lnSpc>
                <a:spcPct val="90000"/>
              </a:lnSpc>
              <a:spcBef>
                <a:spcPts val="300"/>
              </a:spcBef>
              <a:buBlip>
                <a:blip r:embed="rId3"/>
              </a:buBlip>
              <a:defRPr sz="2200"/>
            </a:pPr>
            <a:r>
              <a:t>Last-Modified</a:t>
            </a:r>
          </a:p>
          <a:p>
            <a:pPr marL="321027" indent="-321027">
              <a:lnSpc>
                <a:spcPct val="90000"/>
              </a:lnSpc>
              <a:spcBef>
                <a:spcPts val="400"/>
              </a:spcBef>
              <a:buBlip>
                <a:blip r:embed="rId2"/>
              </a:buBlip>
              <a:defRPr sz="2600"/>
            </a:pPr>
            <a:r>
              <a:t>Blank-line</a:t>
            </a:r>
          </a:p>
          <a:p>
            <a:pPr marL="321027" indent="-321027">
              <a:lnSpc>
                <a:spcPct val="90000"/>
              </a:lnSpc>
              <a:spcBef>
                <a:spcPts val="400"/>
              </a:spcBef>
              <a:buBlip>
                <a:blip r:embed="rId2"/>
              </a:buBlip>
              <a:defRPr sz="2600"/>
            </a:pPr>
            <a:r>
              <a:t>Body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59655" y="1076027"/>
            <a:ext cx="225401" cy="3762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