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media/image1.jpeg" ContentType="image/jpeg"/>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 id="272" r:id="rId24"/>
    <p:sldId id="273" r:id="rId25"/>
    <p:sldId id="274" r:id="rId26"/>
    <p:sldId id="275" r:id="rId27"/>
    <p:sldId id="276" r:id="rId28"/>
    <p:sldId id="277" r:id="rId29"/>
    <p:sldId id="278" r:id="rId30"/>
    <p:sldId id="279" r:id="rId31"/>
    <p:sldId id="280" r:id="rId32"/>
    <p:sldId id="281" r:id="rId33"/>
    <p:sldId id="282" r:id="rId34"/>
    <p:sldId id="283" r:id="rId35"/>
    <p:sldId id="284" r:id="rId36"/>
    <p:sldId id="285" r:id="rId37"/>
    <p:sldId id="286" r:id="rId38"/>
    <p:sldId id="287" r:id="rId39"/>
    <p:sldId id="288" r:id="rId40"/>
    <p:sldId id="289" r:id="rId41"/>
    <p:sldId id="290" r:id="rId42"/>
    <p:sldId id="291" r:id="rId43"/>
    <p:sldId id="292" r:id="rId44"/>
    <p:sldId id="293" r:id="rId45"/>
    <p:sldId id="294" r:id="rId46"/>
    <p:sldId id="295" r:id="rId47"/>
    <p:sldId id="296" r:id="rId48"/>
    <p:sldId id="297" r:id="rId49"/>
    <p:sldId id="298" r:id="rId50"/>
    <p:sldId id="299" r:id="rId51"/>
    <p:sldId id="300" r:id="rId52"/>
    <p:sldId id="301" r:id="rId53"/>
    <p:sldId id="302" r:id="rId54"/>
    <p:sldId id="303" r:id="rId55"/>
    <p:sldId id="304" r:id="rId56"/>
    <p:sldId id="305" r:id="rId57"/>
    <p:sldId id="306" r:id="rId58"/>
    <p:sldId id="307" r:id="rId59"/>
    <p:sldId id="308" r:id="rId60"/>
    <p:sldId id="309" r:id="rId61"/>
    <p:sldId id="310" r:id="rId62"/>
    <p:sldId id="311" r:id="rId63"/>
    <p:sldId id="312" r:id="rId64"/>
    <p:sldId id="313" r:id="rId65"/>
    <p:sldId id="314" r:id="rId66"/>
    <p:sldId id="315" r:id="rId67"/>
    <p:sldId id="316" r:id="rId68"/>
    <p:sldId id="317" r:id="rId69"/>
    <p:sldId id="318" r:id="rId70"/>
    <p:sldId id="319" r:id="rId71"/>
    <p:sldId id="320" r:id="rId72"/>
    <p:sldId id="321" r:id="rId73"/>
    <p:sldId id="322" r:id="rId74"/>
    <p:sldId id="323" r:id="rId75"/>
    <p:sldId id="324" r:id="rId76"/>
    <p:sldId id="325" r:id="rId77"/>
    <p:sldId id="326" r:id="rId78"/>
    <p:sldId id="327" r:id="rId79"/>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1pPr>
    <a:lvl2pPr marL="0" marR="0" indent="457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2pPr>
    <a:lvl3pPr marL="0" marR="0" indent="914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3pPr>
    <a:lvl4pPr marL="0" marR="0" indent="1371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4pPr>
    <a:lvl5pPr marL="0" marR="0" indent="18288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5pPr>
    <a:lvl6pPr marL="0" marR="0" indent="22860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6pPr>
    <a:lvl7pPr marL="0" marR="0" indent="27432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7pPr>
    <a:lvl8pPr marL="0" marR="0" indent="32004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8pPr>
    <a:lvl9pPr marL="0" marR="0" indent="365760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CDFE8"/>
          </a:solidFill>
        </a:fill>
      </a:tcStyle>
    </a:wholeTbl>
    <a:band2H>
      <a:tcTxStyle b="def" i="def"/>
      <a:tcStyle>
        <a:tcBdr/>
        <a:fill>
          <a:solidFill>
            <a:srgbClr val="E7F0F4"/>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7D2CB"/>
          </a:solidFill>
        </a:fill>
      </a:tcStyle>
    </a:wholeTbl>
    <a:band2H>
      <a:tcTxStyle b="def" i="def"/>
      <a:tcStyle>
        <a:tcBdr/>
        <a:fill>
          <a:solidFill>
            <a:srgbClr val="FBEAE7"/>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6CDCE"/>
          </a:solidFill>
        </a:fill>
      </a:tcStyle>
    </a:wholeTbl>
    <a:band2H>
      <a:tcTxStyle b="def" i="def"/>
      <a:tcStyle>
        <a:tcBdr/>
        <a:fill>
          <a:solidFill>
            <a:srgbClr val="ECE7E8"/>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
          <a:latin typeface="Tw Cen MT"/>
          <a:ea typeface="Tw Cen MT"/>
          <a:cs typeface="Tw Cen MT"/>
        </a:font>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
          <a:latin typeface="Tw Cen MT"/>
          <a:ea typeface="Tw Cen MT"/>
          <a:cs typeface="Tw Cen MT"/>
        </a:font>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
          <a:latin typeface="Tw Cen MT"/>
          <a:ea typeface="Tw Cen MT"/>
          <a:cs typeface="Tw Cen MT"/>
        </a:font>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
          <a:latin typeface="Tw Cen MT"/>
          <a:ea typeface="Tw Cen MT"/>
          <a:cs typeface="Tw Cen MT"/>
        </a:font>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
          <a:latin typeface="Tw Cen MT"/>
          <a:ea typeface="Tw Cen MT"/>
          <a:cs typeface="Tw Cen MT"/>
        </a:font>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b="def" i="def"/>
      <a:tcStyle>
        <a:tcBdr/>
        <a:fill>
          <a:solidFill>
            <a:srgbClr val="FFFFFF"/>
          </a:solidFill>
        </a:fill>
      </a:tcStyle>
    </a:band2H>
    <a:firstCol>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
          <a:latin typeface="Tw Cen MT"/>
          <a:ea typeface="Tw Cen MT"/>
          <a:cs typeface="Tw Cen MT"/>
        </a:font>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 Id="rId24" Type="http://schemas.openxmlformats.org/officeDocument/2006/relationships/slide" Target="slides/slide17.xml"/><Relationship Id="rId25" Type="http://schemas.openxmlformats.org/officeDocument/2006/relationships/slide" Target="slides/slide18.xml"/><Relationship Id="rId26" Type="http://schemas.openxmlformats.org/officeDocument/2006/relationships/slide" Target="slides/slide19.xml"/><Relationship Id="rId27" Type="http://schemas.openxmlformats.org/officeDocument/2006/relationships/slide" Target="slides/slide20.xml"/><Relationship Id="rId28" Type="http://schemas.openxmlformats.org/officeDocument/2006/relationships/slide" Target="slides/slide21.xml"/><Relationship Id="rId29" Type="http://schemas.openxmlformats.org/officeDocument/2006/relationships/slide" Target="slides/slide22.xml"/><Relationship Id="rId30" Type="http://schemas.openxmlformats.org/officeDocument/2006/relationships/slide" Target="slides/slide23.xml"/><Relationship Id="rId31" Type="http://schemas.openxmlformats.org/officeDocument/2006/relationships/slide" Target="slides/slide24.xml"/><Relationship Id="rId32" Type="http://schemas.openxmlformats.org/officeDocument/2006/relationships/slide" Target="slides/slide25.xml"/><Relationship Id="rId33" Type="http://schemas.openxmlformats.org/officeDocument/2006/relationships/slide" Target="slides/slide26.xml"/><Relationship Id="rId34" Type="http://schemas.openxmlformats.org/officeDocument/2006/relationships/slide" Target="slides/slide27.xml"/><Relationship Id="rId35" Type="http://schemas.openxmlformats.org/officeDocument/2006/relationships/slide" Target="slides/slide28.xml"/><Relationship Id="rId36" Type="http://schemas.openxmlformats.org/officeDocument/2006/relationships/slide" Target="slides/slide29.xml"/><Relationship Id="rId37" Type="http://schemas.openxmlformats.org/officeDocument/2006/relationships/slide" Target="slides/slide30.xml"/><Relationship Id="rId38" Type="http://schemas.openxmlformats.org/officeDocument/2006/relationships/slide" Target="slides/slide31.xml"/><Relationship Id="rId39" Type="http://schemas.openxmlformats.org/officeDocument/2006/relationships/slide" Target="slides/slide32.xml"/><Relationship Id="rId40" Type="http://schemas.openxmlformats.org/officeDocument/2006/relationships/slide" Target="slides/slide33.xml"/><Relationship Id="rId41" Type="http://schemas.openxmlformats.org/officeDocument/2006/relationships/slide" Target="slides/slide34.xml"/><Relationship Id="rId42" Type="http://schemas.openxmlformats.org/officeDocument/2006/relationships/slide" Target="slides/slide35.xml"/><Relationship Id="rId43" Type="http://schemas.openxmlformats.org/officeDocument/2006/relationships/slide" Target="slides/slide36.xml"/><Relationship Id="rId44" Type="http://schemas.openxmlformats.org/officeDocument/2006/relationships/slide" Target="slides/slide37.xml"/><Relationship Id="rId45" Type="http://schemas.openxmlformats.org/officeDocument/2006/relationships/slide" Target="slides/slide38.xml"/><Relationship Id="rId46" Type="http://schemas.openxmlformats.org/officeDocument/2006/relationships/slide" Target="slides/slide39.xml"/><Relationship Id="rId47" Type="http://schemas.openxmlformats.org/officeDocument/2006/relationships/slide" Target="slides/slide40.xml"/><Relationship Id="rId48" Type="http://schemas.openxmlformats.org/officeDocument/2006/relationships/slide" Target="slides/slide41.xml"/><Relationship Id="rId49" Type="http://schemas.openxmlformats.org/officeDocument/2006/relationships/slide" Target="slides/slide42.xml"/><Relationship Id="rId50" Type="http://schemas.openxmlformats.org/officeDocument/2006/relationships/slide" Target="slides/slide43.xml"/><Relationship Id="rId51" Type="http://schemas.openxmlformats.org/officeDocument/2006/relationships/slide" Target="slides/slide44.xml"/><Relationship Id="rId52" Type="http://schemas.openxmlformats.org/officeDocument/2006/relationships/slide" Target="slides/slide45.xml"/><Relationship Id="rId53" Type="http://schemas.openxmlformats.org/officeDocument/2006/relationships/slide" Target="slides/slide46.xml"/><Relationship Id="rId54" Type="http://schemas.openxmlformats.org/officeDocument/2006/relationships/slide" Target="slides/slide47.xml"/><Relationship Id="rId55" Type="http://schemas.openxmlformats.org/officeDocument/2006/relationships/slide" Target="slides/slide48.xml"/><Relationship Id="rId56" Type="http://schemas.openxmlformats.org/officeDocument/2006/relationships/slide" Target="slides/slide49.xml"/><Relationship Id="rId57" Type="http://schemas.openxmlformats.org/officeDocument/2006/relationships/slide" Target="slides/slide50.xml"/><Relationship Id="rId58" Type="http://schemas.openxmlformats.org/officeDocument/2006/relationships/slide" Target="slides/slide51.xml"/><Relationship Id="rId59" Type="http://schemas.openxmlformats.org/officeDocument/2006/relationships/slide" Target="slides/slide52.xml"/><Relationship Id="rId60" Type="http://schemas.openxmlformats.org/officeDocument/2006/relationships/slide" Target="slides/slide53.xml"/><Relationship Id="rId61" Type="http://schemas.openxmlformats.org/officeDocument/2006/relationships/slide" Target="slides/slide54.xml"/><Relationship Id="rId62" Type="http://schemas.openxmlformats.org/officeDocument/2006/relationships/slide" Target="slides/slide55.xml"/><Relationship Id="rId63" Type="http://schemas.openxmlformats.org/officeDocument/2006/relationships/slide" Target="slides/slide56.xml"/><Relationship Id="rId64" Type="http://schemas.openxmlformats.org/officeDocument/2006/relationships/slide" Target="slides/slide57.xml"/><Relationship Id="rId65" Type="http://schemas.openxmlformats.org/officeDocument/2006/relationships/slide" Target="slides/slide58.xml"/><Relationship Id="rId66" Type="http://schemas.openxmlformats.org/officeDocument/2006/relationships/slide" Target="slides/slide59.xml"/><Relationship Id="rId67" Type="http://schemas.openxmlformats.org/officeDocument/2006/relationships/slide" Target="slides/slide60.xml"/><Relationship Id="rId68" Type="http://schemas.openxmlformats.org/officeDocument/2006/relationships/slide" Target="slides/slide61.xml"/><Relationship Id="rId69" Type="http://schemas.openxmlformats.org/officeDocument/2006/relationships/slide" Target="slides/slide62.xml"/><Relationship Id="rId70" Type="http://schemas.openxmlformats.org/officeDocument/2006/relationships/slide" Target="slides/slide63.xml"/><Relationship Id="rId71" Type="http://schemas.openxmlformats.org/officeDocument/2006/relationships/slide" Target="slides/slide64.xml"/><Relationship Id="rId72" Type="http://schemas.openxmlformats.org/officeDocument/2006/relationships/slide" Target="slides/slide65.xml"/><Relationship Id="rId73" Type="http://schemas.openxmlformats.org/officeDocument/2006/relationships/slide" Target="slides/slide66.xml"/><Relationship Id="rId74" Type="http://schemas.openxmlformats.org/officeDocument/2006/relationships/slide" Target="slides/slide67.xml"/><Relationship Id="rId75" Type="http://schemas.openxmlformats.org/officeDocument/2006/relationships/slide" Target="slides/slide68.xml"/><Relationship Id="rId76" Type="http://schemas.openxmlformats.org/officeDocument/2006/relationships/slide" Target="slides/slide69.xml"/><Relationship Id="rId77" Type="http://schemas.openxmlformats.org/officeDocument/2006/relationships/slide" Target="slides/slide70.xml"/><Relationship Id="rId78" Type="http://schemas.openxmlformats.org/officeDocument/2006/relationships/slide" Target="slides/slide71.xml"/><Relationship Id="rId79" Type="http://schemas.openxmlformats.org/officeDocument/2006/relationships/slide" Target="slides/slide72.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140" name="Shape 140"/>
          <p:cNvSpPr/>
          <p:nvPr>
            <p:ph type="sldImg"/>
          </p:nvPr>
        </p:nvSpPr>
        <p:spPr>
          <a:xfrm>
            <a:off x="1143000" y="685800"/>
            <a:ext cx="4572000" cy="3429000"/>
          </a:xfrm>
          <a:prstGeom prst="rect">
            <a:avLst/>
          </a:prstGeom>
        </p:spPr>
        <p:txBody>
          <a:bodyPr/>
          <a:lstStyle/>
          <a:p>
            <a:pPr/>
          </a:p>
        </p:txBody>
      </p:sp>
      <p:sp>
        <p:nvSpPr>
          <p:cNvPr id="141" name="Shape 141"/>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7.xml"/><Relationship Id="rId2" Type="http://schemas.openxmlformats.org/officeDocument/2006/relationships/notesMaster" Target="../notesMasters/notesMaster1.xml"/></Relationships>

</file>

<file path=ppt/notesSlides/_rels/notesSlide10.xml.rels><?xml version="1.0" encoding="UTF-8"?>
<Relationships xmlns="http://schemas.openxmlformats.org/package/2006/relationships"><Relationship Id="rId1" Type="http://schemas.openxmlformats.org/officeDocument/2006/relationships/slide" Target="../slides/slide41.xml"/><Relationship Id="rId2" Type="http://schemas.openxmlformats.org/officeDocument/2006/relationships/notesMaster" Target="../notesMasters/notesMaster1.xml"/></Relationships>

</file>

<file path=ppt/notesSlides/_rels/notesSlide11.xml.rels><?xml version="1.0" encoding="UTF-8"?>
<Relationships xmlns="http://schemas.openxmlformats.org/package/2006/relationships"><Relationship Id="rId1" Type="http://schemas.openxmlformats.org/officeDocument/2006/relationships/slide" Target="../slides/slide45.xml"/><Relationship Id="rId2" Type="http://schemas.openxmlformats.org/officeDocument/2006/relationships/notesMaster" Target="../notesMasters/notesMaster1.xml"/></Relationships>

</file>

<file path=ppt/notesSlides/_rels/notesSlide12.xml.rels><?xml version="1.0" encoding="UTF-8"?>
<Relationships xmlns="http://schemas.openxmlformats.org/package/2006/relationships"><Relationship Id="rId1" Type="http://schemas.openxmlformats.org/officeDocument/2006/relationships/slide" Target="../slides/slide46.xml"/><Relationship Id="rId2" Type="http://schemas.openxmlformats.org/officeDocument/2006/relationships/notesMaster" Target="../notesMasters/notesMaster1.xml"/></Relationships>

</file>

<file path=ppt/notesSlides/_rels/notesSlide13.xml.rels><?xml version="1.0" encoding="UTF-8"?>
<Relationships xmlns="http://schemas.openxmlformats.org/package/2006/relationships"><Relationship Id="rId1" Type="http://schemas.openxmlformats.org/officeDocument/2006/relationships/slide" Target="../slides/slide53.xml"/><Relationship Id="rId2" Type="http://schemas.openxmlformats.org/officeDocument/2006/relationships/notesMaster" Target="../notesMasters/notesMaster1.xml"/></Relationships>

</file>

<file path=ppt/notesSlides/_rels/notesSlide14.xml.rels><?xml version="1.0" encoding="UTF-8"?>
<Relationships xmlns="http://schemas.openxmlformats.org/package/2006/relationships"><Relationship Id="rId1" Type="http://schemas.openxmlformats.org/officeDocument/2006/relationships/slide" Target="../slides/slide58.xml"/><Relationship Id="rId2" Type="http://schemas.openxmlformats.org/officeDocument/2006/relationships/notesMaster" Target="../notesMasters/notesMaster1.xml"/></Relationships>

</file>

<file path=ppt/notesSlides/_rels/notesSlide15.xml.rels><?xml version="1.0" encoding="UTF-8"?>
<Relationships xmlns="http://schemas.openxmlformats.org/package/2006/relationships"><Relationship Id="rId1" Type="http://schemas.openxmlformats.org/officeDocument/2006/relationships/slide" Target="../slides/slide61.xml"/><Relationship Id="rId2" Type="http://schemas.openxmlformats.org/officeDocument/2006/relationships/notesMaster" Target="../notesMasters/notesMaster1.xml"/></Relationships>

</file>

<file path=ppt/notesSlides/_rels/notesSlide16.xml.rels><?xml version="1.0" encoding="UTF-8"?>
<Relationships xmlns="http://schemas.openxmlformats.org/package/2006/relationships"><Relationship Id="rId1" Type="http://schemas.openxmlformats.org/officeDocument/2006/relationships/slide" Target="../slides/slide66.xml"/><Relationship Id="rId2" Type="http://schemas.openxmlformats.org/officeDocument/2006/relationships/notesMaster" Target="../notesMasters/notesMaster1.xml"/></Relationships>

</file>

<file path=ppt/notesSlides/_rels/notesSlide17.xml.rels><?xml version="1.0" encoding="UTF-8"?>
<Relationships xmlns="http://schemas.openxmlformats.org/package/2006/relationships"><Relationship Id="rId1" Type="http://schemas.openxmlformats.org/officeDocument/2006/relationships/slide" Target="../slides/slide68.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4.xml"/><Relationship Id="rId2" Type="http://schemas.openxmlformats.org/officeDocument/2006/relationships/notesMaster" Target="../notesMasters/notesMaster1.xml"/></Relationships>

</file>

<file path=ppt/notesSlides/_rels/notesSlide3.xml.rels><?xml version="1.0" encoding="UTF-8"?>
<Relationships xmlns="http://schemas.openxmlformats.org/package/2006/relationships"><Relationship Id="rId1" Type="http://schemas.openxmlformats.org/officeDocument/2006/relationships/slide" Target="../slides/slide23.xml"/><Relationship Id="rId2" Type="http://schemas.openxmlformats.org/officeDocument/2006/relationships/notesMaster" Target="../notesMasters/notesMaster1.xml"/></Relationships>

</file>

<file path=ppt/notesSlides/_rels/notesSlide4.xml.rels><?xml version="1.0" encoding="UTF-8"?>
<Relationships xmlns="http://schemas.openxmlformats.org/package/2006/relationships"><Relationship Id="rId1" Type="http://schemas.openxmlformats.org/officeDocument/2006/relationships/slide" Target="../slides/slide24.xml"/><Relationship Id="rId2" Type="http://schemas.openxmlformats.org/officeDocument/2006/relationships/notesMaster" Target="../notesMasters/notesMaster1.xml"/></Relationships>

</file>

<file path=ppt/notesSlides/_rels/notesSlide5.xml.rels><?xml version="1.0" encoding="UTF-8"?>
<Relationships xmlns="http://schemas.openxmlformats.org/package/2006/relationships"><Relationship Id="rId1" Type="http://schemas.openxmlformats.org/officeDocument/2006/relationships/slide" Target="../slides/slide28.xml"/><Relationship Id="rId2" Type="http://schemas.openxmlformats.org/officeDocument/2006/relationships/notesMaster" Target="../notesMasters/notesMaster1.xml"/></Relationships>

</file>

<file path=ppt/notesSlides/_rels/notesSlide6.xml.rels><?xml version="1.0" encoding="UTF-8"?>
<Relationships xmlns="http://schemas.openxmlformats.org/package/2006/relationships"><Relationship Id="rId1" Type="http://schemas.openxmlformats.org/officeDocument/2006/relationships/slide" Target="../slides/slide30.xml"/><Relationship Id="rId2" Type="http://schemas.openxmlformats.org/officeDocument/2006/relationships/notesMaster" Target="../notesMasters/notesMaster1.xml"/></Relationships>

</file>

<file path=ppt/notesSlides/_rels/notesSlide7.xml.rels><?xml version="1.0" encoding="UTF-8"?>
<Relationships xmlns="http://schemas.openxmlformats.org/package/2006/relationships"><Relationship Id="rId1" Type="http://schemas.openxmlformats.org/officeDocument/2006/relationships/slide" Target="../slides/slide34.xml"/><Relationship Id="rId2" Type="http://schemas.openxmlformats.org/officeDocument/2006/relationships/notesMaster" Target="../notesMasters/notesMaster1.xml"/></Relationships>

</file>

<file path=ppt/notesSlides/_rels/notesSlide8.xml.rels><?xml version="1.0" encoding="UTF-8"?>
<Relationships xmlns="http://schemas.openxmlformats.org/package/2006/relationships"><Relationship Id="rId1" Type="http://schemas.openxmlformats.org/officeDocument/2006/relationships/slide" Target="../slides/slide37.xml"/><Relationship Id="rId2" Type="http://schemas.openxmlformats.org/officeDocument/2006/relationships/notesMaster" Target="../notesMasters/notesMaster1.xml"/></Relationships>

</file>

<file path=ppt/notesSlides/_rels/notesSlide9.xml.rels><?xml version="1.0" encoding="UTF-8"?>
<Relationships xmlns="http://schemas.openxmlformats.org/package/2006/relationships"><Relationship Id="rId1" Type="http://schemas.openxmlformats.org/officeDocument/2006/relationships/slide" Target="../slides/slide38.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1" name="Shape 171"/>
          <p:cNvSpPr/>
          <p:nvPr>
            <p:ph type="sldImg"/>
          </p:nvPr>
        </p:nvSpPr>
        <p:spPr>
          <a:prstGeom prst="rect">
            <a:avLst/>
          </a:prstGeom>
        </p:spPr>
        <p:txBody>
          <a:bodyPr/>
          <a:lstStyle/>
          <a:p>
            <a:pPr/>
          </a:p>
        </p:txBody>
      </p:sp>
      <p:sp>
        <p:nvSpPr>
          <p:cNvPr id="172" name="Shape 172"/>
          <p:cNvSpPr/>
          <p:nvPr>
            <p:ph type="body" sz="quarter" idx="1"/>
          </p:nvPr>
        </p:nvSpPr>
        <p:spPr>
          <a:prstGeom prst="rect">
            <a:avLst/>
          </a:prstGeom>
        </p:spPr>
        <p:txBody>
          <a:bodyPr/>
          <a:lstStyle/>
          <a:p>
            <a:pPr/>
            <a:r>
              <a:t>convert values between host and network byte order: Big-endian is the most common format in data networking; </a:t>
            </a:r>
          </a:p>
          <a:p>
            <a:pPr/>
          </a:p>
          <a:p>
            <a:pPr/>
          </a:p>
          <a:p>
            <a:pPr/>
            <a:r>
              <a:t>4bytes (128): 0x00 0x00 0x00 0x80</a:t>
            </a:r>
          </a:p>
          <a:p>
            <a:pPr/>
            <a:r>
              <a:t>Little endian: 0x80 0x00 0x00 0x00 (Intel microprocessor) — most modern computers</a:t>
            </a:r>
          </a:p>
          <a:p>
            <a:pPr/>
            <a:r>
              <a:t>Big endian: 0x00 0x00 0x00 0x80 (IBM Z architecutres…)</a:t>
            </a:r>
          </a:p>
          <a:p>
            <a:pPr/>
          </a:p>
          <a:p>
            <a:pPr/>
          </a:p>
          <a:p>
            <a:pPr/>
            <a:r>
              <a:t>The network byte order is defined to always be big-endian,</a:t>
            </a: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98" name="Shape 598"/>
          <p:cNvSpPr/>
          <p:nvPr>
            <p:ph type="sldImg"/>
          </p:nvPr>
        </p:nvSpPr>
        <p:spPr>
          <a:prstGeom prst="rect">
            <a:avLst/>
          </a:prstGeom>
        </p:spPr>
        <p:txBody>
          <a:bodyPr/>
          <a:lstStyle/>
          <a:p>
            <a:pPr/>
          </a:p>
        </p:txBody>
      </p:sp>
      <p:sp>
        <p:nvSpPr>
          <p:cNvPr id="599" name="Shape 599"/>
          <p:cNvSpPr/>
          <p:nvPr>
            <p:ph type="body" sz="quarter" idx="1"/>
          </p:nvPr>
        </p:nvSpPr>
        <p:spPr>
          <a:prstGeom prst="rect">
            <a:avLst/>
          </a:prstGeom>
        </p:spPr>
        <p:txBody>
          <a:bodyPr/>
          <a:lstStyle/>
          <a:p>
            <a:pPr/>
            <a:r>
              <a:t>The preamble consists of a 56-bit (seven-byte) pattern of alternating 1 and 0 bits, allowing devices on the network to easily synchronize their receiver clocks,</a:t>
            </a:r>
          </a:p>
          <a:p>
            <a:pPr/>
          </a:p>
          <a:p>
            <a:pPr/>
          </a:p>
          <a:p>
            <a:pPr/>
            <a:r>
              <a:t>Source dest length data pad checksum</a:t>
            </a: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9" name="Shape 689"/>
          <p:cNvSpPr/>
          <p:nvPr>
            <p:ph type="sldImg"/>
          </p:nvPr>
        </p:nvSpPr>
        <p:spPr>
          <a:prstGeom prst="rect">
            <a:avLst/>
          </a:prstGeom>
        </p:spPr>
        <p:txBody>
          <a:bodyPr/>
          <a:lstStyle/>
          <a:p>
            <a:pPr/>
          </a:p>
        </p:txBody>
      </p:sp>
      <p:sp>
        <p:nvSpPr>
          <p:cNvPr id="690" name="Shape 690"/>
          <p:cNvSpPr/>
          <p:nvPr>
            <p:ph type="body" sz="quarter" idx="1"/>
          </p:nvPr>
        </p:nvSpPr>
        <p:spPr>
          <a:prstGeom prst="rect">
            <a:avLst/>
          </a:prstGeom>
        </p:spPr>
        <p:txBody>
          <a:bodyPr/>
          <a:lstStyle/>
          <a:p>
            <a:pPr/>
            <a:r>
              <a:t>512 bits = 51.2 sec (at 10 Mbit/sec)</a:t>
            </a: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3" name="Shape 713"/>
          <p:cNvSpPr/>
          <p:nvPr>
            <p:ph type="sldImg"/>
          </p:nvPr>
        </p:nvSpPr>
        <p:spPr>
          <a:prstGeom prst="rect">
            <a:avLst/>
          </a:prstGeom>
        </p:spPr>
        <p:txBody>
          <a:bodyPr/>
          <a:lstStyle/>
          <a:p>
            <a:pPr/>
          </a:p>
        </p:txBody>
      </p:sp>
      <p:sp>
        <p:nvSpPr>
          <p:cNvPr id="714" name="Shape 714"/>
          <p:cNvSpPr/>
          <p:nvPr>
            <p:ph type="body" sz="quarter" idx="1"/>
          </p:nvPr>
        </p:nvSpPr>
        <p:spPr>
          <a:prstGeom prst="rect">
            <a:avLst/>
          </a:prstGeom>
        </p:spPr>
        <p:txBody>
          <a:bodyPr/>
          <a:lstStyle/>
          <a:p>
            <a:pPr/>
            <a:r>
              <a:t>assuming copper wire i.e speed =2/3* speed of light</a:t>
            </a:r>
          </a:p>
          <a:p>
            <a:pPr/>
          </a:p>
          <a:p>
            <a:pPr/>
            <a:r>
              <a:t>Propagation delay: </a:t>
            </a: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3" name="Shape 743"/>
          <p:cNvSpPr/>
          <p:nvPr>
            <p:ph type="sldImg"/>
          </p:nvPr>
        </p:nvSpPr>
        <p:spPr>
          <a:prstGeom prst="rect">
            <a:avLst/>
          </a:prstGeom>
        </p:spPr>
        <p:txBody>
          <a:bodyPr/>
          <a:lstStyle/>
          <a:p>
            <a:pPr/>
          </a:p>
        </p:txBody>
      </p:sp>
      <p:sp>
        <p:nvSpPr>
          <p:cNvPr id="744" name="Shape 744"/>
          <p:cNvSpPr/>
          <p:nvPr>
            <p:ph type="body" sz="quarter" idx="1"/>
          </p:nvPr>
        </p:nvSpPr>
        <p:spPr>
          <a:prstGeom prst="rect">
            <a:avLst/>
          </a:prstGeom>
        </p:spPr>
        <p:txBody>
          <a:bodyPr/>
          <a:lstStyle/>
          <a:p>
            <a:pPr/>
            <a:r>
              <a:t>Why Collision Avoidance, Collision Detection</a:t>
            </a: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4" name="Shape 844"/>
          <p:cNvSpPr/>
          <p:nvPr>
            <p:ph type="sldImg"/>
          </p:nvPr>
        </p:nvSpPr>
        <p:spPr>
          <a:prstGeom prst="rect">
            <a:avLst/>
          </a:prstGeom>
        </p:spPr>
        <p:txBody>
          <a:bodyPr/>
          <a:lstStyle/>
          <a:p>
            <a:pPr/>
          </a:p>
        </p:txBody>
      </p:sp>
      <p:sp>
        <p:nvSpPr>
          <p:cNvPr id="845" name="Shape 845"/>
          <p:cNvSpPr/>
          <p:nvPr>
            <p:ph type="body" sz="quarter" idx="1"/>
          </p:nvPr>
        </p:nvSpPr>
        <p:spPr>
          <a:prstGeom prst="rect">
            <a:avLst/>
          </a:prstGeom>
        </p:spPr>
        <p:txBody>
          <a:bodyPr/>
          <a:lstStyle/>
          <a:p>
            <a:pPr/>
            <a:r>
              <a:t>FCS (Frame check sequence)</a:t>
            </a:r>
          </a:p>
          <a:p>
            <a:pPr/>
          </a:p>
          <a:p>
            <a:pPr>
              <a:defRPr b="1">
                <a:solidFill>
                  <a:schemeClr val="accent2"/>
                </a:solidFill>
              </a:defRPr>
            </a:pPr>
            <a:r>
              <a:t>Why CTS does not have a transmitter address?</a:t>
            </a: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08" name="Shape 908"/>
          <p:cNvSpPr/>
          <p:nvPr>
            <p:ph type="sldImg"/>
          </p:nvPr>
        </p:nvSpPr>
        <p:spPr>
          <a:prstGeom prst="rect">
            <a:avLst/>
          </a:prstGeom>
        </p:spPr>
        <p:txBody>
          <a:bodyPr/>
          <a:lstStyle/>
          <a:p>
            <a:pPr/>
          </a:p>
        </p:txBody>
      </p:sp>
      <p:sp>
        <p:nvSpPr>
          <p:cNvPr id="909" name="Shape 909"/>
          <p:cNvSpPr/>
          <p:nvPr>
            <p:ph type="body" sz="quarter" idx="1"/>
          </p:nvPr>
        </p:nvSpPr>
        <p:spPr>
          <a:prstGeom prst="rect">
            <a:avLst/>
          </a:prstGeom>
        </p:spPr>
        <p:txBody>
          <a:bodyPr/>
          <a:lstStyle/>
          <a:p>
            <a:pPr/>
            <a:r>
              <a:t>So what they do is “collision avoidance”</a:t>
            </a: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6" name="Shape 936"/>
          <p:cNvSpPr/>
          <p:nvPr>
            <p:ph type="sldImg"/>
          </p:nvPr>
        </p:nvSpPr>
        <p:spPr>
          <a:prstGeom prst="rect">
            <a:avLst/>
          </a:prstGeom>
        </p:spPr>
        <p:txBody>
          <a:bodyPr/>
          <a:lstStyle/>
          <a:p>
            <a:pPr/>
          </a:p>
        </p:txBody>
      </p:sp>
      <p:sp>
        <p:nvSpPr>
          <p:cNvPr id="937" name="Shape 937"/>
          <p:cNvSpPr/>
          <p:nvPr>
            <p:ph type="body" sz="quarter" idx="1"/>
          </p:nvPr>
        </p:nvSpPr>
        <p:spPr>
          <a:prstGeom prst="rect">
            <a:avLst/>
          </a:prstGeom>
        </p:spPr>
        <p:txBody>
          <a:bodyPr/>
          <a:lstStyle/>
          <a:p>
            <a:pPr/>
            <a:r>
              <a:t>The rules for transmission of an RTS frame are the same as those for the data frame under DCF access, i.e. the transmitter sends an RTS frame after the channel has been idle for a time interval exceeding DIFS</a:t>
            </a:r>
          </a:p>
          <a:p>
            <a:pPr/>
          </a:p>
          <a:p>
            <a:pPr/>
            <a:r>
              <a:t>However, wireless 802.11 implementations do not typically implement RTS/CTS for all transmissions; they may turn it off completely,</a:t>
            </a: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0" name="Shape 950"/>
          <p:cNvSpPr/>
          <p:nvPr>
            <p:ph type="sldImg"/>
          </p:nvPr>
        </p:nvSpPr>
        <p:spPr>
          <a:prstGeom prst="rect">
            <a:avLst/>
          </a:prstGeom>
        </p:spPr>
        <p:txBody>
          <a:bodyPr/>
          <a:lstStyle/>
          <a:p>
            <a:pPr/>
          </a:p>
        </p:txBody>
      </p:sp>
      <p:sp>
        <p:nvSpPr>
          <p:cNvPr id="951" name="Shape 951"/>
          <p:cNvSpPr/>
          <p:nvPr>
            <p:ph type="body" sz="quarter" idx="1"/>
          </p:nvPr>
        </p:nvSpPr>
        <p:spPr>
          <a:prstGeom prst="rect">
            <a:avLst/>
          </a:prstGeom>
        </p:spPr>
        <p:txBody>
          <a:bodyPr/>
          <a:lstStyle/>
          <a:p>
            <a:pPr/>
            <a:r>
              <a:t>14 Channel is only allowed in Japan.</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Shape 247"/>
          <p:cNvSpPr/>
          <p:nvPr>
            <p:ph type="sldImg"/>
          </p:nvPr>
        </p:nvSpPr>
        <p:spPr>
          <a:prstGeom prst="rect">
            <a:avLst/>
          </a:prstGeom>
        </p:spPr>
        <p:txBody>
          <a:bodyPr/>
          <a:lstStyle/>
          <a:p>
            <a:pPr/>
          </a:p>
        </p:txBody>
      </p:sp>
      <p:sp>
        <p:nvSpPr>
          <p:cNvPr id="248" name="Shape 248"/>
          <p:cNvSpPr/>
          <p:nvPr>
            <p:ph type="body" sz="quarter" idx="1"/>
          </p:nvPr>
        </p:nvSpPr>
        <p:spPr>
          <a:prstGeom prst="rect">
            <a:avLst/>
          </a:prstGeom>
        </p:spPr>
        <p:txBody>
          <a:bodyPr/>
          <a:lstStyle/>
          <a:p>
            <a:pPr/>
            <a:r>
              <a:t>Sentinel: Special bytes (sentinel characters) delineate the boundaries of a frame</a:t>
            </a: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4" name="Shape 394"/>
          <p:cNvSpPr/>
          <p:nvPr>
            <p:ph type="sldImg"/>
          </p:nvPr>
        </p:nvSpPr>
        <p:spPr>
          <a:prstGeom prst="rect">
            <a:avLst/>
          </a:prstGeom>
        </p:spPr>
        <p:txBody>
          <a:bodyPr/>
          <a:lstStyle/>
          <a:p>
            <a:pPr/>
          </a:p>
        </p:txBody>
      </p:sp>
      <p:sp>
        <p:nvSpPr>
          <p:cNvPr id="395" name="Shape 395"/>
          <p:cNvSpPr/>
          <p:nvPr>
            <p:ph type="body" sz="quarter" idx="1"/>
          </p:nvPr>
        </p:nvSpPr>
        <p:spPr>
          <a:prstGeom prst="rect">
            <a:avLst/>
          </a:prstGeom>
        </p:spPr>
        <p:txBody>
          <a:bodyPr/>
          <a:lstStyle/>
          <a:p>
            <a:pPr/>
            <a:r>
              <a:t>two dimensional parity sometimes does not solve the problem.</a:t>
            </a: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09" name="Shape 409"/>
          <p:cNvSpPr/>
          <p:nvPr>
            <p:ph type="sldImg"/>
          </p:nvPr>
        </p:nvSpPr>
        <p:spPr>
          <a:prstGeom prst="rect">
            <a:avLst/>
          </a:prstGeom>
        </p:spPr>
        <p:txBody>
          <a:bodyPr/>
          <a:lstStyle/>
          <a:p>
            <a:pPr/>
          </a:p>
        </p:txBody>
      </p:sp>
      <p:sp>
        <p:nvSpPr>
          <p:cNvPr id="410" name="Shape 410"/>
          <p:cNvSpPr/>
          <p:nvPr>
            <p:ph type="body" sz="quarter" idx="1"/>
          </p:nvPr>
        </p:nvSpPr>
        <p:spPr>
          <a:prstGeom prst="rect">
            <a:avLst/>
          </a:prstGeom>
        </p:spPr>
        <p:txBody>
          <a:bodyPr/>
          <a:lstStyle/>
          <a:p>
            <a:pPr marL="200526" indent="-200526">
              <a:buSzPct val="100000"/>
              <a:buAutoNum type="arabicParenBoth" startAt="1"/>
            </a:pPr>
            <a:r>
              <a:t>which breaks the data into "words" with a fixed number n of bits, and then computes the exclusive or (XOR) of all those words</a:t>
            </a:r>
          </a:p>
          <a:p>
            <a:pPr/>
            <a:r>
              <a:t>(2) No False positive, but false negative.</a:t>
            </a: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1" name="Shape 461"/>
          <p:cNvSpPr/>
          <p:nvPr>
            <p:ph type="sldImg"/>
          </p:nvPr>
        </p:nvSpPr>
        <p:spPr>
          <a:prstGeom prst="rect">
            <a:avLst/>
          </a:prstGeom>
        </p:spPr>
        <p:txBody>
          <a:bodyPr/>
          <a:lstStyle/>
          <a:p>
            <a:pPr/>
          </a:p>
        </p:txBody>
      </p:sp>
      <p:sp>
        <p:nvSpPr>
          <p:cNvPr id="462" name="Shape 462"/>
          <p:cNvSpPr/>
          <p:nvPr>
            <p:ph type="body" sz="quarter" idx="1"/>
          </p:nvPr>
        </p:nvSpPr>
        <p:spPr>
          <a:prstGeom prst="rect">
            <a:avLst/>
          </a:prstGeom>
        </p:spPr>
        <p:txBody>
          <a:bodyPr/>
          <a:lstStyle/>
          <a:p>
            <a:pPr/>
            <a:r>
              <a:t>1500*8 / (0.01*2)</a:t>
            </a: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0" name="Shape 490"/>
          <p:cNvSpPr/>
          <p:nvPr>
            <p:ph type="sldImg"/>
          </p:nvPr>
        </p:nvSpPr>
        <p:spPr>
          <a:prstGeom prst="rect">
            <a:avLst/>
          </a:prstGeom>
        </p:spPr>
        <p:txBody>
          <a:bodyPr/>
          <a:lstStyle/>
          <a:p>
            <a:pPr/>
          </a:p>
        </p:txBody>
      </p:sp>
      <p:sp>
        <p:nvSpPr>
          <p:cNvPr id="491" name="Shape 491"/>
          <p:cNvSpPr/>
          <p:nvPr>
            <p:ph type="body" sz="quarter" idx="1"/>
          </p:nvPr>
        </p:nvSpPr>
        <p:spPr>
          <a:prstGeom prst="rect">
            <a:avLst/>
          </a:prstGeom>
        </p:spPr>
        <p:txBody>
          <a:bodyPr/>
          <a:lstStyle/>
          <a:p>
            <a:pPr/>
            <a:r>
              <a:t>When is an error check is useful? </a:t>
            </a:r>
          </a:p>
          <a:p>
            <a:pPr/>
          </a:p>
          <a:p>
            <a:pPr/>
          </a:p>
          <a:p>
            <a:pPr/>
            <a:r>
              <a:t>Each Ethernet frame carries a CRC-32 checksum. Frames received with incorrect checksums are discarded by the receiver hardware.</a:t>
            </a: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0" name="Shape 510"/>
          <p:cNvSpPr/>
          <p:nvPr>
            <p:ph type="sldImg"/>
          </p:nvPr>
        </p:nvSpPr>
        <p:spPr>
          <a:prstGeom prst="rect">
            <a:avLst/>
          </a:prstGeom>
        </p:spPr>
        <p:txBody>
          <a:bodyPr/>
          <a:lstStyle/>
          <a:p>
            <a:pPr/>
          </a:p>
        </p:txBody>
      </p:sp>
      <p:sp>
        <p:nvSpPr>
          <p:cNvPr id="511" name="Shape 511"/>
          <p:cNvSpPr/>
          <p:nvPr>
            <p:ph type="body" sz="quarter" idx="1"/>
          </p:nvPr>
        </p:nvSpPr>
        <p:spPr>
          <a:prstGeom prst="rect">
            <a:avLst/>
          </a:prstGeom>
        </p:spPr>
        <p:txBody>
          <a:bodyPr/>
          <a:lstStyle/>
          <a:p>
            <a:pPr/>
            <a:r>
              <a:t>The data transmission process goes as follows:</a:t>
            </a:r>
          </a:p>
          <a:p>
            <a:pPr/>
            <a:r>
              <a:t>Empty information frames are continuously circulated on the ring.</a:t>
            </a:r>
          </a:p>
          <a:p>
            <a:pPr/>
            <a:r>
              <a:t>When a computer has a message to send, it seizes the token. The computer will then be able to send the frame.</a:t>
            </a:r>
          </a:p>
          <a:p>
            <a:pPr/>
            <a:r>
              <a:t>The frame is then examined by each successive workstation. The workstation that identifies itself to be the destination for the message copies it from the frame and changes the token back to 0.</a:t>
            </a:r>
          </a:p>
          <a:p>
            <a:pPr/>
            <a:r>
              <a:t>When the frame gets back to the originator, it sees that the token has been changed to 0 and that the message has been copied and received. It removes the message from the frame.</a:t>
            </a:r>
          </a:p>
          <a:p>
            <a:pPr/>
            <a:r>
              <a:t>The frame continues to circulate as an "empty" frame, ready to be taken by a workstation when it has a message to send.</a:t>
            </a: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9" name="Shape 549"/>
          <p:cNvSpPr/>
          <p:nvPr>
            <p:ph type="sldImg"/>
          </p:nvPr>
        </p:nvSpPr>
        <p:spPr>
          <a:prstGeom prst="rect">
            <a:avLst/>
          </a:prstGeom>
        </p:spPr>
        <p:txBody>
          <a:bodyPr/>
          <a:lstStyle/>
          <a:p>
            <a:pPr/>
          </a:p>
        </p:txBody>
      </p:sp>
      <p:sp>
        <p:nvSpPr>
          <p:cNvPr id="550" name="Shape 550"/>
          <p:cNvSpPr/>
          <p:nvPr>
            <p:ph type="body" sz="quarter" idx="1"/>
          </p:nvPr>
        </p:nvSpPr>
        <p:spPr>
          <a:prstGeom prst="rect">
            <a:avLst/>
          </a:prstGeom>
        </p:spPr>
        <p:txBody>
          <a:bodyPr/>
          <a:lstStyle/>
          <a:p>
            <a:pPr/>
            <a:r>
              <a:t>Random variable: expresses the probability of a given number of events occurring i a known constant rate and independently of the time since the last even</a:t>
            </a: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1" name="Shape 561"/>
          <p:cNvSpPr/>
          <p:nvPr>
            <p:ph type="sldImg"/>
          </p:nvPr>
        </p:nvSpPr>
        <p:spPr>
          <a:prstGeom prst="rect">
            <a:avLst/>
          </a:prstGeom>
        </p:spPr>
        <p:txBody>
          <a:bodyPr/>
          <a:lstStyle/>
          <a:p>
            <a:pPr/>
          </a:p>
        </p:txBody>
      </p:sp>
      <p:sp>
        <p:nvSpPr>
          <p:cNvPr id="562" name="Shape 562"/>
          <p:cNvSpPr/>
          <p:nvPr>
            <p:ph type="body" sz="quarter" idx="1"/>
          </p:nvPr>
        </p:nvSpPr>
        <p:spPr>
          <a:prstGeom prst="rect">
            <a:avLst/>
          </a:prstGeom>
        </p:spPr>
        <p:txBody>
          <a:bodyPr/>
          <a:lstStyle/>
          <a:p>
            <a:pPr/>
            <a:r>
              <a:t>Random variable: expresses the probability of a given number of events occurring i a known constant rate and independently of the time since the last even</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1.png"/></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image" Target="../media/image2.png"/></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1" showMasterPhAnim="1">
  <p:cSld name="Title Slide">
    <p:bg>
      <p:bgPr>
        <a:solidFill>
          <a:srgbClr val="464646"/>
        </a:solidFill>
      </p:bgPr>
    </p:bg>
    <p:spTree>
      <p:nvGrpSpPr>
        <p:cNvPr id="1" name=""/>
        <p:cNvGrpSpPr/>
        <p:nvPr/>
      </p:nvGrpSpPr>
      <p:grpSpPr>
        <a:xfrm>
          <a:off x="0" y="0"/>
          <a:ext cx="0" cy="0"/>
          <a:chOff x="0" y="0"/>
          <a:chExt cx="0" cy="0"/>
        </a:xfrm>
      </p:grpSpPr>
      <p:sp>
        <p:nvSpPr>
          <p:cNvPr id="11" name="Rectangle 6"/>
          <p:cNvSpPr/>
          <p:nvPr/>
        </p:nvSpPr>
        <p:spPr>
          <a:xfrm>
            <a:off x="0" y="5971032"/>
            <a:ext cx="9144000" cy="886968"/>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2" name="Rectangle 9"/>
          <p:cNvSpPr/>
          <p:nvPr/>
        </p:nvSpPr>
        <p:spPr>
          <a:xfrm>
            <a:off x="-9144" y="6053328"/>
            <a:ext cx="2249424"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3" name="Rectangle 10"/>
          <p:cNvSpPr/>
          <p:nvPr/>
        </p:nvSpPr>
        <p:spPr>
          <a:xfrm>
            <a:off x="2359151" y="6044184"/>
            <a:ext cx="6784849"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4" name="Title Text"/>
          <p:cNvSpPr txBox="1"/>
          <p:nvPr>
            <p:ph type="title"/>
          </p:nvPr>
        </p:nvSpPr>
        <p:spPr>
          <a:xfrm>
            <a:off x="2362200" y="4038600"/>
            <a:ext cx="6477000" cy="1828800"/>
          </a:xfrm>
          <a:prstGeom prst="rect">
            <a:avLst/>
          </a:prstGeom>
        </p:spPr>
        <p:txBody>
          <a:bodyPr anchor="b"/>
          <a:lstStyle>
            <a:lvl1pPr>
              <a:defRPr cap="all">
                <a:solidFill>
                  <a:srgbClr val="DEF5FA"/>
                </a:solidFill>
              </a:defRPr>
            </a:lvl1pPr>
          </a:lstStyle>
          <a:p>
            <a:pPr/>
            <a:r>
              <a:t>Title Text</a:t>
            </a:r>
          </a:p>
        </p:txBody>
      </p:sp>
      <p:sp>
        <p:nvSpPr>
          <p:cNvPr id="15" name="Body Level One…"/>
          <p:cNvSpPr txBox="1"/>
          <p:nvPr>
            <p:ph type="body" sz="quarter" idx="1"/>
          </p:nvPr>
        </p:nvSpPr>
        <p:spPr>
          <a:xfrm>
            <a:off x="2362200" y="6050036"/>
            <a:ext cx="6705600" cy="685801"/>
          </a:xfrm>
          <a:prstGeom prst="rect">
            <a:avLst/>
          </a:prstGeom>
        </p:spPr>
        <p:txBody>
          <a:bodyPr anchor="ctr"/>
          <a:lstStyle>
            <a:lvl1pPr marL="0" indent="0">
              <a:buClrTx/>
              <a:buSzTx/>
              <a:buNone/>
              <a:defRPr sz="2600">
                <a:solidFill>
                  <a:srgbClr val="FFFFFF"/>
                </a:solidFill>
              </a:defRPr>
            </a:lvl1pPr>
            <a:lvl2pPr marL="0" indent="457200">
              <a:buClrTx/>
              <a:buSzTx/>
              <a:buNone/>
              <a:defRPr sz="2600">
                <a:solidFill>
                  <a:srgbClr val="FFFFFF"/>
                </a:solidFill>
              </a:defRPr>
            </a:lvl2pPr>
            <a:lvl3pPr marL="0" indent="914400">
              <a:buClrTx/>
              <a:buSzTx/>
              <a:buNone/>
              <a:defRPr sz="2600">
                <a:solidFill>
                  <a:srgbClr val="FFFFFF"/>
                </a:solidFill>
              </a:defRPr>
            </a:lvl3pPr>
            <a:lvl4pPr marL="0" indent="1371600">
              <a:buClrTx/>
              <a:buSzTx/>
              <a:buNone/>
              <a:defRPr sz="2600">
                <a:solidFill>
                  <a:srgbClr val="FFFFFF"/>
                </a:solidFill>
              </a:defRPr>
            </a:lvl4pPr>
            <a:lvl5pPr marL="0" indent="1828800">
              <a:buClrTx/>
              <a:buSzTx/>
              <a:buNone/>
              <a:defRPr sz="26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
        <p:nvSpPr>
          <p:cNvPr id="16" name="Slide Number"/>
          <p:cNvSpPr txBox="1"/>
          <p:nvPr>
            <p:ph type="sldNum" sz="quarter" idx="2"/>
          </p:nvPr>
        </p:nvSpPr>
        <p:spPr>
          <a:xfrm>
            <a:off x="8246697" y="252730"/>
            <a:ext cx="346806" cy="332741"/>
          </a:xfrm>
          <a:prstGeom prst="rect">
            <a:avLst/>
          </a:prstGeom>
        </p:spPr>
        <p:txBody>
          <a:bodyPr/>
          <a:lstStyle>
            <a:lvl1pPr>
              <a:defRPr>
                <a:solidFill>
                  <a:srgbClr val="DEF5FA"/>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Vertical Text">
    <p:spTree>
      <p:nvGrpSpPr>
        <p:cNvPr id="1" name=""/>
        <p:cNvGrpSpPr/>
        <p:nvPr/>
      </p:nvGrpSpPr>
      <p:grpSpPr>
        <a:xfrm>
          <a:off x="0" y="0"/>
          <a:ext cx="0" cy="0"/>
          <a:chOff x="0" y="0"/>
          <a:chExt cx="0" cy="0"/>
        </a:xfrm>
      </p:grpSpPr>
      <p:sp>
        <p:nvSpPr>
          <p:cNvPr id="117"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18"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19"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20" name="Title Text"/>
          <p:cNvSpPr txBox="1"/>
          <p:nvPr>
            <p:ph type="title"/>
          </p:nvPr>
        </p:nvSpPr>
        <p:spPr>
          <a:xfrm>
            <a:off x="152400" y="228600"/>
            <a:ext cx="8839200" cy="990600"/>
          </a:xfrm>
          <a:prstGeom prst="rect">
            <a:avLst/>
          </a:prstGeom>
        </p:spPr>
        <p:txBody>
          <a:bodyPr/>
          <a:lstStyle/>
          <a:p>
            <a:pPr/>
            <a:r>
              <a:t>Title Text</a:t>
            </a:r>
          </a:p>
        </p:txBody>
      </p:sp>
      <p:sp>
        <p:nvSpPr>
          <p:cNvPr id="121" name="Body Level One…"/>
          <p:cNvSpPr txBox="1"/>
          <p:nvPr>
            <p:ph type="body" idx="1"/>
          </p:nvPr>
        </p:nvSpPr>
        <p:spPr>
          <a:xfrm>
            <a:off x="152400" y="1600200"/>
            <a:ext cx="8839200" cy="5105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22"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Vertical Title and Text">
    <p:spTree>
      <p:nvGrpSpPr>
        <p:cNvPr id="1" name=""/>
        <p:cNvGrpSpPr/>
        <p:nvPr/>
      </p:nvGrpSpPr>
      <p:grpSpPr>
        <a:xfrm>
          <a:off x="0" y="0"/>
          <a:ext cx="0" cy="0"/>
          <a:chOff x="0" y="0"/>
          <a:chExt cx="0" cy="0"/>
        </a:xfrm>
      </p:grpSpPr>
      <p:sp>
        <p:nvSpPr>
          <p:cNvPr id="129" name="Title Text"/>
          <p:cNvSpPr txBox="1"/>
          <p:nvPr>
            <p:ph type="title"/>
          </p:nvPr>
        </p:nvSpPr>
        <p:spPr>
          <a:xfrm>
            <a:off x="6553200" y="609600"/>
            <a:ext cx="2057400" cy="5516563"/>
          </a:xfrm>
          <a:prstGeom prst="rect">
            <a:avLst/>
          </a:prstGeom>
        </p:spPr>
        <p:txBody>
          <a:bodyPr/>
          <a:lstStyle/>
          <a:p>
            <a:pPr/>
            <a:r>
              <a:t>Title Text</a:t>
            </a:r>
          </a:p>
        </p:txBody>
      </p:sp>
      <p:sp>
        <p:nvSpPr>
          <p:cNvPr id="130" name="Body Level One…"/>
          <p:cNvSpPr txBox="1"/>
          <p:nvPr>
            <p:ph type="body" idx="1"/>
          </p:nvPr>
        </p:nvSpPr>
        <p:spPr>
          <a:xfrm>
            <a:off x="457200" y="609600"/>
            <a:ext cx="5562600" cy="551656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131" name="Rectangle 6"/>
          <p:cNvSpPr/>
          <p:nvPr/>
        </p:nvSpPr>
        <p:spPr>
          <a:xfrm>
            <a:off x="6096317" y="0"/>
            <a:ext cx="320041" cy="6858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32" name="Rectangle 7"/>
          <p:cNvSpPr/>
          <p:nvPr/>
        </p:nvSpPr>
        <p:spPr>
          <a:xfrm>
            <a:off x="6142037" y="609600"/>
            <a:ext cx="228601" cy="62484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33" name="Rectangle 8"/>
          <p:cNvSpPr/>
          <p:nvPr/>
        </p:nvSpPr>
        <p:spPr>
          <a:xfrm>
            <a:off x="6142037" y="0"/>
            <a:ext cx="228601" cy="5334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34" name="Slide Number"/>
          <p:cNvSpPr txBox="1"/>
          <p:nvPr>
            <p:ph type="sldNum" sz="quarter" idx="2"/>
          </p:nvPr>
        </p:nvSpPr>
        <p:spPr>
          <a:xfrm rot="5400000">
            <a:off x="6082935" y="100330"/>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and Content">
    <p:spTree>
      <p:nvGrpSpPr>
        <p:cNvPr id="1" name=""/>
        <p:cNvGrpSpPr/>
        <p:nvPr/>
      </p:nvGrpSpPr>
      <p:grpSpPr>
        <a:xfrm>
          <a:off x="0" y="0"/>
          <a:ext cx="0" cy="0"/>
          <a:chOff x="0" y="0"/>
          <a:chExt cx="0" cy="0"/>
        </a:xfrm>
      </p:grpSpPr>
      <p:sp>
        <p:nvSpPr>
          <p:cNvPr id="23"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24"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25"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26" name="Title Text"/>
          <p:cNvSpPr txBox="1"/>
          <p:nvPr>
            <p:ph type="title"/>
          </p:nvPr>
        </p:nvSpPr>
        <p:spPr>
          <a:xfrm>
            <a:off x="152400" y="228600"/>
            <a:ext cx="8839200" cy="990600"/>
          </a:xfrm>
          <a:prstGeom prst="rect">
            <a:avLst/>
          </a:prstGeom>
        </p:spPr>
        <p:txBody>
          <a:bodyPr/>
          <a:lstStyle/>
          <a:p>
            <a:pPr/>
            <a:r>
              <a:t>Title Text</a:t>
            </a:r>
          </a:p>
        </p:txBody>
      </p:sp>
      <p:sp>
        <p:nvSpPr>
          <p:cNvPr id="27" name="Slide Number"/>
          <p:cNvSpPr txBox="1"/>
          <p:nvPr>
            <p:ph type="sldNum" sz="quarter" idx="2"/>
          </p:nvPr>
        </p:nvSpPr>
        <p:spPr>
          <a:xfrm>
            <a:off x="93297" y="1242300"/>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28" name="Body Level One…"/>
          <p:cNvSpPr txBox="1"/>
          <p:nvPr>
            <p:ph type="body" idx="1"/>
          </p:nvPr>
        </p:nvSpPr>
        <p:spPr>
          <a:xfrm>
            <a:off x="152400" y="1600200"/>
            <a:ext cx="8839200" cy="5105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Section Header">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35" name="Body Level One…"/>
          <p:cNvSpPr txBox="1"/>
          <p:nvPr>
            <p:ph type="body" sz="quarter" idx="1"/>
          </p:nvPr>
        </p:nvSpPr>
        <p:spPr>
          <a:xfrm>
            <a:off x="1371600" y="2743200"/>
            <a:ext cx="7123114" cy="1673225"/>
          </a:xfrm>
          <a:prstGeom prst="rect">
            <a:avLst/>
          </a:prstGeom>
        </p:spPr>
        <p:txBody>
          <a:bodyPr/>
          <a:lstStyle>
            <a:lvl1pPr marL="0" indent="0">
              <a:buClrTx/>
              <a:buSzTx/>
              <a:buNone/>
              <a:defRPr sz="2800">
                <a:solidFill>
                  <a:srgbClr val="464646"/>
                </a:solidFill>
              </a:defRPr>
            </a:lvl1pPr>
            <a:lvl2pPr marL="0" indent="365760">
              <a:buClrTx/>
              <a:buSzTx/>
              <a:buNone/>
              <a:defRPr sz="2800">
                <a:solidFill>
                  <a:srgbClr val="464646"/>
                </a:solidFill>
              </a:defRPr>
            </a:lvl2pPr>
            <a:lvl3pPr marL="0" indent="685800">
              <a:buClrTx/>
              <a:buSzTx/>
              <a:buNone/>
              <a:defRPr sz="2800">
                <a:solidFill>
                  <a:srgbClr val="464646"/>
                </a:solidFill>
              </a:defRPr>
            </a:lvl3pPr>
            <a:lvl4pPr marL="0" indent="1143000">
              <a:buClrTx/>
              <a:buSzTx/>
              <a:buNone/>
              <a:defRPr sz="2800">
                <a:solidFill>
                  <a:srgbClr val="464646"/>
                </a:solidFill>
              </a:defRPr>
            </a:lvl4pPr>
            <a:lvl5pPr marL="0" indent="1600200">
              <a:buClrTx/>
              <a:buSzTx/>
              <a:buNone/>
              <a:defRPr sz="2800">
                <a:solidFill>
                  <a:srgbClr val="464646"/>
                </a:solidFill>
              </a:defRPr>
            </a:lvl5pPr>
          </a:lstStyle>
          <a:p>
            <a:pPr/>
            <a:r>
              <a:t>Body Level One</a:t>
            </a:r>
          </a:p>
          <a:p>
            <a:pPr lvl="1"/>
            <a:r>
              <a:t>Body Level Two</a:t>
            </a:r>
          </a:p>
          <a:p>
            <a:pPr lvl="2"/>
            <a:r>
              <a:t>Body Level Three</a:t>
            </a:r>
          </a:p>
          <a:p>
            <a:pPr lvl="3"/>
            <a:r>
              <a:t>Body Level Four</a:t>
            </a:r>
          </a:p>
          <a:p>
            <a:pPr lvl="4"/>
            <a:r>
              <a:t>Body Level Five</a:t>
            </a:r>
          </a:p>
        </p:txBody>
      </p:sp>
      <p:sp>
        <p:nvSpPr>
          <p:cNvPr id="36" name="Rectangle 6"/>
          <p:cNvSpPr/>
          <p:nvPr/>
        </p:nvSpPr>
        <p:spPr>
          <a:xfrm>
            <a:off x="0" y="228600"/>
            <a:ext cx="9144000" cy="1143000"/>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37" name="Rectangle 7"/>
          <p:cNvSpPr/>
          <p:nvPr/>
        </p:nvSpPr>
        <p:spPr>
          <a:xfrm>
            <a:off x="0" y="304800"/>
            <a:ext cx="1295400" cy="990600"/>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38" name="Rectangle 8"/>
          <p:cNvSpPr/>
          <p:nvPr/>
        </p:nvSpPr>
        <p:spPr>
          <a:xfrm>
            <a:off x="1371600" y="304800"/>
            <a:ext cx="7772400" cy="990600"/>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39" name="Title Text"/>
          <p:cNvSpPr txBox="1"/>
          <p:nvPr>
            <p:ph type="title"/>
          </p:nvPr>
        </p:nvSpPr>
        <p:spPr>
          <a:xfrm>
            <a:off x="1371600" y="304800"/>
            <a:ext cx="7620000" cy="990600"/>
          </a:xfrm>
          <a:prstGeom prst="rect">
            <a:avLst/>
          </a:prstGeom>
        </p:spPr>
        <p:txBody>
          <a:bodyPr/>
          <a:lstStyle>
            <a:lvl1pPr>
              <a:defRPr>
                <a:solidFill>
                  <a:srgbClr val="FFFFFF"/>
                </a:solidFill>
              </a:defRPr>
            </a:lvl1pPr>
          </a:lstStyle>
          <a:p>
            <a:pPr/>
            <a:r>
              <a:t>Title Text</a:t>
            </a:r>
          </a:p>
        </p:txBody>
      </p:sp>
      <p:sp>
        <p:nvSpPr>
          <p:cNvPr id="40" name="Slide Number"/>
          <p:cNvSpPr txBox="1"/>
          <p:nvPr>
            <p:ph type="sldNum" sz="quarter" idx="2"/>
          </p:nvPr>
        </p:nvSpPr>
        <p:spPr>
          <a:xfrm>
            <a:off x="433853" y="590867"/>
            <a:ext cx="427694" cy="434341"/>
          </a:xfrm>
          <a:prstGeom prst="rect">
            <a:avLst/>
          </a:prstGeom>
        </p:spPr>
        <p:txBody>
          <a:bodyPr>
            <a:spAutoFit/>
          </a:bodyPr>
          <a:lstStyle>
            <a:lvl1pPr>
              <a:defRPr sz="2400">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wo Content">
    <p:spTree>
      <p:nvGrpSpPr>
        <p:cNvPr id="1" name=""/>
        <p:cNvGrpSpPr/>
        <p:nvPr/>
      </p:nvGrpSpPr>
      <p:grpSpPr>
        <a:xfrm>
          <a:off x="0" y="0"/>
          <a:ext cx="0" cy="0"/>
          <a:chOff x="0" y="0"/>
          <a:chExt cx="0" cy="0"/>
        </a:xfrm>
      </p:grpSpPr>
      <p:sp>
        <p:nvSpPr>
          <p:cNvPr id="47"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48"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49"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50" name="Title Text"/>
          <p:cNvSpPr txBox="1"/>
          <p:nvPr>
            <p:ph type="title"/>
          </p:nvPr>
        </p:nvSpPr>
        <p:spPr>
          <a:xfrm>
            <a:off x="152400" y="228600"/>
            <a:ext cx="8839200" cy="990600"/>
          </a:xfrm>
          <a:prstGeom prst="rect">
            <a:avLst/>
          </a:prstGeom>
        </p:spPr>
        <p:txBody>
          <a:bodyPr/>
          <a:lstStyle/>
          <a:p>
            <a:pPr/>
            <a:r>
              <a:t>Title Text</a:t>
            </a:r>
          </a:p>
        </p:txBody>
      </p:sp>
      <p:sp>
        <p:nvSpPr>
          <p:cNvPr id="51" name="Body Level One…"/>
          <p:cNvSpPr txBox="1"/>
          <p:nvPr>
            <p:ph type="body" sz="half" idx="1"/>
          </p:nvPr>
        </p:nvSpPr>
        <p:spPr>
          <a:xfrm>
            <a:off x="609600" y="1589567"/>
            <a:ext cx="3886200" cy="4572001"/>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2"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mparison">
    <p:spTree>
      <p:nvGrpSpPr>
        <p:cNvPr id="1" name=""/>
        <p:cNvGrpSpPr/>
        <p:nvPr/>
      </p:nvGrpSpPr>
      <p:grpSpPr>
        <a:xfrm>
          <a:off x="0" y="0"/>
          <a:ext cx="0" cy="0"/>
          <a:chOff x="0" y="0"/>
          <a:chExt cx="0" cy="0"/>
        </a:xfrm>
      </p:grpSpPr>
      <p:sp>
        <p:nvSpPr>
          <p:cNvPr id="59"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60"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61"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62" name="Title Text"/>
          <p:cNvSpPr txBox="1"/>
          <p:nvPr>
            <p:ph type="title"/>
          </p:nvPr>
        </p:nvSpPr>
        <p:spPr>
          <a:xfrm>
            <a:off x="533400" y="273050"/>
            <a:ext cx="8153400" cy="869950"/>
          </a:xfrm>
          <a:prstGeom prst="rect">
            <a:avLst/>
          </a:prstGeom>
        </p:spPr>
        <p:txBody>
          <a:bodyPr/>
          <a:lstStyle/>
          <a:p>
            <a:pPr/>
            <a:r>
              <a:t>Title Text</a:t>
            </a:r>
          </a:p>
        </p:txBody>
      </p:sp>
      <p:sp>
        <p:nvSpPr>
          <p:cNvPr id="63" name="Body Level One…"/>
          <p:cNvSpPr txBox="1"/>
          <p:nvPr>
            <p:ph type="body" sz="half" idx="1"/>
          </p:nvPr>
        </p:nvSpPr>
        <p:spPr>
          <a:xfrm>
            <a:off x="609600" y="2438400"/>
            <a:ext cx="3886200" cy="3581400"/>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4"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65" name="Text Placeholder 15"/>
          <p:cNvSpPr/>
          <p:nvPr>
            <p:ph type="body" sz="quarter" idx="13"/>
          </p:nvPr>
        </p:nvSpPr>
        <p:spPr>
          <a:xfrm>
            <a:off x="609600" y="1752600"/>
            <a:ext cx="3886200" cy="640081"/>
          </a:xfrm>
          <a:prstGeom prst="rect">
            <a:avLst/>
          </a:prstGeom>
          <a:solidFill>
            <a:schemeClr val="accent2"/>
          </a:solidFill>
        </p:spPr>
        <p:txBody>
          <a:bodyPr anchor="ctr"/>
          <a:lstStyle/>
          <a:p>
            <a:pPr marL="0" indent="0">
              <a:buClrTx/>
              <a:buSzTx/>
              <a:buNone/>
              <a:defRPr b="1" sz="2000">
                <a:solidFill>
                  <a:srgbClr val="FFFFFF"/>
                </a:solidFill>
              </a:defRPr>
            </a:pPr>
          </a:p>
        </p:txBody>
      </p:sp>
      <p:sp>
        <p:nvSpPr>
          <p:cNvPr id="66" name="Text Placeholder 14"/>
          <p:cNvSpPr/>
          <p:nvPr>
            <p:ph type="body" sz="quarter" idx="14"/>
          </p:nvPr>
        </p:nvSpPr>
        <p:spPr>
          <a:xfrm>
            <a:off x="4800600" y="1752600"/>
            <a:ext cx="3886200" cy="640081"/>
          </a:xfrm>
          <a:prstGeom prst="rect">
            <a:avLst/>
          </a:prstGeom>
          <a:solidFill>
            <a:schemeClr val="accent4"/>
          </a:solidFill>
        </p:spPr>
        <p:txBody>
          <a:bodyPr anchor="ctr"/>
          <a:lstStyle/>
          <a:p>
            <a:pPr marL="0" indent="0">
              <a:buClrTx/>
              <a:buSzTx/>
              <a:buNone/>
              <a:defRPr b="1" sz="2000">
                <a:solidFill>
                  <a:srgbClr val="FFFFFF"/>
                </a:solidFill>
              </a:defRPr>
            </a:pPr>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Title Only">
    <p:spTree>
      <p:nvGrpSpPr>
        <p:cNvPr id="1" name=""/>
        <p:cNvGrpSpPr/>
        <p:nvPr/>
      </p:nvGrpSpPr>
      <p:grpSpPr>
        <a:xfrm>
          <a:off x="0" y="0"/>
          <a:ext cx="0" cy="0"/>
          <a:chOff x="0" y="0"/>
          <a:chExt cx="0" cy="0"/>
        </a:xfrm>
      </p:grpSpPr>
      <p:sp>
        <p:nvSpPr>
          <p:cNvPr id="73"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74"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75"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76" name="Title Text"/>
          <p:cNvSpPr txBox="1"/>
          <p:nvPr>
            <p:ph type="title"/>
          </p:nvPr>
        </p:nvSpPr>
        <p:spPr>
          <a:xfrm>
            <a:off x="152400" y="228600"/>
            <a:ext cx="8839200" cy="990600"/>
          </a:xfrm>
          <a:prstGeom prst="rect">
            <a:avLst/>
          </a:prstGeom>
        </p:spPr>
        <p:txBody>
          <a:bodyPr/>
          <a:lstStyle/>
          <a:p>
            <a:pPr/>
            <a:r>
              <a:t>Title Text</a:t>
            </a:r>
          </a:p>
        </p:txBody>
      </p:sp>
      <p:sp>
        <p:nvSpPr>
          <p:cNvPr id="77"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Blank">
    <p:spTree>
      <p:nvGrpSpPr>
        <p:cNvPr id="1" name=""/>
        <p:cNvGrpSpPr/>
        <p:nvPr/>
      </p:nvGrpSpPr>
      <p:grpSpPr>
        <a:xfrm>
          <a:off x="0" y="0"/>
          <a:ext cx="0" cy="0"/>
          <a:chOff x="0" y="0"/>
          <a:chExt cx="0" cy="0"/>
        </a:xfrm>
      </p:grpSpPr>
      <p:sp>
        <p:nvSpPr>
          <p:cNvPr id="84"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Content with Caption">
    <p:spTree>
      <p:nvGrpSpPr>
        <p:cNvPr id="1" name=""/>
        <p:cNvGrpSpPr/>
        <p:nvPr/>
      </p:nvGrpSpPr>
      <p:grpSpPr>
        <a:xfrm>
          <a:off x="0" y="0"/>
          <a:ext cx="0" cy="0"/>
          <a:chOff x="0" y="0"/>
          <a:chExt cx="0" cy="0"/>
        </a:xfrm>
      </p:grpSpPr>
      <p:sp>
        <p:nvSpPr>
          <p:cNvPr id="91" name="Rectangle 6"/>
          <p:cNvSpPr/>
          <p:nvPr/>
        </p:nvSpPr>
        <p:spPr>
          <a:xfrm>
            <a:off x="0" y="1234439"/>
            <a:ext cx="9144000" cy="320041"/>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92" name="Rectangle 7"/>
          <p:cNvSpPr/>
          <p:nvPr/>
        </p:nvSpPr>
        <p:spPr>
          <a:xfrm>
            <a:off x="0" y="1280160"/>
            <a:ext cx="533400" cy="228601"/>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93" name="Rectangle 8"/>
          <p:cNvSpPr/>
          <p:nvPr/>
        </p:nvSpPr>
        <p:spPr>
          <a:xfrm>
            <a:off x="590550" y="1280160"/>
            <a:ext cx="8553450" cy="228601"/>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94" name="Title Text"/>
          <p:cNvSpPr txBox="1"/>
          <p:nvPr>
            <p:ph type="title"/>
          </p:nvPr>
        </p:nvSpPr>
        <p:spPr>
          <a:xfrm>
            <a:off x="609600" y="273050"/>
            <a:ext cx="8077200" cy="869950"/>
          </a:xfrm>
          <a:prstGeom prst="rect">
            <a:avLst/>
          </a:prstGeom>
        </p:spPr>
        <p:txBody>
          <a:bodyPr/>
          <a:lstStyle/>
          <a:p>
            <a:pPr/>
            <a:r>
              <a:t>Title Text</a:t>
            </a:r>
          </a:p>
        </p:txBody>
      </p:sp>
      <p:sp>
        <p:nvSpPr>
          <p:cNvPr id="95" name="Slide Number"/>
          <p:cNvSpPr txBox="1"/>
          <p:nvPr>
            <p:ph type="sldNum" sz="quarter" idx="2"/>
          </p:nvPr>
        </p:nvSpPr>
        <p:spPr>
          <a:xfrm>
            <a:off x="119555" y="1221911"/>
            <a:ext cx="346806" cy="332741"/>
          </a:xfrm>
          <a:prstGeom prst="rect">
            <a:avLst/>
          </a:prstGeom>
        </p:spPr>
        <p:txBody>
          <a:bodyPr/>
          <a:lstStyle>
            <a:lvl1pPr>
              <a:defRPr>
                <a:solidFill>
                  <a:srgbClr val="FFFFFF"/>
                </a:solidFill>
              </a:defRPr>
            </a:lvl1pPr>
          </a:lstStyle>
          <a:p>
            <a:pPr/>
            <a:fld id="{86CB4B4D-7CA3-9044-876B-883B54F8677D}" type="slidenum"/>
          </a:p>
        </p:txBody>
      </p:sp>
      <p:sp>
        <p:nvSpPr>
          <p:cNvPr id="96" name="Body Level One…"/>
          <p:cNvSpPr txBox="1"/>
          <p:nvPr>
            <p:ph type="body" sz="quarter" idx="1"/>
          </p:nvPr>
        </p:nvSpPr>
        <p:spPr>
          <a:xfrm>
            <a:off x="609600" y="1752600"/>
            <a:ext cx="1600200" cy="4343400"/>
          </a:xfrm>
          <a:prstGeom prst="rect">
            <a:avLst/>
          </a:prstGeom>
          <a:solidFill>
            <a:schemeClr val="accent2"/>
          </a:solidFill>
          <a:ln w="50800" cap="sq">
            <a:solidFill>
              <a:schemeClr val="accent2"/>
            </a:solidFill>
            <a:miter lim="800000"/>
          </a:ln>
        </p:spPr>
        <p:txBody>
          <a:bodyPr lIns="91439" tIns="91439" rIns="91439" bIns="91439"/>
          <a:lstStyle>
            <a:lvl1pPr marL="0" indent="0">
              <a:spcBef>
                <a:spcPts val="1000"/>
              </a:spcBef>
              <a:buClrTx/>
              <a:buSzTx/>
              <a:buNone/>
              <a:defRPr sz="1800">
                <a:solidFill>
                  <a:srgbClr val="FFFFFF"/>
                </a:solidFill>
              </a:defRPr>
            </a:lvl1pPr>
            <a:lvl2pPr marL="0" indent="365760">
              <a:spcBef>
                <a:spcPts val="1000"/>
              </a:spcBef>
              <a:buClrTx/>
              <a:buSzTx/>
              <a:buNone/>
              <a:defRPr sz="1800">
                <a:solidFill>
                  <a:srgbClr val="FFFFFF"/>
                </a:solidFill>
              </a:defRPr>
            </a:lvl2pPr>
            <a:lvl3pPr marL="0" indent="685800">
              <a:spcBef>
                <a:spcPts val="1000"/>
              </a:spcBef>
              <a:buClrTx/>
              <a:buSzTx/>
              <a:buNone/>
              <a:defRPr sz="1800">
                <a:solidFill>
                  <a:srgbClr val="FFFFFF"/>
                </a:solidFill>
              </a:defRPr>
            </a:lvl3pPr>
            <a:lvl4pPr marL="0" indent="1143000">
              <a:spcBef>
                <a:spcPts val="1000"/>
              </a:spcBef>
              <a:buClrTx/>
              <a:buSzTx/>
              <a:buNone/>
              <a:defRPr sz="1800">
                <a:solidFill>
                  <a:srgbClr val="FFFFFF"/>
                </a:solidFill>
              </a:defRPr>
            </a:lvl4pPr>
            <a:lvl5pPr marL="0" indent="1600200">
              <a:spcBef>
                <a:spcPts val="1000"/>
              </a:spcBef>
              <a:buClrTx/>
              <a:buSzTx/>
              <a:buNone/>
              <a:defRPr sz="1800">
                <a:solidFill>
                  <a:srgbClr val="FFFFFF"/>
                </a:solidFill>
              </a:defRPr>
            </a:lvl5pPr>
          </a:lstStyle>
          <a:p>
            <a:pPr/>
            <a:r>
              <a:t>Body Level One</a:t>
            </a:r>
          </a:p>
          <a:p>
            <a:pPr lvl="1"/>
            <a:r>
              <a:t>Body Level Two</a:t>
            </a:r>
          </a:p>
          <a:p>
            <a:pPr lvl="2"/>
            <a:r>
              <a:t>Body Level Three</a:t>
            </a:r>
          </a:p>
          <a:p>
            <a:pPr lvl="3"/>
            <a:r>
              <a:t>Body Level Four</a:t>
            </a:r>
          </a:p>
          <a:p>
            <a:pPr lvl="4"/>
            <a:r>
              <a:t>Body Level Five</a:t>
            </a:r>
          </a:p>
        </p:txBody>
      </p:sp>
    </p:spTree>
  </p:cSld>
  <p:clrMapOvr>
    <a:masterClrMapping/>
  </p:clrMapOvr>
  <p:transition xmlns:p14="http://schemas.microsoft.com/office/powerpoint/2010/main" spd="med" advClick="1"/>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Picture with Caption">
    <p:bg>
      <p:bgPr>
        <a:blipFill rotWithShape="1">
          <a:blip r:embed="rId2"/>
          <a:srcRect l="0" t="0" r="0" b="0"/>
          <a:tile tx="0" ty="0" sx="100000" sy="100000" flip="none" algn="tl"/>
        </a:blipFill>
      </p:bgPr>
    </p:bg>
    <p:spTree>
      <p:nvGrpSpPr>
        <p:cNvPr id="1" name=""/>
        <p:cNvGrpSpPr/>
        <p:nvPr/>
      </p:nvGrpSpPr>
      <p:grpSpPr>
        <a:xfrm>
          <a:off x="0" y="0"/>
          <a:ext cx="0" cy="0"/>
          <a:chOff x="0" y="0"/>
          <a:chExt cx="0" cy="0"/>
        </a:xfrm>
      </p:grpSpPr>
      <p:sp>
        <p:nvSpPr>
          <p:cNvPr id="103" name="Body Level One…"/>
          <p:cNvSpPr txBox="1"/>
          <p:nvPr>
            <p:ph type="body" sz="quarter" idx="1"/>
          </p:nvPr>
        </p:nvSpPr>
        <p:spPr>
          <a:xfrm>
            <a:off x="1600200" y="5486400"/>
            <a:ext cx="7315200" cy="685800"/>
          </a:xfrm>
          <a:prstGeom prst="rect">
            <a:avLst/>
          </a:prstGeom>
        </p:spPr>
        <p:txBody>
          <a:bodyPr/>
          <a:lstStyle>
            <a:lvl1pPr marL="0" indent="0">
              <a:buClrTx/>
              <a:buSzTx/>
              <a:buNone/>
              <a:defRPr sz="1700"/>
            </a:lvl1pPr>
            <a:lvl2pPr marL="0" indent="365760">
              <a:buClrTx/>
              <a:buSzTx/>
              <a:buNone/>
              <a:defRPr sz="1700"/>
            </a:lvl2pPr>
            <a:lvl3pPr marL="0" indent="685800">
              <a:buClrTx/>
              <a:buSzTx/>
              <a:buNone/>
              <a:defRPr sz="1700"/>
            </a:lvl3pPr>
            <a:lvl4pPr marL="0" indent="1143000">
              <a:buClrTx/>
              <a:buSzTx/>
              <a:buNone/>
              <a:defRPr sz="1700"/>
            </a:lvl4pPr>
            <a:lvl5pPr marL="0" indent="1600200">
              <a:buClrTx/>
              <a:buSzTx/>
              <a:buNone/>
              <a:defRPr sz="1700"/>
            </a:lvl5pPr>
          </a:lstStyle>
          <a:p>
            <a:pPr/>
            <a:r>
              <a:t>Body Level One</a:t>
            </a:r>
          </a:p>
          <a:p>
            <a:pPr lvl="1"/>
            <a:r>
              <a:t>Body Level Two</a:t>
            </a:r>
          </a:p>
          <a:p>
            <a:pPr lvl="2"/>
            <a:r>
              <a:t>Body Level Three</a:t>
            </a:r>
          </a:p>
          <a:p>
            <a:pPr lvl="3"/>
            <a:r>
              <a:t>Body Level Four</a:t>
            </a:r>
          </a:p>
          <a:p>
            <a:pPr lvl="4"/>
            <a:r>
              <a:t>Body Level Five</a:t>
            </a:r>
          </a:p>
        </p:txBody>
      </p:sp>
      <p:sp>
        <p:nvSpPr>
          <p:cNvPr id="104" name="Rectangle 7"/>
          <p:cNvSpPr/>
          <p:nvPr/>
        </p:nvSpPr>
        <p:spPr>
          <a:xfrm>
            <a:off x="-9145" y="4572000"/>
            <a:ext cx="9144001" cy="886967"/>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5" name="Rectangle 8"/>
          <p:cNvSpPr/>
          <p:nvPr/>
        </p:nvSpPr>
        <p:spPr>
          <a:xfrm>
            <a:off x="-9145" y="4663440"/>
            <a:ext cx="1463042" cy="713233"/>
          </a:xfrm>
          <a:prstGeom prst="rect">
            <a:avLst/>
          </a:prstGeom>
          <a:solidFill>
            <a:schemeClr val="accent2"/>
          </a:solidFill>
          <a:ln w="12700">
            <a:miter lim="400000"/>
          </a:ln>
        </p:spPr>
        <p:txBody>
          <a:bodyPr lIns="45719" rIns="45719" anchor="ctr"/>
          <a:lstStyle/>
          <a:p>
            <a:pPr algn="ctr">
              <a:defRPr>
                <a:solidFill>
                  <a:srgbClr val="FFFFFF"/>
                </a:solidFill>
              </a:defRPr>
            </a:pPr>
          </a:p>
        </p:txBody>
      </p:sp>
      <p:sp>
        <p:nvSpPr>
          <p:cNvPr id="106" name="Rectangle 9"/>
          <p:cNvSpPr/>
          <p:nvPr/>
        </p:nvSpPr>
        <p:spPr>
          <a:xfrm>
            <a:off x="1545336" y="4654296"/>
            <a:ext cx="7598665" cy="713233"/>
          </a:xfrm>
          <a:prstGeom prst="rect">
            <a:avLst/>
          </a:prstGeom>
          <a:solidFill>
            <a:schemeClr val="accent1"/>
          </a:solidFill>
          <a:ln w="12700">
            <a:miter lim="400000"/>
          </a:ln>
        </p:spPr>
        <p:txBody>
          <a:bodyPr lIns="45719" rIns="45719" anchor="ctr"/>
          <a:lstStyle/>
          <a:p>
            <a:pPr algn="ctr">
              <a:defRPr>
                <a:solidFill>
                  <a:srgbClr val="FFFFFF"/>
                </a:solidFill>
              </a:defRPr>
            </a:pPr>
          </a:p>
        </p:txBody>
      </p:sp>
      <p:sp>
        <p:nvSpPr>
          <p:cNvPr id="107" name="Title Text"/>
          <p:cNvSpPr txBox="1"/>
          <p:nvPr>
            <p:ph type="title"/>
          </p:nvPr>
        </p:nvSpPr>
        <p:spPr>
          <a:xfrm>
            <a:off x="1600200" y="4648200"/>
            <a:ext cx="7315200" cy="685800"/>
          </a:xfrm>
          <a:prstGeom prst="rect">
            <a:avLst/>
          </a:prstGeom>
        </p:spPr>
        <p:txBody>
          <a:bodyPr/>
          <a:lstStyle>
            <a:lvl1pPr>
              <a:defRPr sz="2800">
                <a:solidFill>
                  <a:srgbClr val="FFFFFF"/>
                </a:solidFill>
              </a:defRPr>
            </a:lvl1pPr>
          </a:lstStyle>
          <a:p>
            <a:pPr/>
            <a:r>
              <a:t>Title Text</a:t>
            </a:r>
          </a:p>
        </p:txBody>
      </p:sp>
      <p:sp>
        <p:nvSpPr>
          <p:cNvPr id="108" name="Rectangle 10"/>
          <p:cNvSpPr/>
          <p:nvPr/>
        </p:nvSpPr>
        <p:spPr>
          <a:xfrm>
            <a:off x="1447800" y="0"/>
            <a:ext cx="100585" cy="6867143"/>
          </a:xfrm>
          <a:prstGeom prst="rect">
            <a:avLst/>
          </a:prstGeom>
          <a:solidFill>
            <a:srgbClr val="FFFFFF"/>
          </a:solidFill>
          <a:ln w="12700">
            <a:miter lim="400000"/>
          </a:ln>
        </p:spPr>
        <p:txBody>
          <a:bodyPr lIns="45719" rIns="45719" anchor="ctr"/>
          <a:lstStyle/>
          <a:p>
            <a:pPr algn="ctr">
              <a:defRPr>
                <a:solidFill>
                  <a:srgbClr val="FFFFFF"/>
                </a:solidFill>
              </a:defRPr>
            </a:pPr>
          </a:p>
        </p:txBody>
      </p:sp>
      <p:sp>
        <p:nvSpPr>
          <p:cNvPr id="109" name="Slide Number"/>
          <p:cNvSpPr txBox="1"/>
          <p:nvPr>
            <p:ph type="sldNum" sz="quarter" idx="2"/>
          </p:nvPr>
        </p:nvSpPr>
        <p:spPr>
          <a:xfrm>
            <a:off x="483091" y="4756467"/>
            <a:ext cx="481618" cy="485141"/>
          </a:xfrm>
          <a:prstGeom prst="rect">
            <a:avLst/>
          </a:prstGeom>
        </p:spPr>
        <p:txBody>
          <a:bodyPr/>
          <a:lstStyle>
            <a:lvl1pPr>
              <a:defRPr sz="2800">
                <a:solidFill>
                  <a:srgbClr val="FFFFFF"/>
                </a:solidFill>
              </a:defRPr>
            </a:lvl1pPr>
          </a:lstStyle>
          <a:p>
            <a:pPr/>
            <a:fld id="{86CB4B4D-7CA3-9044-876B-883B54F8677D}" type="slidenum"/>
          </a:p>
        </p:txBody>
      </p:sp>
      <p:sp>
        <p:nvSpPr>
          <p:cNvPr id="110" name="Picture Placeholder 2"/>
          <p:cNvSpPr/>
          <p:nvPr>
            <p:ph type="pic" idx="13"/>
          </p:nvPr>
        </p:nvSpPr>
        <p:spPr>
          <a:xfrm>
            <a:off x="1560575" y="0"/>
            <a:ext cx="7583425" cy="4568953"/>
          </a:xfrm>
          <a:prstGeom prst="rect">
            <a:avLst/>
          </a:prstGeom>
        </p:spPr>
        <p:txBody>
          <a:bodyPr lIns="91439" rIns="91439">
            <a:noAutofit/>
          </a:bodyPr>
          <a:lstStyle/>
          <a:p>
            <a:pPr/>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Slide Number"/>
          <p:cNvSpPr txBox="1"/>
          <p:nvPr>
            <p:ph type="sldNum" sz="quarter" idx="2"/>
          </p:nvPr>
        </p:nvSpPr>
        <p:spPr>
          <a:xfrm>
            <a:off x="93297" y="6272530"/>
            <a:ext cx="346806" cy="332741"/>
          </a:xfrm>
          <a:prstGeom prst="rect">
            <a:avLst/>
          </a:prstGeom>
          <a:ln w="12700">
            <a:miter lim="400000"/>
          </a:ln>
        </p:spPr>
        <p:txBody>
          <a:bodyPr wrap="none" lIns="45719" rIns="45719" anchor="ctr">
            <a:normAutofit fontScale="100000" lnSpcReduction="0"/>
          </a:bodyPr>
          <a:lstStyle>
            <a:lvl1pPr algn="ctr">
              <a:defRPr b="1">
                <a:solidFill>
                  <a:srgbClr val="464646"/>
                </a:solidFill>
              </a:defRPr>
            </a:lvl1pPr>
          </a:lstStyle>
          <a:p>
            <a:pPr/>
            <a:fld id="{86CB4B4D-7CA3-9044-876B-883B54F8677D}" type="slidenum"/>
          </a:p>
        </p:txBody>
      </p:sp>
      <p:sp>
        <p:nvSpPr>
          <p:cNvPr id="3" name="Title Text"/>
          <p:cNvSpPr txBox="1"/>
          <p:nvPr>
            <p:ph type="title"/>
          </p:nvPr>
        </p:nvSpPr>
        <p:spPr>
          <a:xfrm>
            <a:off x="457200" y="92074"/>
            <a:ext cx="8229600" cy="1508126"/>
          </a:xfrm>
          <a:prstGeom prst="rect">
            <a:avLst/>
          </a:prstGeom>
          <a:ln w="12700">
            <a:miter lim="400000"/>
          </a:ln>
          <a:extLst>
            <a:ext uri="{C572A759-6A51-4108-AA02-DFA0A04FC94B}">
              <ma14:wrappingTextBoxFlag xmlns:ma14="http://schemas.microsoft.com/office/mac/drawingml/2011/main" val="1"/>
            </a:ext>
          </a:extLst>
        </p:spPr>
        <p:txBody>
          <a:bodyPr lIns="45719" rIns="45719" anchor="ctr">
            <a:normAutofit fontScale="100000" lnSpcReduction="0"/>
          </a:bodyPr>
          <a:lstStyle/>
          <a:p>
            <a:pPr/>
            <a:r>
              <a:t>Title Text</a:t>
            </a:r>
          </a:p>
        </p:txBody>
      </p:sp>
      <p:sp>
        <p:nvSpPr>
          <p:cNvPr id="4" name="Body Level One…"/>
          <p:cNvSpPr txBox="1"/>
          <p:nvPr>
            <p:ph type="body" idx="1"/>
          </p:nvPr>
        </p:nvSpPr>
        <p:spPr>
          <a:xfrm>
            <a:off x="457200" y="1600200"/>
            <a:ext cx="8229600" cy="5257800"/>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ln>
            <a:noFill/>
          </a:ln>
          <a:solidFill>
            <a:srgbClr val="464646"/>
          </a:solidFill>
          <a:uFillTx/>
          <a:latin typeface="Tw Cen MT"/>
          <a:ea typeface="Tw Cen MT"/>
          <a:cs typeface="Tw Cen MT"/>
          <a:sym typeface="Tw Cen MT"/>
        </a:defRPr>
      </a:lvl9pPr>
    </p:titleStyle>
    <p:bodyStyle>
      <a:lvl1pPr marL="320040" marR="0" indent="-320040" algn="l" defTabSz="914400" rtl="0" latinLnBrk="0">
        <a:lnSpc>
          <a:spcPct val="100000"/>
        </a:lnSpc>
        <a:spcBef>
          <a:spcPts val="700"/>
        </a:spcBef>
        <a:spcAft>
          <a:spcPts val="0"/>
        </a:spcAft>
        <a:buClr>
          <a:schemeClr val="accent2"/>
        </a:buClr>
        <a:buSzPct val="60000"/>
        <a:buFontTx/>
        <a:buChar char="◻"/>
        <a:tabLst/>
        <a:defRPr b="0" baseline="0" cap="none" i="0" spc="0" strike="noStrike" sz="2900" u="none">
          <a:ln>
            <a:noFill/>
          </a:ln>
          <a:solidFill>
            <a:srgbClr val="000000"/>
          </a:solidFill>
          <a:uFillTx/>
          <a:latin typeface="Tw Cen MT"/>
          <a:ea typeface="Tw Cen MT"/>
          <a:cs typeface="Tw Cen MT"/>
          <a:sym typeface="Tw Cen MT"/>
        </a:defRPr>
      </a:lvl1pPr>
      <a:lvl2pPr marL="671732" marR="0" indent="-305972" algn="l" defTabSz="914400" rtl="0" latinLnBrk="0">
        <a:lnSpc>
          <a:spcPct val="100000"/>
        </a:lnSpc>
        <a:spcBef>
          <a:spcPts val="700"/>
        </a:spcBef>
        <a:spcAft>
          <a:spcPts val="0"/>
        </a:spcAft>
        <a:buClr>
          <a:schemeClr val="accent2"/>
        </a:buClr>
        <a:buSzPct val="70000"/>
        <a:buFontTx/>
        <a:buChar char=""/>
        <a:tabLst/>
        <a:defRPr b="0" baseline="0" cap="none" i="0" spc="0" strike="noStrike" sz="2900" u="none">
          <a:ln>
            <a:noFill/>
          </a:ln>
          <a:solidFill>
            <a:srgbClr val="000000"/>
          </a:solidFill>
          <a:uFillTx/>
          <a:latin typeface="Tw Cen MT"/>
          <a:ea typeface="Tw Cen MT"/>
          <a:cs typeface="Tw Cen MT"/>
          <a:sym typeface="Tw Cen MT"/>
        </a:defRPr>
      </a:lvl2pPr>
      <a:lvl3pPr marL="974034" marR="0" indent="-288234"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ln>
            <a:noFill/>
          </a:ln>
          <a:solidFill>
            <a:srgbClr val="000000"/>
          </a:solidFill>
          <a:uFillTx/>
          <a:latin typeface="Tw Cen MT"/>
          <a:ea typeface="Tw Cen MT"/>
          <a:cs typeface="Tw Cen MT"/>
          <a:sym typeface="Tw Cen MT"/>
        </a:defRPr>
      </a:lvl3pPr>
      <a:lvl4pPr marL="1474469" marR="0" indent="-331469" algn="l" defTabSz="914400" rtl="0" latinLnBrk="0">
        <a:lnSpc>
          <a:spcPct val="100000"/>
        </a:lnSpc>
        <a:spcBef>
          <a:spcPts val="700"/>
        </a:spcBef>
        <a:spcAft>
          <a:spcPts val="0"/>
        </a:spcAft>
        <a:buClr>
          <a:schemeClr val="accent2"/>
        </a:buClr>
        <a:buSzPct val="75000"/>
        <a:buFontTx/>
        <a:buChar char="■"/>
        <a:tabLst/>
        <a:defRPr b="0" baseline="0" cap="none" i="0" spc="0" strike="noStrike" sz="2900" u="none">
          <a:ln>
            <a:noFill/>
          </a:ln>
          <a:solidFill>
            <a:srgbClr val="000000"/>
          </a:solidFill>
          <a:uFillTx/>
          <a:latin typeface="Tw Cen MT"/>
          <a:ea typeface="Tw Cen MT"/>
          <a:cs typeface="Tw Cen MT"/>
          <a:sym typeface="Tw Cen MT"/>
        </a:defRPr>
      </a:lvl4pPr>
      <a:lvl5pPr marL="1931670" marR="0" indent="-331470" algn="l" defTabSz="914400" rtl="0" latinLnBrk="0">
        <a:lnSpc>
          <a:spcPct val="100000"/>
        </a:lnSpc>
        <a:spcBef>
          <a:spcPts val="700"/>
        </a:spcBef>
        <a:spcAft>
          <a:spcPts val="0"/>
        </a:spcAft>
        <a:buClr>
          <a:schemeClr val="accent2"/>
        </a:buClr>
        <a:buSzPct val="65000"/>
        <a:buFontTx/>
        <a:buChar char="■"/>
        <a:tabLst/>
        <a:defRPr b="0" baseline="0" cap="none" i="0" spc="0" strike="noStrike" sz="2900" u="none">
          <a:ln>
            <a:noFill/>
          </a:ln>
          <a:solidFill>
            <a:srgbClr val="000000"/>
          </a:solidFill>
          <a:uFillTx/>
          <a:latin typeface="Tw Cen MT"/>
          <a:ea typeface="Tw Cen MT"/>
          <a:cs typeface="Tw Cen MT"/>
          <a:sym typeface="Tw Cen MT"/>
        </a:defRPr>
      </a:lvl5pPr>
      <a:lvl6pPr marL="224282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6pPr>
      <a:lvl7pPr marL="251713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7pPr>
      <a:lvl8pPr marL="2791460"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8pPr>
      <a:lvl9pPr marL="3065779" marR="0" indent="-368300" algn="l" defTabSz="914400" rtl="0" latinLnBrk="0">
        <a:lnSpc>
          <a:spcPct val="100000"/>
        </a:lnSpc>
        <a:spcBef>
          <a:spcPts val="700"/>
        </a:spcBef>
        <a:spcAft>
          <a:spcPts val="0"/>
        </a:spcAft>
        <a:buClr>
          <a:schemeClr val="accent2"/>
        </a:buClr>
        <a:buSzPct val="100000"/>
        <a:buFontTx/>
        <a:buChar char="▪"/>
        <a:tabLst/>
        <a:defRPr b="0" baseline="0" cap="none" i="0" spc="0" strike="noStrike" sz="2900" u="none">
          <a:ln>
            <a:noFill/>
          </a:ln>
          <a:solidFill>
            <a:srgbClr val="000000"/>
          </a:solidFill>
          <a:uFillTx/>
          <a:latin typeface="Tw Cen MT"/>
          <a:ea typeface="Tw Cen MT"/>
          <a:cs typeface="Tw Cen MT"/>
          <a:sym typeface="Tw Cen MT"/>
        </a:defRPr>
      </a:lvl9pPr>
    </p:bodyStyle>
    <p:otherStyle>
      <a:lvl1pPr marL="0" marR="0" indent="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1pPr>
      <a:lvl2pPr marL="0" marR="0" indent="4572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2pPr>
      <a:lvl3pPr marL="0" marR="0" indent="9144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3pPr>
      <a:lvl4pPr marL="0" marR="0" indent="13716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4pPr>
      <a:lvl5pPr marL="0" marR="0" indent="18288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5pPr>
      <a:lvl6pPr marL="0" marR="0" indent="22860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6pPr>
      <a:lvl7pPr marL="0" marR="0" indent="27432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7pPr>
      <a:lvl8pPr marL="0" marR="0" indent="32004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8pPr>
      <a:lvl9pPr marL="0" marR="0" indent="3657600" algn="ctr" defTabSz="914400" rtl="0" latinLnBrk="0">
        <a:lnSpc>
          <a:spcPct val="100000"/>
        </a:lnSpc>
        <a:spcBef>
          <a:spcPts val="0"/>
        </a:spcBef>
        <a:spcAft>
          <a:spcPts val="0"/>
        </a:spcAft>
        <a:buClrTx/>
        <a:buSzTx/>
        <a:buFontTx/>
        <a:buNone/>
        <a:tabLst/>
        <a:defRPr b="1" baseline="0" cap="none" i="0" spc="0" strike="noStrike" sz="1800" u="none">
          <a:ln>
            <a:noFill/>
          </a:ln>
          <a:solidFill>
            <a:schemeClr val="tx1"/>
          </a:solidFill>
          <a:uFillTx/>
          <a:latin typeface="+mn-lt"/>
          <a:ea typeface="+mn-ea"/>
          <a:cs typeface="+mn-cs"/>
          <a:sym typeface="Tw Cen MT"/>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hyperlink" Target="http://mislove.org/" TargetMode="External"/><Relationship Id="rId3" Type="http://schemas.openxmlformats.org/officeDocument/2006/relationships/hyperlink" Target="http://cbw.sh/" TargetMode="External"/><Relationship Id="rId4" Type="http://schemas.openxmlformats.org/officeDocument/2006/relationships/hyperlink" Target="http://david.choffnes.com/" TargetMode="External"/></Relationships>

</file>

<file path=ppt/slides/_rels/slide1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2.tif"/><Relationship Id="rId3" Type="http://schemas.openxmlformats.org/officeDocument/2006/relationships/image" Target="../media/image3.png"/><Relationship Id="rId4" Type="http://schemas.openxmlformats.org/officeDocument/2006/relationships/image" Target="../media/image4.png"/><Relationship Id="rId5" Type="http://schemas.openxmlformats.org/officeDocument/2006/relationships/image" Target="../media/image5.png"/><Relationship Id="rId6" Type="http://schemas.openxmlformats.org/officeDocument/2006/relationships/image" Target="../media/image6.png"/><Relationship Id="rId7" Type="http://schemas.openxmlformats.org/officeDocument/2006/relationships/image" Target="../media/image7.png"/><Relationship Id="rId8" Type="http://schemas.openxmlformats.org/officeDocument/2006/relationships/image" Target="../media/image3.tif"/></Relationships>

</file>

<file path=ppt/slides/_rels/slide1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2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2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2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tif"/></Relationships>

</file>

<file path=ppt/slides/_rels/slide3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3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3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4.tif"/></Relationships>

</file>

<file path=ppt/slides/_rels/slide3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3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5.tif"/></Relationships>

</file>

<file path=ppt/slides/_rels/slide3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5.tif"/><Relationship Id="rId4" Type="http://schemas.openxmlformats.org/officeDocument/2006/relationships/image" Target="../media/image8.png"/></Relationships>

</file>

<file path=ppt/slides/_rels/slide3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9.png"/></Relationships>

</file>

<file path=ppt/slides/_rels/slide4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42.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 Id="rId3" Type="http://schemas.openxmlformats.org/officeDocument/2006/relationships/image" Target="../media/image1.jpeg"/></Relationships>

</file>

<file path=ppt/slides/_rels/slide4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0.png"/></Relationships>

</file>

<file path=ppt/slides/_rels/slide4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4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10.png"/></Relationships>

</file>

<file path=ppt/slides/_rels/slide4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Relationships xmlns="http://schemas.openxmlformats.org/package/2006/relationships"><Relationship Id="rId1" Type="http://schemas.openxmlformats.org/officeDocument/2006/relationships/slideLayout" Target="../slideLayouts/slideLayout3.xml"/></Relationships>

</file>

<file path=ppt/slides/_rels/slide5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54.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11.png"/><Relationship Id="rId4" Type="http://schemas.openxmlformats.org/officeDocument/2006/relationships/image" Target="../media/image12.png"/></Relationships>

</file>

<file path=ppt/slides/_rels/slide5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6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s>

</file>

<file path=ppt/slides/_rels/slide6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3.png"/></Relationships>

</file>

<file path=ppt/slides/_rels/slide64.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4.png"/></Relationships>

</file>

<file path=ppt/slides/_rels/slide6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5.png"/></Relationships>

</file>

<file path=ppt/slides/_rels/slide66.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6.tif"/></Relationships>

</file>

<file path=ppt/slides/_rels/slide6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7.tif"/></Relationships>

</file>

<file path=ppt/slides/_rels/slide6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 Id="rId3" Type="http://schemas.openxmlformats.org/officeDocument/2006/relationships/image" Target="../media/image16.png"/></Relationships>

</file>

<file path=ppt/slides/_rels/slide69.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xml"/></Relationships>

</file>

<file path=ppt/slides/_rels/slide70.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7.png"/></Relationships>

</file>

<file path=ppt/slides/_rels/slide7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hyperlink" Target="https://beej.us/guide/bgnet/" TargetMode="External"/></Relationships>

</file>

<file path=ppt/slides/_rels/slide9.xml.rels><?xml version="1.0" encoding="UTF-8"?>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3" name="Subtitle 2"/>
          <p:cNvSpPr txBox="1"/>
          <p:nvPr/>
        </p:nvSpPr>
        <p:spPr>
          <a:xfrm>
            <a:off x="685798" y="3496235"/>
            <a:ext cx="6662785" cy="213360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a:spcBef>
                <a:spcPts val="700"/>
              </a:spcBef>
              <a:defRPr b="1" sz="3600">
                <a:solidFill>
                  <a:srgbClr val="FFFFFF"/>
                </a:solidFill>
              </a:defRPr>
            </a:lvl1pPr>
          </a:lstStyle>
          <a:p>
            <a:pPr/>
            <a:r>
              <a:t>Lecture 6: Data Link</a:t>
            </a:r>
          </a:p>
        </p:txBody>
      </p:sp>
      <p:sp>
        <p:nvSpPr>
          <p:cNvPr id="144" name="Title 1"/>
          <p:cNvSpPr txBox="1"/>
          <p:nvPr>
            <p:ph type="ctrTitle"/>
          </p:nvPr>
        </p:nvSpPr>
        <p:spPr>
          <a:xfrm>
            <a:off x="685799" y="1143000"/>
            <a:ext cx="7395882" cy="1828800"/>
          </a:xfrm>
          <a:prstGeom prst="rect">
            <a:avLst/>
          </a:prstGeom>
        </p:spPr>
        <p:txBody>
          <a:bodyPr/>
          <a:lstStyle/>
          <a:p>
            <a:pPr defTabSz="777240">
              <a:defRPr cap="none" sz="5100"/>
            </a:pPr>
            <a:r>
              <a:t>CSCI-351</a:t>
            </a:r>
            <a:br/>
            <a:r>
              <a:rPr sz="4165"/>
              <a:t>Data communication and Networks</a:t>
            </a:r>
          </a:p>
        </p:txBody>
      </p:sp>
      <p:sp>
        <p:nvSpPr>
          <p:cNvPr id="145" name="The slide is built with the help of Prof. Alan Mislove, Christo Wilson, and David Choffnes's class"/>
          <p:cNvSpPr txBox="1"/>
          <p:nvPr/>
        </p:nvSpPr>
        <p:spPr>
          <a:xfrm>
            <a:off x="2387002" y="6330695"/>
            <a:ext cx="6274996" cy="269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spcBef>
                <a:spcPts val="700"/>
              </a:spcBef>
              <a:defRPr sz="1300">
                <a:solidFill>
                  <a:srgbClr val="FFFFFF"/>
                </a:solidFill>
              </a:defRPr>
            </a:pPr>
            <a:r>
              <a:t>The slide is built with the help of Prof. </a:t>
            </a:r>
            <a:r>
              <a:rPr>
                <a:hlinkClick r:id="rId2" invalidUrl="" action="" tgtFrame="" tooltip="" history="1" highlightClick="0" endSnd="0"/>
              </a:rPr>
              <a:t>Alan Mislove</a:t>
            </a:r>
            <a:r>
              <a:t>, </a:t>
            </a:r>
            <a:r>
              <a:rPr>
                <a:hlinkClick r:id="rId3" invalidUrl="" action="" tgtFrame="" tooltip="" history="1" highlightClick="0" endSnd="0"/>
              </a:rPr>
              <a:t>Christo Wilson</a:t>
            </a:r>
            <a:r>
              <a:t>, and </a:t>
            </a:r>
            <a:r>
              <a:rPr>
                <a:hlinkClick r:id="rId4" invalidUrl="" action="" tgtFrame="" tooltip="" history="1" highlightClick="0" endSnd="0"/>
              </a:rPr>
              <a:t>David Choffnes</a:t>
            </a:r>
            <a:r>
              <a:t>'s class</a:t>
            </a:r>
          </a:p>
        </p:txBody>
      </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81" name="Okay, what are we going to study?"/>
          <p:cNvSpPr txBox="1"/>
          <p:nvPr>
            <p:ph type="title"/>
          </p:nvPr>
        </p:nvSpPr>
        <p:spPr>
          <a:prstGeom prst="rect">
            <a:avLst/>
          </a:prstGeom>
        </p:spPr>
        <p:txBody>
          <a:bodyPr/>
          <a:lstStyle/>
          <a:p>
            <a:pPr/>
            <a:r>
              <a:t>Okay, what are we going to study?</a:t>
            </a:r>
          </a:p>
        </p:txBody>
      </p:sp>
      <p:sp>
        <p:nvSpPr>
          <p:cNvPr id="18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83" name="Application"/>
          <p:cNvSpPr txBox="1"/>
          <p:nvPr/>
        </p:nvSpPr>
        <p:spPr>
          <a:xfrm>
            <a:off x="1683362" y="1906255"/>
            <a:ext cx="2242664" cy="573178"/>
          </a:xfrm>
          <a:prstGeom prst="rect">
            <a:avLst/>
          </a:prstGeom>
          <a:solidFill>
            <a:srgbClr val="7030A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14300" algn="ctr">
              <a:spcBef>
                <a:spcPts val="600"/>
              </a:spcBef>
              <a:defRPr sz="2900">
                <a:solidFill>
                  <a:srgbClr val="FFFFFF"/>
                </a:solidFill>
              </a:defRPr>
            </a:lvl1pPr>
          </a:lstStyle>
          <a:p>
            <a:pPr>
              <a:defRPr sz="2200">
                <a:solidFill>
                  <a:srgbClr val="000000"/>
                </a:solidFill>
              </a:defRPr>
            </a:pPr>
            <a:r>
              <a:rPr sz="2900">
                <a:solidFill>
                  <a:srgbClr val="FFFFFF"/>
                </a:solidFill>
              </a:rPr>
              <a:t>Application</a:t>
            </a:r>
          </a:p>
        </p:txBody>
      </p:sp>
      <p:sp>
        <p:nvSpPr>
          <p:cNvPr id="184" name="Transport"/>
          <p:cNvSpPr txBox="1"/>
          <p:nvPr/>
        </p:nvSpPr>
        <p:spPr>
          <a:xfrm>
            <a:off x="1683366" y="2951911"/>
            <a:ext cx="2242655" cy="573178"/>
          </a:xfrm>
          <a:prstGeom prst="rect">
            <a:avLst/>
          </a:prstGeom>
          <a:solidFill>
            <a:srgbClr val="00B05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Transport</a:t>
            </a:r>
          </a:p>
        </p:txBody>
      </p:sp>
      <p:sp>
        <p:nvSpPr>
          <p:cNvPr id="185" name="Network"/>
          <p:cNvSpPr txBox="1"/>
          <p:nvPr/>
        </p:nvSpPr>
        <p:spPr>
          <a:xfrm>
            <a:off x="1683366" y="3997567"/>
            <a:ext cx="2242655" cy="573178"/>
          </a:xfrm>
          <a:prstGeom prst="rect">
            <a:avLst/>
          </a:prstGeom>
          <a:solidFill>
            <a:srgbClr val="92D05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Network</a:t>
            </a:r>
          </a:p>
        </p:txBody>
      </p:sp>
      <p:sp>
        <p:nvSpPr>
          <p:cNvPr id="186" name="Data Link"/>
          <p:cNvSpPr txBox="1"/>
          <p:nvPr/>
        </p:nvSpPr>
        <p:spPr>
          <a:xfrm>
            <a:off x="1683366" y="4986026"/>
            <a:ext cx="2242655" cy="573178"/>
          </a:xfrm>
          <a:prstGeom prst="rect">
            <a:avLst/>
          </a:prstGeom>
          <a:solidFill>
            <a:schemeClr val="accent3"/>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Data Link</a:t>
            </a:r>
          </a:p>
        </p:txBody>
      </p:sp>
      <p:sp>
        <p:nvSpPr>
          <p:cNvPr id="187" name="Physical"/>
          <p:cNvSpPr txBox="1"/>
          <p:nvPr/>
        </p:nvSpPr>
        <p:spPr>
          <a:xfrm>
            <a:off x="1683366" y="5974486"/>
            <a:ext cx="2242655" cy="573178"/>
          </a:xfrm>
          <a:prstGeom prst="rect">
            <a:avLst/>
          </a:prstGeom>
          <a:solidFill>
            <a:srgbClr val="FF0000"/>
          </a:solidFill>
          <a:ln w="57150">
            <a:solidFill>
              <a:srgbClr val="000000"/>
            </a:solidFill>
            <a:beve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defRPr sz="2232">
                <a:solidFill>
                  <a:srgbClr val="000000"/>
                </a:solidFill>
              </a:defRPr>
            </a:pPr>
            <a:r>
              <a:rPr sz="2976">
                <a:solidFill>
                  <a:srgbClr val="FFFFFF"/>
                </a:solidFill>
              </a:rPr>
              <a:t>Physical</a:t>
            </a:r>
          </a:p>
        </p:txBody>
      </p:sp>
      <p:grpSp>
        <p:nvGrpSpPr>
          <p:cNvPr id="191" name="Group"/>
          <p:cNvGrpSpPr/>
          <p:nvPr/>
        </p:nvGrpSpPr>
        <p:grpSpPr>
          <a:xfrm>
            <a:off x="4167437" y="4936724"/>
            <a:ext cx="952834" cy="790755"/>
            <a:chOff x="0" y="0"/>
            <a:chExt cx="952833" cy="790753"/>
          </a:xfrm>
        </p:grpSpPr>
        <p:pic>
          <p:nvPicPr>
            <p:cNvPr id="188" name="Image" descr="Image"/>
            <p:cNvPicPr>
              <a:picLocks noChangeAspect="1"/>
            </p:cNvPicPr>
            <p:nvPr/>
          </p:nvPicPr>
          <p:blipFill>
            <a:blip r:embed="rId2">
              <a:extLst/>
            </a:blip>
            <a:stretch>
              <a:fillRect/>
            </a:stretch>
          </p:blipFill>
          <p:spPr>
            <a:xfrm>
              <a:off x="0" y="330200"/>
              <a:ext cx="307037" cy="460554"/>
            </a:xfrm>
            <a:prstGeom prst="rect">
              <a:avLst/>
            </a:prstGeom>
            <a:ln w="12700" cap="flat">
              <a:noFill/>
              <a:miter lim="400000"/>
            </a:ln>
            <a:effectLst/>
          </p:spPr>
        </p:pic>
        <p:pic>
          <p:nvPicPr>
            <p:cNvPr id="189" name="Image" descr="Image"/>
            <p:cNvPicPr>
              <a:picLocks noChangeAspect="1"/>
            </p:cNvPicPr>
            <p:nvPr/>
          </p:nvPicPr>
          <p:blipFill>
            <a:blip r:embed="rId2">
              <a:extLst/>
            </a:blip>
            <a:stretch>
              <a:fillRect/>
            </a:stretch>
          </p:blipFill>
          <p:spPr>
            <a:xfrm>
              <a:off x="322898" y="0"/>
              <a:ext cx="307037" cy="460554"/>
            </a:xfrm>
            <a:prstGeom prst="rect">
              <a:avLst/>
            </a:prstGeom>
            <a:ln w="12700" cap="flat">
              <a:noFill/>
              <a:miter lim="400000"/>
            </a:ln>
            <a:effectLst/>
          </p:spPr>
        </p:pic>
        <p:pic>
          <p:nvPicPr>
            <p:cNvPr id="190" name="Image" descr="Image"/>
            <p:cNvPicPr>
              <a:picLocks noChangeAspect="1"/>
            </p:cNvPicPr>
            <p:nvPr/>
          </p:nvPicPr>
          <p:blipFill>
            <a:blip r:embed="rId2">
              <a:extLst/>
            </a:blip>
            <a:stretch>
              <a:fillRect/>
            </a:stretch>
          </p:blipFill>
          <p:spPr>
            <a:xfrm>
              <a:off x="645797" y="330200"/>
              <a:ext cx="307037" cy="460554"/>
            </a:xfrm>
            <a:prstGeom prst="rect">
              <a:avLst/>
            </a:prstGeom>
            <a:ln w="12700" cap="flat">
              <a:noFill/>
              <a:miter lim="400000"/>
            </a:ln>
            <a:effectLst/>
          </p:spPr>
        </p:pic>
      </p:grpSp>
      <p:grpSp>
        <p:nvGrpSpPr>
          <p:cNvPr id="194" name="Group"/>
          <p:cNvGrpSpPr/>
          <p:nvPr/>
        </p:nvGrpSpPr>
        <p:grpSpPr>
          <a:xfrm>
            <a:off x="4433744" y="5861024"/>
            <a:ext cx="533401" cy="800101"/>
            <a:chOff x="0" y="0"/>
            <a:chExt cx="533400" cy="800099"/>
          </a:xfrm>
        </p:grpSpPr>
        <p:pic>
          <p:nvPicPr>
            <p:cNvPr id="192" name="Image" descr="Image"/>
            <p:cNvPicPr>
              <a:picLocks noChangeAspect="1"/>
            </p:cNvPicPr>
            <p:nvPr/>
          </p:nvPicPr>
          <p:blipFill>
            <a:blip r:embed="rId2">
              <a:extLst/>
            </a:blip>
            <a:stretch>
              <a:fillRect/>
            </a:stretch>
          </p:blipFill>
          <p:spPr>
            <a:xfrm>
              <a:off x="0" y="0"/>
              <a:ext cx="533400" cy="800100"/>
            </a:xfrm>
            <a:prstGeom prst="rect">
              <a:avLst/>
            </a:prstGeom>
            <a:ln w="12700" cap="flat">
              <a:noFill/>
              <a:miter lim="400000"/>
            </a:ln>
            <a:effectLst/>
          </p:spPr>
        </p:pic>
        <p:pic>
          <p:nvPicPr>
            <p:cNvPr id="193" name="Image" descr="Image"/>
            <p:cNvPicPr>
              <a:picLocks noChangeAspect="1"/>
            </p:cNvPicPr>
            <p:nvPr/>
          </p:nvPicPr>
          <p:blipFill>
            <a:blip r:embed="rId3">
              <a:extLst/>
            </a:blip>
            <a:stretch>
              <a:fillRect/>
            </a:stretch>
          </p:blipFill>
          <p:spPr>
            <a:xfrm>
              <a:off x="113181" y="132231"/>
              <a:ext cx="307037" cy="307037"/>
            </a:xfrm>
            <a:prstGeom prst="rect">
              <a:avLst/>
            </a:prstGeom>
            <a:ln w="12700" cap="flat">
              <a:noFill/>
              <a:miter lim="400000"/>
            </a:ln>
            <a:effectLst/>
          </p:spPr>
        </p:pic>
      </p:grpSp>
      <p:grpSp>
        <p:nvGrpSpPr>
          <p:cNvPr id="199" name="Group"/>
          <p:cNvGrpSpPr/>
          <p:nvPr/>
        </p:nvGrpSpPr>
        <p:grpSpPr>
          <a:xfrm>
            <a:off x="5003157" y="3727335"/>
            <a:ext cx="3076606" cy="990601"/>
            <a:chOff x="0" y="0"/>
            <a:chExt cx="3076605" cy="990600"/>
          </a:xfrm>
        </p:grpSpPr>
        <p:pic>
          <p:nvPicPr>
            <p:cNvPr id="195" name="Image" descr="Image"/>
            <p:cNvPicPr>
              <a:picLocks noChangeAspect="1"/>
            </p:cNvPicPr>
            <p:nvPr/>
          </p:nvPicPr>
          <p:blipFill>
            <a:blip r:embed="rId4">
              <a:extLst/>
            </a:blip>
            <a:stretch>
              <a:fillRect/>
            </a:stretch>
          </p:blipFill>
          <p:spPr>
            <a:xfrm>
              <a:off x="0" y="0"/>
              <a:ext cx="1539068" cy="990600"/>
            </a:xfrm>
            <a:prstGeom prst="rect">
              <a:avLst/>
            </a:prstGeom>
            <a:ln w="12700" cap="flat">
              <a:noFill/>
              <a:miter lim="400000"/>
            </a:ln>
            <a:effectLst/>
          </p:spPr>
        </p:pic>
        <p:sp>
          <p:nvSpPr>
            <p:cNvPr id="196" name="Line"/>
            <p:cNvSpPr/>
            <p:nvPr/>
          </p:nvSpPr>
          <p:spPr>
            <a:xfrm>
              <a:off x="1688262" y="472129"/>
              <a:ext cx="873592" cy="1"/>
            </a:xfrm>
            <a:prstGeom prst="line">
              <a:avLst/>
            </a:prstGeom>
            <a:noFill/>
            <a:ln w="19050" cap="flat">
              <a:solidFill>
                <a:schemeClr val="accent1"/>
              </a:solidFill>
              <a:prstDash val="solid"/>
              <a:round/>
              <a:tailEnd type="triangle" w="med" len="med"/>
            </a:ln>
            <a:effectLst>
              <a:outerShdw sx="100000" sy="100000" kx="0" ky="0" algn="b" rotWithShape="0" blurRad="38100" dist="30000" dir="5400000">
                <a:srgbClr val="000000">
                  <a:alpha val="45000"/>
                </a:srgbClr>
              </a:outerShdw>
            </a:effectLst>
          </p:spPr>
          <p:txBody>
            <a:bodyPr wrap="square" lIns="45719" tIns="45719" rIns="45719" bIns="45719" numCol="1" anchor="t">
              <a:noAutofit/>
            </a:bodyPr>
            <a:lstStyle/>
            <a:p>
              <a:pPr/>
            </a:p>
          </p:txBody>
        </p:sp>
        <p:pic>
          <p:nvPicPr>
            <p:cNvPr id="197" name="Image" descr="Image"/>
            <p:cNvPicPr>
              <a:picLocks noChangeAspect="1"/>
            </p:cNvPicPr>
            <p:nvPr/>
          </p:nvPicPr>
          <p:blipFill>
            <a:blip r:embed="rId2">
              <a:extLst/>
            </a:blip>
            <a:stretch>
              <a:fillRect/>
            </a:stretch>
          </p:blipFill>
          <p:spPr>
            <a:xfrm>
              <a:off x="2656387" y="241656"/>
              <a:ext cx="420219" cy="630328"/>
            </a:xfrm>
            <a:prstGeom prst="rect">
              <a:avLst/>
            </a:prstGeom>
            <a:ln w="12700" cap="flat">
              <a:noFill/>
              <a:miter lim="400000"/>
            </a:ln>
            <a:effectLst/>
          </p:spPr>
        </p:pic>
        <p:sp>
          <p:nvSpPr>
            <p:cNvPr id="198" name="Packet"/>
            <p:cNvSpPr/>
            <p:nvPr/>
          </p:nvSpPr>
          <p:spPr>
            <a:xfrm>
              <a:off x="1697787" y="573671"/>
              <a:ext cx="854542" cy="287987"/>
            </a:xfrm>
            <a:prstGeom prst="rect">
              <a:avLst/>
            </a:prstGeom>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b="1" sz="1500"/>
              </a:lvl1pPr>
            </a:lstStyle>
            <a:p>
              <a:pPr/>
              <a:r>
                <a:t>Packet</a:t>
              </a:r>
            </a:p>
          </p:txBody>
        </p:sp>
      </p:grpSp>
      <p:pic>
        <p:nvPicPr>
          <p:cNvPr id="200" name="Image" descr="Image"/>
          <p:cNvPicPr>
            <a:picLocks noChangeAspect="1"/>
          </p:cNvPicPr>
          <p:nvPr/>
        </p:nvPicPr>
        <p:blipFill>
          <a:blip r:embed="rId2">
            <a:extLst/>
          </a:blip>
          <a:stretch>
            <a:fillRect/>
          </a:stretch>
        </p:blipFill>
        <p:spPr>
          <a:xfrm>
            <a:off x="4433744" y="2923336"/>
            <a:ext cx="420219" cy="630328"/>
          </a:xfrm>
          <a:prstGeom prst="rect">
            <a:avLst/>
          </a:prstGeom>
          <a:ln w="12700">
            <a:miter lim="400000"/>
          </a:ln>
        </p:spPr>
      </p:pic>
      <p:grpSp>
        <p:nvGrpSpPr>
          <p:cNvPr id="204" name="Group"/>
          <p:cNvGrpSpPr/>
          <p:nvPr/>
        </p:nvGrpSpPr>
        <p:grpSpPr>
          <a:xfrm>
            <a:off x="4944084" y="2825190"/>
            <a:ext cx="1019355" cy="796918"/>
            <a:chOff x="0" y="0"/>
            <a:chExt cx="1019353" cy="796916"/>
          </a:xfrm>
        </p:grpSpPr>
        <p:pic>
          <p:nvPicPr>
            <p:cNvPr id="201" name="Image" descr="Image"/>
            <p:cNvPicPr>
              <a:picLocks noChangeAspect="1"/>
            </p:cNvPicPr>
            <p:nvPr/>
          </p:nvPicPr>
          <p:blipFill>
            <a:blip r:embed="rId3">
              <a:extLst/>
            </a:blip>
            <a:stretch>
              <a:fillRect/>
            </a:stretch>
          </p:blipFill>
          <p:spPr>
            <a:xfrm>
              <a:off x="0" y="0"/>
              <a:ext cx="420219" cy="420219"/>
            </a:xfrm>
            <a:prstGeom prst="rect">
              <a:avLst/>
            </a:prstGeom>
            <a:ln w="12700" cap="flat">
              <a:noFill/>
              <a:miter lim="400000"/>
            </a:ln>
            <a:effectLst/>
          </p:spPr>
        </p:pic>
        <p:pic>
          <p:nvPicPr>
            <p:cNvPr id="202" name="Image" descr="Image"/>
            <p:cNvPicPr>
              <a:picLocks noChangeAspect="1"/>
            </p:cNvPicPr>
            <p:nvPr/>
          </p:nvPicPr>
          <p:blipFill>
            <a:blip r:embed="rId5">
              <a:extLst/>
            </a:blip>
            <a:stretch>
              <a:fillRect/>
            </a:stretch>
          </p:blipFill>
          <p:spPr>
            <a:xfrm>
              <a:off x="50089" y="476876"/>
              <a:ext cx="320041" cy="320041"/>
            </a:xfrm>
            <a:prstGeom prst="rect">
              <a:avLst/>
            </a:prstGeom>
            <a:ln w="12700" cap="flat">
              <a:noFill/>
              <a:miter lim="400000"/>
            </a:ln>
            <a:effectLst/>
          </p:spPr>
        </p:pic>
        <p:pic>
          <p:nvPicPr>
            <p:cNvPr id="203" name="Image" descr="Image"/>
            <p:cNvPicPr>
              <a:picLocks noChangeAspect="1"/>
            </p:cNvPicPr>
            <p:nvPr/>
          </p:nvPicPr>
          <p:blipFill>
            <a:blip r:embed="rId6">
              <a:extLst/>
            </a:blip>
            <a:stretch>
              <a:fillRect/>
            </a:stretch>
          </p:blipFill>
          <p:spPr>
            <a:xfrm>
              <a:off x="389027" y="98145"/>
              <a:ext cx="630327" cy="630328"/>
            </a:xfrm>
            <a:prstGeom prst="rect">
              <a:avLst/>
            </a:prstGeom>
            <a:ln w="12700" cap="flat">
              <a:noFill/>
              <a:miter lim="400000"/>
            </a:ln>
            <a:effectLst/>
          </p:spPr>
        </p:pic>
      </p:grpSp>
      <p:grpSp>
        <p:nvGrpSpPr>
          <p:cNvPr id="207" name="Group"/>
          <p:cNvGrpSpPr/>
          <p:nvPr/>
        </p:nvGrpSpPr>
        <p:grpSpPr>
          <a:xfrm>
            <a:off x="4433744" y="1982735"/>
            <a:ext cx="1843784" cy="420219"/>
            <a:chOff x="0" y="0"/>
            <a:chExt cx="1843782" cy="420218"/>
          </a:xfrm>
        </p:grpSpPr>
        <p:pic>
          <p:nvPicPr>
            <p:cNvPr id="205" name="Image" descr="Image"/>
            <p:cNvPicPr>
              <a:picLocks noChangeAspect="1"/>
            </p:cNvPicPr>
            <p:nvPr/>
          </p:nvPicPr>
          <p:blipFill>
            <a:blip r:embed="rId3">
              <a:extLst/>
            </a:blip>
            <a:stretch>
              <a:fillRect/>
            </a:stretch>
          </p:blipFill>
          <p:spPr>
            <a:xfrm>
              <a:off x="0" y="0"/>
              <a:ext cx="420219" cy="420219"/>
            </a:xfrm>
            <a:prstGeom prst="rect">
              <a:avLst/>
            </a:prstGeom>
            <a:ln w="12700" cap="flat">
              <a:noFill/>
              <a:miter lim="400000"/>
            </a:ln>
            <a:effectLst/>
          </p:spPr>
        </p:pic>
        <p:sp>
          <p:nvSpPr>
            <p:cNvPr id="206" name="John: Hi there"/>
            <p:cNvSpPr/>
            <p:nvPr/>
          </p:nvSpPr>
          <p:spPr>
            <a:xfrm>
              <a:off x="585278" y="66115"/>
              <a:ext cx="1258505" cy="287987"/>
            </a:xfrm>
            <a:prstGeom prst="rect">
              <a:avLst/>
            </a:prstGeom>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defRPr b="1" sz="1500"/>
              </a:lvl1pPr>
            </a:lstStyle>
            <a:p>
              <a:pPr/>
              <a:r>
                <a:t>John: Hi there</a:t>
              </a:r>
            </a:p>
          </p:txBody>
        </p:sp>
      </p:grpSp>
      <p:grpSp>
        <p:nvGrpSpPr>
          <p:cNvPr id="210" name="Group"/>
          <p:cNvGrpSpPr/>
          <p:nvPr/>
        </p:nvGrpSpPr>
        <p:grpSpPr>
          <a:xfrm>
            <a:off x="4983960" y="5824278"/>
            <a:ext cx="3322490" cy="873593"/>
            <a:chOff x="0" y="0"/>
            <a:chExt cx="3322488" cy="873591"/>
          </a:xfrm>
        </p:grpSpPr>
        <p:pic>
          <p:nvPicPr>
            <p:cNvPr id="208" name="Image" descr="Image"/>
            <p:cNvPicPr>
              <a:picLocks noChangeAspect="1"/>
            </p:cNvPicPr>
            <p:nvPr/>
          </p:nvPicPr>
          <p:blipFill>
            <a:blip r:embed="rId7">
              <a:extLst/>
            </a:blip>
            <a:stretch>
              <a:fillRect/>
            </a:stretch>
          </p:blipFill>
          <p:spPr>
            <a:xfrm>
              <a:off x="2448897" y="0"/>
              <a:ext cx="873592" cy="873592"/>
            </a:xfrm>
            <a:prstGeom prst="rect">
              <a:avLst/>
            </a:prstGeom>
            <a:ln w="12700" cap="flat">
              <a:noFill/>
              <a:miter lim="400000"/>
            </a:ln>
            <a:effectLst/>
          </p:spPr>
        </p:pic>
        <p:pic>
          <p:nvPicPr>
            <p:cNvPr id="209" name="Image" descr="Image"/>
            <p:cNvPicPr>
              <a:picLocks noChangeAspect="1"/>
            </p:cNvPicPr>
            <p:nvPr/>
          </p:nvPicPr>
          <p:blipFill>
            <a:blip r:embed="rId8">
              <a:extLst/>
            </a:blip>
            <a:stretch>
              <a:fillRect/>
            </a:stretch>
          </p:blipFill>
          <p:spPr>
            <a:xfrm>
              <a:off x="0" y="243713"/>
              <a:ext cx="2299813" cy="436965"/>
            </a:xfrm>
            <a:prstGeom prst="rect">
              <a:avLst/>
            </a:prstGeom>
            <a:ln w="12700" cap="flat">
              <a:noFill/>
              <a:miter lim="400000"/>
            </a:ln>
            <a:effectLst/>
          </p:spPr>
        </p:pic>
      </p:grpSp>
      <p:sp>
        <p:nvSpPr>
          <p:cNvPr id="211" name="?"/>
          <p:cNvSpPr txBox="1"/>
          <p:nvPr/>
        </p:nvSpPr>
        <p:spPr>
          <a:xfrm>
            <a:off x="5978909" y="2887979"/>
            <a:ext cx="319148" cy="701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4400">
                <a:solidFill>
                  <a:srgbClr val="464646"/>
                </a:solidFill>
              </a:defRPr>
            </a:lvl1pPr>
          </a:lstStyle>
          <a:p>
            <a:pPr/>
            <a:r>
              <a:t>?</a:t>
            </a:r>
          </a:p>
        </p:txBody>
      </p:sp>
      <p:grpSp>
        <p:nvGrpSpPr>
          <p:cNvPr id="216" name="Group"/>
          <p:cNvGrpSpPr/>
          <p:nvPr/>
        </p:nvGrpSpPr>
        <p:grpSpPr>
          <a:xfrm>
            <a:off x="5128202" y="5017658"/>
            <a:ext cx="3688652" cy="871196"/>
            <a:chOff x="0" y="0"/>
            <a:chExt cx="3688651" cy="871194"/>
          </a:xfrm>
        </p:grpSpPr>
        <p:grpSp>
          <p:nvGrpSpPr>
            <p:cNvPr id="214" name="Group"/>
            <p:cNvGrpSpPr/>
            <p:nvPr/>
          </p:nvGrpSpPr>
          <p:grpSpPr>
            <a:xfrm>
              <a:off x="0" y="0"/>
              <a:ext cx="2518642" cy="871195"/>
              <a:chOff x="0" y="0"/>
              <a:chExt cx="2518641" cy="871194"/>
            </a:xfrm>
          </p:grpSpPr>
          <p:pic>
            <p:nvPicPr>
              <p:cNvPr id="212" name="Image" descr="Image"/>
              <p:cNvPicPr>
                <a:picLocks noChangeAspect="1"/>
              </p:cNvPicPr>
              <p:nvPr/>
            </p:nvPicPr>
            <p:blipFill>
              <a:blip r:embed="rId8">
                <a:extLst/>
              </a:blip>
              <a:stretch>
                <a:fillRect/>
              </a:stretch>
            </p:blipFill>
            <p:spPr>
              <a:xfrm>
                <a:off x="8656" y="0"/>
                <a:ext cx="2509986" cy="476898"/>
              </a:xfrm>
              <a:prstGeom prst="rect">
                <a:avLst/>
              </a:prstGeom>
              <a:ln w="12700" cap="flat">
                <a:noFill/>
                <a:miter lim="400000"/>
              </a:ln>
              <a:effectLst/>
            </p:spPr>
          </p:pic>
          <p:pic>
            <p:nvPicPr>
              <p:cNvPr id="213" name="Image" descr="Image"/>
              <p:cNvPicPr>
                <a:picLocks noChangeAspect="1"/>
              </p:cNvPicPr>
              <p:nvPr/>
            </p:nvPicPr>
            <p:blipFill>
              <a:blip r:embed="rId8">
                <a:extLst/>
              </a:blip>
              <a:stretch>
                <a:fillRect/>
              </a:stretch>
            </p:blipFill>
            <p:spPr>
              <a:xfrm>
                <a:off x="0" y="394297"/>
                <a:ext cx="2509986" cy="476898"/>
              </a:xfrm>
              <a:prstGeom prst="rect">
                <a:avLst/>
              </a:prstGeom>
              <a:ln w="12700" cap="flat">
                <a:noFill/>
                <a:miter lim="400000"/>
              </a:ln>
              <a:effectLst/>
            </p:spPr>
          </p:pic>
        </p:grpSp>
        <p:sp>
          <p:nvSpPr>
            <p:cNvPr id="215" name="Datagram"/>
            <p:cNvSpPr/>
            <p:nvPr/>
          </p:nvSpPr>
          <p:spPr>
            <a:xfrm>
              <a:off x="2756016" y="278445"/>
              <a:ext cx="932636" cy="314305"/>
            </a:xfrm>
            <a:prstGeom prst="rect">
              <a:avLst/>
            </a:prstGeom>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wrap="square" lIns="45719" tIns="45719" rIns="45719" bIns="45719" numCol="1" anchor="ctr">
              <a:noAutofit/>
            </a:bodyPr>
            <a:lstStyle>
              <a:lvl1pPr algn="ctr">
                <a:defRPr b="1" sz="1500"/>
              </a:lvl1pPr>
            </a:lstStyle>
            <a:p>
              <a:pPr/>
              <a:r>
                <a:t>Datagram</a:t>
              </a:r>
            </a:p>
          </p:txBody>
        </p:sp>
      </p:grpSp>
      <p:sp>
        <p:nvSpPr>
          <p:cNvPr id="217" name="Packet"/>
          <p:cNvSpPr/>
          <p:nvPr/>
        </p:nvSpPr>
        <p:spPr>
          <a:xfrm>
            <a:off x="4144729" y="4140162"/>
            <a:ext cx="854542" cy="287987"/>
          </a:xfrm>
          <a:prstGeom prst="rect">
            <a:avLst/>
          </a:prstGeom>
          <a:solidFill>
            <a:srgbClr val="FFFFFF"/>
          </a:solidFill>
          <a:ln w="19050">
            <a:solidFill>
              <a:schemeClr val="accent1"/>
            </a:solidFill>
          </a:ln>
          <a:effectLst>
            <a:outerShdw sx="100000" sy="100000" kx="0" ky="0" algn="b" rotWithShape="0" blurRad="38100" dist="30000" dir="5400000">
              <a:srgbClr val="000000">
                <a:alpha val="45000"/>
              </a:srgbClr>
            </a:outerShdw>
          </a:effectLst>
          <a:extLst>
            <a:ext uri="{C572A759-6A51-4108-AA02-DFA0A04FC94B}">
              <ma14:wrappingTextBoxFlag xmlns:ma14="http://schemas.microsoft.com/office/mac/drawingml/2011/main" val="1"/>
            </a:ext>
          </a:extLst>
        </p:spPr>
        <p:txBody>
          <a:bodyPr lIns="45719" rIns="45719" anchor="ctr"/>
          <a:lstStyle>
            <a:lvl1pPr algn="ctr">
              <a:defRPr b="1" sz="1500"/>
            </a:lvl1pPr>
          </a:lstStyle>
          <a:p>
            <a:pPr/>
            <a:r>
              <a:t>Packet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210"/>
                                        </p:tgtEl>
                                        <p:attrNameLst>
                                          <p:attrName>style.visibility</p:attrName>
                                        </p:attrNameLst>
                                      </p:cBhvr>
                                      <p:to>
                                        <p:strVal val="visible"/>
                                      </p:to>
                                    </p:set>
                                    <p:animEffect filter="wipe(left)" transition="in">
                                      <p:cBhvr>
                                        <p:cTn id="7" dur="1000"/>
                                        <p:tgtEl>
                                          <p:spTgt spid="21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0" presetID="1" grpId="2" fill="hold">
                                  <p:stCondLst>
                                    <p:cond delay="0"/>
                                  </p:stCondLst>
                                  <p:iterate type="el" backwards="0">
                                    <p:tmAbs val="0"/>
                                  </p:iterate>
                                  <p:childTnLst>
                                    <p:set>
                                      <p:cBhvr>
                                        <p:cTn id="11" fill="hold"/>
                                        <p:tgtEl>
                                          <p:spTgt spid="191"/>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Class="entr" nodeType="clickEffect" presetSubtype="8" presetID="22" grpId="3" fill="hold">
                                  <p:stCondLst>
                                    <p:cond delay="0"/>
                                  </p:stCondLst>
                                  <p:iterate type="el" backwards="0">
                                    <p:tmAbs val="0"/>
                                  </p:iterate>
                                  <p:childTnLst>
                                    <p:set>
                                      <p:cBhvr>
                                        <p:cTn id="15" fill="hold"/>
                                        <p:tgtEl>
                                          <p:spTgt spid="216"/>
                                        </p:tgtEl>
                                        <p:attrNameLst>
                                          <p:attrName>style.visibility</p:attrName>
                                        </p:attrNameLst>
                                      </p:cBhvr>
                                      <p:to>
                                        <p:strVal val="visible"/>
                                      </p:to>
                                    </p:set>
                                    <p:animEffect filter="wipe(left)" transition="in">
                                      <p:cBhvr>
                                        <p:cTn id="16" dur="1000"/>
                                        <p:tgtEl>
                                          <p:spTgt spid="216"/>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4" fill="hold">
                                  <p:stCondLst>
                                    <p:cond delay="0"/>
                                  </p:stCondLst>
                                  <p:iterate type="el" backwards="0">
                                    <p:tmAbs val="0"/>
                                  </p:iterate>
                                  <p:childTnLst>
                                    <p:set>
                                      <p:cBhvr>
                                        <p:cTn id="20" fill="hold"/>
                                        <p:tgtEl>
                                          <p:spTgt spid="21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8" presetID="22" grpId="5" fill="hold">
                                  <p:stCondLst>
                                    <p:cond delay="0"/>
                                  </p:stCondLst>
                                  <p:iterate type="el" backwards="0">
                                    <p:tmAbs val="0"/>
                                  </p:iterate>
                                  <p:childTnLst>
                                    <p:set>
                                      <p:cBhvr>
                                        <p:cTn id="24" fill="hold"/>
                                        <p:tgtEl>
                                          <p:spTgt spid="199"/>
                                        </p:tgtEl>
                                        <p:attrNameLst>
                                          <p:attrName>style.visibility</p:attrName>
                                        </p:attrNameLst>
                                      </p:cBhvr>
                                      <p:to>
                                        <p:strVal val="visible"/>
                                      </p:to>
                                    </p:set>
                                    <p:animEffect filter="wipe(left)" transition="in">
                                      <p:cBhvr>
                                        <p:cTn id="25" dur="1000"/>
                                        <p:tgtEl>
                                          <p:spTgt spid="199"/>
                                        </p:tgtEl>
                                      </p:cBhvr>
                                    </p:animEffect>
                                  </p:childTnLst>
                                </p:cTn>
                              </p:par>
                            </p:childTnLst>
                          </p:cTn>
                        </p:par>
                      </p:childTnLst>
                    </p:cTn>
                  </p:par>
                  <p:par>
                    <p:cTn id="26" fill="hold">
                      <p:stCondLst>
                        <p:cond delay="indefinite"/>
                      </p:stCondLst>
                      <p:childTnLst>
                        <p:par>
                          <p:cTn id="27" fill="hold">
                            <p:stCondLst>
                              <p:cond delay="0"/>
                            </p:stCondLst>
                            <p:childTnLst>
                              <p:par>
                                <p:cTn id="28" presetClass="entr" nodeType="clickEffect" presetSubtype="0" presetID="1" grpId="6" fill="hold">
                                  <p:stCondLst>
                                    <p:cond delay="0"/>
                                  </p:stCondLst>
                                  <p:iterate type="el" backwards="0">
                                    <p:tmAbs val="0"/>
                                  </p:iterate>
                                  <p:childTnLst>
                                    <p:set>
                                      <p:cBhvr>
                                        <p:cTn id="29" fill="hold"/>
                                        <p:tgtEl>
                                          <p:spTgt spid="200"/>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0" presetID="1" grpId="7" fill="hold">
                                  <p:stCondLst>
                                    <p:cond delay="0"/>
                                  </p:stCondLst>
                                  <p:iterate type="el" backwards="0">
                                    <p:tmAbs val="0"/>
                                  </p:iterate>
                                  <p:childTnLst>
                                    <p:set>
                                      <p:cBhvr>
                                        <p:cTn id="33" fill="hold"/>
                                        <p:tgtEl>
                                          <p:spTgt spid="204"/>
                                        </p:tgtEl>
                                        <p:attrNameLst>
                                          <p:attrName>style.visibility</p:attrName>
                                        </p:attrNameLst>
                                      </p:cBhvr>
                                      <p:to>
                                        <p:strVal val="visible"/>
                                      </p:to>
                                    </p:set>
                                  </p:childTnLst>
                                </p:cTn>
                              </p:par>
                            </p:childTnLst>
                          </p:cTn>
                        </p:par>
                        <p:par>
                          <p:cTn id="34" fill="hold">
                            <p:stCondLst>
                              <p:cond delay="0"/>
                            </p:stCondLst>
                            <p:childTnLst>
                              <p:par>
                                <p:cTn id="35" presetClass="entr" nodeType="afterEffect" presetSubtype="0" presetID="1" grpId="8" fill="hold">
                                  <p:stCondLst>
                                    <p:cond delay="400"/>
                                  </p:stCondLst>
                                  <p:iterate type="el" backwards="0">
                                    <p:tmAbs val="0"/>
                                  </p:iterate>
                                  <p:childTnLst>
                                    <p:set>
                                      <p:cBhvr>
                                        <p:cTn id="36" fill="hold"/>
                                        <p:tgtEl>
                                          <p:spTgt spid="211"/>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0" presetID="1" grpId="9" fill="hold">
                                  <p:stCondLst>
                                    <p:cond delay="0"/>
                                  </p:stCondLst>
                                  <p:iterate type="el" backwards="0">
                                    <p:tmAbs val="0"/>
                                  </p:iterate>
                                  <p:childTnLst>
                                    <p:set>
                                      <p:cBhvr>
                                        <p:cTn id="40" fill="hold"/>
                                        <p:tgtEl>
                                          <p:spTgt spid="207"/>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91" grpId="2"/>
      <p:bldP build="whole" bldLvl="1" animBg="1" rev="0" advAuto="0" spid="216" grpId="3"/>
      <p:bldP build="whole" bldLvl="1" animBg="1" rev="0" advAuto="0" spid="217" grpId="4"/>
      <p:bldP build="whole" bldLvl="1" animBg="1" rev="0" advAuto="0" spid="211" grpId="8"/>
      <p:bldP build="whole" bldLvl="1" animBg="1" rev="0" advAuto="0" spid="200" grpId="6"/>
      <p:bldP build="whole" bldLvl="1" animBg="1" rev="0" advAuto="0" spid="199" grpId="5"/>
      <p:bldP build="whole" bldLvl="1" animBg="1" rev="0" advAuto="0" spid="204" grpId="7"/>
      <p:bldP build="whole" bldLvl="1" animBg="1" rev="0" advAuto="0" spid="210" grpId="1"/>
      <p:bldP build="whole" bldLvl="1" animBg="1" rev="0" advAuto="0" spid="207" grpId="9"/>
    </p:bldLst>
  </p:timing>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19" name="Title 1"/>
          <p:cNvSpPr txBox="1"/>
          <p:nvPr>
            <p:ph type="title"/>
          </p:nvPr>
        </p:nvSpPr>
        <p:spPr>
          <a:prstGeom prst="rect">
            <a:avLst/>
          </a:prstGeom>
        </p:spPr>
        <p:txBody>
          <a:bodyPr/>
          <a:lstStyle/>
          <a:p>
            <a:pPr/>
            <a:r>
              <a:t>Data Link Layer</a:t>
            </a:r>
          </a:p>
        </p:txBody>
      </p:sp>
      <p:sp>
        <p:nvSpPr>
          <p:cNvPr id="22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21" name="Content Placeholder 3"/>
          <p:cNvSpPr txBox="1"/>
          <p:nvPr>
            <p:ph type="body" idx="1"/>
          </p:nvPr>
        </p:nvSpPr>
        <p:spPr>
          <a:xfrm>
            <a:off x="3452883" y="1600200"/>
            <a:ext cx="5538717" cy="5105400"/>
          </a:xfrm>
          <a:prstGeom prst="rect">
            <a:avLst/>
          </a:prstGeom>
        </p:spPr>
        <p:txBody>
          <a:bodyPr/>
          <a:lstStyle/>
          <a:p>
            <a:pPr>
              <a:lnSpc>
                <a:spcPct val="90000"/>
              </a:lnSpc>
            </a:pPr>
            <a:r>
              <a:t>Function:</a:t>
            </a:r>
          </a:p>
          <a:p>
            <a:pPr lvl="1" marL="640080" indent="-274320">
              <a:lnSpc>
                <a:spcPct val="90000"/>
              </a:lnSpc>
              <a:spcBef>
                <a:spcPts val="500"/>
              </a:spcBef>
              <a:buClr>
                <a:schemeClr val="accent1"/>
              </a:buClr>
              <a:defRPr sz="2600"/>
            </a:pPr>
            <a:r>
              <a:t>Send blocks of data (</a:t>
            </a:r>
            <a:r>
              <a:rPr>
                <a:solidFill>
                  <a:schemeClr val="accent1"/>
                </a:solidFill>
              </a:rPr>
              <a:t>frames</a:t>
            </a:r>
            <a:r>
              <a:t>) between physical devices </a:t>
            </a:r>
          </a:p>
          <a:p>
            <a:pPr lvl="1" marL="640080" indent="-274320">
              <a:lnSpc>
                <a:spcPct val="90000"/>
              </a:lnSpc>
              <a:spcBef>
                <a:spcPts val="500"/>
              </a:spcBef>
              <a:buClr>
                <a:schemeClr val="accent1"/>
              </a:buClr>
              <a:defRPr sz="2600"/>
            </a:pPr>
            <a:r>
              <a:t>Regulate access to the physical media</a:t>
            </a:r>
          </a:p>
          <a:p>
            <a:pPr>
              <a:lnSpc>
                <a:spcPct val="90000"/>
              </a:lnSpc>
            </a:pPr>
            <a:r>
              <a:t>Key challenge:</a:t>
            </a:r>
          </a:p>
          <a:p>
            <a:pPr lvl="1" marL="640080" indent="-274320">
              <a:lnSpc>
                <a:spcPct val="90000"/>
              </a:lnSpc>
              <a:spcBef>
                <a:spcPts val="500"/>
              </a:spcBef>
              <a:buClr>
                <a:schemeClr val="accent1"/>
              </a:buClr>
              <a:defRPr sz="2600"/>
            </a:pPr>
            <a:r>
              <a:t>How to delineate frames?</a:t>
            </a:r>
          </a:p>
          <a:p>
            <a:pPr lvl="1" marL="640080" indent="-274320">
              <a:lnSpc>
                <a:spcPct val="90000"/>
              </a:lnSpc>
              <a:spcBef>
                <a:spcPts val="500"/>
              </a:spcBef>
              <a:buClr>
                <a:schemeClr val="accent1"/>
              </a:buClr>
              <a:defRPr sz="2600"/>
            </a:pPr>
            <a:r>
              <a:t>How to detect errors?</a:t>
            </a:r>
          </a:p>
          <a:p>
            <a:pPr lvl="1" marL="640080" indent="-274320">
              <a:lnSpc>
                <a:spcPct val="90000"/>
              </a:lnSpc>
              <a:spcBef>
                <a:spcPts val="500"/>
              </a:spcBef>
              <a:buClr>
                <a:schemeClr val="accent1"/>
              </a:buClr>
              <a:defRPr sz="2600"/>
            </a:pPr>
            <a:r>
              <a:t>How to perform </a:t>
            </a:r>
            <a:r>
              <a:rPr>
                <a:solidFill>
                  <a:schemeClr val="accent1"/>
                </a:solidFill>
              </a:rPr>
              <a:t>media access control</a:t>
            </a:r>
            <a:r>
              <a:t> (</a:t>
            </a:r>
            <a:r>
              <a:rPr>
                <a:solidFill>
                  <a:schemeClr val="accent1"/>
                </a:solidFill>
              </a:rPr>
              <a:t>MAC</a:t>
            </a:r>
            <a:r>
              <a:t>)?</a:t>
            </a:r>
          </a:p>
          <a:p>
            <a:pPr lvl="1" marL="640080" indent="-274320">
              <a:lnSpc>
                <a:spcPct val="90000"/>
              </a:lnSpc>
              <a:spcBef>
                <a:spcPts val="500"/>
              </a:spcBef>
              <a:buClr>
                <a:schemeClr val="accent1"/>
              </a:buClr>
              <a:defRPr sz="2600"/>
            </a:pPr>
            <a:r>
              <a:t>How to recover from and avoid </a:t>
            </a:r>
            <a:r>
              <a:rPr>
                <a:solidFill>
                  <a:schemeClr val="accent1"/>
                </a:solidFill>
              </a:rPr>
              <a:t>collisions?</a:t>
            </a:r>
          </a:p>
        </p:txBody>
      </p:sp>
      <p:sp>
        <p:nvSpPr>
          <p:cNvPr id="222" name="Content Placeholder 2"/>
          <p:cNvSpPr txBox="1"/>
          <p:nvPr/>
        </p:nvSpPr>
        <p:spPr>
          <a:xfrm>
            <a:off x="281719" y="2619456"/>
            <a:ext cx="2242664" cy="583566"/>
          </a:xfrm>
          <a:prstGeom prst="rect">
            <a:avLst/>
          </a:prstGeom>
          <a:solidFill>
            <a:srgbClr val="7030A0"/>
          </a:solidFill>
          <a:ln w="5715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r>
              <a:t>Application</a:t>
            </a:r>
          </a:p>
        </p:txBody>
      </p:sp>
      <p:sp>
        <p:nvSpPr>
          <p:cNvPr id="223" name="Content Placeholder 2"/>
          <p:cNvSpPr txBox="1"/>
          <p:nvPr/>
        </p:nvSpPr>
        <p:spPr>
          <a:xfrm>
            <a:off x="281723" y="3197190"/>
            <a:ext cx="2242655" cy="583566"/>
          </a:xfrm>
          <a:prstGeom prst="rect">
            <a:avLst/>
          </a:prstGeom>
          <a:solidFill>
            <a:srgbClr val="00B050"/>
          </a:solidFill>
          <a:ln w="5715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r>
              <a:t>Transport</a:t>
            </a:r>
          </a:p>
        </p:txBody>
      </p:sp>
      <p:sp>
        <p:nvSpPr>
          <p:cNvPr id="224" name="Content Placeholder 2"/>
          <p:cNvSpPr txBox="1"/>
          <p:nvPr/>
        </p:nvSpPr>
        <p:spPr>
          <a:xfrm>
            <a:off x="281723" y="3770367"/>
            <a:ext cx="2242655" cy="583566"/>
          </a:xfrm>
          <a:prstGeom prst="rect">
            <a:avLst/>
          </a:prstGeom>
          <a:solidFill>
            <a:srgbClr val="92D050"/>
          </a:solidFill>
          <a:ln w="5715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r>
              <a:t>Network</a:t>
            </a:r>
          </a:p>
        </p:txBody>
      </p:sp>
      <p:sp>
        <p:nvSpPr>
          <p:cNvPr id="225" name="Content Placeholder 2"/>
          <p:cNvSpPr txBox="1"/>
          <p:nvPr/>
        </p:nvSpPr>
        <p:spPr>
          <a:xfrm>
            <a:off x="281723" y="4348101"/>
            <a:ext cx="2242655" cy="583566"/>
          </a:xfrm>
          <a:prstGeom prst="rect">
            <a:avLst/>
          </a:prstGeom>
          <a:solidFill>
            <a:schemeClr val="accent3"/>
          </a:solidFill>
          <a:ln w="5715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r>
              <a:t>Data Link</a:t>
            </a:r>
          </a:p>
        </p:txBody>
      </p:sp>
      <p:sp>
        <p:nvSpPr>
          <p:cNvPr id="226" name="Content Placeholder 2"/>
          <p:cNvSpPr txBox="1"/>
          <p:nvPr/>
        </p:nvSpPr>
        <p:spPr>
          <a:xfrm>
            <a:off x="281854" y="4921278"/>
            <a:ext cx="2242655" cy="583566"/>
          </a:xfrm>
          <a:prstGeom prst="rect">
            <a:avLst/>
          </a:prstGeom>
          <a:solidFill>
            <a:srgbClr val="FF0000"/>
          </a:solidFill>
          <a:ln w="57150">
            <a:solidFill>
              <a:srgbClr val="000000"/>
            </a:solidFill>
          </a:ln>
          <a:extLst>
            <a:ext uri="{C572A759-6A51-4108-AA02-DFA0A04FC94B}">
              <ma14:wrappingTextBoxFlag xmlns:ma14="http://schemas.microsoft.com/office/mac/drawingml/2011/main" val="1"/>
            </a:ext>
          </a:extLst>
        </p:spPr>
        <p:txBody>
          <a:bodyPr lIns="45719" rIns="45719">
            <a:normAutofit fontScale="100000" lnSpcReduction="0"/>
          </a:bodyPr>
          <a:lstStyle>
            <a:lvl1pPr indent="106298" algn="ctr" defTabSz="850391">
              <a:lnSpc>
                <a:spcPct val="90000"/>
              </a:lnSpc>
              <a:spcBef>
                <a:spcPts val="700"/>
              </a:spcBef>
              <a:defRPr sz="2976">
                <a:solidFill>
                  <a:srgbClr val="FFFFFF"/>
                </a:solidFill>
              </a:defRPr>
            </a:lvl1pPr>
          </a:lstStyle>
          <a:p>
            <a:pPr/>
            <a:r>
              <a:t>Physical</a:t>
            </a:r>
          </a:p>
        </p:txBody>
      </p:sp>
      <p:sp>
        <p:nvSpPr>
          <p:cNvPr id="227" name="Left Brace 19"/>
          <p:cNvSpPr/>
          <p:nvPr/>
        </p:nvSpPr>
        <p:spPr>
          <a:xfrm>
            <a:off x="2647664" y="1869744"/>
            <a:ext cx="559561" cy="388815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03"/>
                  <a:pt x="10800" y="21384"/>
                </a:cubicBezTo>
                <a:lnTo>
                  <a:pt x="10800" y="16617"/>
                </a:lnTo>
                <a:cubicBezTo>
                  <a:pt x="10800" y="16498"/>
                  <a:pt x="5965" y="16401"/>
                  <a:pt x="0" y="16401"/>
                </a:cubicBezTo>
                <a:cubicBezTo>
                  <a:pt x="5965" y="16401"/>
                  <a:pt x="10800" y="16304"/>
                  <a:pt x="10800" y="16184"/>
                </a:cubicBezTo>
                <a:lnTo>
                  <a:pt x="10800" y="216"/>
                </a:lnTo>
                <a:cubicBezTo>
                  <a:pt x="10800" y="97"/>
                  <a:pt x="15635" y="0"/>
                  <a:pt x="21600" y="0"/>
                </a:cubicBezTo>
              </a:path>
            </a:pathLst>
          </a:custGeom>
          <a:ln w="76200">
            <a:solidFill>
              <a:schemeClr val="accent1"/>
            </a:solidFill>
          </a:ln>
        </p:spPr>
        <p:txBody>
          <a:bodyPr lIns="45719" rIns="45719" anchor="ctr"/>
          <a:lstStyle/>
          <a:p>
            <a:pPr algn="ctr"/>
          </a:p>
        </p:txBody>
      </p:sp>
    </p:spTree>
  </p:cSld>
  <p:clrMapOvr>
    <a:masterClrMapping/>
  </p:clrMapOvr>
  <mc:AlternateContent xmlns:mc="http://schemas.openxmlformats.org/markup-compatibility/2006">
    <mc:Choice xmlns:p14="http://schemas.microsoft.com/office/powerpoint/2010/main" Requires="p14">
      <p:transition spd="slow" advClick="1" p14:dur="2000">
        <p:dissolve/>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Text Placeholder 5"/>
          <p:cNvSpPr txBox="1"/>
          <p:nvPr>
            <p:ph type="body" idx="1"/>
          </p:nvPr>
        </p:nvSpPr>
        <p:spPr>
          <a:xfrm>
            <a:off x="450376" y="2388359"/>
            <a:ext cx="8338781" cy="3807726"/>
          </a:xfrm>
          <a:prstGeom prst="rect">
            <a:avLst/>
          </a:prstGeom>
        </p:spPr>
        <p:txBody>
          <a:bodyPr/>
          <a:lstStyle/>
          <a:p>
            <a:pPr marL="571500" indent="-571500">
              <a:buClr>
                <a:schemeClr val="accent2"/>
              </a:buClr>
              <a:buSzPct val="60000"/>
              <a:buChar char="❑"/>
              <a:defRPr sz="4400"/>
            </a:pPr>
            <a:r>
              <a:t>Framing</a:t>
            </a:r>
          </a:p>
          <a:p>
            <a:pPr marL="571500" indent="-571500">
              <a:buClr>
                <a:schemeClr val="accent2"/>
              </a:buClr>
              <a:buSzPct val="60000"/>
              <a:buChar char="❑"/>
              <a:defRPr sz="4400"/>
            </a:pPr>
            <a:r>
              <a:t>Error Checking and Reliability</a:t>
            </a:r>
          </a:p>
          <a:p>
            <a:pPr marL="571500" indent="-571500">
              <a:buClr>
                <a:schemeClr val="accent2"/>
              </a:buClr>
              <a:buSzPct val="60000"/>
              <a:buChar char="❑"/>
              <a:defRPr sz="4400"/>
            </a:pPr>
            <a:r>
              <a:t>Media Access Control</a:t>
            </a:r>
          </a:p>
          <a:p>
            <a:pPr lvl="1" marL="1211580" indent="-571500">
              <a:spcBef>
                <a:spcPts val="500"/>
              </a:spcBef>
              <a:buClr>
                <a:schemeClr val="accent1"/>
              </a:buClr>
              <a:buSzPct val="70000"/>
              <a:buChar char="❑"/>
              <a:defRPr sz="3200">
                <a:solidFill>
                  <a:srgbClr val="888888"/>
                </a:solidFill>
              </a:defRPr>
            </a:pPr>
            <a:r>
              <a:t>802.3 Ethernet</a:t>
            </a:r>
            <a:endParaRPr sz="1800"/>
          </a:p>
          <a:p>
            <a:pPr lvl="1" marL="1211580" indent="-571500">
              <a:spcBef>
                <a:spcPts val="500"/>
              </a:spcBef>
              <a:buClr>
                <a:schemeClr val="accent1"/>
              </a:buClr>
              <a:buSzPct val="70000"/>
              <a:buChar char="❑"/>
              <a:defRPr sz="3200">
                <a:solidFill>
                  <a:srgbClr val="888888"/>
                </a:solidFill>
              </a:defRPr>
            </a:pPr>
            <a:r>
              <a:t>802.11 Wifi</a:t>
            </a:r>
          </a:p>
        </p:txBody>
      </p:sp>
      <p:sp>
        <p:nvSpPr>
          <p:cNvPr id="230" name="Title 4"/>
          <p:cNvSpPr txBox="1"/>
          <p:nvPr>
            <p:ph type="title"/>
          </p:nvPr>
        </p:nvSpPr>
        <p:spPr>
          <a:prstGeom prst="rect">
            <a:avLst/>
          </a:prstGeom>
        </p:spPr>
        <p:txBody>
          <a:bodyPr/>
          <a:lstStyle/>
          <a:p>
            <a:pPr/>
            <a:r>
              <a:t>Outline</a:t>
            </a:r>
          </a:p>
        </p:txBody>
      </p:sp>
      <p:sp>
        <p:nvSpPr>
          <p:cNvPr id="231" name="Slide Number Placeholder 2"/>
          <p:cNvSpPr txBox="1"/>
          <p:nvPr>
            <p:ph type="sldNum" sz="quarter" idx="2"/>
          </p:nvPr>
        </p:nvSpPr>
        <p:spPr>
          <a:xfrm>
            <a:off x="433853" y="590867"/>
            <a:ext cx="427694"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3" name="Title 1"/>
          <p:cNvSpPr txBox="1"/>
          <p:nvPr>
            <p:ph type="title"/>
          </p:nvPr>
        </p:nvSpPr>
        <p:spPr>
          <a:prstGeom prst="rect">
            <a:avLst/>
          </a:prstGeom>
        </p:spPr>
        <p:txBody>
          <a:bodyPr/>
          <a:lstStyle/>
          <a:p>
            <a:pPr/>
            <a:r>
              <a:t>Framing</a:t>
            </a:r>
          </a:p>
        </p:txBody>
      </p:sp>
      <p:sp>
        <p:nvSpPr>
          <p:cNvPr id="23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35" name="Content Placeholder 3"/>
          <p:cNvSpPr txBox="1"/>
          <p:nvPr>
            <p:ph type="body" idx="1"/>
          </p:nvPr>
        </p:nvSpPr>
        <p:spPr>
          <a:xfrm>
            <a:off x="0" y="1600200"/>
            <a:ext cx="9144000" cy="5105400"/>
          </a:xfrm>
          <a:prstGeom prst="rect">
            <a:avLst/>
          </a:prstGeom>
        </p:spPr>
        <p:txBody>
          <a:bodyPr/>
          <a:lstStyle/>
          <a:p>
            <a:pPr/>
            <a:r>
              <a:t>Physical layer determines how bits are encoded</a:t>
            </a:r>
          </a:p>
          <a:p>
            <a:pPr/>
            <a:r>
              <a:t>Next step, how to encode blocks of data</a:t>
            </a:r>
          </a:p>
          <a:p>
            <a:pPr lvl="1" marL="640080" indent="-274320">
              <a:spcBef>
                <a:spcPts val="500"/>
              </a:spcBef>
              <a:buClr>
                <a:schemeClr val="accent1"/>
              </a:buClr>
              <a:defRPr sz="2600"/>
            </a:pPr>
            <a:r>
              <a:t>Packet switched networks</a:t>
            </a:r>
          </a:p>
          <a:p>
            <a:pPr lvl="1" marL="640080" indent="-274320">
              <a:spcBef>
                <a:spcPts val="500"/>
              </a:spcBef>
              <a:buClr>
                <a:schemeClr val="accent1"/>
              </a:buClr>
              <a:defRPr sz="2600"/>
            </a:pPr>
            <a:r>
              <a:t>Each packet includes </a:t>
            </a:r>
            <a:r>
              <a:rPr>
                <a:solidFill>
                  <a:schemeClr val="accent2"/>
                </a:solidFill>
              </a:rPr>
              <a:t>routing information (not IP routing)</a:t>
            </a:r>
          </a:p>
          <a:p>
            <a:pPr lvl="1" marL="640080" indent="-274320">
              <a:spcBef>
                <a:spcPts val="500"/>
              </a:spcBef>
              <a:buClr>
                <a:schemeClr val="accent1"/>
              </a:buClr>
              <a:defRPr sz="2600"/>
            </a:pPr>
            <a:r>
              <a:t>Data boundaries must be known so headers can be read</a:t>
            </a:r>
          </a:p>
          <a:p>
            <a:pPr/>
            <a:r>
              <a:t>Types of framing</a:t>
            </a:r>
          </a:p>
          <a:p>
            <a:pPr lvl="1" marL="640080" indent="-274320">
              <a:spcBef>
                <a:spcPts val="500"/>
              </a:spcBef>
              <a:buClr>
                <a:schemeClr val="accent1"/>
              </a:buClr>
              <a:defRPr sz="2600"/>
            </a:pPr>
            <a:r>
              <a:t>Byte oriented protocols</a:t>
            </a:r>
          </a:p>
          <a:p>
            <a:pPr lvl="1" marL="640080" indent="-274320">
              <a:spcBef>
                <a:spcPts val="500"/>
              </a:spcBef>
              <a:buClr>
                <a:schemeClr val="accent1"/>
              </a:buClr>
              <a:defRPr sz="2600"/>
            </a:pPr>
            <a:r>
              <a:t>Bit oriented protocols</a:t>
            </a:r>
          </a:p>
          <a:p>
            <a:pPr lvl="1" marL="640080" indent="-274320">
              <a:spcBef>
                <a:spcPts val="500"/>
              </a:spcBef>
              <a:buClr>
                <a:schemeClr val="accent1"/>
              </a:buClr>
              <a:defRPr sz="2600"/>
            </a:pPr>
            <a:r>
              <a:t>Clock based protocols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5">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35">
                                            <p:txEl>
                                              <p:pRg st="3" end="3"/>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235">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5">
                                            <p:txEl>
                                              <p:pRg st="5" end="5"/>
                                            </p:txEl>
                                          </p:spTgt>
                                        </p:tgtEl>
                                        <p:attrNameLst>
                                          <p:attrName>style.visibility</p:attrName>
                                        </p:attrNameLst>
                                      </p:cBhvr>
                                      <p:to>
                                        <p:strVal val="visible"/>
                                      </p:to>
                                    </p:set>
                                  </p:childTnLst>
                                </p:cTn>
                              </p:par>
                            </p:childTnLst>
                          </p:cTn>
                        </p:par>
                        <p:par>
                          <p:cTn id="17" fill="hold">
                            <p:stCondLst>
                              <p:cond delay="0"/>
                            </p:stCondLst>
                            <p:childTnLst>
                              <p:par>
                                <p:cTn id="18" presetClass="entr" nodeType="afterEffect" presetSubtype="0" presetID="1" grpId="1" fill="hold">
                                  <p:stCondLst>
                                    <p:cond delay="0"/>
                                  </p:stCondLst>
                                  <p:iterate type="el" backwards="0">
                                    <p:tmAbs val="0"/>
                                  </p:iterate>
                                  <p:childTnLst>
                                    <p:set>
                                      <p:cBhvr>
                                        <p:cTn id="19" fill="hold"/>
                                        <p:tgtEl>
                                          <p:spTgt spid="235">
                                            <p:txEl>
                                              <p:pRg st="6" end="6"/>
                                            </p:txEl>
                                          </p:spTgt>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1" fill="hold">
                                  <p:stCondLst>
                                    <p:cond delay="0"/>
                                  </p:stCondLst>
                                  <p:iterate type="el" backwards="0">
                                    <p:tmAbs val="0"/>
                                  </p:iterate>
                                  <p:childTnLst>
                                    <p:set>
                                      <p:cBhvr>
                                        <p:cTn id="22" fill="hold"/>
                                        <p:tgtEl>
                                          <p:spTgt spid="235">
                                            <p:txEl>
                                              <p:pRg st="7" end="7"/>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235">
                                            <p:txEl>
                                              <p:pRg st="8" end="8"/>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5"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7" name="Title 1"/>
          <p:cNvSpPr txBox="1"/>
          <p:nvPr>
            <p:ph type="title"/>
          </p:nvPr>
        </p:nvSpPr>
        <p:spPr>
          <a:prstGeom prst="rect">
            <a:avLst/>
          </a:prstGeom>
        </p:spPr>
        <p:txBody>
          <a:bodyPr/>
          <a:lstStyle/>
          <a:p>
            <a:pPr/>
            <a:r>
              <a:t>Byte Oriented: Sentinel Approach</a:t>
            </a:r>
          </a:p>
        </p:txBody>
      </p:sp>
      <p:sp>
        <p:nvSpPr>
          <p:cNvPr id="23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39" name="Content Placeholder 3"/>
          <p:cNvSpPr txBox="1"/>
          <p:nvPr>
            <p:ph type="body" idx="1"/>
          </p:nvPr>
        </p:nvSpPr>
        <p:spPr>
          <a:xfrm>
            <a:off x="0" y="2743200"/>
            <a:ext cx="9144000" cy="3962400"/>
          </a:xfrm>
          <a:prstGeom prst="rect">
            <a:avLst/>
          </a:prstGeom>
        </p:spPr>
        <p:txBody>
          <a:bodyPr/>
          <a:lstStyle/>
          <a:p>
            <a:pPr/>
            <a:r>
              <a:t>Add </a:t>
            </a:r>
            <a:r>
              <a:rPr b="1"/>
              <a:t>START</a:t>
            </a:r>
            <a:r>
              <a:t> and </a:t>
            </a:r>
            <a:r>
              <a:rPr b="1"/>
              <a:t>END</a:t>
            </a:r>
            <a:r>
              <a:t> sentinels to the data</a:t>
            </a:r>
          </a:p>
          <a:p>
            <a:pPr/>
            <a:r>
              <a:t>Problem: what if </a:t>
            </a:r>
            <a:r>
              <a:rPr b="1"/>
              <a:t>END</a:t>
            </a:r>
            <a:r>
              <a:t> appears in the data?</a:t>
            </a:r>
          </a:p>
          <a:p>
            <a:pPr lvl="1" marL="640080" indent="-274320">
              <a:spcBef>
                <a:spcPts val="500"/>
              </a:spcBef>
              <a:buClr>
                <a:schemeClr val="accent1"/>
              </a:buClr>
              <a:defRPr sz="2600"/>
            </a:pPr>
            <a:r>
              <a:t>Add a special </a:t>
            </a:r>
            <a:r>
              <a:rPr b="1"/>
              <a:t>DLE</a:t>
            </a:r>
            <a:r>
              <a:t> (Data Link Escape) character before </a:t>
            </a:r>
            <a:r>
              <a:rPr b="1"/>
              <a:t>END</a:t>
            </a:r>
          </a:p>
          <a:p>
            <a:pPr lvl="1" marL="640080" indent="-274320">
              <a:spcBef>
                <a:spcPts val="500"/>
              </a:spcBef>
              <a:buClr>
                <a:schemeClr val="accent1"/>
              </a:buClr>
              <a:defRPr sz="2600"/>
            </a:pPr>
            <a:r>
              <a:t>What if </a:t>
            </a:r>
            <a:r>
              <a:rPr b="1"/>
              <a:t>DLE </a:t>
            </a:r>
            <a:r>
              <a:t>appears in the data? Add </a:t>
            </a:r>
            <a:r>
              <a:rPr b="1"/>
              <a:t>DLE </a:t>
            </a:r>
            <a:r>
              <a:t>before it.</a:t>
            </a:r>
          </a:p>
          <a:p>
            <a:pPr lvl="1" marL="640080" indent="-274320">
              <a:spcBef>
                <a:spcPts val="500"/>
              </a:spcBef>
              <a:buClr>
                <a:schemeClr val="accent1"/>
              </a:buClr>
              <a:defRPr sz="2600"/>
            </a:pPr>
            <a:r>
              <a:t>Similar to escape sequences in C</a:t>
            </a:r>
          </a:p>
          <a:p>
            <a:pPr lvl="2" marL="914400" indent="-228600">
              <a:spcBef>
                <a:spcPts val="500"/>
              </a:spcBef>
              <a:defRPr sz="2300"/>
            </a:pPr>
            <a:r>
              <a:t>printf(“You must \”escape\” quotes in strings”);</a:t>
            </a:r>
          </a:p>
          <a:p>
            <a:pPr lvl="2" marL="914400" indent="-228600">
              <a:spcBef>
                <a:spcPts val="500"/>
              </a:spcBef>
              <a:defRPr sz="2300"/>
            </a:pPr>
            <a:r>
              <a:t>printf(“You must \\escape\\ forward slashes as well”);</a:t>
            </a:r>
          </a:p>
          <a:p>
            <a:pPr/>
            <a:r>
              <a:t>Used by Point-to-Point protocol, e.g. modem, DSL, cellular</a:t>
            </a:r>
          </a:p>
        </p:txBody>
      </p:sp>
      <p:sp>
        <p:nvSpPr>
          <p:cNvPr id="240" name="TextBox 4"/>
          <p:cNvSpPr txBox="1"/>
          <p:nvPr/>
        </p:nvSpPr>
        <p:spPr>
          <a:xfrm>
            <a:off x="1978925" y="1826497"/>
            <a:ext cx="5186150" cy="523241"/>
          </a:xfrm>
          <a:prstGeom prst="rect">
            <a:avLst/>
          </a:prstGeom>
          <a:solidFill>
            <a:schemeClr val="accent1"/>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Data</a:t>
            </a:r>
          </a:p>
        </p:txBody>
      </p:sp>
      <p:sp>
        <p:nvSpPr>
          <p:cNvPr id="241" name="TextBox 5"/>
          <p:cNvSpPr txBox="1"/>
          <p:nvPr/>
        </p:nvSpPr>
        <p:spPr>
          <a:xfrm>
            <a:off x="641443" y="1826497"/>
            <a:ext cx="1337482"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START</a:t>
            </a:r>
          </a:p>
        </p:txBody>
      </p:sp>
      <p:sp>
        <p:nvSpPr>
          <p:cNvPr id="242" name="TextBox 6"/>
          <p:cNvSpPr txBox="1"/>
          <p:nvPr/>
        </p:nvSpPr>
        <p:spPr>
          <a:xfrm>
            <a:off x="7165075" y="1826497"/>
            <a:ext cx="1337482"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END</a:t>
            </a:r>
          </a:p>
        </p:txBody>
      </p:sp>
      <p:sp>
        <p:nvSpPr>
          <p:cNvPr id="243" name="TextBox 7"/>
          <p:cNvSpPr txBox="1"/>
          <p:nvPr/>
        </p:nvSpPr>
        <p:spPr>
          <a:xfrm>
            <a:off x="6056476" y="1826497"/>
            <a:ext cx="972974" cy="523241"/>
          </a:xfrm>
          <a:prstGeom prst="rect">
            <a:avLst/>
          </a:prstGeom>
          <a:solidFill>
            <a:schemeClr val="accent4"/>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END</a:t>
            </a:r>
          </a:p>
        </p:txBody>
      </p:sp>
      <p:sp>
        <p:nvSpPr>
          <p:cNvPr id="244" name="TextBox 8"/>
          <p:cNvSpPr txBox="1"/>
          <p:nvPr/>
        </p:nvSpPr>
        <p:spPr>
          <a:xfrm>
            <a:off x="5147478" y="1826497"/>
            <a:ext cx="908999" cy="523241"/>
          </a:xfrm>
          <a:prstGeom prst="rect">
            <a:avLst/>
          </a:prstGeom>
          <a:solidFill>
            <a:schemeClr val="accent4"/>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DLE</a:t>
            </a:r>
          </a:p>
        </p:txBody>
      </p:sp>
      <p:sp>
        <p:nvSpPr>
          <p:cNvPr id="245" name="TextBox 9"/>
          <p:cNvSpPr txBox="1"/>
          <p:nvPr/>
        </p:nvSpPr>
        <p:spPr>
          <a:xfrm>
            <a:off x="3077142" y="1826497"/>
            <a:ext cx="937574" cy="523241"/>
          </a:xfrm>
          <a:prstGeom prst="rect">
            <a:avLst/>
          </a:prstGeom>
          <a:solidFill>
            <a:schemeClr val="accent4"/>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DLE</a:t>
            </a:r>
          </a:p>
        </p:txBody>
      </p:sp>
      <p:sp>
        <p:nvSpPr>
          <p:cNvPr id="246" name="TextBox 10"/>
          <p:cNvSpPr txBox="1"/>
          <p:nvPr/>
        </p:nvSpPr>
        <p:spPr>
          <a:xfrm>
            <a:off x="2143125" y="1826497"/>
            <a:ext cx="934016" cy="523241"/>
          </a:xfrm>
          <a:prstGeom prst="rect">
            <a:avLst/>
          </a:prstGeom>
          <a:solidFill>
            <a:schemeClr val="accent4"/>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DLE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41"/>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242"/>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0" presetID="1" grpId="3" fill="hold">
                                  <p:stCondLst>
                                    <p:cond delay="0"/>
                                  </p:stCondLst>
                                  <p:iterate type="el" backwards="0">
                                    <p:tmAbs val="0"/>
                                  </p:iterate>
                                  <p:childTnLst>
                                    <p:set>
                                      <p:cBhvr>
                                        <p:cTn id="13" fill="hold"/>
                                        <p:tgtEl>
                                          <p:spTgt spid="239">
                                            <p:txEl>
                                              <p:pRg st="1" end="1"/>
                                            </p:txEl>
                                          </p:spTgt>
                                        </p:tgtEl>
                                        <p:attrNameLst>
                                          <p:attrName>style.visibility</p:attrName>
                                        </p:attrNameLst>
                                      </p:cBhvr>
                                      <p:to>
                                        <p:strVal val="visible"/>
                                      </p:to>
                                    </p:set>
                                  </p:childTnLst>
                                </p:cTn>
                              </p:par>
                            </p:childTnLst>
                          </p:cTn>
                        </p:par>
                        <p:par>
                          <p:cTn id="14" fill="hold">
                            <p:stCondLst>
                              <p:cond delay="0"/>
                            </p:stCondLst>
                            <p:childTnLst>
                              <p:par>
                                <p:cTn id="15" presetClass="entr" nodeType="afterEffect" presetSubtype="0" presetID="1" grpId="4" fill="hold">
                                  <p:stCondLst>
                                    <p:cond delay="0"/>
                                  </p:stCondLst>
                                  <p:iterate type="el" backwards="0">
                                    <p:tmAbs val="0"/>
                                  </p:iterate>
                                  <p:childTnLst>
                                    <p:set>
                                      <p:cBhvr>
                                        <p:cTn id="16" fill="hold"/>
                                        <p:tgtEl>
                                          <p:spTgt spid="24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3" fill="hold">
                                  <p:stCondLst>
                                    <p:cond delay="0"/>
                                  </p:stCondLst>
                                  <p:iterate type="el" backwards="0">
                                    <p:tmAbs val="0"/>
                                  </p:iterate>
                                  <p:childTnLst>
                                    <p:set>
                                      <p:cBhvr>
                                        <p:cTn id="20" fill="hold"/>
                                        <p:tgtEl>
                                          <p:spTgt spid="239">
                                            <p:txEl>
                                              <p:pRg st="2" end="2"/>
                                            </p:txEl>
                                          </p:spTgt>
                                        </p:tgtEl>
                                        <p:attrNameLst>
                                          <p:attrName>style.visibility</p:attrName>
                                        </p:attrNameLst>
                                      </p:cBhvr>
                                      <p:to>
                                        <p:strVal val="visible"/>
                                      </p:to>
                                    </p:set>
                                  </p:childTnLst>
                                </p:cTn>
                              </p:par>
                            </p:childTnLst>
                          </p:cTn>
                        </p:par>
                        <p:par>
                          <p:cTn id="21" fill="hold">
                            <p:stCondLst>
                              <p:cond delay="0"/>
                            </p:stCondLst>
                            <p:childTnLst>
                              <p:par>
                                <p:cTn id="22" presetClass="entr" nodeType="afterEffect" presetSubtype="0" presetID="1" grpId="5" fill="hold">
                                  <p:stCondLst>
                                    <p:cond delay="0"/>
                                  </p:stCondLst>
                                  <p:iterate type="el" backwards="0">
                                    <p:tmAbs val="0"/>
                                  </p:iterate>
                                  <p:childTnLst>
                                    <p:set>
                                      <p:cBhvr>
                                        <p:cTn id="23" fill="hold"/>
                                        <p:tgtEl>
                                          <p:spTgt spid="244"/>
                                        </p:tgtEl>
                                        <p:attrNameLst>
                                          <p:attrName>style.visibility</p:attrName>
                                        </p:attrNameLst>
                                      </p:cBhvr>
                                      <p:to>
                                        <p:strVal val="visible"/>
                                      </p:to>
                                    </p:set>
                                  </p:childTnLst>
                                </p:cTn>
                              </p:par>
                            </p:childTnLst>
                          </p:cTn>
                        </p:par>
                      </p:childTnLst>
                    </p:cTn>
                  </p:par>
                  <p:par>
                    <p:cTn id="24" fill="hold">
                      <p:stCondLst>
                        <p:cond delay="indefinite"/>
                      </p:stCondLst>
                      <p:childTnLst>
                        <p:par>
                          <p:cTn id="25" fill="hold">
                            <p:stCondLst>
                              <p:cond delay="0"/>
                            </p:stCondLst>
                            <p:childTnLst>
                              <p:par>
                                <p:cTn id="26" presetClass="entr" nodeType="clickEffect" presetSubtype="0" presetID="1" grpId="3" fill="hold">
                                  <p:stCondLst>
                                    <p:cond delay="0"/>
                                  </p:stCondLst>
                                  <p:iterate type="el" backwards="0">
                                    <p:tmAbs val="0"/>
                                  </p:iterate>
                                  <p:childTnLst>
                                    <p:set>
                                      <p:cBhvr>
                                        <p:cTn id="27" fill="hold"/>
                                        <p:tgtEl>
                                          <p:spTgt spid="239">
                                            <p:txEl>
                                              <p:pRg st="3" end="3"/>
                                            </p:txEl>
                                          </p:spTgt>
                                        </p:tgtEl>
                                        <p:attrNameLst>
                                          <p:attrName>style.visibility</p:attrName>
                                        </p:attrNameLst>
                                      </p:cBhvr>
                                      <p:to>
                                        <p:strVal val="visible"/>
                                      </p:to>
                                    </p:set>
                                  </p:childTnLst>
                                </p:cTn>
                              </p:par>
                            </p:childTnLst>
                          </p:cTn>
                        </p:par>
                        <p:par>
                          <p:cTn id="28" fill="hold">
                            <p:stCondLst>
                              <p:cond delay="0"/>
                            </p:stCondLst>
                            <p:childTnLst>
                              <p:par>
                                <p:cTn id="29" presetClass="entr" nodeType="afterEffect" presetSubtype="0" presetID="1" grpId="6" fill="hold">
                                  <p:stCondLst>
                                    <p:cond delay="0"/>
                                  </p:stCondLst>
                                  <p:iterate type="el" backwards="0">
                                    <p:tmAbs val="0"/>
                                  </p:iterate>
                                  <p:childTnLst>
                                    <p:set>
                                      <p:cBhvr>
                                        <p:cTn id="30" fill="hold"/>
                                        <p:tgtEl>
                                          <p:spTgt spid="245"/>
                                        </p:tgtEl>
                                        <p:attrNameLst>
                                          <p:attrName>style.visibility</p:attrName>
                                        </p:attrNameLst>
                                      </p:cBhvr>
                                      <p:to>
                                        <p:strVal val="visible"/>
                                      </p:to>
                                    </p:set>
                                  </p:childTnLst>
                                </p:cTn>
                              </p:par>
                            </p:childTnLst>
                          </p:cTn>
                        </p:par>
                        <p:par>
                          <p:cTn id="31" fill="hold">
                            <p:stCondLst>
                              <p:cond delay="0"/>
                            </p:stCondLst>
                            <p:childTnLst>
                              <p:par>
                                <p:cTn id="32" presetClass="entr" nodeType="afterEffect" presetSubtype="0" presetID="1" grpId="7" fill="hold">
                                  <p:stCondLst>
                                    <p:cond delay="0"/>
                                  </p:stCondLst>
                                  <p:iterate type="el" backwards="0">
                                    <p:tmAbs val="0"/>
                                  </p:iterate>
                                  <p:childTnLst>
                                    <p:set>
                                      <p:cBhvr>
                                        <p:cTn id="33" fill="hold"/>
                                        <p:tgtEl>
                                          <p:spTgt spid="246"/>
                                        </p:tgtEl>
                                        <p:attrNameLst>
                                          <p:attrName>style.visibility</p:attrName>
                                        </p:attrNameLst>
                                      </p:cBhvr>
                                      <p:to>
                                        <p:strVal val="visible"/>
                                      </p:to>
                                    </p:set>
                                  </p:childTnLst>
                                </p:cTn>
                              </p:par>
                            </p:childTnLst>
                          </p:cTn>
                        </p:par>
                      </p:childTnLst>
                    </p:cTn>
                  </p:par>
                  <p:par>
                    <p:cTn id="34" fill="hold">
                      <p:stCondLst>
                        <p:cond delay="indefinite"/>
                      </p:stCondLst>
                      <p:childTnLst>
                        <p:par>
                          <p:cTn id="35" fill="hold">
                            <p:stCondLst>
                              <p:cond delay="0"/>
                            </p:stCondLst>
                            <p:childTnLst>
                              <p:par>
                                <p:cTn id="36" presetClass="entr" nodeType="clickEffect" presetSubtype="0" presetID="1" grpId="3" fill="hold">
                                  <p:stCondLst>
                                    <p:cond delay="0"/>
                                  </p:stCondLst>
                                  <p:iterate type="el" backwards="0">
                                    <p:tmAbs val="0"/>
                                  </p:iterate>
                                  <p:childTnLst>
                                    <p:set>
                                      <p:cBhvr>
                                        <p:cTn id="37" fill="hold"/>
                                        <p:tgtEl>
                                          <p:spTgt spid="239">
                                            <p:txEl>
                                              <p:pRg st="4" end="4"/>
                                            </p:txEl>
                                          </p:spTgt>
                                        </p:tgtEl>
                                        <p:attrNameLst>
                                          <p:attrName>style.visibility</p:attrName>
                                        </p:attrNameLst>
                                      </p:cBhvr>
                                      <p:to>
                                        <p:strVal val="visible"/>
                                      </p:to>
                                    </p:set>
                                  </p:childTnLst>
                                </p:cTn>
                              </p:par>
                            </p:childTnLst>
                          </p:cTn>
                        </p:par>
                        <p:par>
                          <p:cTn id="38" fill="hold">
                            <p:stCondLst>
                              <p:cond delay="0"/>
                            </p:stCondLst>
                            <p:childTnLst>
                              <p:par>
                                <p:cTn id="39" presetClass="entr" nodeType="afterEffect" presetSubtype="0" presetID="1" grpId="3" fill="hold">
                                  <p:stCondLst>
                                    <p:cond delay="0"/>
                                  </p:stCondLst>
                                  <p:iterate type="el" backwards="0">
                                    <p:tmAbs val="0"/>
                                  </p:iterate>
                                  <p:childTnLst>
                                    <p:set>
                                      <p:cBhvr>
                                        <p:cTn id="40" fill="hold"/>
                                        <p:tgtEl>
                                          <p:spTgt spid="239">
                                            <p:txEl>
                                              <p:pRg st="5" end="5"/>
                                            </p:txEl>
                                          </p:spTgt>
                                        </p:tgtEl>
                                        <p:attrNameLst>
                                          <p:attrName>style.visibility</p:attrName>
                                        </p:attrNameLst>
                                      </p:cBhvr>
                                      <p:to>
                                        <p:strVal val="visible"/>
                                      </p:to>
                                    </p:set>
                                  </p:childTnLst>
                                </p:cTn>
                              </p:par>
                            </p:childTnLst>
                          </p:cTn>
                        </p:par>
                        <p:par>
                          <p:cTn id="41" fill="hold">
                            <p:stCondLst>
                              <p:cond delay="0"/>
                            </p:stCondLst>
                            <p:childTnLst>
                              <p:par>
                                <p:cTn id="42" presetClass="entr" nodeType="afterEffect" presetSubtype="0" presetID="1" grpId="3" fill="hold">
                                  <p:stCondLst>
                                    <p:cond delay="0"/>
                                  </p:stCondLst>
                                  <p:iterate type="el" backwards="0">
                                    <p:tmAbs val="0"/>
                                  </p:iterate>
                                  <p:childTnLst>
                                    <p:set>
                                      <p:cBhvr>
                                        <p:cTn id="43" fill="hold"/>
                                        <p:tgtEl>
                                          <p:spTgt spid="239">
                                            <p:txEl>
                                              <p:pRg st="6" end="6"/>
                                            </p:txEl>
                                          </p:spTgt>
                                        </p:tgtEl>
                                        <p:attrNameLst>
                                          <p:attrName>style.visibility</p:attrName>
                                        </p:attrNameLst>
                                      </p:cBhvr>
                                      <p:to>
                                        <p:strVal val="visible"/>
                                      </p:to>
                                    </p:set>
                                  </p:childTnLst>
                                </p:cTn>
                              </p:par>
                            </p:childTnLst>
                          </p:cTn>
                        </p:par>
                        <p:par>
                          <p:cTn id="44" fill="hold">
                            <p:stCondLst>
                              <p:cond delay="0"/>
                            </p:stCondLst>
                            <p:childTnLst>
                              <p:par>
                                <p:cTn id="45" presetClass="entr" nodeType="afterEffect" presetSubtype="0" presetID="1" grpId="3" fill="hold">
                                  <p:stCondLst>
                                    <p:cond delay="0"/>
                                  </p:stCondLst>
                                  <p:iterate type="el" backwards="0">
                                    <p:tmAbs val="0"/>
                                  </p:iterate>
                                  <p:childTnLst>
                                    <p:set>
                                      <p:cBhvr>
                                        <p:cTn id="46" fill="hold"/>
                                        <p:tgtEl>
                                          <p:spTgt spid="239">
                                            <p:txEl>
                                              <p:pRg st="7" end="7"/>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45" grpId="6"/>
      <p:bldP build="whole" bldLvl="1" animBg="1" rev="0" advAuto="0" spid="246" grpId="7"/>
      <p:bldP build="p" bldLvl="5" animBg="1" rev="0" advAuto="0" spid="239" grpId="3"/>
      <p:bldP build="whole" bldLvl="1" animBg="1" rev="0" advAuto="0" spid="244" grpId="5"/>
      <p:bldP build="whole" bldLvl="1" animBg="1" rev="0" advAuto="0" spid="241" grpId="1"/>
      <p:bldP build="whole" bldLvl="1" animBg="1" rev="0" advAuto="0" spid="243" grpId="4"/>
      <p:bldP build="whole" bldLvl="1" animBg="1" rev="0" advAuto="0" spid="242" grpId="2"/>
    </p:bldLst>
  </p:timing>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0" name="Title 1"/>
          <p:cNvSpPr txBox="1"/>
          <p:nvPr>
            <p:ph type="title"/>
          </p:nvPr>
        </p:nvSpPr>
        <p:spPr>
          <a:prstGeom prst="rect">
            <a:avLst/>
          </a:prstGeom>
        </p:spPr>
        <p:txBody>
          <a:bodyPr/>
          <a:lstStyle/>
          <a:p>
            <a:pPr/>
            <a:r>
              <a:t>Byte Oriented: Byte Counting</a:t>
            </a:r>
          </a:p>
        </p:txBody>
      </p:sp>
      <p:sp>
        <p:nvSpPr>
          <p:cNvPr id="251"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52" name="Content Placeholder 3"/>
          <p:cNvSpPr txBox="1"/>
          <p:nvPr>
            <p:ph type="body" idx="1"/>
          </p:nvPr>
        </p:nvSpPr>
        <p:spPr>
          <a:xfrm>
            <a:off x="152400" y="2743200"/>
            <a:ext cx="8839200" cy="3962400"/>
          </a:xfrm>
          <a:prstGeom prst="rect">
            <a:avLst/>
          </a:prstGeom>
        </p:spPr>
        <p:txBody>
          <a:bodyPr/>
          <a:lstStyle/>
          <a:p>
            <a:pPr/>
            <a:r>
              <a:t>Sender: insert length of the data in bytes at the beginning of each frame</a:t>
            </a:r>
          </a:p>
          <a:p>
            <a:pPr/>
            <a:r>
              <a:t>Receiver: extract the length and read that many bytes</a:t>
            </a:r>
          </a:p>
        </p:txBody>
      </p:sp>
      <p:sp>
        <p:nvSpPr>
          <p:cNvPr id="253" name="TextBox 4"/>
          <p:cNvSpPr txBox="1"/>
          <p:nvPr/>
        </p:nvSpPr>
        <p:spPr>
          <a:xfrm>
            <a:off x="2606730" y="2043739"/>
            <a:ext cx="5186149" cy="523241"/>
          </a:xfrm>
          <a:prstGeom prst="rect">
            <a:avLst/>
          </a:prstGeom>
          <a:solidFill>
            <a:schemeClr val="accent1"/>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Data</a:t>
            </a:r>
          </a:p>
        </p:txBody>
      </p:sp>
      <p:sp>
        <p:nvSpPr>
          <p:cNvPr id="254" name="TextBox 6"/>
          <p:cNvSpPr txBox="1"/>
          <p:nvPr/>
        </p:nvSpPr>
        <p:spPr>
          <a:xfrm>
            <a:off x="4852592" y="1582075"/>
            <a:ext cx="608669"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132</a:t>
            </a:r>
          </a:p>
        </p:txBody>
      </p:sp>
      <p:sp>
        <p:nvSpPr>
          <p:cNvPr id="255" name="TextBox 7"/>
          <p:cNvSpPr txBox="1"/>
          <p:nvPr/>
        </p:nvSpPr>
        <p:spPr>
          <a:xfrm>
            <a:off x="1460315" y="2043739"/>
            <a:ext cx="1146416"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132</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55"/>
                                        </p:tgtEl>
                                        <p:attrNameLst>
                                          <p:attrName>style.visibility</p:attrName>
                                        </p:attrNameLst>
                                      </p:cBhvr>
                                      <p:to>
                                        <p:strVal val="visible"/>
                                      </p:to>
                                    </p:set>
                                    <p:anim calcmode="lin" valueType="num">
                                      <p:cBhvr>
                                        <p:cTn id="7" dur="500" fill="hold"/>
                                        <p:tgtEl>
                                          <p:spTgt spid="255"/>
                                        </p:tgtEl>
                                        <p:attrNameLst>
                                          <p:attrName>ppt_x</p:attrName>
                                        </p:attrNameLst>
                                      </p:cBhvr>
                                      <p:tavLst>
                                        <p:tav tm="0">
                                          <p:val>
                                            <p:strVal val="0-#ppt_w/2"/>
                                          </p:val>
                                        </p:tav>
                                        <p:tav tm="100000">
                                          <p:val>
                                            <p:strVal val="#ppt_x"/>
                                          </p:val>
                                        </p:tav>
                                      </p:tavLst>
                                    </p:anim>
                                    <p:anim calcmode="lin" valueType="num">
                                      <p:cBhvr>
                                        <p:cTn id="8" dur="500" fill="hold"/>
                                        <p:tgtEl>
                                          <p:spTgt spid="255"/>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252">
                                            <p:bg/>
                                          </p:spTgt>
                                        </p:tgtEl>
                                        <p:attrNameLst>
                                          <p:attrName>style.visibility</p:attrName>
                                        </p:attrNameLst>
                                      </p:cBhvr>
                                      <p:to>
                                        <p:strVal val="visible"/>
                                      </p:to>
                                    </p:set>
                                    <p:anim calcmode="lin" valueType="num">
                                      <p:cBhvr>
                                        <p:cTn id="12" dur="500" fill="hold"/>
                                        <p:tgtEl>
                                          <p:spTgt spid="252">
                                            <p:bg/>
                                          </p:spTgt>
                                        </p:tgtEl>
                                        <p:attrNameLst>
                                          <p:attrName>ppt_x</p:attrName>
                                        </p:attrNameLst>
                                      </p:cBhvr>
                                      <p:tavLst>
                                        <p:tav tm="0">
                                          <p:val>
                                            <p:strVal val="#ppt_x"/>
                                          </p:val>
                                        </p:tav>
                                        <p:tav tm="100000">
                                          <p:val>
                                            <p:strVal val="#ppt_x"/>
                                          </p:val>
                                        </p:tav>
                                      </p:tavLst>
                                    </p:anim>
                                    <p:anim calcmode="lin" valueType="num">
                                      <p:cBhvr>
                                        <p:cTn id="13" dur="500" fill="hold"/>
                                        <p:tgtEl>
                                          <p:spTgt spid="252">
                                            <p:bg/>
                                          </p:spTgt>
                                        </p:tgtEl>
                                        <p:attrNameLst>
                                          <p:attrName>ppt_y</p:attrName>
                                        </p:attrNameLst>
                                      </p:cBhvr>
                                      <p:tavLst>
                                        <p:tav tm="0">
                                          <p:val>
                                            <p:strVal val="1+#ppt_h/2"/>
                                          </p:val>
                                        </p:tav>
                                        <p:tav tm="100000">
                                          <p:val>
                                            <p:strVal val="#ppt_y"/>
                                          </p:val>
                                        </p:tav>
                                      </p:tavLst>
                                    </p:anim>
                                  </p:childTnLst>
                                </p:cTn>
                              </p:par>
                              <p:par>
                                <p:cTn id="14" presetClass="entr" nodeType="withEffect" presetSubtype="4" presetID="2" grpId="2" fill="hold">
                                  <p:stCondLst>
                                    <p:cond delay="0"/>
                                  </p:stCondLst>
                                  <p:iterate type="el" backwards="0">
                                    <p:tmAbs val="0"/>
                                  </p:iterate>
                                  <p:childTnLst>
                                    <p:set>
                                      <p:cBhvr>
                                        <p:cTn id="15" fill="hold"/>
                                        <p:tgtEl>
                                          <p:spTgt spid="252">
                                            <p:txEl>
                                              <p:pRg st="0" end="0"/>
                                            </p:txEl>
                                          </p:spTgt>
                                        </p:tgtEl>
                                        <p:attrNameLst>
                                          <p:attrName>style.visibility</p:attrName>
                                        </p:attrNameLst>
                                      </p:cBhvr>
                                      <p:to>
                                        <p:strVal val="visible"/>
                                      </p:to>
                                    </p:set>
                                    <p:anim calcmode="lin" valueType="num">
                                      <p:cBhvr>
                                        <p:cTn id="16" dur="500" fill="hold"/>
                                        <p:tgtEl>
                                          <p:spTgt spid="252">
                                            <p:txEl>
                                              <p:pRg st="0" end="0"/>
                                            </p:txEl>
                                          </p:spTgt>
                                        </p:tgtEl>
                                        <p:attrNameLst>
                                          <p:attrName>ppt_x</p:attrName>
                                        </p:attrNameLst>
                                      </p:cBhvr>
                                      <p:tavLst>
                                        <p:tav tm="0">
                                          <p:val>
                                            <p:strVal val="#ppt_x"/>
                                          </p:val>
                                        </p:tav>
                                        <p:tav tm="100000">
                                          <p:val>
                                            <p:strVal val="#ppt_x"/>
                                          </p:val>
                                        </p:tav>
                                      </p:tavLst>
                                    </p:anim>
                                    <p:anim calcmode="lin" valueType="num">
                                      <p:cBhvr>
                                        <p:cTn id="17" dur="500" fill="hold"/>
                                        <p:tgtEl>
                                          <p:spTgt spid="252">
                                            <p:txEl>
                                              <p:pRg st="0" end="0"/>
                                            </p:txEl>
                                          </p:spTgt>
                                        </p:tgtEl>
                                        <p:attrNameLst>
                                          <p:attrName>ppt_y</p:attrName>
                                        </p:attrNameLst>
                                      </p:cBhvr>
                                      <p:tavLst>
                                        <p:tav tm="0">
                                          <p:val>
                                            <p:strVal val="1+#ppt_h/2"/>
                                          </p:val>
                                        </p:tav>
                                        <p:tav tm="100000">
                                          <p:val>
                                            <p:strVal val="#ppt_y"/>
                                          </p:val>
                                        </p:tav>
                                      </p:tavLst>
                                    </p:anim>
                                  </p:childTnLst>
                                </p:cTn>
                              </p:par>
                            </p:childTnLst>
                          </p:cTn>
                        </p:par>
                        <p:par>
                          <p:cTn id="18" fill="hold">
                            <p:stCondLst>
                              <p:cond delay="1000"/>
                            </p:stCondLst>
                            <p:childTnLst>
                              <p:par>
                                <p:cTn id="19" presetClass="entr" nodeType="afterEffect" presetSubtype="4" presetID="2" grpId="2" fill="hold">
                                  <p:stCondLst>
                                    <p:cond delay="0"/>
                                  </p:stCondLst>
                                  <p:iterate type="el" backwards="0">
                                    <p:tmAbs val="0"/>
                                  </p:iterate>
                                  <p:childTnLst>
                                    <p:set>
                                      <p:cBhvr>
                                        <p:cTn id="20" fill="hold"/>
                                        <p:tgtEl>
                                          <p:spTgt spid="252">
                                            <p:txEl>
                                              <p:pRg st="1" end="1"/>
                                            </p:txEl>
                                          </p:spTgt>
                                        </p:tgtEl>
                                        <p:attrNameLst>
                                          <p:attrName>style.visibility</p:attrName>
                                        </p:attrNameLst>
                                      </p:cBhvr>
                                      <p:to>
                                        <p:strVal val="visible"/>
                                      </p:to>
                                    </p:set>
                                    <p:anim calcmode="lin" valueType="num">
                                      <p:cBhvr>
                                        <p:cTn id="21" dur="500" fill="hold"/>
                                        <p:tgtEl>
                                          <p:spTgt spid="252">
                                            <p:txEl>
                                              <p:pRg st="1" end="1"/>
                                            </p:txEl>
                                          </p:spTgt>
                                        </p:tgtEl>
                                        <p:attrNameLst>
                                          <p:attrName>ppt_x</p:attrName>
                                        </p:attrNameLst>
                                      </p:cBhvr>
                                      <p:tavLst>
                                        <p:tav tm="0">
                                          <p:val>
                                            <p:strVal val="#ppt_x"/>
                                          </p:val>
                                        </p:tav>
                                        <p:tav tm="100000">
                                          <p:val>
                                            <p:strVal val="#ppt_x"/>
                                          </p:val>
                                        </p:tav>
                                      </p:tavLst>
                                    </p:anim>
                                    <p:anim calcmode="lin" valueType="num">
                                      <p:cBhvr>
                                        <p:cTn id="22" dur="500" fill="hold"/>
                                        <p:tgtEl>
                                          <p:spTgt spid="252">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55" grpId="1"/>
      <p:bldP build="p" bldLvl="1" animBg="1" rev="0" advAuto="0" spid="252" grpId="2"/>
    </p:bldLst>
  </p:timing>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57" name="Title 1"/>
          <p:cNvSpPr txBox="1"/>
          <p:nvPr>
            <p:ph type="title"/>
          </p:nvPr>
        </p:nvSpPr>
        <p:spPr>
          <a:prstGeom prst="rect">
            <a:avLst/>
          </a:prstGeom>
        </p:spPr>
        <p:txBody>
          <a:bodyPr/>
          <a:lstStyle/>
          <a:p>
            <a:pPr/>
            <a:r>
              <a:t>Bit Oriented: Bit Stuffing</a:t>
            </a:r>
          </a:p>
        </p:txBody>
      </p:sp>
      <p:sp>
        <p:nvSpPr>
          <p:cNvPr id="25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59" name="Content Placeholder 3"/>
          <p:cNvSpPr txBox="1"/>
          <p:nvPr>
            <p:ph type="body" sz="quarter" idx="1"/>
          </p:nvPr>
        </p:nvSpPr>
        <p:spPr>
          <a:xfrm>
            <a:off x="152400" y="2743200"/>
            <a:ext cx="8839200" cy="1123773"/>
          </a:xfrm>
          <a:prstGeom prst="rect">
            <a:avLst/>
          </a:prstGeom>
        </p:spPr>
        <p:txBody>
          <a:bodyPr/>
          <a:lstStyle/>
          <a:p>
            <a:pPr>
              <a:lnSpc>
                <a:spcPct val="80000"/>
              </a:lnSpc>
              <a:defRPr sz="2400"/>
            </a:pPr>
            <a:r>
              <a:t>Add sentinels to the start and end of data</a:t>
            </a:r>
          </a:p>
          <a:p>
            <a:pPr lvl="1" marL="640080" indent="-274320">
              <a:lnSpc>
                <a:spcPct val="80000"/>
              </a:lnSpc>
              <a:spcBef>
                <a:spcPts val="500"/>
              </a:spcBef>
              <a:buClr>
                <a:schemeClr val="accent1"/>
              </a:buClr>
              <a:defRPr sz="2200"/>
            </a:pPr>
            <a:r>
              <a:t>Both sentinels are the same</a:t>
            </a:r>
          </a:p>
          <a:p>
            <a:pPr lvl="1" marL="640080" indent="-274320">
              <a:lnSpc>
                <a:spcPct val="80000"/>
              </a:lnSpc>
              <a:spcBef>
                <a:spcPts val="500"/>
              </a:spcBef>
              <a:buClr>
                <a:schemeClr val="accent1"/>
              </a:buClr>
              <a:defRPr sz="2200"/>
            </a:pPr>
            <a:r>
              <a:t>Example: 01111110 in High-level Data Link Protocol (HDLC)</a:t>
            </a:r>
          </a:p>
        </p:txBody>
      </p:sp>
      <p:sp>
        <p:nvSpPr>
          <p:cNvPr id="260" name="TextBox 4"/>
          <p:cNvSpPr txBox="1"/>
          <p:nvPr/>
        </p:nvSpPr>
        <p:spPr>
          <a:xfrm>
            <a:off x="1978925" y="1826497"/>
            <a:ext cx="5186150" cy="523241"/>
          </a:xfrm>
          <a:prstGeom prst="rect">
            <a:avLst/>
          </a:prstGeom>
          <a:solidFill>
            <a:schemeClr val="accent1"/>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Data</a:t>
            </a:r>
          </a:p>
        </p:txBody>
      </p:sp>
      <p:sp>
        <p:nvSpPr>
          <p:cNvPr id="261" name="TextBox 5"/>
          <p:cNvSpPr txBox="1"/>
          <p:nvPr/>
        </p:nvSpPr>
        <p:spPr>
          <a:xfrm>
            <a:off x="109182" y="1826497"/>
            <a:ext cx="1869746"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01111110</a:t>
            </a:r>
          </a:p>
        </p:txBody>
      </p:sp>
      <p:sp>
        <p:nvSpPr>
          <p:cNvPr id="262" name="TextBox 6"/>
          <p:cNvSpPr txBox="1"/>
          <p:nvPr/>
        </p:nvSpPr>
        <p:spPr>
          <a:xfrm>
            <a:off x="7165075" y="1826497"/>
            <a:ext cx="1856096"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01111110</a:t>
            </a:r>
          </a:p>
        </p:txBody>
      </p:sp>
      <p:sp>
        <p:nvSpPr>
          <p:cNvPr id="263" name="Sender: insert a 0 after each 11111 in data…"/>
          <p:cNvSpPr txBox="1"/>
          <p:nvPr/>
        </p:nvSpPr>
        <p:spPr>
          <a:xfrm>
            <a:off x="123328" y="3791464"/>
            <a:ext cx="5907009" cy="73406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20040" indent="-320040">
              <a:lnSpc>
                <a:spcPct val="80000"/>
              </a:lnSpc>
              <a:spcBef>
                <a:spcPts val="700"/>
              </a:spcBef>
              <a:buClr>
                <a:schemeClr val="accent2"/>
              </a:buClr>
              <a:buSzPct val="60000"/>
              <a:buChar char="◻"/>
              <a:defRPr sz="2400"/>
            </a:lvl1pPr>
            <a:lvl2pPr marL="640080" indent="-274320">
              <a:lnSpc>
                <a:spcPct val="80000"/>
              </a:lnSpc>
              <a:spcBef>
                <a:spcPts val="500"/>
              </a:spcBef>
              <a:buClr>
                <a:schemeClr val="accent1"/>
              </a:buClr>
              <a:buSzPct val="70000"/>
              <a:buChar char=""/>
              <a:defRPr sz="2200"/>
            </a:lvl2pPr>
          </a:lstStyle>
          <a:p>
            <a:pPr/>
            <a:r>
              <a:t>Sender: insert a 0 after each 11111 in data</a:t>
            </a:r>
          </a:p>
          <a:p>
            <a:pPr lvl="1"/>
            <a:r>
              <a:t>Known as “bit stuffing”</a:t>
            </a:r>
          </a:p>
        </p:txBody>
      </p:sp>
      <p:sp>
        <p:nvSpPr>
          <p:cNvPr id="264" name="Receiver: after seeing 11111 in the data…"/>
          <p:cNvSpPr txBox="1"/>
          <p:nvPr/>
        </p:nvSpPr>
        <p:spPr>
          <a:xfrm>
            <a:off x="34502" y="4525730"/>
            <a:ext cx="5691654"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marL="320040" indent="-320040">
              <a:lnSpc>
                <a:spcPct val="80000"/>
              </a:lnSpc>
              <a:spcBef>
                <a:spcPts val="700"/>
              </a:spcBef>
              <a:buClr>
                <a:schemeClr val="accent2"/>
              </a:buClr>
              <a:buSzPct val="60000"/>
              <a:buChar char="◻"/>
              <a:defRPr sz="2400"/>
            </a:lvl1pPr>
          </a:lstStyle>
          <a:p>
            <a:pPr/>
            <a:r>
              <a:t>Receiver: after seeing 11111 in the data…</a:t>
            </a:r>
          </a:p>
        </p:txBody>
      </p:sp>
      <p:sp>
        <p:nvSpPr>
          <p:cNvPr id="265" name="111110"/>
          <p:cNvSpPr txBox="1"/>
          <p:nvPr/>
        </p:nvSpPr>
        <p:spPr>
          <a:xfrm>
            <a:off x="125988" y="4917577"/>
            <a:ext cx="166332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lnSpc>
                <a:spcPct val="80000"/>
              </a:lnSpc>
              <a:spcBef>
                <a:spcPts val="500"/>
              </a:spcBef>
              <a:buClr>
                <a:schemeClr val="accent1"/>
              </a:buClr>
              <a:buSzPct val="70000"/>
              <a:buChar char=""/>
              <a:defRPr sz="2200"/>
            </a:pPr>
            <a:r>
              <a:t>11111</a:t>
            </a:r>
            <a:r>
              <a:rPr b="1"/>
              <a:t>0</a:t>
            </a:r>
          </a:p>
        </p:txBody>
      </p:sp>
      <p:sp>
        <p:nvSpPr>
          <p:cNvPr id="266" name=" remove the 0 (it was stuffed)"/>
          <p:cNvSpPr txBox="1"/>
          <p:nvPr/>
        </p:nvSpPr>
        <p:spPr>
          <a:xfrm>
            <a:off x="1673552" y="4911810"/>
            <a:ext cx="4060303" cy="4150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indent="228600">
              <a:lnSpc>
                <a:spcPct val="80000"/>
              </a:lnSpc>
              <a:spcBef>
                <a:spcPts val="500"/>
              </a:spcBef>
              <a:defRPr sz="2200"/>
            </a:pPr>
            <a:r>
              <a:rPr>
                <a:latin typeface="Wingdings"/>
                <a:ea typeface="Wingdings"/>
                <a:cs typeface="Wingdings"/>
                <a:sym typeface="Wingdings"/>
              </a:rPr>
              <a:t> </a:t>
            </a:r>
            <a:r>
              <a:t>remove the 0 (it was stuffed)</a:t>
            </a:r>
          </a:p>
        </p:txBody>
      </p:sp>
      <p:sp>
        <p:nvSpPr>
          <p:cNvPr id="267" name="111111"/>
          <p:cNvSpPr txBox="1"/>
          <p:nvPr/>
        </p:nvSpPr>
        <p:spPr>
          <a:xfrm>
            <a:off x="125988" y="5257388"/>
            <a:ext cx="1663321" cy="3962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lnSpc>
                <a:spcPct val="80000"/>
              </a:lnSpc>
              <a:spcBef>
                <a:spcPts val="500"/>
              </a:spcBef>
              <a:buClr>
                <a:schemeClr val="accent1"/>
              </a:buClr>
              <a:buSzPct val="70000"/>
              <a:buChar char=""/>
              <a:defRPr sz="2200"/>
            </a:pPr>
            <a:r>
              <a:t>11111</a:t>
            </a:r>
            <a:r>
              <a:rPr b="1"/>
              <a:t>1</a:t>
            </a:r>
          </a:p>
        </p:txBody>
      </p:sp>
      <p:sp>
        <p:nvSpPr>
          <p:cNvPr id="268" name=" look at one more bit"/>
          <p:cNvSpPr txBox="1"/>
          <p:nvPr/>
        </p:nvSpPr>
        <p:spPr>
          <a:xfrm>
            <a:off x="1678600" y="5251621"/>
            <a:ext cx="3138747" cy="415080"/>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indent="228600">
              <a:lnSpc>
                <a:spcPct val="80000"/>
              </a:lnSpc>
              <a:spcBef>
                <a:spcPts val="500"/>
              </a:spcBef>
              <a:defRPr sz="2200"/>
            </a:pPr>
            <a:r>
              <a:rPr>
                <a:latin typeface="Wingdings"/>
                <a:ea typeface="Wingdings"/>
                <a:cs typeface="Wingdings"/>
                <a:sym typeface="Wingdings"/>
              </a:rPr>
              <a:t> </a:t>
            </a:r>
            <a:r>
              <a:t>look at one more bit</a:t>
            </a:r>
          </a:p>
        </p:txBody>
      </p:sp>
      <p:sp>
        <p:nvSpPr>
          <p:cNvPr id="269" name="1111110"/>
          <p:cNvSpPr txBox="1"/>
          <p:nvPr/>
        </p:nvSpPr>
        <p:spPr>
          <a:xfrm>
            <a:off x="231332" y="5705869"/>
            <a:ext cx="2181682" cy="3634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marL="914400" indent="-228600">
              <a:lnSpc>
                <a:spcPct val="80000"/>
              </a:lnSpc>
              <a:spcBef>
                <a:spcPts val="500"/>
              </a:spcBef>
              <a:buClr>
                <a:schemeClr val="accent2"/>
              </a:buClr>
              <a:buSzPct val="75000"/>
              <a:buChar char="■"/>
              <a:defRPr sz="1900"/>
            </a:pPr>
            <a:r>
              <a:t>11111</a:t>
            </a:r>
            <a:r>
              <a:rPr b="1"/>
              <a:t>10</a:t>
            </a:r>
            <a:r>
              <a:rPr>
                <a:latin typeface="Wingdings"/>
                <a:ea typeface="Wingdings"/>
                <a:cs typeface="Wingdings"/>
                <a:sym typeface="Wingdings"/>
              </a:rPr>
              <a:t> </a:t>
            </a:r>
          </a:p>
        </p:txBody>
      </p:sp>
      <p:sp>
        <p:nvSpPr>
          <p:cNvPr id="270" name=" end of frame"/>
          <p:cNvSpPr txBox="1"/>
          <p:nvPr/>
        </p:nvSpPr>
        <p:spPr>
          <a:xfrm>
            <a:off x="1803000" y="5709522"/>
            <a:ext cx="2312887" cy="3634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indent="457200">
              <a:lnSpc>
                <a:spcPct val="80000"/>
              </a:lnSpc>
              <a:spcBef>
                <a:spcPts val="500"/>
              </a:spcBef>
              <a:defRPr sz="1900"/>
            </a:pPr>
            <a:r>
              <a:rPr>
                <a:latin typeface="Wingdings"/>
                <a:ea typeface="Wingdings"/>
                <a:cs typeface="Wingdings"/>
                <a:sym typeface="Wingdings"/>
              </a:rPr>
              <a:t> </a:t>
            </a:r>
            <a:r>
              <a:t>end of frame</a:t>
            </a:r>
          </a:p>
        </p:txBody>
      </p:sp>
      <p:sp>
        <p:nvSpPr>
          <p:cNvPr id="271" name="1111111"/>
          <p:cNvSpPr txBox="1"/>
          <p:nvPr/>
        </p:nvSpPr>
        <p:spPr>
          <a:xfrm>
            <a:off x="246949" y="6048907"/>
            <a:ext cx="1940383" cy="3454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marL="914400" indent="-228600">
              <a:lnSpc>
                <a:spcPct val="80000"/>
              </a:lnSpc>
              <a:spcBef>
                <a:spcPts val="500"/>
              </a:spcBef>
              <a:buClr>
                <a:schemeClr val="accent2"/>
              </a:buClr>
              <a:buSzPct val="75000"/>
              <a:buChar char="■"/>
              <a:defRPr sz="1900"/>
            </a:pPr>
            <a:r>
              <a:t>11111</a:t>
            </a:r>
            <a:r>
              <a:rPr b="1"/>
              <a:t>11</a:t>
            </a:r>
          </a:p>
        </p:txBody>
      </p:sp>
      <p:sp>
        <p:nvSpPr>
          <p:cNvPr id="272" name=" error! Discard the frame"/>
          <p:cNvSpPr txBox="1"/>
          <p:nvPr/>
        </p:nvSpPr>
        <p:spPr>
          <a:xfrm>
            <a:off x="1800080" y="6049333"/>
            <a:ext cx="3352432" cy="36344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2" indent="457200">
              <a:lnSpc>
                <a:spcPct val="80000"/>
              </a:lnSpc>
              <a:spcBef>
                <a:spcPts val="500"/>
              </a:spcBef>
              <a:defRPr sz="1900"/>
            </a:pPr>
            <a:r>
              <a:rPr>
                <a:latin typeface="Wingdings"/>
                <a:ea typeface="Wingdings"/>
                <a:cs typeface="Wingdings"/>
                <a:sym typeface="Wingdings"/>
              </a:rPr>
              <a:t> </a:t>
            </a:r>
            <a:r>
              <a:t>error! Discard the frame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 grpId="1" fill="hold">
                                  <p:stCondLst>
                                    <p:cond delay="0"/>
                                  </p:stCondLst>
                                  <p:iterate type="el" backwards="0">
                                    <p:tmAbs val="0"/>
                                  </p:iterate>
                                  <p:childTnLst>
                                    <p:set>
                                      <p:cBhvr>
                                        <p:cTn id="6" fill="hold"/>
                                        <p:tgtEl>
                                          <p:spTgt spid="261"/>
                                        </p:tgtEl>
                                        <p:attrNameLst>
                                          <p:attrName>style.visibility</p:attrName>
                                        </p:attrNameLst>
                                      </p:cBhvr>
                                      <p:to>
                                        <p:strVal val="visible"/>
                                      </p:to>
                                    </p:set>
                                    <p:anim calcmode="lin" valueType="num">
                                      <p:cBhvr>
                                        <p:cTn id="7" dur="500" fill="hold"/>
                                        <p:tgtEl>
                                          <p:spTgt spid="261"/>
                                        </p:tgtEl>
                                        <p:attrNameLst>
                                          <p:attrName>ppt_x</p:attrName>
                                        </p:attrNameLst>
                                      </p:cBhvr>
                                      <p:tavLst>
                                        <p:tav tm="0">
                                          <p:val>
                                            <p:strVal val="0-#ppt_w/2"/>
                                          </p:val>
                                        </p:tav>
                                        <p:tav tm="100000">
                                          <p:val>
                                            <p:strVal val="#ppt_x"/>
                                          </p:val>
                                        </p:tav>
                                      </p:tavLst>
                                    </p:anim>
                                    <p:anim calcmode="lin" valueType="num">
                                      <p:cBhvr>
                                        <p:cTn id="8" dur="500" fill="hold"/>
                                        <p:tgtEl>
                                          <p:spTgt spid="26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262"/>
                                        </p:tgtEl>
                                        <p:attrNameLst>
                                          <p:attrName>style.visibility</p:attrName>
                                        </p:attrNameLst>
                                      </p:cBhvr>
                                      <p:to>
                                        <p:strVal val="visible"/>
                                      </p:to>
                                    </p:set>
                                    <p:anim calcmode="lin" valueType="num">
                                      <p:cBhvr>
                                        <p:cTn id="12" dur="500" fill="hold"/>
                                        <p:tgtEl>
                                          <p:spTgt spid="262"/>
                                        </p:tgtEl>
                                        <p:attrNameLst>
                                          <p:attrName>ppt_x</p:attrName>
                                        </p:attrNameLst>
                                      </p:cBhvr>
                                      <p:tavLst>
                                        <p:tav tm="0">
                                          <p:val>
                                            <p:strVal val="1+#ppt_w/2"/>
                                          </p:val>
                                        </p:tav>
                                        <p:tav tm="100000">
                                          <p:val>
                                            <p:strVal val="#ppt_x"/>
                                          </p:val>
                                        </p:tav>
                                      </p:tavLst>
                                    </p:anim>
                                    <p:anim calcmode="lin" valueType="num">
                                      <p:cBhvr>
                                        <p:cTn id="13" dur="500" fill="hold"/>
                                        <p:tgtEl>
                                          <p:spTgt spid="26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259">
                                            <p:bg/>
                                          </p:spTgt>
                                        </p:tgtEl>
                                        <p:attrNameLst>
                                          <p:attrName>style.visibility</p:attrName>
                                        </p:attrNameLst>
                                      </p:cBhvr>
                                      <p:to>
                                        <p:strVal val="visible"/>
                                      </p:to>
                                    </p:set>
                                    <p:anim calcmode="lin" valueType="num">
                                      <p:cBhvr>
                                        <p:cTn id="17" dur="500" fill="hold"/>
                                        <p:tgtEl>
                                          <p:spTgt spid="259">
                                            <p:bg/>
                                          </p:spTgt>
                                        </p:tgtEl>
                                        <p:attrNameLst>
                                          <p:attrName>ppt_x</p:attrName>
                                        </p:attrNameLst>
                                      </p:cBhvr>
                                      <p:tavLst>
                                        <p:tav tm="0">
                                          <p:val>
                                            <p:strVal val="#ppt_x"/>
                                          </p:val>
                                        </p:tav>
                                        <p:tav tm="100000">
                                          <p:val>
                                            <p:strVal val="#ppt_x"/>
                                          </p:val>
                                        </p:tav>
                                      </p:tavLst>
                                    </p:anim>
                                    <p:anim calcmode="lin" valueType="num">
                                      <p:cBhvr>
                                        <p:cTn id="18" dur="500" fill="hold"/>
                                        <p:tgtEl>
                                          <p:spTgt spid="259">
                                            <p:bg/>
                                          </p:spTgt>
                                        </p:tgtEl>
                                        <p:attrNameLst>
                                          <p:attrName>ppt_y</p:attrName>
                                        </p:attrNameLst>
                                      </p:cBhvr>
                                      <p:tavLst>
                                        <p:tav tm="0">
                                          <p:val>
                                            <p:strVal val="1+#ppt_h/2"/>
                                          </p:val>
                                        </p:tav>
                                        <p:tav tm="100000">
                                          <p:val>
                                            <p:strVal val="#ppt_y"/>
                                          </p:val>
                                        </p:tav>
                                      </p:tavLst>
                                    </p:anim>
                                  </p:childTnLst>
                                </p:cTn>
                              </p:par>
                              <p:par>
                                <p:cTn id="19" presetClass="entr" nodeType="withEffect" presetSubtype="4" presetID="2" grpId="3" fill="hold">
                                  <p:stCondLst>
                                    <p:cond delay="0"/>
                                  </p:stCondLst>
                                  <p:iterate type="el" backwards="0">
                                    <p:tmAbs val="0"/>
                                  </p:iterate>
                                  <p:childTnLst>
                                    <p:set>
                                      <p:cBhvr>
                                        <p:cTn id="20" fill="hold"/>
                                        <p:tgtEl>
                                          <p:spTgt spid="259">
                                            <p:txEl>
                                              <p:pRg st="0" end="0"/>
                                            </p:txEl>
                                          </p:spTgt>
                                        </p:tgtEl>
                                        <p:attrNameLst>
                                          <p:attrName>style.visibility</p:attrName>
                                        </p:attrNameLst>
                                      </p:cBhvr>
                                      <p:to>
                                        <p:strVal val="visible"/>
                                      </p:to>
                                    </p:set>
                                    <p:anim calcmode="lin" valueType="num">
                                      <p:cBhvr>
                                        <p:cTn id="21" dur="500" fill="hold"/>
                                        <p:tgtEl>
                                          <p:spTgt spid="259">
                                            <p:txEl>
                                              <p:pRg st="0" end="0"/>
                                            </p:txEl>
                                          </p:spTgt>
                                        </p:tgtEl>
                                        <p:attrNameLst>
                                          <p:attrName>ppt_x</p:attrName>
                                        </p:attrNameLst>
                                      </p:cBhvr>
                                      <p:tavLst>
                                        <p:tav tm="0">
                                          <p:val>
                                            <p:strVal val="#ppt_x"/>
                                          </p:val>
                                        </p:tav>
                                        <p:tav tm="100000">
                                          <p:val>
                                            <p:strVal val="#ppt_x"/>
                                          </p:val>
                                        </p:tav>
                                      </p:tavLst>
                                    </p:anim>
                                    <p:anim calcmode="lin" valueType="num">
                                      <p:cBhvr>
                                        <p:cTn id="22" dur="500" fill="hold"/>
                                        <p:tgtEl>
                                          <p:spTgt spid="259">
                                            <p:txEl>
                                              <p:pRg st="0" end="0"/>
                                            </p:txEl>
                                          </p:spTgt>
                                        </p:tgtEl>
                                        <p:attrNameLst>
                                          <p:attrName>ppt_y</p:attrName>
                                        </p:attrNameLst>
                                      </p:cBhvr>
                                      <p:tavLst>
                                        <p:tav tm="0">
                                          <p:val>
                                            <p:strVal val="1+#ppt_h/2"/>
                                          </p:val>
                                        </p:tav>
                                        <p:tav tm="100000">
                                          <p:val>
                                            <p:strVal val="#ppt_y"/>
                                          </p:val>
                                        </p:tav>
                                      </p:tavLst>
                                    </p:anim>
                                  </p:childTnLst>
                                </p:cTn>
                              </p:par>
                              <p:par>
                                <p:cTn id="23" presetClass="entr" nodeType="withEffect" presetSubtype="4" presetID="2" grpId="3" fill="hold">
                                  <p:stCondLst>
                                    <p:cond delay="0"/>
                                  </p:stCondLst>
                                  <p:iterate type="el" backwards="0">
                                    <p:tmAbs val="0"/>
                                  </p:iterate>
                                  <p:childTnLst>
                                    <p:set>
                                      <p:cBhvr>
                                        <p:cTn id="24" fill="hold"/>
                                        <p:tgtEl>
                                          <p:spTgt spid="259">
                                            <p:txEl>
                                              <p:pRg st="1" end="1"/>
                                            </p:txEl>
                                          </p:spTgt>
                                        </p:tgtEl>
                                        <p:attrNameLst>
                                          <p:attrName>style.visibility</p:attrName>
                                        </p:attrNameLst>
                                      </p:cBhvr>
                                      <p:to>
                                        <p:strVal val="visible"/>
                                      </p:to>
                                    </p:set>
                                    <p:anim calcmode="lin" valueType="num">
                                      <p:cBhvr>
                                        <p:cTn id="25" dur="500" fill="hold"/>
                                        <p:tgtEl>
                                          <p:spTgt spid="259">
                                            <p:txEl>
                                              <p:pRg st="1" end="1"/>
                                            </p:txEl>
                                          </p:spTgt>
                                        </p:tgtEl>
                                        <p:attrNameLst>
                                          <p:attrName>ppt_x</p:attrName>
                                        </p:attrNameLst>
                                      </p:cBhvr>
                                      <p:tavLst>
                                        <p:tav tm="0">
                                          <p:val>
                                            <p:strVal val="#ppt_x"/>
                                          </p:val>
                                        </p:tav>
                                        <p:tav tm="100000">
                                          <p:val>
                                            <p:strVal val="#ppt_x"/>
                                          </p:val>
                                        </p:tav>
                                      </p:tavLst>
                                    </p:anim>
                                    <p:anim calcmode="lin" valueType="num">
                                      <p:cBhvr>
                                        <p:cTn id="26" dur="500" fill="hold"/>
                                        <p:tgtEl>
                                          <p:spTgt spid="259">
                                            <p:txEl>
                                              <p:pRg st="1" end="1"/>
                                            </p:txEl>
                                          </p:spTgt>
                                        </p:tgtEl>
                                        <p:attrNameLst>
                                          <p:attrName>ppt_y</p:attrName>
                                        </p:attrNameLst>
                                      </p:cBhvr>
                                      <p:tavLst>
                                        <p:tav tm="0">
                                          <p:val>
                                            <p:strVal val="1+#ppt_h/2"/>
                                          </p:val>
                                        </p:tav>
                                        <p:tav tm="100000">
                                          <p:val>
                                            <p:strVal val="#ppt_y"/>
                                          </p:val>
                                        </p:tav>
                                      </p:tavLst>
                                    </p:anim>
                                  </p:childTnLst>
                                </p:cTn>
                              </p:par>
                              <p:par>
                                <p:cTn id="27" presetClass="entr" nodeType="withEffect" presetSubtype="4" presetID="2" grpId="3" fill="hold">
                                  <p:stCondLst>
                                    <p:cond delay="0"/>
                                  </p:stCondLst>
                                  <p:iterate type="el" backwards="0">
                                    <p:tmAbs val="0"/>
                                  </p:iterate>
                                  <p:childTnLst>
                                    <p:set>
                                      <p:cBhvr>
                                        <p:cTn id="28" fill="hold"/>
                                        <p:tgtEl>
                                          <p:spTgt spid="259">
                                            <p:txEl>
                                              <p:pRg st="2" end="2"/>
                                            </p:txEl>
                                          </p:spTgt>
                                        </p:tgtEl>
                                        <p:attrNameLst>
                                          <p:attrName>style.visibility</p:attrName>
                                        </p:attrNameLst>
                                      </p:cBhvr>
                                      <p:to>
                                        <p:strVal val="visible"/>
                                      </p:to>
                                    </p:set>
                                    <p:anim calcmode="lin" valueType="num">
                                      <p:cBhvr>
                                        <p:cTn id="29" dur="500" fill="hold"/>
                                        <p:tgtEl>
                                          <p:spTgt spid="259">
                                            <p:txEl>
                                              <p:pRg st="2" end="2"/>
                                            </p:txEl>
                                          </p:spTgt>
                                        </p:tgtEl>
                                        <p:attrNameLst>
                                          <p:attrName>ppt_x</p:attrName>
                                        </p:attrNameLst>
                                      </p:cBhvr>
                                      <p:tavLst>
                                        <p:tav tm="0">
                                          <p:val>
                                            <p:strVal val="#ppt_x"/>
                                          </p:val>
                                        </p:tav>
                                        <p:tav tm="100000">
                                          <p:val>
                                            <p:strVal val="#ppt_x"/>
                                          </p:val>
                                        </p:tav>
                                      </p:tavLst>
                                    </p:anim>
                                    <p:anim calcmode="lin" valueType="num">
                                      <p:cBhvr>
                                        <p:cTn id="30" dur="500" fill="hold"/>
                                        <p:tgtEl>
                                          <p:spTgt spid="259">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0" presetID="1" grpId="4" fill="hold">
                                  <p:stCondLst>
                                    <p:cond delay="0"/>
                                  </p:stCondLst>
                                  <p:iterate type="el" backwards="0">
                                    <p:tmAbs val="0"/>
                                  </p:iterate>
                                  <p:childTnLst>
                                    <p:set>
                                      <p:cBhvr>
                                        <p:cTn id="34" fill="hold"/>
                                        <p:tgtEl>
                                          <p:spTgt spid="263"/>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Class="entr" nodeType="clickEffect" presetSubtype="0" presetID="1" grpId="5" fill="hold">
                                  <p:stCondLst>
                                    <p:cond delay="0"/>
                                  </p:stCondLst>
                                  <p:iterate type="el" backwards="0">
                                    <p:tmAbs val="0"/>
                                  </p:iterate>
                                  <p:childTnLst>
                                    <p:set>
                                      <p:cBhvr>
                                        <p:cTn id="38" fill="hold"/>
                                        <p:tgtEl>
                                          <p:spTgt spid="264"/>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0" presetID="1" grpId="6" fill="hold">
                                  <p:stCondLst>
                                    <p:cond delay="0"/>
                                  </p:stCondLst>
                                  <p:iterate type="el" backwards="0">
                                    <p:tmAbs val="0"/>
                                  </p:iterate>
                                  <p:childTnLst>
                                    <p:set>
                                      <p:cBhvr>
                                        <p:cTn id="42" fill="hold"/>
                                        <p:tgtEl>
                                          <p:spTgt spid="265"/>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Class="entr" nodeType="clickEffect" presetSubtype="0" presetID="1" grpId="7" fill="hold">
                                  <p:stCondLst>
                                    <p:cond delay="0"/>
                                  </p:stCondLst>
                                  <p:iterate type="el" backwards="0">
                                    <p:tmAbs val="0"/>
                                  </p:iterate>
                                  <p:childTnLst>
                                    <p:set>
                                      <p:cBhvr>
                                        <p:cTn id="46" fill="hold"/>
                                        <p:tgtEl>
                                          <p:spTgt spid="266"/>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Class="entr" nodeType="clickEffect" presetSubtype="0" presetID="1" grpId="8" fill="hold">
                                  <p:stCondLst>
                                    <p:cond delay="0"/>
                                  </p:stCondLst>
                                  <p:iterate type="el" backwards="0">
                                    <p:tmAbs val="0"/>
                                  </p:iterate>
                                  <p:childTnLst>
                                    <p:set>
                                      <p:cBhvr>
                                        <p:cTn id="50" fill="hold"/>
                                        <p:tgtEl>
                                          <p:spTgt spid="267"/>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0" presetID="1" grpId="9" fill="hold">
                                  <p:stCondLst>
                                    <p:cond delay="0"/>
                                  </p:stCondLst>
                                  <p:iterate type="el" backwards="0">
                                    <p:tmAbs val="0"/>
                                  </p:iterate>
                                  <p:childTnLst>
                                    <p:set>
                                      <p:cBhvr>
                                        <p:cTn id="54" fill="hold"/>
                                        <p:tgtEl>
                                          <p:spTgt spid="268"/>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Class="entr" nodeType="clickEffect" presetSubtype="0" presetID="1" grpId="10" fill="hold">
                                  <p:stCondLst>
                                    <p:cond delay="0"/>
                                  </p:stCondLst>
                                  <p:iterate type="el" backwards="0">
                                    <p:tmAbs val="0"/>
                                  </p:iterate>
                                  <p:childTnLst>
                                    <p:set>
                                      <p:cBhvr>
                                        <p:cTn id="58" fill="hold"/>
                                        <p:tgtEl>
                                          <p:spTgt spid="269"/>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Class="entr" nodeType="clickEffect" presetSubtype="0" presetID="1" grpId="11" fill="hold">
                                  <p:stCondLst>
                                    <p:cond delay="0"/>
                                  </p:stCondLst>
                                  <p:iterate type="el" backwards="0">
                                    <p:tmAbs val="0"/>
                                  </p:iterate>
                                  <p:childTnLst>
                                    <p:set>
                                      <p:cBhvr>
                                        <p:cTn id="62" fill="hold"/>
                                        <p:tgtEl>
                                          <p:spTgt spid="270"/>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0" presetID="1" grpId="12" fill="hold">
                                  <p:stCondLst>
                                    <p:cond delay="0"/>
                                  </p:stCondLst>
                                  <p:iterate type="el" backwards="0">
                                    <p:tmAbs val="0"/>
                                  </p:iterate>
                                  <p:childTnLst>
                                    <p:set>
                                      <p:cBhvr>
                                        <p:cTn id="66" fill="hold"/>
                                        <p:tgtEl>
                                          <p:spTgt spid="271"/>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Class="entr" nodeType="clickEffect" presetSubtype="0" presetID="1" grpId="13" fill="hold">
                                  <p:stCondLst>
                                    <p:cond delay="0"/>
                                  </p:stCondLst>
                                  <p:iterate type="el" backwards="0">
                                    <p:tmAbs val="0"/>
                                  </p:iterate>
                                  <p:childTnLst>
                                    <p:set>
                                      <p:cBhvr>
                                        <p:cTn id="70" fill="hold"/>
                                        <p:tgtEl>
                                          <p:spTgt spid="272"/>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259" grpId="3"/>
      <p:bldP build="whole" bldLvl="1" animBg="1" rev="0" advAuto="0" spid="272" grpId="13"/>
      <p:bldP build="whole" bldLvl="1" animBg="1" rev="0" advAuto="0" spid="264" grpId="5"/>
      <p:bldP build="whole" bldLvl="1" animBg="1" rev="0" advAuto="0" spid="267" grpId="8"/>
      <p:bldP build="whole" bldLvl="1" animBg="1" rev="0" advAuto="0" spid="265" grpId="6"/>
      <p:bldP build="whole" bldLvl="1" animBg="1" rev="0" advAuto="0" spid="261" grpId="1"/>
      <p:bldP build="whole" bldLvl="1" animBg="1" rev="0" advAuto="0" spid="263" grpId="4"/>
      <p:bldP build="whole" bldLvl="1" animBg="1" rev="0" advAuto="0" spid="270" grpId="11"/>
      <p:bldP build="whole" bldLvl="1" animBg="1" rev="0" advAuto="0" spid="266" grpId="7"/>
      <p:bldP build="whole" bldLvl="1" animBg="1" rev="0" advAuto="0" spid="271" grpId="12"/>
      <p:bldP build="whole" bldLvl="1" animBg="1" rev="0" advAuto="0" spid="262" grpId="2"/>
      <p:bldP build="whole" bldLvl="1" animBg="1" rev="0" advAuto="0" spid="269" grpId="10"/>
      <p:bldP build="whole" bldLvl="1" animBg="1" rev="0" advAuto="0" spid="268" grpId="9"/>
    </p:bldLst>
  </p:timing>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74" name="Content Placeholder 3"/>
          <p:cNvSpPr txBox="1"/>
          <p:nvPr>
            <p:ph type="body" idx="1"/>
          </p:nvPr>
        </p:nvSpPr>
        <p:spPr>
          <a:xfrm>
            <a:off x="152400" y="1600200"/>
            <a:ext cx="8839200" cy="5046268"/>
          </a:xfrm>
          <a:prstGeom prst="rect">
            <a:avLst/>
          </a:prstGeom>
        </p:spPr>
        <p:txBody>
          <a:bodyPr/>
          <a:lstStyle/>
          <a:p>
            <a:pPr>
              <a:defRPr b="1"/>
            </a:pPr>
            <a:r>
              <a:t>S</a:t>
            </a:r>
            <a:r>
              <a:rPr b="0"/>
              <a:t>ynchronous </a:t>
            </a:r>
            <a:r>
              <a:t>O</a:t>
            </a:r>
            <a:r>
              <a:rPr b="0"/>
              <a:t>ptical </a:t>
            </a:r>
            <a:r>
              <a:t>Net</a:t>
            </a:r>
            <a:r>
              <a:rPr b="0"/>
              <a:t>work</a:t>
            </a:r>
            <a:endParaRPr b="0"/>
          </a:p>
          <a:p>
            <a:pPr lvl="1" marL="640080" indent="-274320">
              <a:spcBef>
                <a:spcPts val="500"/>
              </a:spcBef>
              <a:buClr>
                <a:schemeClr val="accent1"/>
              </a:buClr>
              <a:defRPr sz="2600"/>
            </a:pPr>
            <a:r>
              <a:t>Transmission over very fast optical links</a:t>
            </a:r>
          </a:p>
          <a:p>
            <a:pPr lvl="1" marL="640080" indent="-274320">
              <a:spcBef>
                <a:spcPts val="500"/>
              </a:spcBef>
              <a:buClr>
                <a:schemeClr val="accent1"/>
              </a:buClr>
              <a:defRPr sz="2600"/>
            </a:pPr>
            <a:r>
              <a:t>STS-</a:t>
            </a:r>
            <a:r>
              <a:rPr i="1"/>
              <a:t>n</a:t>
            </a:r>
            <a:r>
              <a:t>, e.g. STS-1: 51.84 Mbps, STS-768: 36.7 Gbps</a:t>
            </a:r>
          </a:p>
          <a:p>
            <a:pPr/>
            <a:r>
              <a:t>STS-1 frames based on fixed sized frames</a:t>
            </a:r>
          </a:p>
          <a:p>
            <a:pPr lvl="1" marL="640080" indent="-274320">
              <a:spcBef>
                <a:spcPts val="500"/>
              </a:spcBef>
              <a:buClr>
                <a:schemeClr val="accent1"/>
              </a:buClr>
              <a:defRPr sz="2600"/>
            </a:pPr>
            <a:r>
              <a:t>9*90 = 810 bytes</a:t>
            </a:r>
          </a:p>
          <a:p>
            <a:pPr/>
            <a:r>
              <a:t>Physical layer details</a:t>
            </a:r>
          </a:p>
          <a:p>
            <a:pPr lvl="1" marL="640080" indent="-274320">
              <a:spcBef>
                <a:spcPts val="500"/>
              </a:spcBef>
              <a:buClr>
                <a:schemeClr val="accent1"/>
              </a:buClr>
              <a:defRPr sz="2600"/>
            </a:pPr>
            <a:r>
              <a:t>Bits are encoded using NRZ</a:t>
            </a:r>
          </a:p>
          <a:p>
            <a:pPr lvl="1" marL="640080" indent="-274320">
              <a:spcBef>
                <a:spcPts val="500"/>
              </a:spcBef>
              <a:buClr>
                <a:schemeClr val="accent1"/>
              </a:buClr>
              <a:defRPr sz="2600"/>
            </a:pPr>
            <a:r>
              <a:t>Payload is XORed with a special 127-bit pattern to avoid long sequences of 0 and 1</a:t>
            </a:r>
          </a:p>
        </p:txBody>
      </p:sp>
      <p:sp>
        <p:nvSpPr>
          <p:cNvPr id="275" name="Title 1"/>
          <p:cNvSpPr txBox="1"/>
          <p:nvPr>
            <p:ph type="title"/>
          </p:nvPr>
        </p:nvSpPr>
        <p:spPr>
          <a:prstGeom prst="rect">
            <a:avLst/>
          </a:prstGeom>
        </p:spPr>
        <p:txBody>
          <a:bodyPr/>
          <a:lstStyle/>
          <a:p>
            <a:pPr/>
            <a:r>
              <a:t>Clock-based Framing: SONET</a:t>
            </a:r>
          </a:p>
        </p:txBody>
      </p:sp>
      <p:sp>
        <p:nvSpPr>
          <p:cNvPr id="27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277" name="Straight Connector 36"/>
          <p:cNvSpPr/>
          <p:nvPr/>
        </p:nvSpPr>
        <p:spPr>
          <a:xfrm>
            <a:off x="3124155" y="4148913"/>
            <a:ext cx="5497777" cy="1"/>
          </a:xfrm>
          <a:prstGeom prst="line">
            <a:avLst/>
          </a:prstGeom>
          <a:ln w="38100">
            <a:solidFill>
              <a:schemeClr val="accent1"/>
            </a:solidFill>
            <a:headEnd type="diamond"/>
            <a:tailEnd type="diamond"/>
          </a:ln>
        </p:spPr>
        <p:txBody>
          <a:bodyPr lIns="45719" rIns="45719"/>
          <a:lstStyle/>
          <a:p>
            <a:pPr/>
          </a:p>
        </p:txBody>
      </p:sp>
      <p:sp>
        <p:nvSpPr>
          <p:cNvPr id="278" name="TextBox 37"/>
          <p:cNvSpPr txBox="1"/>
          <p:nvPr/>
        </p:nvSpPr>
        <p:spPr>
          <a:xfrm>
            <a:off x="5123192" y="3753129"/>
            <a:ext cx="149970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90 Columns</a:t>
            </a:r>
          </a:p>
        </p:txBody>
      </p:sp>
      <p:sp>
        <p:nvSpPr>
          <p:cNvPr id="279" name="Straight Connector 38"/>
          <p:cNvSpPr/>
          <p:nvPr/>
        </p:nvSpPr>
        <p:spPr>
          <a:xfrm flipV="1">
            <a:off x="2941053" y="4367276"/>
            <a:ext cx="1" cy="2376305"/>
          </a:xfrm>
          <a:prstGeom prst="line">
            <a:avLst/>
          </a:prstGeom>
          <a:ln w="38100">
            <a:solidFill>
              <a:schemeClr val="accent1"/>
            </a:solidFill>
            <a:headEnd type="diamond"/>
            <a:tailEnd type="diamond"/>
          </a:ln>
        </p:spPr>
        <p:txBody>
          <a:bodyPr lIns="45719" rIns="45719"/>
          <a:lstStyle/>
          <a:p>
            <a:pPr/>
          </a:p>
        </p:txBody>
      </p:sp>
      <p:sp>
        <p:nvSpPr>
          <p:cNvPr id="280" name="TextBox 39"/>
          <p:cNvSpPr txBox="1"/>
          <p:nvPr/>
        </p:nvSpPr>
        <p:spPr>
          <a:xfrm rot="16200000">
            <a:off x="2218041" y="5338258"/>
            <a:ext cx="94784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9 Rows</a:t>
            </a:r>
          </a:p>
        </p:txBody>
      </p:sp>
      <p:grpSp>
        <p:nvGrpSpPr>
          <p:cNvPr id="312" name="Group 46"/>
          <p:cNvGrpSpPr/>
          <p:nvPr/>
        </p:nvGrpSpPr>
        <p:grpSpPr>
          <a:xfrm>
            <a:off x="3124155" y="4326340"/>
            <a:ext cx="5497776" cy="2456608"/>
            <a:chOff x="0" y="0"/>
            <a:chExt cx="5497775" cy="2456606"/>
          </a:xfrm>
        </p:grpSpPr>
        <p:grpSp>
          <p:nvGrpSpPr>
            <p:cNvPr id="283" name="Rectangle 6"/>
            <p:cNvGrpSpPr/>
            <p:nvPr/>
          </p:nvGrpSpPr>
          <p:grpSpPr>
            <a:xfrm>
              <a:off x="821143" y="-1"/>
              <a:ext cx="4676632" cy="2456607"/>
              <a:chOff x="0" y="0"/>
              <a:chExt cx="4676631" cy="2456605"/>
            </a:xfrm>
          </p:grpSpPr>
          <p:sp>
            <p:nvSpPr>
              <p:cNvPr id="281" name="Rectangle"/>
              <p:cNvSpPr/>
              <p:nvPr/>
            </p:nvSpPr>
            <p:spPr>
              <a:xfrm>
                <a:off x="-1" y="-1"/>
                <a:ext cx="4676633" cy="2456607"/>
              </a:xfrm>
              <a:prstGeom prst="rect">
                <a:avLst/>
              </a:prstGeom>
              <a:solidFill>
                <a:schemeClr val="accent1"/>
              </a:solidFill>
              <a:ln w="38100" cap="flat">
                <a:solidFill>
                  <a:srgbClr val="21768B"/>
                </a:solidFill>
                <a:prstDash val="solid"/>
                <a:round/>
              </a:ln>
              <a:effectLst/>
            </p:spPr>
            <p:txBody>
              <a:bodyPr wrap="square" lIns="45719" tIns="45719" rIns="45719" bIns="45719" numCol="1" anchor="ctr">
                <a:noAutofit/>
              </a:bodyPr>
              <a:lstStyle/>
              <a:p>
                <a:pPr algn="ctr">
                  <a:defRPr sz="2800">
                    <a:solidFill>
                      <a:srgbClr val="FFFFFF"/>
                    </a:solidFill>
                  </a:defRPr>
                </a:pPr>
              </a:p>
            </p:txBody>
          </p:sp>
          <p:sp>
            <p:nvSpPr>
              <p:cNvPr id="282" name="Payload"/>
              <p:cNvSpPr txBox="1"/>
              <p:nvPr/>
            </p:nvSpPr>
            <p:spPr>
              <a:xfrm>
                <a:off x="-1" y="985732"/>
                <a:ext cx="467663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ctr">
                <a:spAutoFit/>
              </a:bodyPr>
              <a:lstStyle>
                <a:lvl1pPr algn="ctr">
                  <a:defRPr sz="2800">
                    <a:solidFill>
                      <a:srgbClr val="FFFFFF"/>
                    </a:solidFill>
                  </a:defRPr>
                </a:lvl1pPr>
              </a:lstStyle>
              <a:p>
                <a:pPr/>
                <a:r>
                  <a:t>Payload</a:t>
                </a:r>
              </a:p>
            </p:txBody>
          </p:sp>
        </p:grpSp>
        <p:sp>
          <p:nvSpPr>
            <p:cNvPr id="284" name="Rectangle 9"/>
            <p:cNvSpPr/>
            <p:nvPr/>
          </p:nvSpPr>
          <p:spPr>
            <a:xfrm>
              <a:off x="-1" y="272956"/>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5" name="Rectangle 10"/>
            <p:cNvSpPr/>
            <p:nvPr/>
          </p:nvSpPr>
          <p:spPr>
            <a:xfrm>
              <a:off x="-1" y="545912"/>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6" name="Rectangle 11"/>
            <p:cNvSpPr/>
            <p:nvPr/>
          </p:nvSpPr>
          <p:spPr>
            <a:xfrm>
              <a:off x="-1" y="818868"/>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7" name="Rectangle 12"/>
            <p:cNvSpPr/>
            <p:nvPr/>
          </p:nvSpPr>
          <p:spPr>
            <a:xfrm>
              <a:off x="-1" y="1091825"/>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8" name="Rectangle 13"/>
            <p:cNvSpPr/>
            <p:nvPr/>
          </p:nvSpPr>
          <p:spPr>
            <a:xfrm>
              <a:off x="-1" y="1364781"/>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89" name="Rectangle 14"/>
            <p:cNvSpPr/>
            <p:nvPr/>
          </p:nvSpPr>
          <p:spPr>
            <a:xfrm>
              <a:off x="-1" y="1637737"/>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0" name="Rectangle 15"/>
            <p:cNvSpPr/>
            <p:nvPr/>
          </p:nvSpPr>
          <p:spPr>
            <a:xfrm>
              <a:off x="-1" y="1910693"/>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1" name="Rectangle 16"/>
            <p:cNvSpPr/>
            <p:nvPr/>
          </p:nvSpPr>
          <p:spPr>
            <a:xfrm>
              <a:off x="-1" y="2183649"/>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2" name="Rectangle 18"/>
            <p:cNvSpPr/>
            <p:nvPr/>
          </p:nvSpPr>
          <p:spPr>
            <a:xfrm>
              <a:off x="272955" y="272956"/>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3" name="Rectangle 19"/>
            <p:cNvSpPr/>
            <p:nvPr/>
          </p:nvSpPr>
          <p:spPr>
            <a:xfrm>
              <a:off x="272955" y="545912"/>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4" name="Rectangle 20"/>
            <p:cNvSpPr/>
            <p:nvPr/>
          </p:nvSpPr>
          <p:spPr>
            <a:xfrm>
              <a:off x="272955" y="818868"/>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5" name="Rectangle 21"/>
            <p:cNvSpPr/>
            <p:nvPr/>
          </p:nvSpPr>
          <p:spPr>
            <a:xfrm>
              <a:off x="272955" y="1091825"/>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6" name="Rectangle 22"/>
            <p:cNvSpPr/>
            <p:nvPr/>
          </p:nvSpPr>
          <p:spPr>
            <a:xfrm>
              <a:off x="272955" y="1364781"/>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7" name="Rectangle 23"/>
            <p:cNvSpPr/>
            <p:nvPr/>
          </p:nvSpPr>
          <p:spPr>
            <a:xfrm>
              <a:off x="272955" y="1637737"/>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8" name="Rectangle 24"/>
            <p:cNvSpPr/>
            <p:nvPr/>
          </p:nvSpPr>
          <p:spPr>
            <a:xfrm>
              <a:off x="272955" y="1910693"/>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299" name="Rectangle 25"/>
            <p:cNvSpPr/>
            <p:nvPr/>
          </p:nvSpPr>
          <p:spPr>
            <a:xfrm>
              <a:off x="272955" y="2183649"/>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0" name="Rectangle 26"/>
            <p:cNvSpPr/>
            <p:nvPr/>
          </p:nvSpPr>
          <p:spPr>
            <a:xfrm>
              <a:off x="548186" y="0"/>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1" name="Rectangle 27"/>
            <p:cNvSpPr/>
            <p:nvPr/>
          </p:nvSpPr>
          <p:spPr>
            <a:xfrm>
              <a:off x="548186" y="272956"/>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2" name="Rectangle 28"/>
            <p:cNvSpPr/>
            <p:nvPr/>
          </p:nvSpPr>
          <p:spPr>
            <a:xfrm>
              <a:off x="548186" y="545912"/>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3" name="Rectangle 29"/>
            <p:cNvSpPr/>
            <p:nvPr/>
          </p:nvSpPr>
          <p:spPr>
            <a:xfrm>
              <a:off x="548186" y="818868"/>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4" name="Rectangle 30"/>
            <p:cNvSpPr/>
            <p:nvPr/>
          </p:nvSpPr>
          <p:spPr>
            <a:xfrm>
              <a:off x="548186" y="1091825"/>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5" name="Rectangle 31"/>
            <p:cNvSpPr/>
            <p:nvPr/>
          </p:nvSpPr>
          <p:spPr>
            <a:xfrm>
              <a:off x="548186" y="1364781"/>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6" name="Rectangle 32"/>
            <p:cNvSpPr/>
            <p:nvPr/>
          </p:nvSpPr>
          <p:spPr>
            <a:xfrm>
              <a:off x="548186" y="1637737"/>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7" name="Rectangle 33"/>
            <p:cNvSpPr/>
            <p:nvPr/>
          </p:nvSpPr>
          <p:spPr>
            <a:xfrm>
              <a:off x="548186" y="1910693"/>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8" name="Rectangle 34"/>
            <p:cNvSpPr/>
            <p:nvPr/>
          </p:nvSpPr>
          <p:spPr>
            <a:xfrm>
              <a:off x="548186" y="2183649"/>
              <a:ext cx="272958" cy="272958"/>
            </a:xfrm>
            <a:prstGeom prst="rect">
              <a:avLst/>
            </a:prstGeom>
            <a:solidFill>
              <a:srgbClr val="DEF5FA"/>
            </a:solidFill>
            <a:ln w="3810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09" name="Rectangle 8"/>
            <p:cNvSpPr/>
            <p:nvPr/>
          </p:nvSpPr>
          <p:spPr>
            <a:xfrm>
              <a:off x="-1" y="0"/>
              <a:ext cx="272958" cy="272958"/>
            </a:xfrm>
            <a:prstGeom prst="rect">
              <a:avLst/>
            </a:pr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0" name="Rectangle 17"/>
            <p:cNvSpPr/>
            <p:nvPr/>
          </p:nvSpPr>
          <p:spPr>
            <a:xfrm>
              <a:off x="272955" y="0"/>
              <a:ext cx="272958" cy="272958"/>
            </a:xfrm>
            <a:prstGeom prst="rect">
              <a:avLst/>
            </a:pr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1" name="TextBox 42"/>
            <p:cNvSpPr txBox="1"/>
            <p:nvPr/>
          </p:nvSpPr>
          <p:spPr>
            <a:xfrm rot="16200000">
              <a:off x="-284429" y="1123409"/>
              <a:ext cx="1360400" cy="434341"/>
            </a:xfrm>
            <a:prstGeom prst="rect">
              <a:avLst/>
            </a:prstGeom>
            <a:solidFill>
              <a:srgbClr val="FFFFFF">
                <a:alpha val="78000"/>
              </a:srgbClr>
            </a:solid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b="1" sz="2400"/>
              </a:lvl1pPr>
            </a:lstStyle>
            <a:p>
              <a:pPr/>
              <a:r>
                <a:t>Overhead</a:t>
              </a:r>
            </a:p>
          </p:txBody>
        </p:sp>
      </p:grpSp>
      <p:grpSp>
        <p:nvGrpSpPr>
          <p:cNvPr id="315" name="Group 43"/>
          <p:cNvGrpSpPr/>
          <p:nvPr/>
        </p:nvGrpSpPr>
        <p:grpSpPr>
          <a:xfrm>
            <a:off x="157295" y="4164829"/>
            <a:ext cx="3086438" cy="954108"/>
            <a:chOff x="0" y="0"/>
            <a:chExt cx="3086436" cy="954106"/>
          </a:xfrm>
        </p:grpSpPr>
        <p:sp>
          <p:nvSpPr>
            <p:cNvPr id="313" name="Rectangular Callout 44"/>
            <p:cNvSpPr/>
            <p:nvPr/>
          </p:nvSpPr>
          <p:spPr>
            <a:xfrm flipH="1">
              <a:off x="1" y="0"/>
              <a:ext cx="3086436" cy="954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289" y="0"/>
                  </a:moveTo>
                  <a:lnTo>
                    <a:pt x="21600" y="0"/>
                  </a:lnTo>
                  <a:lnTo>
                    <a:pt x="21600" y="21600"/>
                  </a:lnTo>
                  <a:lnTo>
                    <a:pt x="5289" y="21600"/>
                  </a:lnTo>
                  <a:lnTo>
                    <a:pt x="5289" y="9000"/>
                  </a:lnTo>
                  <a:lnTo>
                    <a:pt x="0" y="6671"/>
                  </a:lnTo>
                  <a:lnTo>
                    <a:pt x="5289"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14" name="TextBox 45"/>
            <p:cNvSpPr txBox="1"/>
            <p:nvPr/>
          </p:nvSpPr>
          <p:spPr>
            <a:xfrm>
              <a:off x="0" y="0"/>
              <a:ext cx="2330740"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Special start pattern</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xit" nodeType="clickEffect" presetSubtype="4" presetID="2" grpId="1" fill="hold">
                                  <p:stCondLst>
                                    <p:cond delay="0"/>
                                  </p:stCondLst>
                                  <p:iterate type="el" backwards="0">
                                    <p:tmAbs val="0"/>
                                  </p:iterate>
                                  <p:childTnLst>
                                    <p:anim calcmode="lin" valueType="num">
                                      <p:cBhvr>
                                        <p:cTn id="6" dur="500" fill="hold"/>
                                        <p:tgtEl>
                                          <p:spTgt spid="277"/>
                                        </p:tgtEl>
                                        <p:attrNameLst>
                                          <p:attrName>ppt_x</p:attrName>
                                        </p:attrNameLst>
                                      </p:cBhvr>
                                      <p:tavLst>
                                        <p:tav tm="0">
                                          <p:val>
                                            <p:strVal val="ppt_x"/>
                                          </p:val>
                                        </p:tav>
                                        <p:tav tm="100000">
                                          <p:val>
                                            <p:strVal val="ppt_x"/>
                                          </p:val>
                                        </p:tav>
                                      </p:tavLst>
                                    </p:anim>
                                    <p:anim calcmode="lin" valueType="num">
                                      <p:cBhvr>
                                        <p:cTn id="7" dur="500" fill="hold"/>
                                        <p:tgtEl>
                                          <p:spTgt spid="277"/>
                                        </p:tgtEl>
                                        <p:attrNameLst>
                                          <p:attrName>ppt_y</p:attrName>
                                        </p:attrNameLst>
                                      </p:cBhvr>
                                      <p:tavLst>
                                        <p:tav tm="0">
                                          <p:val>
                                            <p:strVal val="ppt_y"/>
                                          </p:val>
                                        </p:tav>
                                        <p:tav tm="100000">
                                          <p:val>
                                            <p:strVal val="1+ppt_h/2"/>
                                          </p:val>
                                        </p:tav>
                                      </p:tavLst>
                                    </p:anim>
                                    <p:set>
                                      <p:cBhvr>
                                        <p:cTn id="8" fill="hold">
                                          <p:stCondLst>
                                            <p:cond delay="499"/>
                                          </p:stCondLst>
                                        </p:cTn>
                                        <p:tgtEl>
                                          <p:spTgt spid="277"/>
                                        </p:tgtEl>
                                        <p:attrNameLst>
                                          <p:attrName>style.visibility</p:attrName>
                                        </p:attrNameLst>
                                      </p:cBhvr>
                                      <p:to>
                                        <p:strVal val="hidden"/>
                                      </p:to>
                                    </p:set>
                                  </p:childTnLst>
                                </p:cTn>
                              </p:par>
                            </p:childTnLst>
                          </p:cTn>
                        </p:par>
                        <p:par>
                          <p:cTn id="9" fill="hold">
                            <p:stCondLst>
                              <p:cond delay="500"/>
                            </p:stCondLst>
                            <p:childTnLst>
                              <p:par>
                                <p:cTn id="10" presetClass="exit" nodeType="afterEffect" presetSubtype="4" presetID="2" grpId="2" fill="hold">
                                  <p:stCondLst>
                                    <p:cond delay="0"/>
                                  </p:stCondLst>
                                  <p:iterate type="el" backwards="0">
                                    <p:tmAbs val="0"/>
                                  </p:iterate>
                                  <p:childTnLst>
                                    <p:anim calcmode="lin" valueType="num">
                                      <p:cBhvr>
                                        <p:cTn id="11" dur="500" fill="hold"/>
                                        <p:tgtEl>
                                          <p:spTgt spid="278"/>
                                        </p:tgtEl>
                                        <p:attrNameLst>
                                          <p:attrName>ppt_x</p:attrName>
                                        </p:attrNameLst>
                                      </p:cBhvr>
                                      <p:tavLst>
                                        <p:tav tm="0">
                                          <p:val>
                                            <p:strVal val="ppt_x"/>
                                          </p:val>
                                        </p:tav>
                                        <p:tav tm="100000">
                                          <p:val>
                                            <p:strVal val="ppt_x"/>
                                          </p:val>
                                        </p:tav>
                                      </p:tavLst>
                                    </p:anim>
                                    <p:anim calcmode="lin" valueType="num">
                                      <p:cBhvr>
                                        <p:cTn id="12" dur="500" fill="hold"/>
                                        <p:tgtEl>
                                          <p:spTgt spid="278"/>
                                        </p:tgtEl>
                                        <p:attrNameLst>
                                          <p:attrName>ppt_y</p:attrName>
                                        </p:attrNameLst>
                                      </p:cBhvr>
                                      <p:tavLst>
                                        <p:tav tm="0">
                                          <p:val>
                                            <p:strVal val="ppt_y"/>
                                          </p:val>
                                        </p:tav>
                                        <p:tav tm="100000">
                                          <p:val>
                                            <p:strVal val="1+ppt_h/2"/>
                                          </p:val>
                                        </p:tav>
                                      </p:tavLst>
                                    </p:anim>
                                    <p:set>
                                      <p:cBhvr>
                                        <p:cTn id="13" fill="hold">
                                          <p:stCondLst>
                                            <p:cond delay="499"/>
                                          </p:stCondLst>
                                        </p:cTn>
                                        <p:tgtEl>
                                          <p:spTgt spid="278"/>
                                        </p:tgtEl>
                                        <p:attrNameLst>
                                          <p:attrName>style.visibility</p:attrName>
                                        </p:attrNameLst>
                                      </p:cBhvr>
                                      <p:to>
                                        <p:strVal val="hidden"/>
                                      </p:to>
                                    </p:set>
                                  </p:childTnLst>
                                </p:cTn>
                              </p:par>
                            </p:childTnLst>
                          </p:cTn>
                        </p:par>
                        <p:par>
                          <p:cTn id="14" fill="hold">
                            <p:stCondLst>
                              <p:cond delay="1000"/>
                            </p:stCondLst>
                            <p:childTnLst>
                              <p:par>
                                <p:cTn id="15" presetClass="exit" nodeType="afterEffect" presetSubtype="4" presetID="2" grpId="3" fill="hold">
                                  <p:stCondLst>
                                    <p:cond delay="0"/>
                                  </p:stCondLst>
                                  <p:iterate type="el" backwards="0">
                                    <p:tmAbs val="0"/>
                                  </p:iterate>
                                  <p:childTnLst>
                                    <p:anim calcmode="lin" valueType="num">
                                      <p:cBhvr>
                                        <p:cTn id="16" dur="500" fill="hold"/>
                                        <p:tgtEl>
                                          <p:spTgt spid="279"/>
                                        </p:tgtEl>
                                        <p:attrNameLst>
                                          <p:attrName>ppt_x</p:attrName>
                                        </p:attrNameLst>
                                      </p:cBhvr>
                                      <p:tavLst>
                                        <p:tav tm="0">
                                          <p:val>
                                            <p:strVal val="ppt_x"/>
                                          </p:val>
                                        </p:tav>
                                        <p:tav tm="100000">
                                          <p:val>
                                            <p:strVal val="ppt_x"/>
                                          </p:val>
                                        </p:tav>
                                      </p:tavLst>
                                    </p:anim>
                                    <p:anim calcmode="lin" valueType="num">
                                      <p:cBhvr>
                                        <p:cTn id="17" dur="500" fill="hold"/>
                                        <p:tgtEl>
                                          <p:spTgt spid="279"/>
                                        </p:tgtEl>
                                        <p:attrNameLst>
                                          <p:attrName>ppt_y</p:attrName>
                                        </p:attrNameLst>
                                      </p:cBhvr>
                                      <p:tavLst>
                                        <p:tav tm="0">
                                          <p:val>
                                            <p:strVal val="ppt_y"/>
                                          </p:val>
                                        </p:tav>
                                        <p:tav tm="100000">
                                          <p:val>
                                            <p:strVal val="1+ppt_h/2"/>
                                          </p:val>
                                        </p:tav>
                                      </p:tavLst>
                                    </p:anim>
                                    <p:set>
                                      <p:cBhvr>
                                        <p:cTn id="18" fill="hold">
                                          <p:stCondLst>
                                            <p:cond delay="499"/>
                                          </p:stCondLst>
                                        </p:cTn>
                                        <p:tgtEl>
                                          <p:spTgt spid="279"/>
                                        </p:tgtEl>
                                        <p:attrNameLst>
                                          <p:attrName>style.visibility</p:attrName>
                                        </p:attrNameLst>
                                      </p:cBhvr>
                                      <p:to>
                                        <p:strVal val="hidden"/>
                                      </p:to>
                                    </p:set>
                                  </p:childTnLst>
                                </p:cTn>
                              </p:par>
                            </p:childTnLst>
                          </p:cTn>
                        </p:par>
                        <p:par>
                          <p:cTn id="19" fill="hold">
                            <p:stCondLst>
                              <p:cond delay="1500"/>
                            </p:stCondLst>
                            <p:childTnLst>
                              <p:par>
                                <p:cTn id="20" presetClass="exit" nodeType="afterEffect" presetSubtype="4" presetID="2" grpId="4" fill="hold">
                                  <p:stCondLst>
                                    <p:cond delay="0"/>
                                  </p:stCondLst>
                                  <p:iterate type="el" backwards="0">
                                    <p:tmAbs val="0"/>
                                  </p:iterate>
                                  <p:childTnLst>
                                    <p:anim calcmode="lin" valueType="num">
                                      <p:cBhvr>
                                        <p:cTn id="21" dur="500" fill="hold"/>
                                        <p:tgtEl>
                                          <p:spTgt spid="280"/>
                                        </p:tgtEl>
                                        <p:attrNameLst>
                                          <p:attrName>ppt_x</p:attrName>
                                        </p:attrNameLst>
                                      </p:cBhvr>
                                      <p:tavLst>
                                        <p:tav tm="0">
                                          <p:val>
                                            <p:strVal val="ppt_x"/>
                                          </p:val>
                                        </p:tav>
                                        <p:tav tm="100000">
                                          <p:val>
                                            <p:strVal val="ppt_x"/>
                                          </p:val>
                                        </p:tav>
                                      </p:tavLst>
                                    </p:anim>
                                    <p:anim calcmode="lin" valueType="num">
                                      <p:cBhvr>
                                        <p:cTn id="22" dur="500" fill="hold"/>
                                        <p:tgtEl>
                                          <p:spTgt spid="280"/>
                                        </p:tgtEl>
                                        <p:attrNameLst>
                                          <p:attrName>ppt_y</p:attrName>
                                        </p:attrNameLst>
                                      </p:cBhvr>
                                      <p:tavLst>
                                        <p:tav tm="0">
                                          <p:val>
                                            <p:strVal val="ppt_y"/>
                                          </p:val>
                                        </p:tav>
                                        <p:tav tm="100000">
                                          <p:val>
                                            <p:strVal val="1+ppt_h/2"/>
                                          </p:val>
                                        </p:tav>
                                      </p:tavLst>
                                    </p:anim>
                                    <p:set>
                                      <p:cBhvr>
                                        <p:cTn id="23" fill="hold">
                                          <p:stCondLst>
                                            <p:cond delay="499"/>
                                          </p:stCondLst>
                                        </p:cTn>
                                        <p:tgtEl>
                                          <p:spTgt spid="280"/>
                                        </p:tgtEl>
                                        <p:attrNameLst>
                                          <p:attrName>style.visibility</p:attrName>
                                        </p:attrNameLst>
                                      </p:cBhvr>
                                      <p:to>
                                        <p:strVal val="hidden"/>
                                      </p:to>
                                    </p:set>
                                  </p:childTnLst>
                                </p:cTn>
                              </p:par>
                            </p:childTnLst>
                          </p:cTn>
                        </p:par>
                        <p:par>
                          <p:cTn id="24" fill="hold">
                            <p:stCondLst>
                              <p:cond delay="2000"/>
                            </p:stCondLst>
                            <p:childTnLst>
                              <p:par>
                                <p:cTn id="25" presetClass="exit" nodeType="afterEffect" presetSubtype="4" presetID="2" grpId="5" fill="hold">
                                  <p:stCondLst>
                                    <p:cond delay="0"/>
                                  </p:stCondLst>
                                  <p:iterate type="el" backwards="0">
                                    <p:tmAbs val="0"/>
                                  </p:iterate>
                                  <p:childTnLst>
                                    <p:anim calcmode="lin" valueType="num">
                                      <p:cBhvr>
                                        <p:cTn id="26" dur="500" fill="hold"/>
                                        <p:tgtEl>
                                          <p:spTgt spid="312"/>
                                        </p:tgtEl>
                                        <p:attrNameLst>
                                          <p:attrName>ppt_x</p:attrName>
                                        </p:attrNameLst>
                                      </p:cBhvr>
                                      <p:tavLst>
                                        <p:tav tm="0">
                                          <p:val>
                                            <p:strVal val="ppt_x"/>
                                          </p:val>
                                        </p:tav>
                                        <p:tav tm="100000">
                                          <p:val>
                                            <p:strVal val="ppt_x"/>
                                          </p:val>
                                        </p:tav>
                                      </p:tavLst>
                                    </p:anim>
                                    <p:anim calcmode="lin" valueType="num">
                                      <p:cBhvr>
                                        <p:cTn id="27" dur="500" fill="hold"/>
                                        <p:tgtEl>
                                          <p:spTgt spid="312"/>
                                        </p:tgtEl>
                                        <p:attrNameLst>
                                          <p:attrName>ppt_y</p:attrName>
                                        </p:attrNameLst>
                                      </p:cBhvr>
                                      <p:tavLst>
                                        <p:tav tm="0">
                                          <p:val>
                                            <p:strVal val="ppt_y"/>
                                          </p:val>
                                        </p:tav>
                                        <p:tav tm="100000">
                                          <p:val>
                                            <p:strVal val="1+ppt_h/2"/>
                                          </p:val>
                                        </p:tav>
                                      </p:tavLst>
                                    </p:anim>
                                    <p:set>
                                      <p:cBhvr>
                                        <p:cTn id="28" fill="hold">
                                          <p:stCondLst>
                                            <p:cond delay="499"/>
                                          </p:stCondLst>
                                        </p:cTn>
                                        <p:tgtEl>
                                          <p:spTgt spid="312"/>
                                        </p:tgtEl>
                                        <p:attrNameLst>
                                          <p:attrName>style.visibility</p:attrName>
                                        </p:attrNameLst>
                                      </p:cBhvr>
                                      <p:to>
                                        <p:strVal val="hidden"/>
                                      </p:to>
                                    </p:set>
                                  </p:childTnLst>
                                </p:cTn>
                              </p:par>
                            </p:childTnLst>
                          </p:cTn>
                        </p:par>
                        <p:par>
                          <p:cTn id="29" fill="hold">
                            <p:stCondLst>
                              <p:cond delay="2500"/>
                            </p:stCondLst>
                            <p:childTnLst>
                              <p:par>
                                <p:cTn id="30" presetClass="exit" nodeType="afterEffect" presetSubtype="4" presetID="2" grpId="6" fill="hold">
                                  <p:stCondLst>
                                    <p:cond delay="0"/>
                                  </p:stCondLst>
                                  <p:iterate type="el" backwards="0">
                                    <p:tmAbs val="0"/>
                                  </p:iterate>
                                  <p:childTnLst>
                                    <p:anim calcmode="lin" valueType="num">
                                      <p:cBhvr>
                                        <p:cTn id="31" dur="500" fill="hold"/>
                                        <p:tgtEl>
                                          <p:spTgt spid="315"/>
                                        </p:tgtEl>
                                        <p:attrNameLst>
                                          <p:attrName>ppt_x</p:attrName>
                                        </p:attrNameLst>
                                      </p:cBhvr>
                                      <p:tavLst>
                                        <p:tav tm="0">
                                          <p:val>
                                            <p:strVal val="ppt_x"/>
                                          </p:val>
                                        </p:tav>
                                        <p:tav tm="100000">
                                          <p:val>
                                            <p:strVal val="ppt_x"/>
                                          </p:val>
                                        </p:tav>
                                      </p:tavLst>
                                    </p:anim>
                                    <p:anim calcmode="lin" valueType="num">
                                      <p:cBhvr>
                                        <p:cTn id="32" dur="500" fill="hold"/>
                                        <p:tgtEl>
                                          <p:spTgt spid="315"/>
                                        </p:tgtEl>
                                        <p:attrNameLst>
                                          <p:attrName>ppt_y</p:attrName>
                                        </p:attrNameLst>
                                      </p:cBhvr>
                                      <p:tavLst>
                                        <p:tav tm="0">
                                          <p:val>
                                            <p:strVal val="ppt_y"/>
                                          </p:val>
                                        </p:tav>
                                        <p:tav tm="100000">
                                          <p:val>
                                            <p:strVal val="1+ppt_h/2"/>
                                          </p:val>
                                        </p:tav>
                                      </p:tavLst>
                                    </p:anim>
                                    <p:set>
                                      <p:cBhvr>
                                        <p:cTn id="33" fill="hold">
                                          <p:stCondLst>
                                            <p:cond delay="499"/>
                                          </p:stCondLst>
                                        </p:cTn>
                                        <p:tgtEl>
                                          <p:spTgt spid="315"/>
                                        </p:tgtEl>
                                        <p:attrNameLst>
                                          <p:attrName>style.visibility</p:attrName>
                                        </p:attrNameLst>
                                      </p:cBhvr>
                                      <p:to>
                                        <p:strVal val="hidden"/>
                                      </p:to>
                                    </p:set>
                                  </p:childTnLst>
                                </p:cTn>
                              </p:par>
                            </p:childTnLst>
                          </p:cTn>
                        </p:par>
                        <p:par>
                          <p:cTn id="34" fill="hold">
                            <p:stCondLst>
                              <p:cond delay="3000"/>
                            </p:stCondLst>
                            <p:childTnLst>
                              <p:par>
                                <p:cTn id="35" presetClass="entr" nodeType="afterEffect" presetSubtype="4" presetID="2" grpId="7" fill="hold">
                                  <p:stCondLst>
                                    <p:cond delay="0"/>
                                  </p:stCondLst>
                                  <p:iterate type="el" backwards="0">
                                    <p:tmAbs val="0"/>
                                  </p:iterate>
                                  <p:childTnLst>
                                    <p:set>
                                      <p:cBhvr>
                                        <p:cTn id="36" fill="hold"/>
                                        <p:tgtEl>
                                          <p:spTgt spid="274">
                                            <p:txEl>
                                              <p:pRg st="5" end="5"/>
                                            </p:txEl>
                                          </p:spTgt>
                                        </p:tgtEl>
                                        <p:attrNameLst>
                                          <p:attrName>style.visibility</p:attrName>
                                        </p:attrNameLst>
                                      </p:cBhvr>
                                      <p:to>
                                        <p:strVal val="visible"/>
                                      </p:to>
                                    </p:set>
                                    <p:anim calcmode="lin" valueType="num">
                                      <p:cBhvr>
                                        <p:cTn id="37" dur="500" fill="hold"/>
                                        <p:tgtEl>
                                          <p:spTgt spid="274">
                                            <p:txEl>
                                              <p:pRg st="5" end="5"/>
                                            </p:txEl>
                                          </p:spTgt>
                                        </p:tgtEl>
                                        <p:attrNameLst>
                                          <p:attrName>ppt_x</p:attrName>
                                        </p:attrNameLst>
                                      </p:cBhvr>
                                      <p:tavLst>
                                        <p:tav tm="0">
                                          <p:val>
                                            <p:strVal val="#ppt_x"/>
                                          </p:val>
                                        </p:tav>
                                        <p:tav tm="100000">
                                          <p:val>
                                            <p:strVal val="#ppt_x"/>
                                          </p:val>
                                        </p:tav>
                                      </p:tavLst>
                                    </p:anim>
                                    <p:anim calcmode="lin" valueType="num">
                                      <p:cBhvr>
                                        <p:cTn id="38" dur="500" fill="hold"/>
                                        <p:tgtEl>
                                          <p:spTgt spid="274">
                                            <p:txEl>
                                              <p:pRg st="5" end="5"/>
                                            </p:txEl>
                                          </p:spTgt>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Class="entr" nodeType="afterEffect" presetSubtype="4" presetID="2" grpId="7" fill="hold">
                                  <p:stCondLst>
                                    <p:cond delay="0"/>
                                  </p:stCondLst>
                                  <p:iterate type="el" backwards="0">
                                    <p:tmAbs val="0"/>
                                  </p:iterate>
                                  <p:childTnLst>
                                    <p:set>
                                      <p:cBhvr>
                                        <p:cTn id="41" fill="hold"/>
                                        <p:tgtEl>
                                          <p:spTgt spid="274">
                                            <p:txEl>
                                              <p:pRg st="6" end="6"/>
                                            </p:txEl>
                                          </p:spTgt>
                                        </p:tgtEl>
                                        <p:attrNameLst>
                                          <p:attrName>style.visibility</p:attrName>
                                        </p:attrNameLst>
                                      </p:cBhvr>
                                      <p:to>
                                        <p:strVal val="visible"/>
                                      </p:to>
                                    </p:set>
                                    <p:anim calcmode="lin" valueType="num">
                                      <p:cBhvr>
                                        <p:cTn id="42" dur="500" fill="hold"/>
                                        <p:tgtEl>
                                          <p:spTgt spid="274">
                                            <p:txEl>
                                              <p:pRg st="6" end="6"/>
                                            </p:txEl>
                                          </p:spTgt>
                                        </p:tgtEl>
                                        <p:attrNameLst>
                                          <p:attrName>ppt_x</p:attrName>
                                        </p:attrNameLst>
                                      </p:cBhvr>
                                      <p:tavLst>
                                        <p:tav tm="0">
                                          <p:val>
                                            <p:strVal val="#ppt_x"/>
                                          </p:val>
                                        </p:tav>
                                        <p:tav tm="100000">
                                          <p:val>
                                            <p:strVal val="#ppt_x"/>
                                          </p:val>
                                        </p:tav>
                                      </p:tavLst>
                                    </p:anim>
                                    <p:anim calcmode="lin" valueType="num">
                                      <p:cBhvr>
                                        <p:cTn id="43" dur="500" fill="hold"/>
                                        <p:tgtEl>
                                          <p:spTgt spid="274">
                                            <p:txEl>
                                              <p:pRg st="6" end="6"/>
                                            </p:txEl>
                                          </p:spTgt>
                                        </p:tgtEl>
                                        <p:attrNameLst>
                                          <p:attrName>ppt_y</p:attrName>
                                        </p:attrNameLst>
                                      </p:cBhvr>
                                      <p:tavLst>
                                        <p:tav tm="0">
                                          <p:val>
                                            <p:strVal val="1+#ppt_h/2"/>
                                          </p:val>
                                        </p:tav>
                                        <p:tav tm="100000">
                                          <p:val>
                                            <p:strVal val="#ppt_y"/>
                                          </p:val>
                                        </p:tav>
                                      </p:tavLst>
                                    </p:anim>
                                  </p:childTnLst>
                                </p:cTn>
                              </p:par>
                            </p:childTnLst>
                          </p:cTn>
                        </p:par>
                        <p:par>
                          <p:cTn id="44" fill="hold">
                            <p:stCondLst>
                              <p:cond delay="4000"/>
                            </p:stCondLst>
                            <p:childTnLst>
                              <p:par>
                                <p:cTn id="45" presetClass="entr" nodeType="afterEffect" presetSubtype="4" presetID="2" grpId="7" fill="hold">
                                  <p:stCondLst>
                                    <p:cond delay="0"/>
                                  </p:stCondLst>
                                  <p:iterate type="el" backwards="0">
                                    <p:tmAbs val="0"/>
                                  </p:iterate>
                                  <p:childTnLst>
                                    <p:set>
                                      <p:cBhvr>
                                        <p:cTn id="46" fill="hold"/>
                                        <p:tgtEl>
                                          <p:spTgt spid="274">
                                            <p:txEl>
                                              <p:pRg st="7" end="7"/>
                                            </p:txEl>
                                          </p:spTgt>
                                        </p:tgtEl>
                                        <p:attrNameLst>
                                          <p:attrName>style.visibility</p:attrName>
                                        </p:attrNameLst>
                                      </p:cBhvr>
                                      <p:to>
                                        <p:strVal val="visible"/>
                                      </p:to>
                                    </p:set>
                                    <p:anim calcmode="lin" valueType="num">
                                      <p:cBhvr>
                                        <p:cTn id="47" dur="500" fill="hold"/>
                                        <p:tgtEl>
                                          <p:spTgt spid="274">
                                            <p:txEl>
                                              <p:pRg st="7" end="7"/>
                                            </p:txEl>
                                          </p:spTgt>
                                        </p:tgtEl>
                                        <p:attrNameLst>
                                          <p:attrName>ppt_x</p:attrName>
                                        </p:attrNameLst>
                                      </p:cBhvr>
                                      <p:tavLst>
                                        <p:tav tm="0">
                                          <p:val>
                                            <p:strVal val="#ppt_x"/>
                                          </p:val>
                                        </p:tav>
                                        <p:tav tm="100000">
                                          <p:val>
                                            <p:strVal val="#ppt_x"/>
                                          </p:val>
                                        </p:tav>
                                      </p:tavLst>
                                    </p:anim>
                                    <p:anim calcmode="lin" valueType="num">
                                      <p:cBhvr>
                                        <p:cTn id="48" dur="500" fill="hold"/>
                                        <p:tgtEl>
                                          <p:spTgt spid="274">
                                            <p:txEl>
                                              <p:pRg st="7" end="7"/>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79" grpId="3"/>
      <p:bldP build="whole" bldLvl="1" animBg="1" rev="0" advAuto="0" spid="280" grpId="4"/>
      <p:bldP build="whole" bldLvl="1" animBg="1" rev="0" advAuto="0" spid="312" grpId="5"/>
      <p:bldP build="p" bldLvl="5" animBg="1" rev="0" advAuto="0" spid="274" grpId="7"/>
      <p:bldP build="whole" bldLvl="1" animBg="1" rev="0" advAuto="0" spid="315" grpId="6"/>
      <p:bldP build="whole" bldLvl="1" animBg="1" rev="0" advAuto="0" spid="277" grpId="1"/>
      <p:bldP build="whole" bldLvl="1" animBg="1" rev="0" advAuto="0" spid="278" grpId="2"/>
    </p:bldLst>
  </p:timing>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17" name="Text Placeholder 5"/>
          <p:cNvSpPr txBox="1"/>
          <p:nvPr>
            <p:ph type="body" idx="1"/>
          </p:nvPr>
        </p:nvSpPr>
        <p:spPr>
          <a:xfrm>
            <a:off x="440851" y="1854959"/>
            <a:ext cx="8338781" cy="3807726"/>
          </a:xfrm>
          <a:prstGeom prst="rect">
            <a:avLst/>
          </a:prstGeom>
        </p:spPr>
        <p:txBody>
          <a:bodyPr/>
          <a:lstStyle/>
          <a:p>
            <a:pPr marL="571500" indent="-571500">
              <a:buClr>
                <a:schemeClr val="accent2"/>
              </a:buClr>
              <a:buSzPct val="60000"/>
              <a:buChar char="❑"/>
              <a:defRPr sz="4400"/>
            </a:pPr>
            <a:r>
              <a:t>Framing</a:t>
            </a:r>
          </a:p>
          <a:p>
            <a:pPr marL="571500" indent="-571500">
              <a:buClr>
                <a:schemeClr val="accent2"/>
              </a:buClr>
              <a:buSzPct val="60000"/>
              <a:buChar char="❑"/>
              <a:defRPr sz="4400"/>
            </a:pPr>
            <a:r>
              <a:t>Error Checking and Reliability</a:t>
            </a:r>
          </a:p>
          <a:p>
            <a:pPr marL="571500" indent="-571500">
              <a:buClr>
                <a:schemeClr val="accent2"/>
              </a:buClr>
              <a:buSzPct val="60000"/>
              <a:buChar char="❑"/>
              <a:defRPr sz="4400"/>
            </a:pPr>
            <a:r>
              <a:t>Media Access Control</a:t>
            </a:r>
          </a:p>
          <a:p>
            <a:pPr lvl="1" marL="1211580" indent="-571500">
              <a:spcBef>
                <a:spcPts val="500"/>
              </a:spcBef>
              <a:buClr>
                <a:schemeClr val="accent1"/>
              </a:buClr>
              <a:buSzPct val="70000"/>
              <a:buChar char="❑"/>
              <a:defRPr sz="3200">
                <a:solidFill>
                  <a:srgbClr val="888888"/>
                </a:solidFill>
              </a:defRPr>
            </a:pPr>
            <a:r>
              <a:t>802.3 Ethernet</a:t>
            </a:r>
            <a:endParaRPr sz="1800"/>
          </a:p>
          <a:p>
            <a:pPr lvl="1" marL="1211580" indent="-571500">
              <a:spcBef>
                <a:spcPts val="500"/>
              </a:spcBef>
              <a:buClr>
                <a:schemeClr val="accent1"/>
              </a:buClr>
              <a:buSzPct val="70000"/>
              <a:buChar char="❑"/>
              <a:defRPr sz="3200">
                <a:solidFill>
                  <a:srgbClr val="888888"/>
                </a:solidFill>
              </a:defRPr>
            </a:pPr>
            <a:r>
              <a:t>802.11 Wifi</a:t>
            </a:r>
          </a:p>
        </p:txBody>
      </p:sp>
      <p:sp>
        <p:nvSpPr>
          <p:cNvPr id="318" name="Title 4"/>
          <p:cNvSpPr txBox="1"/>
          <p:nvPr>
            <p:ph type="title"/>
          </p:nvPr>
        </p:nvSpPr>
        <p:spPr>
          <a:prstGeom prst="rect">
            <a:avLst/>
          </a:prstGeom>
        </p:spPr>
        <p:txBody>
          <a:bodyPr/>
          <a:lstStyle/>
          <a:p>
            <a:pPr/>
            <a:r>
              <a:t>Outline</a:t>
            </a:r>
          </a:p>
        </p:txBody>
      </p:sp>
      <p:sp>
        <p:nvSpPr>
          <p:cNvPr id="319" name="Slide Number Placeholder 2"/>
          <p:cNvSpPr txBox="1"/>
          <p:nvPr>
            <p:ph type="sldNum" sz="quarter" idx="2"/>
          </p:nvPr>
        </p:nvSpPr>
        <p:spPr>
          <a:xfrm>
            <a:off x="433853" y="590867"/>
            <a:ext cx="427694"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1" name="Title 1"/>
          <p:cNvSpPr txBox="1"/>
          <p:nvPr>
            <p:ph type="title"/>
          </p:nvPr>
        </p:nvSpPr>
        <p:spPr>
          <a:prstGeom prst="rect">
            <a:avLst/>
          </a:prstGeom>
        </p:spPr>
        <p:txBody>
          <a:bodyPr/>
          <a:lstStyle/>
          <a:p>
            <a:pPr/>
            <a:r>
              <a:t>Dealing with Noise</a:t>
            </a:r>
          </a:p>
        </p:txBody>
      </p:sp>
      <p:sp>
        <p:nvSpPr>
          <p:cNvPr id="322"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23" name="Content Placeholder 3"/>
          <p:cNvSpPr txBox="1"/>
          <p:nvPr>
            <p:ph type="body" idx="1"/>
          </p:nvPr>
        </p:nvSpPr>
        <p:spPr>
          <a:prstGeom prst="rect">
            <a:avLst/>
          </a:prstGeom>
        </p:spPr>
        <p:txBody>
          <a:bodyPr/>
          <a:lstStyle/>
          <a:p>
            <a:pPr/>
            <a:r>
              <a:t>The physical world is inherently noisy</a:t>
            </a:r>
          </a:p>
          <a:p>
            <a:pPr lvl="1" marL="640080" indent="-274320">
              <a:spcBef>
                <a:spcPts val="500"/>
              </a:spcBef>
              <a:buClr>
                <a:schemeClr val="accent1"/>
              </a:buClr>
              <a:defRPr sz="2600"/>
            </a:pPr>
            <a:r>
              <a:t>Interference from electrical cables</a:t>
            </a:r>
          </a:p>
          <a:p>
            <a:pPr lvl="1" marL="640080" indent="-274320">
              <a:spcBef>
                <a:spcPts val="500"/>
              </a:spcBef>
              <a:buClr>
                <a:schemeClr val="accent1"/>
              </a:buClr>
              <a:defRPr sz="2600"/>
            </a:pPr>
            <a:r>
              <a:t>Cross-talk from radio transmissions, microwave ovens</a:t>
            </a:r>
          </a:p>
          <a:p>
            <a:pPr lvl="1" marL="640080" indent="-274320">
              <a:spcBef>
                <a:spcPts val="500"/>
              </a:spcBef>
              <a:buClr>
                <a:schemeClr val="accent1"/>
              </a:buClr>
              <a:defRPr sz="2600"/>
            </a:pPr>
            <a:r>
              <a:t>Solar storms</a:t>
            </a:r>
          </a:p>
          <a:p>
            <a:pPr/>
            <a:r>
              <a:t>How to detect bit-errors in transmissions?</a:t>
            </a:r>
          </a:p>
          <a:p>
            <a:pPr/>
            <a:r>
              <a:t>How to recover from errors?</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47" name="Good News!"/>
          <p:cNvSpPr txBox="1"/>
          <p:nvPr>
            <p:ph type="title"/>
          </p:nvPr>
        </p:nvSpPr>
        <p:spPr>
          <a:prstGeom prst="rect">
            <a:avLst/>
          </a:prstGeom>
        </p:spPr>
        <p:txBody>
          <a:bodyPr/>
          <a:lstStyle/>
          <a:p>
            <a:pPr/>
            <a:r>
              <a:t>Good News!</a:t>
            </a:r>
          </a:p>
        </p:txBody>
      </p:sp>
      <p:sp>
        <p:nvSpPr>
          <p:cNvPr id="148"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49" name="Project 1 has been released."/>
          <p:cNvSpPr txBox="1"/>
          <p:nvPr>
            <p:ph type="body" idx="1"/>
          </p:nvPr>
        </p:nvSpPr>
        <p:spPr>
          <a:prstGeom prst="rect">
            <a:avLst/>
          </a:prstGeom>
        </p:spPr>
        <p:txBody>
          <a:bodyPr/>
          <a:lstStyle/>
          <a:p>
            <a:pPr/>
            <a:r>
              <a:t>Project 1 has been released.</a:t>
            </a:r>
          </a:p>
        </p:txBody>
      </p:sp>
    </p:spTree>
  </p:cSld>
  <p:clrMapOvr>
    <a:masterClrMapping/>
  </p:clrMapOvr>
  <p:transition xmlns:p14="http://schemas.microsoft.com/office/powerpoint/2010/main" spd="med" advClick="1"/>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5" name="Title 1"/>
          <p:cNvSpPr txBox="1"/>
          <p:nvPr>
            <p:ph type="title"/>
          </p:nvPr>
        </p:nvSpPr>
        <p:spPr>
          <a:prstGeom prst="rect">
            <a:avLst/>
          </a:prstGeom>
        </p:spPr>
        <p:txBody>
          <a:bodyPr/>
          <a:lstStyle/>
          <a:p>
            <a:pPr/>
            <a:r>
              <a:t>Naïve Error Detection</a:t>
            </a:r>
          </a:p>
        </p:txBody>
      </p:sp>
      <p:sp>
        <p:nvSpPr>
          <p:cNvPr id="32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27" name="Content Placeholder 3"/>
          <p:cNvSpPr txBox="1"/>
          <p:nvPr>
            <p:ph type="body" idx="1"/>
          </p:nvPr>
        </p:nvSpPr>
        <p:spPr>
          <a:prstGeom prst="rect">
            <a:avLst/>
          </a:prstGeom>
        </p:spPr>
        <p:txBody>
          <a:bodyPr/>
          <a:lstStyle/>
          <a:p>
            <a:pPr>
              <a:defRPr sz="2400"/>
            </a:pPr>
            <a:r>
              <a:t>Idea: send two copies of each frame</a:t>
            </a:r>
          </a:p>
          <a:p>
            <a:pPr lvl="1" marL="640080" indent="-274320">
              <a:spcBef>
                <a:spcPts val="500"/>
              </a:spcBef>
              <a:buClr>
                <a:schemeClr val="accent1"/>
              </a:buClr>
              <a:defRPr sz="2000"/>
            </a:pPr>
            <a:r>
              <a:t>if (memcmp(frame1, frame2) != 0) { OH NOES, AN ERROR! }</a:t>
            </a:r>
            <a:endParaRPr sz="2600"/>
          </a:p>
          <a:p>
            <a:pPr>
              <a:defRPr sz="2400"/>
            </a:pPr>
            <a:r>
              <a:t>Why is this a bad idea?</a:t>
            </a:r>
          </a:p>
          <a:p>
            <a:pPr lvl="1" marL="640080" indent="-274320">
              <a:spcBef>
                <a:spcPts val="500"/>
              </a:spcBef>
              <a:buClr>
                <a:schemeClr val="accent1"/>
              </a:buClr>
              <a:defRPr sz="2000"/>
            </a:pPr>
            <a:r>
              <a:t>Extremely high overhead</a:t>
            </a:r>
            <a:endParaRPr sz="2600"/>
          </a:p>
          <a:p>
            <a:pPr lvl="1" marL="640080" indent="-274320">
              <a:spcBef>
                <a:spcPts val="500"/>
              </a:spcBef>
              <a:buClr>
                <a:schemeClr val="accent1"/>
              </a:buClr>
              <a:defRPr sz="2000"/>
            </a:pPr>
            <a:r>
              <a:t>Poor protection against errors</a:t>
            </a:r>
            <a:endParaRPr sz="2600"/>
          </a:p>
          <a:p>
            <a:pPr lvl="2" marL="914400" indent="-228600">
              <a:spcBef>
                <a:spcPts val="500"/>
              </a:spcBef>
              <a:defRPr sz="1800"/>
            </a:pPr>
            <a:r>
              <a:t>Twice the data means twice the chance for bit errors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27">
                                            <p:txEl>
                                              <p:pRg st="3" end="3"/>
                                            </p:txEl>
                                          </p:spTgt>
                                        </p:tgtEl>
                                        <p:attrNameLst>
                                          <p:attrName>style.visibility</p:attrName>
                                        </p:attrNameLst>
                                      </p:cBhvr>
                                      <p:to>
                                        <p:strVal val="visible"/>
                                      </p:to>
                                    </p:set>
                                    <p:anim calcmode="lin" valueType="num">
                                      <p:cBhvr>
                                        <p:cTn id="7" dur="500" fill="hold"/>
                                        <p:tgtEl>
                                          <p:spTgt spid="327">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327">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327">
                                            <p:txEl>
                                              <p:pRg st="4" end="4"/>
                                            </p:txEl>
                                          </p:spTgt>
                                        </p:tgtEl>
                                        <p:attrNameLst>
                                          <p:attrName>style.visibility</p:attrName>
                                        </p:attrNameLst>
                                      </p:cBhvr>
                                      <p:to>
                                        <p:strVal val="visible"/>
                                      </p:to>
                                    </p:set>
                                    <p:anim calcmode="lin" valueType="num">
                                      <p:cBhvr>
                                        <p:cTn id="12" dur="500" fill="hold"/>
                                        <p:tgtEl>
                                          <p:spTgt spid="327">
                                            <p:txEl>
                                              <p:pRg st="4" end="4"/>
                                            </p:txEl>
                                          </p:spTgt>
                                        </p:tgtEl>
                                        <p:attrNameLst>
                                          <p:attrName>ppt_x</p:attrName>
                                        </p:attrNameLst>
                                      </p:cBhvr>
                                      <p:tavLst>
                                        <p:tav tm="0">
                                          <p:val>
                                            <p:strVal val="#ppt_x"/>
                                          </p:val>
                                        </p:tav>
                                        <p:tav tm="100000">
                                          <p:val>
                                            <p:strVal val="#ppt_x"/>
                                          </p:val>
                                        </p:tav>
                                      </p:tavLst>
                                    </p:anim>
                                    <p:anim calcmode="lin" valueType="num">
                                      <p:cBhvr>
                                        <p:cTn id="13" dur="500" fill="hold"/>
                                        <p:tgtEl>
                                          <p:spTgt spid="327">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327">
                                            <p:txEl>
                                              <p:pRg st="5" end="5"/>
                                            </p:txEl>
                                          </p:spTgt>
                                        </p:tgtEl>
                                        <p:attrNameLst>
                                          <p:attrName>style.visibility</p:attrName>
                                        </p:attrNameLst>
                                      </p:cBhvr>
                                      <p:to>
                                        <p:strVal val="visible"/>
                                      </p:to>
                                    </p:set>
                                    <p:anim calcmode="lin" valueType="num">
                                      <p:cBhvr>
                                        <p:cTn id="17" dur="500" fill="hold"/>
                                        <p:tgtEl>
                                          <p:spTgt spid="327">
                                            <p:txEl>
                                              <p:pRg st="5" end="5"/>
                                            </p:txEl>
                                          </p:spTgt>
                                        </p:tgtEl>
                                        <p:attrNameLst>
                                          <p:attrName>ppt_x</p:attrName>
                                        </p:attrNameLst>
                                      </p:cBhvr>
                                      <p:tavLst>
                                        <p:tav tm="0">
                                          <p:val>
                                            <p:strVal val="#ppt_x"/>
                                          </p:val>
                                        </p:tav>
                                        <p:tav tm="100000">
                                          <p:val>
                                            <p:strVal val="#ppt_x"/>
                                          </p:val>
                                        </p:tav>
                                      </p:tavLst>
                                    </p:anim>
                                    <p:anim calcmode="lin" valueType="num">
                                      <p:cBhvr>
                                        <p:cTn id="18" dur="500" fill="hold"/>
                                        <p:tgtEl>
                                          <p:spTgt spid="327">
                                            <p:txEl>
                                              <p:pRg st="5" end="5"/>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327" grpId="1"/>
    </p:bldLst>
  </p:timing>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29" name="Title 1"/>
          <p:cNvSpPr txBox="1"/>
          <p:nvPr>
            <p:ph type="title"/>
          </p:nvPr>
        </p:nvSpPr>
        <p:spPr>
          <a:prstGeom prst="rect">
            <a:avLst/>
          </a:prstGeom>
        </p:spPr>
        <p:txBody>
          <a:bodyPr/>
          <a:lstStyle/>
          <a:p>
            <a:pPr/>
            <a:r>
              <a:t>Parity Bits</a:t>
            </a:r>
          </a:p>
        </p:txBody>
      </p:sp>
      <p:sp>
        <p:nvSpPr>
          <p:cNvPr id="33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31" name="Content Placeholder 3"/>
          <p:cNvSpPr txBox="1"/>
          <p:nvPr>
            <p:ph type="body" sz="half" idx="1"/>
          </p:nvPr>
        </p:nvSpPr>
        <p:spPr>
          <a:xfrm>
            <a:off x="304802" y="4595466"/>
            <a:ext cx="8839201" cy="1514903"/>
          </a:xfrm>
          <a:prstGeom prst="rect">
            <a:avLst/>
          </a:prstGeom>
        </p:spPr>
        <p:txBody>
          <a:bodyPr/>
          <a:lstStyle/>
          <a:p>
            <a:pPr/>
            <a:r>
              <a:t>Detects 1-bit errors and some 2-bit errors</a:t>
            </a:r>
          </a:p>
          <a:p>
            <a:pPr/>
            <a:r>
              <a:t>Not reliable against bursty errors</a:t>
            </a:r>
          </a:p>
        </p:txBody>
      </p:sp>
      <p:sp>
        <p:nvSpPr>
          <p:cNvPr id="332" name="Content Placeholder 3"/>
          <p:cNvSpPr txBox="1"/>
          <p:nvPr/>
        </p:nvSpPr>
        <p:spPr>
          <a:xfrm>
            <a:off x="304800" y="1752600"/>
            <a:ext cx="8839200" cy="1195317"/>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marL="320040" indent="-320040">
              <a:spcBef>
                <a:spcPts val="700"/>
              </a:spcBef>
              <a:buClr>
                <a:schemeClr val="accent2"/>
              </a:buClr>
              <a:buSzPct val="60000"/>
              <a:buChar char="◻"/>
              <a:defRPr sz="2900"/>
            </a:pPr>
            <a:r>
              <a:t>Idea: add extra bits to keep the number of 1s </a:t>
            </a:r>
            <a:r>
              <a:rPr>
                <a:solidFill>
                  <a:schemeClr val="accent1"/>
                </a:solidFill>
              </a:rPr>
              <a:t>even</a:t>
            </a:r>
          </a:p>
          <a:p>
            <a:pPr lvl="1" marL="640080" indent="-274320">
              <a:spcBef>
                <a:spcPts val="500"/>
              </a:spcBef>
              <a:buClr>
                <a:schemeClr val="accent1"/>
              </a:buClr>
              <a:buSzPct val="70000"/>
              <a:buChar char=""/>
              <a:defRPr sz="2600"/>
            </a:pPr>
            <a:r>
              <a:t>Example: 7-bit ASCII characters + 1 parity bit</a:t>
            </a:r>
          </a:p>
        </p:txBody>
      </p:sp>
      <p:sp>
        <p:nvSpPr>
          <p:cNvPr id="333" name="TextBox 6"/>
          <p:cNvSpPr txBox="1"/>
          <p:nvPr/>
        </p:nvSpPr>
        <p:spPr>
          <a:xfrm>
            <a:off x="523302" y="2946482"/>
            <a:ext cx="140376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0101001</a:t>
            </a:r>
          </a:p>
        </p:txBody>
      </p:sp>
      <p:sp>
        <p:nvSpPr>
          <p:cNvPr id="334" name="TextBox 7"/>
          <p:cNvSpPr txBox="1"/>
          <p:nvPr/>
        </p:nvSpPr>
        <p:spPr>
          <a:xfrm>
            <a:off x="1785873" y="2946482"/>
            <a:ext cx="272317" cy="4343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a:t>
            </a:r>
          </a:p>
        </p:txBody>
      </p:sp>
      <p:sp>
        <p:nvSpPr>
          <p:cNvPr id="335" name="TextBox 8"/>
          <p:cNvSpPr txBox="1"/>
          <p:nvPr/>
        </p:nvSpPr>
        <p:spPr>
          <a:xfrm>
            <a:off x="3388895" y="2946482"/>
            <a:ext cx="272316" cy="4343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0</a:t>
            </a:r>
          </a:p>
        </p:txBody>
      </p:sp>
      <p:sp>
        <p:nvSpPr>
          <p:cNvPr id="336" name="TextBox 9"/>
          <p:cNvSpPr txBox="1"/>
          <p:nvPr/>
        </p:nvSpPr>
        <p:spPr>
          <a:xfrm>
            <a:off x="4941685" y="2946482"/>
            <a:ext cx="272316" cy="4343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a:t>
            </a:r>
          </a:p>
        </p:txBody>
      </p:sp>
      <p:sp>
        <p:nvSpPr>
          <p:cNvPr id="337" name="TextBox 10"/>
          <p:cNvSpPr txBox="1"/>
          <p:nvPr/>
        </p:nvSpPr>
        <p:spPr>
          <a:xfrm>
            <a:off x="6524235" y="2946482"/>
            <a:ext cx="272316" cy="4343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a:t>
            </a:r>
          </a:p>
        </p:txBody>
      </p:sp>
      <p:sp>
        <p:nvSpPr>
          <p:cNvPr id="338" name="TextBox 11"/>
          <p:cNvSpPr txBox="1"/>
          <p:nvPr/>
        </p:nvSpPr>
        <p:spPr>
          <a:xfrm>
            <a:off x="8079620" y="2946482"/>
            <a:ext cx="272316" cy="4343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a:t>
            </a:r>
          </a:p>
        </p:txBody>
      </p:sp>
      <p:sp>
        <p:nvSpPr>
          <p:cNvPr id="339" name="TextBox 13"/>
          <p:cNvSpPr txBox="1"/>
          <p:nvPr/>
        </p:nvSpPr>
        <p:spPr>
          <a:xfrm>
            <a:off x="3656877" y="2946482"/>
            <a:ext cx="1426003"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1011110</a:t>
            </a:r>
          </a:p>
        </p:txBody>
      </p:sp>
      <p:sp>
        <p:nvSpPr>
          <p:cNvPr id="340" name="TextBox 14"/>
          <p:cNvSpPr txBox="1"/>
          <p:nvPr/>
        </p:nvSpPr>
        <p:spPr>
          <a:xfrm>
            <a:off x="6792217" y="2946482"/>
            <a:ext cx="1401302"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0110100</a:t>
            </a:r>
          </a:p>
        </p:txBody>
      </p:sp>
      <p:sp>
        <p:nvSpPr>
          <p:cNvPr id="341" name="TextBox 15"/>
          <p:cNvSpPr txBox="1"/>
          <p:nvPr/>
        </p:nvSpPr>
        <p:spPr>
          <a:xfrm>
            <a:off x="2053856" y="2946482"/>
            <a:ext cx="1476234"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1101001</a:t>
            </a:r>
          </a:p>
        </p:txBody>
      </p:sp>
      <p:sp>
        <p:nvSpPr>
          <p:cNvPr id="342" name="TextBox 16"/>
          <p:cNvSpPr txBox="1"/>
          <p:nvPr/>
        </p:nvSpPr>
        <p:spPr>
          <a:xfrm>
            <a:off x="5209666" y="2946482"/>
            <a:ext cx="1455763"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0001110</a:t>
            </a:r>
          </a:p>
        </p:txBody>
      </p:sp>
      <p:sp>
        <p:nvSpPr>
          <p:cNvPr id="343" name="TextBox 18"/>
          <p:cNvSpPr txBox="1"/>
          <p:nvPr/>
        </p:nvSpPr>
        <p:spPr>
          <a:xfrm>
            <a:off x="534237" y="3338295"/>
            <a:ext cx="272317" cy="4343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FF"/>
                </a:solidFill>
              </a:defRPr>
            </a:lvl1pPr>
          </a:lstStyle>
          <a:p>
            <a:pPr/>
            <a:r>
              <a:t>1</a:t>
            </a:r>
          </a:p>
        </p:txBody>
      </p:sp>
      <p:sp>
        <p:nvSpPr>
          <p:cNvPr id="344" name="Up Arrow 19"/>
          <p:cNvSpPr/>
          <p:nvPr/>
        </p:nvSpPr>
        <p:spPr>
          <a:xfrm>
            <a:off x="1540042" y="3408064"/>
            <a:ext cx="846248" cy="10030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112"/>
                </a:moveTo>
                <a:lnTo>
                  <a:pt x="10800" y="0"/>
                </a:lnTo>
                <a:lnTo>
                  <a:pt x="21600" y="9112"/>
                </a:lnTo>
                <a:lnTo>
                  <a:pt x="16200" y="9112"/>
                </a:lnTo>
                <a:lnTo>
                  <a:pt x="16200" y="21600"/>
                </a:lnTo>
                <a:lnTo>
                  <a:pt x="5400" y="21600"/>
                </a:lnTo>
                <a:lnTo>
                  <a:pt x="5400" y="9112"/>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345" name="TextBox 20"/>
          <p:cNvSpPr txBox="1"/>
          <p:nvPr/>
        </p:nvSpPr>
        <p:spPr>
          <a:xfrm>
            <a:off x="506942" y="3338295"/>
            <a:ext cx="440492" cy="4343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FF"/>
                </a:solidFill>
              </a:defRPr>
            </a:lvl1pPr>
          </a:lstStyle>
          <a:p>
            <a:pPr/>
            <a:r>
              <a:t>10</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34"/>
                                        </p:tgtEl>
                                        <p:attrNameLst>
                                          <p:attrName>style.visibility</p:attrName>
                                        </p:attrNameLst>
                                      </p:cBhvr>
                                      <p:to>
                                        <p:strVal val="visible"/>
                                      </p:to>
                                    </p:set>
                                    <p:anim calcmode="lin" valueType="num">
                                      <p:cBhvr>
                                        <p:cTn id="7" dur="500" fill="hold"/>
                                        <p:tgtEl>
                                          <p:spTgt spid="334"/>
                                        </p:tgtEl>
                                        <p:attrNameLst>
                                          <p:attrName>ppt_x</p:attrName>
                                        </p:attrNameLst>
                                      </p:cBhvr>
                                      <p:tavLst>
                                        <p:tav tm="0">
                                          <p:val>
                                            <p:strVal val="#ppt_x"/>
                                          </p:val>
                                        </p:tav>
                                        <p:tav tm="100000">
                                          <p:val>
                                            <p:strVal val="#ppt_x"/>
                                          </p:val>
                                        </p:tav>
                                      </p:tavLst>
                                    </p:anim>
                                    <p:anim calcmode="lin" valueType="num">
                                      <p:cBhvr>
                                        <p:cTn id="8" dur="500" fill="hold"/>
                                        <p:tgtEl>
                                          <p:spTgt spid="33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2" fill="hold">
                                  <p:stCondLst>
                                    <p:cond delay="0"/>
                                  </p:stCondLst>
                                  <p:iterate type="el" backwards="0">
                                    <p:tmAbs val="0"/>
                                  </p:iterate>
                                  <p:childTnLst>
                                    <p:set>
                                      <p:cBhvr>
                                        <p:cTn id="12" fill="hold"/>
                                        <p:tgtEl>
                                          <p:spTgt spid="335"/>
                                        </p:tgtEl>
                                        <p:attrNameLst>
                                          <p:attrName>style.visibility</p:attrName>
                                        </p:attrNameLst>
                                      </p:cBhvr>
                                      <p:to>
                                        <p:strVal val="visible"/>
                                      </p:to>
                                    </p:set>
                                    <p:anim calcmode="lin" valueType="num">
                                      <p:cBhvr>
                                        <p:cTn id="13" dur="500" fill="hold"/>
                                        <p:tgtEl>
                                          <p:spTgt spid="335"/>
                                        </p:tgtEl>
                                        <p:attrNameLst>
                                          <p:attrName>ppt_x</p:attrName>
                                        </p:attrNameLst>
                                      </p:cBhvr>
                                      <p:tavLst>
                                        <p:tav tm="0">
                                          <p:val>
                                            <p:strVal val="#ppt_x"/>
                                          </p:val>
                                        </p:tav>
                                        <p:tav tm="100000">
                                          <p:val>
                                            <p:strVal val="#ppt_x"/>
                                          </p:val>
                                        </p:tav>
                                      </p:tavLst>
                                    </p:anim>
                                    <p:anim calcmode="lin" valueType="num">
                                      <p:cBhvr>
                                        <p:cTn id="14" dur="500" fill="hold"/>
                                        <p:tgtEl>
                                          <p:spTgt spid="335"/>
                                        </p:tgtEl>
                                        <p:attrNameLst>
                                          <p:attrName>ppt_y</p:attrName>
                                        </p:attrNameLst>
                                      </p:cBhvr>
                                      <p:tavLst>
                                        <p:tav tm="0">
                                          <p:val>
                                            <p:strVal val="1+#ppt_h/2"/>
                                          </p:val>
                                        </p:tav>
                                        <p:tav tm="100000">
                                          <p:val>
                                            <p:strVal val="#ppt_y"/>
                                          </p:val>
                                        </p:tav>
                                      </p:tavLst>
                                    </p:anim>
                                  </p:childTnLst>
                                </p:cTn>
                              </p:par>
                            </p:childTnLst>
                          </p:cTn>
                        </p:par>
                        <p:par>
                          <p:cTn id="15" fill="hold">
                            <p:stCondLst>
                              <p:cond delay="500"/>
                            </p:stCondLst>
                            <p:childTnLst>
                              <p:par>
                                <p:cTn id="16" presetClass="entr" nodeType="afterEffect" presetSubtype="4" presetID="2" grpId="3" fill="hold">
                                  <p:stCondLst>
                                    <p:cond delay="0"/>
                                  </p:stCondLst>
                                  <p:iterate type="el" backwards="0">
                                    <p:tmAbs val="0"/>
                                  </p:iterate>
                                  <p:childTnLst>
                                    <p:set>
                                      <p:cBhvr>
                                        <p:cTn id="17" fill="hold"/>
                                        <p:tgtEl>
                                          <p:spTgt spid="336"/>
                                        </p:tgtEl>
                                        <p:attrNameLst>
                                          <p:attrName>style.visibility</p:attrName>
                                        </p:attrNameLst>
                                      </p:cBhvr>
                                      <p:to>
                                        <p:strVal val="visible"/>
                                      </p:to>
                                    </p:set>
                                    <p:anim calcmode="lin" valueType="num">
                                      <p:cBhvr>
                                        <p:cTn id="18" dur="500" fill="hold"/>
                                        <p:tgtEl>
                                          <p:spTgt spid="336"/>
                                        </p:tgtEl>
                                        <p:attrNameLst>
                                          <p:attrName>ppt_x</p:attrName>
                                        </p:attrNameLst>
                                      </p:cBhvr>
                                      <p:tavLst>
                                        <p:tav tm="0">
                                          <p:val>
                                            <p:strVal val="#ppt_x"/>
                                          </p:val>
                                        </p:tav>
                                        <p:tav tm="100000">
                                          <p:val>
                                            <p:strVal val="#ppt_x"/>
                                          </p:val>
                                        </p:tav>
                                      </p:tavLst>
                                    </p:anim>
                                    <p:anim calcmode="lin" valueType="num">
                                      <p:cBhvr>
                                        <p:cTn id="19" dur="500" fill="hold"/>
                                        <p:tgtEl>
                                          <p:spTgt spid="336"/>
                                        </p:tgtEl>
                                        <p:attrNameLst>
                                          <p:attrName>ppt_y</p:attrName>
                                        </p:attrNameLst>
                                      </p:cBhvr>
                                      <p:tavLst>
                                        <p:tav tm="0">
                                          <p:val>
                                            <p:strVal val="1+#ppt_h/2"/>
                                          </p:val>
                                        </p:tav>
                                        <p:tav tm="100000">
                                          <p:val>
                                            <p:strVal val="#ppt_y"/>
                                          </p:val>
                                        </p:tav>
                                      </p:tavLst>
                                    </p:anim>
                                  </p:childTnLst>
                                </p:cTn>
                              </p:par>
                            </p:childTnLst>
                          </p:cTn>
                        </p:par>
                        <p:par>
                          <p:cTn id="20" fill="hold">
                            <p:stCondLst>
                              <p:cond delay="1000"/>
                            </p:stCondLst>
                            <p:childTnLst>
                              <p:par>
                                <p:cTn id="21" presetClass="entr" nodeType="afterEffect" presetSubtype="4" presetID="2" grpId="4" fill="hold">
                                  <p:stCondLst>
                                    <p:cond delay="0"/>
                                  </p:stCondLst>
                                  <p:iterate type="el" backwards="0">
                                    <p:tmAbs val="0"/>
                                  </p:iterate>
                                  <p:childTnLst>
                                    <p:set>
                                      <p:cBhvr>
                                        <p:cTn id="22" fill="hold"/>
                                        <p:tgtEl>
                                          <p:spTgt spid="337"/>
                                        </p:tgtEl>
                                        <p:attrNameLst>
                                          <p:attrName>style.visibility</p:attrName>
                                        </p:attrNameLst>
                                      </p:cBhvr>
                                      <p:to>
                                        <p:strVal val="visible"/>
                                      </p:to>
                                    </p:set>
                                    <p:anim calcmode="lin" valueType="num">
                                      <p:cBhvr>
                                        <p:cTn id="23" dur="500" fill="hold"/>
                                        <p:tgtEl>
                                          <p:spTgt spid="337"/>
                                        </p:tgtEl>
                                        <p:attrNameLst>
                                          <p:attrName>ppt_x</p:attrName>
                                        </p:attrNameLst>
                                      </p:cBhvr>
                                      <p:tavLst>
                                        <p:tav tm="0">
                                          <p:val>
                                            <p:strVal val="#ppt_x"/>
                                          </p:val>
                                        </p:tav>
                                        <p:tav tm="100000">
                                          <p:val>
                                            <p:strVal val="#ppt_x"/>
                                          </p:val>
                                        </p:tav>
                                      </p:tavLst>
                                    </p:anim>
                                    <p:anim calcmode="lin" valueType="num">
                                      <p:cBhvr>
                                        <p:cTn id="24" dur="500" fill="hold"/>
                                        <p:tgtEl>
                                          <p:spTgt spid="337"/>
                                        </p:tgtEl>
                                        <p:attrNameLst>
                                          <p:attrName>ppt_y</p:attrName>
                                        </p:attrNameLst>
                                      </p:cBhvr>
                                      <p:tavLst>
                                        <p:tav tm="0">
                                          <p:val>
                                            <p:strVal val="1+#ppt_h/2"/>
                                          </p:val>
                                        </p:tav>
                                        <p:tav tm="100000">
                                          <p:val>
                                            <p:strVal val="#ppt_y"/>
                                          </p:val>
                                        </p:tav>
                                      </p:tavLst>
                                    </p:anim>
                                  </p:childTnLst>
                                </p:cTn>
                              </p:par>
                            </p:childTnLst>
                          </p:cTn>
                        </p:par>
                        <p:par>
                          <p:cTn id="25" fill="hold">
                            <p:stCondLst>
                              <p:cond delay="1500"/>
                            </p:stCondLst>
                            <p:childTnLst>
                              <p:par>
                                <p:cTn id="26" presetClass="entr" nodeType="afterEffect" presetSubtype="4" presetID="2" grpId="5" fill="hold">
                                  <p:stCondLst>
                                    <p:cond delay="0"/>
                                  </p:stCondLst>
                                  <p:iterate type="el" backwards="0">
                                    <p:tmAbs val="0"/>
                                  </p:iterate>
                                  <p:childTnLst>
                                    <p:set>
                                      <p:cBhvr>
                                        <p:cTn id="27" fill="hold"/>
                                        <p:tgtEl>
                                          <p:spTgt spid="338"/>
                                        </p:tgtEl>
                                        <p:attrNameLst>
                                          <p:attrName>style.visibility</p:attrName>
                                        </p:attrNameLst>
                                      </p:cBhvr>
                                      <p:to>
                                        <p:strVal val="visible"/>
                                      </p:to>
                                    </p:set>
                                    <p:anim calcmode="lin" valueType="num">
                                      <p:cBhvr>
                                        <p:cTn id="28" dur="500" fill="hold"/>
                                        <p:tgtEl>
                                          <p:spTgt spid="338"/>
                                        </p:tgtEl>
                                        <p:attrNameLst>
                                          <p:attrName>ppt_x</p:attrName>
                                        </p:attrNameLst>
                                      </p:cBhvr>
                                      <p:tavLst>
                                        <p:tav tm="0">
                                          <p:val>
                                            <p:strVal val="#ppt_x"/>
                                          </p:val>
                                        </p:tav>
                                        <p:tav tm="100000">
                                          <p:val>
                                            <p:strVal val="#ppt_x"/>
                                          </p:val>
                                        </p:tav>
                                      </p:tavLst>
                                    </p:anim>
                                    <p:anim calcmode="lin" valueType="num">
                                      <p:cBhvr>
                                        <p:cTn id="29" dur="500" fill="hold"/>
                                        <p:tgtEl>
                                          <p:spTgt spid="338"/>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6" fill="hold">
                                  <p:stCondLst>
                                    <p:cond delay="0"/>
                                  </p:stCondLst>
                                  <p:iterate type="el" backwards="0">
                                    <p:tmAbs val="0"/>
                                  </p:iterate>
                                  <p:childTnLst>
                                    <p:set>
                                      <p:cBhvr>
                                        <p:cTn id="33" fill="hold"/>
                                        <p:tgtEl>
                                          <p:spTgt spid="331">
                                            <p:bg/>
                                          </p:spTgt>
                                        </p:tgtEl>
                                        <p:attrNameLst>
                                          <p:attrName>style.visibility</p:attrName>
                                        </p:attrNameLst>
                                      </p:cBhvr>
                                      <p:to>
                                        <p:strVal val="visible"/>
                                      </p:to>
                                    </p:set>
                                    <p:anim calcmode="lin" valueType="num">
                                      <p:cBhvr>
                                        <p:cTn id="34" dur="500" fill="hold"/>
                                        <p:tgtEl>
                                          <p:spTgt spid="331">
                                            <p:bg/>
                                          </p:spTgt>
                                        </p:tgtEl>
                                        <p:attrNameLst>
                                          <p:attrName>ppt_x</p:attrName>
                                        </p:attrNameLst>
                                      </p:cBhvr>
                                      <p:tavLst>
                                        <p:tav tm="0">
                                          <p:val>
                                            <p:strVal val="#ppt_x"/>
                                          </p:val>
                                        </p:tav>
                                        <p:tav tm="100000">
                                          <p:val>
                                            <p:strVal val="#ppt_x"/>
                                          </p:val>
                                        </p:tav>
                                      </p:tavLst>
                                    </p:anim>
                                    <p:anim calcmode="lin" valueType="num">
                                      <p:cBhvr>
                                        <p:cTn id="35" dur="500" fill="hold"/>
                                        <p:tgtEl>
                                          <p:spTgt spid="331">
                                            <p:bg/>
                                          </p:spTgt>
                                        </p:tgtEl>
                                        <p:attrNameLst>
                                          <p:attrName>ppt_y</p:attrName>
                                        </p:attrNameLst>
                                      </p:cBhvr>
                                      <p:tavLst>
                                        <p:tav tm="0">
                                          <p:val>
                                            <p:strVal val="1+#ppt_h/2"/>
                                          </p:val>
                                        </p:tav>
                                        <p:tav tm="100000">
                                          <p:val>
                                            <p:strVal val="#ppt_y"/>
                                          </p:val>
                                        </p:tav>
                                      </p:tavLst>
                                    </p:anim>
                                  </p:childTnLst>
                                </p:cTn>
                              </p:par>
                              <p:par>
                                <p:cTn id="36" presetClass="entr" nodeType="withEffect" presetSubtype="4" presetID="2" grpId="6" fill="hold">
                                  <p:stCondLst>
                                    <p:cond delay="0"/>
                                  </p:stCondLst>
                                  <p:iterate type="el" backwards="0">
                                    <p:tmAbs val="0"/>
                                  </p:iterate>
                                  <p:childTnLst>
                                    <p:set>
                                      <p:cBhvr>
                                        <p:cTn id="37" fill="hold"/>
                                        <p:tgtEl>
                                          <p:spTgt spid="331">
                                            <p:txEl>
                                              <p:pRg st="0" end="0"/>
                                            </p:txEl>
                                          </p:spTgt>
                                        </p:tgtEl>
                                        <p:attrNameLst>
                                          <p:attrName>style.visibility</p:attrName>
                                        </p:attrNameLst>
                                      </p:cBhvr>
                                      <p:to>
                                        <p:strVal val="visible"/>
                                      </p:to>
                                    </p:set>
                                    <p:anim calcmode="lin" valueType="num">
                                      <p:cBhvr>
                                        <p:cTn id="38" dur="500" fill="hold"/>
                                        <p:tgtEl>
                                          <p:spTgt spid="331">
                                            <p:txEl>
                                              <p:pRg st="0" end="0"/>
                                            </p:txEl>
                                          </p:spTgt>
                                        </p:tgtEl>
                                        <p:attrNameLst>
                                          <p:attrName>ppt_x</p:attrName>
                                        </p:attrNameLst>
                                      </p:cBhvr>
                                      <p:tavLst>
                                        <p:tav tm="0">
                                          <p:val>
                                            <p:strVal val="#ppt_x"/>
                                          </p:val>
                                        </p:tav>
                                        <p:tav tm="100000">
                                          <p:val>
                                            <p:strVal val="#ppt_x"/>
                                          </p:val>
                                        </p:tav>
                                      </p:tavLst>
                                    </p:anim>
                                    <p:anim calcmode="lin" valueType="num">
                                      <p:cBhvr>
                                        <p:cTn id="39" dur="500" fill="hold"/>
                                        <p:tgtEl>
                                          <p:spTgt spid="331">
                                            <p:txEl>
                                              <p:pRg st="0" end="0"/>
                                            </p:txEl>
                                          </p:spTgt>
                                        </p:tgtEl>
                                        <p:attrNameLst>
                                          <p:attrName>ppt_y</p:attrName>
                                        </p:attrNameLst>
                                      </p:cBhvr>
                                      <p:tavLst>
                                        <p:tav tm="0">
                                          <p:val>
                                            <p:strVal val="1+#ppt_h/2"/>
                                          </p:val>
                                        </p:tav>
                                        <p:tav tm="100000">
                                          <p:val>
                                            <p:strVal val="#ppt_y"/>
                                          </p:val>
                                        </p:tav>
                                      </p:tavLst>
                                    </p:anim>
                                  </p:childTnLst>
                                </p:cTn>
                              </p:par>
                            </p:childTnLst>
                          </p:cTn>
                        </p:par>
                        <p:par>
                          <p:cTn id="40" fill="hold">
                            <p:stCondLst>
                              <p:cond delay="500"/>
                            </p:stCondLst>
                            <p:childTnLst>
                              <p:par>
                                <p:cTn id="41" presetClass="entr" nodeType="afterEffect" presetSubtype="4" presetID="2" grpId="7" fill="hold">
                                  <p:stCondLst>
                                    <p:cond delay="0"/>
                                  </p:stCondLst>
                                  <p:iterate type="el" backwards="0">
                                    <p:tmAbs val="0"/>
                                  </p:iterate>
                                  <p:childTnLst>
                                    <p:set>
                                      <p:cBhvr>
                                        <p:cTn id="42" fill="hold"/>
                                        <p:tgtEl>
                                          <p:spTgt spid="343"/>
                                        </p:tgtEl>
                                        <p:attrNameLst>
                                          <p:attrName>style.visibility</p:attrName>
                                        </p:attrNameLst>
                                      </p:cBhvr>
                                      <p:to>
                                        <p:strVal val="visible"/>
                                      </p:to>
                                    </p:set>
                                    <p:anim calcmode="lin" valueType="num">
                                      <p:cBhvr>
                                        <p:cTn id="43" dur="500" fill="hold"/>
                                        <p:tgtEl>
                                          <p:spTgt spid="343"/>
                                        </p:tgtEl>
                                        <p:attrNameLst>
                                          <p:attrName>ppt_x</p:attrName>
                                        </p:attrNameLst>
                                      </p:cBhvr>
                                      <p:tavLst>
                                        <p:tav tm="0">
                                          <p:val>
                                            <p:strVal val="#ppt_x"/>
                                          </p:val>
                                        </p:tav>
                                        <p:tav tm="100000">
                                          <p:val>
                                            <p:strVal val="#ppt_x"/>
                                          </p:val>
                                        </p:tav>
                                      </p:tavLst>
                                    </p:anim>
                                    <p:anim calcmode="lin" valueType="num">
                                      <p:cBhvr>
                                        <p:cTn id="44" dur="500" fill="hold"/>
                                        <p:tgtEl>
                                          <p:spTgt spid="343"/>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Class="entr" nodeType="clickEffect" presetSubtype="4" presetID="2" grpId="8" fill="hold">
                                  <p:stCondLst>
                                    <p:cond delay="0"/>
                                  </p:stCondLst>
                                  <p:iterate type="el" backwards="0">
                                    <p:tmAbs val="0"/>
                                  </p:iterate>
                                  <p:childTnLst>
                                    <p:set>
                                      <p:cBhvr>
                                        <p:cTn id="48" fill="hold"/>
                                        <p:tgtEl>
                                          <p:spTgt spid="344"/>
                                        </p:tgtEl>
                                        <p:attrNameLst>
                                          <p:attrName>style.visibility</p:attrName>
                                        </p:attrNameLst>
                                      </p:cBhvr>
                                      <p:to>
                                        <p:strVal val="visible"/>
                                      </p:to>
                                    </p:set>
                                    <p:anim calcmode="lin" valueType="num">
                                      <p:cBhvr>
                                        <p:cTn id="49" dur="500" fill="hold"/>
                                        <p:tgtEl>
                                          <p:spTgt spid="344"/>
                                        </p:tgtEl>
                                        <p:attrNameLst>
                                          <p:attrName>ppt_x</p:attrName>
                                        </p:attrNameLst>
                                      </p:cBhvr>
                                      <p:tavLst>
                                        <p:tav tm="0">
                                          <p:val>
                                            <p:strVal val="#ppt_x"/>
                                          </p:val>
                                        </p:tav>
                                        <p:tav tm="100000">
                                          <p:val>
                                            <p:strVal val="#ppt_x"/>
                                          </p:val>
                                        </p:tav>
                                      </p:tavLst>
                                    </p:anim>
                                    <p:anim calcmode="lin" valueType="num">
                                      <p:cBhvr>
                                        <p:cTn id="50" dur="500" fill="hold"/>
                                        <p:tgtEl>
                                          <p:spTgt spid="344"/>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4" presetID="2" grpId="9" fill="hold">
                                  <p:stCondLst>
                                    <p:cond delay="0"/>
                                  </p:stCondLst>
                                  <p:iterate type="el" backwards="0">
                                    <p:tmAbs val="0"/>
                                  </p:iterate>
                                  <p:childTnLst>
                                    <p:set>
                                      <p:cBhvr>
                                        <p:cTn id="54" fill="hold"/>
                                        <p:tgtEl>
                                          <p:spTgt spid="345"/>
                                        </p:tgtEl>
                                        <p:attrNameLst>
                                          <p:attrName>style.visibility</p:attrName>
                                        </p:attrNameLst>
                                      </p:cBhvr>
                                      <p:to>
                                        <p:strVal val="visible"/>
                                      </p:to>
                                    </p:set>
                                    <p:anim calcmode="lin" valueType="num">
                                      <p:cBhvr>
                                        <p:cTn id="55" dur="500" fill="hold"/>
                                        <p:tgtEl>
                                          <p:spTgt spid="345"/>
                                        </p:tgtEl>
                                        <p:attrNameLst>
                                          <p:attrName>ppt_x</p:attrName>
                                        </p:attrNameLst>
                                      </p:cBhvr>
                                      <p:tavLst>
                                        <p:tav tm="0">
                                          <p:val>
                                            <p:strVal val="#ppt_x"/>
                                          </p:val>
                                        </p:tav>
                                        <p:tav tm="100000">
                                          <p:val>
                                            <p:strVal val="#ppt_x"/>
                                          </p:val>
                                        </p:tav>
                                      </p:tavLst>
                                    </p:anim>
                                    <p:anim calcmode="lin" valueType="num">
                                      <p:cBhvr>
                                        <p:cTn id="56" dur="500" fill="hold"/>
                                        <p:tgtEl>
                                          <p:spTgt spid="345"/>
                                        </p:tgtEl>
                                        <p:attrNameLst>
                                          <p:attrName>ppt_y</p:attrName>
                                        </p:attrNameLst>
                                      </p:cBhvr>
                                      <p:tavLst>
                                        <p:tav tm="0">
                                          <p:val>
                                            <p:strVal val="1+#ppt_h/2"/>
                                          </p:val>
                                        </p:tav>
                                        <p:tav tm="100000">
                                          <p:val>
                                            <p:strVal val="#ppt_y"/>
                                          </p:val>
                                        </p:tav>
                                      </p:tavLst>
                                    </p:anim>
                                  </p:childTnLst>
                                </p:cTn>
                              </p:par>
                            </p:childTnLst>
                          </p:cTn>
                        </p:par>
                      </p:childTnLst>
                    </p:cTn>
                  </p:par>
                  <p:par>
                    <p:cTn id="57" fill="hold">
                      <p:stCondLst>
                        <p:cond delay="indefinite"/>
                      </p:stCondLst>
                      <p:childTnLst>
                        <p:par>
                          <p:cTn id="58" fill="hold">
                            <p:stCondLst>
                              <p:cond delay="0"/>
                            </p:stCondLst>
                            <p:childTnLst>
                              <p:par>
                                <p:cTn id="59" presetClass="exit" nodeType="clickEffect" presetSubtype="4" presetID="2" grpId="10" fill="hold">
                                  <p:stCondLst>
                                    <p:cond delay="0"/>
                                  </p:stCondLst>
                                  <p:iterate type="el" backwards="0">
                                    <p:tmAbs val="0"/>
                                  </p:iterate>
                                  <p:childTnLst>
                                    <p:anim calcmode="lin" valueType="num">
                                      <p:cBhvr>
                                        <p:cTn id="60" dur="500" fill="hold"/>
                                        <p:tgtEl>
                                          <p:spTgt spid="344"/>
                                        </p:tgtEl>
                                        <p:attrNameLst>
                                          <p:attrName>ppt_x</p:attrName>
                                        </p:attrNameLst>
                                      </p:cBhvr>
                                      <p:tavLst>
                                        <p:tav tm="0">
                                          <p:val>
                                            <p:strVal val="ppt_x"/>
                                          </p:val>
                                        </p:tav>
                                        <p:tav tm="100000">
                                          <p:val>
                                            <p:strVal val="ppt_x"/>
                                          </p:val>
                                        </p:tav>
                                      </p:tavLst>
                                    </p:anim>
                                    <p:anim calcmode="lin" valueType="num">
                                      <p:cBhvr>
                                        <p:cTn id="61" dur="500" fill="hold"/>
                                        <p:tgtEl>
                                          <p:spTgt spid="344"/>
                                        </p:tgtEl>
                                        <p:attrNameLst>
                                          <p:attrName>ppt_y</p:attrName>
                                        </p:attrNameLst>
                                      </p:cBhvr>
                                      <p:tavLst>
                                        <p:tav tm="0">
                                          <p:val>
                                            <p:strVal val="ppt_y"/>
                                          </p:val>
                                        </p:tav>
                                        <p:tav tm="100000">
                                          <p:val>
                                            <p:strVal val="1+ppt_h/2"/>
                                          </p:val>
                                        </p:tav>
                                      </p:tavLst>
                                    </p:anim>
                                    <p:set>
                                      <p:cBhvr>
                                        <p:cTn id="62" fill="hold">
                                          <p:stCondLst>
                                            <p:cond delay="499"/>
                                          </p:stCondLst>
                                        </p:cTn>
                                        <p:tgtEl>
                                          <p:spTgt spid="344"/>
                                        </p:tgtEl>
                                        <p:attrNameLst>
                                          <p:attrName>style.visibility</p:attrName>
                                        </p:attrNameLst>
                                      </p:cBhvr>
                                      <p:to>
                                        <p:strVal val="hidden"/>
                                      </p:to>
                                    </p:set>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4" presetID="2" grpId="6" fill="hold">
                                  <p:stCondLst>
                                    <p:cond delay="0"/>
                                  </p:stCondLst>
                                  <p:iterate type="el" backwards="0">
                                    <p:tmAbs val="0"/>
                                  </p:iterate>
                                  <p:childTnLst>
                                    <p:set>
                                      <p:cBhvr>
                                        <p:cTn id="66" fill="hold"/>
                                        <p:tgtEl>
                                          <p:spTgt spid="331">
                                            <p:txEl>
                                              <p:pRg st="1" end="1"/>
                                            </p:txEl>
                                          </p:spTgt>
                                        </p:tgtEl>
                                        <p:attrNameLst>
                                          <p:attrName>style.visibility</p:attrName>
                                        </p:attrNameLst>
                                      </p:cBhvr>
                                      <p:to>
                                        <p:strVal val="visible"/>
                                      </p:to>
                                    </p:set>
                                    <p:anim calcmode="lin" valueType="num">
                                      <p:cBhvr>
                                        <p:cTn id="67" dur="500" fill="hold"/>
                                        <p:tgtEl>
                                          <p:spTgt spid="331">
                                            <p:txEl>
                                              <p:pRg st="1" end="1"/>
                                            </p:txEl>
                                          </p:spTgt>
                                        </p:tgtEl>
                                        <p:attrNameLst>
                                          <p:attrName>ppt_x</p:attrName>
                                        </p:attrNameLst>
                                      </p:cBhvr>
                                      <p:tavLst>
                                        <p:tav tm="0">
                                          <p:val>
                                            <p:strVal val="#ppt_x"/>
                                          </p:val>
                                        </p:tav>
                                        <p:tav tm="100000">
                                          <p:val>
                                            <p:strVal val="#ppt_x"/>
                                          </p:val>
                                        </p:tav>
                                      </p:tavLst>
                                    </p:anim>
                                    <p:anim calcmode="lin" valueType="num">
                                      <p:cBhvr>
                                        <p:cTn id="68" dur="500" fill="hold"/>
                                        <p:tgtEl>
                                          <p:spTgt spid="331">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36" grpId="3"/>
      <p:bldP build="whole" bldLvl="1" animBg="1" rev="0" advAuto="0" spid="337" grpId="4"/>
      <p:bldP build="whole" bldLvl="1" animBg="1" rev="0" advAuto="0" spid="335" grpId="2"/>
      <p:bldP build="whole" bldLvl="1" animBg="1" rev="0" advAuto="0" spid="338" grpId="5"/>
      <p:bldP build="whole" bldLvl="1" animBg="1" rev="0" advAuto="0" spid="343" grpId="7"/>
      <p:bldP build="whole" bldLvl="1" animBg="1" rev="0" advAuto="0" spid="344" grpId="8"/>
      <p:bldP build="whole" bldLvl="1" animBg="1" rev="0" advAuto="0" spid="345" grpId="9"/>
      <p:bldP build="whole" bldLvl="1" animBg="1" rev="0" advAuto="0" spid="344" grpId="10"/>
      <p:bldP build="p" bldLvl="1" animBg="1" rev="0" advAuto="0" spid="331" grpId="6"/>
      <p:bldP build="whole" bldLvl="1" animBg="1" rev="0" advAuto="0" spid="334" grpId="1"/>
    </p:bldLst>
  </p:timing>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47" name="Title 1"/>
          <p:cNvSpPr txBox="1"/>
          <p:nvPr>
            <p:ph type="title"/>
          </p:nvPr>
        </p:nvSpPr>
        <p:spPr>
          <a:prstGeom prst="rect">
            <a:avLst/>
          </a:prstGeom>
        </p:spPr>
        <p:txBody>
          <a:bodyPr/>
          <a:lstStyle/>
          <a:p>
            <a:pPr/>
            <a:r>
              <a:t>Two Dimensional Parity</a:t>
            </a:r>
          </a:p>
        </p:txBody>
      </p:sp>
      <p:sp>
        <p:nvSpPr>
          <p:cNvPr id="34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49" name="Content Placeholder 3"/>
          <p:cNvSpPr txBox="1"/>
          <p:nvPr>
            <p:ph type="body" sz="half" idx="1"/>
          </p:nvPr>
        </p:nvSpPr>
        <p:spPr>
          <a:xfrm>
            <a:off x="152400" y="5199798"/>
            <a:ext cx="8839200" cy="1505803"/>
          </a:xfrm>
          <a:prstGeom prst="rect">
            <a:avLst/>
          </a:prstGeom>
        </p:spPr>
        <p:txBody>
          <a:bodyPr/>
          <a:lstStyle/>
          <a:p>
            <a:pPr/>
            <a:r>
              <a:t>Can detect all 1-, 2-, and 3-bit errors, some 4-bit errors</a:t>
            </a:r>
          </a:p>
          <a:p>
            <a:pPr/>
            <a:r>
              <a:t>24% overhead</a:t>
            </a:r>
          </a:p>
        </p:txBody>
      </p:sp>
      <p:sp>
        <p:nvSpPr>
          <p:cNvPr id="350" name="TextBox 4"/>
          <p:cNvSpPr txBox="1"/>
          <p:nvPr/>
        </p:nvSpPr>
        <p:spPr>
          <a:xfrm>
            <a:off x="3307538" y="1735807"/>
            <a:ext cx="1365460" cy="214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0101001</a:t>
            </a:r>
          </a:p>
          <a:p>
            <a:pPr>
              <a:defRPr sz="2400"/>
            </a:pPr>
            <a:r>
              <a:t>1101001</a:t>
            </a:r>
          </a:p>
          <a:p>
            <a:pPr>
              <a:defRPr sz="2400"/>
            </a:pPr>
            <a:r>
              <a:t>1011110</a:t>
            </a:r>
          </a:p>
          <a:p>
            <a:pPr>
              <a:defRPr sz="2400"/>
            </a:pPr>
            <a:r>
              <a:t>0001110</a:t>
            </a:r>
          </a:p>
          <a:p>
            <a:pPr>
              <a:defRPr sz="2400"/>
            </a:pPr>
            <a:r>
              <a:t>0110100</a:t>
            </a:r>
          </a:p>
          <a:p>
            <a:pPr>
              <a:defRPr sz="2400"/>
            </a:pPr>
            <a:r>
              <a:t>1011111</a:t>
            </a:r>
          </a:p>
        </p:txBody>
      </p:sp>
      <p:sp>
        <p:nvSpPr>
          <p:cNvPr id="351" name="TextBox 5"/>
          <p:cNvSpPr txBox="1"/>
          <p:nvPr/>
        </p:nvSpPr>
        <p:spPr>
          <a:xfrm>
            <a:off x="4683905" y="1735807"/>
            <a:ext cx="356404" cy="21488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1</a:t>
            </a:r>
          </a:p>
          <a:p>
            <a:pPr>
              <a:defRPr sz="2400"/>
            </a:pPr>
            <a:r>
              <a:t>0</a:t>
            </a:r>
          </a:p>
          <a:p>
            <a:pPr>
              <a:defRPr sz="2400"/>
            </a:pPr>
            <a:r>
              <a:t>1</a:t>
            </a:r>
          </a:p>
          <a:p>
            <a:pPr>
              <a:defRPr sz="2400"/>
            </a:pPr>
            <a:r>
              <a:t>1</a:t>
            </a:r>
          </a:p>
          <a:p>
            <a:pPr>
              <a:defRPr sz="2400"/>
            </a:pPr>
            <a:r>
              <a:t>1</a:t>
            </a:r>
          </a:p>
          <a:p>
            <a:pPr>
              <a:defRPr sz="2400"/>
            </a:pPr>
            <a:r>
              <a:t>0</a:t>
            </a:r>
          </a:p>
        </p:txBody>
      </p:sp>
      <p:sp>
        <p:nvSpPr>
          <p:cNvPr id="352" name="TextBox 6"/>
          <p:cNvSpPr txBox="1"/>
          <p:nvPr/>
        </p:nvSpPr>
        <p:spPr>
          <a:xfrm>
            <a:off x="3307538" y="4044131"/>
            <a:ext cx="1281372" cy="434341"/>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1111011</a:t>
            </a:r>
          </a:p>
        </p:txBody>
      </p:sp>
      <p:sp>
        <p:nvSpPr>
          <p:cNvPr id="353" name="TextBox 7"/>
          <p:cNvSpPr txBox="1"/>
          <p:nvPr/>
        </p:nvSpPr>
        <p:spPr>
          <a:xfrm>
            <a:off x="4683905" y="4044129"/>
            <a:ext cx="272316" cy="434341"/>
          </a:xfrm>
          <a:prstGeom prst="rect">
            <a:avLst/>
          </a:prstGeom>
          <a:solidFill>
            <a:srgbClr val="92D05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0</a:t>
            </a:r>
          </a:p>
        </p:txBody>
      </p:sp>
      <p:grpSp>
        <p:nvGrpSpPr>
          <p:cNvPr id="356" name="Group 8"/>
          <p:cNvGrpSpPr/>
          <p:nvPr/>
        </p:nvGrpSpPr>
        <p:grpSpPr>
          <a:xfrm>
            <a:off x="4953467" y="1605102"/>
            <a:ext cx="2970132" cy="954108"/>
            <a:chOff x="0" y="0"/>
            <a:chExt cx="2970131" cy="954106"/>
          </a:xfrm>
        </p:grpSpPr>
        <p:sp>
          <p:nvSpPr>
            <p:cNvPr id="354" name="Rectangular Callout 9"/>
            <p:cNvSpPr/>
            <p:nvPr/>
          </p:nvSpPr>
          <p:spPr>
            <a:xfrm flipH="1">
              <a:off x="-1" y="0"/>
              <a:ext cx="2970133" cy="954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950" y="0"/>
                  </a:lnTo>
                  <a:lnTo>
                    <a:pt x="16950" y="3600"/>
                  </a:lnTo>
                  <a:lnTo>
                    <a:pt x="21600" y="9142"/>
                  </a:lnTo>
                  <a:lnTo>
                    <a:pt x="16950" y="9000"/>
                  </a:lnTo>
                  <a:lnTo>
                    <a:pt x="16950" y="21600"/>
                  </a:lnTo>
                  <a:lnTo>
                    <a:pt x="0" y="21600"/>
                  </a:lnTo>
                  <a:lnTo>
                    <a:pt x="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5" name="TextBox 10"/>
            <p:cNvSpPr txBox="1"/>
            <p:nvPr/>
          </p:nvSpPr>
          <p:spPr>
            <a:xfrm>
              <a:off x="639390" y="0"/>
              <a:ext cx="2330740"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Parity bit for each row</a:t>
              </a:r>
            </a:p>
          </p:txBody>
        </p:sp>
      </p:grpSp>
      <p:grpSp>
        <p:nvGrpSpPr>
          <p:cNvPr id="359" name="Group 11"/>
          <p:cNvGrpSpPr/>
          <p:nvPr/>
        </p:nvGrpSpPr>
        <p:grpSpPr>
          <a:xfrm>
            <a:off x="688005" y="3497095"/>
            <a:ext cx="2677020" cy="954108"/>
            <a:chOff x="0" y="0"/>
            <a:chExt cx="2677018" cy="954106"/>
          </a:xfrm>
        </p:grpSpPr>
        <p:sp>
          <p:nvSpPr>
            <p:cNvPr id="357" name="Rectangular Callout 12"/>
            <p:cNvSpPr/>
            <p:nvPr/>
          </p:nvSpPr>
          <p:spPr>
            <a:xfrm flipH="1">
              <a:off x="1" y="0"/>
              <a:ext cx="2677018" cy="954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794" y="0"/>
                  </a:moveTo>
                  <a:lnTo>
                    <a:pt x="21600" y="0"/>
                  </a:lnTo>
                  <a:lnTo>
                    <a:pt x="21600" y="21600"/>
                  </a:lnTo>
                  <a:lnTo>
                    <a:pt x="2794" y="21600"/>
                  </a:lnTo>
                  <a:lnTo>
                    <a:pt x="2794" y="18000"/>
                  </a:lnTo>
                  <a:lnTo>
                    <a:pt x="0" y="18103"/>
                  </a:lnTo>
                  <a:lnTo>
                    <a:pt x="2794" y="12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58" name="TextBox 13"/>
            <p:cNvSpPr txBox="1"/>
            <p:nvPr/>
          </p:nvSpPr>
          <p:spPr>
            <a:xfrm>
              <a:off x="0" y="0"/>
              <a:ext cx="2330740"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Parity bit for each column</a:t>
              </a:r>
            </a:p>
          </p:txBody>
        </p:sp>
      </p:grpSp>
      <p:grpSp>
        <p:nvGrpSpPr>
          <p:cNvPr id="362" name="Group 14"/>
          <p:cNvGrpSpPr/>
          <p:nvPr/>
        </p:nvGrpSpPr>
        <p:grpSpPr>
          <a:xfrm>
            <a:off x="4953446" y="3915081"/>
            <a:ext cx="2970154" cy="954107"/>
            <a:chOff x="0" y="0"/>
            <a:chExt cx="2970153" cy="954106"/>
          </a:xfrm>
        </p:grpSpPr>
        <p:sp>
          <p:nvSpPr>
            <p:cNvPr id="360" name="Rectangular Callout 15"/>
            <p:cNvSpPr/>
            <p:nvPr/>
          </p:nvSpPr>
          <p:spPr>
            <a:xfrm flipH="1">
              <a:off x="0" y="0"/>
              <a:ext cx="2970154" cy="95410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6950" y="0"/>
                  </a:lnTo>
                  <a:lnTo>
                    <a:pt x="16950" y="3600"/>
                  </a:lnTo>
                  <a:lnTo>
                    <a:pt x="21600" y="8833"/>
                  </a:lnTo>
                  <a:lnTo>
                    <a:pt x="16950" y="9000"/>
                  </a:lnTo>
                  <a:lnTo>
                    <a:pt x="16950" y="21600"/>
                  </a:lnTo>
                  <a:lnTo>
                    <a:pt x="0" y="21600"/>
                  </a:lnTo>
                  <a:lnTo>
                    <a:pt x="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61" name="TextBox 16"/>
            <p:cNvSpPr txBox="1"/>
            <p:nvPr/>
          </p:nvSpPr>
          <p:spPr>
            <a:xfrm>
              <a:off x="639415" y="0"/>
              <a:ext cx="2330739"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Parity bit for the parity byte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2" presetID="2" grpId="1" fill="hold">
                                  <p:stCondLst>
                                    <p:cond delay="0"/>
                                  </p:stCondLst>
                                  <p:iterate type="el" backwards="0">
                                    <p:tmAbs val="0"/>
                                  </p:iterate>
                                  <p:childTnLst>
                                    <p:set>
                                      <p:cBhvr>
                                        <p:cTn id="6" fill="hold"/>
                                        <p:tgtEl>
                                          <p:spTgt spid="351"/>
                                        </p:tgtEl>
                                        <p:attrNameLst>
                                          <p:attrName>style.visibility</p:attrName>
                                        </p:attrNameLst>
                                      </p:cBhvr>
                                      <p:to>
                                        <p:strVal val="visible"/>
                                      </p:to>
                                    </p:set>
                                    <p:anim calcmode="lin" valueType="num">
                                      <p:cBhvr>
                                        <p:cTn id="7" dur="500" fill="hold"/>
                                        <p:tgtEl>
                                          <p:spTgt spid="351"/>
                                        </p:tgtEl>
                                        <p:attrNameLst>
                                          <p:attrName>ppt_x</p:attrName>
                                        </p:attrNameLst>
                                      </p:cBhvr>
                                      <p:tavLst>
                                        <p:tav tm="0">
                                          <p:val>
                                            <p:strVal val="1+#ppt_w/2"/>
                                          </p:val>
                                        </p:tav>
                                        <p:tav tm="100000">
                                          <p:val>
                                            <p:strVal val="#ppt_x"/>
                                          </p:val>
                                        </p:tav>
                                      </p:tavLst>
                                    </p:anim>
                                    <p:anim calcmode="lin" valueType="num">
                                      <p:cBhvr>
                                        <p:cTn id="8" dur="500" fill="hold"/>
                                        <p:tgtEl>
                                          <p:spTgt spid="351"/>
                                        </p:tgtEl>
                                        <p:attrNameLst>
                                          <p:attrName>ppt_y</p:attrName>
                                        </p:attrNameLst>
                                      </p:cBhvr>
                                      <p:tavLst>
                                        <p:tav tm="0">
                                          <p:val>
                                            <p:strVal val="#ppt_y"/>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356"/>
                                        </p:tgtEl>
                                        <p:attrNameLst>
                                          <p:attrName>style.visibility</p:attrName>
                                        </p:attrNameLst>
                                      </p:cBhvr>
                                      <p:to>
                                        <p:strVal val="visible"/>
                                      </p:to>
                                    </p:set>
                                    <p:anim calcmode="lin" valueType="num">
                                      <p:cBhvr>
                                        <p:cTn id="12" dur="500" fill="hold"/>
                                        <p:tgtEl>
                                          <p:spTgt spid="356"/>
                                        </p:tgtEl>
                                        <p:attrNameLst>
                                          <p:attrName>ppt_x</p:attrName>
                                        </p:attrNameLst>
                                      </p:cBhvr>
                                      <p:tavLst>
                                        <p:tav tm="0">
                                          <p:val>
                                            <p:strVal val="1+#ppt_w/2"/>
                                          </p:val>
                                        </p:tav>
                                        <p:tav tm="100000">
                                          <p:val>
                                            <p:strVal val="#ppt_x"/>
                                          </p:val>
                                        </p:tav>
                                      </p:tavLst>
                                    </p:anim>
                                    <p:anim calcmode="lin" valueType="num">
                                      <p:cBhvr>
                                        <p:cTn id="13" dur="500" fill="hold"/>
                                        <p:tgtEl>
                                          <p:spTgt spid="356"/>
                                        </p:tgtEl>
                                        <p:attrNameLst>
                                          <p:attrName>ppt_y</p:attrName>
                                        </p:attrNameLst>
                                      </p:cBhvr>
                                      <p:tavLst>
                                        <p:tav tm="0">
                                          <p:val>
                                            <p:strVal val="#ppt_y"/>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3" fill="hold">
                                  <p:stCondLst>
                                    <p:cond delay="0"/>
                                  </p:stCondLst>
                                  <p:iterate type="el" backwards="0">
                                    <p:tmAbs val="0"/>
                                  </p:iterate>
                                  <p:childTnLst>
                                    <p:set>
                                      <p:cBhvr>
                                        <p:cTn id="17" fill="hold"/>
                                        <p:tgtEl>
                                          <p:spTgt spid="352"/>
                                        </p:tgtEl>
                                        <p:attrNameLst>
                                          <p:attrName>style.visibility</p:attrName>
                                        </p:attrNameLst>
                                      </p:cBhvr>
                                      <p:to>
                                        <p:strVal val="visible"/>
                                      </p:to>
                                    </p:set>
                                    <p:anim calcmode="lin" valueType="num">
                                      <p:cBhvr>
                                        <p:cTn id="18" dur="500" fill="hold"/>
                                        <p:tgtEl>
                                          <p:spTgt spid="352"/>
                                        </p:tgtEl>
                                        <p:attrNameLst>
                                          <p:attrName>ppt_x</p:attrName>
                                        </p:attrNameLst>
                                      </p:cBhvr>
                                      <p:tavLst>
                                        <p:tav tm="0">
                                          <p:val>
                                            <p:strVal val="#ppt_x"/>
                                          </p:val>
                                        </p:tav>
                                        <p:tav tm="100000">
                                          <p:val>
                                            <p:strVal val="#ppt_x"/>
                                          </p:val>
                                        </p:tav>
                                      </p:tavLst>
                                    </p:anim>
                                    <p:anim calcmode="lin" valueType="num">
                                      <p:cBhvr>
                                        <p:cTn id="19" dur="500" fill="hold"/>
                                        <p:tgtEl>
                                          <p:spTgt spid="352"/>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Class="entr" nodeType="afterEffect" presetSubtype="4" presetID="2" grpId="4" fill="hold">
                                  <p:stCondLst>
                                    <p:cond delay="0"/>
                                  </p:stCondLst>
                                  <p:iterate type="el" backwards="0">
                                    <p:tmAbs val="0"/>
                                  </p:iterate>
                                  <p:childTnLst>
                                    <p:set>
                                      <p:cBhvr>
                                        <p:cTn id="22" fill="hold"/>
                                        <p:tgtEl>
                                          <p:spTgt spid="359"/>
                                        </p:tgtEl>
                                        <p:attrNameLst>
                                          <p:attrName>style.visibility</p:attrName>
                                        </p:attrNameLst>
                                      </p:cBhvr>
                                      <p:to>
                                        <p:strVal val="visible"/>
                                      </p:to>
                                    </p:set>
                                    <p:anim calcmode="lin" valueType="num">
                                      <p:cBhvr>
                                        <p:cTn id="23" dur="500" fill="hold"/>
                                        <p:tgtEl>
                                          <p:spTgt spid="359"/>
                                        </p:tgtEl>
                                        <p:attrNameLst>
                                          <p:attrName>ppt_x</p:attrName>
                                        </p:attrNameLst>
                                      </p:cBhvr>
                                      <p:tavLst>
                                        <p:tav tm="0">
                                          <p:val>
                                            <p:strVal val="#ppt_x"/>
                                          </p:val>
                                        </p:tav>
                                        <p:tav tm="100000">
                                          <p:val>
                                            <p:strVal val="#ppt_x"/>
                                          </p:val>
                                        </p:tav>
                                      </p:tavLst>
                                    </p:anim>
                                    <p:anim calcmode="lin" valueType="num">
                                      <p:cBhvr>
                                        <p:cTn id="24" dur="500" fill="hold"/>
                                        <p:tgtEl>
                                          <p:spTgt spid="359"/>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6" presetID="2" grpId="5" fill="hold">
                                  <p:stCondLst>
                                    <p:cond delay="0"/>
                                  </p:stCondLst>
                                  <p:iterate type="el" backwards="0">
                                    <p:tmAbs val="0"/>
                                  </p:iterate>
                                  <p:childTnLst>
                                    <p:set>
                                      <p:cBhvr>
                                        <p:cTn id="28" fill="hold"/>
                                        <p:tgtEl>
                                          <p:spTgt spid="362"/>
                                        </p:tgtEl>
                                        <p:attrNameLst>
                                          <p:attrName>style.visibility</p:attrName>
                                        </p:attrNameLst>
                                      </p:cBhvr>
                                      <p:to>
                                        <p:strVal val="visible"/>
                                      </p:to>
                                    </p:set>
                                    <p:anim calcmode="lin" valueType="num">
                                      <p:cBhvr>
                                        <p:cTn id="29" dur="500" fill="hold"/>
                                        <p:tgtEl>
                                          <p:spTgt spid="362"/>
                                        </p:tgtEl>
                                        <p:attrNameLst>
                                          <p:attrName>ppt_x</p:attrName>
                                        </p:attrNameLst>
                                      </p:cBhvr>
                                      <p:tavLst>
                                        <p:tav tm="0">
                                          <p:val>
                                            <p:strVal val="1+#ppt_w/2"/>
                                          </p:val>
                                        </p:tav>
                                        <p:tav tm="100000">
                                          <p:val>
                                            <p:strVal val="#ppt_x"/>
                                          </p:val>
                                        </p:tav>
                                      </p:tavLst>
                                    </p:anim>
                                    <p:anim calcmode="lin" valueType="num">
                                      <p:cBhvr>
                                        <p:cTn id="30" dur="500" fill="hold"/>
                                        <p:tgtEl>
                                          <p:spTgt spid="362"/>
                                        </p:tgtEl>
                                        <p:attrNameLst>
                                          <p:attrName>ppt_y</p:attrName>
                                        </p:attrNameLst>
                                      </p:cBhvr>
                                      <p:tavLst>
                                        <p:tav tm="0">
                                          <p:val>
                                            <p:strVal val="1+#ppt_h/2"/>
                                          </p:val>
                                        </p:tav>
                                        <p:tav tm="100000">
                                          <p:val>
                                            <p:strVal val="#ppt_y"/>
                                          </p:val>
                                        </p:tav>
                                      </p:tavLst>
                                    </p:anim>
                                  </p:childTnLst>
                                </p:cTn>
                              </p:par>
                            </p:childTnLst>
                          </p:cTn>
                        </p:par>
                        <p:par>
                          <p:cTn id="31" fill="hold">
                            <p:stCondLst>
                              <p:cond delay="500"/>
                            </p:stCondLst>
                            <p:childTnLst>
                              <p:par>
                                <p:cTn id="32" presetClass="entr" nodeType="afterEffect" presetSubtype="6" presetID="2" grpId="6" fill="hold">
                                  <p:stCondLst>
                                    <p:cond delay="0"/>
                                  </p:stCondLst>
                                  <p:iterate type="el" backwards="0">
                                    <p:tmAbs val="0"/>
                                  </p:iterate>
                                  <p:childTnLst>
                                    <p:set>
                                      <p:cBhvr>
                                        <p:cTn id="33" fill="hold"/>
                                        <p:tgtEl>
                                          <p:spTgt spid="353"/>
                                        </p:tgtEl>
                                        <p:attrNameLst>
                                          <p:attrName>style.visibility</p:attrName>
                                        </p:attrNameLst>
                                      </p:cBhvr>
                                      <p:to>
                                        <p:strVal val="visible"/>
                                      </p:to>
                                    </p:set>
                                    <p:anim calcmode="lin" valueType="num">
                                      <p:cBhvr>
                                        <p:cTn id="34" dur="500" fill="hold"/>
                                        <p:tgtEl>
                                          <p:spTgt spid="353"/>
                                        </p:tgtEl>
                                        <p:attrNameLst>
                                          <p:attrName>ppt_x</p:attrName>
                                        </p:attrNameLst>
                                      </p:cBhvr>
                                      <p:tavLst>
                                        <p:tav tm="0">
                                          <p:val>
                                            <p:strVal val="1+#ppt_w/2"/>
                                          </p:val>
                                        </p:tav>
                                        <p:tav tm="100000">
                                          <p:val>
                                            <p:strVal val="#ppt_x"/>
                                          </p:val>
                                        </p:tav>
                                      </p:tavLst>
                                    </p:anim>
                                    <p:anim calcmode="lin" valueType="num">
                                      <p:cBhvr>
                                        <p:cTn id="35" dur="500" fill="hold"/>
                                        <p:tgtEl>
                                          <p:spTgt spid="353"/>
                                        </p:tgtEl>
                                        <p:attrNameLst>
                                          <p:attrName>ppt_y</p:attrName>
                                        </p:attrNameLst>
                                      </p:cBhvr>
                                      <p:tavLst>
                                        <p:tav tm="0">
                                          <p:val>
                                            <p:strVal val="1+#ppt_h/2"/>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4" presetID="2" grpId="7" fill="hold">
                                  <p:stCondLst>
                                    <p:cond delay="0"/>
                                  </p:stCondLst>
                                  <p:iterate type="el" backwards="0">
                                    <p:tmAbs val="0"/>
                                  </p:iterate>
                                  <p:childTnLst>
                                    <p:set>
                                      <p:cBhvr>
                                        <p:cTn id="39" fill="hold"/>
                                        <p:tgtEl>
                                          <p:spTgt spid="349">
                                            <p:bg/>
                                          </p:spTgt>
                                        </p:tgtEl>
                                        <p:attrNameLst>
                                          <p:attrName>style.visibility</p:attrName>
                                        </p:attrNameLst>
                                      </p:cBhvr>
                                      <p:to>
                                        <p:strVal val="visible"/>
                                      </p:to>
                                    </p:set>
                                    <p:anim calcmode="lin" valueType="num">
                                      <p:cBhvr>
                                        <p:cTn id="40" dur="500" fill="hold"/>
                                        <p:tgtEl>
                                          <p:spTgt spid="349">
                                            <p:bg/>
                                          </p:spTgt>
                                        </p:tgtEl>
                                        <p:attrNameLst>
                                          <p:attrName>ppt_x</p:attrName>
                                        </p:attrNameLst>
                                      </p:cBhvr>
                                      <p:tavLst>
                                        <p:tav tm="0">
                                          <p:val>
                                            <p:strVal val="#ppt_x"/>
                                          </p:val>
                                        </p:tav>
                                        <p:tav tm="100000">
                                          <p:val>
                                            <p:strVal val="#ppt_x"/>
                                          </p:val>
                                        </p:tav>
                                      </p:tavLst>
                                    </p:anim>
                                    <p:anim calcmode="lin" valueType="num">
                                      <p:cBhvr>
                                        <p:cTn id="41" dur="500" fill="hold"/>
                                        <p:tgtEl>
                                          <p:spTgt spid="349">
                                            <p:bg/>
                                          </p:spTgt>
                                        </p:tgtEl>
                                        <p:attrNameLst>
                                          <p:attrName>ppt_y</p:attrName>
                                        </p:attrNameLst>
                                      </p:cBhvr>
                                      <p:tavLst>
                                        <p:tav tm="0">
                                          <p:val>
                                            <p:strVal val="1+#ppt_h/2"/>
                                          </p:val>
                                        </p:tav>
                                        <p:tav tm="100000">
                                          <p:val>
                                            <p:strVal val="#ppt_y"/>
                                          </p:val>
                                        </p:tav>
                                      </p:tavLst>
                                    </p:anim>
                                  </p:childTnLst>
                                </p:cTn>
                              </p:par>
                              <p:par>
                                <p:cTn id="42" presetClass="entr" nodeType="withEffect" presetSubtype="4" presetID="2" grpId="7" fill="hold">
                                  <p:stCondLst>
                                    <p:cond delay="0"/>
                                  </p:stCondLst>
                                  <p:iterate type="el" backwards="0">
                                    <p:tmAbs val="0"/>
                                  </p:iterate>
                                  <p:childTnLst>
                                    <p:set>
                                      <p:cBhvr>
                                        <p:cTn id="43" fill="hold"/>
                                        <p:tgtEl>
                                          <p:spTgt spid="349">
                                            <p:txEl>
                                              <p:pRg st="0" end="0"/>
                                            </p:txEl>
                                          </p:spTgt>
                                        </p:tgtEl>
                                        <p:attrNameLst>
                                          <p:attrName>style.visibility</p:attrName>
                                        </p:attrNameLst>
                                      </p:cBhvr>
                                      <p:to>
                                        <p:strVal val="visible"/>
                                      </p:to>
                                    </p:set>
                                    <p:anim calcmode="lin" valueType="num">
                                      <p:cBhvr>
                                        <p:cTn id="44" dur="500" fill="hold"/>
                                        <p:tgtEl>
                                          <p:spTgt spid="349">
                                            <p:txEl>
                                              <p:pRg st="0" end="0"/>
                                            </p:txEl>
                                          </p:spTgt>
                                        </p:tgtEl>
                                        <p:attrNameLst>
                                          <p:attrName>ppt_x</p:attrName>
                                        </p:attrNameLst>
                                      </p:cBhvr>
                                      <p:tavLst>
                                        <p:tav tm="0">
                                          <p:val>
                                            <p:strVal val="#ppt_x"/>
                                          </p:val>
                                        </p:tav>
                                        <p:tav tm="100000">
                                          <p:val>
                                            <p:strVal val="#ppt_x"/>
                                          </p:val>
                                        </p:tav>
                                      </p:tavLst>
                                    </p:anim>
                                    <p:anim calcmode="lin" valueType="num">
                                      <p:cBhvr>
                                        <p:cTn id="45" dur="500" fill="hold"/>
                                        <p:tgtEl>
                                          <p:spTgt spid="349">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46" fill="hold">
                      <p:stCondLst>
                        <p:cond delay="indefinite"/>
                      </p:stCondLst>
                      <p:childTnLst>
                        <p:par>
                          <p:cTn id="47" fill="hold">
                            <p:stCondLst>
                              <p:cond delay="0"/>
                            </p:stCondLst>
                            <p:childTnLst>
                              <p:par>
                                <p:cTn id="48" presetClass="entr" nodeType="clickEffect" presetSubtype="4" presetID="2" grpId="7" fill="hold">
                                  <p:stCondLst>
                                    <p:cond delay="0"/>
                                  </p:stCondLst>
                                  <p:iterate type="el" backwards="0">
                                    <p:tmAbs val="0"/>
                                  </p:iterate>
                                  <p:childTnLst>
                                    <p:set>
                                      <p:cBhvr>
                                        <p:cTn id="49" fill="hold"/>
                                        <p:tgtEl>
                                          <p:spTgt spid="349">
                                            <p:txEl>
                                              <p:pRg st="1" end="1"/>
                                            </p:txEl>
                                          </p:spTgt>
                                        </p:tgtEl>
                                        <p:attrNameLst>
                                          <p:attrName>style.visibility</p:attrName>
                                        </p:attrNameLst>
                                      </p:cBhvr>
                                      <p:to>
                                        <p:strVal val="visible"/>
                                      </p:to>
                                    </p:set>
                                    <p:anim calcmode="lin" valueType="num">
                                      <p:cBhvr>
                                        <p:cTn id="50" dur="500" fill="hold"/>
                                        <p:tgtEl>
                                          <p:spTgt spid="349">
                                            <p:txEl>
                                              <p:pRg st="1" end="1"/>
                                            </p:txEl>
                                          </p:spTgt>
                                        </p:tgtEl>
                                        <p:attrNameLst>
                                          <p:attrName>ppt_x</p:attrName>
                                        </p:attrNameLst>
                                      </p:cBhvr>
                                      <p:tavLst>
                                        <p:tav tm="0">
                                          <p:val>
                                            <p:strVal val="#ppt_x"/>
                                          </p:val>
                                        </p:tav>
                                        <p:tav tm="100000">
                                          <p:val>
                                            <p:strVal val="#ppt_x"/>
                                          </p:val>
                                        </p:tav>
                                      </p:tavLst>
                                    </p:anim>
                                    <p:anim calcmode="lin" valueType="num">
                                      <p:cBhvr>
                                        <p:cTn id="51" dur="500" fill="hold"/>
                                        <p:tgtEl>
                                          <p:spTgt spid="349">
                                            <p:txEl>
                                              <p:pRg st="1" end="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56" grpId="2"/>
      <p:bldP build="whole" bldLvl="1" animBg="1" rev="0" advAuto="0" spid="353" grpId="6"/>
      <p:bldP build="whole" bldLvl="1" animBg="1" rev="0" advAuto="0" spid="362" grpId="5"/>
      <p:bldP build="whole" bldLvl="1" animBg="1" rev="0" advAuto="0" spid="351" grpId="1"/>
      <p:bldP build="whole" bldLvl="1" animBg="1" rev="0" advAuto="0" spid="352" grpId="3"/>
      <p:bldP build="p" bldLvl="1" animBg="1" rev="0" advAuto="0" spid="349" grpId="7"/>
      <p:bldP build="whole" bldLvl="1" animBg="1" rev="0" advAuto="0" spid="359" grpId="4"/>
    </p:bldLst>
  </p:timing>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64" name="Title 1"/>
          <p:cNvSpPr txBox="1"/>
          <p:nvPr>
            <p:ph type="title"/>
          </p:nvPr>
        </p:nvSpPr>
        <p:spPr>
          <a:prstGeom prst="rect">
            <a:avLst/>
          </a:prstGeom>
        </p:spPr>
        <p:txBody>
          <a:bodyPr/>
          <a:lstStyle/>
          <a:p>
            <a:pPr/>
            <a:r>
              <a:t>Two Dimensional Parity Examples</a:t>
            </a:r>
          </a:p>
        </p:txBody>
      </p:sp>
      <p:sp>
        <p:nvSpPr>
          <p:cNvPr id="365"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66" name="TextBox 4"/>
          <p:cNvSpPr txBox="1"/>
          <p:nvPr/>
        </p:nvSpPr>
        <p:spPr>
          <a:xfrm>
            <a:off x="3307538" y="1735807"/>
            <a:ext cx="1365460" cy="2148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0101001</a:t>
            </a:r>
          </a:p>
          <a:p>
            <a:pPr>
              <a:defRPr sz="2400"/>
            </a:pPr>
            <a:r>
              <a:t>1101001</a:t>
            </a:r>
          </a:p>
          <a:p>
            <a:pPr>
              <a:defRPr sz="2400"/>
            </a:pPr>
            <a:r>
              <a:t>1011110</a:t>
            </a:r>
          </a:p>
          <a:p>
            <a:pPr>
              <a:defRPr sz="2400"/>
            </a:pPr>
            <a:r>
              <a:t>0001110</a:t>
            </a:r>
          </a:p>
          <a:p>
            <a:pPr>
              <a:defRPr sz="2400"/>
            </a:pPr>
            <a:r>
              <a:t>0110100</a:t>
            </a:r>
          </a:p>
          <a:p>
            <a:pPr>
              <a:defRPr sz="2400"/>
            </a:pPr>
            <a:r>
              <a:t>1011111</a:t>
            </a:r>
          </a:p>
        </p:txBody>
      </p:sp>
      <p:sp>
        <p:nvSpPr>
          <p:cNvPr id="367" name="TextBox 5"/>
          <p:cNvSpPr txBox="1"/>
          <p:nvPr/>
        </p:nvSpPr>
        <p:spPr>
          <a:xfrm>
            <a:off x="4683905" y="1735807"/>
            <a:ext cx="356404" cy="2148841"/>
          </a:xfrm>
          <a:prstGeom prst="rect">
            <a:avLst/>
          </a:prstGeom>
          <a:solidFill>
            <a:srgbClr val="DEF5FA"/>
          </a:solidFill>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1</a:t>
            </a:r>
          </a:p>
          <a:p>
            <a:pPr>
              <a:defRPr sz="2400"/>
            </a:pPr>
            <a:r>
              <a:t>0</a:t>
            </a:r>
          </a:p>
          <a:p>
            <a:pPr>
              <a:defRPr sz="2400"/>
            </a:pPr>
            <a:r>
              <a:t>1</a:t>
            </a:r>
          </a:p>
          <a:p>
            <a:pPr>
              <a:defRPr sz="2400"/>
            </a:pPr>
            <a:r>
              <a:t>1</a:t>
            </a:r>
          </a:p>
          <a:p>
            <a:pPr>
              <a:defRPr sz="2400"/>
            </a:pPr>
            <a:r>
              <a:t>1</a:t>
            </a:r>
          </a:p>
          <a:p>
            <a:pPr>
              <a:defRPr sz="2400"/>
            </a:pPr>
            <a:r>
              <a:t>0</a:t>
            </a:r>
          </a:p>
        </p:txBody>
      </p:sp>
      <p:sp>
        <p:nvSpPr>
          <p:cNvPr id="368" name="TextBox 6"/>
          <p:cNvSpPr txBox="1"/>
          <p:nvPr/>
        </p:nvSpPr>
        <p:spPr>
          <a:xfrm>
            <a:off x="3307538" y="4044131"/>
            <a:ext cx="1281372" cy="434341"/>
          </a:xfrm>
          <a:prstGeom prst="rect">
            <a:avLst/>
          </a:prstGeom>
          <a:solidFill>
            <a:srgbClr val="FFFF0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1111011</a:t>
            </a:r>
          </a:p>
        </p:txBody>
      </p:sp>
      <p:sp>
        <p:nvSpPr>
          <p:cNvPr id="369" name="TextBox 7"/>
          <p:cNvSpPr txBox="1"/>
          <p:nvPr/>
        </p:nvSpPr>
        <p:spPr>
          <a:xfrm>
            <a:off x="4683905" y="4044129"/>
            <a:ext cx="272316" cy="434341"/>
          </a:xfrm>
          <a:prstGeom prst="rect">
            <a:avLst/>
          </a:prstGeom>
          <a:solidFill>
            <a:srgbClr val="92D050"/>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0</a:t>
            </a:r>
          </a:p>
        </p:txBody>
      </p:sp>
      <p:grpSp>
        <p:nvGrpSpPr>
          <p:cNvPr id="372" name="Group 8"/>
          <p:cNvGrpSpPr/>
          <p:nvPr/>
        </p:nvGrpSpPr>
        <p:grpSpPr>
          <a:xfrm>
            <a:off x="4957002" y="2708610"/>
            <a:ext cx="2647616" cy="937153"/>
            <a:chOff x="0" y="0"/>
            <a:chExt cx="2647614" cy="937152"/>
          </a:xfrm>
        </p:grpSpPr>
        <p:sp>
          <p:nvSpPr>
            <p:cNvPr id="370" name="Rectangular Callout 9"/>
            <p:cNvSpPr/>
            <p:nvPr/>
          </p:nvSpPr>
          <p:spPr>
            <a:xfrm flipH="1">
              <a:off x="0" y="0"/>
              <a:ext cx="2647616" cy="937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513" y="0"/>
                  </a:lnTo>
                  <a:lnTo>
                    <a:pt x="18513" y="3600"/>
                  </a:lnTo>
                  <a:lnTo>
                    <a:pt x="21600" y="9142"/>
                  </a:lnTo>
                  <a:lnTo>
                    <a:pt x="18513" y="9000"/>
                  </a:lnTo>
                  <a:lnTo>
                    <a:pt x="18513" y="21600"/>
                  </a:lnTo>
                  <a:lnTo>
                    <a:pt x="0" y="21600"/>
                  </a:lnTo>
                  <a:lnTo>
                    <a:pt x="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1" name="TextBox 10"/>
            <p:cNvSpPr txBox="1"/>
            <p:nvPr/>
          </p:nvSpPr>
          <p:spPr>
            <a:xfrm>
              <a:off x="378429" y="0"/>
              <a:ext cx="2269184"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Odd number of 1s</a:t>
              </a:r>
            </a:p>
          </p:txBody>
        </p:sp>
      </p:grpSp>
      <p:grpSp>
        <p:nvGrpSpPr>
          <p:cNvPr id="375" name="Group 14"/>
          <p:cNvGrpSpPr/>
          <p:nvPr/>
        </p:nvGrpSpPr>
        <p:grpSpPr>
          <a:xfrm>
            <a:off x="2373087" y="4424343"/>
            <a:ext cx="2438382" cy="1358857"/>
            <a:chOff x="0" y="0"/>
            <a:chExt cx="2438380" cy="1358856"/>
          </a:xfrm>
        </p:grpSpPr>
        <p:sp>
          <p:nvSpPr>
            <p:cNvPr id="373" name="Rectangular Callout 15"/>
            <p:cNvSpPr/>
            <p:nvPr/>
          </p:nvSpPr>
          <p:spPr>
            <a:xfrm flipH="1">
              <a:off x="9908" y="0"/>
              <a:ext cx="2428473" cy="1358857"/>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216"/>
                  </a:moveTo>
                  <a:lnTo>
                    <a:pt x="3600" y="6216"/>
                  </a:lnTo>
                  <a:lnTo>
                    <a:pt x="9034" y="0"/>
                  </a:lnTo>
                  <a:lnTo>
                    <a:pt x="9000" y="6216"/>
                  </a:lnTo>
                  <a:lnTo>
                    <a:pt x="21600" y="6216"/>
                  </a:lnTo>
                  <a:lnTo>
                    <a:pt x="21600" y="21600"/>
                  </a:lnTo>
                  <a:lnTo>
                    <a:pt x="0" y="21600"/>
                  </a:lnTo>
                  <a:lnTo>
                    <a:pt x="0" y="878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74" name="TextBox 16"/>
            <p:cNvSpPr txBox="1"/>
            <p:nvPr/>
          </p:nvSpPr>
          <p:spPr>
            <a:xfrm>
              <a:off x="0" y="391050"/>
              <a:ext cx="2428473"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Odd Number of 1s</a:t>
              </a:r>
            </a:p>
          </p:txBody>
        </p:sp>
      </p:grpSp>
      <p:grpSp>
        <p:nvGrpSpPr>
          <p:cNvPr id="378" name="Group 19"/>
          <p:cNvGrpSpPr/>
          <p:nvPr/>
        </p:nvGrpSpPr>
        <p:grpSpPr>
          <a:xfrm>
            <a:off x="3638706" y="2756319"/>
            <a:ext cx="265918" cy="434341"/>
            <a:chOff x="38099" y="0"/>
            <a:chExt cx="265916" cy="434340"/>
          </a:xfrm>
        </p:grpSpPr>
        <p:sp>
          <p:nvSpPr>
            <p:cNvPr id="376" name="Rectangle 18"/>
            <p:cNvSpPr/>
            <p:nvPr/>
          </p:nvSpPr>
          <p:spPr>
            <a:xfrm>
              <a:off x="91664" y="120061"/>
              <a:ext cx="153948" cy="233083"/>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77" name="TextBox 17"/>
            <p:cNvSpPr txBox="1"/>
            <p:nvPr/>
          </p:nvSpPr>
          <p:spPr>
            <a:xfrm>
              <a:off x="38100" y="0"/>
              <a:ext cx="265917" cy="434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400">
                  <a:solidFill>
                    <a:srgbClr val="FFFFFF"/>
                  </a:solidFill>
                </a:defRPr>
              </a:lvl1pPr>
            </a:lstStyle>
            <a:p>
              <a:pPr/>
              <a:r>
                <a:t>1</a:t>
              </a:r>
            </a:p>
          </p:txBody>
        </p:sp>
      </p:grpSp>
      <p:grpSp>
        <p:nvGrpSpPr>
          <p:cNvPr id="381" name="Group 21"/>
          <p:cNvGrpSpPr/>
          <p:nvPr/>
        </p:nvGrpSpPr>
        <p:grpSpPr>
          <a:xfrm>
            <a:off x="4305377" y="2750149"/>
            <a:ext cx="265917" cy="434341"/>
            <a:chOff x="38099" y="0"/>
            <a:chExt cx="265916" cy="434340"/>
          </a:xfrm>
        </p:grpSpPr>
        <p:sp>
          <p:nvSpPr>
            <p:cNvPr id="379" name="Rectangle 22"/>
            <p:cNvSpPr/>
            <p:nvPr/>
          </p:nvSpPr>
          <p:spPr>
            <a:xfrm>
              <a:off x="76053" y="119301"/>
              <a:ext cx="196067" cy="233083"/>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0" name="TextBox 23"/>
            <p:cNvSpPr txBox="1"/>
            <p:nvPr/>
          </p:nvSpPr>
          <p:spPr>
            <a:xfrm>
              <a:off x="38100" y="0"/>
              <a:ext cx="265917" cy="434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400">
                  <a:solidFill>
                    <a:srgbClr val="FFFFFF"/>
                  </a:solidFill>
                </a:defRPr>
              </a:lvl1pPr>
            </a:lstStyle>
            <a:p>
              <a:pPr/>
              <a:r>
                <a:t>1</a:t>
              </a:r>
            </a:p>
          </p:txBody>
        </p:sp>
      </p:grpSp>
      <p:grpSp>
        <p:nvGrpSpPr>
          <p:cNvPr id="384" name="Group 24"/>
          <p:cNvGrpSpPr/>
          <p:nvPr/>
        </p:nvGrpSpPr>
        <p:grpSpPr>
          <a:xfrm>
            <a:off x="4537423" y="4418028"/>
            <a:ext cx="3224091" cy="1312745"/>
            <a:chOff x="0" y="0"/>
            <a:chExt cx="3224090" cy="1312743"/>
          </a:xfrm>
        </p:grpSpPr>
        <p:sp>
          <p:nvSpPr>
            <p:cNvPr id="382" name="Rectangular Callout 25"/>
            <p:cNvSpPr/>
            <p:nvPr/>
          </p:nvSpPr>
          <p:spPr>
            <a:xfrm flipH="1">
              <a:off x="0" y="0"/>
              <a:ext cx="3224091" cy="13127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6180"/>
                  </a:moveTo>
                  <a:lnTo>
                    <a:pt x="14889" y="6180"/>
                  </a:lnTo>
                  <a:lnTo>
                    <a:pt x="14889" y="8750"/>
                  </a:lnTo>
                  <a:lnTo>
                    <a:pt x="21600" y="0"/>
                  </a:lnTo>
                  <a:lnTo>
                    <a:pt x="14889" y="12605"/>
                  </a:lnTo>
                  <a:lnTo>
                    <a:pt x="14889" y="21600"/>
                  </a:lnTo>
                  <a:lnTo>
                    <a:pt x="0" y="21600"/>
                  </a:lnTo>
                  <a:lnTo>
                    <a:pt x="0" y="875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3" name="TextBox 26"/>
            <p:cNvSpPr txBox="1"/>
            <p:nvPr/>
          </p:nvSpPr>
          <p:spPr>
            <a:xfrm>
              <a:off x="1001634" y="375592"/>
              <a:ext cx="2222454"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Odd number of 1s</a:t>
              </a:r>
            </a:p>
          </p:txBody>
        </p:sp>
      </p:grpSp>
      <p:grpSp>
        <p:nvGrpSpPr>
          <p:cNvPr id="387" name="Group 27"/>
          <p:cNvGrpSpPr/>
          <p:nvPr/>
        </p:nvGrpSpPr>
        <p:grpSpPr>
          <a:xfrm>
            <a:off x="3642752" y="2069762"/>
            <a:ext cx="265917" cy="434342"/>
            <a:chOff x="38099" y="12699"/>
            <a:chExt cx="265916" cy="434340"/>
          </a:xfrm>
        </p:grpSpPr>
        <p:sp>
          <p:nvSpPr>
            <p:cNvPr id="385" name="Rectangle 28"/>
            <p:cNvSpPr/>
            <p:nvPr/>
          </p:nvSpPr>
          <p:spPr>
            <a:xfrm>
              <a:off x="91664" y="120061"/>
              <a:ext cx="153948" cy="233083"/>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86" name="TextBox 29"/>
            <p:cNvSpPr txBox="1"/>
            <p:nvPr/>
          </p:nvSpPr>
          <p:spPr>
            <a:xfrm>
              <a:off x="38100" y="12700"/>
              <a:ext cx="265917" cy="4343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b="1" sz="2400">
                  <a:solidFill>
                    <a:srgbClr val="FFFFFF"/>
                  </a:solidFill>
                </a:defRPr>
              </a:lvl1pPr>
            </a:lstStyle>
            <a:p>
              <a:pPr/>
              <a:r>
                <a:t>1</a:t>
              </a:r>
            </a:p>
          </p:txBody>
        </p:sp>
      </p:grpSp>
      <p:grpSp>
        <p:nvGrpSpPr>
          <p:cNvPr id="390" name="Group 30"/>
          <p:cNvGrpSpPr/>
          <p:nvPr/>
        </p:nvGrpSpPr>
        <p:grpSpPr>
          <a:xfrm>
            <a:off x="4975364" y="1971252"/>
            <a:ext cx="2563941" cy="937153"/>
            <a:chOff x="0" y="0"/>
            <a:chExt cx="2563940" cy="937152"/>
          </a:xfrm>
        </p:grpSpPr>
        <p:sp>
          <p:nvSpPr>
            <p:cNvPr id="388" name="Rectangular Callout 31"/>
            <p:cNvSpPr/>
            <p:nvPr/>
          </p:nvSpPr>
          <p:spPr>
            <a:xfrm flipH="1">
              <a:off x="0" y="0"/>
              <a:ext cx="2563941" cy="93715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8513" y="0"/>
                  </a:lnTo>
                  <a:lnTo>
                    <a:pt x="18513" y="3600"/>
                  </a:lnTo>
                  <a:lnTo>
                    <a:pt x="21600" y="9142"/>
                  </a:lnTo>
                  <a:lnTo>
                    <a:pt x="18513" y="9000"/>
                  </a:lnTo>
                  <a:lnTo>
                    <a:pt x="18513" y="21600"/>
                  </a:lnTo>
                  <a:lnTo>
                    <a:pt x="0" y="21600"/>
                  </a:lnTo>
                  <a:lnTo>
                    <a:pt x="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389" name="TextBox 32"/>
            <p:cNvSpPr txBox="1"/>
            <p:nvPr/>
          </p:nvSpPr>
          <p:spPr>
            <a:xfrm>
              <a:off x="366469" y="0"/>
              <a:ext cx="2197469"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Odd number of 1s</a:t>
              </a:r>
            </a:p>
          </p:txBody>
        </p:sp>
      </p:grpSp>
      <p:grpSp>
        <p:nvGrpSpPr>
          <p:cNvPr id="393" name="Group 33"/>
          <p:cNvGrpSpPr/>
          <p:nvPr/>
        </p:nvGrpSpPr>
        <p:grpSpPr>
          <a:xfrm>
            <a:off x="4305377" y="2067147"/>
            <a:ext cx="278327" cy="454612"/>
            <a:chOff x="38100" y="12700"/>
            <a:chExt cx="278326" cy="454610"/>
          </a:xfrm>
        </p:grpSpPr>
        <p:sp>
          <p:nvSpPr>
            <p:cNvPr id="391" name="Rectangle 34"/>
            <p:cNvSpPr/>
            <p:nvPr/>
          </p:nvSpPr>
          <p:spPr>
            <a:xfrm>
              <a:off x="79602" y="124869"/>
              <a:ext cx="205218" cy="243961"/>
            </a:xfrm>
            <a:prstGeom prst="rect">
              <a:avLst/>
            </a:prstGeom>
            <a:solidFill>
              <a:schemeClr val="accent2"/>
            </a:solidFill>
            <a:ln w="12700" cap="flat">
              <a:noFill/>
              <a:miter lim="400000"/>
            </a:ln>
            <a:effectLst/>
          </p:spPr>
          <p:txBody>
            <a:bodyPr wrap="square" lIns="45719" tIns="45719" rIns="45719" bIns="45719" numCol="1" anchor="ctr">
              <a:noAutofit/>
            </a:bodyPr>
            <a:lstStyle/>
            <a:p>
              <a:pPr algn="ctr">
                <a:defRPr>
                  <a:solidFill>
                    <a:srgbClr val="FFFFFF"/>
                  </a:solidFill>
                </a:defRPr>
              </a:pPr>
            </a:p>
          </p:txBody>
        </p:sp>
        <p:sp>
          <p:nvSpPr>
            <p:cNvPr id="392" name="TextBox 35"/>
            <p:cNvSpPr txBox="1"/>
            <p:nvPr/>
          </p:nvSpPr>
          <p:spPr>
            <a:xfrm>
              <a:off x="38100" y="12700"/>
              <a:ext cx="278327" cy="45461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b="1" sz="2400">
                  <a:solidFill>
                    <a:srgbClr val="FFFFFF"/>
                  </a:solidFill>
                </a:defRPr>
              </a:lvl1pPr>
            </a:lstStyle>
            <a:p>
              <a:pPr/>
              <a:r>
                <a:t>0</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378"/>
                                        </p:tgtEl>
                                        <p:attrNameLst>
                                          <p:attrName>style.visibility</p:attrName>
                                        </p:attrNameLst>
                                      </p:cBhvr>
                                      <p:to>
                                        <p:strVal val="visible"/>
                                      </p:to>
                                    </p:set>
                                    <p:anim calcmode="lin" valueType="num">
                                      <p:cBhvr>
                                        <p:cTn id="7" dur="500" fill="hold"/>
                                        <p:tgtEl>
                                          <p:spTgt spid="378"/>
                                        </p:tgtEl>
                                        <p:attrNameLst>
                                          <p:attrName>ppt_x</p:attrName>
                                        </p:attrNameLst>
                                      </p:cBhvr>
                                      <p:tavLst>
                                        <p:tav tm="0">
                                          <p:val>
                                            <p:strVal val="#ppt_x"/>
                                          </p:val>
                                        </p:tav>
                                        <p:tav tm="100000">
                                          <p:val>
                                            <p:strVal val="#ppt_x"/>
                                          </p:val>
                                        </p:tav>
                                      </p:tavLst>
                                    </p:anim>
                                    <p:anim calcmode="lin" valueType="num">
                                      <p:cBhvr>
                                        <p:cTn id="8" dur="500" fill="hold"/>
                                        <p:tgtEl>
                                          <p:spTgt spid="3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2" presetID="2" grpId="2" fill="hold">
                                  <p:stCondLst>
                                    <p:cond delay="0"/>
                                  </p:stCondLst>
                                  <p:iterate type="el" backwards="0">
                                    <p:tmAbs val="0"/>
                                  </p:iterate>
                                  <p:childTnLst>
                                    <p:set>
                                      <p:cBhvr>
                                        <p:cTn id="11" fill="hold"/>
                                        <p:tgtEl>
                                          <p:spTgt spid="372"/>
                                        </p:tgtEl>
                                        <p:attrNameLst>
                                          <p:attrName>style.visibility</p:attrName>
                                        </p:attrNameLst>
                                      </p:cBhvr>
                                      <p:to>
                                        <p:strVal val="visible"/>
                                      </p:to>
                                    </p:set>
                                    <p:anim calcmode="lin" valueType="num">
                                      <p:cBhvr>
                                        <p:cTn id="12" dur="500" fill="hold"/>
                                        <p:tgtEl>
                                          <p:spTgt spid="372"/>
                                        </p:tgtEl>
                                        <p:attrNameLst>
                                          <p:attrName>ppt_x</p:attrName>
                                        </p:attrNameLst>
                                      </p:cBhvr>
                                      <p:tavLst>
                                        <p:tav tm="0">
                                          <p:val>
                                            <p:strVal val="1+#ppt_w/2"/>
                                          </p:val>
                                        </p:tav>
                                        <p:tav tm="100000">
                                          <p:val>
                                            <p:strVal val="#ppt_x"/>
                                          </p:val>
                                        </p:tav>
                                      </p:tavLst>
                                    </p:anim>
                                    <p:anim calcmode="lin" valueType="num">
                                      <p:cBhvr>
                                        <p:cTn id="13" dur="500" fill="hold"/>
                                        <p:tgtEl>
                                          <p:spTgt spid="372"/>
                                        </p:tgtEl>
                                        <p:attrNameLst>
                                          <p:attrName>ppt_y</p:attrName>
                                        </p:attrNameLst>
                                      </p:cBhvr>
                                      <p:tavLst>
                                        <p:tav tm="0">
                                          <p:val>
                                            <p:strVal val="#ppt_y"/>
                                          </p:val>
                                        </p:tav>
                                        <p:tav tm="100000">
                                          <p:val>
                                            <p:strVal val="#ppt_y"/>
                                          </p:val>
                                        </p:tav>
                                      </p:tavLst>
                                    </p:anim>
                                  </p:childTnLst>
                                </p:cTn>
                              </p:par>
                            </p:childTnLst>
                          </p:cTn>
                        </p:par>
                        <p:par>
                          <p:cTn id="14" fill="hold">
                            <p:stCondLst>
                              <p:cond delay="1000"/>
                            </p:stCondLst>
                            <p:childTnLst>
                              <p:par>
                                <p:cTn id="15" presetClass="entr" nodeType="afterEffect" presetSubtype="6" presetID="2" grpId="3" fill="hold">
                                  <p:stCondLst>
                                    <p:cond delay="0"/>
                                  </p:stCondLst>
                                  <p:iterate type="el" backwards="0">
                                    <p:tmAbs val="0"/>
                                  </p:iterate>
                                  <p:childTnLst>
                                    <p:set>
                                      <p:cBhvr>
                                        <p:cTn id="16" fill="hold"/>
                                        <p:tgtEl>
                                          <p:spTgt spid="375"/>
                                        </p:tgtEl>
                                        <p:attrNameLst>
                                          <p:attrName>style.visibility</p:attrName>
                                        </p:attrNameLst>
                                      </p:cBhvr>
                                      <p:to>
                                        <p:strVal val="visible"/>
                                      </p:to>
                                    </p:set>
                                    <p:anim calcmode="lin" valueType="num">
                                      <p:cBhvr>
                                        <p:cTn id="17" dur="500" fill="hold"/>
                                        <p:tgtEl>
                                          <p:spTgt spid="375"/>
                                        </p:tgtEl>
                                        <p:attrNameLst>
                                          <p:attrName>ppt_x</p:attrName>
                                        </p:attrNameLst>
                                      </p:cBhvr>
                                      <p:tavLst>
                                        <p:tav tm="0">
                                          <p:val>
                                            <p:strVal val="1+#ppt_w/2"/>
                                          </p:val>
                                        </p:tav>
                                        <p:tav tm="100000">
                                          <p:val>
                                            <p:strVal val="#ppt_x"/>
                                          </p:val>
                                        </p:tav>
                                      </p:tavLst>
                                    </p:anim>
                                    <p:anim calcmode="lin" valueType="num">
                                      <p:cBhvr>
                                        <p:cTn id="18" dur="500" fill="hold"/>
                                        <p:tgtEl>
                                          <p:spTgt spid="37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4" fill="hold">
                                  <p:stCondLst>
                                    <p:cond delay="0"/>
                                  </p:stCondLst>
                                  <p:iterate type="el" backwards="0">
                                    <p:tmAbs val="0"/>
                                  </p:iterate>
                                  <p:childTnLst>
                                    <p:set>
                                      <p:cBhvr>
                                        <p:cTn id="22" fill="hold"/>
                                        <p:tgtEl>
                                          <p:spTgt spid="381"/>
                                        </p:tgtEl>
                                        <p:attrNameLst>
                                          <p:attrName>style.visibility</p:attrName>
                                        </p:attrNameLst>
                                      </p:cBhvr>
                                      <p:to>
                                        <p:strVal val="visible"/>
                                      </p:to>
                                    </p:set>
                                    <p:anim calcmode="lin" valueType="num">
                                      <p:cBhvr>
                                        <p:cTn id="23" dur="500" fill="hold"/>
                                        <p:tgtEl>
                                          <p:spTgt spid="381"/>
                                        </p:tgtEl>
                                        <p:attrNameLst>
                                          <p:attrName>ppt_x</p:attrName>
                                        </p:attrNameLst>
                                      </p:cBhvr>
                                      <p:tavLst>
                                        <p:tav tm="0">
                                          <p:val>
                                            <p:strVal val="#ppt_x"/>
                                          </p:val>
                                        </p:tav>
                                        <p:tav tm="100000">
                                          <p:val>
                                            <p:strVal val="#ppt_x"/>
                                          </p:val>
                                        </p:tav>
                                      </p:tavLst>
                                    </p:anim>
                                    <p:anim calcmode="lin" valueType="num">
                                      <p:cBhvr>
                                        <p:cTn id="24" dur="500" fill="hold"/>
                                        <p:tgtEl>
                                          <p:spTgt spid="381"/>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xit" nodeType="clickEffect" presetSubtype="4" presetID="2" grpId="5" fill="hold">
                                  <p:stCondLst>
                                    <p:cond delay="0"/>
                                  </p:stCondLst>
                                  <p:iterate type="el" backwards="0">
                                    <p:tmAbs val="0"/>
                                  </p:iterate>
                                  <p:childTnLst>
                                    <p:anim calcmode="lin" valueType="num">
                                      <p:cBhvr>
                                        <p:cTn id="28" dur="500" fill="hold"/>
                                        <p:tgtEl>
                                          <p:spTgt spid="372"/>
                                        </p:tgtEl>
                                        <p:attrNameLst>
                                          <p:attrName>ppt_x</p:attrName>
                                        </p:attrNameLst>
                                      </p:cBhvr>
                                      <p:tavLst>
                                        <p:tav tm="0">
                                          <p:val>
                                            <p:strVal val="ppt_x"/>
                                          </p:val>
                                        </p:tav>
                                        <p:tav tm="100000">
                                          <p:val>
                                            <p:strVal val="ppt_x"/>
                                          </p:val>
                                        </p:tav>
                                      </p:tavLst>
                                    </p:anim>
                                    <p:anim calcmode="lin" valueType="num">
                                      <p:cBhvr>
                                        <p:cTn id="29" dur="500" fill="hold"/>
                                        <p:tgtEl>
                                          <p:spTgt spid="372"/>
                                        </p:tgtEl>
                                        <p:attrNameLst>
                                          <p:attrName>ppt_y</p:attrName>
                                        </p:attrNameLst>
                                      </p:cBhvr>
                                      <p:tavLst>
                                        <p:tav tm="0">
                                          <p:val>
                                            <p:strVal val="ppt_y"/>
                                          </p:val>
                                        </p:tav>
                                        <p:tav tm="100000">
                                          <p:val>
                                            <p:strVal val="1+ppt_h/2"/>
                                          </p:val>
                                        </p:tav>
                                      </p:tavLst>
                                    </p:anim>
                                    <p:set>
                                      <p:cBhvr>
                                        <p:cTn id="30" fill="hold">
                                          <p:stCondLst>
                                            <p:cond delay="499"/>
                                          </p:stCondLst>
                                        </p:cTn>
                                        <p:tgtEl>
                                          <p:spTgt spid="372"/>
                                        </p:tgtEl>
                                        <p:attrNameLst>
                                          <p:attrName>style.visibility</p:attrName>
                                        </p:attrNameLst>
                                      </p:cBhvr>
                                      <p:to>
                                        <p:strVal val="hidden"/>
                                      </p:to>
                                    </p:set>
                                  </p:childTnLst>
                                </p:cTn>
                              </p:par>
                            </p:childTnLst>
                          </p:cTn>
                        </p:par>
                        <p:par>
                          <p:cTn id="31" fill="hold">
                            <p:stCondLst>
                              <p:cond delay="500"/>
                            </p:stCondLst>
                            <p:childTnLst>
                              <p:par>
                                <p:cTn id="32" presetClass="entr" nodeType="afterEffect" presetSubtype="2" presetID="2" grpId="6" fill="hold">
                                  <p:stCondLst>
                                    <p:cond delay="0"/>
                                  </p:stCondLst>
                                  <p:iterate type="el" backwards="0">
                                    <p:tmAbs val="0"/>
                                  </p:iterate>
                                  <p:childTnLst>
                                    <p:set>
                                      <p:cBhvr>
                                        <p:cTn id="33" fill="hold"/>
                                        <p:tgtEl>
                                          <p:spTgt spid="384"/>
                                        </p:tgtEl>
                                        <p:attrNameLst>
                                          <p:attrName>style.visibility</p:attrName>
                                        </p:attrNameLst>
                                      </p:cBhvr>
                                      <p:to>
                                        <p:strVal val="visible"/>
                                      </p:to>
                                    </p:set>
                                    <p:anim calcmode="lin" valueType="num">
                                      <p:cBhvr>
                                        <p:cTn id="34" dur="500" fill="hold"/>
                                        <p:tgtEl>
                                          <p:spTgt spid="384"/>
                                        </p:tgtEl>
                                        <p:attrNameLst>
                                          <p:attrName>ppt_x</p:attrName>
                                        </p:attrNameLst>
                                      </p:cBhvr>
                                      <p:tavLst>
                                        <p:tav tm="0">
                                          <p:val>
                                            <p:strVal val="1+#ppt_w/2"/>
                                          </p:val>
                                        </p:tav>
                                        <p:tav tm="100000">
                                          <p:val>
                                            <p:strVal val="#ppt_x"/>
                                          </p:val>
                                        </p:tav>
                                      </p:tavLst>
                                    </p:anim>
                                    <p:anim calcmode="lin" valueType="num">
                                      <p:cBhvr>
                                        <p:cTn id="35" dur="500" fill="hold"/>
                                        <p:tgtEl>
                                          <p:spTgt spid="384"/>
                                        </p:tgtEl>
                                        <p:attrNameLst>
                                          <p:attrName>ppt_y</p:attrName>
                                        </p:attrNameLst>
                                      </p:cBhvr>
                                      <p:tavLst>
                                        <p:tav tm="0">
                                          <p:val>
                                            <p:strVal val="#ppt_y"/>
                                          </p:val>
                                        </p:tav>
                                        <p:tav tm="100000">
                                          <p:val>
                                            <p:strVal val="#ppt_y"/>
                                          </p:val>
                                        </p:tav>
                                      </p:tavLst>
                                    </p:anim>
                                  </p:childTnLst>
                                </p:cTn>
                              </p:par>
                            </p:childTnLst>
                          </p:cTn>
                        </p:par>
                      </p:childTnLst>
                    </p:cTn>
                  </p:par>
                  <p:par>
                    <p:cTn id="36" fill="hold">
                      <p:stCondLst>
                        <p:cond delay="indefinite"/>
                      </p:stCondLst>
                      <p:childTnLst>
                        <p:par>
                          <p:cTn id="37" fill="hold">
                            <p:stCondLst>
                              <p:cond delay="0"/>
                            </p:stCondLst>
                            <p:childTnLst>
                              <p:par>
                                <p:cTn id="38" presetClass="entr" nodeType="clickEffect" presetSubtype="4" presetID="2" grpId="7" fill="hold">
                                  <p:stCondLst>
                                    <p:cond delay="0"/>
                                  </p:stCondLst>
                                  <p:iterate type="el" backwards="0">
                                    <p:tmAbs val="0"/>
                                  </p:iterate>
                                  <p:childTnLst>
                                    <p:set>
                                      <p:cBhvr>
                                        <p:cTn id="39" fill="hold"/>
                                        <p:tgtEl>
                                          <p:spTgt spid="387"/>
                                        </p:tgtEl>
                                        <p:attrNameLst>
                                          <p:attrName>style.visibility</p:attrName>
                                        </p:attrNameLst>
                                      </p:cBhvr>
                                      <p:to>
                                        <p:strVal val="visible"/>
                                      </p:to>
                                    </p:set>
                                    <p:anim calcmode="lin" valueType="num">
                                      <p:cBhvr>
                                        <p:cTn id="40" dur="500" fill="hold"/>
                                        <p:tgtEl>
                                          <p:spTgt spid="387"/>
                                        </p:tgtEl>
                                        <p:attrNameLst>
                                          <p:attrName>ppt_x</p:attrName>
                                        </p:attrNameLst>
                                      </p:cBhvr>
                                      <p:tavLst>
                                        <p:tav tm="0">
                                          <p:val>
                                            <p:strVal val="#ppt_x"/>
                                          </p:val>
                                        </p:tav>
                                        <p:tav tm="100000">
                                          <p:val>
                                            <p:strVal val="#ppt_x"/>
                                          </p:val>
                                        </p:tav>
                                      </p:tavLst>
                                    </p:anim>
                                    <p:anim calcmode="lin" valueType="num">
                                      <p:cBhvr>
                                        <p:cTn id="41" dur="500" fill="hold"/>
                                        <p:tgtEl>
                                          <p:spTgt spid="387"/>
                                        </p:tgtEl>
                                        <p:attrNameLst>
                                          <p:attrName>ppt_y</p:attrName>
                                        </p:attrNameLst>
                                      </p:cBhvr>
                                      <p:tavLst>
                                        <p:tav tm="0">
                                          <p:val>
                                            <p:strVal val="1+#ppt_h/2"/>
                                          </p:val>
                                        </p:tav>
                                        <p:tav tm="100000">
                                          <p:val>
                                            <p:strVal val="#ppt_y"/>
                                          </p:val>
                                        </p:tav>
                                      </p:tavLst>
                                    </p:anim>
                                  </p:childTnLst>
                                </p:cTn>
                              </p:par>
                            </p:childTnLst>
                          </p:cTn>
                        </p:par>
                      </p:childTnLst>
                    </p:cTn>
                  </p:par>
                  <p:par>
                    <p:cTn id="42" fill="hold">
                      <p:stCondLst>
                        <p:cond delay="indefinite"/>
                      </p:stCondLst>
                      <p:childTnLst>
                        <p:par>
                          <p:cTn id="43" fill="hold">
                            <p:stCondLst>
                              <p:cond delay="0"/>
                            </p:stCondLst>
                            <p:childTnLst>
                              <p:par>
                                <p:cTn id="44" presetClass="exit" nodeType="clickEffect" presetSubtype="4" presetID="2" grpId="8" fill="hold">
                                  <p:stCondLst>
                                    <p:cond delay="0"/>
                                  </p:stCondLst>
                                  <p:iterate type="el" backwards="0">
                                    <p:tmAbs val="0"/>
                                  </p:iterate>
                                  <p:childTnLst>
                                    <p:anim calcmode="lin" valueType="num">
                                      <p:cBhvr>
                                        <p:cTn id="45" dur="500" fill="hold"/>
                                        <p:tgtEl>
                                          <p:spTgt spid="375"/>
                                        </p:tgtEl>
                                        <p:attrNameLst>
                                          <p:attrName>ppt_x</p:attrName>
                                        </p:attrNameLst>
                                      </p:cBhvr>
                                      <p:tavLst>
                                        <p:tav tm="0">
                                          <p:val>
                                            <p:strVal val="ppt_x"/>
                                          </p:val>
                                        </p:tav>
                                        <p:tav tm="100000">
                                          <p:val>
                                            <p:strVal val="ppt_x"/>
                                          </p:val>
                                        </p:tav>
                                      </p:tavLst>
                                    </p:anim>
                                    <p:anim calcmode="lin" valueType="num">
                                      <p:cBhvr>
                                        <p:cTn id="46" dur="500" fill="hold"/>
                                        <p:tgtEl>
                                          <p:spTgt spid="375"/>
                                        </p:tgtEl>
                                        <p:attrNameLst>
                                          <p:attrName>ppt_y</p:attrName>
                                        </p:attrNameLst>
                                      </p:cBhvr>
                                      <p:tavLst>
                                        <p:tav tm="0">
                                          <p:val>
                                            <p:strVal val="ppt_y"/>
                                          </p:val>
                                        </p:tav>
                                        <p:tav tm="100000">
                                          <p:val>
                                            <p:strVal val="1+ppt_h/2"/>
                                          </p:val>
                                        </p:tav>
                                      </p:tavLst>
                                    </p:anim>
                                    <p:set>
                                      <p:cBhvr>
                                        <p:cTn id="47" fill="hold">
                                          <p:stCondLst>
                                            <p:cond delay="499"/>
                                          </p:stCondLst>
                                        </p:cTn>
                                        <p:tgtEl>
                                          <p:spTgt spid="375"/>
                                        </p:tgtEl>
                                        <p:attrNameLst>
                                          <p:attrName>style.visibility</p:attrName>
                                        </p:attrNameLst>
                                      </p:cBhvr>
                                      <p:to>
                                        <p:strVal val="hidden"/>
                                      </p:to>
                                    </p:set>
                                  </p:childTnLst>
                                </p:cTn>
                              </p:par>
                            </p:childTnLst>
                          </p:cTn>
                        </p:par>
                        <p:par>
                          <p:cTn id="48" fill="hold">
                            <p:stCondLst>
                              <p:cond delay="500"/>
                            </p:stCondLst>
                            <p:childTnLst>
                              <p:par>
                                <p:cTn id="49" presetClass="entr" nodeType="afterEffect" presetSubtype="2" presetID="2" grpId="9" fill="hold">
                                  <p:stCondLst>
                                    <p:cond delay="0"/>
                                  </p:stCondLst>
                                  <p:iterate type="el" backwards="0">
                                    <p:tmAbs val="0"/>
                                  </p:iterate>
                                  <p:childTnLst>
                                    <p:set>
                                      <p:cBhvr>
                                        <p:cTn id="50" fill="hold"/>
                                        <p:tgtEl>
                                          <p:spTgt spid="390"/>
                                        </p:tgtEl>
                                        <p:attrNameLst>
                                          <p:attrName>style.visibility</p:attrName>
                                        </p:attrNameLst>
                                      </p:cBhvr>
                                      <p:to>
                                        <p:strVal val="visible"/>
                                      </p:to>
                                    </p:set>
                                    <p:anim calcmode="lin" valueType="num">
                                      <p:cBhvr>
                                        <p:cTn id="51" dur="500" fill="hold"/>
                                        <p:tgtEl>
                                          <p:spTgt spid="390"/>
                                        </p:tgtEl>
                                        <p:attrNameLst>
                                          <p:attrName>ppt_x</p:attrName>
                                        </p:attrNameLst>
                                      </p:cBhvr>
                                      <p:tavLst>
                                        <p:tav tm="0">
                                          <p:val>
                                            <p:strVal val="1+#ppt_w/2"/>
                                          </p:val>
                                        </p:tav>
                                        <p:tav tm="100000">
                                          <p:val>
                                            <p:strVal val="#ppt_x"/>
                                          </p:val>
                                        </p:tav>
                                      </p:tavLst>
                                    </p:anim>
                                    <p:anim calcmode="lin" valueType="num">
                                      <p:cBhvr>
                                        <p:cTn id="52" dur="500" fill="hold"/>
                                        <p:tgtEl>
                                          <p:spTgt spid="390"/>
                                        </p:tgtEl>
                                        <p:attrNameLst>
                                          <p:attrName>ppt_y</p:attrName>
                                        </p:attrNameLst>
                                      </p:cBhvr>
                                      <p:tavLst>
                                        <p:tav tm="0">
                                          <p:val>
                                            <p:strVal val="#ppt_y"/>
                                          </p:val>
                                        </p:tav>
                                        <p:tav tm="100000">
                                          <p:val>
                                            <p:strVal val="#ppt_y"/>
                                          </p:val>
                                        </p:tav>
                                      </p:tavLst>
                                    </p:anim>
                                  </p:childTnLst>
                                </p:cTn>
                              </p:par>
                            </p:childTnLst>
                          </p:cTn>
                        </p:par>
                      </p:childTnLst>
                    </p:cTn>
                  </p:par>
                  <p:par>
                    <p:cTn id="53" fill="hold">
                      <p:stCondLst>
                        <p:cond delay="indefinite"/>
                      </p:stCondLst>
                      <p:childTnLst>
                        <p:par>
                          <p:cTn id="54" fill="hold">
                            <p:stCondLst>
                              <p:cond delay="0"/>
                            </p:stCondLst>
                            <p:childTnLst>
                              <p:par>
                                <p:cTn id="55" presetClass="entr" nodeType="clickEffect" presetSubtype="4" presetID="2" grpId="10" fill="hold">
                                  <p:stCondLst>
                                    <p:cond delay="0"/>
                                  </p:stCondLst>
                                  <p:iterate type="el" backwards="0">
                                    <p:tmAbs val="0"/>
                                  </p:iterate>
                                  <p:childTnLst>
                                    <p:set>
                                      <p:cBhvr>
                                        <p:cTn id="56" fill="hold"/>
                                        <p:tgtEl>
                                          <p:spTgt spid="393"/>
                                        </p:tgtEl>
                                        <p:attrNameLst>
                                          <p:attrName>style.visibility</p:attrName>
                                        </p:attrNameLst>
                                      </p:cBhvr>
                                      <p:to>
                                        <p:strVal val="visible"/>
                                      </p:to>
                                    </p:set>
                                    <p:anim calcmode="lin" valueType="num">
                                      <p:cBhvr>
                                        <p:cTn id="57" dur="500" fill="hold"/>
                                        <p:tgtEl>
                                          <p:spTgt spid="393"/>
                                        </p:tgtEl>
                                        <p:attrNameLst>
                                          <p:attrName>ppt_x</p:attrName>
                                        </p:attrNameLst>
                                      </p:cBhvr>
                                      <p:tavLst>
                                        <p:tav tm="0">
                                          <p:val>
                                            <p:strVal val="#ppt_x"/>
                                          </p:val>
                                        </p:tav>
                                        <p:tav tm="100000">
                                          <p:val>
                                            <p:strVal val="#ppt_x"/>
                                          </p:val>
                                        </p:tav>
                                      </p:tavLst>
                                    </p:anim>
                                    <p:anim calcmode="lin" valueType="num">
                                      <p:cBhvr>
                                        <p:cTn id="58" dur="500" fill="hold"/>
                                        <p:tgtEl>
                                          <p:spTgt spid="393"/>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Class="exit" nodeType="clickEffect" presetSubtype="4" presetID="2" grpId="11" fill="hold">
                                  <p:stCondLst>
                                    <p:cond delay="0"/>
                                  </p:stCondLst>
                                  <p:iterate type="el" backwards="0">
                                    <p:tmAbs val="0"/>
                                  </p:iterate>
                                  <p:childTnLst>
                                    <p:anim calcmode="lin" valueType="num">
                                      <p:cBhvr>
                                        <p:cTn id="62" dur="500" fill="hold"/>
                                        <p:tgtEl>
                                          <p:spTgt spid="384"/>
                                        </p:tgtEl>
                                        <p:attrNameLst>
                                          <p:attrName>ppt_x</p:attrName>
                                        </p:attrNameLst>
                                      </p:cBhvr>
                                      <p:tavLst>
                                        <p:tav tm="0">
                                          <p:val>
                                            <p:strVal val="ppt_x"/>
                                          </p:val>
                                        </p:tav>
                                        <p:tav tm="100000">
                                          <p:val>
                                            <p:strVal val="ppt_x"/>
                                          </p:val>
                                        </p:tav>
                                      </p:tavLst>
                                    </p:anim>
                                    <p:anim calcmode="lin" valueType="num">
                                      <p:cBhvr>
                                        <p:cTn id="63" dur="500" fill="hold"/>
                                        <p:tgtEl>
                                          <p:spTgt spid="384"/>
                                        </p:tgtEl>
                                        <p:attrNameLst>
                                          <p:attrName>ppt_y</p:attrName>
                                        </p:attrNameLst>
                                      </p:cBhvr>
                                      <p:tavLst>
                                        <p:tav tm="0">
                                          <p:val>
                                            <p:strVal val="ppt_y"/>
                                          </p:val>
                                        </p:tav>
                                        <p:tav tm="100000">
                                          <p:val>
                                            <p:strVal val="1+ppt_h/2"/>
                                          </p:val>
                                        </p:tav>
                                      </p:tavLst>
                                    </p:anim>
                                    <p:set>
                                      <p:cBhvr>
                                        <p:cTn id="64" fill="hold">
                                          <p:stCondLst>
                                            <p:cond delay="499"/>
                                          </p:stCondLst>
                                        </p:cTn>
                                        <p:tgtEl>
                                          <p:spTgt spid="384"/>
                                        </p:tgtEl>
                                        <p:attrNameLst>
                                          <p:attrName>style.visibility</p:attrName>
                                        </p:attrNameLst>
                                      </p:cBhvr>
                                      <p:to>
                                        <p:strVal val="hidden"/>
                                      </p:to>
                                    </p:set>
                                  </p:childTnLst>
                                </p:cTn>
                              </p:par>
                            </p:childTnLst>
                          </p:cTn>
                        </p:par>
                        <p:par>
                          <p:cTn id="65" fill="hold">
                            <p:stCondLst>
                              <p:cond delay="500"/>
                            </p:stCondLst>
                            <p:childTnLst>
                              <p:par>
                                <p:cTn id="66" presetClass="exit" nodeType="afterEffect" presetSubtype="4" presetID="2" grpId="12" fill="hold">
                                  <p:stCondLst>
                                    <p:cond delay="0"/>
                                  </p:stCondLst>
                                  <p:iterate type="el" backwards="0">
                                    <p:tmAbs val="0"/>
                                  </p:iterate>
                                  <p:childTnLst>
                                    <p:anim calcmode="lin" valueType="num">
                                      <p:cBhvr>
                                        <p:cTn id="67" dur="500" fill="hold"/>
                                        <p:tgtEl>
                                          <p:spTgt spid="390"/>
                                        </p:tgtEl>
                                        <p:attrNameLst>
                                          <p:attrName>ppt_x</p:attrName>
                                        </p:attrNameLst>
                                      </p:cBhvr>
                                      <p:tavLst>
                                        <p:tav tm="0">
                                          <p:val>
                                            <p:strVal val="ppt_x"/>
                                          </p:val>
                                        </p:tav>
                                        <p:tav tm="100000">
                                          <p:val>
                                            <p:strVal val="ppt_x"/>
                                          </p:val>
                                        </p:tav>
                                      </p:tavLst>
                                    </p:anim>
                                    <p:anim calcmode="lin" valueType="num">
                                      <p:cBhvr>
                                        <p:cTn id="68" dur="500" fill="hold"/>
                                        <p:tgtEl>
                                          <p:spTgt spid="390"/>
                                        </p:tgtEl>
                                        <p:attrNameLst>
                                          <p:attrName>ppt_y</p:attrName>
                                        </p:attrNameLst>
                                      </p:cBhvr>
                                      <p:tavLst>
                                        <p:tav tm="0">
                                          <p:val>
                                            <p:strVal val="ppt_y"/>
                                          </p:val>
                                        </p:tav>
                                        <p:tav tm="100000">
                                          <p:val>
                                            <p:strVal val="1+ppt_h/2"/>
                                          </p:val>
                                        </p:tav>
                                      </p:tavLst>
                                    </p:anim>
                                    <p:set>
                                      <p:cBhvr>
                                        <p:cTn id="69" fill="hold">
                                          <p:stCondLst>
                                            <p:cond delay="499"/>
                                          </p:stCondLst>
                                        </p:cTn>
                                        <p:tgtEl>
                                          <p:spTgt spid="390"/>
                                        </p:tgtEl>
                                        <p:attrNameLst>
                                          <p:attrName>style.visibility</p:attrName>
                                        </p:attrNameLst>
                                      </p:cBhvr>
                                      <p:to>
                                        <p:strVal val="hidden"/>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372" grpId="2"/>
      <p:bldP build="whole" bldLvl="1" animBg="1" rev="0" advAuto="0" spid="390" grpId="9"/>
      <p:bldP build="whole" bldLvl="1" animBg="1" rev="0" advAuto="0" spid="372" grpId="5"/>
      <p:bldP build="whole" bldLvl="1" animBg="1" rev="0" advAuto="0" spid="381" grpId="4"/>
      <p:bldP build="whole" bldLvl="1" animBg="1" rev="0" advAuto="0" spid="390" grpId="12"/>
      <p:bldP build="whole" bldLvl="1" animBg="1" rev="0" advAuto="0" spid="393" grpId="10"/>
      <p:bldP build="whole" bldLvl="1" animBg="1" rev="0" advAuto="0" spid="384" grpId="6"/>
      <p:bldP build="whole" bldLvl="1" animBg="1" rev="0" advAuto="0" spid="375" grpId="3"/>
      <p:bldP build="whole" bldLvl="1" animBg="1" rev="0" advAuto="0" spid="384" grpId="11"/>
      <p:bldP build="whole" bldLvl="1" animBg="1" rev="0" advAuto="0" spid="387" grpId="7"/>
      <p:bldP build="whole" bldLvl="1" animBg="1" rev="0" advAuto="0" spid="375" grpId="8"/>
      <p:bldP build="whole" bldLvl="1" animBg="1" rev="0" advAuto="0" spid="378" grpId="1"/>
    </p:bldLst>
  </p:timing>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397" name="Title 1"/>
          <p:cNvSpPr txBox="1"/>
          <p:nvPr>
            <p:ph type="title"/>
          </p:nvPr>
        </p:nvSpPr>
        <p:spPr>
          <a:prstGeom prst="rect">
            <a:avLst/>
          </a:prstGeom>
        </p:spPr>
        <p:txBody>
          <a:bodyPr/>
          <a:lstStyle/>
          <a:p>
            <a:pPr/>
            <a:r>
              <a:t>Checksums</a:t>
            </a:r>
          </a:p>
        </p:txBody>
      </p:sp>
      <p:sp>
        <p:nvSpPr>
          <p:cNvPr id="39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399" name="Content Placeholder 3"/>
          <p:cNvSpPr txBox="1"/>
          <p:nvPr>
            <p:ph type="body" idx="1"/>
          </p:nvPr>
        </p:nvSpPr>
        <p:spPr>
          <a:prstGeom prst="rect">
            <a:avLst/>
          </a:prstGeom>
        </p:spPr>
        <p:txBody>
          <a:bodyPr/>
          <a:lstStyle/>
          <a:p>
            <a:pPr/>
            <a:r>
              <a:t>Idea:</a:t>
            </a:r>
          </a:p>
          <a:p>
            <a:pPr lvl="1" marL="640080" indent="-274320">
              <a:spcBef>
                <a:spcPts val="500"/>
              </a:spcBef>
              <a:buClr>
                <a:schemeClr val="accent1"/>
              </a:buClr>
              <a:defRPr sz="2600"/>
            </a:pPr>
            <a:r>
              <a:t>Add up the bytes in the data</a:t>
            </a:r>
          </a:p>
          <a:p>
            <a:pPr lvl="1" marL="640080" indent="-274320">
              <a:spcBef>
                <a:spcPts val="500"/>
              </a:spcBef>
              <a:buClr>
                <a:schemeClr val="accent1"/>
              </a:buClr>
              <a:defRPr sz="2600"/>
            </a:pPr>
            <a:r>
              <a:t>Include the sum in the frame</a:t>
            </a:r>
          </a:p>
          <a:p>
            <a:pPr lvl="1" marL="640080" indent="-274320">
              <a:spcBef>
                <a:spcPts val="500"/>
              </a:spcBef>
              <a:buClr>
                <a:schemeClr val="accent1"/>
              </a:buClr>
              <a:defRPr sz="2600"/>
            </a:pPr>
          </a:p>
          <a:p>
            <a:pPr lvl="1" marL="640080" indent="-274320">
              <a:spcBef>
                <a:spcPts val="500"/>
              </a:spcBef>
              <a:buClr>
                <a:schemeClr val="accent1"/>
              </a:buClr>
              <a:defRPr sz="2600"/>
            </a:pPr>
          </a:p>
          <a:p>
            <a:pPr/>
            <a:r>
              <a:t>Use ones-complement arithmetic</a:t>
            </a:r>
          </a:p>
          <a:p>
            <a:pPr/>
            <a:r>
              <a:t>Lower overhead than parity: 16 bits per frame</a:t>
            </a:r>
          </a:p>
          <a:p>
            <a:pPr/>
            <a:r>
              <a:t>But, not resilient to errors</a:t>
            </a:r>
          </a:p>
          <a:p>
            <a:pPr lvl="1" marL="640080" indent="-274320">
              <a:spcBef>
                <a:spcPts val="500"/>
              </a:spcBef>
              <a:buClr>
                <a:schemeClr val="accent1"/>
              </a:buClr>
              <a:defRPr sz="2600"/>
            </a:pPr>
            <a:r>
              <a:t>Why?</a:t>
            </a:r>
          </a:p>
          <a:p>
            <a:pPr/>
            <a:r>
              <a:t>Used in UDP, TCP, and IP</a:t>
            </a:r>
          </a:p>
        </p:txBody>
      </p:sp>
      <p:sp>
        <p:nvSpPr>
          <p:cNvPr id="400" name="TextBox 4"/>
          <p:cNvSpPr txBox="1"/>
          <p:nvPr/>
        </p:nvSpPr>
        <p:spPr>
          <a:xfrm>
            <a:off x="1571765" y="3086782"/>
            <a:ext cx="4798326" cy="523241"/>
          </a:xfrm>
          <a:prstGeom prst="rect">
            <a:avLst/>
          </a:prstGeom>
          <a:solidFill>
            <a:schemeClr val="accent1"/>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Data</a:t>
            </a:r>
          </a:p>
        </p:txBody>
      </p:sp>
      <p:sp>
        <p:nvSpPr>
          <p:cNvPr id="401" name="TextBox 5"/>
          <p:cNvSpPr txBox="1"/>
          <p:nvPr/>
        </p:nvSpPr>
        <p:spPr>
          <a:xfrm>
            <a:off x="234284" y="3086782"/>
            <a:ext cx="1337482"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START</a:t>
            </a:r>
          </a:p>
        </p:txBody>
      </p:sp>
      <p:sp>
        <p:nvSpPr>
          <p:cNvPr id="402" name="TextBox 6"/>
          <p:cNvSpPr txBox="1"/>
          <p:nvPr/>
        </p:nvSpPr>
        <p:spPr>
          <a:xfrm>
            <a:off x="7948683" y="3089085"/>
            <a:ext cx="961032" cy="5232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END</a:t>
            </a:r>
          </a:p>
        </p:txBody>
      </p:sp>
      <p:sp>
        <p:nvSpPr>
          <p:cNvPr id="403" name="TextBox 11"/>
          <p:cNvSpPr txBox="1"/>
          <p:nvPr/>
        </p:nvSpPr>
        <p:spPr>
          <a:xfrm>
            <a:off x="5962365" y="3086782"/>
            <a:ext cx="1986320" cy="523241"/>
          </a:xfrm>
          <a:prstGeom prst="rect">
            <a:avLst/>
          </a:prstGeom>
          <a:solidFill>
            <a:schemeClr val="accent3"/>
          </a:solidFill>
          <a:ln w="38100">
            <a:solidFill>
              <a:srgbClr val="78310B"/>
            </a:solidFill>
          </a:ln>
          <a:extLst>
            <a:ext uri="{C572A759-6A51-4108-AA02-DFA0A04FC94B}">
              <ma14:wrappingTextBoxFlag xmlns:ma14="http://schemas.microsoft.com/office/mac/drawingml/2011/main" val="1"/>
            </a:ext>
          </a:extLst>
        </p:spPr>
        <p:txBody>
          <a:bodyPr lIns="45719" rIns="45719">
            <a:spAutoFit/>
          </a:bodyPr>
          <a:lstStyle>
            <a:lvl1pPr algn="ctr">
              <a:defRPr sz="2800">
                <a:solidFill>
                  <a:srgbClr val="FFFFFF"/>
                </a:solidFill>
              </a:defRPr>
            </a:lvl1pPr>
          </a:lstStyle>
          <a:p>
            <a:pPr/>
            <a:r>
              <a:t>Checksum</a:t>
            </a:r>
          </a:p>
        </p:txBody>
      </p:sp>
      <p:sp>
        <p:nvSpPr>
          <p:cNvPr id="404" name="TextBox 12"/>
          <p:cNvSpPr txBox="1"/>
          <p:nvPr/>
        </p:nvSpPr>
        <p:spPr>
          <a:xfrm>
            <a:off x="2179932" y="5293471"/>
            <a:ext cx="1403766"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0101001</a:t>
            </a:r>
          </a:p>
        </p:txBody>
      </p:sp>
      <p:sp>
        <p:nvSpPr>
          <p:cNvPr id="405" name="TextBox 13"/>
          <p:cNvSpPr txBox="1"/>
          <p:nvPr/>
        </p:nvSpPr>
        <p:spPr>
          <a:xfrm>
            <a:off x="3874255" y="5293471"/>
            <a:ext cx="3557331"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1101001= 10010010</a:t>
            </a:r>
          </a:p>
        </p:txBody>
      </p:sp>
      <p:sp>
        <p:nvSpPr>
          <p:cNvPr id="406" name="TextBox 14"/>
          <p:cNvSpPr txBox="1"/>
          <p:nvPr/>
        </p:nvSpPr>
        <p:spPr>
          <a:xfrm>
            <a:off x="3460865" y="5293471"/>
            <a:ext cx="388774"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a:defRPr sz="2400"/>
            </a:lvl1pPr>
          </a:lstStyle>
          <a:p>
            <a:pPr/>
            <a:r>
              <a:t>+</a:t>
            </a:r>
          </a:p>
        </p:txBody>
      </p:sp>
      <p:sp>
        <p:nvSpPr>
          <p:cNvPr id="407" name="TextBox 16"/>
          <p:cNvSpPr txBox="1"/>
          <p:nvPr/>
        </p:nvSpPr>
        <p:spPr>
          <a:xfrm>
            <a:off x="3790092" y="5289594"/>
            <a:ext cx="272317" cy="4343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FF"/>
                </a:solidFill>
              </a:defRPr>
            </a:lvl1pPr>
          </a:lstStyle>
          <a:p>
            <a:pPr/>
            <a:r>
              <a:t>0</a:t>
            </a:r>
          </a:p>
        </p:txBody>
      </p:sp>
      <p:sp>
        <p:nvSpPr>
          <p:cNvPr id="408" name="TextBox 17"/>
          <p:cNvSpPr txBox="1"/>
          <p:nvPr/>
        </p:nvSpPr>
        <p:spPr>
          <a:xfrm>
            <a:off x="2126751" y="5293471"/>
            <a:ext cx="272317" cy="434341"/>
          </a:xfrm>
          <a:prstGeom prst="rect">
            <a:avLst/>
          </a:prstGeom>
          <a:solidFill>
            <a:schemeClr val="accent2"/>
          </a:solidFill>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solidFill>
                  <a:srgbClr val="FFFFFF"/>
                </a:solidFill>
              </a:defRPr>
            </a:lvl1pPr>
          </a:lstStyle>
          <a:p>
            <a:pPr/>
            <a:r>
              <a:t>1</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04"/>
                                        </p:tgtEl>
                                        <p:attrNameLst>
                                          <p:attrName>style.visibility</p:attrName>
                                        </p:attrNameLst>
                                      </p:cBhvr>
                                      <p:to>
                                        <p:strVal val="visible"/>
                                      </p:to>
                                    </p:set>
                                    <p:anim calcmode="lin" valueType="num">
                                      <p:cBhvr>
                                        <p:cTn id="7" dur="500" fill="hold"/>
                                        <p:tgtEl>
                                          <p:spTgt spid="404"/>
                                        </p:tgtEl>
                                        <p:attrNameLst>
                                          <p:attrName>ppt_x</p:attrName>
                                        </p:attrNameLst>
                                      </p:cBhvr>
                                      <p:tavLst>
                                        <p:tav tm="0">
                                          <p:val>
                                            <p:strVal val="#ppt_x"/>
                                          </p:val>
                                        </p:tav>
                                        <p:tav tm="100000">
                                          <p:val>
                                            <p:strVal val="#ppt_x"/>
                                          </p:val>
                                        </p:tav>
                                      </p:tavLst>
                                    </p:anim>
                                    <p:anim calcmode="lin" valueType="num">
                                      <p:cBhvr>
                                        <p:cTn id="8" dur="500" fill="hold"/>
                                        <p:tgtEl>
                                          <p:spTgt spid="40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406"/>
                                        </p:tgtEl>
                                        <p:attrNameLst>
                                          <p:attrName>style.visibility</p:attrName>
                                        </p:attrNameLst>
                                      </p:cBhvr>
                                      <p:to>
                                        <p:strVal val="visible"/>
                                      </p:to>
                                    </p:set>
                                    <p:anim calcmode="lin" valueType="num">
                                      <p:cBhvr>
                                        <p:cTn id="12" dur="500" fill="hold"/>
                                        <p:tgtEl>
                                          <p:spTgt spid="406"/>
                                        </p:tgtEl>
                                        <p:attrNameLst>
                                          <p:attrName>ppt_x</p:attrName>
                                        </p:attrNameLst>
                                      </p:cBhvr>
                                      <p:tavLst>
                                        <p:tav tm="0">
                                          <p:val>
                                            <p:strVal val="#ppt_x"/>
                                          </p:val>
                                        </p:tav>
                                        <p:tav tm="100000">
                                          <p:val>
                                            <p:strVal val="#ppt_x"/>
                                          </p:val>
                                        </p:tav>
                                      </p:tavLst>
                                    </p:anim>
                                    <p:anim calcmode="lin" valueType="num">
                                      <p:cBhvr>
                                        <p:cTn id="13" dur="500" fill="hold"/>
                                        <p:tgtEl>
                                          <p:spTgt spid="406"/>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405"/>
                                        </p:tgtEl>
                                        <p:attrNameLst>
                                          <p:attrName>style.visibility</p:attrName>
                                        </p:attrNameLst>
                                      </p:cBhvr>
                                      <p:to>
                                        <p:strVal val="visible"/>
                                      </p:to>
                                    </p:set>
                                    <p:anim calcmode="lin" valueType="num">
                                      <p:cBhvr>
                                        <p:cTn id="17" dur="500" fill="hold"/>
                                        <p:tgtEl>
                                          <p:spTgt spid="405"/>
                                        </p:tgtEl>
                                        <p:attrNameLst>
                                          <p:attrName>ppt_x</p:attrName>
                                        </p:attrNameLst>
                                      </p:cBhvr>
                                      <p:tavLst>
                                        <p:tav tm="0">
                                          <p:val>
                                            <p:strVal val="#ppt_x"/>
                                          </p:val>
                                        </p:tav>
                                        <p:tav tm="100000">
                                          <p:val>
                                            <p:strVal val="#ppt_x"/>
                                          </p:val>
                                        </p:tav>
                                      </p:tavLst>
                                    </p:anim>
                                    <p:anim calcmode="lin" valueType="num">
                                      <p:cBhvr>
                                        <p:cTn id="18" dur="500" fill="hold"/>
                                        <p:tgtEl>
                                          <p:spTgt spid="405"/>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4" fill="hold">
                                  <p:stCondLst>
                                    <p:cond delay="0"/>
                                  </p:stCondLst>
                                  <p:iterate type="el" backwards="0">
                                    <p:tmAbs val="0"/>
                                  </p:iterate>
                                  <p:childTnLst>
                                    <p:set>
                                      <p:cBhvr>
                                        <p:cTn id="22" fill="hold"/>
                                        <p:tgtEl>
                                          <p:spTgt spid="408"/>
                                        </p:tgtEl>
                                        <p:attrNameLst>
                                          <p:attrName>style.visibility</p:attrName>
                                        </p:attrNameLst>
                                      </p:cBhvr>
                                      <p:to>
                                        <p:strVal val="visible"/>
                                      </p:to>
                                    </p:set>
                                    <p:anim calcmode="lin" valueType="num">
                                      <p:cBhvr>
                                        <p:cTn id="23" dur="500" fill="hold"/>
                                        <p:tgtEl>
                                          <p:spTgt spid="408"/>
                                        </p:tgtEl>
                                        <p:attrNameLst>
                                          <p:attrName>ppt_x</p:attrName>
                                        </p:attrNameLst>
                                      </p:cBhvr>
                                      <p:tavLst>
                                        <p:tav tm="0">
                                          <p:val>
                                            <p:strVal val="#ppt_x"/>
                                          </p:val>
                                        </p:tav>
                                        <p:tav tm="100000">
                                          <p:val>
                                            <p:strVal val="#ppt_x"/>
                                          </p:val>
                                        </p:tav>
                                      </p:tavLst>
                                    </p:anim>
                                    <p:anim calcmode="lin" valueType="num">
                                      <p:cBhvr>
                                        <p:cTn id="24" dur="500" fill="hold"/>
                                        <p:tgtEl>
                                          <p:spTgt spid="408"/>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5" fill="hold">
                                  <p:stCondLst>
                                    <p:cond delay="0"/>
                                  </p:stCondLst>
                                  <p:iterate type="el" backwards="0">
                                    <p:tmAbs val="0"/>
                                  </p:iterate>
                                  <p:childTnLst>
                                    <p:set>
                                      <p:cBhvr>
                                        <p:cTn id="27" fill="hold"/>
                                        <p:tgtEl>
                                          <p:spTgt spid="407"/>
                                        </p:tgtEl>
                                        <p:attrNameLst>
                                          <p:attrName>style.visibility</p:attrName>
                                        </p:attrNameLst>
                                      </p:cBhvr>
                                      <p:to>
                                        <p:strVal val="visible"/>
                                      </p:to>
                                    </p:set>
                                    <p:anim calcmode="lin" valueType="num">
                                      <p:cBhvr>
                                        <p:cTn id="28" dur="500" fill="hold"/>
                                        <p:tgtEl>
                                          <p:spTgt spid="407"/>
                                        </p:tgtEl>
                                        <p:attrNameLst>
                                          <p:attrName>ppt_x</p:attrName>
                                        </p:attrNameLst>
                                      </p:cBhvr>
                                      <p:tavLst>
                                        <p:tav tm="0">
                                          <p:val>
                                            <p:strVal val="#ppt_x"/>
                                          </p:val>
                                        </p:tav>
                                        <p:tav tm="100000">
                                          <p:val>
                                            <p:strVal val="#ppt_x"/>
                                          </p:val>
                                        </p:tav>
                                      </p:tavLst>
                                    </p:anim>
                                    <p:anim calcmode="lin" valueType="num">
                                      <p:cBhvr>
                                        <p:cTn id="29" dur="500" fill="hold"/>
                                        <p:tgtEl>
                                          <p:spTgt spid="40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04" grpId="1"/>
      <p:bldP build="whole" bldLvl="1" animBg="1" rev="0" advAuto="0" spid="407" grpId="5"/>
      <p:bldP build="whole" bldLvl="1" animBg="1" rev="0" advAuto="0" spid="405" grpId="3"/>
      <p:bldP build="whole" bldLvl="1" animBg="1" rev="0" advAuto="0" spid="408" grpId="4"/>
      <p:bldP build="whole" bldLvl="1" animBg="1" rev="0" advAuto="0" spid="406" grpId="2"/>
    </p:bldLst>
  </p:timing>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2" name="Title 1"/>
          <p:cNvSpPr txBox="1"/>
          <p:nvPr>
            <p:ph type="title"/>
          </p:nvPr>
        </p:nvSpPr>
        <p:spPr>
          <a:prstGeom prst="rect">
            <a:avLst/>
          </a:prstGeom>
        </p:spPr>
        <p:txBody>
          <a:bodyPr/>
          <a:lstStyle/>
          <a:p>
            <a:pPr/>
            <a:r>
              <a:t>Cyclic Redundancy Check (CRC)</a:t>
            </a:r>
          </a:p>
        </p:txBody>
      </p:sp>
      <p:sp>
        <p:nvSpPr>
          <p:cNvPr id="41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14" name="Content Placeholder 3"/>
          <p:cNvSpPr txBox="1"/>
          <p:nvPr>
            <p:ph type="body" idx="1"/>
          </p:nvPr>
        </p:nvSpPr>
        <p:spPr>
          <a:xfrm>
            <a:off x="0" y="1600200"/>
            <a:ext cx="9144000" cy="5105400"/>
          </a:xfrm>
          <a:prstGeom prst="rect">
            <a:avLst/>
          </a:prstGeom>
        </p:spPr>
        <p:txBody>
          <a:bodyPr/>
          <a:lstStyle/>
          <a:p>
            <a:pPr/>
            <a:r>
              <a:t>Uses field theory to compute a semi-unique value for a given message</a:t>
            </a:r>
          </a:p>
          <a:p>
            <a:pPr/>
            <a:r>
              <a:t>Much better performance than previous approaches</a:t>
            </a:r>
          </a:p>
          <a:p>
            <a:pPr lvl="1" marL="640080" indent="-274320">
              <a:spcBef>
                <a:spcPts val="500"/>
              </a:spcBef>
              <a:buClr>
                <a:schemeClr val="accent1"/>
              </a:buClr>
              <a:defRPr sz="2600"/>
            </a:pPr>
            <a:r>
              <a:t>Fixed size overhead per frame (usually 32-bits)</a:t>
            </a:r>
          </a:p>
          <a:p>
            <a:pPr lvl="1" marL="640080" indent="-274320">
              <a:spcBef>
                <a:spcPts val="500"/>
              </a:spcBef>
              <a:buClr>
                <a:schemeClr val="accent1"/>
              </a:buClr>
              <a:defRPr sz="2600">
                <a:solidFill>
                  <a:schemeClr val="accent2"/>
                </a:solidFill>
              </a:defRPr>
            </a:pPr>
            <a:r>
              <a:t>Quick to implement in hardware</a:t>
            </a:r>
          </a:p>
          <a:p>
            <a:pPr lvl="1" marL="640080" indent="-274320">
              <a:spcBef>
                <a:spcPts val="500"/>
              </a:spcBef>
              <a:buClr>
                <a:schemeClr val="accent1"/>
              </a:buClr>
              <a:defRPr sz="2600"/>
            </a:pPr>
            <a:r>
              <a:t>Only 1 in 2</a:t>
            </a:r>
            <a:r>
              <a:rPr baseline="30000"/>
              <a:t>32</a:t>
            </a:r>
            <a:r>
              <a:t> chance of missing an error with 32-bit CRC</a:t>
            </a:r>
          </a:p>
          <a:p>
            <a:pPr/>
            <a:r>
              <a:t>Details are in the book/on Wikipedia</a:t>
            </a:r>
          </a:p>
        </p:txBody>
      </p:sp>
    </p:spTree>
  </p:cSld>
  <p:clrMapOvr>
    <a:masterClrMapping/>
  </p:clrMapOvr>
  <p:transition xmlns:p14="http://schemas.microsoft.com/office/powerpoint/2010/main" spd="med" advClick="1"/>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16" name="Questions – Error Checking?"/>
          <p:cNvSpPr txBox="1"/>
          <p:nvPr>
            <p:ph type="title"/>
          </p:nvPr>
        </p:nvSpPr>
        <p:spPr>
          <a:prstGeom prst="rect">
            <a:avLst/>
          </a:prstGeom>
        </p:spPr>
        <p:txBody>
          <a:bodyPr/>
          <a:lstStyle/>
          <a:p>
            <a:pPr/>
            <a:r>
              <a:t>Questions – Error Checking?</a:t>
            </a:r>
          </a:p>
        </p:txBody>
      </p:sp>
      <p:sp>
        <p:nvSpPr>
          <p:cNvPr id="417"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418"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20" name="Title 1"/>
          <p:cNvSpPr txBox="1"/>
          <p:nvPr>
            <p:ph type="title"/>
          </p:nvPr>
        </p:nvSpPr>
        <p:spPr>
          <a:prstGeom prst="rect">
            <a:avLst/>
          </a:prstGeom>
        </p:spPr>
        <p:txBody>
          <a:bodyPr/>
          <a:lstStyle/>
          <a:p>
            <a:pPr/>
            <a:r>
              <a:t>What About Reliability?</a:t>
            </a:r>
          </a:p>
        </p:txBody>
      </p:sp>
      <p:sp>
        <p:nvSpPr>
          <p:cNvPr id="421"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22" name="Content Placeholder 3"/>
          <p:cNvSpPr txBox="1"/>
          <p:nvPr>
            <p:ph type="body" idx="1"/>
          </p:nvPr>
        </p:nvSpPr>
        <p:spPr>
          <a:prstGeom prst="rect">
            <a:avLst/>
          </a:prstGeom>
        </p:spPr>
        <p:txBody>
          <a:bodyPr/>
          <a:lstStyle/>
          <a:p>
            <a:pPr/>
            <a:r>
              <a:t>How does a sender know that a frame was received?</a:t>
            </a:r>
          </a:p>
          <a:p>
            <a:pPr lvl="1" marL="640080" indent="-274320">
              <a:spcBef>
                <a:spcPts val="500"/>
              </a:spcBef>
              <a:buClr>
                <a:schemeClr val="accent1"/>
              </a:buClr>
              <a:defRPr sz="2600"/>
            </a:pPr>
            <a:r>
              <a:t>What if it has errors?</a:t>
            </a:r>
          </a:p>
          <a:p>
            <a:pPr lvl="1" marL="640080" indent="-274320">
              <a:spcBef>
                <a:spcPts val="500"/>
              </a:spcBef>
              <a:buClr>
                <a:schemeClr val="accent1"/>
              </a:buClr>
              <a:defRPr sz="2600"/>
            </a:pPr>
            <a:r>
              <a:t>What if it never arrives at all?</a:t>
            </a:r>
          </a:p>
        </p:txBody>
      </p:sp>
      <p:sp>
        <p:nvSpPr>
          <p:cNvPr id="423" name="Straight Arrow Connector 5"/>
          <p:cNvSpPr/>
          <p:nvPr/>
        </p:nvSpPr>
        <p:spPr>
          <a:xfrm flipH="1">
            <a:off x="2735033" y="4064806"/>
            <a:ext cx="1" cy="2183644"/>
          </a:xfrm>
          <a:prstGeom prst="line">
            <a:avLst/>
          </a:prstGeom>
          <a:ln w="57150">
            <a:solidFill>
              <a:srgbClr val="000000"/>
            </a:solidFill>
            <a:tailEnd type="triangle"/>
          </a:ln>
        </p:spPr>
        <p:txBody>
          <a:bodyPr lIns="45719" rIns="45719"/>
          <a:lstStyle/>
          <a:p>
            <a:pPr/>
          </a:p>
        </p:txBody>
      </p:sp>
      <p:sp>
        <p:nvSpPr>
          <p:cNvPr id="424" name="Straight Arrow Connector 7"/>
          <p:cNvSpPr/>
          <p:nvPr/>
        </p:nvSpPr>
        <p:spPr>
          <a:xfrm flipH="1">
            <a:off x="6217486" y="4064806"/>
            <a:ext cx="1" cy="2183644"/>
          </a:xfrm>
          <a:prstGeom prst="line">
            <a:avLst/>
          </a:prstGeom>
          <a:ln w="57150">
            <a:solidFill>
              <a:srgbClr val="000000"/>
            </a:solidFill>
            <a:tailEnd type="triangle"/>
          </a:ln>
        </p:spPr>
        <p:txBody>
          <a:bodyPr lIns="45719" rIns="45719"/>
          <a:lstStyle/>
          <a:p>
            <a:pPr/>
          </a:p>
        </p:txBody>
      </p:sp>
      <p:sp>
        <p:nvSpPr>
          <p:cNvPr id="425" name="TextBox 8"/>
          <p:cNvSpPr txBox="1"/>
          <p:nvPr/>
        </p:nvSpPr>
        <p:spPr>
          <a:xfrm>
            <a:off x="2208285" y="3603142"/>
            <a:ext cx="96020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Sender</a:t>
            </a:r>
          </a:p>
        </p:txBody>
      </p:sp>
      <p:sp>
        <p:nvSpPr>
          <p:cNvPr id="426" name="TextBox 9"/>
          <p:cNvSpPr txBox="1"/>
          <p:nvPr/>
        </p:nvSpPr>
        <p:spPr>
          <a:xfrm>
            <a:off x="5613441" y="3603140"/>
            <a:ext cx="116722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Receiver</a:t>
            </a:r>
          </a:p>
        </p:txBody>
      </p:sp>
      <p:sp>
        <p:nvSpPr>
          <p:cNvPr id="427" name="TextBox 10"/>
          <p:cNvSpPr txBox="1"/>
          <p:nvPr/>
        </p:nvSpPr>
        <p:spPr>
          <a:xfrm rot="16200000">
            <a:off x="1693124" y="5016930"/>
            <a:ext cx="71671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Time</a:t>
            </a:r>
          </a:p>
        </p:txBody>
      </p:sp>
      <p:grpSp>
        <p:nvGrpSpPr>
          <p:cNvPr id="430" name="Group 21"/>
          <p:cNvGrpSpPr/>
          <p:nvPr/>
        </p:nvGrpSpPr>
        <p:grpSpPr>
          <a:xfrm>
            <a:off x="2735032" y="3974460"/>
            <a:ext cx="3384647" cy="843428"/>
            <a:chOff x="0" y="0"/>
            <a:chExt cx="3384645" cy="843427"/>
          </a:xfrm>
        </p:grpSpPr>
        <p:sp>
          <p:nvSpPr>
            <p:cNvPr id="428" name="Straight Arrow Connector 12"/>
            <p:cNvSpPr/>
            <p:nvPr/>
          </p:nvSpPr>
          <p:spPr>
            <a:xfrm>
              <a:off x="-1" y="240473"/>
              <a:ext cx="3384647" cy="602955"/>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29" name="TextBox 15"/>
            <p:cNvSpPr txBox="1"/>
            <p:nvPr/>
          </p:nvSpPr>
          <p:spPr>
            <a:xfrm rot="565613">
              <a:off x="1271618" y="67255"/>
              <a:ext cx="857063"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Frame</a:t>
              </a:r>
            </a:p>
          </p:txBody>
        </p:sp>
      </p:grpSp>
      <p:grpSp>
        <p:nvGrpSpPr>
          <p:cNvPr id="433" name="Group 22"/>
          <p:cNvGrpSpPr/>
          <p:nvPr/>
        </p:nvGrpSpPr>
        <p:grpSpPr>
          <a:xfrm>
            <a:off x="2735032" y="4872480"/>
            <a:ext cx="3482454" cy="754625"/>
            <a:chOff x="0" y="0"/>
            <a:chExt cx="3482452" cy="754624"/>
          </a:xfrm>
        </p:grpSpPr>
        <p:sp>
          <p:nvSpPr>
            <p:cNvPr id="431" name="Straight Arrow Connector 14"/>
            <p:cNvSpPr/>
            <p:nvPr/>
          </p:nvSpPr>
          <p:spPr>
            <a:xfrm flipH="1">
              <a:off x="0" y="-1"/>
              <a:ext cx="3482453" cy="550282"/>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32" name="TextBox 16"/>
            <p:cNvSpPr txBox="1"/>
            <p:nvPr/>
          </p:nvSpPr>
          <p:spPr>
            <a:xfrm rot="21037718">
              <a:off x="1382487" y="272027"/>
              <a:ext cx="628313"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ACK</a:t>
              </a:r>
            </a:p>
          </p:txBody>
        </p:sp>
      </p:grpSp>
      <p:grpSp>
        <p:nvGrpSpPr>
          <p:cNvPr id="436" name="Group 23"/>
          <p:cNvGrpSpPr/>
          <p:nvPr/>
        </p:nvGrpSpPr>
        <p:grpSpPr>
          <a:xfrm>
            <a:off x="2894927" y="5558148"/>
            <a:ext cx="3184883" cy="997802"/>
            <a:chOff x="0" y="0"/>
            <a:chExt cx="3184882" cy="997801"/>
          </a:xfrm>
        </p:grpSpPr>
        <p:sp>
          <p:nvSpPr>
            <p:cNvPr id="434" name="Rectangular Callout 24"/>
            <p:cNvSpPr/>
            <p:nvPr/>
          </p:nvSpPr>
          <p:spPr>
            <a:xfrm flipH="1">
              <a:off x="-1" y="0"/>
              <a:ext cx="3154234" cy="99780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74"/>
                  </a:moveTo>
                  <a:lnTo>
                    <a:pt x="3600" y="10274"/>
                  </a:lnTo>
                  <a:lnTo>
                    <a:pt x="10319" y="0"/>
                  </a:lnTo>
                  <a:lnTo>
                    <a:pt x="9000" y="10274"/>
                  </a:lnTo>
                  <a:lnTo>
                    <a:pt x="21600" y="10274"/>
                  </a:lnTo>
                  <a:lnTo>
                    <a:pt x="21600" y="21600"/>
                  </a:lnTo>
                  <a:lnTo>
                    <a:pt x="0" y="21600"/>
                  </a:lnTo>
                  <a:lnTo>
                    <a:pt x="0" y="12161"/>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435" name="TextBox 25"/>
            <p:cNvSpPr txBox="1"/>
            <p:nvPr/>
          </p:nvSpPr>
          <p:spPr>
            <a:xfrm>
              <a:off x="30650" y="474581"/>
              <a:ext cx="3154233"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Acknowledgement</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30"/>
                                        </p:tgtEl>
                                        <p:attrNameLst>
                                          <p:attrName>style.visibility</p:attrName>
                                        </p:attrNameLst>
                                      </p:cBhvr>
                                      <p:to>
                                        <p:strVal val="visible"/>
                                      </p:to>
                                    </p:set>
                                    <p:animEffect filter="wipe(left)" transition="in">
                                      <p:cBhvr>
                                        <p:cTn id="7" dur="500"/>
                                        <p:tgtEl>
                                          <p:spTgt spid="430"/>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433"/>
                                        </p:tgtEl>
                                        <p:attrNameLst>
                                          <p:attrName>style.visibility</p:attrName>
                                        </p:attrNameLst>
                                      </p:cBhvr>
                                      <p:to>
                                        <p:strVal val="visible"/>
                                      </p:to>
                                    </p:set>
                                    <p:animEffect filter="wipe(right)" transition="in">
                                      <p:cBhvr>
                                        <p:cTn id="12" dur="500"/>
                                        <p:tgtEl>
                                          <p:spTgt spid="433"/>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4" presetID="2" grpId="3" fill="hold">
                                  <p:stCondLst>
                                    <p:cond delay="0"/>
                                  </p:stCondLst>
                                  <p:iterate type="el" backwards="0">
                                    <p:tmAbs val="0"/>
                                  </p:iterate>
                                  <p:childTnLst>
                                    <p:set>
                                      <p:cBhvr>
                                        <p:cTn id="16" fill="hold"/>
                                        <p:tgtEl>
                                          <p:spTgt spid="436"/>
                                        </p:tgtEl>
                                        <p:attrNameLst>
                                          <p:attrName>style.visibility</p:attrName>
                                        </p:attrNameLst>
                                      </p:cBhvr>
                                      <p:to>
                                        <p:strVal val="visible"/>
                                      </p:to>
                                    </p:set>
                                    <p:anim calcmode="lin" valueType="num">
                                      <p:cBhvr>
                                        <p:cTn id="17" dur="500" fill="hold"/>
                                        <p:tgtEl>
                                          <p:spTgt spid="436"/>
                                        </p:tgtEl>
                                        <p:attrNameLst>
                                          <p:attrName>ppt_x</p:attrName>
                                        </p:attrNameLst>
                                      </p:cBhvr>
                                      <p:tavLst>
                                        <p:tav tm="0">
                                          <p:val>
                                            <p:strVal val="#ppt_x"/>
                                          </p:val>
                                        </p:tav>
                                        <p:tav tm="100000">
                                          <p:val>
                                            <p:strVal val="#ppt_x"/>
                                          </p:val>
                                        </p:tav>
                                      </p:tavLst>
                                    </p:anim>
                                    <p:anim calcmode="lin" valueType="num">
                                      <p:cBhvr>
                                        <p:cTn id="18" dur="500" fill="hold"/>
                                        <p:tgtEl>
                                          <p:spTgt spid="43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30" grpId="1"/>
      <p:bldP build="whole" bldLvl="1" animBg="1" rev="0" advAuto="0" spid="433" grpId="2"/>
      <p:bldP build="whole" bldLvl="1" animBg="1" rev="0" advAuto="0" spid="436" grpId="3"/>
    </p:bldLst>
  </p:timing>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38" name="Title 1"/>
          <p:cNvSpPr txBox="1"/>
          <p:nvPr>
            <p:ph type="title"/>
          </p:nvPr>
        </p:nvSpPr>
        <p:spPr>
          <a:prstGeom prst="rect">
            <a:avLst/>
          </a:prstGeom>
        </p:spPr>
        <p:txBody>
          <a:bodyPr/>
          <a:lstStyle/>
          <a:p>
            <a:pPr/>
            <a:r>
              <a:t>Stop and Wait</a:t>
            </a:r>
          </a:p>
        </p:txBody>
      </p:sp>
      <p:sp>
        <p:nvSpPr>
          <p:cNvPr id="43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40" name="Content Placeholder 3"/>
          <p:cNvSpPr txBox="1"/>
          <p:nvPr>
            <p:ph type="body" idx="1"/>
          </p:nvPr>
        </p:nvSpPr>
        <p:spPr>
          <a:xfrm>
            <a:off x="8959" y="1600200"/>
            <a:ext cx="4930590" cy="5105400"/>
          </a:xfrm>
          <a:prstGeom prst="rect">
            <a:avLst/>
          </a:prstGeom>
        </p:spPr>
        <p:txBody>
          <a:bodyPr/>
          <a:lstStyle/>
          <a:p>
            <a:pPr>
              <a:lnSpc>
                <a:spcPct val="90000"/>
              </a:lnSpc>
            </a:pPr>
            <a:r>
              <a:t>Simplest form of reliability</a:t>
            </a:r>
          </a:p>
          <a:p>
            <a:pPr>
              <a:lnSpc>
                <a:spcPct val="90000"/>
              </a:lnSpc>
            </a:pPr>
            <a:r>
              <a:t>Example: Bluetooth</a:t>
            </a:r>
          </a:p>
          <a:p>
            <a:pPr>
              <a:lnSpc>
                <a:spcPct val="90000"/>
              </a:lnSpc>
            </a:pPr>
            <a:r>
              <a:t>Problems?</a:t>
            </a:r>
          </a:p>
          <a:p>
            <a:pPr lvl="1" marL="640080" indent="-274320">
              <a:lnSpc>
                <a:spcPct val="90000"/>
              </a:lnSpc>
              <a:spcBef>
                <a:spcPts val="500"/>
              </a:spcBef>
              <a:buClr>
                <a:schemeClr val="accent1"/>
              </a:buClr>
              <a:defRPr sz="2600">
                <a:solidFill>
                  <a:schemeClr val="accent1"/>
                </a:solidFill>
              </a:defRPr>
            </a:pPr>
            <a:r>
              <a:t>Utilization</a:t>
            </a:r>
          </a:p>
          <a:p>
            <a:pPr lvl="1" marL="640080" indent="-274320">
              <a:lnSpc>
                <a:spcPct val="90000"/>
              </a:lnSpc>
              <a:spcBef>
                <a:spcPts val="500"/>
              </a:spcBef>
              <a:buClr>
                <a:schemeClr val="accent1"/>
              </a:buClr>
              <a:defRPr sz="2600"/>
            </a:pPr>
            <a:r>
              <a:t>Can only have one frame in flight at any time</a:t>
            </a:r>
          </a:p>
          <a:p>
            <a:pPr>
              <a:lnSpc>
                <a:spcPct val="90000"/>
              </a:lnSpc>
            </a:pPr>
            <a:r>
              <a:t>10Gbps link and 10ms delay</a:t>
            </a:r>
          </a:p>
          <a:p>
            <a:pPr lvl="1" marL="640080" indent="-274320">
              <a:lnSpc>
                <a:spcPct val="90000"/>
              </a:lnSpc>
              <a:spcBef>
                <a:spcPts val="500"/>
              </a:spcBef>
              <a:buClr>
                <a:schemeClr val="accent1"/>
              </a:buClr>
              <a:defRPr sz="2600"/>
            </a:pPr>
            <a:r>
              <a:t>Need 100 Mbit to fill the pipe</a:t>
            </a:r>
          </a:p>
          <a:p>
            <a:pPr lvl="1" marL="640080" indent="-274320">
              <a:lnSpc>
                <a:spcPct val="90000"/>
              </a:lnSpc>
              <a:spcBef>
                <a:spcPts val="500"/>
              </a:spcBef>
              <a:buClr>
                <a:schemeClr val="accent1"/>
              </a:buClr>
              <a:defRPr sz="2600"/>
            </a:pPr>
            <a:r>
              <a:t>Assume packets are 1500B</a:t>
            </a:r>
          </a:p>
          <a:p>
            <a:pPr marL="0" indent="0" algn="ctr">
              <a:lnSpc>
                <a:spcPct val="90000"/>
              </a:lnSpc>
              <a:buSzTx/>
              <a:buFont typeface="Wingdings"/>
              <a:buNone/>
              <a:defRPr sz="2400"/>
            </a:pPr>
            <a:r>
              <a:t>1500B*8bit/(2*10ms) = 600Kbps</a:t>
            </a:r>
          </a:p>
          <a:p>
            <a:pPr marL="0" indent="0" algn="ctr">
              <a:lnSpc>
                <a:spcPct val="90000"/>
              </a:lnSpc>
              <a:buSzTx/>
              <a:buFont typeface="Wingdings"/>
              <a:buNone/>
              <a:defRPr sz="2800"/>
            </a:pPr>
            <a:r>
              <a:t>Utilization is 0.006%</a:t>
            </a:r>
          </a:p>
        </p:txBody>
      </p:sp>
      <p:sp>
        <p:nvSpPr>
          <p:cNvPr id="441" name="Straight Arrow Connector 4"/>
          <p:cNvSpPr/>
          <p:nvPr/>
        </p:nvSpPr>
        <p:spPr>
          <a:xfrm flipH="1">
            <a:off x="5867825" y="2573394"/>
            <a:ext cx="1" cy="4060640"/>
          </a:xfrm>
          <a:prstGeom prst="line">
            <a:avLst/>
          </a:prstGeom>
          <a:ln w="57150">
            <a:solidFill>
              <a:srgbClr val="000000"/>
            </a:solidFill>
            <a:tailEnd type="triangle"/>
          </a:ln>
        </p:spPr>
        <p:txBody>
          <a:bodyPr lIns="45719" rIns="45719"/>
          <a:lstStyle/>
          <a:p>
            <a:pPr/>
          </a:p>
        </p:txBody>
      </p:sp>
      <p:sp>
        <p:nvSpPr>
          <p:cNvPr id="442" name="Straight Arrow Connector 5"/>
          <p:cNvSpPr/>
          <p:nvPr/>
        </p:nvSpPr>
        <p:spPr>
          <a:xfrm>
            <a:off x="8572342" y="2573394"/>
            <a:ext cx="25616" cy="4060639"/>
          </a:xfrm>
          <a:prstGeom prst="line">
            <a:avLst/>
          </a:prstGeom>
          <a:ln w="57150">
            <a:solidFill>
              <a:srgbClr val="000000"/>
            </a:solidFill>
            <a:tailEnd type="triangle"/>
          </a:ln>
        </p:spPr>
        <p:txBody>
          <a:bodyPr lIns="45719" rIns="45719"/>
          <a:lstStyle/>
          <a:p>
            <a:pPr/>
          </a:p>
        </p:txBody>
      </p:sp>
      <p:sp>
        <p:nvSpPr>
          <p:cNvPr id="443" name="TextBox 6"/>
          <p:cNvSpPr txBox="1"/>
          <p:nvPr/>
        </p:nvSpPr>
        <p:spPr>
          <a:xfrm>
            <a:off x="5341079" y="2111730"/>
            <a:ext cx="96020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Sender</a:t>
            </a:r>
          </a:p>
        </p:txBody>
      </p:sp>
      <p:sp>
        <p:nvSpPr>
          <p:cNvPr id="444" name="TextBox 7"/>
          <p:cNvSpPr txBox="1"/>
          <p:nvPr/>
        </p:nvSpPr>
        <p:spPr>
          <a:xfrm>
            <a:off x="7758748" y="2111730"/>
            <a:ext cx="116722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Receiver</a:t>
            </a:r>
          </a:p>
        </p:txBody>
      </p:sp>
      <p:grpSp>
        <p:nvGrpSpPr>
          <p:cNvPr id="447" name="Group 9"/>
          <p:cNvGrpSpPr/>
          <p:nvPr/>
        </p:nvGrpSpPr>
        <p:grpSpPr>
          <a:xfrm>
            <a:off x="5867825" y="2501069"/>
            <a:ext cx="2596402" cy="825407"/>
            <a:chOff x="0" y="0"/>
            <a:chExt cx="2596401" cy="825406"/>
          </a:xfrm>
        </p:grpSpPr>
        <p:sp>
          <p:nvSpPr>
            <p:cNvPr id="445" name="Straight Arrow Connector 10"/>
            <p:cNvSpPr/>
            <p:nvPr/>
          </p:nvSpPr>
          <p:spPr>
            <a:xfrm>
              <a:off x="-1" y="222452"/>
              <a:ext cx="2596402" cy="602955"/>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46" name="TextBox 11"/>
            <p:cNvSpPr txBox="1"/>
            <p:nvPr/>
          </p:nvSpPr>
          <p:spPr>
            <a:xfrm rot="565613">
              <a:off x="974647" y="67255"/>
              <a:ext cx="85706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Frame</a:t>
              </a:r>
            </a:p>
          </p:txBody>
        </p:sp>
      </p:grpSp>
      <p:grpSp>
        <p:nvGrpSpPr>
          <p:cNvPr id="450" name="Group 12"/>
          <p:cNvGrpSpPr/>
          <p:nvPr/>
        </p:nvGrpSpPr>
        <p:grpSpPr>
          <a:xfrm>
            <a:off x="5867825" y="3381067"/>
            <a:ext cx="2671433" cy="741084"/>
            <a:chOff x="0" y="0"/>
            <a:chExt cx="2671431" cy="741082"/>
          </a:xfrm>
        </p:grpSpPr>
        <p:sp>
          <p:nvSpPr>
            <p:cNvPr id="448" name="Straight Arrow Connector 13"/>
            <p:cNvSpPr/>
            <p:nvPr/>
          </p:nvSpPr>
          <p:spPr>
            <a:xfrm flipH="1">
              <a:off x="0" y="-1"/>
              <a:ext cx="2671432" cy="550282"/>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49" name="TextBox 14"/>
            <p:cNvSpPr txBox="1"/>
            <p:nvPr/>
          </p:nvSpPr>
          <p:spPr>
            <a:xfrm rot="21037718">
              <a:off x="1059027" y="258486"/>
              <a:ext cx="628314"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ACK</a:t>
              </a:r>
            </a:p>
          </p:txBody>
        </p:sp>
      </p:grpSp>
      <p:grpSp>
        <p:nvGrpSpPr>
          <p:cNvPr id="453" name="Group 23"/>
          <p:cNvGrpSpPr/>
          <p:nvPr/>
        </p:nvGrpSpPr>
        <p:grpSpPr>
          <a:xfrm>
            <a:off x="5868470" y="3959778"/>
            <a:ext cx="2208062" cy="681683"/>
            <a:chOff x="0" y="0"/>
            <a:chExt cx="2208061" cy="681681"/>
          </a:xfrm>
        </p:grpSpPr>
        <p:sp>
          <p:nvSpPr>
            <p:cNvPr id="451" name="Straight Arrow Connector 24"/>
            <p:cNvSpPr/>
            <p:nvPr/>
          </p:nvSpPr>
          <p:spPr>
            <a:xfrm>
              <a:off x="0" y="184865"/>
              <a:ext cx="2208062" cy="496817"/>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52" name="TextBox 25"/>
            <p:cNvSpPr txBox="1"/>
            <p:nvPr/>
          </p:nvSpPr>
          <p:spPr>
            <a:xfrm rot="565613">
              <a:off x="821684" y="67255"/>
              <a:ext cx="857063"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Frame</a:t>
              </a:r>
            </a:p>
          </p:txBody>
        </p:sp>
      </p:grpSp>
      <p:sp>
        <p:nvSpPr>
          <p:cNvPr id="454" name="Multiply 26"/>
          <p:cNvSpPr/>
          <p:nvPr/>
        </p:nvSpPr>
        <p:spPr>
          <a:xfrm>
            <a:off x="8007885" y="4424138"/>
            <a:ext cx="489239" cy="4892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2"/>
          </a:solidFill>
          <a:ln w="19050">
            <a:solidFill>
              <a:srgbClr val="6D0F14"/>
            </a:solidFill>
          </a:ln>
        </p:spPr>
        <p:txBody>
          <a:bodyPr lIns="45719" rIns="45719" anchor="ctr"/>
          <a:lstStyle/>
          <a:p>
            <a:pPr algn="ctr">
              <a:defRPr>
                <a:solidFill>
                  <a:srgbClr val="FFFFFF"/>
                </a:solidFill>
              </a:defRPr>
            </a:pPr>
          </a:p>
        </p:txBody>
      </p:sp>
      <p:grpSp>
        <p:nvGrpSpPr>
          <p:cNvPr id="457" name="Group 27"/>
          <p:cNvGrpSpPr/>
          <p:nvPr/>
        </p:nvGrpSpPr>
        <p:grpSpPr>
          <a:xfrm>
            <a:off x="4922282" y="4162652"/>
            <a:ext cx="837596" cy="1709596"/>
            <a:chOff x="0" y="0"/>
            <a:chExt cx="837594" cy="1709594"/>
          </a:xfrm>
        </p:grpSpPr>
        <p:sp>
          <p:nvSpPr>
            <p:cNvPr id="455" name="Left Brace 28"/>
            <p:cNvSpPr/>
            <p:nvPr/>
          </p:nvSpPr>
          <p:spPr>
            <a:xfrm>
              <a:off x="461665" y="0"/>
              <a:ext cx="375930" cy="170959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423"/>
                    <a:pt x="10800" y="21204"/>
                  </a:cubicBezTo>
                  <a:lnTo>
                    <a:pt x="10800" y="11196"/>
                  </a:lnTo>
                  <a:cubicBezTo>
                    <a:pt x="10800" y="10977"/>
                    <a:pt x="5965" y="10800"/>
                    <a:pt x="0" y="10800"/>
                  </a:cubicBezTo>
                  <a:cubicBezTo>
                    <a:pt x="5965" y="10800"/>
                    <a:pt x="10800" y="10623"/>
                    <a:pt x="10800" y="10404"/>
                  </a:cubicBezTo>
                  <a:lnTo>
                    <a:pt x="10800" y="396"/>
                  </a:lnTo>
                  <a:cubicBezTo>
                    <a:pt x="10800" y="177"/>
                    <a:pt x="15635" y="0"/>
                    <a:pt x="21600" y="0"/>
                  </a:cubicBezTo>
                </a:path>
              </a:pathLst>
            </a:custGeom>
            <a:noFill/>
            <a:ln w="57150" cap="flat">
              <a:solidFill>
                <a:schemeClr val="accent3"/>
              </a:solidFill>
              <a:prstDash val="solid"/>
              <a:round/>
            </a:ln>
            <a:effectLst/>
          </p:spPr>
          <p:txBody>
            <a:bodyPr wrap="square" lIns="45719" tIns="45719" rIns="45719" bIns="45719" numCol="1" anchor="ctr">
              <a:noAutofit/>
            </a:bodyPr>
            <a:lstStyle/>
            <a:p>
              <a:pPr algn="ctr"/>
            </a:p>
          </p:txBody>
        </p:sp>
        <p:sp>
          <p:nvSpPr>
            <p:cNvPr id="456" name="TextBox 29"/>
            <p:cNvSpPr txBox="1"/>
            <p:nvPr/>
          </p:nvSpPr>
          <p:spPr>
            <a:xfrm rot="16200000">
              <a:off x="-297160" y="787122"/>
              <a:ext cx="102866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Timeout</a:t>
              </a:r>
            </a:p>
          </p:txBody>
        </p:sp>
      </p:grpSp>
      <p:grpSp>
        <p:nvGrpSpPr>
          <p:cNvPr id="460" name="Group 36"/>
          <p:cNvGrpSpPr/>
          <p:nvPr/>
        </p:nvGrpSpPr>
        <p:grpSpPr>
          <a:xfrm>
            <a:off x="5868468" y="5625034"/>
            <a:ext cx="2596402" cy="825407"/>
            <a:chOff x="0" y="0"/>
            <a:chExt cx="2596401" cy="825406"/>
          </a:xfrm>
        </p:grpSpPr>
        <p:sp>
          <p:nvSpPr>
            <p:cNvPr id="458" name="Straight Arrow Connector 37"/>
            <p:cNvSpPr/>
            <p:nvPr/>
          </p:nvSpPr>
          <p:spPr>
            <a:xfrm>
              <a:off x="-1" y="222452"/>
              <a:ext cx="2596402" cy="602955"/>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59" name="TextBox 38"/>
            <p:cNvSpPr txBox="1"/>
            <p:nvPr/>
          </p:nvSpPr>
          <p:spPr>
            <a:xfrm rot="565613">
              <a:off x="974647" y="67255"/>
              <a:ext cx="85706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Frame</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8" presetID="22" grpId="1" fill="hold">
                                  <p:stCondLst>
                                    <p:cond delay="0"/>
                                  </p:stCondLst>
                                  <p:iterate type="el" backwards="0">
                                    <p:tmAbs val="0"/>
                                  </p:iterate>
                                  <p:childTnLst>
                                    <p:set>
                                      <p:cBhvr>
                                        <p:cTn id="6" fill="hold"/>
                                        <p:tgtEl>
                                          <p:spTgt spid="447"/>
                                        </p:tgtEl>
                                        <p:attrNameLst>
                                          <p:attrName>style.visibility</p:attrName>
                                        </p:attrNameLst>
                                      </p:cBhvr>
                                      <p:to>
                                        <p:strVal val="visible"/>
                                      </p:to>
                                    </p:set>
                                    <p:animEffect filter="wipe(left)" transition="in">
                                      <p:cBhvr>
                                        <p:cTn id="7" dur="500"/>
                                        <p:tgtEl>
                                          <p:spTgt spid="447"/>
                                        </p:tgtEl>
                                      </p:cBhvr>
                                    </p:animEffect>
                                  </p:childTnLst>
                                </p:cTn>
                              </p:par>
                            </p:childTnLst>
                          </p:cTn>
                        </p:par>
                      </p:childTnLst>
                    </p:cTn>
                  </p:par>
                  <p:par>
                    <p:cTn id="8" fill="hold">
                      <p:stCondLst>
                        <p:cond delay="indefinite"/>
                      </p:stCondLst>
                      <p:childTnLst>
                        <p:par>
                          <p:cTn id="9" fill="hold">
                            <p:stCondLst>
                              <p:cond delay="0"/>
                            </p:stCondLst>
                            <p:childTnLst>
                              <p:par>
                                <p:cTn id="10" presetClass="entr" nodeType="clickEffect" presetSubtype="2" presetID="22" grpId="2" fill="hold">
                                  <p:stCondLst>
                                    <p:cond delay="0"/>
                                  </p:stCondLst>
                                  <p:iterate type="el" backwards="0">
                                    <p:tmAbs val="0"/>
                                  </p:iterate>
                                  <p:childTnLst>
                                    <p:set>
                                      <p:cBhvr>
                                        <p:cTn id="11" fill="hold"/>
                                        <p:tgtEl>
                                          <p:spTgt spid="450"/>
                                        </p:tgtEl>
                                        <p:attrNameLst>
                                          <p:attrName>style.visibility</p:attrName>
                                        </p:attrNameLst>
                                      </p:cBhvr>
                                      <p:to>
                                        <p:strVal val="visible"/>
                                      </p:to>
                                    </p:set>
                                    <p:animEffect filter="wipe(right)" transition="in">
                                      <p:cBhvr>
                                        <p:cTn id="12" dur="500"/>
                                        <p:tgtEl>
                                          <p:spTgt spid="450"/>
                                        </p:tgtEl>
                                      </p:cBhvr>
                                    </p:animEffec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8" presetID="22" grpId="3" fill="hold">
                                  <p:stCondLst>
                                    <p:cond delay="0"/>
                                  </p:stCondLst>
                                  <p:iterate type="el" backwards="0">
                                    <p:tmAbs val="0"/>
                                  </p:iterate>
                                  <p:childTnLst>
                                    <p:set>
                                      <p:cBhvr>
                                        <p:cTn id="16" fill="hold"/>
                                        <p:tgtEl>
                                          <p:spTgt spid="453"/>
                                        </p:tgtEl>
                                        <p:attrNameLst>
                                          <p:attrName>style.visibility</p:attrName>
                                        </p:attrNameLst>
                                      </p:cBhvr>
                                      <p:to>
                                        <p:strVal val="visible"/>
                                      </p:to>
                                    </p:set>
                                    <p:animEffect filter="wipe(left)" transition="in">
                                      <p:cBhvr>
                                        <p:cTn id="17" dur="500"/>
                                        <p:tgtEl>
                                          <p:spTgt spid="453"/>
                                        </p:tgtEl>
                                      </p:cBhvr>
                                    </p:animEffect>
                                  </p:childTnLst>
                                </p:cTn>
                              </p:par>
                            </p:childTnLst>
                          </p:cTn>
                        </p:par>
                        <p:par>
                          <p:cTn id="18" fill="hold">
                            <p:stCondLst>
                              <p:cond delay="500"/>
                            </p:stCondLst>
                            <p:childTnLst>
                              <p:par>
                                <p:cTn id="19" presetClass="entr" nodeType="afterEffect" presetSubtype="16" presetID="4" grpId="4" fill="hold">
                                  <p:stCondLst>
                                    <p:cond delay="0"/>
                                  </p:stCondLst>
                                  <p:iterate type="el" backwards="0">
                                    <p:tmAbs val="0"/>
                                  </p:iterate>
                                  <p:childTnLst>
                                    <p:set>
                                      <p:cBhvr>
                                        <p:cTn id="20" fill="hold"/>
                                        <p:tgtEl>
                                          <p:spTgt spid="454"/>
                                        </p:tgtEl>
                                        <p:attrNameLst>
                                          <p:attrName>style.visibility</p:attrName>
                                        </p:attrNameLst>
                                      </p:cBhvr>
                                      <p:to>
                                        <p:strVal val="visible"/>
                                      </p:to>
                                    </p:set>
                                    <p:animEffect filter="box(in)" transition="in">
                                      <p:cBhvr>
                                        <p:cTn id="21" dur="1000"/>
                                        <p:tgtEl>
                                          <p:spTgt spid="454"/>
                                        </p:tgtEl>
                                      </p:cBhvr>
                                    </p:animEffect>
                                  </p:childTnLst>
                                </p:cTn>
                              </p:par>
                            </p:childTnLst>
                          </p:cTn>
                        </p:par>
                      </p:childTnLst>
                    </p:cTn>
                  </p:par>
                  <p:par>
                    <p:cTn id="22" fill="hold">
                      <p:stCondLst>
                        <p:cond delay="indefinite"/>
                      </p:stCondLst>
                      <p:childTnLst>
                        <p:par>
                          <p:cTn id="23" fill="hold">
                            <p:stCondLst>
                              <p:cond delay="0"/>
                            </p:stCondLst>
                            <p:childTnLst>
                              <p:par>
                                <p:cTn id="24" presetClass="entr" nodeType="clickEffect" presetSubtype="4" presetID="2" grpId="5" fill="hold">
                                  <p:stCondLst>
                                    <p:cond delay="0"/>
                                  </p:stCondLst>
                                  <p:iterate type="el" backwards="0">
                                    <p:tmAbs val="0"/>
                                  </p:iterate>
                                  <p:childTnLst>
                                    <p:set>
                                      <p:cBhvr>
                                        <p:cTn id="25" fill="hold"/>
                                        <p:tgtEl>
                                          <p:spTgt spid="457"/>
                                        </p:tgtEl>
                                        <p:attrNameLst>
                                          <p:attrName>style.visibility</p:attrName>
                                        </p:attrNameLst>
                                      </p:cBhvr>
                                      <p:to>
                                        <p:strVal val="visible"/>
                                      </p:to>
                                    </p:set>
                                    <p:anim calcmode="lin" valueType="num">
                                      <p:cBhvr>
                                        <p:cTn id="26" dur="500" fill="hold"/>
                                        <p:tgtEl>
                                          <p:spTgt spid="457"/>
                                        </p:tgtEl>
                                        <p:attrNameLst>
                                          <p:attrName>ppt_x</p:attrName>
                                        </p:attrNameLst>
                                      </p:cBhvr>
                                      <p:tavLst>
                                        <p:tav tm="0">
                                          <p:val>
                                            <p:strVal val="#ppt_x"/>
                                          </p:val>
                                        </p:tav>
                                        <p:tav tm="100000">
                                          <p:val>
                                            <p:strVal val="#ppt_x"/>
                                          </p:val>
                                        </p:tav>
                                      </p:tavLst>
                                    </p:anim>
                                    <p:anim calcmode="lin" valueType="num">
                                      <p:cBhvr>
                                        <p:cTn id="27" dur="500" fill="hold"/>
                                        <p:tgtEl>
                                          <p:spTgt spid="457"/>
                                        </p:tgtEl>
                                        <p:attrNameLst>
                                          <p:attrName>ppt_y</p:attrName>
                                        </p:attrNameLst>
                                      </p:cBhvr>
                                      <p:tavLst>
                                        <p:tav tm="0">
                                          <p:val>
                                            <p:strVal val="1+#ppt_h/2"/>
                                          </p:val>
                                        </p:tav>
                                        <p:tav tm="100000">
                                          <p:val>
                                            <p:strVal val="#ppt_y"/>
                                          </p:val>
                                        </p:tav>
                                      </p:tavLst>
                                    </p:anim>
                                  </p:childTnLst>
                                </p:cTn>
                              </p:par>
                            </p:childTnLst>
                          </p:cTn>
                        </p:par>
                      </p:childTnLst>
                    </p:cTn>
                  </p:par>
                  <p:par>
                    <p:cTn id="28" fill="hold">
                      <p:stCondLst>
                        <p:cond delay="indefinite"/>
                      </p:stCondLst>
                      <p:childTnLst>
                        <p:par>
                          <p:cTn id="29" fill="hold">
                            <p:stCondLst>
                              <p:cond delay="0"/>
                            </p:stCondLst>
                            <p:childTnLst>
                              <p:par>
                                <p:cTn id="30" presetClass="entr" nodeType="clickEffect" presetSubtype="8" presetID="22" grpId="6" fill="hold">
                                  <p:stCondLst>
                                    <p:cond delay="0"/>
                                  </p:stCondLst>
                                  <p:iterate type="el" backwards="0">
                                    <p:tmAbs val="0"/>
                                  </p:iterate>
                                  <p:childTnLst>
                                    <p:set>
                                      <p:cBhvr>
                                        <p:cTn id="31" fill="hold"/>
                                        <p:tgtEl>
                                          <p:spTgt spid="460"/>
                                        </p:tgtEl>
                                        <p:attrNameLst>
                                          <p:attrName>style.visibility</p:attrName>
                                        </p:attrNameLst>
                                      </p:cBhvr>
                                      <p:to>
                                        <p:strVal val="visible"/>
                                      </p:to>
                                    </p:set>
                                    <p:animEffect filter="wipe(left)" transition="in">
                                      <p:cBhvr>
                                        <p:cTn id="32" dur="500"/>
                                        <p:tgtEl>
                                          <p:spTgt spid="460"/>
                                        </p:tgtEl>
                                      </p:cBhvr>
                                    </p:animEffec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4" presetID="2" grpId="7" fill="hold">
                                  <p:stCondLst>
                                    <p:cond delay="0"/>
                                  </p:stCondLst>
                                  <p:iterate type="el" backwards="0">
                                    <p:tmAbs val="0"/>
                                  </p:iterate>
                                  <p:childTnLst>
                                    <p:set>
                                      <p:cBhvr>
                                        <p:cTn id="36" fill="hold"/>
                                        <p:tgtEl>
                                          <p:spTgt spid="440">
                                            <p:txEl>
                                              <p:pRg st="2" end="2"/>
                                            </p:txEl>
                                          </p:spTgt>
                                        </p:tgtEl>
                                        <p:attrNameLst>
                                          <p:attrName>style.visibility</p:attrName>
                                        </p:attrNameLst>
                                      </p:cBhvr>
                                      <p:to>
                                        <p:strVal val="visible"/>
                                      </p:to>
                                    </p:set>
                                    <p:anim calcmode="lin" valueType="num">
                                      <p:cBhvr>
                                        <p:cTn id="37" dur="500" fill="hold"/>
                                        <p:tgtEl>
                                          <p:spTgt spid="440">
                                            <p:txEl>
                                              <p:pRg st="2" end="2"/>
                                            </p:txEl>
                                          </p:spTgt>
                                        </p:tgtEl>
                                        <p:attrNameLst>
                                          <p:attrName>ppt_x</p:attrName>
                                        </p:attrNameLst>
                                      </p:cBhvr>
                                      <p:tavLst>
                                        <p:tav tm="0">
                                          <p:val>
                                            <p:strVal val="#ppt_x"/>
                                          </p:val>
                                        </p:tav>
                                        <p:tav tm="100000">
                                          <p:val>
                                            <p:strVal val="#ppt_x"/>
                                          </p:val>
                                        </p:tav>
                                      </p:tavLst>
                                    </p:anim>
                                    <p:anim calcmode="lin" valueType="num">
                                      <p:cBhvr>
                                        <p:cTn id="38" dur="500" fill="hold"/>
                                        <p:tgtEl>
                                          <p:spTgt spid="440">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Class="entr" nodeType="clickEffect" presetSubtype="4" presetID="2" grpId="7" fill="hold">
                                  <p:stCondLst>
                                    <p:cond delay="0"/>
                                  </p:stCondLst>
                                  <p:iterate type="el" backwards="0">
                                    <p:tmAbs val="0"/>
                                  </p:iterate>
                                  <p:childTnLst>
                                    <p:set>
                                      <p:cBhvr>
                                        <p:cTn id="42" fill="hold"/>
                                        <p:tgtEl>
                                          <p:spTgt spid="440">
                                            <p:txEl>
                                              <p:pRg st="3" end="3"/>
                                            </p:txEl>
                                          </p:spTgt>
                                        </p:tgtEl>
                                        <p:attrNameLst>
                                          <p:attrName>style.visibility</p:attrName>
                                        </p:attrNameLst>
                                      </p:cBhvr>
                                      <p:to>
                                        <p:strVal val="visible"/>
                                      </p:to>
                                    </p:set>
                                    <p:anim calcmode="lin" valueType="num">
                                      <p:cBhvr>
                                        <p:cTn id="43" dur="500" fill="hold"/>
                                        <p:tgtEl>
                                          <p:spTgt spid="440">
                                            <p:txEl>
                                              <p:pRg st="3" end="3"/>
                                            </p:txEl>
                                          </p:spTgt>
                                        </p:tgtEl>
                                        <p:attrNameLst>
                                          <p:attrName>ppt_x</p:attrName>
                                        </p:attrNameLst>
                                      </p:cBhvr>
                                      <p:tavLst>
                                        <p:tav tm="0">
                                          <p:val>
                                            <p:strVal val="#ppt_x"/>
                                          </p:val>
                                        </p:tav>
                                        <p:tav tm="100000">
                                          <p:val>
                                            <p:strVal val="#ppt_x"/>
                                          </p:val>
                                        </p:tav>
                                      </p:tavLst>
                                    </p:anim>
                                    <p:anim calcmode="lin" valueType="num">
                                      <p:cBhvr>
                                        <p:cTn id="44" dur="500" fill="hold"/>
                                        <p:tgtEl>
                                          <p:spTgt spid="440">
                                            <p:txEl>
                                              <p:pRg st="3" end="3"/>
                                            </p:txEl>
                                          </p:spTgt>
                                        </p:tgtEl>
                                        <p:attrNameLst>
                                          <p:attrName>ppt_y</p:attrName>
                                        </p:attrNameLst>
                                      </p:cBhvr>
                                      <p:tavLst>
                                        <p:tav tm="0">
                                          <p:val>
                                            <p:strVal val="1+#ppt_h/2"/>
                                          </p:val>
                                        </p:tav>
                                        <p:tav tm="100000">
                                          <p:val>
                                            <p:strVal val="#ppt_y"/>
                                          </p:val>
                                        </p:tav>
                                      </p:tavLst>
                                    </p:anim>
                                  </p:childTnLst>
                                </p:cTn>
                              </p:par>
                            </p:childTnLst>
                          </p:cTn>
                        </p:par>
                        <p:par>
                          <p:cTn id="45" fill="hold">
                            <p:stCondLst>
                              <p:cond delay="500"/>
                            </p:stCondLst>
                            <p:childTnLst>
                              <p:par>
                                <p:cTn id="46" presetClass="entr" nodeType="afterEffect" presetSubtype="4" presetID="2" grpId="7" fill="hold">
                                  <p:stCondLst>
                                    <p:cond delay="0"/>
                                  </p:stCondLst>
                                  <p:iterate type="el" backwards="0">
                                    <p:tmAbs val="0"/>
                                  </p:iterate>
                                  <p:childTnLst>
                                    <p:set>
                                      <p:cBhvr>
                                        <p:cTn id="47" fill="hold"/>
                                        <p:tgtEl>
                                          <p:spTgt spid="440">
                                            <p:txEl>
                                              <p:pRg st="4" end="4"/>
                                            </p:txEl>
                                          </p:spTgt>
                                        </p:tgtEl>
                                        <p:attrNameLst>
                                          <p:attrName>style.visibility</p:attrName>
                                        </p:attrNameLst>
                                      </p:cBhvr>
                                      <p:to>
                                        <p:strVal val="visible"/>
                                      </p:to>
                                    </p:set>
                                    <p:anim calcmode="lin" valueType="num">
                                      <p:cBhvr>
                                        <p:cTn id="48" dur="500" fill="hold"/>
                                        <p:tgtEl>
                                          <p:spTgt spid="440">
                                            <p:txEl>
                                              <p:pRg st="4" end="4"/>
                                            </p:txEl>
                                          </p:spTgt>
                                        </p:tgtEl>
                                        <p:attrNameLst>
                                          <p:attrName>ppt_x</p:attrName>
                                        </p:attrNameLst>
                                      </p:cBhvr>
                                      <p:tavLst>
                                        <p:tav tm="0">
                                          <p:val>
                                            <p:strVal val="#ppt_x"/>
                                          </p:val>
                                        </p:tav>
                                        <p:tav tm="100000">
                                          <p:val>
                                            <p:strVal val="#ppt_x"/>
                                          </p:val>
                                        </p:tav>
                                      </p:tavLst>
                                    </p:anim>
                                    <p:anim calcmode="lin" valueType="num">
                                      <p:cBhvr>
                                        <p:cTn id="49" dur="500" fill="hold"/>
                                        <p:tgtEl>
                                          <p:spTgt spid="440">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50" fill="hold">
                      <p:stCondLst>
                        <p:cond delay="indefinite"/>
                      </p:stCondLst>
                      <p:childTnLst>
                        <p:par>
                          <p:cTn id="51" fill="hold">
                            <p:stCondLst>
                              <p:cond delay="0"/>
                            </p:stCondLst>
                            <p:childTnLst>
                              <p:par>
                                <p:cTn id="52" presetClass="entr" nodeType="clickEffect" presetSubtype="4" presetID="2" grpId="7" fill="hold">
                                  <p:stCondLst>
                                    <p:cond delay="0"/>
                                  </p:stCondLst>
                                  <p:iterate type="el" backwards="0">
                                    <p:tmAbs val="0"/>
                                  </p:iterate>
                                  <p:childTnLst>
                                    <p:set>
                                      <p:cBhvr>
                                        <p:cTn id="53" fill="hold"/>
                                        <p:tgtEl>
                                          <p:spTgt spid="440">
                                            <p:txEl>
                                              <p:pRg st="5" end="5"/>
                                            </p:txEl>
                                          </p:spTgt>
                                        </p:tgtEl>
                                        <p:attrNameLst>
                                          <p:attrName>style.visibility</p:attrName>
                                        </p:attrNameLst>
                                      </p:cBhvr>
                                      <p:to>
                                        <p:strVal val="visible"/>
                                      </p:to>
                                    </p:set>
                                    <p:anim calcmode="lin" valueType="num">
                                      <p:cBhvr>
                                        <p:cTn id="54" dur="500" fill="hold"/>
                                        <p:tgtEl>
                                          <p:spTgt spid="440">
                                            <p:txEl>
                                              <p:pRg st="5" end="5"/>
                                            </p:txEl>
                                          </p:spTgt>
                                        </p:tgtEl>
                                        <p:attrNameLst>
                                          <p:attrName>ppt_x</p:attrName>
                                        </p:attrNameLst>
                                      </p:cBhvr>
                                      <p:tavLst>
                                        <p:tav tm="0">
                                          <p:val>
                                            <p:strVal val="#ppt_x"/>
                                          </p:val>
                                        </p:tav>
                                        <p:tav tm="100000">
                                          <p:val>
                                            <p:strVal val="#ppt_x"/>
                                          </p:val>
                                        </p:tav>
                                      </p:tavLst>
                                    </p:anim>
                                    <p:anim calcmode="lin" valueType="num">
                                      <p:cBhvr>
                                        <p:cTn id="55" dur="500" fill="hold"/>
                                        <p:tgtEl>
                                          <p:spTgt spid="440">
                                            <p:txEl>
                                              <p:pRg st="5" end="5"/>
                                            </p:txEl>
                                          </p:spTgt>
                                        </p:tgtEl>
                                        <p:attrNameLst>
                                          <p:attrName>ppt_y</p:attrName>
                                        </p:attrNameLst>
                                      </p:cBhvr>
                                      <p:tavLst>
                                        <p:tav tm="0">
                                          <p:val>
                                            <p:strVal val="1+#ppt_h/2"/>
                                          </p:val>
                                        </p:tav>
                                        <p:tav tm="100000">
                                          <p:val>
                                            <p:strVal val="#ppt_y"/>
                                          </p:val>
                                        </p:tav>
                                      </p:tavLst>
                                    </p:anim>
                                  </p:childTnLst>
                                </p:cTn>
                              </p:par>
                            </p:childTnLst>
                          </p:cTn>
                        </p:par>
                        <p:par>
                          <p:cTn id="56" fill="hold">
                            <p:stCondLst>
                              <p:cond delay="500"/>
                            </p:stCondLst>
                            <p:childTnLst>
                              <p:par>
                                <p:cTn id="57" presetClass="entr" nodeType="afterEffect" presetSubtype="4" presetID="2" grpId="7" fill="hold">
                                  <p:stCondLst>
                                    <p:cond delay="0"/>
                                  </p:stCondLst>
                                  <p:iterate type="el" backwards="0">
                                    <p:tmAbs val="0"/>
                                  </p:iterate>
                                  <p:childTnLst>
                                    <p:set>
                                      <p:cBhvr>
                                        <p:cTn id="58" fill="hold"/>
                                        <p:tgtEl>
                                          <p:spTgt spid="440">
                                            <p:txEl>
                                              <p:pRg st="6" end="6"/>
                                            </p:txEl>
                                          </p:spTgt>
                                        </p:tgtEl>
                                        <p:attrNameLst>
                                          <p:attrName>style.visibility</p:attrName>
                                        </p:attrNameLst>
                                      </p:cBhvr>
                                      <p:to>
                                        <p:strVal val="visible"/>
                                      </p:to>
                                    </p:set>
                                    <p:anim calcmode="lin" valueType="num">
                                      <p:cBhvr>
                                        <p:cTn id="59" dur="500" fill="hold"/>
                                        <p:tgtEl>
                                          <p:spTgt spid="440">
                                            <p:txEl>
                                              <p:pRg st="6" end="6"/>
                                            </p:txEl>
                                          </p:spTgt>
                                        </p:tgtEl>
                                        <p:attrNameLst>
                                          <p:attrName>ppt_x</p:attrName>
                                        </p:attrNameLst>
                                      </p:cBhvr>
                                      <p:tavLst>
                                        <p:tav tm="0">
                                          <p:val>
                                            <p:strVal val="#ppt_x"/>
                                          </p:val>
                                        </p:tav>
                                        <p:tav tm="100000">
                                          <p:val>
                                            <p:strVal val="#ppt_x"/>
                                          </p:val>
                                        </p:tav>
                                      </p:tavLst>
                                    </p:anim>
                                    <p:anim calcmode="lin" valueType="num">
                                      <p:cBhvr>
                                        <p:cTn id="60" dur="500" fill="hold"/>
                                        <p:tgtEl>
                                          <p:spTgt spid="440">
                                            <p:txEl>
                                              <p:pRg st="6" end="6"/>
                                            </p:txEl>
                                          </p:spTgt>
                                        </p:tgtEl>
                                        <p:attrNameLst>
                                          <p:attrName>ppt_y</p:attrName>
                                        </p:attrNameLst>
                                      </p:cBhvr>
                                      <p:tavLst>
                                        <p:tav tm="0">
                                          <p:val>
                                            <p:strVal val="1+#ppt_h/2"/>
                                          </p:val>
                                        </p:tav>
                                        <p:tav tm="100000">
                                          <p:val>
                                            <p:strVal val="#ppt_y"/>
                                          </p:val>
                                        </p:tav>
                                      </p:tavLst>
                                    </p:anim>
                                  </p:childTnLst>
                                </p:cTn>
                              </p:par>
                            </p:childTnLst>
                          </p:cTn>
                        </p:par>
                        <p:par>
                          <p:cTn id="61" fill="hold">
                            <p:stCondLst>
                              <p:cond delay="1000"/>
                            </p:stCondLst>
                            <p:childTnLst>
                              <p:par>
                                <p:cTn id="62" presetClass="entr" nodeType="afterEffect" presetSubtype="4" presetID="2" grpId="7" fill="hold">
                                  <p:stCondLst>
                                    <p:cond delay="0"/>
                                  </p:stCondLst>
                                  <p:iterate type="el" backwards="0">
                                    <p:tmAbs val="0"/>
                                  </p:iterate>
                                  <p:childTnLst>
                                    <p:set>
                                      <p:cBhvr>
                                        <p:cTn id="63" fill="hold"/>
                                        <p:tgtEl>
                                          <p:spTgt spid="440">
                                            <p:txEl>
                                              <p:pRg st="7" end="7"/>
                                            </p:txEl>
                                          </p:spTgt>
                                        </p:tgtEl>
                                        <p:attrNameLst>
                                          <p:attrName>style.visibility</p:attrName>
                                        </p:attrNameLst>
                                      </p:cBhvr>
                                      <p:to>
                                        <p:strVal val="visible"/>
                                      </p:to>
                                    </p:set>
                                    <p:anim calcmode="lin" valueType="num">
                                      <p:cBhvr>
                                        <p:cTn id="64" dur="500" fill="hold"/>
                                        <p:tgtEl>
                                          <p:spTgt spid="440">
                                            <p:txEl>
                                              <p:pRg st="7" end="7"/>
                                            </p:txEl>
                                          </p:spTgt>
                                        </p:tgtEl>
                                        <p:attrNameLst>
                                          <p:attrName>ppt_x</p:attrName>
                                        </p:attrNameLst>
                                      </p:cBhvr>
                                      <p:tavLst>
                                        <p:tav tm="0">
                                          <p:val>
                                            <p:strVal val="#ppt_x"/>
                                          </p:val>
                                        </p:tav>
                                        <p:tav tm="100000">
                                          <p:val>
                                            <p:strVal val="#ppt_x"/>
                                          </p:val>
                                        </p:tav>
                                      </p:tavLst>
                                    </p:anim>
                                    <p:anim calcmode="lin" valueType="num">
                                      <p:cBhvr>
                                        <p:cTn id="65" dur="500" fill="hold"/>
                                        <p:tgtEl>
                                          <p:spTgt spid="440">
                                            <p:txEl>
                                              <p:pRg st="7" end="7"/>
                                            </p:txEl>
                                          </p:spTgt>
                                        </p:tgtEl>
                                        <p:attrNameLst>
                                          <p:attrName>ppt_y</p:attrName>
                                        </p:attrNameLst>
                                      </p:cBhvr>
                                      <p:tavLst>
                                        <p:tav tm="0">
                                          <p:val>
                                            <p:strVal val="1+#ppt_h/2"/>
                                          </p:val>
                                        </p:tav>
                                        <p:tav tm="100000">
                                          <p:val>
                                            <p:strVal val="#ppt_y"/>
                                          </p:val>
                                        </p:tav>
                                      </p:tavLst>
                                    </p:anim>
                                  </p:childTnLst>
                                </p:cTn>
                              </p:par>
                            </p:childTnLst>
                          </p:cTn>
                        </p:par>
                        <p:par>
                          <p:cTn id="66" fill="hold">
                            <p:stCondLst>
                              <p:cond delay="1500"/>
                            </p:stCondLst>
                            <p:childTnLst>
                              <p:par>
                                <p:cTn id="67" presetClass="entr" nodeType="afterEffect" presetSubtype="4" presetID="2" grpId="7" fill="hold">
                                  <p:stCondLst>
                                    <p:cond delay="0"/>
                                  </p:stCondLst>
                                  <p:iterate type="el" backwards="0">
                                    <p:tmAbs val="0"/>
                                  </p:iterate>
                                  <p:childTnLst>
                                    <p:set>
                                      <p:cBhvr>
                                        <p:cTn id="68" fill="hold"/>
                                        <p:tgtEl>
                                          <p:spTgt spid="440">
                                            <p:txEl>
                                              <p:pRg st="8" end="8"/>
                                            </p:txEl>
                                          </p:spTgt>
                                        </p:tgtEl>
                                        <p:attrNameLst>
                                          <p:attrName>style.visibility</p:attrName>
                                        </p:attrNameLst>
                                      </p:cBhvr>
                                      <p:to>
                                        <p:strVal val="visible"/>
                                      </p:to>
                                    </p:set>
                                    <p:anim calcmode="lin" valueType="num">
                                      <p:cBhvr>
                                        <p:cTn id="69" dur="500" fill="hold"/>
                                        <p:tgtEl>
                                          <p:spTgt spid="440">
                                            <p:txEl>
                                              <p:pRg st="8" end="8"/>
                                            </p:txEl>
                                          </p:spTgt>
                                        </p:tgtEl>
                                        <p:attrNameLst>
                                          <p:attrName>ppt_x</p:attrName>
                                        </p:attrNameLst>
                                      </p:cBhvr>
                                      <p:tavLst>
                                        <p:tav tm="0">
                                          <p:val>
                                            <p:strVal val="#ppt_x"/>
                                          </p:val>
                                        </p:tav>
                                        <p:tav tm="100000">
                                          <p:val>
                                            <p:strVal val="#ppt_x"/>
                                          </p:val>
                                        </p:tav>
                                      </p:tavLst>
                                    </p:anim>
                                    <p:anim calcmode="lin" valueType="num">
                                      <p:cBhvr>
                                        <p:cTn id="70" dur="500" fill="hold"/>
                                        <p:tgtEl>
                                          <p:spTgt spid="440">
                                            <p:txEl>
                                              <p:pRg st="8" end="8"/>
                                            </p:txEl>
                                          </p:spTgt>
                                        </p:tgtEl>
                                        <p:attrNameLst>
                                          <p:attrName>ppt_y</p:attrName>
                                        </p:attrNameLst>
                                      </p:cBhvr>
                                      <p:tavLst>
                                        <p:tav tm="0">
                                          <p:val>
                                            <p:strVal val="1+#ppt_h/2"/>
                                          </p:val>
                                        </p:tav>
                                        <p:tav tm="100000">
                                          <p:val>
                                            <p:strVal val="#ppt_y"/>
                                          </p:val>
                                        </p:tav>
                                      </p:tavLst>
                                    </p:anim>
                                  </p:childTnLst>
                                </p:cTn>
                              </p:par>
                            </p:childTnLst>
                          </p:cTn>
                        </p:par>
                        <p:par>
                          <p:cTn id="71" fill="hold">
                            <p:stCondLst>
                              <p:cond delay="2000"/>
                            </p:stCondLst>
                            <p:childTnLst>
                              <p:par>
                                <p:cTn id="72" presetClass="entr" nodeType="afterEffect" presetSubtype="4" presetID="2" grpId="7" fill="hold">
                                  <p:stCondLst>
                                    <p:cond delay="0"/>
                                  </p:stCondLst>
                                  <p:iterate type="el" backwards="0">
                                    <p:tmAbs val="0"/>
                                  </p:iterate>
                                  <p:childTnLst>
                                    <p:set>
                                      <p:cBhvr>
                                        <p:cTn id="73" fill="hold"/>
                                        <p:tgtEl>
                                          <p:spTgt spid="440">
                                            <p:txEl>
                                              <p:pRg st="9" end="9"/>
                                            </p:txEl>
                                          </p:spTgt>
                                        </p:tgtEl>
                                        <p:attrNameLst>
                                          <p:attrName>style.visibility</p:attrName>
                                        </p:attrNameLst>
                                      </p:cBhvr>
                                      <p:to>
                                        <p:strVal val="visible"/>
                                      </p:to>
                                    </p:set>
                                    <p:anim calcmode="lin" valueType="num">
                                      <p:cBhvr>
                                        <p:cTn id="74" dur="500" fill="hold"/>
                                        <p:tgtEl>
                                          <p:spTgt spid="440">
                                            <p:txEl>
                                              <p:pRg st="9" end="9"/>
                                            </p:txEl>
                                          </p:spTgt>
                                        </p:tgtEl>
                                        <p:attrNameLst>
                                          <p:attrName>ppt_x</p:attrName>
                                        </p:attrNameLst>
                                      </p:cBhvr>
                                      <p:tavLst>
                                        <p:tav tm="0">
                                          <p:val>
                                            <p:strVal val="#ppt_x"/>
                                          </p:val>
                                        </p:tav>
                                        <p:tav tm="100000">
                                          <p:val>
                                            <p:strVal val="#ppt_x"/>
                                          </p:val>
                                        </p:tav>
                                      </p:tavLst>
                                    </p:anim>
                                    <p:anim calcmode="lin" valueType="num">
                                      <p:cBhvr>
                                        <p:cTn id="75" dur="500" fill="hold"/>
                                        <p:tgtEl>
                                          <p:spTgt spid="44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57" grpId="5"/>
      <p:bldP build="whole" bldLvl="1" animBg="1" rev="0" advAuto="0" spid="460" grpId="6"/>
      <p:bldP build="whole" bldLvl="1" animBg="1" rev="0" advAuto="0" spid="453" grpId="3"/>
      <p:bldP build="whole" bldLvl="1" animBg="1" rev="0" advAuto="0" spid="454" grpId="4"/>
      <p:bldP build="whole" bldLvl="1" animBg="1" rev="0" advAuto="0" spid="447" grpId="1"/>
      <p:bldP build="p" bldLvl="5" animBg="1" rev="0" advAuto="0" spid="440" grpId="7"/>
      <p:bldP build="whole" bldLvl="1" animBg="1" rev="0" advAuto="0" spid="450" grpId="2"/>
    </p:bldLst>
  </p:timing>
</p:sld>
</file>

<file path=ppt/slides/slide2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64" name="Title 1"/>
          <p:cNvSpPr txBox="1"/>
          <p:nvPr>
            <p:ph type="title"/>
          </p:nvPr>
        </p:nvSpPr>
        <p:spPr>
          <a:prstGeom prst="rect">
            <a:avLst/>
          </a:prstGeom>
        </p:spPr>
        <p:txBody>
          <a:bodyPr/>
          <a:lstStyle/>
          <a:p>
            <a:pPr/>
            <a:r>
              <a:t>Sliding Window</a:t>
            </a:r>
          </a:p>
        </p:txBody>
      </p:sp>
      <p:sp>
        <p:nvSpPr>
          <p:cNvPr id="465"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66" name="Content Placeholder 3"/>
          <p:cNvSpPr txBox="1"/>
          <p:nvPr>
            <p:ph type="body" sz="half" idx="1"/>
          </p:nvPr>
        </p:nvSpPr>
        <p:spPr>
          <a:xfrm>
            <a:off x="152400" y="1600200"/>
            <a:ext cx="8839200" cy="2361695"/>
          </a:xfrm>
          <a:prstGeom prst="rect">
            <a:avLst/>
          </a:prstGeom>
        </p:spPr>
        <p:txBody>
          <a:bodyPr/>
          <a:lstStyle/>
          <a:p>
            <a:pPr/>
            <a:r>
              <a:t>Allow multiple outstanding, un-ACKed frames</a:t>
            </a:r>
          </a:p>
          <a:p>
            <a:pPr/>
            <a:r>
              <a:t>Number of un-ACKed frames is called the </a:t>
            </a:r>
            <a:r>
              <a:rPr>
                <a:solidFill>
                  <a:schemeClr val="accent1"/>
                </a:solidFill>
              </a:rPr>
              <a:t>window</a:t>
            </a:r>
          </a:p>
        </p:txBody>
      </p:sp>
      <p:sp>
        <p:nvSpPr>
          <p:cNvPr id="467" name="Straight Arrow Connector 4"/>
          <p:cNvSpPr/>
          <p:nvPr/>
        </p:nvSpPr>
        <p:spPr>
          <a:xfrm>
            <a:off x="2732759" y="3193848"/>
            <a:ext cx="2273" cy="2619431"/>
          </a:xfrm>
          <a:prstGeom prst="line">
            <a:avLst/>
          </a:prstGeom>
          <a:ln w="57150">
            <a:solidFill>
              <a:srgbClr val="000000"/>
            </a:solidFill>
            <a:tailEnd type="triangle"/>
          </a:ln>
        </p:spPr>
        <p:txBody>
          <a:bodyPr lIns="45719" rIns="45719"/>
          <a:lstStyle/>
          <a:p>
            <a:pPr/>
          </a:p>
        </p:txBody>
      </p:sp>
      <p:sp>
        <p:nvSpPr>
          <p:cNvPr id="468" name="Straight Arrow Connector 5"/>
          <p:cNvSpPr/>
          <p:nvPr/>
        </p:nvSpPr>
        <p:spPr>
          <a:xfrm flipH="1">
            <a:off x="6215212" y="3193848"/>
            <a:ext cx="1" cy="2619431"/>
          </a:xfrm>
          <a:prstGeom prst="line">
            <a:avLst/>
          </a:prstGeom>
          <a:ln w="57150">
            <a:solidFill>
              <a:srgbClr val="000000"/>
            </a:solidFill>
            <a:tailEnd type="triangle"/>
          </a:ln>
        </p:spPr>
        <p:txBody>
          <a:bodyPr lIns="45719" rIns="45719"/>
          <a:lstStyle/>
          <a:p>
            <a:pPr/>
          </a:p>
        </p:txBody>
      </p:sp>
      <p:sp>
        <p:nvSpPr>
          <p:cNvPr id="469" name="TextBox 6"/>
          <p:cNvSpPr txBox="1"/>
          <p:nvPr/>
        </p:nvSpPr>
        <p:spPr>
          <a:xfrm>
            <a:off x="2206013" y="2732183"/>
            <a:ext cx="96020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Sender</a:t>
            </a:r>
          </a:p>
        </p:txBody>
      </p:sp>
      <p:sp>
        <p:nvSpPr>
          <p:cNvPr id="470" name="TextBox 7"/>
          <p:cNvSpPr txBox="1"/>
          <p:nvPr/>
        </p:nvSpPr>
        <p:spPr>
          <a:xfrm>
            <a:off x="5611169" y="2732182"/>
            <a:ext cx="116722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Receiver</a:t>
            </a:r>
          </a:p>
        </p:txBody>
      </p:sp>
      <p:grpSp>
        <p:nvGrpSpPr>
          <p:cNvPr id="473" name="Group 9"/>
          <p:cNvGrpSpPr/>
          <p:nvPr/>
        </p:nvGrpSpPr>
        <p:grpSpPr>
          <a:xfrm>
            <a:off x="2732759" y="3095099"/>
            <a:ext cx="3384647" cy="851830"/>
            <a:chOff x="0" y="0"/>
            <a:chExt cx="3384645" cy="851829"/>
          </a:xfrm>
        </p:grpSpPr>
        <p:sp>
          <p:nvSpPr>
            <p:cNvPr id="471" name="Straight Arrow Connector 10"/>
            <p:cNvSpPr/>
            <p:nvPr/>
          </p:nvSpPr>
          <p:spPr>
            <a:xfrm>
              <a:off x="-1" y="248875"/>
              <a:ext cx="3384647" cy="602955"/>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472" name="TextBox 11"/>
            <p:cNvSpPr txBox="1"/>
            <p:nvPr/>
          </p:nvSpPr>
          <p:spPr>
            <a:xfrm rot="565613">
              <a:off x="1220330" y="75568"/>
              <a:ext cx="958563"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Frames</a:t>
              </a:r>
            </a:p>
          </p:txBody>
        </p:sp>
      </p:grpSp>
      <p:sp>
        <p:nvSpPr>
          <p:cNvPr id="474" name="Straight Arrow Connector 13"/>
          <p:cNvSpPr/>
          <p:nvPr/>
        </p:nvSpPr>
        <p:spPr>
          <a:xfrm flipH="1">
            <a:off x="2732759" y="4001520"/>
            <a:ext cx="3482454" cy="550282"/>
          </a:xfrm>
          <a:prstGeom prst="line">
            <a:avLst/>
          </a:prstGeom>
          <a:ln w="38100">
            <a:solidFill>
              <a:schemeClr val="accent1"/>
            </a:solidFill>
            <a:tailEnd type="triangle"/>
          </a:ln>
        </p:spPr>
        <p:txBody>
          <a:bodyPr lIns="45719" rIns="45719"/>
          <a:lstStyle/>
          <a:p>
            <a:pPr/>
          </a:p>
        </p:txBody>
      </p:sp>
      <p:sp>
        <p:nvSpPr>
          <p:cNvPr id="475" name="TextBox 14"/>
          <p:cNvSpPr txBox="1"/>
          <p:nvPr/>
        </p:nvSpPr>
        <p:spPr>
          <a:xfrm rot="21037718">
            <a:off x="4063959" y="4900133"/>
            <a:ext cx="729815"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ACKs</a:t>
            </a:r>
          </a:p>
        </p:txBody>
      </p:sp>
      <p:sp>
        <p:nvSpPr>
          <p:cNvPr id="476" name="Straight Arrow Connector 16"/>
          <p:cNvSpPr/>
          <p:nvPr/>
        </p:nvSpPr>
        <p:spPr>
          <a:xfrm>
            <a:off x="2732758" y="3547911"/>
            <a:ext cx="3384647" cy="602954"/>
          </a:xfrm>
          <a:prstGeom prst="line">
            <a:avLst/>
          </a:prstGeom>
          <a:ln w="38100">
            <a:solidFill>
              <a:schemeClr val="accent1"/>
            </a:solidFill>
            <a:tailEnd type="triangle"/>
          </a:ln>
        </p:spPr>
        <p:txBody>
          <a:bodyPr lIns="45719" rIns="45719"/>
          <a:lstStyle/>
          <a:p>
            <a:pPr/>
          </a:p>
        </p:txBody>
      </p:sp>
      <p:sp>
        <p:nvSpPr>
          <p:cNvPr id="477" name="Straight Arrow Connector 19"/>
          <p:cNvSpPr/>
          <p:nvPr/>
        </p:nvSpPr>
        <p:spPr>
          <a:xfrm flipH="1">
            <a:off x="2732758" y="4205456"/>
            <a:ext cx="3482454" cy="550282"/>
          </a:xfrm>
          <a:prstGeom prst="line">
            <a:avLst/>
          </a:prstGeom>
          <a:ln w="38100">
            <a:solidFill>
              <a:schemeClr val="accent1"/>
            </a:solidFill>
            <a:tailEnd type="triangle"/>
          </a:ln>
        </p:spPr>
        <p:txBody>
          <a:bodyPr lIns="45719" rIns="45719"/>
          <a:lstStyle/>
          <a:p>
            <a:pPr/>
          </a:p>
        </p:txBody>
      </p:sp>
      <p:sp>
        <p:nvSpPr>
          <p:cNvPr id="478" name="Straight Arrow Connector 21"/>
          <p:cNvSpPr/>
          <p:nvPr/>
        </p:nvSpPr>
        <p:spPr>
          <a:xfrm>
            <a:off x="2735030" y="3754903"/>
            <a:ext cx="3384647" cy="602954"/>
          </a:xfrm>
          <a:prstGeom prst="line">
            <a:avLst/>
          </a:prstGeom>
          <a:ln w="38100">
            <a:solidFill>
              <a:schemeClr val="accent1"/>
            </a:solidFill>
            <a:tailEnd type="triangle"/>
          </a:ln>
        </p:spPr>
        <p:txBody>
          <a:bodyPr lIns="45719" rIns="45719"/>
          <a:lstStyle/>
          <a:p>
            <a:pPr/>
          </a:p>
        </p:txBody>
      </p:sp>
      <p:sp>
        <p:nvSpPr>
          <p:cNvPr id="479" name="Straight Arrow Connector 22"/>
          <p:cNvSpPr/>
          <p:nvPr/>
        </p:nvSpPr>
        <p:spPr>
          <a:xfrm flipH="1">
            <a:off x="2735030" y="4412449"/>
            <a:ext cx="3482454" cy="550281"/>
          </a:xfrm>
          <a:prstGeom prst="line">
            <a:avLst/>
          </a:prstGeom>
          <a:ln w="38100">
            <a:solidFill>
              <a:schemeClr val="accent1"/>
            </a:solidFill>
            <a:tailEnd type="triangle"/>
          </a:ln>
        </p:spPr>
        <p:txBody>
          <a:bodyPr lIns="45719" rIns="45719"/>
          <a:lstStyle/>
          <a:p>
            <a:pPr/>
          </a:p>
        </p:txBody>
      </p:sp>
      <p:sp>
        <p:nvSpPr>
          <p:cNvPr id="480" name="Straight Arrow Connector 23"/>
          <p:cNvSpPr/>
          <p:nvPr/>
        </p:nvSpPr>
        <p:spPr>
          <a:xfrm>
            <a:off x="2732758" y="3961895"/>
            <a:ext cx="3384646" cy="602954"/>
          </a:xfrm>
          <a:prstGeom prst="line">
            <a:avLst/>
          </a:prstGeom>
          <a:ln w="38100">
            <a:solidFill>
              <a:schemeClr val="accent1"/>
            </a:solidFill>
            <a:tailEnd type="triangle"/>
          </a:ln>
        </p:spPr>
        <p:txBody>
          <a:bodyPr lIns="45719" rIns="45719"/>
          <a:lstStyle/>
          <a:p>
            <a:pPr/>
          </a:p>
        </p:txBody>
      </p:sp>
      <p:sp>
        <p:nvSpPr>
          <p:cNvPr id="481" name="Straight Arrow Connector 24"/>
          <p:cNvSpPr/>
          <p:nvPr/>
        </p:nvSpPr>
        <p:spPr>
          <a:xfrm flipH="1">
            <a:off x="2732757" y="4619441"/>
            <a:ext cx="3482454" cy="550281"/>
          </a:xfrm>
          <a:prstGeom prst="line">
            <a:avLst/>
          </a:prstGeom>
          <a:ln w="38100">
            <a:solidFill>
              <a:schemeClr val="accent1"/>
            </a:solidFill>
            <a:tailEnd type="triangle"/>
          </a:ln>
        </p:spPr>
        <p:txBody>
          <a:bodyPr lIns="45719" rIns="45719"/>
          <a:lstStyle/>
          <a:p>
            <a:pPr/>
          </a:p>
        </p:txBody>
      </p:sp>
      <p:grpSp>
        <p:nvGrpSpPr>
          <p:cNvPr id="484" name="Group 27"/>
          <p:cNvGrpSpPr/>
          <p:nvPr/>
        </p:nvGrpSpPr>
        <p:grpSpPr>
          <a:xfrm>
            <a:off x="1777785" y="2963013"/>
            <a:ext cx="837587" cy="1361359"/>
            <a:chOff x="0" y="0"/>
            <a:chExt cx="837585" cy="1361357"/>
          </a:xfrm>
        </p:grpSpPr>
        <p:sp>
          <p:nvSpPr>
            <p:cNvPr id="482" name="Left Brace 28"/>
            <p:cNvSpPr/>
            <p:nvPr/>
          </p:nvSpPr>
          <p:spPr>
            <a:xfrm>
              <a:off x="461657" y="416262"/>
              <a:ext cx="375929" cy="62224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113"/>
                    <a:pt x="10800" y="20513"/>
                  </a:cubicBezTo>
                  <a:lnTo>
                    <a:pt x="10800" y="11887"/>
                  </a:lnTo>
                  <a:cubicBezTo>
                    <a:pt x="10800" y="11287"/>
                    <a:pt x="5965" y="10800"/>
                    <a:pt x="0" y="10800"/>
                  </a:cubicBezTo>
                  <a:cubicBezTo>
                    <a:pt x="5965" y="10800"/>
                    <a:pt x="10800" y="10313"/>
                    <a:pt x="10800" y="9713"/>
                  </a:cubicBezTo>
                  <a:lnTo>
                    <a:pt x="10800" y="1087"/>
                  </a:lnTo>
                  <a:cubicBezTo>
                    <a:pt x="10800" y="487"/>
                    <a:pt x="15635" y="0"/>
                    <a:pt x="21600" y="0"/>
                  </a:cubicBezTo>
                </a:path>
              </a:pathLst>
            </a:custGeom>
            <a:noFill/>
            <a:ln w="57150" cap="flat">
              <a:solidFill>
                <a:schemeClr val="accent3"/>
              </a:solidFill>
              <a:prstDash val="solid"/>
              <a:round/>
            </a:ln>
            <a:effectLst/>
          </p:spPr>
          <p:txBody>
            <a:bodyPr wrap="square" lIns="45719" tIns="45719" rIns="45719" bIns="45719" numCol="1" anchor="ctr">
              <a:noAutofit/>
            </a:bodyPr>
            <a:lstStyle/>
            <a:p>
              <a:pPr algn="ctr"/>
            </a:p>
          </p:txBody>
        </p:sp>
        <p:sp>
          <p:nvSpPr>
            <p:cNvPr id="483" name="TextBox 29"/>
            <p:cNvSpPr txBox="1"/>
            <p:nvPr/>
          </p:nvSpPr>
          <p:spPr>
            <a:xfrm rot="16200000">
              <a:off x="-463509" y="463508"/>
              <a:ext cx="1361359"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400"/>
              </a:lvl1pPr>
            </a:lstStyle>
            <a:p>
              <a:pPr/>
              <a:r>
                <a:t>Window</a:t>
              </a:r>
            </a:p>
          </p:txBody>
        </p:sp>
      </p:grpSp>
      <p:sp>
        <p:nvSpPr>
          <p:cNvPr id="485" name="Content Placeholder 3"/>
          <p:cNvSpPr txBox="1"/>
          <p:nvPr/>
        </p:nvSpPr>
        <p:spPr>
          <a:xfrm>
            <a:off x="149920" y="5794943"/>
            <a:ext cx="8839201" cy="1180849"/>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320040" indent="-320040">
              <a:spcBef>
                <a:spcPts val="700"/>
              </a:spcBef>
              <a:buClr>
                <a:schemeClr val="accent2"/>
              </a:buClr>
              <a:buSzPct val="60000"/>
              <a:buChar char="◻"/>
              <a:defRPr sz="2900"/>
            </a:lvl1pPr>
            <a:lvl2pPr marL="640080" indent="-274320">
              <a:spcBef>
                <a:spcPts val="500"/>
              </a:spcBef>
              <a:buClr>
                <a:schemeClr val="accent1"/>
              </a:buClr>
              <a:buSzPct val="70000"/>
              <a:buChar char=""/>
              <a:defRPr sz="2600"/>
            </a:lvl2pPr>
          </a:lstStyle>
          <a:p>
            <a:pPr/>
            <a:r>
              <a:t>Made famous by TCP</a:t>
            </a:r>
          </a:p>
          <a:p>
            <a:pPr lvl="1"/>
            <a:r>
              <a:t>We’ll look at this in more detail later</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85"/>
                                        </p:tgtEl>
                                        <p:attrNameLst>
                                          <p:attrName>style.visibility</p:attrName>
                                        </p:attrNameLst>
                                      </p:cBhvr>
                                      <p:to>
                                        <p:strVal val="visible"/>
                                      </p:to>
                                    </p:set>
                                    <p:anim calcmode="lin" valueType="num">
                                      <p:cBhvr>
                                        <p:cTn id="7" dur="500" fill="hold"/>
                                        <p:tgtEl>
                                          <p:spTgt spid="485"/>
                                        </p:tgtEl>
                                        <p:attrNameLst>
                                          <p:attrName>ppt_x</p:attrName>
                                        </p:attrNameLst>
                                      </p:cBhvr>
                                      <p:tavLst>
                                        <p:tav tm="0">
                                          <p:val>
                                            <p:strVal val="#ppt_x"/>
                                          </p:val>
                                        </p:tav>
                                        <p:tav tm="100000">
                                          <p:val>
                                            <p:strVal val="#ppt_x"/>
                                          </p:val>
                                        </p:tav>
                                      </p:tavLst>
                                    </p:anim>
                                    <p:anim calcmode="lin" valueType="num">
                                      <p:cBhvr>
                                        <p:cTn id="8" dur="500" fill="hold"/>
                                        <p:tgtEl>
                                          <p:spTgt spid="48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485" grpId="1"/>
    </p:bldLst>
  </p:timing>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1"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152" name="Image" descr="Image"/>
          <p:cNvPicPr>
            <a:picLocks noChangeAspect="1"/>
          </p:cNvPicPr>
          <p:nvPr/>
        </p:nvPicPr>
        <p:blipFill>
          <a:blip r:embed="rId2">
            <a:extLst/>
          </a:blip>
          <a:stretch>
            <a:fillRect/>
          </a:stretch>
        </p:blipFill>
        <p:spPr>
          <a:xfrm>
            <a:off x="4121100" y="-1"/>
            <a:ext cx="4639009" cy="6858001"/>
          </a:xfrm>
          <a:prstGeom prst="rect">
            <a:avLst/>
          </a:prstGeom>
          <a:ln w="12700">
            <a:miter lim="400000"/>
          </a:ln>
        </p:spPr>
      </p:pic>
      <p:sp>
        <p:nvSpPr>
          <p:cNvPr id="153" name="Start Early!"/>
          <p:cNvSpPr txBox="1"/>
          <p:nvPr>
            <p:ph type="title"/>
          </p:nvPr>
        </p:nvSpPr>
        <p:spPr>
          <a:prstGeom prst="rect">
            <a:avLst/>
          </a:prstGeom>
        </p:spPr>
        <p:txBody>
          <a:bodyPr/>
          <a:lstStyle/>
          <a:p>
            <a:pPr/>
            <a:r>
              <a:t>Start Early!</a:t>
            </a:r>
          </a:p>
        </p:txBody>
      </p:sp>
    </p:spTree>
  </p:cSld>
  <p:clrMapOvr>
    <a:masterClrMapping/>
  </p:clrMapOvr>
  <p:transition xmlns:p14="http://schemas.microsoft.com/office/powerpoint/2010/main" spd="med" advClick="1"/>
</p:sld>
</file>

<file path=ppt/slides/slide3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87" name="Title 1"/>
          <p:cNvSpPr txBox="1"/>
          <p:nvPr>
            <p:ph type="title"/>
          </p:nvPr>
        </p:nvSpPr>
        <p:spPr>
          <a:prstGeom prst="rect">
            <a:avLst/>
          </a:prstGeom>
        </p:spPr>
        <p:txBody>
          <a:bodyPr/>
          <a:lstStyle>
            <a:lvl1pPr>
              <a:defRPr sz="3600"/>
            </a:lvl1pPr>
          </a:lstStyle>
          <a:p>
            <a:pPr/>
            <a:r>
              <a:t>Should We Error Check in the Data Link?</a:t>
            </a:r>
          </a:p>
        </p:txBody>
      </p:sp>
      <p:sp>
        <p:nvSpPr>
          <p:cNvPr id="48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89" name="Content Placeholder 3"/>
          <p:cNvSpPr txBox="1"/>
          <p:nvPr>
            <p:ph type="body" idx="1"/>
          </p:nvPr>
        </p:nvSpPr>
        <p:spPr>
          <a:xfrm>
            <a:off x="119742" y="1600200"/>
            <a:ext cx="8991601" cy="5105400"/>
          </a:xfrm>
          <a:prstGeom prst="rect">
            <a:avLst/>
          </a:prstGeom>
        </p:spPr>
        <p:txBody>
          <a:bodyPr/>
          <a:lstStyle/>
          <a:p>
            <a:pPr>
              <a:lnSpc>
                <a:spcPct val="90000"/>
              </a:lnSpc>
            </a:pPr>
            <a:r>
              <a:t>Recall the End-to-End Argument</a:t>
            </a:r>
          </a:p>
          <a:p>
            <a:pPr>
              <a:lnSpc>
                <a:spcPct val="90000"/>
              </a:lnSpc>
            </a:pPr>
            <a:r>
              <a:t>Cons:</a:t>
            </a:r>
          </a:p>
          <a:p>
            <a:pPr lvl="1" marL="640080" indent="-274320">
              <a:lnSpc>
                <a:spcPct val="90000"/>
              </a:lnSpc>
              <a:spcBef>
                <a:spcPts val="500"/>
              </a:spcBef>
              <a:buClr>
                <a:schemeClr val="accent1"/>
              </a:buClr>
              <a:defRPr sz="2600"/>
            </a:pPr>
            <a:r>
              <a:t>Error free transmission cannot be guaranteed</a:t>
            </a:r>
          </a:p>
          <a:p>
            <a:pPr lvl="1" marL="640080" indent="-274320">
              <a:lnSpc>
                <a:spcPct val="90000"/>
              </a:lnSpc>
              <a:spcBef>
                <a:spcPts val="500"/>
              </a:spcBef>
              <a:buClr>
                <a:schemeClr val="accent1"/>
              </a:buClr>
              <a:defRPr sz="2600"/>
            </a:pPr>
            <a:r>
              <a:t>Not all applications want this functionality</a:t>
            </a:r>
          </a:p>
          <a:p>
            <a:pPr lvl="1" marL="640080" indent="-274320">
              <a:lnSpc>
                <a:spcPct val="90000"/>
              </a:lnSpc>
              <a:spcBef>
                <a:spcPts val="500"/>
              </a:spcBef>
              <a:buClr>
                <a:schemeClr val="accent1"/>
              </a:buClr>
              <a:defRPr sz="2600"/>
            </a:pPr>
            <a:r>
              <a:t>Error checking adds CPU and packet size overhead</a:t>
            </a:r>
          </a:p>
          <a:p>
            <a:pPr lvl="1" marL="640080" indent="-274320">
              <a:lnSpc>
                <a:spcPct val="90000"/>
              </a:lnSpc>
              <a:spcBef>
                <a:spcPts val="500"/>
              </a:spcBef>
              <a:buClr>
                <a:schemeClr val="accent1"/>
              </a:buClr>
              <a:defRPr sz="2600"/>
            </a:pPr>
            <a:r>
              <a:t>Error recovery requires buffering</a:t>
            </a:r>
          </a:p>
          <a:p>
            <a:pPr>
              <a:lnSpc>
                <a:spcPct val="90000"/>
              </a:lnSpc>
            </a:pPr>
            <a:r>
              <a:t>Pros:</a:t>
            </a:r>
          </a:p>
          <a:p>
            <a:pPr lvl="1" marL="640080" indent="-274320">
              <a:lnSpc>
                <a:spcPct val="90000"/>
              </a:lnSpc>
              <a:spcBef>
                <a:spcPts val="500"/>
              </a:spcBef>
              <a:buClr>
                <a:schemeClr val="accent1"/>
              </a:buClr>
              <a:defRPr sz="2600"/>
            </a:pPr>
            <a:r>
              <a:t>Potentially better performance than app-level error checking</a:t>
            </a:r>
          </a:p>
          <a:p>
            <a:pPr>
              <a:lnSpc>
                <a:spcPct val="90000"/>
              </a:lnSpc>
            </a:pPr>
            <a:r>
              <a:t>Data link error checking in practice</a:t>
            </a:r>
          </a:p>
          <a:p>
            <a:pPr lvl="1" marL="640080" indent="-274320">
              <a:lnSpc>
                <a:spcPct val="90000"/>
              </a:lnSpc>
              <a:spcBef>
                <a:spcPts val="500"/>
              </a:spcBef>
              <a:buClr>
                <a:schemeClr val="accent1"/>
              </a:buClr>
              <a:defRPr sz="2600"/>
            </a:pPr>
            <a:r>
              <a:t>Most useful over lossy links</a:t>
            </a:r>
          </a:p>
          <a:p>
            <a:pPr lvl="2" marL="960119" indent="-274319">
              <a:lnSpc>
                <a:spcPct val="90000"/>
              </a:lnSpc>
              <a:spcBef>
                <a:spcPts val="500"/>
              </a:spcBef>
              <a:buClr>
                <a:schemeClr val="accent1"/>
              </a:buClr>
              <a:buSzPct val="70000"/>
              <a:buChar char=""/>
              <a:defRPr sz="2600"/>
            </a:pPr>
            <a:r>
              <a:t>Wifi, cellular, satellite</a:t>
            </a:r>
          </a:p>
          <a:p>
            <a:pPr lvl="2" marL="960119" indent="-274319">
              <a:lnSpc>
                <a:spcPct val="90000"/>
              </a:lnSpc>
              <a:spcBef>
                <a:spcPts val="500"/>
              </a:spcBef>
              <a:buClr>
                <a:schemeClr val="accent1"/>
              </a:buClr>
              <a:buSzPct val="70000"/>
              <a:buChar char=""/>
              <a:defRPr sz="2600"/>
            </a:pPr>
            <a:r>
              <a:t>Retransmission vs. Error correction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89">
                                            <p:txEl>
                                              <p:pRg st="6" end="6"/>
                                            </p:txEl>
                                          </p:spTgt>
                                        </p:tgtEl>
                                        <p:attrNameLst>
                                          <p:attrName>style.visibility</p:attrName>
                                        </p:attrNameLst>
                                      </p:cBhvr>
                                      <p:to>
                                        <p:strVal val="visible"/>
                                      </p:to>
                                    </p:set>
                                    <p:anim calcmode="lin" valueType="num">
                                      <p:cBhvr>
                                        <p:cTn id="7" dur="500" fill="hold"/>
                                        <p:tgtEl>
                                          <p:spTgt spid="489">
                                            <p:txEl>
                                              <p:pRg st="6" end="6"/>
                                            </p:txEl>
                                          </p:spTgt>
                                        </p:tgtEl>
                                        <p:attrNameLst>
                                          <p:attrName>ppt_x</p:attrName>
                                        </p:attrNameLst>
                                      </p:cBhvr>
                                      <p:tavLst>
                                        <p:tav tm="0">
                                          <p:val>
                                            <p:strVal val="#ppt_x"/>
                                          </p:val>
                                        </p:tav>
                                        <p:tav tm="100000">
                                          <p:val>
                                            <p:strVal val="#ppt_x"/>
                                          </p:val>
                                        </p:tav>
                                      </p:tavLst>
                                    </p:anim>
                                    <p:anim calcmode="lin" valueType="num">
                                      <p:cBhvr>
                                        <p:cTn id="8" dur="500" fill="hold"/>
                                        <p:tgtEl>
                                          <p:spTgt spid="489">
                                            <p:txEl>
                                              <p:pRg st="6" end="6"/>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489">
                                            <p:txEl>
                                              <p:pRg st="7" end="7"/>
                                            </p:txEl>
                                          </p:spTgt>
                                        </p:tgtEl>
                                        <p:attrNameLst>
                                          <p:attrName>style.visibility</p:attrName>
                                        </p:attrNameLst>
                                      </p:cBhvr>
                                      <p:to>
                                        <p:strVal val="visible"/>
                                      </p:to>
                                    </p:set>
                                    <p:anim calcmode="lin" valueType="num">
                                      <p:cBhvr>
                                        <p:cTn id="12" dur="500" fill="hold"/>
                                        <p:tgtEl>
                                          <p:spTgt spid="489">
                                            <p:txEl>
                                              <p:pRg st="7" end="7"/>
                                            </p:txEl>
                                          </p:spTgt>
                                        </p:tgtEl>
                                        <p:attrNameLst>
                                          <p:attrName>ppt_x</p:attrName>
                                        </p:attrNameLst>
                                      </p:cBhvr>
                                      <p:tavLst>
                                        <p:tav tm="0">
                                          <p:val>
                                            <p:strVal val="#ppt_x"/>
                                          </p:val>
                                        </p:tav>
                                        <p:tav tm="100000">
                                          <p:val>
                                            <p:strVal val="#ppt_x"/>
                                          </p:val>
                                        </p:tav>
                                      </p:tavLst>
                                    </p:anim>
                                    <p:anim calcmode="lin" valueType="num">
                                      <p:cBhvr>
                                        <p:cTn id="13" dur="500" fill="hold"/>
                                        <p:tgtEl>
                                          <p:spTgt spid="489">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1" fill="hold">
                                  <p:stCondLst>
                                    <p:cond delay="0"/>
                                  </p:stCondLst>
                                  <p:iterate type="el" backwards="0">
                                    <p:tmAbs val="0"/>
                                  </p:iterate>
                                  <p:childTnLst>
                                    <p:set>
                                      <p:cBhvr>
                                        <p:cTn id="17" fill="hold"/>
                                        <p:tgtEl>
                                          <p:spTgt spid="489">
                                            <p:txEl>
                                              <p:pRg st="8" end="8"/>
                                            </p:txEl>
                                          </p:spTgt>
                                        </p:tgtEl>
                                        <p:attrNameLst>
                                          <p:attrName>style.visibility</p:attrName>
                                        </p:attrNameLst>
                                      </p:cBhvr>
                                      <p:to>
                                        <p:strVal val="visible"/>
                                      </p:to>
                                    </p:set>
                                    <p:anim calcmode="lin" valueType="num">
                                      <p:cBhvr>
                                        <p:cTn id="18" dur="500" fill="hold"/>
                                        <p:tgtEl>
                                          <p:spTgt spid="489">
                                            <p:txEl>
                                              <p:pRg st="8" end="8"/>
                                            </p:txEl>
                                          </p:spTgt>
                                        </p:tgtEl>
                                        <p:attrNameLst>
                                          <p:attrName>ppt_x</p:attrName>
                                        </p:attrNameLst>
                                      </p:cBhvr>
                                      <p:tavLst>
                                        <p:tav tm="0">
                                          <p:val>
                                            <p:strVal val="#ppt_x"/>
                                          </p:val>
                                        </p:tav>
                                        <p:tav tm="100000">
                                          <p:val>
                                            <p:strVal val="#ppt_x"/>
                                          </p:val>
                                        </p:tav>
                                      </p:tavLst>
                                    </p:anim>
                                    <p:anim calcmode="lin" valueType="num">
                                      <p:cBhvr>
                                        <p:cTn id="19" dur="500" fill="hold"/>
                                        <p:tgtEl>
                                          <p:spTgt spid="489">
                                            <p:txEl>
                                              <p:pRg st="8" end="8"/>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Class="entr" nodeType="afterEffect" presetSubtype="4" presetID="2" grpId="1" fill="hold">
                                  <p:stCondLst>
                                    <p:cond delay="0"/>
                                  </p:stCondLst>
                                  <p:iterate type="el" backwards="0">
                                    <p:tmAbs val="0"/>
                                  </p:iterate>
                                  <p:childTnLst>
                                    <p:set>
                                      <p:cBhvr>
                                        <p:cTn id="22" fill="hold"/>
                                        <p:tgtEl>
                                          <p:spTgt spid="489">
                                            <p:txEl>
                                              <p:pRg st="9" end="9"/>
                                            </p:txEl>
                                          </p:spTgt>
                                        </p:tgtEl>
                                        <p:attrNameLst>
                                          <p:attrName>style.visibility</p:attrName>
                                        </p:attrNameLst>
                                      </p:cBhvr>
                                      <p:to>
                                        <p:strVal val="visible"/>
                                      </p:to>
                                    </p:set>
                                    <p:anim calcmode="lin" valueType="num">
                                      <p:cBhvr>
                                        <p:cTn id="23" dur="500" fill="hold"/>
                                        <p:tgtEl>
                                          <p:spTgt spid="489">
                                            <p:txEl>
                                              <p:pRg st="9" end="9"/>
                                            </p:txEl>
                                          </p:spTgt>
                                        </p:tgtEl>
                                        <p:attrNameLst>
                                          <p:attrName>ppt_x</p:attrName>
                                        </p:attrNameLst>
                                      </p:cBhvr>
                                      <p:tavLst>
                                        <p:tav tm="0">
                                          <p:val>
                                            <p:strVal val="#ppt_x"/>
                                          </p:val>
                                        </p:tav>
                                        <p:tav tm="100000">
                                          <p:val>
                                            <p:strVal val="#ppt_x"/>
                                          </p:val>
                                        </p:tav>
                                      </p:tavLst>
                                    </p:anim>
                                    <p:anim calcmode="lin" valueType="num">
                                      <p:cBhvr>
                                        <p:cTn id="24" dur="500" fill="hold"/>
                                        <p:tgtEl>
                                          <p:spTgt spid="489">
                                            <p:txEl>
                                              <p:pRg st="9" end="9"/>
                                            </p:txEl>
                                          </p:spTgt>
                                        </p:tgtEl>
                                        <p:attrNameLst>
                                          <p:attrName>ppt_y</p:attrName>
                                        </p:attrNameLst>
                                      </p:cBhvr>
                                      <p:tavLst>
                                        <p:tav tm="0">
                                          <p:val>
                                            <p:strVal val="1+#ppt_h/2"/>
                                          </p:val>
                                        </p:tav>
                                        <p:tav tm="100000">
                                          <p:val>
                                            <p:strVal val="#ppt_y"/>
                                          </p:val>
                                        </p:tav>
                                      </p:tavLst>
                                    </p:anim>
                                  </p:childTnLst>
                                </p:cTn>
                              </p:par>
                            </p:childTnLst>
                          </p:cTn>
                        </p:par>
                        <p:par>
                          <p:cTn id="25" fill="hold">
                            <p:stCondLst>
                              <p:cond delay="1000"/>
                            </p:stCondLst>
                            <p:childTnLst>
                              <p:par>
                                <p:cTn id="26" presetClass="entr" nodeType="afterEffect" presetSubtype="4" presetID="2" grpId="1" fill="hold">
                                  <p:stCondLst>
                                    <p:cond delay="0"/>
                                  </p:stCondLst>
                                  <p:iterate type="el" backwards="0">
                                    <p:tmAbs val="0"/>
                                  </p:iterate>
                                  <p:childTnLst>
                                    <p:set>
                                      <p:cBhvr>
                                        <p:cTn id="27" fill="hold"/>
                                        <p:tgtEl>
                                          <p:spTgt spid="489">
                                            <p:txEl>
                                              <p:pRg st="10" end="10"/>
                                            </p:txEl>
                                          </p:spTgt>
                                        </p:tgtEl>
                                        <p:attrNameLst>
                                          <p:attrName>style.visibility</p:attrName>
                                        </p:attrNameLst>
                                      </p:cBhvr>
                                      <p:to>
                                        <p:strVal val="visible"/>
                                      </p:to>
                                    </p:set>
                                    <p:anim calcmode="lin" valueType="num">
                                      <p:cBhvr>
                                        <p:cTn id="28" dur="500" fill="hold"/>
                                        <p:tgtEl>
                                          <p:spTgt spid="489">
                                            <p:txEl>
                                              <p:pRg st="10" end="10"/>
                                            </p:txEl>
                                          </p:spTgt>
                                        </p:tgtEl>
                                        <p:attrNameLst>
                                          <p:attrName>ppt_x</p:attrName>
                                        </p:attrNameLst>
                                      </p:cBhvr>
                                      <p:tavLst>
                                        <p:tav tm="0">
                                          <p:val>
                                            <p:strVal val="#ppt_x"/>
                                          </p:val>
                                        </p:tav>
                                        <p:tav tm="100000">
                                          <p:val>
                                            <p:strVal val="#ppt_x"/>
                                          </p:val>
                                        </p:tav>
                                      </p:tavLst>
                                    </p:anim>
                                    <p:anim calcmode="lin" valueType="num">
                                      <p:cBhvr>
                                        <p:cTn id="29" dur="500" fill="hold"/>
                                        <p:tgtEl>
                                          <p:spTgt spid="489">
                                            <p:txEl>
                                              <p:pRg st="10" end="10"/>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Class="entr" nodeType="afterEffect" presetSubtype="4" presetID="2" grpId="1" fill="hold">
                                  <p:stCondLst>
                                    <p:cond delay="0"/>
                                  </p:stCondLst>
                                  <p:iterate type="el" backwards="0">
                                    <p:tmAbs val="0"/>
                                  </p:iterate>
                                  <p:childTnLst>
                                    <p:set>
                                      <p:cBhvr>
                                        <p:cTn id="32" fill="hold"/>
                                        <p:tgtEl>
                                          <p:spTgt spid="489">
                                            <p:txEl>
                                              <p:pRg st="11" end="11"/>
                                            </p:txEl>
                                          </p:spTgt>
                                        </p:tgtEl>
                                        <p:attrNameLst>
                                          <p:attrName>style.visibility</p:attrName>
                                        </p:attrNameLst>
                                      </p:cBhvr>
                                      <p:to>
                                        <p:strVal val="visible"/>
                                      </p:to>
                                    </p:set>
                                    <p:anim calcmode="lin" valueType="num">
                                      <p:cBhvr>
                                        <p:cTn id="33" dur="500" fill="hold"/>
                                        <p:tgtEl>
                                          <p:spTgt spid="489">
                                            <p:txEl>
                                              <p:pRg st="11" end="11"/>
                                            </p:txEl>
                                          </p:spTgt>
                                        </p:tgtEl>
                                        <p:attrNameLst>
                                          <p:attrName>ppt_x</p:attrName>
                                        </p:attrNameLst>
                                      </p:cBhvr>
                                      <p:tavLst>
                                        <p:tav tm="0">
                                          <p:val>
                                            <p:strVal val="#ppt_x"/>
                                          </p:val>
                                        </p:tav>
                                        <p:tav tm="100000">
                                          <p:val>
                                            <p:strVal val="#ppt_x"/>
                                          </p:val>
                                        </p:tav>
                                      </p:tavLst>
                                    </p:anim>
                                    <p:anim calcmode="lin" valueType="num">
                                      <p:cBhvr>
                                        <p:cTn id="34" dur="500" fill="hold"/>
                                        <p:tgtEl>
                                          <p:spTgt spid="489">
                                            <p:txEl>
                                              <p:pRg st="11" end="11"/>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89" grpId="1"/>
    </p:bldLst>
  </p:timing>
</p:sld>
</file>

<file path=ppt/slides/slide3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3" name="Text Placeholder 5"/>
          <p:cNvSpPr txBox="1"/>
          <p:nvPr>
            <p:ph type="body" idx="1"/>
          </p:nvPr>
        </p:nvSpPr>
        <p:spPr>
          <a:xfrm>
            <a:off x="450376" y="2388359"/>
            <a:ext cx="8338781" cy="3807726"/>
          </a:xfrm>
          <a:prstGeom prst="rect">
            <a:avLst/>
          </a:prstGeom>
        </p:spPr>
        <p:txBody>
          <a:bodyPr/>
          <a:lstStyle/>
          <a:p>
            <a:pPr marL="571500" indent="-571500">
              <a:buClr>
                <a:schemeClr val="accent2"/>
              </a:buClr>
              <a:buSzPct val="60000"/>
              <a:buChar char="❑"/>
              <a:defRPr sz="4400"/>
            </a:pPr>
            <a:r>
              <a:t>Framing</a:t>
            </a:r>
          </a:p>
          <a:p>
            <a:pPr marL="571500" indent="-571500">
              <a:buClr>
                <a:schemeClr val="accent2"/>
              </a:buClr>
              <a:buSzPct val="60000"/>
              <a:buChar char="❑"/>
              <a:defRPr sz="4400"/>
            </a:pPr>
            <a:r>
              <a:t>Error Checking and Reliability</a:t>
            </a:r>
          </a:p>
          <a:p>
            <a:pPr marL="571500" indent="-571500">
              <a:buClr>
                <a:schemeClr val="accent2"/>
              </a:buClr>
              <a:buSzPct val="60000"/>
              <a:buChar char="❑"/>
              <a:defRPr sz="4400"/>
            </a:pPr>
            <a:r>
              <a:t>Media Access Control</a:t>
            </a:r>
          </a:p>
          <a:p>
            <a:pPr lvl="1" marL="1211580" indent="-571500">
              <a:spcBef>
                <a:spcPts val="500"/>
              </a:spcBef>
              <a:buClr>
                <a:schemeClr val="accent1"/>
              </a:buClr>
              <a:buSzPct val="70000"/>
              <a:buChar char="❑"/>
              <a:defRPr sz="3200">
                <a:solidFill>
                  <a:srgbClr val="888888"/>
                </a:solidFill>
              </a:defRPr>
            </a:pPr>
            <a:r>
              <a:t>802.3 Ethernet</a:t>
            </a:r>
            <a:endParaRPr sz="1800"/>
          </a:p>
          <a:p>
            <a:pPr lvl="1" marL="1211580" indent="-571500">
              <a:spcBef>
                <a:spcPts val="500"/>
              </a:spcBef>
              <a:buClr>
                <a:schemeClr val="accent1"/>
              </a:buClr>
              <a:buSzPct val="70000"/>
              <a:buChar char="❑"/>
              <a:defRPr sz="3200">
                <a:solidFill>
                  <a:srgbClr val="888888"/>
                </a:solidFill>
              </a:defRPr>
            </a:pPr>
            <a:r>
              <a:t>802.11 Wifi</a:t>
            </a:r>
          </a:p>
        </p:txBody>
      </p:sp>
      <p:sp>
        <p:nvSpPr>
          <p:cNvPr id="494" name="Title 4"/>
          <p:cNvSpPr txBox="1"/>
          <p:nvPr>
            <p:ph type="title"/>
          </p:nvPr>
        </p:nvSpPr>
        <p:spPr>
          <a:prstGeom prst="rect">
            <a:avLst/>
          </a:prstGeom>
        </p:spPr>
        <p:txBody>
          <a:bodyPr/>
          <a:lstStyle/>
          <a:p>
            <a:pPr/>
            <a:r>
              <a:t>Outline</a:t>
            </a:r>
          </a:p>
        </p:txBody>
      </p:sp>
      <p:sp>
        <p:nvSpPr>
          <p:cNvPr id="495" name="Slide Number Placeholder 2"/>
          <p:cNvSpPr txBox="1"/>
          <p:nvPr>
            <p:ph type="sldNum" sz="quarter" idx="2"/>
          </p:nvPr>
        </p:nvSpPr>
        <p:spPr>
          <a:xfrm>
            <a:off x="433853" y="590867"/>
            <a:ext cx="427694"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3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497" name="Title 4"/>
          <p:cNvSpPr txBox="1"/>
          <p:nvPr>
            <p:ph type="title"/>
          </p:nvPr>
        </p:nvSpPr>
        <p:spPr>
          <a:prstGeom prst="rect">
            <a:avLst/>
          </a:prstGeom>
        </p:spPr>
        <p:txBody>
          <a:bodyPr/>
          <a:lstStyle/>
          <a:p>
            <a:pPr/>
            <a:r>
              <a:t>What is Media Access?</a:t>
            </a:r>
          </a:p>
        </p:txBody>
      </p:sp>
      <p:sp>
        <p:nvSpPr>
          <p:cNvPr id="498" name="Slide Number Placeholder 3"/>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499" name="Content Placeholder 5"/>
          <p:cNvSpPr txBox="1"/>
          <p:nvPr>
            <p:ph type="body" idx="1"/>
          </p:nvPr>
        </p:nvSpPr>
        <p:spPr>
          <a:xfrm>
            <a:off x="0" y="1600200"/>
            <a:ext cx="9144000" cy="5105400"/>
          </a:xfrm>
          <a:prstGeom prst="rect">
            <a:avLst/>
          </a:prstGeom>
        </p:spPr>
        <p:txBody>
          <a:bodyPr/>
          <a:lstStyle/>
          <a:p>
            <a:pPr/>
            <a:r>
              <a:t>Ethernet and Wifi are both multi-access technologies</a:t>
            </a:r>
          </a:p>
          <a:p>
            <a:pPr lvl="1" marL="640080" indent="-274320">
              <a:spcBef>
                <a:spcPts val="500"/>
              </a:spcBef>
              <a:buClr>
                <a:schemeClr val="accent1"/>
              </a:buClr>
              <a:defRPr sz="2600"/>
            </a:pPr>
            <a:r>
              <a:t>Broadcast medium, shared by many hosts</a:t>
            </a:r>
          </a:p>
          <a:p>
            <a:pPr lvl="1" marL="640080" indent="-274320">
              <a:spcBef>
                <a:spcPts val="500"/>
              </a:spcBef>
              <a:buClr>
                <a:schemeClr val="accent1"/>
              </a:buClr>
              <a:defRPr sz="2600"/>
            </a:pPr>
            <a:r>
              <a:t>Simultaneous transmissions cause </a:t>
            </a:r>
            <a:r>
              <a:rPr>
                <a:solidFill>
                  <a:schemeClr val="accent1"/>
                </a:solidFill>
              </a:rPr>
              <a:t>collisions</a:t>
            </a:r>
          </a:p>
          <a:p>
            <a:pPr lvl="2" marL="914400" indent="-228600">
              <a:spcBef>
                <a:spcPts val="500"/>
              </a:spcBef>
              <a:defRPr sz="2300"/>
            </a:pPr>
            <a:r>
              <a:t>This destroys the data</a:t>
            </a:r>
          </a:p>
          <a:p>
            <a:pPr/>
            <a:r>
              <a:t>Media Access Control (MAC) protocols are required</a:t>
            </a:r>
          </a:p>
          <a:p>
            <a:pPr lvl="1" marL="640080" indent="-274320">
              <a:spcBef>
                <a:spcPts val="500"/>
              </a:spcBef>
              <a:buClr>
                <a:schemeClr val="accent1"/>
              </a:buClr>
              <a:defRPr sz="2600"/>
            </a:pPr>
            <a:r>
              <a:t>Rules on how to share the medium</a:t>
            </a:r>
          </a:p>
          <a:p>
            <a:pPr lvl="1" marL="640080" indent="-274320">
              <a:spcBef>
                <a:spcPts val="500"/>
              </a:spcBef>
              <a:buClr>
                <a:schemeClr val="accent1"/>
              </a:buClr>
              <a:defRPr sz="2600"/>
            </a:pPr>
            <a:r>
              <a:t>Strategies for detecting, avoiding, and recovering from collisions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499">
                                            <p:txEl>
                                              <p:pRg st="4" end="4"/>
                                            </p:txEl>
                                          </p:spTgt>
                                        </p:tgtEl>
                                        <p:attrNameLst>
                                          <p:attrName>style.visibility</p:attrName>
                                        </p:attrNameLst>
                                      </p:cBhvr>
                                      <p:to>
                                        <p:strVal val="visible"/>
                                      </p:to>
                                    </p:set>
                                    <p:anim calcmode="lin" valueType="num">
                                      <p:cBhvr>
                                        <p:cTn id="7" dur="500" fill="hold"/>
                                        <p:tgtEl>
                                          <p:spTgt spid="499">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499">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499">
                                            <p:txEl>
                                              <p:pRg st="5" end="5"/>
                                            </p:txEl>
                                          </p:spTgt>
                                        </p:tgtEl>
                                        <p:attrNameLst>
                                          <p:attrName>style.visibility</p:attrName>
                                        </p:attrNameLst>
                                      </p:cBhvr>
                                      <p:to>
                                        <p:strVal val="visible"/>
                                      </p:to>
                                    </p:set>
                                    <p:anim calcmode="lin" valueType="num">
                                      <p:cBhvr>
                                        <p:cTn id="12" dur="500" fill="hold"/>
                                        <p:tgtEl>
                                          <p:spTgt spid="499">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499">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499">
                                            <p:txEl>
                                              <p:pRg st="6" end="6"/>
                                            </p:txEl>
                                          </p:spTgt>
                                        </p:tgtEl>
                                        <p:attrNameLst>
                                          <p:attrName>style.visibility</p:attrName>
                                        </p:attrNameLst>
                                      </p:cBhvr>
                                      <p:to>
                                        <p:strVal val="visible"/>
                                      </p:to>
                                    </p:set>
                                    <p:anim calcmode="lin" valueType="num">
                                      <p:cBhvr>
                                        <p:cTn id="17" dur="500" fill="hold"/>
                                        <p:tgtEl>
                                          <p:spTgt spid="499">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499">
                                            <p:txEl>
                                              <p:pRg st="6" end="6"/>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499" grpId="1"/>
    </p:bldLst>
  </p:timing>
</p:sld>
</file>

<file path=ppt/slides/slide3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1" name="Title 1"/>
          <p:cNvSpPr txBox="1"/>
          <p:nvPr>
            <p:ph type="title"/>
          </p:nvPr>
        </p:nvSpPr>
        <p:spPr>
          <a:prstGeom prst="rect">
            <a:avLst/>
          </a:prstGeom>
        </p:spPr>
        <p:txBody>
          <a:bodyPr/>
          <a:lstStyle/>
          <a:p>
            <a:pPr/>
            <a:r>
              <a:t>Strategies for Media Access</a:t>
            </a:r>
          </a:p>
        </p:txBody>
      </p:sp>
      <p:sp>
        <p:nvSpPr>
          <p:cNvPr id="502"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03" name="Content Placeholder 3"/>
          <p:cNvSpPr txBox="1"/>
          <p:nvPr>
            <p:ph type="body" idx="1"/>
          </p:nvPr>
        </p:nvSpPr>
        <p:spPr>
          <a:xfrm>
            <a:off x="152400" y="1600200"/>
            <a:ext cx="8699366" cy="3600985"/>
          </a:xfrm>
          <a:prstGeom prst="rect">
            <a:avLst/>
          </a:prstGeom>
        </p:spPr>
        <p:txBody>
          <a:bodyPr/>
          <a:lstStyle/>
          <a:p>
            <a:pPr>
              <a:lnSpc>
                <a:spcPct val="90000"/>
              </a:lnSpc>
            </a:pPr>
            <a:r>
              <a:t>Channel partitioning</a:t>
            </a:r>
          </a:p>
          <a:p>
            <a:pPr lvl="1" marL="640080" indent="-274320">
              <a:lnSpc>
                <a:spcPct val="90000"/>
              </a:lnSpc>
              <a:spcBef>
                <a:spcPts val="500"/>
              </a:spcBef>
              <a:buClr>
                <a:schemeClr val="accent1"/>
              </a:buClr>
              <a:defRPr sz="2600"/>
            </a:pPr>
            <a:r>
              <a:t>Divide the resource into small pieces</a:t>
            </a:r>
          </a:p>
          <a:p>
            <a:pPr lvl="1" marL="640080" indent="-274320">
              <a:lnSpc>
                <a:spcPct val="90000"/>
              </a:lnSpc>
              <a:spcBef>
                <a:spcPts val="500"/>
              </a:spcBef>
              <a:buClr>
                <a:schemeClr val="accent1"/>
              </a:buClr>
              <a:defRPr sz="2600"/>
            </a:pPr>
            <a:r>
              <a:t>Allocate each piece to one host</a:t>
            </a:r>
          </a:p>
          <a:p>
            <a:pPr lvl="1" marL="640080" indent="-274320">
              <a:lnSpc>
                <a:spcPct val="90000"/>
              </a:lnSpc>
              <a:spcBef>
                <a:spcPts val="500"/>
              </a:spcBef>
              <a:buClr>
                <a:schemeClr val="accent1"/>
              </a:buClr>
              <a:defRPr sz="2600"/>
            </a:pPr>
            <a:r>
              <a:t>Example: Time Division Multi-Access (TDMA) cellular</a:t>
            </a:r>
          </a:p>
          <a:p>
            <a:pPr lvl="1" marL="640080" indent="-274320">
              <a:lnSpc>
                <a:spcPct val="90000"/>
              </a:lnSpc>
              <a:spcBef>
                <a:spcPts val="500"/>
              </a:spcBef>
              <a:buClr>
                <a:schemeClr val="accent1"/>
              </a:buClr>
              <a:defRPr sz="2600"/>
            </a:pPr>
            <a:r>
              <a:t>Example: Frequency Division Multi-Access (FDMA) cellular</a:t>
            </a:r>
          </a:p>
          <a:p>
            <a:pPr>
              <a:lnSpc>
                <a:spcPct val="90000"/>
              </a:lnSpc>
            </a:pPr>
            <a:r>
              <a:t>Taking turns</a:t>
            </a:r>
          </a:p>
          <a:p>
            <a:pPr lvl="1" marL="640080" indent="-274320">
              <a:lnSpc>
                <a:spcPct val="90000"/>
              </a:lnSpc>
              <a:spcBef>
                <a:spcPts val="500"/>
              </a:spcBef>
              <a:buClr>
                <a:schemeClr val="accent1"/>
              </a:buClr>
              <a:defRPr sz="2600"/>
            </a:pPr>
            <a:r>
              <a:t>Tightly coordinate shared access to avoid collisions</a:t>
            </a:r>
          </a:p>
          <a:p>
            <a:pPr lvl="1" marL="640080" indent="-274320">
              <a:lnSpc>
                <a:spcPct val="90000"/>
              </a:lnSpc>
              <a:spcBef>
                <a:spcPts val="500"/>
              </a:spcBef>
              <a:buClr>
                <a:schemeClr val="accent1"/>
              </a:buClr>
              <a:defRPr sz="2600"/>
            </a:pPr>
            <a:r>
              <a:t>Token Ring</a:t>
            </a:r>
          </a:p>
        </p:txBody>
      </p:sp>
      <p:sp>
        <p:nvSpPr>
          <p:cNvPr id="504" name="Contention…"/>
          <p:cNvSpPr txBox="1"/>
          <p:nvPr/>
        </p:nvSpPr>
        <p:spPr>
          <a:xfrm>
            <a:off x="124078" y="4819409"/>
            <a:ext cx="6622200" cy="12598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marL="320040" indent="-320040">
              <a:lnSpc>
                <a:spcPct val="90000"/>
              </a:lnSpc>
              <a:spcBef>
                <a:spcPts val="700"/>
              </a:spcBef>
              <a:buClr>
                <a:schemeClr val="accent2"/>
              </a:buClr>
              <a:buSzPct val="60000"/>
              <a:buChar char="◻"/>
              <a:defRPr sz="2900"/>
            </a:pPr>
            <a:r>
              <a:t>Contention</a:t>
            </a:r>
          </a:p>
          <a:p>
            <a:pPr lvl="1" marL="640080" indent="-274320">
              <a:lnSpc>
                <a:spcPct val="90000"/>
              </a:lnSpc>
              <a:spcBef>
                <a:spcPts val="500"/>
              </a:spcBef>
              <a:buClr>
                <a:schemeClr val="accent1"/>
              </a:buClr>
              <a:buSzPct val="70000"/>
              <a:buChar char=""/>
              <a:defRPr sz="2600"/>
            </a:pPr>
            <a:r>
              <a:t>Allow collisions, but use strategies to recover</a:t>
            </a:r>
          </a:p>
          <a:p>
            <a:pPr lvl="1" marL="640080" indent="-274320">
              <a:lnSpc>
                <a:spcPct val="90000"/>
              </a:lnSpc>
              <a:spcBef>
                <a:spcPts val="500"/>
              </a:spcBef>
              <a:buClr>
                <a:schemeClr val="accent1"/>
              </a:buClr>
              <a:buSzPct val="70000"/>
              <a:buChar char=""/>
              <a:defRPr sz="2600"/>
            </a:pPr>
            <a:r>
              <a:t>Examples: Ethernet, Wifi</a:t>
            </a:r>
          </a:p>
        </p:txBody>
      </p:sp>
      <p:pic>
        <p:nvPicPr>
          <p:cNvPr id="505" name="Image" descr="Image"/>
          <p:cNvPicPr>
            <a:picLocks noChangeAspect="1"/>
          </p:cNvPicPr>
          <p:nvPr/>
        </p:nvPicPr>
        <p:blipFill>
          <a:blip r:embed="rId2">
            <a:extLst/>
          </a:blip>
          <a:stretch>
            <a:fillRect/>
          </a:stretch>
        </p:blipFill>
        <p:spPr>
          <a:xfrm>
            <a:off x="1431604" y="1849437"/>
            <a:ext cx="6280792" cy="4200219"/>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03">
                                            <p:txEl>
                                              <p:pRg st="5" end="5"/>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503">
                                            <p:txEl>
                                              <p:pRg st="6" end="6"/>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503">
                                            <p:txEl>
                                              <p:pRg st="7" end="7"/>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2" fill="hold">
                                  <p:stCondLst>
                                    <p:cond delay="0"/>
                                  </p:stCondLst>
                                  <p:iterate type="el" backwards="0">
                                    <p:tmAbs val="0"/>
                                  </p:iterate>
                                  <p:childTnLst>
                                    <p:set>
                                      <p:cBhvr>
                                        <p:cTn id="16" fill="hold"/>
                                        <p:tgtEl>
                                          <p:spTgt spid="505"/>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xit" nodeType="clickEffect" presetSubtype="0" presetID="1" grpId="3" fill="hold">
                                  <p:stCondLst>
                                    <p:cond delay="0"/>
                                  </p:stCondLst>
                                  <p:iterate type="el" backwards="0">
                                    <p:tmAbs val="0"/>
                                  </p:iterate>
                                  <p:childTnLst>
                                    <p:set>
                                      <p:cBhvr>
                                        <p:cTn id="20" fill="hold">
                                          <p:stCondLst>
                                            <p:cond delay="0"/>
                                          </p:stCondLst>
                                        </p:cTn>
                                        <p:tgtEl>
                                          <p:spTgt spid="505"/>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4" fill="hold">
                                  <p:stCondLst>
                                    <p:cond delay="0"/>
                                  </p:stCondLst>
                                  <p:iterate type="el" backwards="0">
                                    <p:tmAbs val="0"/>
                                  </p:iterate>
                                  <p:childTnLst>
                                    <p:set>
                                      <p:cBhvr>
                                        <p:cTn id="24" fill="hold"/>
                                        <p:tgtEl>
                                          <p:spTgt spid="50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05" grpId="3"/>
      <p:bldP build="whole" bldLvl="1" animBg="1" rev="0" advAuto="0" spid="504" grpId="4"/>
      <p:bldP build="p" bldLvl="5" animBg="1" rev="0" advAuto="0" spid="503" grpId="1"/>
      <p:bldP build="whole" bldLvl="1" animBg="1" rev="0" advAuto="0" spid="505" grpId="2"/>
    </p:bldLst>
  </p:timing>
</p:sld>
</file>

<file path=ppt/slides/slide3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07" name="Title 1"/>
          <p:cNvSpPr txBox="1"/>
          <p:nvPr>
            <p:ph type="title"/>
          </p:nvPr>
        </p:nvSpPr>
        <p:spPr>
          <a:prstGeom prst="rect">
            <a:avLst/>
          </a:prstGeom>
        </p:spPr>
        <p:txBody>
          <a:bodyPr/>
          <a:lstStyle/>
          <a:p>
            <a:pPr/>
            <a:r>
              <a:t>Contention MAC Goals</a:t>
            </a:r>
          </a:p>
        </p:txBody>
      </p:sp>
      <p:sp>
        <p:nvSpPr>
          <p:cNvPr id="50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09" name="Content Placeholder 3"/>
          <p:cNvSpPr txBox="1"/>
          <p:nvPr>
            <p:ph type="body" idx="1"/>
          </p:nvPr>
        </p:nvSpPr>
        <p:spPr>
          <a:xfrm>
            <a:off x="152400" y="1600200"/>
            <a:ext cx="8991600" cy="5105400"/>
          </a:xfrm>
          <a:prstGeom prst="rect">
            <a:avLst/>
          </a:prstGeom>
        </p:spPr>
        <p:txBody>
          <a:bodyPr/>
          <a:lstStyle/>
          <a:p>
            <a:pPr marL="387684" indent="-387684">
              <a:lnSpc>
                <a:spcPct val="90000"/>
              </a:lnSpc>
              <a:buClrTx/>
              <a:buSzPct val="100000"/>
              <a:buAutoNum type="arabicPeriod" startAt="1"/>
            </a:pPr>
            <a:r>
              <a:t>Share the medium</a:t>
            </a:r>
          </a:p>
          <a:p>
            <a:pPr lvl="1" marL="640080" indent="-274320">
              <a:lnSpc>
                <a:spcPct val="90000"/>
              </a:lnSpc>
              <a:spcBef>
                <a:spcPts val="500"/>
              </a:spcBef>
              <a:buClr>
                <a:schemeClr val="accent1"/>
              </a:buClr>
              <a:defRPr sz="2600"/>
            </a:pPr>
            <a:r>
              <a:t>Two hosts sending at the same time collide, thus causing interference</a:t>
            </a:r>
          </a:p>
          <a:p>
            <a:pPr lvl="1" marL="640080" indent="-274320">
              <a:lnSpc>
                <a:spcPct val="90000"/>
              </a:lnSpc>
              <a:spcBef>
                <a:spcPts val="500"/>
              </a:spcBef>
              <a:buClr>
                <a:schemeClr val="accent1"/>
              </a:buClr>
              <a:defRPr sz="2600"/>
            </a:pPr>
            <a:r>
              <a:t>If no host sends, channel is idle</a:t>
            </a:r>
          </a:p>
          <a:p>
            <a:pPr lvl="1" marL="640080" indent="-274320">
              <a:lnSpc>
                <a:spcPct val="90000"/>
              </a:lnSpc>
              <a:spcBef>
                <a:spcPts val="500"/>
              </a:spcBef>
              <a:buClr>
                <a:schemeClr val="accent1"/>
              </a:buClr>
              <a:defRPr sz="2600"/>
            </a:pPr>
            <a:r>
              <a:t>Thus, we want one user sending at any given time</a:t>
            </a:r>
          </a:p>
          <a:p>
            <a:pPr marL="387684" indent="-387684">
              <a:lnSpc>
                <a:spcPct val="90000"/>
              </a:lnSpc>
              <a:buClrTx/>
              <a:buSzPct val="100000"/>
              <a:buAutoNum type="arabicPeriod" startAt="1"/>
            </a:pPr>
            <a:r>
              <a:t>High utilization</a:t>
            </a:r>
          </a:p>
          <a:p>
            <a:pPr lvl="1" marL="640080" indent="-274320">
              <a:lnSpc>
                <a:spcPct val="90000"/>
              </a:lnSpc>
              <a:spcBef>
                <a:spcPts val="500"/>
              </a:spcBef>
              <a:buClr>
                <a:schemeClr val="accent1"/>
              </a:buClr>
              <a:defRPr sz="2600"/>
            </a:pPr>
            <a:r>
              <a:t>TDMA is low utilization</a:t>
            </a:r>
          </a:p>
          <a:p>
            <a:pPr lvl="1" marL="640080" indent="-274320">
              <a:lnSpc>
                <a:spcPct val="90000"/>
              </a:lnSpc>
              <a:spcBef>
                <a:spcPts val="500"/>
              </a:spcBef>
              <a:buClr>
                <a:schemeClr val="accent1"/>
              </a:buClr>
              <a:defRPr sz="2600"/>
            </a:pPr>
            <a:r>
              <a:t>Just like a circuit switched network</a:t>
            </a:r>
          </a:p>
          <a:p>
            <a:pPr marL="387684" indent="-387684">
              <a:lnSpc>
                <a:spcPct val="90000"/>
              </a:lnSpc>
              <a:buClrTx/>
              <a:buSzPct val="100000"/>
              <a:buAutoNum type="arabicPeriod" startAt="1"/>
            </a:pPr>
            <a:r>
              <a:t>Simple, distributed algorithm</a:t>
            </a:r>
          </a:p>
          <a:p>
            <a:pPr lvl="1" marL="640080" indent="-274320">
              <a:lnSpc>
                <a:spcPct val="90000"/>
              </a:lnSpc>
              <a:spcBef>
                <a:spcPts val="500"/>
              </a:spcBef>
              <a:buClr>
                <a:schemeClr val="accent1"/>
              </a:buClr>
              <a:defRPr sz="2600"/>
            </a:pPr>
            <a:r>
              <a:t>Multiple hosts that cannot directly coordinate</a:t>
            </a:r>
          </a:p>
          <a:p>
            <a:pPr lvl="1" marL="640080" indent="-274320">
              <a:lnSpc>
                <a:spcPct val="90000"/>
              </a:lnSpc>
              <a:spcBef>
                <a:spcPts val="500"/>
              </a:spcBef>
              <a:buClr>
                <a:schemeClr val="accent1"/>
              </a:buClr>
              <a:defRPr sz="2600"/>
            </a:pPr>
            <a:r>
              <a:t>No fancy (complicated) token-passing schemes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09">
                                            <p:txEl>
                                              <p:pRg st="4" end="4"/>
                                            </p:txEl>
                                          </p:spTgt>
                                        </p:tgtEl>
                                        <p:attrNameLst>
                                          <p:attrName>style.visibility</p:attrName>
                                        </p:attrNameLst>
                                      </p:cBhvr>
                                      <p:to>
                                        <p:strVal val="visible"/>
                                      </p:to>
                                    </p:set>
                                    <p:anim calcmode="lin" valueType="num">
                                      <p:cBhvr>
                                        <p:cTn id="7" dur="500" fill="hold"/>
                                        <p:tgtEl>
                                          <p:spTgt spid="509">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509">
                                            <p:txEl>
                                              <p:pRg st="4" end="4"/>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509">
                                            <p:txEl>
                                              <p:pRg st="5" end="5"/>
                                            </p:txEl>
                                          </p:spTgt>
                                        </p:tgtEl>
                                        <p:attrNameLst>
                                          <p:attrName>style.visibility</p:attrName>
                                        </p:attrNameLst>
                                      </p:cBhvr>
                                      <p:to>
                                        <p:strVal val="visible"/>
                                      </p:to>
                                    </p:set>
                                    <p:anim calcmode="lin" valueType="num">
                                      <p:cBhvr>
                                        <p:cTn id="12" dur="500" fill="hold"/>
                                        <p:tgtEl>
                                          <p:spTgt spid="509">
                                            <p:txEl>
                                              <p:pRg st="5" end="5"/>
                                            </p:txEl>
                                          </p:spTgt>
                                        </p:tgtEl>
                                        <p:attrNameLst>
                                          <p:attrName>ppt_x</p:attrName>
                                        </p:attrNameLst>
                                      </p:cBhvr>
                                      <p:tavLst>
                                        <p:tav tm="0">
                                          <p:val>
                                            <p:strVal val="#ppt_x"/>
                                          </p:val>
                                        </p:tav>
                                        <p:tav tm="100000">
                                          <p:val>
                                            <p:strVal val="#ppt_x"/>
                                          </p:val>
                                        </p:tav>
                                      </p:tavLst>
                                    </p:anim>
                                    <p:anim calcmode="lin" valueType="num">
                                      <p:cBhvr>
                                        <p:cTn id="13" dur="500" fill="hold"/>
                                        <p:tgtEl>
                                          <p:spTgt spid="509">
                                            <p:txEl>
                                              <p:pRg st="5" end="5"/>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509">
                                            <p:txEl>
                                              <p:pRg st="6" end="6"/>
                                            </p:txEl>
                                          </p:spTgt>
                                        </p:tgtEl>
                                        <p:attrNameLst>
                                          <p:attrName>style.visibility</p:attrName>
                                        </p:attrNameLst>
                                      </p:cBhvr>
                                      <p:to>
                                        <p:strVal val="visible"/>
                                      </p:to>
                                    </p:set>
                                    <p:anim calcmode="lin" valueType="num">
                                      <p:cBhvr>
                                        <p:cTn id="17" dur="500" fill="hold"/>
                                        <p:tgtEl>
                                          <p:spTgt spid="509">
                                            <p:txEl>
                                              <p:pRg st="6" end="6"/>
                                            </p:txEl>
                                          </p:spTgt>
                                        </p:tgtEl>
                                        <p:attrNameLst>
                                          <p:attrName>ppt_x</p:attrName>
                                        </p:attrNameLst>
                                      </p:cBhvr>
                                      <p:tavLst>
                                        <p:tav tm="0">
                                          <p:val>
                                            <p:strVal val="#ppt_x"/>
                                          </p:val>
                                        </p:tav>
                                        <p:tav tm="100000">
                                          <p:val>
                                            <p:strVal val="#ppt_x"/>
                                          </p:val>
                                        </p:tav>
                                      </p:tavLst>
                                    </p:anim>
                                    <p:anim calcmode="lin" valueType="num">
                                      <p:cBhvr>
                                        <p:cTn id="18" dur="500" fill="hold"/>
                                        <p:tgtEl>
                                          <p:spTgt spid="509">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509">
                                            <p:txEl>
                                              <p:pRg st="7" end="7"/>
                                            </p:txEl>
                                          </p:spTgt>
                                        </p:tgtEl>
                                        <p:attrNameLst>
                                          <p:attrName>style.visibility</p:attrName>
                                        </p:attrNameLst>
                                      </p:cBhvr>
                                      <p:to>
                                        <p:strVal val="visible"/>
                                      </p:to>
                                    </p:set>
                                    <p:anim calcmode="lin" valueType="num">
                                      <p:cBhvr>
                                        <p:cTn id="23" dur="500" fill="hold"/>
                                        <p:tgtEl>
                                          <p:spTgt spid="509">
                                            <p:txEl>
                                              <p:pRg st="7" end="7"/>
                                            </p:txEl>
                                          </p:spTgt>
                                        </p:tgtEl>
                                        <p:attrNameLst>
                                          <p:attrName>ppt_x</p:attrName>
                                        </p:attrNameLst>
                                      </p:cBhvr>
                                      <p:tavLst>
                                        <p:tav tm="0">
                                          <p:val>
                                            <p:strVal val="#ppt_x"/>
                                          </p:val>
                                        </p:tav>
                                        <p:tav tm="100000">
                                          <p:val>
                                            <p:strVal val="#ppt_x"/>
                                          </p:val>
                                        </p:tav>
                                      </p:tavLst>
                                    </p:anim>
                                    <p:anim calcmode="lin" valueType="num">
                                      <p:cBhvr>
                                        <p:cTn id="24" dur="500" fill="hold"/>
                                        <p:tgtEl>
                                          <p:spTgt spid="509">
                                            <p:txEl>
                                              <p:pRg st="7" end="7"/>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1" fill="hold">
                                  <p:stCondLst>
                                    <p:cond delay="0"/>
                                  </p:stCondLst>
                                  <p:iterate type="el" backwards="0">
                                    <p:tmAbs val="0"/>
                                  </p:iterate>
                                  <p:childTnLst>
                                    <p:set>
                                      <p:cBhvr>
                                        <p:cTn id="27" fill="hold"/>
                                        <p:tgtEl>
                                          <p:spTgt spid="509">
                                            <p:txEl>
                                              <p:pRg st="8" end="8"/>
                                            </p:txEl>
                                          </p:spTgt>
                                        </p:tgtEl>
                                        <p:attrNameLst>
                                          <p:attrName>style.visibility</p:attrName>
                                        </p:attrNameLst>
                                      </p:cBhvr>
                                      <p:to>
                                        <p:strVal val="visible"/>
                                      </p:to>
                                    </p:set>
                                    <p:anim calcmode="lin" valueType="num">
                                      <p:cBhvr>
                                        <p:cTn id="28" dur="500" fill="hold"/>
                                        <p:tgtEl>
                                          <p:spTgt spid="509">
                                            <p:txEl>
                                              <p:pRg st="8" end="8"/>
                                            </p:txEl>
                                          </p:spTgt>
                                        </p:tgtEl>
                                        <p:attrNameLst>
                                          <p:attrName>ppt_x</p:attrName>
                                        </p:attrNameLst>
                                      </p:cBhvr>
                                      <p:tavLst>
                                        <p:tav tm="0">
                                          <p:val>
                                            <p:strVal val="#ppt_x"/>
                                          </p:val>
                                        </p:tav>
                                        <p:tav tm="100000">
                                          <p:val>
                                            <p:strVal val="#ppt_x"/>
                                          </p:val>
                                        </p:tav>
                                      </p:tavLst>
                                    </p:anim>
                                    <p:anim calcmode="lin" valueType="num">
                                      <p:cBhvr>
                                        <p:cTn id="29" dur="500" fill="hold"/>
                                        <p:tgtEl>
                                          <p:spTgt spid="509">
                                            <p:txEl>
                                              <p:pRg st="8" end="8"/>
                                            </p:txEl>
                                          </p:spTgt>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Class="entr" nodeType="afterEffect" presetSubtype="4" presetID="2" grpId="1" fill="hold">
                                  <p:stCondLst>
                                    <p:cond delay="0"/>
                                  </p:stCondLst>
                                  <p:iterate type="el" backwards="0">
                                    <p:tmAbs val="0"/>
                                  </p:iterate>
                                  <p:childTnLst>
                                    <p:set>
                                      <p:cBhvr>
                                        <p:cTn id="32" fill="hold"/>
                                        <p:tgtEl>
                                          <p:spTgt spid="509">
                                            <p:txEl>
                                              <p:pRg st="9" end="9"/>
                                            </p:txEl>
                                          </p:spTgt>
                                        </p:tgtEl>
                                        <p:attrNameLst>
                                          <p:attrName>style.visibility</p:attrName>
                                        </p:attrNameLst>
                                      </p:cBhvr>
                                      <p:to>
                                        <p:strVal val="visible"/>
                                      </p:to>
                                    </p:set>
                                    <p:anim calcmode="lin" valueType="num">
                                      <p:cBhvr>
                                        <p:cTn id="33" dur="500" fill="hold"/>
                                        <p:tgtEl>
                                          <p:spTgt spid="509">
                                            <p:txEl>
                                              <p:pRg st="9" end="9"/>
                                            </p:txEl>
                                          </p:spTgt>
                                        </p:tgtEl>
                                        <p:attrNameLst>
                                          <p:attrName>ppt_x</p:attrName>
                                        </p:attrNameLst>
                                      </p:cBhvr>
                                      <p:tavLst>
                                        <p:tav tm="0">
                                          <p:val>
                                            <p:strVal val="#ppt_x"/>
                                          </p:val>
                                        </p:tav>
                                        <p:tav tm="100000">
                                          <p:val>
                                            <p:strVal val="#ppt_x"/>
                                          </p:val>
                                        </p:tav>
                                      </p:tavLst>
                                    </p:anim>
                                    <p:anim calcmode="lin" valueType="num">
                                      <p:cBhvr>
                                        <p:cTn id="34" dur="500" fill="hold"/>
                                        <p:tgtEl>
                                          <p:spTgt spid="509">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09" grpId="1"/>
    </p:bldLst>
  </p:timing>
</p:sld>
</file>

<file path=ppt/slides/slide3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3" name="Title 1"/>
          <p:cNvSpPr txBox="1"/>
          <p:nvPr>
            <p:ph type="title"/>
          </p:nvPr>
        </p:nvSpPr>
        <p:spPr>
          <a:prstGeom prst="rect">
            <a:avLst/>
          </a:prstGeom>
        </p:spPr>
        <p:txBody>
          <a:bodyPr/>
          <a:lstStyle/>
          <a:p>
            <a:pPr/>
            <a:r>
              <a:t>Contention Protocol Evolution</a:t>
            </a:r>
          </a:p>
        </p:txBody>
      </p:sp>
      <p:sp>
        <p:nvSpPr>
          <p:cNvPr id="51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15" name="Content Placeholder 3"/>
          <p:cNvSpPr txBox="1"/>
          <p:nvPr>
            <p:ph type="body" idx="1"/>
          </p:nvPr>
        </p:nvSpPr>
        <p:spPr>
          <a:prstGeom prst="rect">
            <a:avLst/>
          </a:prstGeom>
        </p:spPr>
        <p:txBody>
          <a:bodyPr/>
          <a:lstStyle/>
          <a:p>
            <a:pPr/>
            <a:r>
              <a:t>ALOHA</a:t>
            </a:r>
          </a:p>
          <a:p>
            <a:pPr lvl="1" marL="640080" indent="-274320">
              <a:spcBef>
                <a:spcPts val="500"/>
              </a:spcBef>
              <a:buClr>
                <a:schemeClr val="accent1"/>
              </a:buClr>
              <a:defRPr sz="2600"/>
            </a:pPr>
            <a:r>
              <a:t>Developed in the 70’s for packet radio networks</a:t>
            </a:r>
          </a:p>
          <a:p>
            <a:pPr/>
            <a:r>
              <a:t>Slotted ALOHA</a:t>
            </a:r>
          </a:p>
          <a:p>
            <a:pPr lvl="1" marL="640080" indent="-274320">
              <a:spcBef>
                <a:spcPts val="500"/>
              </a:spcBef>
              <a:buClr>
                <a:schemeClr val="accent1"/>
              </a:buClr>
              <a:defRPr sz="2600"/>
            </a:pPr>
            <a:r>
              <a:t>Start transmissions only at fixed time slots</a:t>
            </a:r>
          </a:p>
          <a:p>
            <a:pPr lvl="1" marL="640080" indent="-274320">
              <a:spcBef>
                <a:spcPts val="500"/>
              </a:spcBef>
              <a:buClr>
                <a:schemeClr val="accent1"/>
              </a:buClr>
              <a:defRPr sz="2600"/>
            </a:pPr>
            <a:r>
              <a:t>Significantly fewer collisions than ALOHA</a:t>
            </a:r>
          </a:p>
          <a:p>
            <a:pPr/>
            <a:r>
              <a:t>Carrier Sense Multiple Access (CSMA)</a:t>
            </a:r>
          </a:p>
          <a:p>
            <a:pPr lvl="1" marL="640080" indent="-274320">
              <a:spcBef>
                <a:spcPts val="500"/>
              </a:spcBef>
              <a:buClr>
                <a:schemeClr val="accent1"/>
              </a:buClr>
              <a:defRPr sz="2600"/>
            </a:pPr>
            <a:r>
              <a:t>Start transmission only if the channel is idle</a:t>
            </a:r>
          </a:p>
          <a:p>
            <a:pPr/>
            <a:r>
              <a:t>CSMA / Collision Detection (CSMA/CD)</a:t>
            </a:r>
          </a:p>
          <a:p>
            <a:pPr lvl="1" marL="640080" indent="-274320">
              <a:spcBef>
                <a:spcPts val="500"/>
              </a:spcBef>
              <a:buClr>
                <a:schemeClr val="accent1"/>
              </a:buClr>
              <a:defRPr sz="2600"/>
            </a:pPr>
            <a:r>
              <a:t>Stop ongoing transmission if collision is detected</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15">
                                            <p:txEl>
                                              <p:pRg st="2" end="2"/>
                                            </p:txEl>
                                          </p:spTgt>
                                        </p:tgtEl>
                                        <p:attrNameLst>
                                          <p:attrName>style.visibility</p:attrName>
                                        </p:attrNameLst>
                                      </p:cBhvr>
                                      <p:to>
                                        <p:strVal val="visible"/>
                                      </p:to>
                                    </p:set>
                                    <p:anim calcmode="lin" valueType="num">
                                      <p:cBhvr>
                                        <p:cTn id="7" dur="500" fill="hold"/>
                                        <p:tgtEl>
                                          <p:spTgt spid="515">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515">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515">
                                            <p:txEl>
                                              <p:pRg st="3" end="3"/>
                                            </p:txEl>
                                          </p:spTgt>
                                        </p:tgtEl>
                                        <p:attrNameLst>
                                          <p:attrName>style.visibility</p:attrName>
                                        </p:attrNameLst>
                                      </p:cBhvr>
                                      <p:to>
                                        <p:strVal val="visible"/>
                                      </p:to>
                                    </p:set>
                                    <p:anim calcmode="lin" valueType="num">
                                      <p:cBhvr>
                                        <p:cTn id="12" dur="500" fill="hold"/>
                                        <p:tgtEl>
                                          <p:spTgt spid="515">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515">
                                            <p:txEl>
                                              <p:pRg st="3" end="3"/>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515">
                                            <p:txEl>
                                              <p:pRg st="4" end="4"/>
                                            </p:txEl>
                                          </p:spTgt>
                                        </p:tgtEl>
                                        <p:attrNameLst>
                                          <p:attrName>style.visibility</p:attrName>
                                        </p:attrNameLst>
                                      </p:cBhvr>
                                      <p:to>
                                        <p:strVal val="visible"/>
                                      </p:to>
                                    </p:set>
                                    <p:anim calcmode="lin" valueType="num">
                                      <p:cBhvr>
                                        <p:cTn id="17" dur="500" fill="hold"/>
                                        <p:tgtEl>
                                          <p:spTgt spid="515">
                                            <p:txEl>
                                              <p:pRg st="4" end="4"/>
                                            </p:txEl>
                                          </p:spTgt>
                                        </p:tgtEl>
                                        <p:attrNameLst>
                                          <p:attrName>ppt_x</p:attrName>
                                        </p:attrNameLst>
                                      </p:cBhvr>
                                      <p:tavLst>
                                        <p:tav tm="0">
                                          <p:val>
                                            <p:strVal val="#ppt_x"/>
                                          </p:val>
                                        </p:tav>
                                        <p:tav tm="100000">
                                          <p:val>
                                            <p:strVal val="#ppt_x"/>
                                          </p:val>
                                        </p:tav>
                                      </p:tavLst>
                                    </p:anim>
                                    <p:anim calcmode="lin" valueType="num">
                                      <p:cBhvr>
                                        <p:cTn id="18" dur="500" fill="hold"/>
                                        <p:tgtEl>
                                          <p:spTgt spid="515">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Class="entr" nodeType="clickEffect" presetSubtype="4" presetID="2" grpId="1" fill="hold">
                                  <p:stCondLst>
                                    <p:cond delay="0"/>
                                  </p:stCondLst>
                                  <p:iterate type="el" backwards="0">
                                    <p:tmAbs val="0"/>
                                  </p:iterate>
                                  <p:childTnLst>
                                    <p:set>
                                      <p:cBhvr>
                                        <p:cTn id="22" fill="hold"/>
                                        <p:tgtEl>
                                          <p:spTgt spid="515">
                                            <p:txEl>
                                              <p:pRg st="5" end="5"/>
                                            </p:txEl>
                                          </p:spTgt>
                                        </p:tgtEl>
                                        <p:attrNameLst>
                                          <p:attrName>style.visibility</p:attrName>
                                        </p:attrNameLst>
                                      </p:cBhvr>
                                      <p:to>
                                        <p:strVal val="visible"/>
                                      </p:to>
                                    </p:set>
                                    <p:anim calcmode="lin" valueType="num">
                                      <p:cBhvr>
                                        <p:cTn id="23" dur="500" fill="hold"/>
                                        <p:tgtEl>
                                          <p:spTgt spid="515">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515">
                                            <p:txEl>
                                              <p:pRg st="5" end="5"/>
                                            </p:txEl>
                                          </p:spTgt>
                                        </p:tgtEl>
                                        <p:attrNameLst>
                                          <p:attrName>ppt_y</p:attrName>
                                        </p:attrNameLst>
                                      </p:cBhvr>
                                      <p:tavLst>
                                        <p:tav tm="0">
                                          <p:val>
                                            <p:strVal val="1+#ppt_h/2"/>
                                          </p:val>
                                        </p:tav>
                                        <p:tav tm="100000">
                                          <p:val>
                                            <p:strVal val="#ppt_y"/>
                                          </p:val>
                                        </p:tav>
                                      </p:tavLst>
                                    </p:anim>
                                  </p:childTnLst>
                                </p:cTn>
                              </p:par>
                            </p:childTnLst>
                          </p:cTn>
                        </p:par>
                        <p:par>
                          <p:cTn id="25" fill="hold">
                            <p:stCondLst>
                              <p:cond delay="500"/>
                            </p:stCondLst>
                            <p:childTnLst>
                              <p:par>
                                <p:cTn id="26" presetClass="entr" nodeType="afterEffect" presetSubtype="4" presetID="2" grpId="1" fill="hold">
                                  <p:stCondLst>
                                    <p:cond delay="0"/>
                                  </p:stCondLst>
                                  <p:iterate type="el" backwards="0">
                                    <p:tmAbs val="0"/>
                                  </p:iterate>
                                  <p:childTnLst>
                                    <p:set>
                                      <p:cBhvr>
                                        <p:cTn id="27" fill="hold"/>
                                        <p:tgtEl>
                                          <p:spTgt spid="515">
                                            <p:txEl>
                                              <p:pRg st="6" end="6"/>
                                            </p:txEl>
                                          </p:spTgt>
                                        </p:tgtEl>
                                        <p:attrNameLst>
                                          <p:attrName>style.visibility</p:attrName>
                                        </p:attrNameLst>
                                      </p:cBhvr>
                                      <p:to>
                                        <p:strVal val="visible"/>
                                      </p:to>
                                    </p:set>
                                    <p:anim calcmode="lin" valueType="num">
                                      <p:cBhvr>
                                        <p:cTn id="28" dur="500" fill="hold"/>
                                        <p:tgtEl>
                                          <p:spTgt spid="515">
                                            <p:txEl>
                                              <p:pRg st="6" end="6"/>
                                            </p:txEl>
                                          </p:spTgt>
                                        </p:tgtEl>
                                        <p:attrNameLst>
                                          <p:attrName>ppt_x</p:attrName>
                                        </p:attrNameLst>
                                      </p:cBhvr>
                                      <p:tavLst>
                                        <p:tav tm="0">
                                          <p:val>
                                            <p:strVal val="#ppt_x"/>
                                          </p:val>
                                        </p:tav>
                                        <p:tav tm="100000">
                                          <p:val>
                                            <p:strVal val="#ppt_x"/>
                                          </p:val>
                                        </p:tav>
                                      </p:tavLst>
                                    </p:anim>
                                    <p:anim calcmode="lin" valueType="num">
                                      <p:cBhvr>
                                        <p:cTn id="29" dur="500" fill="hold"/>
                                        <p:tgtEl>
                                          <p:spTgt spid="515">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1" fill="hold">
                                  <p:stCondLst>
                                    <p:cond delay="0"/>
                                  </p:stCondLst>
                                  <p:iterate type="el" backwards="0">
                                    <p:tmAbs val="0"/>
                                  </p:iterate>
                                  <p:childTnLst>
                                    <p:set>
                                      <p:cBhvr>
                                        <p:cTn id="33" fill="hold"/>
                                        <p:tgtEl>
                                          <p:spTgt spid="515">
                                            <p:txEl>
                                              <p:pRg st="7" end="7"/>
                                            </p:txEl>
                                          </p:spTgt>
                                        </p:tgtEl>
                                        <p:attrNameLst>
                                          <p:attrName>style.visibility</p:attrName>
                                        </p:attrNameLst>
                                      </p:cBhvr>
                                      <p:to>
                                        <p:strVal val="visible"/>
                                      </p:to>
                                    </p:set>
                                    <p:anim calcmode="lin" valueType="num">
                                      <p:cBhvr>
                                        <p:cTn id="34" dur="500" fill="hold"/>
                                        <p:tgtEl>
                                          <p:spTgt spid="515">
                                            <p:txEl>
                                              <p:pRg st="7" end="7"/>
                                            </p:txEl>
                                          </p:spTgt>
                                        </p:tgtEl>
                                        <p:attrNameLst>
                                          <p:attrName>ppt_x</p:attrName>
                                        </p:attrNameLst>
                                      </p:cBhvr>
                                      <p:tavLst>
                                        <p:tav tm="0">
                                          <p:val>
                                            <p:strVal val="#ppt_x"/>
                                          </p:val>
                                        </p:tav>
                                        <p:tav tm="100000">
                                          <p:val>
                                            <p:strVal val="#ppt_x"/>
                                          </p:val>
                                        </p:tav>
                                      </p:tavLst>
                                    </p:anim>
                                    <p:anim calcmode="lin" valueType="num">
                                      <p:cBhvr>
                                        <p:cTn id="35" dur="500" fill="hold"/>
                                        <p:tgtEl>
                                          <p:spTgt spid="515">
                                            <p:txEl>
                                              <p:pRg st="7" end="7"/>
                                            </p:txEl>
                                          </p:spTgt>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Class="entr" nodeType="afterEffect" presetSubtype="4" presetID="2" grpId="1" fill="hold">
                                  <p:stCondLst>
                                    <p:cond delay="0"/>
                                  </p:stCondLst>
                                  <p:iterate type="el" backwards="0">
                                    <p:tmAbs val="0"/>
                                  </p:iterate>
                                  <p:childTnLst>
                                    <p:set>
                                      <p:cBhvr>
                                        <p:cTn id="38" fill="hold"/>
                                        <p:tgtEl>
                                          <p:spTgt spid="515">
                                            <p:txEl>
                                              <p:pRg st="8" end="8"/>
                                            </p:txEl>
                                          </p:spTgt>
                                        </p:tgtEl>
                                        <p:attrNameLst>
                                          <p:attrName>style.visibility</p:attrName>
                                        </p:attrNameLst>
                                      </p:cBhvr>
                                      <p:to>
                                        <p:strVal val="visible"/>
                                      </p:to>
                                    </p:set>
                                    <p:anim calcmode="lin" valueType="num">
                                      <p:cBhvr>
                                        <p:cTn id="39" dur="500" fill="hold"/>
                                        <p:tgtEl>
                                          <p:spTgt spid="515">
                                            <p:txEl>
                                              <p:pRg st="8" end="8"/>
                                            </p:txEl>
                                          </p:spTgt>
                                        </p:tgtEl>
                                        <p:attrNameLst>
                                          <p:attrName>ppt_x</p:attrName>
                                        </p:attrNameLst>
                                      </p:cBhvr>
                                      <p:tavLst>
                                        <p:tav tm="0">
                                          <p:val>
                                            <p:strVal val="#ppt_x"/>
                                          </p:val>
                                        </p:tav>
                                        <p:tav tm="100000">
                                          <p:val>
                                            <p:strVal val="#ppt_x"/>
                                          </p:val>
                                        </p:tav>
                                      </p:tavLst>
                                    </p:anim>
                                    <p:anim calcmode="lin" valueType="num">
                                      <p:cBhvr>
                                        <p:cTn id="40" dur="500" fill="hold"/>
                                        <p:tgtEl>
                                          <p:spTgt spid="515">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515" grpId="1"/>
    </p:bldLst>
  </p:timing>
</p:sld>
</file>

<file path=ppt/slides/slide3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17" name="Title 1"/>
          <p:cNvSpPr txBox="1"/>
          <p:nvPr>
            <p:ph type="title"/>
          </p:nvPr>
        </p:nvSpPr>
        <p:spPr>
          <a:prstGeom prst="rect">
            <a:avLst/>
          </a:prstGeom>
        </p:spPr>
        <p:txBody>
          <a:bodyPr/>
          <a:lstStyle/>
          <a:p>
            <a:pPr/>
            <a:r>
              <a:t>ALOHA</a:t>
            </a:r>
          </a:p>
        </p:txBody>
      </p:sp>
      <p:sp>
        <p:nvSpPr>
          <p:cNvPr id="51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19" name="Content Placeholder 3"/>
          <p:cNvSpPr txBox="1"/>
          <p:nvPr>
            <p:ph type="body" sz="half" idx="1"/>
          </p:nvPr>
        </p:nvSpPr>
        <p:spPr>
          <a:xfrm>
            <a:off x="152400" y="1600200"/>
            <a:ext cx="8839200" cy="2603311"/>
          </a:xfrm>
          <a:prstGeom prst="rect">
            <a:avLst/>
          </a:prstGeom>
        </p:spPr>
        <p:txBody>
          <a:bodyPr/>
          <a:lstStyle/>
          <a:p>
            <a:pPr/>
            <a:r>
              <a:t>Topology: radio broadcast with multiple stations</a:t>
            </a:r>
          </a:p>
          <a:p>
            <a:pPr/>
            <a:r>
              <a:t>Protocol:</a:t>
            </a:r>
          </a:p>
          <a:p>
            <a:pPr lvl="1" marL="640080" indent="-274320">
              <a:spcBef>
                <a:spcPts val="500"/>
              </a:spcBef>
              <a:buClr>
                <a:schemeClr val="accent1"/>
              </a:buClr>
              <a:defRPr sz="2600"/>
            </a:pPr>
            <a:r>
              <a:t>Stations transmit data immediately</a:t>
            </a:r>
          </a:p>
          <a:p>
            <a:pPr lvl="1" marL="640080" indent="-274320">
              <a:spcBef>
                <a:spcPts val="500"/>
              </a:spcBef>
              <a:buClr>
                <a:schemeClr val="accent1"/>
              </a:buClr>
              <a:defRPr sz="2600"/>
            </a:pPr>
            <a:r>
              <a:t>Receivers ACK all packets</a:t>
            </a:r>
          </a:p>
          <a:p>
            <a:pPr lvl="1" marL="640080" indent="-274320">
              <a:spcBef>
                <a:spcPts val="500"/>
              </a:spcBef>
              <a:buClr>
                <a:schemeClr val="accent1"/>
              </a:buClr>
              <a:defRPr sz="2600"/>
            </a:pPr>
            <a:r>
              <a:t>No ACK = collision, wait a random time then retransmit</a:t>
            </a:r>
          </a:p>
        </p:txBody>
      </p:sp>
      <p:sp>
        <p:nvSpPr>
          <p:cNvPr id="520" name="Oval 15"/>
          <p:cNvSpPr/>
          <p:nvPr/>
        </p:nvSpPr>
        <p:spPr>
          <a:xfrm>
            <a:off x="-237164" y="2475398"/>
            <a:ext cx="5578600" cy="5578599"/>
          </a:xfrm>
          <a:prstGeom prst="ellipse">
            <a:avLst/>
          </a:prstGeom>
          <a:solidFill>
            <a:schemeClr val="accent1">
              <a:alpha val="25000"/>
            </a:schemeClr>
          </a:solidFill>
          <a:ln w="38100">
            <a:solidFill>
              <a:srgbClr val="21768B"/>
            </a:solidFill>
          </a:ln>
        </p:spPr>
        <p:txBody>
          <a:bodyPr lIns="45719" rIns="45719" anchor="ctr"/>
          <a:lstStyle/>
          <a:p>
            <a:pPr algn="ctr">
              <a:defRPr>
                <a:solidFill>
                  <a:srgbClr val="FFFFFF"/>
                </a:solidFill>
              </a:defRPr>
            </a:pPr>
          </a:p>
        </p:txBody>
      </p:sp>
      <p:sp>
        <p:nvSpPr>
          <p:cNvPr id="521" name="Oval 16"/>
          <p:cNvSpPr/>
          <p:nvPr/>
        </p:nvSpPr>
        <p:spPr>
          <a:xfrm>
            <a:off x="1744035" y="2475398"/>
            <a:ext cx="5578600" cy="5578599"/>
          </a:xfrm>
          <a:prstGeom prst="ellipse">
            <a:avLst/>
          </a:prstGeom>
          <a:solidFill>
            <a:schemeClr val="accent3">
              <a:alpha val="25000"/>
            </a:schemeClr>
          </a:solidFill>
          <a:ln w="38100">
            <a:solidFill>
              <a:srgbClr val="78310B"/>
            </a:solidFill>
          </a:ln>
        </p:spPr>
        <p:txBody>
          <a:bodyPr lIns="45719" rIns="45719" anchor="ctr"/>
          <a:lstStyle/>
          <a:p>
            <a:pPr algn="ctr">
              <a:defRPr>
                <a:solidFill>
                  <a:srgbClr val="FFFFFF"/>
                </a:solidFill>
              </a:defRPr>
            </a:pPr>
          </a:p>
        </p:txBody>
      </p:sp>
      <p:sp>
        <p:nvSpPr>
          <p:cNvPr id="522" name="Oval 17"/>
          <p:cNvSpPr/>
          <p:nvPr/>
        </p:nvSpPr>
        <p:spPr>
          <a:xfrm>
            <a:off x="3725236" y="2475398"/>
            <a:ext cx="5578599" cy="5578599"/>
          </a:xfrm>
          <a:prstGeom prst="ellipse">
            <a:avLst/>
          </a:prstGeom>
          <a:solidFill>
            <a:schemeClr val="accent4">
              <a:alpha val="25000"/>
            </a:schemeClr>
          </a:solidFill>
          <a:ln w="38100">
            <a:solidFill>
              <a:srgbClr val="1C324F"/>
            </a:solidFill>
          </a:ln>
        </p:spPr>
        <p:txBody>
          <a:bodyPr lIns="45719" rIns="45719" anchor="ctr"/>
          <a:lstStyle/>
          <a:p>
            <a:pPr algn="ctr">
              <a:defRPr>
                <a:solidFill>
                  <a:srgbClr val="FFFFFF"/>
                </a:solidFill>
              </a:defRPr>
            </a:pPr>
          </a:p>
        </p:txBody>
      </p:sp>
      <p:grpSp>
        <p:nvGrpSpPr>
          <p:cNvPr id="525" name="Group 14"/>
          <p:cNvGrpSpPr/>
          <p:nvPr/>
        </p:nvGrpSpPr>
        <p:grpSpPr>
          <a:xfrm>
            <a:off x="2408015" y="5312010"/>
            <a:ext cx="288242" cy="1484546"/>
            <a:chOff x="0" y="181863"/>
            <a:chExt cx="288240" cy="1484544"/>
          </a:xfrm>
        </p:grpSpPr>
        <p:sp>
          <p:nvSpPr>
            <p:cNvPr id="523" name="Straight Connector 6"/>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524" name="TextBox 9"/>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A</a:t>
              </a:r>
            </a:p>
          </p:txBody>
        </p:sp>
      </p:grpSp>
      <p:grpSp>
        <p:nvGrpSpPr>
          <p:cNvPr id="528" name="Group 13"/>
          <p:cNvGrpSpPr/>
          <p:nvPr/>
        </p:nvGrpSpPr>
        <p:grpSpPr>
          <a:xfrm>
            <a:off x="4405064" y="5312010"/>
            <a:ext cx="256541" cy="1484546"/>
            <a:chOff x="0" y="181863"/>
            <a:chExt cx="256540" cy="1484544"/>
          </a:xfrm>
        </p:grpSpPr>
        <p:sp>
          <p:nvSpPr>
            <p:cNvPr id="526" name="Straight Connector 7"/>
            <p:cNvSpPr/>
            <p:nvPr/>
          </p:nvSpPr>
          <p:spPr>
            <a:xfrm flipH="1">
              <a:off x="128269"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527" name="TextBox 10"/>
            <p:cNvSpPr txBox="1"/>
            <p:nvPr/>
          </p:nvSpPr>
          <p:spPr>
            <a:xfrm>
              <a:off x="-1" y="1232068"/>
              <a:ext cx="2565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a:t>
              </a:r>
            </a:p>
          </p:txBody>
        </p:sp>
      </p:grpSp>
      <p:grpSp>
        <p:nvGrpSpPr>
          <p:cNvPr id="531" name="Group 12"/>
          <p:cNvGrpSpPr/>
          <p:nvPr/>
        </p:nvGrpSpPr>
        <p:grpSpPr>
          <a:xfrm>
            <a:off x="6370414" y="5312010"/>
            <a:ext cx="288241" cy="1484546"/>
            <a:chOff x="0" y="181863"/>
            <a:chExt cx="288240" cy="1484544"/>
          </a:xfrm>
        </p:grpSpPr>
        <p:sp>
          <p:nvSpPr>
            <p:cNvPr id="529" name="Straight Connector 8"/>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530" name="TextBox 11"/>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C</a:t>
              </a:r>
            </a:p>
          </p:txBody>
        </p:sp>
      </p:grpSp>
      <p:sp>
        <p:nvSpPr>
          <p:cNvPr id="532" name="Up Arrow 22"/>
          <p:cNvSpPr/>
          <p:nvPr/>
        </p:nvSpPr>
        <p:spPr>
          <a:xfrm rot="5400000">
            <a:off x="3009477" y="5061489"/>
            <a:ext cx="1198586" cy="1510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1"/>
          </a:solidFill>
          <a:ln w="38100">
            <a:solidFill>
              <a:srgbClr val="165160"/>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533" name="Up Arrow 23"/>
          <p:cNvSpPr/>
          <p:nvPr/>
        </p:nvSpPr>
        <p:spPr>
          <a:xfrm rot="16200000">
            <a:off x="2937810" y="5061489"/>
            <a:ext cx="1198585" cy="1510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3"/>
          </a:solidFill>
          <a:ln w="38100">
            <a:solidFill>
              <a:srgbClr val="78310B"/>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534" name="Up Arrow 24"/>
          <p:cNvSpPr/>
          <p:nvPr/>
        </p:nvSpPr>
        <p:spPr>
          <a:xfrm rot="5400000">
            <a:off x="3009477" y="5049485"/>
            <a:ext cx="1198586" cy="1510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1"/>
          </a:solidFill>
          <a:ln w="38100">
            <a:solidFill>
              <a:srgbClr val="165160"/>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535" name="Up Arrow 25"/>
          <p:cNvSpPr/>
          <p:nvPr/>
        </p:nvSpPr>
        <p:spPr>
          <a:xfrm rot="16200000">
            <a:off x="4864170" y="5085953"/>
            <a:ext cx="1198586" cy="151057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5"/>
          </a:solidFill>
          <a:ln w="38100">
            <a:solidFill>
              <a:srgbClr val="24253C"/>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536" name="Multiply 26"/>
          <p:cNvSpPr/>
          <p:nvPr/>
        </p:nvSpPr>
        <p:spPr>
          <a:xfrm>
            <a:off x="4146131" y="4889572"/>
            <a:ext cx="774405" cy="77440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5237"/>
                </a:moveTo>
                <a:lnTo>
                  <a:pt x="5237" y="0"/>
                </a:lnTo>
                <a:lnTo>
                  <a:pt x="10800" y="5563"/>
                </a:lnTo>
                <a:lnTo>
                  <a:pt x="16363" y="0"/>
                </a:lnTo>
                <a:lnTo>
                  <a:pt x="21600" y="5237"/>
                </a:lnTo>
                <a:lnTo>
                  <a:pt x="16037" y="10800"/>
                </a:lnTo>
                <a:lnTo>
                  <a:pt x="21600" y="16363"/>
                </a:lnTo>
                <a:lnTo>
                  <a:pt x="16363" y="21600"/>
                </a:lnTo>
                <a:lnTo>
                  <a:pt x="10800" y="16037"/>
                </a:lnTo>
                <a:lnTo>
                  <a:pt x="5237" y="21600"/>
                </a:lnTo>
                <a:lnTo>
                  <a:pt x="0" y="16363"/>
                </a:lnTo>
                <a:lnTo>
                  <a:pt x="5563" y="10800"/>
                </a:lnTo>
                <a:close/>
              </a:path>
            </a:pathLst>
          </a:custGeom>
          <a:solidFill>
            <a:schemeClr val="accent2"/>
          </a:solidFill>
          <a:ln w="19050">
            <a:solidFill>
              <a:srgbClr val="6D0F14"/>
            </a:solidFill>
          </a:ln>
        </p:spPr>
        <p:txBody>
          <a:bodyPr lIns="45719" rIns="45719" anchor="ctr"/>
          <a:lstStyle/>
          <a:p>
            <a:pPr algn="ctr">
              <a:defRPr>
                <a:solidFill>
                  <a:srgbClr val="FFFFFF"/>
                </a:solidFill>
              </a:defRPr>
            </a:pPr>
          </a:p>
        </p:txBody>
      </p:sp>
      <p:grpSp>
        <p:nvGrpSpPr>
          <p:cNvPr id="539" name="Group 19"/>
          <p:cNvGrpSpPr/>
          <p:nvPr/>
        </p:nvGrpSpPr>
        <p:grpSpPr>
          <a:xfrm>
            <a:off x="405197" y="4118693"/>
            <a:ext cx="8451716" cy="2603485"/>
            <a:chOff x="0" y="0"/>
            <a:chExt cx="8451715" cy="2603483"/>
          </a:xfrm>
        </p:grpSpPr>
        <p:sp>
          <p:nvSpPr>
            <p:cNvPr id="537" name="Rectangle 20"/>
            <p:cNvSpPr/>
            <p:nvPr/>
          </p:nvSpPr>
          <p:spPr>
            <a:xfrm>
              <a:off x="0" y="0"/>
              <a:ext cx="8451716" cy="2603484"/>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38" name="Content Placeholder 2"/>
            <p:cNvSpPr txBox="1"/>
            <p:nvPr/>
          </p:nvSpPr>
          <p:spPr>
            <a:xfrm>
              <a:off x="101660" y="163447"/>
              <a:ext cx="8303740" cy="24400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342900" indent="-228600">
                <a:spcBef>
                  <a:spcPts val="700"/>
                </a:spcBef>
                <a:buClr>
                  <a:srgbClr val="FFFFFF"/>
                </a:buClr>
                <a:buSzPct val="100000"/>
                <a:buFont typeface="Arial"/>
                <a:buChar char="•"/>
                <a:defRPr sz="3200">
                  <a:solidFill>
                    <a:srgbClr val="FFFFFF"/>
                  </a:solidFill>
                </a:defRPr>
              </a:pPr>
              <a:r>
                <a:t>Simple, but radical concept</a:t>
              </a:r>
              <a:endParaRPr sz="2400"/>
            </a:p>
            <a:p>
              <a:pPr marL="342900" indent="-228600">
                <a:spcBef>
                  <a:spcPts val="700"/>
                </a:spcBef>
                <a:buClr>
                  <a:srgbClr val="FFFFFF"/>
                </a:buClr>
                <a:buSzPct val="100000"/>
                <a:buFont typeface="Arial"/>
                <a:buChar char="•"/>
                <a:defRPr sz="3200">
                  <a:solidFill>
                    <a:srgbClr val="FFFFFF"/>
                  </a:solidFill>
                </a:defRPr>
              </a:pPr>
              <a:r>
                <a:t>Previous attempts all divided the channel</a:t>
              </a:r>
              <a:endParaRPr sz="2400"/>
            </a:p>
            <a:p>
              <a:pPr lvl="1" marL="640080" indent="-228600">
                <a:spcBef>
                  <a:spcPts val="600"/>
                </a:spcBef>
                <a:buClr>
                  <a:srgbClr val="FFFFFF"/>
                </a:buClr>
                <a:buSzPct val="100000"/>
                <a:buFont typeface="Arial"/>
                <a:buChar char="•"/>
                <a:defRPr sz="2800">
                  <a:solidFill>
                    <a:srgbClr val="FFFFFF"/>
                  </a:solidFill>
                </a:defRPr>
              </a:pPr>
              <a:r>
                <a:t>TDMA, FDMA, etc.</a:t>
              </a:r>
              <a:endParaRPr sz="2000"/>
            </a:p>
            <a:p>
              <a:pPr marL="342900" indent="-228600">
                <a:spcBef>
                  <a:spcPts val="700"/>
                </a:spcBef>
                <a:buClr>
                  <a:srgbClr val="FFFFFF"/>
                </a:buClr>
                <a:buSzPct val="100000"/>
                <a:buFont typeface="Arial"/>
                <a:buChar char="•"/>
                <a:defRPr sz="3200">
                  <a:solidFill>
                    <a:srgbClr val="FFFFFF"/>
                  </a:solidFill>
                </a:defRPr>
              </a:pPr>
              <a:r>
                <a:t>Optimized for the common case: few senders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16" presetID="23" grpId="1" fill="hold">
                                  <p:stCondLst>
                                    <p:cond delay="0"/>
                                  </p:stCondLst>
                                  <p:iterate type="el" backwards="0">
                                    <p:tmAbs val="0"/>
                                  </p:iterate>
                                  <p:childTnLst>
                                    <p:set>
                                      <p:cBhvr>
                                        <p:cTn id="6" fill="hold"/>
                                        <p:tgtEl>
                                          <p:spTgt spid="520"/>
                                        </p:tgtEl>
                                        <p:attrNameLst>
                                          <p:attrName>style.visibility</p:attrName>
                                        </p:attrNameLst>
                                      </p:cBhvr>
                                      <p:to>
                                        <p:strVal val="visible"/>
                                      </p:to>
                                    </p:set>
                                    <p:anim calcmode="lin" valueType="num">
                                      <p:cBhvr>
                                        <p:cTn id="7" dur="500" fill="hold"/>
                                        <p:tgtEl>
                                          <p:spTgt spid="520"/>
                                        </p:tgtEl>
                                        <p:attrNameLst>
                                          <p:attrName>ppt_w</p:attrName>
                                        </p:attrNameLst>
                                      </p:cBhvr>
                                      <p:tavLst>
                                        <p:tav tm="0">
                                          <p:val>
                                            <p:fltVal val="0"/>
                                          </p:val>
                                        </p:tav>
                                        <p:tav tm="100000">
                                          <p:val>
                                            <p:strVal val="#ppt_w"/>
                                          </p:val>
                                        </p:tav>
                                      </p:tavLst>
                                    </p:anim>
                                    <p:anim calcmode="lin" valueType="num">
                                      <p:cBhvr>
                                        <p:cTn id="8" dur="500" fill="hold"/>
                                        <p:tgtEl>
                                          <p:spTgt spid="520"/>
                                        </p:tgtEl>
                                        <p:attrNameLst>
                                          <p:attrName>ppt_h</p:attrName>
                                        </p:attrNameLst>
                                      </p:cBhvr>
                                      <p:tavLst>
                                        <p:tav tm="0">
                                          <p:val>
                                            <p:fltVal val="0"/>
                                          </p:val>
                                        </p:tav>
                                        <p:tav tm="100000">
                                          <p:val>
                                            <p:strVal val="#ppt_h"/>
                                          </p:val>
                                        </p:tav>
                                      </p:tavLst>
                                    </p:anim>
                                  </p:childTnLst>
                                </p:cTn>
                              </p:par>
                            </p:childTnLst>
                          </p:cTn>
                        </p:par>
                        <p:par>
                          <p:cTn id="9" fill="hold">
                            <p:stCondLst>
                              <p:cond delay="500"/>
                            </p:stCondLst>
                            <p:childTnLst>
                              <p:par>
                                <p:cTn id="10" presetClass="entr" nodeType="afterEffect" presetSubtype="8" presetID="22" grpId="2" fill="hold">
                                  <p:stCondLst>
                                    <p:cond delay="0"/>
                                  </p:stCondLst>
                                  <p:iterate type="el" backwards="0">
                                    <p:tmAbs val="0"/>
                                  </p:iterate>
                                  <p:childTnLst>
                                    <p:set>
                                      <p:cBhvr>
                                        <p:cTn id="11" fill="hold"/>
                                        <p:tgtEl>
                                          <p:spTgt spid="532"/>
                                        </p:tgtEl>
                                        <p:attrNameLst>
                                          <p:attrName>style.visibility</p:attrName>
                                        </p:attrNameLst>
                                      </p:cBhvr>
                                      <p:to>
                                        <p:strVal val="visible"/>
                                      </p:to>
                                    </p:set>
                                    <p:animEffect filter="wipe(left)" transition="in">
                                      <p:cBhvr>
                                        <p:cTn id="12" dur="500"/>
                                        <p:tgtEl>
                                          <p:spTgt spid="532"/>
                                        </p:tgtEl>
                                      </p:cBhvr>
                                    </p:animEffect>
                                  </p:childTnLst>
                                </p:cTn>
                              </p:par>
                            </p:childTnLst>
                          </p:cTn>
                        </p:par>
                      </p:childTnLst>
                    </p:cTn>
                  </p:par>
                  <p:par>
                    <p:cTn id="13" fill="hold">
                      <p:stCondLst>
                        <p:cond delay="indefinite"/>
                      </p:stCondLst>
                      <p:childTnLst>
                        <p:par>
                          <p:cTn id="14" fill="hold">
                            <p:stCondLst>
                              <p:cond delay="0"/>
                            </p:stCondLst>
                            <p:childTnLst>
                              <p:par>
                                <p:cTn id="15" presetClass="exit" nodeType="clickEffect" presetSubtype="32" presetID="23" grpId="3" fill="hold">
                                  <p:stCondLst>
                                    <p:cond delay="0"/>
                                  </p:stCondLst>
                                  <p:iterate type="el" backwards="0">
                                    <p:tmAbs val="0"/>
                                  </p:iterate>
                                  <p:childTnLst>
                                    <p:anim calcmode="lin" valueType="num">
                                      <p:cBhvr>
                                        <p:cTn id="16" dur="500" fill="hold"/>
                                        <p:tgtEl>
                                          <p:spTgt spid="520"/>
                                        </p:tgtEl>
                                        <p:attrNameLst>
                                          <p:attrName>ppt_w</p:attrName>
                                        </p:attrNameLst>
                                      </p:cBhvr>
                                      <p:tavLst>
                                        <p:tav tm="0">
                                          <p:val>
                                            <p:strVal val="ppt_w"/>
                                          </p:val>
                                        </p:tav>
                                        <p:tav tm="100000">
                                          <p:val>
                                            <p:fltVal val="0"/>
                                          </p:val>
                                        </p:tav>
                                      </p:tavLst>
                                    </p:anim>
                                    <p:anim calcmode="lin" valueType="num">
                                      <p:cBhvr>
                                        <p:cTn id="17" dur="500" fill="hold"/>
                                        <p:tgtEl>
                                          <p:spTgt spid="520"/>
                                        </p:tgtEl>
                                        <p:attrNameLst>
                                          <p:attrName>ppt_h</p:attrName>
                                        </p:attrNameLst>
                                      </p:cBhvr>
                                      <p:tavLst>
                                        <p:tav tm="0">
                                          <p:val>
                                            <p:strVal val="ppt_h"/>
                                          </p:val>
                                        </p:tav>
                                        <p:tav tm="100000">
                                          <p:val>
                                            <p:fltVal val="0"/>
                                          </p:val>
                                        </p:tav>
                                      </p:tavLst>
                                    </p:anim>
                                    <p:set>
                                      <p:cBhvr>
                                        <p:cTn id="18" fill="hold">
                                          <p:stCondLst>
                                            <p:cond delay="499"/>
                                          </p:stCondLst>
                                        </p:cTn>
                                        <p:tgtEl>
                                          <p:spTgt spid="520"/>
                                        </p:tgtEl>
                                        <p:attrNameLst>
                                          <p:attrName>style.visibility</p:attrName>
                                        </p:attrNameLst>
                                      </p:cBhvr>
                                      <p:to>
                                        <p:strVal val="hidden"/>
                                      </p:to>
                                    </p:set>
                                  </p:childTnLst>
                                </p:cTn>
                              </p:par>
                            </p:childTnLst>
                          </p:cTn>
                        </p:par>
                        <p:par>
                          <p:cTn id="19" fill="hold">
                            <p:stCondLst>
                              <p:cond delay="500"/>
                            </p:stCondLst>
                            <p:childTnLst>
                              <p:par>
                                <p:cTn id="20" presetClass="exit" nodeType="afterEffect" presetSubtype="2" presetID="22" grpId="4" fill="hold">
                                  <p:stCondLst>
                                    <p:cond delay="0"/>
                                  </p:stCondLst>
                                  <p:iterate type="el" backwards="0">
                                    <p:tmAbs val="0"/>
                                  </p:iterate>
                                  <p:childTnLst>
                                    <p:animEffect filter="wipe(right)" transition="out">
                                      <p:cBhvr>
                                        <p:cTn id="21" dur="500" fill="hold"/>
                                        <p:tgtEl>
                                          <p:spTgt spid="532"/>
                                        </p:tgtEl>
                                      </p:cBhvr>
                                    </p:animEffect>
                                    <p:set>
                                      <p:cBhvr>
                                        <p:cTn id="22" fill="hold">
                                          <p:stCondLst>
                                            <p:cond delay="499"/>
                                          </p:stCondLst>
                                        </p:cTn>
                                        <p:tgtEl>
                                          <p:spTgt spid="532"/>
                                        </p:tgtEl>
                                        <p:attrNameLst>
                                          <p:attrName>style.visibility</p:attrName>
                                        </p:attrNameLst>
                                      </p:cBhvr>
                                      <p:to>
                                        <p:strVal val="hidden"/>
                                      </p:to>
                                    </p:set>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16" presetID="23" grpId="5" fill="hold">
                                  <p:stCondLst>
                                    <p:cond delay="0"/>
                                  </p:stCondLst>
                                  <p:iterate type="el" backwards="0">
                                    <p:tmAbs val="0"/>
                                  </p:iterate>
                                  <p:childTnLst>
                                    <p:set>
                                      <p:cBhvr>
                                        <p:cTn id="26" fill="hold"/>
                                        <p:tgtEl>
                                          <p:spTgt spid="521"/>
                                        </p:tgtEl>
                                        <p:attrNameLst>
                                          <p:attrName>style.visibility</p:attrName>
                                        </p:attrNameLst>
                                      </p:cBhvr>
                                      <p:to>
                                        <p:strVal val="visible"/>
                                      </p:to>
                                    </p:set>
                                    <p:anim calcmode="lin" valueType="num">
                                      <p:cBhvr>
                                        <p:cTn id="27" dur="500" fill="hold"/>
                                        <p:tgtEl>
                                          <p:spTgt spid="521"/>
                                        </p:tgtEl>
                                        <p:attrNameLst>
                                          <p:attrName>ppt_w</p:attrName>
                                        </p:attrNameLst>
                                      </p:cBhvr>
                                      <p:tavLst>
                                        <p:tav tm="0">
                                          <p:val>
                                            <p:fltVal val="0"/>
                                          </p:val>
                                        </p:tav>
                                        <p:tav tm="100000">
                                          <p:val>
                                            <p:strVal val="#ppt_w"/>
                                          </p:val>
                                        </p:tav>
                                      </p:tavLst>
                                    </p:anim>
                                    <p:anim calcmode="lin" valueType="num">
                                      <p:cBhvr>
                                        <p:cTn id="28" dur="500" fill="hold"/>
                                        <p:tgtEl>
                                          <p:spTgt spid="521"/>
                                        </p:tgtEl>
                                        <p:attrNameLst>
                                          <p:attrName>ppt_h</p:attrName>
                                        </p:attrNameLst>
                                      </p:cBhvr>
                                      <p:tavLst>
                                        <p:tav tm="0">
                                          <p:val>
                                            <p:fltVal val="0"/>
                                          </p:val>
                                        </p:tav>
                                        <p:tav tm="100000">
                                          <p:val>
                                            <p:strVal val="#ppt_h"/>
                                          </p:val>
                                        </p:tav>
                                      </p:tavLst>
                                    </p:anim>
                                  </p:childTnLst>
                                </p:cTn>
                              </p:par>
                            </p:childTnLst>
                          </p:cTn>
                        </p:par>
                        <p:par>
                          <p:cTn id="29" fill="hold">
                            <p:stCondLst>
                              <p:cond delay="500"/>
                            </p:stCondLst>
                            <p:childTnLst>
                              <p:par>
                                <p:cTn id="30" presetClass="entr" nodeType="afterEffect" presetSubtype="2" presetID="22" grpId="6" fill="hold">
                                  <p:stCondLst>
                                    <p:cond delay="0"/>
                                  </p:stCondLst>
                                  <p:iterate type="el" backwards="0">
                                    <p:tmAbs val="0"/>
                                  </p:iterate>
                                  <p:childTnLst>
                                    <p:set>
                                      <p:cBhvr>
                                        <p:cTn id="31" fill="hold"/>
                                        <p:tgtEl>
                                          <p:spTgt spid="533"/>
                                        </p:tgtEl>
                                        <p:attrNameLst>
                                          <p:attrName>style.visibility</p:attrName>
                                        </p:attrNameLst>
                                      </p:cBhvr>
                                      <p:to>
                                        <p:strVal val="visible"/>
                                      </p:to>
                                    </p:set>
                                    <p:animEffect filter="wipe(right)" transition="in">
                                      <p:cBhvr>
                                        <p:cTn id="32" dur="500"/>
                                        <p:tgtEl>
                                          <p:spTgt spid="533"/>
                                        </p:tgtEl>
                                      </p:cBhvr>
                                    </p:animEffect>
                                  </p:childTnLst>
                                </p:cTn>
                              </p:par>
                            </p:childTnLst>
                          </p:cTn>
                        </p:par>
                      </p:childTnLst>
                    </p:cTn>
                  </p:par>
                  <p:par>
                    <p:cTn id="33" fill="hold">
                      <p:stCondLst>
                        <p:cond delay="indefinite"/>
                      </p:stCondLst>
                      <p:childTnLst>
                        <p:par>
                          <p:cTn id="34" fill="hold">
                            <p:stCondLst>
                              <p:cond delay="0"/>
                            </p:stCondLst>
                            <p:childTnLst>
                              <p:par>
                                <p:cTn id="35" presetClass="exit" nodeType="clickEffect" presetSubtype="32" presetID="23" grpId="7" fill="hold">
                                  <p:stCondLst>
                                    <p:cond delay="0"/>
                                  </p:stCondLst>
                                  <p:iterate type="el" backwards="0">
                                    <p:tmAbs val="0"/>
                                  </p:iterate>
                                  <p:childTnLst>
                                    <p:anim calcmode="lin" valueType="num">
                                      <p:cBhvr>
                                        <p:cTn id="36" dur="500" fill="hold"/>
                                        <p:tgtEl>
                                          <p:spTgt spid="521"/>
                                        </p:tgtEl>
                                        <p:attrNameLst>
                                          <p:attrName>ppt_w</p:attrName>
                                        </p:attrNameLst>
                                      </p:cBhvr>
                                      <p:tavLst>
                                        <p:tav tm="0">
                                          <p:val>
                                            <p:strVal val="ppt_w"/>
                                          </p:val>
                                        </p:tav>
                                        <p:tav tm="100000">
                                          <p:val>
                                            <p:fltVal val="0"/>
                                          </p:val>
                                        </p:tav>
                                      </p:tavLst>
                                    </p:anim>
                                    <p:anim calcmode="lin" valueType="num">
                                      <p:cBhvr>
                                        <p:cTn id="37" dur="500" fill="hold"/>
                                        <p:tgtEl>
                                          <p:spTgt spid="521"/>
                                        </p:tgtEl>
                                        <p:attrNameLst>
                                          <p:attrName>ppt_h</p:attrName>
                                        </p:attrNameLst>
                                      </p:cBhvr>
                                      <p:tavLst>
                                        <p:tav tm="0">
                                          <p:val>
                                            <p:strVal val="ppt_h"/>
                                          </p:val>
                                        </p:tav>
                                        <p:tav tm="100000">
                                          <p:val>
                                            <p:fltVal val="0"/>
                                          </p:val>
                                        </p:tav>
                                      </p:tavLst>
                                    </p:anim>
                                    <p:set>
                                      <p:cBhvr>
                                        <p:cTn id="38" fill="hold">
                                          <p:stCondLst>
                                            <p:cond delay="499"/>
                                          </p:stCondLst>
                                        </p:cTn>
                                        <p:tgtEl>
                                          <p:spTgt spid="521"/>
                                        </p:tgtEl>
                                        <p:attrNameLst>
                                          <p:attrName>style.visibility</p:attrName>
                                        </p:attrNameLst>
                                      </p:cBhvr>
                                      <p:to>
                                        <p:strVal val="hidden"/>
                                      </p:to>
                                    </p:set>
                                  </p:childTnLst>
                                </p:cTn>
                              </p:par>
                            </p:childTnLst>
                          </p:cTn>
                        </p:par>
                        <p:par>
                          <p:cTn id="39" fill="hold">
                            <p:stCondLst>
                              <p:cond delay="500"/>
                            </p:stCondLst>
                            <p:childTnLst>
                              <p:par>
                                <p:cTn id="40" presetClass="exit" nodeType="afterEffect" presetSubtype="8" presetID="22" grpId="8" fill="hold">
                                  <p:stCondLst>
                                    <p:cond delay="0"/>
                                  </p:stCondLst>
                                  <p:iterate type="el" backwards="0">
                                    <p:tmAbs val="0"/>
                                  </p:iterate>
                                  <p:childTnLst>
                                    <p:animEffect filter="wipe(left)" transition="out">
                                      <p:cBhvr>
                                        <p:cTn id="41" dur="500" fill="hold"/>
                                        <p:tgtEl>
                                          <p:spTgt spid="533"/>
                                        </p:tgtEl>
                                      </p:cBhvr>
                                    </p:animEffect>
                                    <p:set>
                                      <p:cBhvr>
                                        <p:cTn id="42" fill="hold">
                                          <p:stCondLst>
                                            <p:cond delay="499"/>
                                          </p:stCondLst>
                                        </p:cTn>
                                        <p:tgtEl>
                                          <p:spTgt spid="533"/>
                                        </p:tgtEl>
                                        <p:attrNameLst>
                                          <p:attrName>style.visibility</p:attrName>
                                        </p:attrNameLst>
                                      </p:cBhvr>
                                      <p:to>
                                        <p:strVal val="hidden"/>
                                      </p:to>
                                    </p:set>
                                  </p:childTnLst>
                                </p:cTn>
                              </p:par>
                            </p:childTnLst>
                          </p:cTn>
                        </p:par>
                        <p:par>
                          <p:cTn id="43" fill="hold">
                            <p:stCondLst>
                              <p:cond delay="1000"/>
                            </p:stCondLst>
                            <p:childTnLst>
                              <p:par>
                                <p:cTn id="44" presetClass="entr" nodeType="afterEffect" presetSubtype="8" presetID="22" grpId="9" fill="hold">
                                  <p:stCondLst>
                                    <p:cond delay="0"/>
                                  </p:stCondLst>
                                  <p:iterate type="el" backwards="0">
                                    <p:tmAbs val="0"/>
                                  </p:iterate>
                                  <p:childTnLst>
                                    <p:set>
                                      <p:cBhvr>
                                        <p:cTn id="45" fill="hold"/>
                                        <p:tgtEl>
                                          <p:spTgt spid="534"/>
                                        </p:tgtEl>
                                        <p:attrNameLst>
                                          <p:attrName>style.visibility</p:attrName>
                                        </p:attrNameLst>
                                      </p:cBhvr>
                                      <p:to>
                                        <p:strVal val="visible"/>
                                      </p:to>
                                    </p:set>
                                    <p:animEffect filter="wipe(left)" transition="in">
                                      <p:cBhvr>
                                        <p:cTn id="46" dur="500"/>
                                        <p:tgtEl>
                                          <p:spTgt spid="534"/>
                                        </p:tgtEl>
                                      </p:cBhvr>
                                    </p:animEffect>
                                  </p:childTnLst>
                                </p:cTn>
                              </p:par>
                            </p:childTnLst>
                          </p:cTn>
                        </p:par>
                        <p:par>
                          <p:cTn id="47" fill="hold">
                            <p:stCondLst>
                              <p:cond delay="1500"/>
                            </p:stCondLst>
                            <p:childTnLst>
                              <p:par>
                                <p:cTn id="48" presetClass="entr" nodeType="afterEffect" presetSubtype="16" presetID="23" grpId="10" fill="hold">
                                  <p:stCondLst>
                                    <p:cond delay="0"/>
                                  </p:stCondLst>
                                  <p:iterate type="el" backwards="0">
                                    <p:tmAbs val="0"/>
                                  </p:iterate>
                                  <p:childTnLst>
                                    <p:set>
                                      <p:cBhvr>
                                        <p:cTn id="49" fill="hold"/>
                                        <p:tgtEl>
                                          <p:spTgt spid="522"/>
                                        </p:tgtEl>
                                        <p:attrNameLst>
                                          <p:attrName>style.visibility</p:attrName>
                                        </p:attrNameLst>
                                      </p:cBhvr>
                                      <p:to>
                                        <p:strVal val="visible"/>
                                      </p:to>
                                    </p:set>
                                    <p:anim calcmode="lin" valueType="num">
                                      <p:cBhvr>
                                        <p:cTn id="50" dur="500" fill="hold"/>
                                        <p:tgtEl>
                                          <p:spTgt spid="522"/>
                                        </p:tgtEl>
                                        <p:attrNameLst>
                                          <p:attrName>ppt_w</p:attrName>
                                        </p:attrNameLst>
                                      </p:cBhvr>
                                      <p:tavLst>
                                        <p:tav tm="0">
                                          <p:val>
                                            <p:fltVal val="0"/>
                                          </p:val>
                                        </p:tav>
                                        <p:tav tm="100000">
                                          <p:val>
                                            <p:strVal val="#ppt_w"/>
                                          </p:val>
                                        </p:tav>
                                      </p:tavLst>
                                    </p:anim>
                                    <p:anim calcmode="lin" valueType="num">
                                      <p:cBhvr>
                                        <p:cTn id="51" dur="500" fill="hold"/>
                                        <p:tgtEl>
                                          <p:spTgt spid="522"/>
                                        </p:tgtEl>
                                        <p:attrNameLst>
                                          <p:attrName>ppt_h</p:attrName>
                                        </p:attrNameLst>
                                      </p:cBhvr>
                                      <p:tavLst>
                                        <p:tav tm="0">
                                          <p:val>
                                            <p:fltVal val="0"/>
                                          </p:val>
                                        </p:tav>
                                        <p:tav tm="100000">
                                          <p:val>
                                            <p:strVal val="#ppt_h"/>
                                          </p:val>
                                        </p:tav>
                                      </p:tavLst>
                                    </p:anim>
                                  </p:childTnLst>
                                </p:cTn>
                              </p:par>
                            </p:childTnLst>
                          </p:cTn>
                        </p:par>
                        <p:par>
                          <p:cTn id="52" fill="hold">
                            <p:stCondLst>
                              <p:cond delay="2000"/>
                            </p:stCondLst>
                            <p:childTnLst>
                              <p:par>
                                <p:cTn id="53" presetClass="entr" nodeType="afterEffect" presetSubtype="2" presetID="22" grpId="11" fill="hold">
                                  <p:stCondLst>
                                    <p:cond delay="0"/>
                                  </p:stCondLst>
                                  <p:iterate type="el" backwards="0">
                                    <p:tmAbs val="0"/>
                                  </p:iterate>
                                  <p:childTnLst>
                                    <p:set>
                                      <p:cBhvr>
                                        <p:cTn id="54" fill="hold"/>
                                        <p:tgtEl>
                                          <p:spTgt spid="535"/>
                                        </p:tgtEl>
                                        <p:attrNameLst>
                                          <p:attrName>style.visibility</p:attrName>
                                        </p:attrNameLst>
                                      </p:cBhvr>
                                      <p:to>
                                        <p:strVal val="visible"/>
                                      </p:to>
                                    </p:set>
                                    <p:animEffect filter="wipe(right)" transition="in">
                                      <p:cBhvr>
                                        <p:cTn id="55" dur="500"/>
                                        <p:tgtEl>
                                          <p:spTgt spid="535"/>
                                        </p:tgtEl>
                                      </p:cBhvr>
                                    </p:animEffect>
                                  </p:childTnLst>
                                </p:cTn>
                              </p:par>
                            </p:childTnLst>
                          </p:cTn>
                        </p:par>
                        <p:par>
                          <p:cTn id="56" fill="hold">
                            <p:stCondLst>
                              <p:cond delay="2500"/>
                            </p:stCondLst>
                            <p:childTnLst>
                              <p:par>
                                <p:cTn id="57" presetClass="entr" nodeType="afterEffect" presetSubtype="16" presetID="4" grpId="12" fill="hold">
                                  <p:stCondLst>
                                    <p:cond delay="0"/>
                                  </p:stCondLst>
                                  <p:iterate type="el" backwards="0">
                                    <p:tmAbs val="0"/>
                                  </p:iterate>
                                  <p:childTnLst>
                                    <p:set>
                                      <p:cBhvr>
                                        <p:cTn id="58" fill="hold"/>
                                        <p:tgtEl>
                                          <p:spTgt spid="536"/>
                                        </p:tgtEl>
                                        <p:attrNameLst>
                                          <p:attrName>style.visibility</p:attrName>
                                        </p:attrNameLst>
                                      </p:cBhvr>
                                      <p:to>
                                        <p:strVal val="visible"/>
                                      </p:to>
                                    </p:set>
                                    <p:animEffect filter="box(in)" transition="in">
                                      <p:cBhvr>
                                        <p:cTn id="59" dur="750"/>
                                        <p:tgtEl>
                                          <p:spTgt spid="536"/>
                                        </p:tgtEl>
                                      </p:cBhvr>
                                    </p:animEffect>
                                  </p:childTnLst>
                                </p:cTn>
                              </p:par>
                            </p:childTnLst>
                          </p:cTn>
                        </p:par>
                      </p:childTnLst>
                    </p:cTn>
                  </p:par>
                  <p:par>
                    <p:cTn id="60" fill="hold">
                      <p:stCondLst>
                        <p:cond delay="indefinite"/>
                      </p:stCondLst>
                      <p:childTnLst>
                        <p:par>
                          <p:cTn id="61" fill="hold">
                            <p:stCondLst>
                              <p:cond delay="0"/>
                            </p:stCondLst>
                            <p:childTnLst>
                              <p:par>
                                <p:cTn id="62" presetClass="exit" nodeType="clickEffect" presetSubtype="32" presetID="4" grpId="13" fill="hold">
                                  <p:stCondLst>
                                    <p:cond delay="0"/>
                                  </p:stCondLst>
                                  <p:iterate type="el" backwards="0">
                                    <p:tmAbs val="0"/>
                                  </p:iterate>
                                  <p:childTnLst>
                                    <p:animEffect filter="box(out)" transition="out">
                                      <p:cBhvr>
                                        <p:cTn id="63" dur="750" fill="hold"/>
                                        <p:tgtEl>
                                          <p:spTgt spid="536"/>
                                        </p:tgtEl>
                                      </p:cBhvr>
                                    </p:animEffect>
                                    <p:set>
                                      <p:cBhvr>
                                        <p:cTn id="64" fill="hold">
                                          <p:stCondLst>
                                            <p:cond delay="749"/>
                                          </p:stCondLst>
                                        </p:cTn>
                                        <p:tgtEl>
                                          <p:spTgt spid="536"/>
                                        </p:tgtEl>
                                        <p:attrNameLst>
                                          <p:attrName>style.visibility</p:attrName>
                                        </p:attrNameLst>
                                      </p:cBhvr>
                                      <p:to>
                                        <p:strVal val="hidden"/>
                                      </p:to>
                                    </p:set>
                                  </p:childTnLst>
                                </p:cTn>
                              </p:par>
                            </p:childTnLst>
                          </p:cTn>
                        </p:par>
                        <p:par>
                          <p:cTn id="65" fill="hold">
                            <p:stCondLst>
                              <p:cond delay="750"/>
                            </p:stCondLst>
                            <p:childTnLst>
                              <p:par>
                                <p:cTn id="66" presetClass="exit" nodeType="afterEffect" presetSubtype="2" presetID="22" grpId="14" fill="hold">
                                  <p:stCondLst>
                                    <p:cond delay="0"/>
                                  </p:stCondLst>
                                  <p:iterate type="el" backwards="0">
                                    <p:tmAbs val="0"/>
                                  </p:iterate>
                                  <p:childTnLst>
                                    <p:animEffect filter="wipe(right)" transition="out">
                                      <p:cBhvr>
                                        <p:cTn id="67" dur="500" fill="hold"/>
                                        <p:tgtEl>
                                          <p:spTgt spid="534"/>
                                        </p:tgtEl>
                                      </p:cBhvr>
                                    </p:animEffect>
                                    <p:set>
                                      <p:cBhvr>
                                        <p:cTn id="68" fill="hold">
                                          <p:stCondLst>
                                            <p:cond delay="499"/>
                                          </p:stCondLst>
                                        </p:cTn>
                                        <p:tgtEl>
                                          <p:spTgt spid="534"/>
                                        </p:tgtEl>
                                        <p:attrNameLst>
                                          <p:attrName>style.visibility</p:attrName>
                                        </p:attrNameLst>
                                      </p:cBhvr>
                                      <p:to>
                                        <p:strVal val="hidden"/>
                                      </p:to>
                                    </p:set>
                                  </p:childTnLst>
                                </p:cTn>
                              </p:par>
                            </p:childTnLst>
                          </p:cTn>
                        </p:par>
                        <p:par>
                          <p:cTn id="69" fill="hold">
                            <p:stCondLst>
                              <p:cond delay="1250"/>
                            </p:stCondLst>
                            <p:childTnLst>
                              <p:par>
                                <p:cTn id="70" presetClass="exit" nodeType="afterEffect" presetSubtype="8" presetID="22" grpId="15" fill="hold">
                                  <p:stCondLst>
                                    <p:cond delay="0"/>
                                  </p:stCondLst>
                                  <p:iterate type="el" backwards="0">
                                    <p:tmAbs val="0"/>
                                  </p:iterate>
                                  <p:childTnLst>
                                    <p:animEffect filter="wipe(left)" transition="out">
                                      <p:cBhvr>
                                        <p:cTn id="71" dur="500" fill="hold"/>
                                        <p:tgtEl>
                                          <p:spTgt spid="535"/>
                                        </p:tgtEl>
                                      </p:cBhvr>
                                    </p:animEffect>
                                    <p:set>
                                      <p:cBhvr>
                                        <p:cTn id="72" fill="hold">
                                          <p:stCondLst>
                                            <p:cond delay="499"/>
                                          </p:stCondLst>
                                        </p:cTn>
                                        <p:tgtEl>
                                          <p:spTgt spid="535"/>
                                        </p:tgtEl>
                                        <p:attrNameLst>
                                          <p:attrName>style.visibility</p:attrName>
                                        </p:attrNameLst>
                                      </p:cBhvr>
                                      <p:to>
                                        <p:strVal val="hidden"/>
                                      </p:to>
                                    </p:set>
                                  </p:childTnLst>
                                </p:cTn>
                              </p:par>
                            </p:childTnLst>
                          </p:cTn>
                        </p:par>
                        <p:par>
                          <p:cTn id="73" fill="hold">
                            <p:stCondLst>
                              <p:cond delay="1750"/>
                            </p:stCondLst>
                            <p:childTnLst>
                              <p:par>
                                <p:cTn id="74" presetClass="exit" nodeType="afterEffect" presetSubtype="32" presetID="23" grpId="16" fill="hold">
                                  <p:stCondLst>
                                    <p:cond delay="0"/>
                                  </p:stCondLst>
                                  <p:iterate type="el" backwards="0">
                                    <p:tmAbs val="0"/>
                                  </p:iterate>
                                  <p:childTnLst>
                                    <p:anim calcmode="lin" valueType="num">
                                      <p:cBhvr>
                                        <p:cTn id="75" dur="500" fill="hold"/>
                                        <p:tgtEl>
                                          <p:spTgt spid="522"/>
                                        </p:tgtEl>
                                        <p:attrNameLst>
                                          <p:attrName>ppt_w</p:attrName>
                                        </p:attrNameLst>
                                      </p:cBhvr>
                                      <p:tavLst>
                                        <p:tav tm="0">
                                          <p:val>
                                            <p:strVal val="ppt_w"/>
                                          </p:val>
                                        </p:tav>
                                        <p:tav tm="100000">
                                          <p:val>
                                            <p:fltVal val="0"/>
                                          </p:val>
                                        </p:tav>
                                      </p:tavLst>
                                    </p:anim>
                                    <p:anim calcmode="lin" valueType="num">
                                      <p:cBhvr>
                                        <p:cTn id="76" dur="500" fill="hold"/>
                                        <p:tgtEl>
                                          <p:spTgt spid="522"/>
                                        </p:tgtEl>
                                        <p:attrNameLst>
                                          <p:attrName>ppt_h</p:attrName>
                                        </p:attrNameLst>
                                      </p:cBhvr>
                                      <p:tavLst>
                                        <p:tav tm="0">
                                          <p:val>
                                            <p:strVal val="ppt_h"/>
                                          </p:val>
                                        </p:tav>
                                        <p:tav tm="100000">
                                          <p:val>
                                            <p:fltVal val="0"/>
                                          </p:val>
                                        </p:tav>
                                      </p:tavLst>
                                    </p:anim>
                                    <p:set>
                                      <p:cBhvr>
                                        <p:cTn id="77" fill="hold">
                                          <p:stCondLst>
                                            <p:cond delay="499"/>
                                          </p:stCondLst>
                                        </p:cTn>
                                        <p:tgtEl>
                                          <p:spTgt spid="522"/>
                                        </p:tgtEl>
                                        <p:attrNameLst>
                                          <p:attrName>style.visibility</p:attrName>
                                        </p:attrNameLst>
                                      </p:cBhvr>
                                      <p:to>
                                        <p:strVal val="hidden"/>
                                      </p:to>
                                    </p:set>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4" presetID="2" grpId="17" fill="hold">
                                  <p:stCondLst>
                                    <p:cond delay="0"/>
                                  </p:stCondLst>
                                  <p:iterate type="el" backwards="0">
                                    <p:tmAbs val="0"/>
                                  </p:iterate>
                                  <p:childTnLst>
                                    <p:set>
                                      <p:cBhvr>
                                        <p:cTn id="81" fill="hold"/>
                                        <p:tgtEl>
                                          <p:spTgt spid="539"/>
                                        </p:tgtEl>
                                        <p:attrNameLst>
                                          <p:attrName>style.visibility</p:attrName>
                                        </p:attrNameLst>
                                      </p:cBhvr>
                                      <p:to>
                                        <p:strVal val="visible"/>
                                      </p:to>
                                    </p:set>
                                    <p:anim calcmode="lin" valueType="num">
                                      <p:cBhvr>
                                        <p:cTn id="82" dur="500" fill="hold"/>
                                        <p:tgtEl>
                                          <p:spTgt spid="539"/>
                                        </p:tgtEl>
                                        <p:attrNameLst>
                                          <p:attrName>ppt_x</p:attrName>
                                        </p:attrNameLst>
                                      </p:cBhvr>
                                      <p:tavLst>
                                        <p:tav tm="0">
                                          <p:val>
                                            <p:strVal val="#ppt_x"/>
                                          </p:val>
                                        </p:tav>
                                        <p:tav tm="100000">
                                          <p:val>
                                            <p:strVal val="#ppt_x"/>
                                          </p:val>
                                        </p:tav>
                                      </p:tavLst>
                                    </p:anim>
                                    <p:anim calcmode="lin" valueType="num">
                                      <p:cBhvr>
                                        <p:cTn id="83" dur="500" fill="hold"/>
                                        <p:tgtEl>
                                          <p:spTgt spid="5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21" grpId="7"/>
      <p:bldP build="whole" bldLvl="1" animBg="1" rev="0" advAuto="0" spid="534" grpId="14"/>
      <p:bldP build="whole" bldLvl="1" animBg="1" rev="0" advAuto="0" spid="535" grpId="15"/>
      <p:bldP build="whole" bldLvl="1" animBg="1" rev="0" advAuto="0" spid="532" grpId="2"/>
      <p:bldP build="whole" bldLvl="1" animBg="1" rev="0" advAuto="0" spid="533" grpId="6"/>
      <p:bldP build="whole" bldLvl="1" animBg="1" rev="0" advAuto="0" spid="532" grpId="4"/>
      <p:bldP build="whole" bldLvl="1" animBg="1" rev="0" advAuto="0" spid="533" grpId="8"/>
      <p:bldP build="whole" bldLvl="1" animBg="1" rev="0" advAuto="0" spid="522" grpId="10"/>
      <p:bldP build="whole" bldLvl="1" animBg="1" rev="0" advAuto="0" spid="522" grpId="16"/>
      <p:bldP build="whole" bldLvl="1" animBg="1" rev="0" advAuto="0" spid="520" grpId="1"/>
      <p:bldP build="whole" bldLvl="1" animBg="1" rev="0" advAuto="0" spid="520" grpId="3"/>
      <p:bldP build="whole" bldLvl="1" animBg="1" rev="0" advAuto="0" spid="536" grpId="12"/>
      <p:bldP build="whole" bldLvl="1" animBg="1" rev="0" advAuto="0" spid="536" grpId="13"/>
      <p:bldP build="whole" bldLvl="1" animBg="1" rev="0" advAuto="0" spid="539" grpId="17"/>
      <p:bldP build="whole" bldLvl="1" animBg="1" rev="0" advAuto="0" spid="534" grpId="9"/>
      <p:bldP build="whole" bldLvl="1" animBg="1" rev="0" advAuto="0" spid="535" grpId="11"/>
      <p:bldP build="whole" bldLvl="1" animBg="1" rev="0" advAuto="0" spid="521" grpId="5"/>
    </p:bldLst>
  </p:timing>
</p:sld>
</file>

<file path=ppt/slides/slide3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41" name="Content Placeholder 3"/>
          <p:cNvSpPr txBox="1"/>
          <p:nvPr>
            <p:ph type="body" idx="1"/>
          </p:nvPr>
        </p:nvSpPr>
        <p:spPr>
          <a:prstGeom prst="rect">
            <a:avLst/>
          </a:prstGeom>
        </p:spPr>
        <p:txBody>
          <a:bodyPr/>
          <a:lstStyle/>
          <a:p>
            <a:pPr/>
            <a:r>
              <a:t>In TDMA, each host must wait for its turn</a:t>
            </a:r>
          </a:p>
          <a:p>
            <a:pPr lvl="1" marL="640080" indent="-274320">
              <a:spcBef>
                <a:spcPts val="500"/>
              </a:spcBef>
              <a:buClr>
                <a:schemeClr val="accent1"/>
              </a:buClr>
              <a:defRPr sz="2600"/>
            </a:pPr>
            <a:r>
              <a:t>Delay is proportional to number of hosts</a:t>
            </a:r>
          </a:p>
          <a:p>
            <a:pPr/>
            <a:r>
              <a:t>In Aloha, each host sends immediately</a:t>
            </a:r>
          </a:p>
          <a:p>
            <a:pPr lvl="1" marL="640080" indent="-274320">
              <a:spcBef>
                <a:spcPts val="500"/>
              </a:spcBef>
              <a:buClr>
                <a:schemeClr val="accent1"/>
              </a:buClr>
              <a:defRPr sz="2600"/>
            </a:pPr>
            <a:r>
              <a:t>Much lower delay</a:t>
            </a:r>
          </a:p>
          <a:p>
            <a:pPr lvl="1" marL="640080" indent="-274320">
              <a:spcBef>
                <a:spcPts val="500"/>
              </a:spcBef>
              <a:buClr>
                <a:schemeClr val="accent1"/>
              </a:buClr>
              <a:defRPr sz="2600"/>
            </a:pPr>
            <a:r>
              <a:t>But, much lower utilization</a:t>
            </a:r>
          </a:p>
          <a:p>
            <a:pPr marL="274320" indent="-274320">
              <a:spcBef>
                <a:spcPts val="500"/>
              </a:spcBef>
              <a:buClr>
                <a:schemeClr val="accent1"/>
              </a:buClr>
              <a:buSzPct val="70000"/>
              <a:buChar char=""/>
              <a:defRPr sz="2600"/>
            </a:pPr>
            <a:r>
              <a:t>Each host can send anytime, if collision happens the it sends again… (independent and discrete…) </a:t>
            </a:r>
          </a:p>
        </p:txBody>
      </p:sp>
      <p:sp>
        <p:nvSpPr>
          <p:cNvPr id="542" name="Title 1"/>
          <p:cNvSpPr txBox="1"/>
          <p:nvPr>
            <p:ph type="title"/>
          </p:nvPr>
        </p:nvSpPr>
        <p:spPr>
          <a:prstGeom prst="rect">
            <a:avLst/>
          </a:prstGeom>
        </p:spPr>
        <p:txBody>
          <a:bodyPr/>
          <a:lstStyle/>
          <a:p>
            <a:pPr/>
            <a:r>
              <a:t>Tradeoffs vs. TDMA</a:t>
            </a:r>
          </a:p>
        </p:txBody>
      </p:sp>
      <p:sp>
        <p:nvSpPr>
          <p:cNvPr id="54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44" name="Content Placeholder 3"/>
          <p:cNvSpPr txBox="1"/>
          <p:nvPr/>
        </p:nvSpPr>
        <p:spPr>
          <a:xfrm>
            <a:off x="150127" y="6082777"/>
            <a:ext cx="8839201" cy="7692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40080" indent="-274320">
              <a:spcBef>
                <a:spcPts val="500"/>
              </a:spcBef>
              <a:buClr>
                <a:schemeClr val="accent1"/>
              </a:buClr>
              <a:buSzPct val="70000"/>
              <a:buChar char=""/>
              <a:defRPr sz="2600"/>
            </a:pPr>
            <a:r>
              <a:t>Maximum throughput is ~18% of channel capacity</a:t>
            </a:r>
          </a:p>
        </p:txBody>
      </p:sp>
      <p:grpSp>
        <p:nvGrpSpPr>
          <p:cNvPr id="547" name="Group"/>
          <p:cNvGrpSpPr/>
          <p:nvPr/>
        </p:nvGrpSpPr>
        <p:grpSpPr>
          <a:xfrm>
            <a:off x="1462731" y="5169414"/>
            <a:ext cx="7103375" cy="596901"/>
            <a:chOff x="0" y="0"/>
            <a:chExt cx="7103374" cy="596900"/>
          </a:xfrm>
        </p:grpSpPr>
        <p:pic>
          <p:nvPicPr>
            <p:cNvPr id="545" name="Image" descr="Image"/>
            <p:cNvPicPr>
              <a:picLocks noChangeAspect="1"/>
            </p:cNvPicPr>
            <p:nvPr/>
          </p:nvPicPr>
          <p:blipFill>
            <a:blip r:embed="rId3">
              <a:extLst/>
            </a:blip>
            <a:stretch>
              <a:fillRect/>
            </a:stretch>
          </p:blipFill>
          <p:spPr>
            <a:xfrm>
              <a:off x="0" y="0"/>
              <a:ext cx="3314700" cy="596900"/>
            </a:xfrm>
            <a:prstGeom prst="rect">
              <a:avLst/>
            </a:prstGeom>
            <a:ln w="12700" cap="flat">
              <a:noFill/>
              <a:miter lim="400000"/>
            </a:ln>
            <a:effectLst/>
          </p:spPr>
        </p:pic>
        <p:sp>
          <p:nvSpPr>
            <p:cNvPr id="546" name="k: transmission attempt…"/>
            <p:cNvSpPr txBox="1"/>
            <p:nvPr/>
          </p:nvSpPr>
          <p:spPr>
            <a:xfrm>
              <a:off x="3467543" y="11430"/>
              <a:ext cx="3635832" cy="574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k: transmission attempt</a:t>
              </a:r>
            </a:p>
            <a:p>
              <a:pPr/>
              <a:r>
                <a:t>lambda: </a:t>
              </a:r>
              <a:r>
                <a:rPr i="1"/>
                <a:t>average</a:t>
              </a:r>
              <a:r>
                <a:t> transmission-attempts</a:t>
              </a:r>
            </a:p>
          </p:txBody>
        </p:sp>
      </p:grpSp>
      <p:sp>
        <p:nvSpPr>
          <p:cNvPr id="548" name="Poisson distribution"/>
          <p:cNvSpPr txBox="1"/>
          <p:nvPr/>
        </p:nvSpPr>
        <p:spPr>
          <a:xfrm>
            <a:off x="149355" y="4595615"/>
            <a:ext cx="3185895"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spcBef>
                <a:spcPts val="500"/>
              </a:spcBef>
              <a:buClr>
                <a:schemeClr val="accent1"/>
              </a:buClr>
              <a:buSzPct val="70000"/>
              <a:buChar char=""/>
              <a:defRPr sz="2600"/>
            </a:pPr>
            <a:r>
              <a:t>Poisson distribution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48"/>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47"/>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4" presetID="2" grpId="3" fill="hold">
                                  <p:stCondLst>
                                    <p:cond delay="0"/>
                                  </p:stCondLst>
                                  <p:iterate type="el" backwards="0">
                                    <p:tmAbs val="0"/>
                                  </p:iterate>
                                  <p:childTnLst>
                                    <p:set>
                                      <p:cBhvr>
                                        <p:cTn id="13" fill="hold"/>
                                        <p:tgtEl>
                                          <p:spTgt spid="544"/>
                                        </p:tgtEl>
                                        <p:attrNameLst>
                                          <p:attrName>style.visibility</p:attrName>
                                        </p:attrNameLst>
                                      </p:cBhvr>
                                      <p:to>
                                        <p:strVal val="visible"/>
                                      </p:to>
                                    </p:set>
                                    <p:anim calcmode="lin" valueType="num">
                                      <p:cBhvr>
                                        <p:cTn id="14" dur="500" fill="hold"/>
                                        <p:tgtEl>
                                          <p:spTgt spid="544"/>
                                        </p:tgtEl>
                                        <p:attrNameLst>
                                          <p:attrName>ppt_x</p:attrName>
                                        </p:attrNameLst>
                                      </p:cBhvr>
                                      <p:tavLst>
                                        <p:tav tm="0">
                                          <p:val>
                                            <p:strVal val="#ppt_x"/>
                                          </p:val>
                                        </p:tav>
                                        <p:tav tm="100000">
                                          <p:val>
                                            <p:strVal val="#ppt_x"/>
                                          </p:val>
                                        </p:tav>
                                      </p:tavLst>
                                    </p:anim>
                                    <p:anim calcmode="lin" valueType="num">
                                      <p:cBhvr>
                                        <p:cTn id="15" dur="500" fill="hold"/>
                                        <p:tgtEl>
                                          <p:spTgt spid="54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47" grpId="2"/>
      <p:bldP build="whole" bldLvl="1" animBg="1" rev="0" advAuto="0" spid="544" grpId="3"/>
      <p:bldP build="whole" bldLvl="1" animBg="1" rev="0" advAuto="0" spid="548" grpId="1"/>
    </p:bldLst>
  </p:timing>
</p:sld>
</file>

<file path=ppt/slides/slide3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52" name="Content Placeholder 3"/>
          <p:cNvSpPr txBox="1"/>
          <p:nvPr>
            <p:ph type="body" idx="1"/>
          </p:nvPr>
        </p:nvSpPr>
        <p:spPr>
          <a:prstGeom prst="rect">
            <a:avLst/>
          </a:prstGeom>
        </p:spPr>
        <p:txBody>
          <a:bodyPr/>
          <a:lstStyle/>
          <a:p>
            <a:pPr/>
            <a:r>
              <a:t>In TDMA, each host must wait for its turn</a:t>
            </a:r>
          </a:p>
          <a:p>
            <a:pPr lvl="1" marL="640080" indent="-274320">
              <a:spcBef>
                <a:spcPts val="500"/>
              </a:spcBef>
              <a:buClr>
                <a:schemeClr val="accent1"/>
              </a:buClr>
              <a:defRPr sz="2600"/>
            </a:pPr>
            <a:r>
              <a:t>Delay is proportional to number of hosts</a:t>
            </a:r>
          </a:p>
          <a:p>
            <a:pPr/>
            <a:r>
              <a:t>In Aloha, each host sends immediately</a:t>
            </a:r>
          </a:p>
          <a:p>
            <a:pPr lvl="1" marL="640080" indent="-274320">
              <a:spcBef>
                <a:spcPts val="500"/>
              </a:spcBef>
              <a:buClr>
                <a:schemeClr val="accent1"/>
              </a:buClr>
              <a:defRPr sz="2600"/>
            </a:pPr>
            <a:r>
              <a:t>Much lower delay</a:t>
            </a:r>
          </a:p>
          <a:p>
            <a:pPr lvl="1" marL="640080" indent="-274320">
              <a:spcBef>
                <a:spcPts val="500"/>
              </a:spcBef>
              <a:buClr>
                <a:schemeClr val="accent1"/>
              </a:buClr>
              <a:defRPr sz="2600"/>
            </a:pPr>
            <a:r>
              <a:t>But, much lower utilization</a:t>
            </a:r>
          </a:p>
          <a:p>
            <a:pPr marL="274320" indent="-274320">
              <a:spcBef>
                <a:spcPts val="500"/>
              </a:spcBef>
              <a:buClr>
                <a:schemeClr val="accent1"/>
              </a:buClr>
              <a:buSzPct val="70000"/>
              <a:buChar char=""/>
              <a:defRPr sz="2600"/>
            </a:pPr>
            <a:r>
              <a:t>Each host can send anytime, if collision happens the it sends again… (independent and discrete…) </a:t>
            </a:r>
          </a:p>
        </p:txBody>
      </p:sp>
      <p:sp>
        <p:nvSpPr>
          <p:cNvPr id="553" name="Title 1"/>
          <p:cNvSpPr txBox="1"/>
          <p:nvPr>
            <p:ph type="title"/>
          </p:nvPr>
        </p:nvSpPr>
        <p:spPr>
          <a:prstGeom prst="rect">
            <a:avLst/>
          </a:prstGeom>
        </p:spPr>
        <p:txBody>
          <a:bodyPr/>
          <a:lstStyle/>
          <a:p>
            <a:pPr/>
            <a:r>
              <a:t>Tradeoffs vs. TDMA</a:t>
            </a:r>
          </a:p>
        </p:txBody>
      </p:sp>
      <p:sp>
        <p:nvSpPr>
          <p:cNvPr id="55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55" name="Content Placeholder 3"/>
          <p:cNvSpPr txBox="1"/>
          <p:nvPr/>
        </p:nvSpPr>
        <p:spPr>
          <a:xfrm>
            <a:off x="150127" y="6082777"/>
            <a:ext cx="8839201" cy="769236"/>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640080" indent="-274320">
              <a:spcBef>
                <a:spcPts val="500"/>
              </a:spcBef>
              <a:buClr>
                <a:schemeClr val="accent1"/>
              </a:buClr>
              <a:buSzPct val="70000"/>
              <a:buChar char=""/>
              <a:defRPr sz="2600"/>
            </a:pPr>
            <a:r>
              <a:t>Maximum throughput is ~18% of channel capacity</a:t>
            </a:r>
          </a:p>
        </p:txBody>
      </p:sp>
      <p:grpSp>
        <p:nvGrpSpPr>
          <p:cNvPr id="558" name="Group"/>
          <p:cNvGrpSpPr/>
          <p:nvPr/>
        </p:nvGrpSpPr>
        <p:grpSpPr>
          <a:xfrm>
            <a:off x="1462731" y="5169414"/>
            <a:ext cx="7103375" cy="596901"/>
            <a:chOff x="0" y="0"/>
            <a:chExt cx="7103374" cy="596900"/>
          </a:xfrm>
        </p:grpSpPr>
        <p:pic>
          <p:nvPicPr>
            <p:cNvPr id="556" name="Image" descr="Image"/>
            <p:cNvPicPr>
              <a:picLocks noChangeAspect="1"/>
            </p:cNvPicPr>
            <p:nvPr/>
          </p:nvPicPr>
          <p:blipFill>
            <a:blip r:embed="rId3">
              <a:extLst/>
            </a:blip>
            <a:stretch>
              <a:fillRect/>
            </a:stretch>
          </p:blipFill>
          <p:spPr>
            <a:xfrm>
              <a:off x="0" y="0"/>
              <a:ext cx="3314700" cy="596900"/>
            </a:xfrm>
            <a:prstGeom prst="rect">
              <a:avLst/>
            </a:prstGeom>
            <a:ln w="12700" cap="flat">
              <a:noFill/>
              <a:miter lim="400000"/>
            </a:ln>
            <a:effectLst/>
          </p:spPr>
        </p:pic>
        <p:sp>
          <p:nvSpPr>
            <p:cNvPr id="557" name="k: transmission attempt…"/>
            <p:cNvSpPr txBox="1"/>
            <p:nvPr/>
          </p:nvSpPr>
          <p:spPr>
            <a:xfrm>
              <a:off x="3467543" y="11430"/>
              <a:ext cx="3635832" cy="5740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p>
              <a:pPr/>
              <a:r>
                <a:t>k: transmission attempt</a:t>
              </a:r>
            </a:p>
            <a:p>
              <a:pPr/>
              <a:r>
                <a:t>lambda: </a:t>
              </a:r>
              <a:r>
                <a:rPr i="1"/>
                <a:t>average</a:t>
              </a:r>
              <a:r>
                <a:t> transmission-attempts</a:t>
              </a:r>
            </a:p>
          </p:txBody>
        </p:sp>
      </p:grpSp>
      <p:sp>
        <p:nvSpPr>
          <p:cNvPr id="559" name="Poisson distribution"/>
          <p:cNvSpPr txBox="1"/>
          <p:nvPr/>
        </p:nvSpPr>
        <p:spPr>
          <a:xfrm>
            <a:off x="149355" y="4595615"/>
            <a:ext cx="3185895" cy="4470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spcBef>
                <a:spcPts val="500"/>
              </a:spcBef>
              <a:buClr>
                <a:schemeClr val="accent1"/>
              </a:buClr>
              <a:buSzPct val="70000"/>
              <a:buChar char=""/>
              <a:defRPr sz="2600"/>
            </a:pPr>
            <a:r>
              <a:t>Poisson distribution</a:t>
            </a:r>
          </a:p>
        </p:txBody>
      </p:sp>
      <p:pic>
        <p:nvPicPr>
          <p:cNvPr id="560" name="Image" descr="Image"/>
          <p:cNvPicPr>
            <a:picLocks noChangeAspect="1"/>
          </p:cNvPicPr>
          <p:nvPr/>
        </p:nvPicPr>
        <p:blipFill>
          <a:blip r:embed="rId4">
            <a:extLst/>
          </a:blip>
          <a:stretch>
            <a:fillRect/>
          </a:stretch>
        </p:blipFill>
        <p:spPr>
          <a:xfrm>
            <a:off x="1390650" y="1670050"/>
            <a:ext cx="6616700" cy="5219700"/>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559"/>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0"/>
                                  </p:stCondLst>
                                  <p:iterate type="el" backwards="0">
                                    <p:tmAbs val="0"/>
                                  </p:iterate>
                                  <p:childTnLst>
                                    <p:set>
                                      <p:cBhvr>
                                        <p:cTn id="9" fill="hold"/>
                                        <p:tgtEl>
                                          <p:spTgt spid="558"/>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Class="entr" nodeType="clickEffect" presetSubtype="4" presetID="2" grpId="3" fill="hold">
                                  <p:stCondLst>
                                    <p:cond delay="0"/>
                                  </p:stCondLst>
                                  <p:iterate type="el" backwards="0">
                                    <p:tmAbs val="0"/>
                                  </p:iterate>
                                  <p:childTnLst>
                                    <p:set>
                                      <p:cBhvr>
                                        <p:cTn id="13" fill="hold"/>
                                        <p:tgtEl>
                                          <p:spTgt spid="555"/>
                                        </p:tgtEl>
                                        <p:attrNameLst>
                                          <p:attrName>style.visibility</p:attrName>
                                        </p:attrNameLst>
                                      </p:cBhvr>
                                      <p:to>
                                        <p:strVal val="visible"/>
                                      </p:to>
                                    </p:set>
                                    <p:anim calcmode="lin" valueType="num">
                                      <p:cBhvr>
                                        <p:cTn id="14" dur="500" fill="hold"/>
                                        <p:tgtEl>
                                          <p:spTgt spid="555"/>
                                        </p:tgtEl>
                                        <p:attrNameLst>
                                          <p:attrName>ppt_x</p:attrName>
                                        </p:attrNameLst>
                                      </p:cBhvr>
                                      <p:tavLst>
                                        <p:tav tm="0">
                                          <p:val>
                                            <p:strVal val="#ppt_x"/>
                                          </p:val>
                                        </p:tav>
                                        <p:tav tm="100000">
                                          <p:val>
                                            <p:strVal val="#ppt_x"/>
                                          </p:val>
                                        </p:tav>
                                      </p:tavLst>
                                    </p:anim>
                                    <p:anim calcmode="lin" valueType="num">
                                      <p:cBhvr>
                                        <p:cTn id="15" dur="500" fill="hold"/>
                                        <p:tgtEl>
                                          <p:spTgt spid="55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59" grpId="1"/>
      <p:bldP build="whole" bldLvl="1" animBg="1" rev="0" advAuto="0" spid="558" grpId="2"/>
      <p:bldP build="whole" bldLvl="1" animBg="1" rev="0" advAuto="0" spid="555" grpId="3"/>
    </p:bldLst>
  </p:timing>
</p:sld>
</file>

<file path=ppt/slides/slide3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4" name="Title 1"/>
          <p:cNvSpPr txBox="1"/>
          <p:nvPr>
            <p:ph type="title"/>
          </p:nvPr>
        </p:nvSpPr>
        <p:spPr>
          <a:prstGeom prst="rect">
            <a:avLst/>
          </a:prstGeom>
        </p:spPr>
        <p:txBody>
          <a:bodyPr/>
          <a:lstStyle/>
          <a:p>
            <a:pPr/>
            <a:r>
              <a:t>Slotted ALOHA</a:t>
            </a:r>
          </a:p>
        </p:txBody>
      </p:sp>
      <p:sp>
        <p:nvSpPr>
          <p:cNvPr id="565"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66" name="Content Placeholder 3"/>
          <p:cNvSpPr txBox="1"/>
          <p:nvPr>
            <p:ph type="body" idx="1"/>
          </p:nvPr>
        </p:nvSpPr>
        <p:spPr>
          <a:prstGeom prst="rect">
            <a:avLst/>
          </a:prstGeom>
        </p:spPr>
        <p:txBody>
          <a:bodyPr/>
          <a:lstStyle/>
          <a:p>
            <a:pPr/>
            <a:r>
              <a:t>Protocol</a:t>
            </a:r>
          </a:p>
          <a:p>
            <a:pPr lvl="1" marL="640080" indent="-274320">
              <a:spcBef>
                <a:spcPts val="500"/>
              </a:spcBef>
              <a:buClr>
                <a:schemeClr val="accent1"/>
              </a:buClr>
              <a:defRPr sz="2600"/>
            </a:pPr>
            <a:r>
              <a:t>Same as ALOHA, except time is divided into slots</a:t>
            </a:r>
          </a:p>
          <a:p>
            <a:pPr lvl="1" marL="640080" indent="-274320">
              <a:spcBef>
                <a:spcPts val="500"/>
              </a:spcBef>
              <a:buClr>
                <a:schemeClr val="accent1"/>
              </a:buClr>
              <a:defRPr sz="2600"/>
            </a:pPr>
            <a:r>
              <a:t>Hosts may only transmit at the beginning of a slot</a:t>
            </a:r>
          </a:p>
          <a:p>
            <a:pPr/>
            <a:r>
              <a:t>Thus, frames either collide completely, or not at all</a:t>
            </a:r>
          </a:p>
          <a:p>
            <a:pPr lvl="1" marL="640080" indent="-274320">
              <a:spcBef>
                <a:spcPts val="500"/>
              </a:spcBef>
              <a:buClr>
                <a:schemeClr val="accent1"/>
              </a:buClr>
              <a:defRPr sz="2600"/>
            </a:pPr>
            <a:r>
              <a:t>37% throughput vs. 18% for ALOHA</a:t>
            </a:r>
          </a:p>
          <a:p>
            <a:pPr lvl="1" marL="640080" indent="-274320">
              <a:spcBef>
                <a:spcPts val="500"/>
              </a:spcBef>
              <a:buClr>
                <a:schemeClr val="accent1"/>
              </a:buClr>
              <a:defRPr sz="2600"/>
            </a:pPr>
            <a:r>
              <a:t>But, hosts must have synchronized clocks</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Project Description"/>
          <p:cNvSpPr txBox="1"/>
          <p:nvPr>
            <p:ph type="title"/>
          </p:nvPr>
        </p:nvSpPr>
        <p:spPr>
          <a:prstGeom prst="rect">
            <a:avLst/>
          </a:prstGeom>
        </p:spPr>
        <p:txBody>
          <a:bodyPr/>
          <a:lstStyle/>
          <a:p>
            <a:pPr/>
            <a:r>
              <a:t>Project Description</a:t>
            </a:r>
          </a:p>
        </p:txBody>
      </p:sp>
      <p:sp>
        <p:nvSpPr>
          <p:cNvPr id="156"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57" name="Chat server / client"/>
          <p:cNvSpPr txBox="1"/>
          <p:nvPr>
            <p:ph type="body" idx="1"/>
          </p:nvPr>
        </p:nvSpPr>
        <p:spPr>
          <a:prstGeom prst="rect">
            <a:avLst/>
          </a:prstGeom>
        </p:spPr>
        <p:txBody>
          <a:bodyPr/>
          <a:lstStyle/>
          <a:p>
            <a:pPr/>
            <a:r>
              <a:t>Chat server / client</a:t>
            </a:r>
          </a:p>
        </p:txBody>
      </p:sp>
    </p:spTree>
  </p:cSld>
  <p:clrMapOvr>
    <a:masterClrMapping/>
  </p:clrMapOvr>
  <p:transition xmlns:p14="http://schemas.microsoft.com/office/powerpoint/2010/main" spd="med" advClick="1"/>
</p:sld>
</file>

<file path=ppt/slides/slide4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68" name="Title 1"/>
          <p:cNvSpPr txBox="1"/>
          <p:nvPr>
            <p:ph type="title"/>
          </p:nvPr>
        </p:nvSpPr>
        <p:spPr>
          <a:prstGeom prst="rect">
            <a:avLst/>
          </a:prstGeom>
        </p:spPr>
        <p:txBody>
          <a:bodyPr/>
          <a:lstStyle/>
          <a:p>
            <a:pPr/>
            <a:r>
              <a:t>Slotted ALOHA</a:t>
            </a:r>
          </a:p>
        </p:txBody>
      </p:sp>
      <p:sp>
        <p:nvSpPr>
          <p:cNvPr id="56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70" name="Content Placeholder 3"/>
          <p:cNvSpPr txBox="1"/>
          <p:nvPr>
            <p:ph type="body" idx="1"/>
          </p:nvPr>
        </p:nvSpPr>
        <p:spPr>
          <a:prstGeom prst="rect">
            <a:avLst/>
          </a:prstGeom>
        </p:spPr>
        <p:txBody>
          <a:bodyPr/>
          <a:lstStyle/>
          <a:p>
            <a:pPr/>
            <a:r>
              <a:t>Protocol</a:t>
            </a:r>
          </a:p>
          <a:p>
            <a:pPr lvl="1" marL="640080" indent="-274320">
              <a:spcBef>
                <a:spcPts val="500"/>
              </a:spcBef>
              <a:buClr>
                <a:schemeClr val="accent1"/>
              </a:buClr>
              <a:defRPr sz="2600"/>
            </a:pPr>
            <a:r>
              <a:t>Same as ALOHA, except time is divided into slots</a:t>
            </a:r>
          </a:p>
          <a:p>
            <a:pPr lvl="1" marL="640080" indent="-274320">
              <a:spcBef>
                <a:spcPts val="500"/>
              </a:spcBef>
              <a:buClr>
                <a:schemeClr val="accent1"/>
              </a:buClr>
              <a:defRPr sz="2600"/>
            </a:pPr>
            <a:r>
              <a:t>Hosts may only transmit at the beginning of a slot</a:t>
            </a:r>
          </a:p>
          <a:p>
            <a:pPr/>
            <a:r>
              <a:t>Thus, frames either collide completely, or not at all</a:t>
            </a:r>
          </a:p>
          <a:p>
            <a:pPr lvl="1" marL="640080" indent="-274320">
              <a:spcBef>
                <a:spcPts val="500"/>
              </a:spcBef>
              <a:buClr>
                <a:schemeClr val="accent1"/>
              </a:buClr>
              <a:defRPr sz="2600"/>
            </a:pPr>
            <a:r>
              <a:t>37% throughput vs. 18% for ALOHA</a:t>
            </a:r>
          </a:p>
          <a:p>
            <a:pPr lvl="1" marL="640080" indent="-274320">
              <a:spcBef>
                <a:spcPts val="500"/>
              </a:spcBef>
              <a:buClr>
                <a:schemeClr val="accent1"/>
              </a:buClr>
              <a:defRPr sz="2600"/>
            </a:pPr>
            <a:r>
              <a:t>But, hosts must have synchronized clocks</a:t>
            </a:r>
          </a:p>
        </p:txBody>
      </p:sp>
      <p:grpSp>
        <p:nvGrpSpPr>
          <p:cNvPr id="574" name="Group 5"/>
          <p:cNvGrpSpPr/>
          <p:nvPr/>
        </p:nvGrpSpPr>
        <p:grpSpPr>
          <a:xfrm>
            <a:off x="1294455" y="1577560"/>
            <a:ext cx="6578435" cy="5182237"/>
            <a:chOff x="0" y="0"/>
            <a:chExt cx="6578434" cy="5182236"/>
          </a:xfrm>
        </p:grpSpPr>
        <p:sp>
          <p:nvSpPr>
            <p:cNvPr id="571" name="Rectangle 6"/>
            <p:cNvSpPr/>
            <p:nvPr/>
          </p:nvSpPr>
          <p:spPr>
            <a:xfrm>
              <a:off x="0" y="-1"/>
              <a:ext cx="6578435" cy="5182238"/>
            </a:xfrm>
            <a:prstGeom prst="rect">
              <a:avLst/>
            </a:prstGeom>
            <a:solidFill>
              <a:srgbClr val="FFFFFF"/>
            </a:solidFill>
            <a:ln w="38100" cap="flat">
              <a:solidFill>
                <a:srgbClr val="464646"/>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572" name="TextBox 7"/>
            <p:cNvSpPr txBox="1"/>
            <p:nvPr/>
          </p:nvSpPr>
          <p:spPr>
            <a:xfrm>
              <a:off x="2924316" y="4567620"/>
              <a:ext cx="710169"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Load</a:t>
              </a:r>
            </a:p>
          </p:txBody>
        </p:sp>
        <p:sp>
          <p:nvSpPr>
            <p:cNvPr id="573" name="TextBox 8"/>
            <p:cNvSpPr txBox="1"/>
            <p:nvPr/>
          </p:nvSpPr>
          <p:spPr>
            <a:xfrm rot="16200000">
              <a:off x="-356432" y="2146448"/>
              <a:ext cx="1438385"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Throughput</a:t>
              </a:r>
            </a:p>
          </p:txBody>
        </p:sp>
      </p:grpSp>
      <p:pic>
        <p:nvPicPr>
          <p:cNvPr id="575" name="Picture 2" descr="Picture 2"/>
          <p:cNvPicPr>
            <a:picLocks noChangeAspect="1"/>
          </p:cNvPicPr>
          <p:nvPr/>
        </p:nvPicPr>
        <p:blipFill>
          <a:blip r:embed="rId2">
            <a:extLst/>
          </a:blip>
          <a:stretch>
            <a:fillRect/>
          </a:stretch>
        </p:blipFill>
        <p:spPr>
          <a:xfrm>
            <a:off x="2224452" y="1664691"/>
            <a:ext cx="5582666" cy="4347148"/>
          </a:xfrm>
          <a:prstGeom prst="rect">
            <a:avLst/>
          </a:prstGeom>
          <a:ln w="12700">
            <a:miter lim="400000"/>
          </a:ln>
        </p:spPr>
      </p:pic>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75"/>
                                        </p:tgtEl>
                                        <p:attrNameLst>
                                          <p:attrName>style.visibility</p:attrName>
                                        </p:attrNameLst>
                                      </p:cBhvr>
                                      <p:to>
                                        <p:strVal val="visible"/>
                                      </p:to>
                                    </p:set>
                                    <p:anim calcmode="lin" valueType="num">
                                      <p:cBhvr>
                                        <p:cTn id="7" dur="500" fill="hold"/>
                                        <p:tgtEl>
                                          <p:spTgt spid="575"/>
                                        </p:tgtEl>
                                        <p:attrNameLst>
                                          <p:attrName>ppt_x</p:attrName>
                                        </p:attrNameLst>
                                      </p:cBhvr>
                                      <p:tavLst>
                                        <p:tav tm="0">
                                          <p:val>
                                            <p:strVal val="#ppt_x"/>
                                          </p:val>
                                        </p:tav>
                                        <p:tav tm="100000">
                                          <p:val>
                                            <p:strVal val="#ppt_x"/>
                                          </p:val>
                                        </p:tav>
                                      </p:tavLst>
                                    </p:anim>
                                    <p:anim calcmode="lin" valueType="num">
                                      <p:cBhvr>
                                        <p:cTn id="8" dur="500" fill="hold"/>
                                        <p:tgtEl>
                                          <p:spTgt spid="57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574"/>
                                        </p:tgtEl>
                                        <p:attrNameLst>
                                          <p:attrName>style.visibility</p:attrName>
                                        </p:attrNameLst>
                                      </p:cBhvr>
                                      <p:to>
                                        <p:strVal val="visible"/>
                                      </p:to>
                                    </p:set>
                                    <p:anim calcmode="lin" valueType="num">
                                      <p:cBhvr>
                                        <p:cTn id="12" dur="500" fill="hold"/>
                                        <p:tgtEl>
                                          <p:spTgt spid="574"/>
                                        </p:tgtEl>
                                        <p:attrNameLst>
                                          <p:attrName>ppt_x</p:attrName>
                                        </p:attrNameLst>
                                      </p:cBhvr>
                                      <p:tavLst>
                                        <p:tav tm="0">
                                          <p:val>
                                            <p:strVal val="#ppt_x"/>
                                          </p:val>
                                        </p:tav>
                                        <p:tav tm="100000">
                                          <p:val>
                                            <p:strVal val="#ppt_x"/>
                                          </p:val>
                                        </p:tav>
                                      </p:tavLst>
                                    </p:anim>
                                    <p:anim calcmode="lin" valueType="num">
                                      <p:cBhvr>
                                        <p:cTn id="13" dur="500" fill="hold"/>
                                        <p:tgtEl>
                                          <p:spTgt spid="57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575" grpId="1"/>
      <p:bldP build="whole" bldLvl="1" animBg="1" rev="0" advAuto="0" spid="574" grpId="2"/>
    </p:bldLst>
  </p:timing>
</p:sld>
</file>

<file path=ppt/slides/slide4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577" name="Title 1"/>
          <p:cNvSpPr txBox="1"/>
          <p:nvPr>
            <p:ph type="title"/>
          </p:nvPr>
        </p:nvSpPr>
        <p:spPr>
          <a:prstGeom prst="rect">
            <a:avLst/>
          </a:prstGeom>
        </p:spPr>
        <p:txBody>
          <a:bodyPr/>
          <a:lstStyle/>
          <a:p>
            <a:pPr/>
            <a:r>
              <a:t>802.3 Ethernet</a:t>
            </a:r>
          </a:p>
        </p:txBody>
      </p:sp>
      <p:sp>
        <p:nvSpPr>
          <p:cNvPr id="57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579" name="Content Placeholder 3"/>
          <p:cNvSpPr txBox="1"/>
          <p:nvPr>
            <p:ph type="body" idx="1"/>
          </p:nvPr>
        </p:nvSpPr>
        <p:spPr>
          <a:xfrm>
            <a:off x="152400" y="3507475"/>
            <a:ext cx="8839200" cy="3198125"/>
          </a:xfrm>
          <a:prstGeom prst="rect">
            <a:avLst/>
          </a:prstGeom>
        </p:spPr>
        <p:txBody>
          <a:bodyPr/>
          <a:lstStyle/>
          <a:p>
            <a:pPr/>
            <a:r>
              <a:t>Preamble is 7 bytes of 10101010. Why?</a:t>
            </a:r>
          </a:p>
          <a:p>
            <a:pPr/>
            <a:r>
              <a:t>Start Frame (SF) is 101010</a:t>
            </a:r>
            <a:r>
              <a:rPr>
                <a:solidFill>
                  <a:schemeClr val="accent2"/>
                </a:solidFill>
              </a:rPr>
              <a:t>11</a:t>
            </a:r>
          </a:p>
          <a:p>
            <a:pPr/>
            <a:r>
              <a:t>Source and destination are MAC addresses</a:t>
            </a:r>
          </a:p>
          <a:p>
            <a:pPr lvl="1" marL="640080" indent="-274320">
              <a:spcBef>
                <a:spcPts val="500"/>
              </a:spcBef>
              <a:buClr>
                <a:schemeClr val="accent1"/>
              </a:buClr>
              <a:defRPr sz="2600"/>
            </a:pPr>
            <a:r>
              <a:t>E.g. 00:45:A5:F3:25:0C</a:t>
            </a:r>
          </a:p>
          <a:p>
            <a:pPr lvl="1" marL="640080" indent="-274320">
              <a:spcBef>
                <a:spcPts val="500"/>
              </a:spcBef>
              <a:buClr>
                <a:schemeClr val="accent1"/>
              </a:buClr>
              <a:defRPr sz="2600"/>
            </a:pPr>
            <a:r>
              <a:t>Broadcast: FF:FF:FF:FF:FF:FF</a:t>
            </a:r>
          </a:p>
          <a:p>
            <a:pPr/>
            <a:r>
              <a:t>Minimum packet length is 64 bytes, hence the pad</a:t>
            </a:r>
          </a:p>
        </p:txBody>
      </p:sp>
      <p:sp>
        <p:nvSpPr>
          <p:cNvPr id="580" name="TextBox 5"/>
          <p:cNvSpPr txBox="1"/>
          <p:nvPr/>
        </p:nvSpPr>
        <p:spPr>
          <a:xfrm>
            <a:off x="644146" y="2057499"/>
            <a:ext cx="1337483" cy="4089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Preamble</a:t>
            </a:r>
          </a:p>
        </p:txBody>
      </p:sp>
      <p:sp>
        <p:nvSpPr>
          <p:cNvPr id="581" name="TextBox 8"/>
          <p:cNvSpPr txBox="1"/>
          <p:nvPr/>
        </p:nvSpPr>
        <p:spPr>
          <a:xfrm>
            <a:off x="1981628" y="2057499"/>
            <a:ext cx="536250" cy="408941"/>
          </a:xfrm>
          <a:prstGeom prst="rect">
            <a:avLst/>
          </a:prstGeom>
          <a:solidFill>
            <a:schemeClr val="accent3"/>
          </a:solidFill>
          <a:ln w="38100">
            <a:solidFill>
              <a:srgbClr val="78310B"/>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SF</a:t>
            </a:r>
          </a:p>
        </p:txBody>
      </p:sp>
      <p:sp>
        <p:nvSpPr>
          <p:cNvPr id="582" name="TextBox 9"/>
          <p:cNvSpPr txBox="1"/>
          <p:nvPr/>
        </p:nvSpPr>
        <p:spPr>
          <a:xfrm>
            <a:off x="2517876" y="2057499"/>
            <a:ext cx="999702" cy="408941"/>
          </a:xfrm>
          <a:prstGeom prst="rect">
            <a:avLst/>
          </a:prstGeom>
          <a:solidFill>
            <a:schemeClr val="accent4"/>
          </a:solidFill>
          <a:ln w="38100">
            <a:solidFill>
              <a:srgbClr val="1C324F"/>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Source</a:t>
            </a:r>
          </a:p>
        </p:txBody>
      </p:sp>
      <p:sp>
        <p:nvSpPr>
          <p:cNvPr id="583" name="TextBox 10"/>
          <p:cNvSpPr txBox="1"/>
          <p:nvPr/>
        </p:nvSpPr>
        <p:spPr>
          <a:xfrm>
            <a:off x="3517577" y="2057499"/>
            <a:ext cx="999702" cy="408941"/>
          </a:xfrm>
          <a:prstGeom prst="rect">
            <a:avLst/>
          </a:prstGeom>
          <a:solidFill>
            <a:schemeClr val="accent5"/>
          </a:solidFill>
          <a:ln w="38100">
            <a:solidFill>
              <a:srgbClr val="24253C"/>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Dest.</a:t>
            </a:r>
          </a:p>
        </p:txBody>
      </p:sp>
      <p:sp>
        <p:nvSpPr>
          <p:cNvPr id="584" name="TextBox 11"/>
          <p:cNvSpPr txBox="1"/>
          <p:nvPr/>
        </p:nvSpPr>
        <p:spPr>
          <a:xfrm>
            <a:off x="4517278" y="2057499"/>
            <a:ext cx="1008931" cy="408941"/>
          </a:xfrm>
          <a:prstGeom prst="rect">
            <a:avLst/>
          </a:prstGeom>
          <a:solidFill>
            <a:srgbClr val="92D050"/>
          </a:solidFill>
          <a:ln w="38100">
            <a:solidFill>
              <a:srgbClr val="00B050"/>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Length</a:t>
            </a:r>
          </a:p>
        </p:txBody>
      </p:sp>
      <p:sp>
        <p:nvSpPr>
          <p:cNvPr id="585" name="TextBox 12"/>
          <p:cNvSpPr txBox="1"/>
          <p:nvPr/>
        </p:nvSpPr>
        <p:spPr>
          <a:xfrm>
            <a:off x="1135595" y="1594683"/>
            <a:ext cx="272316"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7</a:t>
            </a:r>
          </a:p>
        </p:txBody>
      </p:sp>
      <p:sp>
        <p:nvSpPr>
          <p:cNvPr id="586" name="TextBox 13"/>
          <p:cNvSpPr txBox="1"/>
          <p:nvPr/>
        </p:nvSpPr>
        <p:spPr>
          <a:xfrm>
            <a:off x="2072459" y="1594682"/>
            <a:ext cx="27231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1</a:t>
            </a:r>
          </a:p>
        </p:txBody>
      </p:sp>
      <p:sp>
        <p:nvSpPr>
          <p:cNvPr id="587" name="TextBox 14"/>
          <p:cNvSpPr txBox="1"/>
          <p:nvPr/>
        </p:nvSpPr>
        <p:spPr>
          <a:xfrm>
            <a:off x="2840434" y="1596987"/>
            <a:ext cx="27231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6</a:t>
            </a:r>
          </a:p>
        </p:txBody>
      </p:sp>
      <p:sp>
        <p:nvSpPr>
          <p:cNvPr id="588" name="TextBox 15"/>
          <p:cNvSpPr txBox="1"/>
          <p:nvPr/>
        </p:nvSpPr>
        <p:spPr>
          <a:xfrm>
            <a:off x="3840134" y="1596987"/>
            <a:ext cx="27231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6</a:t>
            </a:r>
          </a:p>
        </p:txBody>
      </p:sp>
      <p:sp>
        <p:nvSpPr>
          <p:cNvPr id="589" name="TextBox 16"/>
          <p:cNvSpPr txBox="1"/>
          <p:nvPr/>
        </p:nvSpPr>
        <p:spPr>
          <a:xfrm>
            <a:off x="4844451" y="1596987"/>
            <a:ext cx="27231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2</a:t>
            </a:r>
          </a:p>
        </p:txBody>
      </p:sp>
      <p:sp>
        <p:nvSpPr>
          <p:cNvPr id="590" name="TextBox 20"/>
          <p:cNvSpPr txBox="1"/>
          <p:nvPr/>
        </p:nvSpPr>
        <p:spPr>
          <a:xfrm>
            <a:off x="14341" y="1596985"/>
            <a:ext cx="74544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Bytes</a:t>
            </a:r>
          </a:p>
        </p:txBody>
      </p:sp>
      <p:sp>
        <p:nvSpPr>
          <p:cNvPr id="591" name="Up Arrow 21"/>
          <p:cNvSpPr/>
          <p:nvPr/>
        </p:nvSpPr>
        <p:spPr>
          <a:xfrm>
            <a:off x="1035482" y="2628382"/>
            <a:ext cx="846248" cy="606139"/>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800"/>
                </a:moveTo>
                <a:lnTo>
                  <a:pt x="10800" y="0"/>
                </a:lnTo>
                <a:lnTo>
                  <a:pt x="21600" y="10800"/>
                </a:lnTo>
                <a:lnTo>
                  <a:pt x="16200" y="10800"/>
                </a:lnTo>
                <a:lnTo>
                  <a:pt x="16200" y="21600"/>
                </a:lnTo>
                <a:lnTo>
                  <a:pt x="5400" y="21600"/>
                </a:lnTo>
                <a:lnTo>
                  <a:pt x="5400" y="10800"/>
                </a:lnTo>
                <a:close/>
              </a:path>
            </a:pathLst>
          </a:custGeom>
          <a:solidFill>
            <a:schemeClr val="accent2"/>
          </a:solidFill>
          <a:ln w="38100">
            <a:solidFill>
              <a:srgbClr val="6D0F14"/>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592" name="TextBox 4"/>
          <p:cNvSpPr txBox="1"/>
          <p:nvPr/>
        </p:nvSpPr>
        <p:spPr>
          <a:xfrm>
            <a:off x="5521431" y="2057499"/>
            <a:ext cx="1261286" cy="408941"/>
          </a:xfrm>
          <a:prstGeom prst="rect">
            <a:avLst/>
          </a:prstGeom>
          <a:solidFill>
            <a:schemeClr val="accent1"/>
          </a:solidFill>
          <a:ln w="38100">
            <a:solidFill>
              <a:srgbClr val="165160"/>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Data</a:t>
            </a:r>
          </a:p>
        </p:txBody>
      </p:sp>
      <p:sp>
        <p:nvSpPr>
          <p:cNvPr id="593" name="TextBox 6"/>
          <p:cNvSpPr txBox="1"/>
          <p:nvPr/>
        </p:nvSpPr>
        <p:spPr>
          <a:xfrm>
            <a:off x="7569897" y="2057499"/>
            <a:ext cx="1423608" cy="408941"/>
          </a:xfrm>
          <a:prstGeom prst="rect">
            <a:avLst/>
          </a:prstGeom>
          <a:solidFill>
            <a:schemeClr val="accent2"/>
          </a:solidFill>
          <a:ln w="38100">
            <a:solidFill>
              <a:srgbClr val="6D0F14"/>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Checksum</a:t>
            </a:r>
          </a:p>
        </p:txBody>
      </p:sp>
      <p:sp>
        <p:nvSpPr>
          <p:cNvPr id="594" name="TextBox 7"/>
          <p:cNvSpPr txBox="1"/>
          <p:nvPr/>
        </p:nvSpPr>
        <p:spPr>
          <a:xfrm>
            <a:off x="6782716" y="2057499"/>
            <a:ext cx="777354" cy="408941"/>
          </a:xfrm>
          <a:prstGeom prst="rect">
            <a:avLst/>
          </a:prstGeom>
          <a:solidFill>
            <a:schemeClr val="accent3"/>
          </a:solidFill>
          <a:ln w="38100">
            <a:solidFill>
              <a:srgbClr val="78310B"/>
            </a:solidFill>
          </a:ln>
          <a:extLst>
            <a:ext uri="{C572A759-6A51-4108-AA02-DFA0A04FC94B}">
              <ma14:wrappingTextBoxFlag xmlns:ma14="http://schemas.microsoft.com/office/mac/drawingml/2011/main" val="1"/>
            </a:ext>
          </a:extLst>
        </p:spPr>
        <p:txBody>
          <a:bodyPr lIns="45719" rIns="45719">
            <a:spAutoFit/>
          </a:bodyPr>
          <a:lstStyle>
            <a:lvl1pPr algn="ctr">
              <a:defRPr sz="2000">
                <a:solidFill>
                  <a:srgbClr val="FFFFFF"/>
                </a:solidFill>
              </a:defRPr>
            </a:lvl1pPr>
          </a:lstStyle>
          <a:p>
            <a:pPr/>
            <a:r>
              <a:t>Pad</a:t>
            </a:r>
          </a:p>
        </p:txBody>
      </p:sp>
      <p:sp>
        <p:nvSpPr>
          <p:cNvPr id="595" name="TextBox 17"/>
          <p:cNvSpPr txBox="1"/>
          <p:nvPr/>
        </p:nvSpPr>
        <p:spPr>
          <a:xfrm>
            <a:off x="5542705" y="1596987"/>
            <a:ext cx="1046520"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0-1500</a:t>
            </a:r>
          </a:p>
        </p:txBody>
      </p:sp>
      <p:sp>
        <p:nvSpPr>
          <p:cNvPr id="596" name="TextBox 18"/>
          <p:cNvSpPr txBox="1"/>
          <p:nvPr/>
        </p:nvSpPr>
        <p:spPr>
          <a:xfrm>
            <a:off x="6772885" y="1594680"/>
            <a:ext cx="710169"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0-46</a:t>
            </a:r>
          </a:p>
        </p:txBody>
      </p:sp>
      <p:sp>
        <p:nvSpPr>
          <p:cNvPr id="597" name="TextBox 19"/>
          <p:cNvSpPr txBox="1"/>
          <p:nvPr/>
        </p:nvSpPr>
        <p:spPr>
          <a:xfrm>
            <a:off x="8056227" y="1596987"/>
            <a:ext cx="27231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4</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579">
                                            <p:bg/>
                                          </p:spTgt>
                                        </p:tgtEl>
                                        <p:attrNameLst>
                                          <p:attrName>style.visibility</p:attrName>
                                        </p:attrNameLst>
                                      </p:cBhvr>
                                      <p:to>
                                        <p:strVal val="visible"/>
                                      </p:to>
                                    </p:set>
                                    <p:anim calcmode="lin" valueType="num">
                                      <p:cBhvr>
                                        <p:cTn id="7" dur="500" fill="hold"/>
                                        <p:tgtEl>
                                          <p:spTgt spid="579">
                                            <p:bg/>
                                          </p:spTgt>
                                        </p:tgtEl>
                                        <p:attrNameLst>
                                          <p:attrName>ppt_x</p:attrName>
                                        </p:attrNameLst>
                                      </p:cBhvr>
                                      <p:tavLst>
                                        <p:tav tm="0">
                                          <p:val>
                                            <p:strVal val="#ppt_x"/>
                                          </p:val>
                                        </p:tav>
                                        <p:tav tm="100000">
                                          <p:val>
                                            <p:strVal val="#ppt_x"/>
                                          </p:val>
                                        </p:tav>
                                      </p:tavLst>
                                    </p:anim>
                                    <p:anim calcmode="lin" valueType="num">
                                      <p:cBhvr>
                                        <p:cTn id="8" dur="500" fill="hold"/>
                                        <p:tgtEl>
                                          <p:spTgt spid="579">
                                            <p:bg/>
                                          </p:spTgt>
                                        </p:tgtEl>
                                        <p:attrNameLst>
                                          <p:attrName>ppt_y</p:attrName>
                                        </p:attrNameLst>
                                      </p:cBhvr>
                                      <p:tavLst>
                                        <p:tav tm="0">
                                          <p:val>
                                            <p:strVal val="1+#ppt_h/2"/>
                                          </p:val>
                                        </p:tav>
                                        <p:tav tm="100000">
                                          <p:val>
                                            <p:strVal val="#ppt_y"/>
                                          </p:val>
                                        </p:tav>
                                      </p:tavLst>
                                    </p:anim>
                                  </p:childTnLst>
                                </p:cTn>
                              </p:par>
                              <p:par>
                                <p:cTn id="9" presetClass="entr" nodeType="withEffect" presetSubtype="4" presetID="2" grpId="1" fill="hold">
                                  <p:stCondLst>
                                    <p:cond delay="0"/>
                                  </p:stCondLst>
                                  <p:iterate type="el" backwards="0">
                                    <p:tmAbs val="0"/>
                                  </p:iterate>
                                  <p:childTnLst>
                                    <p:set>
                                      <p:cBhvr>
                                        <p:cTn id="10" fill="hold"/>
                                        <p:tgtEl>
                                          <p:spTgt spid="579">
                                            <p:txEl>
                                              <p:pRg st="0" end="0"/>
                                            </p:txEl>
                                          </p:spTgt>
                                        </p:tgtEl>
                                        <p:attrNameLst>
                                          <p:attrName>style.visibility</p:attrName>
                                        </p:attrNameLst>
                                      </p:cBhvr>
                                      <p:to>
                                        <p:strVal val="visible"/>
                                      </p:to>
                                    </p:set>
                                    <p:anim calcmode="lin" valueType="num">
                                      <p:cBhvr>
                                        <p:cTn id="11" dur="500" fill="hold"/>
                                        <p:tgtEl>
                                          <p:spTgt spid="579">
                                            <p:txEl>
                                              <p:pRg st="0" end="0"/>
                                            </p:txEl>
                                          </p:spTgt>
                                        </p:tgtEl>
                                        <p:attrNameLst>
                                          <p:attrName>ppt_x</p:attrName>
                                        </p:attrNameLst>
                                      </p:cBhvr>
                                      <p:tavLst>
                                        <p:tav tm="0">
                                          <p:val>
                                            <p:strVal val="#ppt_x"/>
                                          </p:val>
                                        </p:tav>
                                        <p:tav tm="100000">
                                          <p:val>
                                            <p:strVal val="#ppt_x"/>
                                          </p:val>
                                        </p:tav>
                                      </p:tavLst>
                                    </p:anim>
                                    <p:anim calcmode="lin" valueType="num">
                                      <p:cBhvr>
                                        <p:cTn id="12" dur="500" fill="hold"/>
                                        <p:tgtEl>
                                          <p:spTgt spid="579">
                                            <p:txEl>
                                              <p:pRg st="0" end="0"/>
                                            </p:txEl>
                                          </p:spTgt>
                                        </p:tgtEl>
                                        <p:attrNameLst>
                                          <p:attrName>ppt_y</p:attrName>
                                        </p:attrNameLst>
                                      </p:cBhvr>
                                      <p:tavLst>
                                        <p:tav tm="0">
                                          <p:val>
                                            <p:strVal val="1+#ppt_h/2"/>
                                          </p:val>
                                        </p:tav>
                                        <p:tav tm="100000">
                                          <p:val>
                                            <p:strVal val="#ppt_y"/>
                                          </p:val>
                                        </p:tav>
                                      </p:tavLst>
                                    </p:anim>
                                  </p:childTnLst>
                                </p:cTn>
                              </p:par>
                            </p:childTnLst>
                          </p:cTn>
                        </p:par>
                        <p:par>
                          <p:cTn id="13" fill="hold">
                            <p:stCondLst>
                              <p:cond delay="500"/>
                            </p:stCondLst>
                            <p:childTnLst>
                              <p:par>
                                <p:cTn id="14" presetClass="entr" nodeType="afterEffect" presetSubtype="4" presetID="2" grpId="2" fill="hold">
                                  <p:stCondLst>
                                    <p:cond delay="0"/>
                                  </p:stCondLst>
                                  <p:iterate type="el" backwards="0">
                                    <p:tmAbs val="0"/>
                                  </p:iterate>
                                  <p:childTnLst>
                                    <p:set>
                                      <p:cBhvr>
                                        <p:cTn id="15" fill="hold"/>
                                        <p:tgtEl>
                                          <p:spTgt spid="591"/>
                                        </p:tgtEl>
                                        <p:attrNameLst>
                                          <p:attrName>style.visibility</p:attrName>
                                        </p:attrNameLst>
                                      </p:cBhvr>
                                      <p:to>
                                        <p:strVal val="visible"/>
                                      </p:to>
                                    </p:set>
                                    <p:anim calcmode="lin" valueType="num">
                                      <p:cBhvr>
                                        <p:cTn id="16" dur="500" fill="hold"/>
                                        <p:tgtEl>
                                          <p:spTgt spid="591"/>
                                        </p:tgtEl>
                                        <p:attrNameLst>
                                          <p:attrName>ppt_x</p:attrName>
                                        </p:attrNameLst>
                                      </p:cBhvr>
                                      <p:tavLst>
                                        <p:tav tm="0">
                                          <p:val>
                                            <p:strVal val="#ppt_x"/>
                                          </p:val>
                                        </p:tav>
                                        <p:tav tm="100000">
                                          <p:val>
                                            <p:strVal val="#ppt_x"/>
                                          </p:val>
                                        </p:tav>
                                      </p:tavLst>
                                    </p:anim>
                                    <p:anim calcmode="lin" valueType="num">
                                      <p:cBhvr>
                                        <p:cTn id="17" dur="500" fill="hold"/>
                                        <p:tgtEl>
                                          <p:spTgt spid="591"/>
                                        </p:tgtEl>
                                        <p:attrNameLst>
                                          <p:attrName>ppt_y</p:attrName>
                                        </p:attrNameLst>
                                      </p:cBhvr>
                                      <p:tavLst>
                                        <p:tav tm="0">
                                          <p:val>
                                            <p:strVal val="1+#ppt_h/2"/>
                                          </p:val>
                                        </p:tav>
                                        <p:tav tm="100000">
                                          <p:val>
                                            <p:strVal val="#ppt_y"/>
                                          </p:val>
                                        </p:tav>
                                      </p:tavLst>
                                    </p:anim>
                                  </p:childTnLst>
                                </p:cTn>
                              </p:par>
                            </p:childTnLst>
                          </p:cTn>
                        </p:par>
                      </p:childTnLst>
                    </p:cTn>
                  </p:par>
                  <p:par>
                    <p:cTn id="18" fill="hold">
                      <p:stCondLst>
                        <p:cond delay="indefinite"/>
                      </p:stCondLst>
                      <p:childTnLst>
                        <p:par>
                          <p:cTn id="19" fill="hold">
                            <p:stCondLst>
                              <p:cond delay="0"/>
                            </p:stCondLst>
                            <p:childTnLst>
                              <p:par>
                                <p:cTn id="20" presetClass="entr" nodeType="clickEffect" presetSubtype="4" presetID="2" grpId="1" fill="hold">
                                  <p:stCondLst>
                                    <p:cond delay="0"/>
                                  </p:stCondLst>
                                  <p:iterate type="el" backwards="0">
                                    <p:tmAbs val="0"/>
                                  </p:iterate>
                                  <p:childTnLst>
                                    <p:set>
                                      <p:cBhvr>
                                        <p:cTn id="21" fill="hold"/>
                                        <p:tgtEl>
                                          <p:spTgt spid="579">
                                            <p:txEl>
                                              <p:pRg st="1" end="1"/>
                                            </p:txEl>
                                          </p:spTgt>
                                        </p:tgtEl>
                                        <p:attrNameLst>
                                          <p:attrName>style.visibility</p:attrName>
                                        </p:attrNameLst>
                                      </p:cBhvr>
                                      <p:to>
                                        <p:strVal val="visible"/>
                                      </p:to>
                                    </p:set>
                                    <p:anim calcmode="lin" valueType="num">
                                      <p:cBhvr>
                                        <p:cTn id="22" dur="500" fill="hold"/>
                                        <p:tgtEl>
                                          <p:spTgt spid="579">
                                            <p:txEl>
                                              <p:pRg st="1" end="1"/>
                                            </p:txEl>
                                          </p:spTgt>
                                        </p:tgtEl>
                                        <p:attrNameLst>
                                          <p:attrName>ppt_x</p:attrName>
                                        </p:attrNameLst>
                                      </p:cBhvr>
                                      <p:tavLst>
                                        <p:tav tm="0">
                                          <p:val>
                                            <p:strVal val="#ppt_x"/>
                                          </p:val>
                                        </p:tav>
                                        <p:tav tm="100000">
                                          <p:val>
                                            <p:strVal val="#ppt_x"/>
                                          </p:val>
                                        </p:tav>
                                      </p:tavLst>
                                    </p:anim>
                                    <p:anim calcmode="lin" valueType="num">
                                      <p:cBhvr>
                                        <p:cTn id="23" dur="500" fill="hold"/>
                                        <p:tgtEl>
                                          <p:spTgt spid="579">
                                            <p:txEl>
                                              <p:pRg st="1" end="1"/>
                                            </p:txEl>
                                          </p:spTgt>
                                        </p:tgtEl>
                                        <p:attrNameLst>
                                          <p:attrName>ppt_y</p:attrName>
                                        </p:attrNameLst>
                                      </p:cBhvr>
                                      <p:tavLst>
                                        <p:tav tm="0">
                                          <p:val>
                                            <p:strVal val="1+#ppt_h/2"/>
                                          </p:val>
                                        </p:tav>
                                        <p:tav tm="100000">
                                          <p:val>
                                            <p:strVal val="#ppt_y"/>
                                          </p:val>
                                        </p:tav>
                                      </p:tavLst>
                                    </p:anim>
                                  </p:childTnLst>
                                </p:cTn>
                              </p:par>
                            </p:childTnLst>
                          </p:cTn>
                        </p:par>
                        <p:par>
                          <p:cTn id="24" fill="hold">
                            <p:stCondLst>
                              <p:cond delay="0"/>
                            </p:stCondLst>
                            <p:childTnLst>
                              <p:par>
                                <p:cTn id="25" presetClass="path" nodeType="afterEffect" presetSubtype="0" presetID="-1" grpId="3" accel="50000" decel="50000" fill="hold">
                                  <p:stCondLst>
                                    <p:cond delay="0"/>
                                  </p:stCondLst>
                                  <p:childTnLst>
                                    <p:animMotion path="M 0.000000 0.000000 L 0.102955 0.000000" origin="layout" pathEditMode="relative">
                                      <p:cBhvr>
                                        <p:cTn id="26" dur="500" fill="hold"/>
                                        <p:tgtEl>
                                          <p:spTgt spid="591"/>
                                        </p:tgtEl>
                                        <p:attrNameLst>
                                          <p:attrName>ppt_x</p:attrName>
                                          <p:attrName>ppt_y</p:attrName>
                                        </p:attrNameLst>
                                      </p:cBhvr>
                                    </p:animMotion>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 grpId="1" fill="hold">
                                  <p:stCondLst>
                                    <p:cond delay="0"/>
                                  </p:stCondLst>
                                  <p:iterate type="el" backwards="0">
                                    <p:tmAbs val="0"/>
                                  </p:iterate>
                                  <p:childTnLst>
                                    <p:set>
                                      <p:cBhvr>
                                        <p:cTn id="30" fill="hold"/>
                                        <p:tgtEl>
                                          <p:spTgt spid="579">
                                            <p:txEl>
                                              <p:pRg st="2" end="2"/>
                                            </p:txEl>
                                          </p:spTgt>
                                        </p:tgtEl>
                                        <p:attrNameLst>
                                          <p:attrName>style.visibility</p:attrName>
                                        </p:attrNameLst>
                                      </p:cBhvr>
                                      <p:to>
                                        <p:strVal val="visible"/>
                                      </p:to>
                                    </p:set>
                                    <p:anim calcmode="lin" valueType="num">
                                      <p:cBhvr>
                                        <p:cTn id="31" dur="500" fill="hold"/>
                                        <p:tgtEl>
                                          <p:spTgt spid="579">
                                            <p:txEl>
                                              <p:pRg st="2" end="2"/>
                                            </p:txEl>
                                          </p:spTgt>
                                        </p:tgtEl>
                                        <p:attrNameLst>
                                          <p:attrName>ppt_x</p:attrName>
                                        </p:attrNameLst>
                                      </p:cBhvr>
                                      <p:tavLst>
                                        <p:tav tm="0">
                                          <p:val>
                                            <p:strVal val="#ppt_x"/>
                                          </p:val>
                                        </p:tav>
                                        <p:tav tm="100000">
                                          <p:val>
                                            <p:strVal val="#ppt_x"/>
                                          </p:val>
                                        </p:tav>
                                      </p:tavLst>
                                    </p:anim>
                                    <p:anim calcmode="lin" valueType="num">
                                      <p:cBhvr>
                                        <p:cTn id="32" dur="500" fill="hold"/>
                                        <p:tgtEl>
                                          <p:spTgt spid="579">
                                            <p:txEl>
                                              <p:pRg st="2" end="2"/>
                                            </p:txEl>
                                          </p:spTgt>
                                        </p:tgtEl>
                                        <p:attrNameLst>
                                          <p:attrName>ppt_y</p:attrName>
                                        </p:attrNameLst>
                                      </p:cBhvr>
                                      <p:tavLst>
                                        <p:tav tm="0">
                                          <p:val>
                                            <p:strVal val="1+#ppt_h/2"/>
                                          </p:val>
                                        </p:tav>
                                        <p:tav tm="100000">
                                          <p:val>
                                            <p:strVal val="#ppt_y"/>
                                          </p:val>
                                        </p:tav>
                                      </p:tavLst>
                                    </p:anim>
                                  </p:childTnLst>
                                </p:cTn>
                              </p:par>
                              <p:par>
                                <p:cTn id="33" presetClass="entr" nodeType="withEffect" presetSubtype="4" presetID="2" grpId="1" fill="hold">
                                  <p:stCondLst>
                                    <p:cond delay="0"/>
                                  </p:stCondLst>
                                  <p:iterate type="el" backwards="0">
                                    <p:tmAbs val="0"/>
                                  </p:iterate>
                                  <p:childTnLst>
                                    <p:set>
                                      <p:cBhvr>
                                        <p:cTn id="34" fill="hold"/>
                                        <p:tgtEl>
                                          <p:spTgt spid="579">
                                            <p:txEl>
                                              <p:pRg st="3" end="3"/>
                                            </p:txEl>
                                          </p:spTgt>
                                        </p:tgtEl>
                                        <p:attrNameLst>
                                          <p:attrName>style.visibility</p:attrName>
                                        </p:attrNameLst>
                                      </p:cBhvr>
                                      <p:to>
                                        <p:strVal val="visible"/>
                                      </p:to>
                                    </p:set>
                                    <p:anim calcmode="lin" valueType="num">
                                      <p:cBhvr>
                                        <p:cTn id="35" dur="500" fill="hold"/>
                                        <p:tgtEl>
                                          <p:spTgt spid="579">
                                            <p:txEl>
                                              <p:pRg st="3" end="3"/>
                                            </p:txEl>
                                          </p:spTgt>
                                        </p:tgtEl>
                                        <p:attrNameLst>
                                          <p:attrName>ppt_x</p:attrName>
                                        </p:attrNameLst>
                                      </p:cBhvr>
                                      <p:tavLst>
                                        <p:tav tm="0">
                                          <p:val>
                                            <p:strVal val="#ppt_x"/>
                                          </p:val>
                                        </p:tav>
                                        <p:tav tm="100000">
                                          <p:val>
                                            <p:strVal val="#ppt_x"/>
                                          </p:val>
                                        </p:tav>
                                      </p:tavLst>
                                    </p:anim>
                                    <p:anim calcmode="lin" valueType="num">
                                      <p:cBhvr>
                                        <p:cTn id="36" dur="500" fill="hold"/>
                                        <p:tgtEl>
                                          <p:spTgt spid="579">
                                            <p:txEl>
                                              <p:pRg st="3" end="3"/>
                                            </p:txEl>
                                          </p:spTgt>
                                        </p:tgtEl>
                                        <p:attrNameLst>
                                          <p:attrName>ppt_y</p:attrName>
                                        </p:attrNameLst>
                                      </p:cBhvr>
                                      <p:tavLst>
                                        <p:tav tm="0">
                                          <p:val>
                                            <p:strVal val="1+#ppt_h/2"/>
                                          </p:val>
                                        </p:tav>
                                        <p:tav tm="100000">
                                          <p:val>
                                            <p:strVal val="#ppt_y"/>
                                          </p:val>
                                        </p:tav>
                                      </p:tavLst>
                                    </p:anim>
                                  </p:childTnLst>
                                </p:cTn>
                              </p:par>
                              <p:par>
                                <p:cTn id="37" presetClass="entr" nodeType="withEffect" presetSubtype="4" presetID="2" grpId="1" fill="hold">
                                  <p:stCondLst>
                                    <p:cond delay="0"/>
                                  </p:stCondLst>
                                  <p:iterate type="el" backwards="0">
                                    <p:tmAbs val="0"/>
                                  </p:iterate>
                                  <p:childTnLst>
                                    <p:set>
                                      <p:cBhvr>
                                        <p:cTn id="38" fill="hold"/>
                                        <p:tgtEl>
                                          <p:spTgt spid="579">
                                            <p:txEl>
                                              <p:pRg st="4" end="4"/>
                                            </p:txEl>
                                          </p:spTgt>
                                        </p:tgtEl>
                                        <p:attrNameLst>
                                          <p:attrName>style.visibility</p:attrName>
                                        </p:attrNameLst>
                                      </p:cBhvr>
                                      <p:to>
                                        <p:strVal val="visible"/>
                                      </p:to>
                                    </p:set>
                                    <p:anim calcmode="lin" valueType="num">
                                      <p:cBhvr>
                                        <p:cTn id="39" dur="500" fill="hold"/>
                                        <p:tgtEl>
                                          <p:spTgt spid="579">
                                            <p:txEl>
                                              <p:pRg st="4" end="4"/>
                                            </p:txEl>
                                          </p:spTgt>
                                        </p:tgtEl>
                                        <p:attrNameLst>
                                          <p:attrName>ppt_x</p:attrName>
                                        </p:attrNameLst>
                                      </p:cBhvr>
                                      <p:tavLst>
                                        <p:tav tm="0">
                                          <p:val>
                                            <p:strVal val="#ppt_x"/>
                                          </p:val>
                                        </p:tav>
                                        <p:tav tm="100000">
                                          <p:val>
                                            <p:strVal val="#ppt_x"/>
                                          </p:val>
                                        </p:tav>
                                      </p:tavLst>
                                    </p:anim>
                                    <p:anim calcmode="lin" valueType="num">
                                      <p:cBhvr>
                                        <p:cTn id="40" dur="500" fill="hold"/>
                                        <p:tgtEl>
                                          <p:spTgt spid="579">
                                            <p:txEl>
                                              <p:pRg st="4" end="4"/>
                                            </p:txEl>
                                          </p:spTgt>
                                        </p:tgtEl>
                                        <p:attrNameLst>
                                          <p:attrName>ppt_y</p:attrName>
                                        </p:attrNameLst>
                                      </p:cBhvr>
                                      <p:tavLst>
                                        <p:tav tm="0">
                                          <p:val>
                                            <p:strVal val="1+#ppt_h/2"/>
                                          </p:val>
                                        </p:tav>
                                        <p:tav tm="100000">
                                          <p:val>
                                            <p:strVal val="#ppt_y"/>
                                          </p:val>
                                        </p:tav>
                                      </p:tavLst>
                                    </p:anim>
                                  </p:childTnLst>
                                </p:cTn>
                              </p:par>
                            </p:childTnLst>
                          </p:cTn>
                        </p:par>
                        <p:par>
                          <p:cTn id="41" fill="hold">
                            <p:stCondLst>
                              <p:cond delay="0"/>
                            </p:stCondLst>
                            <p:childTnLst>
                              <p:par>
                                <p:cTn id="42" presetClass="path" nodeType="afterEffect" presetSubtype="0" presetID="-1" grpId="4" accel="50000" decel="50000" fill="hold">
                                  <p:stCondLst>
                                    <p:cond delay="0"/>
                                  </p:stCondLst>
                                  <p:childTnLst>
                                    <p:animMotion path="M 0.102955 0.000000 L 0.240275 -0.000460" origin="layout" pathEditMode="relative">
                                      <p:cBhvr>
                                        <p:cTn id="43" dur="500" fill="hold"/>
                                        <p:tgtEl>
                                          <p:spTgt spid="591"/>
                                        </p:tgtEl>
                                        <p:attrNameLst>
                                          <p:attrName>ppt_x</p:attrName>
                                          <p:attrName>ppt_y</p:attrName>
                                        </p:attrNameLst>
                                      </p:cBhvr>
                                    </p:animMotion>
                                  </p:childTnLst>
                                </p:cTn>
                              </p:par>
                            </p:childTnLst>
                          </p:cTn>
                        </p:par>
                      </p:childTnLst>
                    </p:cTn>
                  </p:par>
                  <p:par>
                    <p:cTn id="44" fill="hold">
                      <p:stCondLst>
                        <p:cond delay="indefinite"/>
                      </p:stCondLst>
                      <p:childTnLst>
                        <p:par>
                          <p:cTn id="45" fill="hold">
                            <p:stCondLst>
                              <p:cond delay="0"/>
                            </p:stCondLst>
                            <p:childTnLst>
                              <p:par>
                                <p:cTn id="46" presetClass="path" nodeType="clickEffect" presetSubtype="0" presetID="-1" grpId="5" accel="50000" decel="50000" fill="hold">
                                  <p:stCondLst>
                                    <p:cond delay="0"/>
                                  </p:stCondLst>
                                  <p:childTnLst>
                                    <p:animMotion path="M 0.240275 -0.000460 L 0.517885 -0.003240" origin="layout" pathEditMode="relative">
                                      <p:cBhvr>
                                        <p:cTn id="47" dur="500" fill="hold"/>
                                        <p:tgtEl>
                                          <p:spTgt spid="591"/>
                                        </p:tgtEl>
                                        <p:attrNameLst>
                                          <p:attrName>ppt_x</p:attrName>
                                          <p:attrName>ppt_y</p:attrName>
                                        </p:attrNameLst>
                                      </p:cBhvr>
                                    </p:animMotion>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4" presetID="2" grpId="1" fill="hold">
                                  <p:stCondLst>
                                    <p:cond delay="0"/>
                                  </p:stCondLst>
                                  <p:iterate type="el" backwards="0">
                                    <p:tmAbs val="0"/>
                                  </p:iterate>
                                  <p:childTnLst>
                                    <p:set>
                                      <p:cBhvr>
                                        <p:cTn id="51" fill="hold"/>
                                        <p:tgtEl>
                                          <p:spTgt spid="579">
                                            <p:txEl>
                                              <p:pRg st="5" end="5"/>
                                            </p:txEl>
                                          </p:spTgt>
                                        </p:tgtEl>
                                        <p:attrNameLst>
                                          <p:attrName>style.visibility</p:attrName>
                                        </p:attrNameLst>
                                      </p:cBhvr>
                                      <p:to>
                                        <p:strVal val="visible"/>
                                      </p:to>
                                    </p:set>
                                    <p:anim calcmode="lin" valueType="num">
                                      <p:cBhvr>
                                        <p:cTn id="52" dur="500" fill="hold"/>
                                        <p:tgtEl>
                                          <p:spTgt spid="579">
                                            <p:txEl>
                                              <p:pRg st="5" end="5"/>
                                            </p:txEl>
                                          </p:spTgt>
                                        </p:tgtEl>
                                        <p:attrNameLst>
                                          <p:attrName>ppt_x</p:attrName>
                                        </p:attrNameLst>
                                      </p:cBhvr>
                                      <p:tavLst>
                                        <p:tav tm="0">
                                          <p:val>
                                            <p:strVal val="#ppt_x"/>
                                          </p:val>
                                        </p:tav>
                                        <p:tav tm="100000">
                                          <p:val>
                                            <p:strVal val="#ppt_x"/>
                                          </p:val>
                                        </p:tav>
                                      </p:tavLst>
                                    </p:anim>
                                    <p:anim calcmode="lin" valueType="num">
                                      <p:cBhvr>
                                        <p:cTn id="53" dur="500" fill="hold"/>
                                        <p:tgtEl>
                                          <p:spTgt spid="579">
                                            <p:txEl>
                                              <p:pRg st="5" end="5"/>
                                            </p:txEl>
                                          </p:spTgt>
                                        </p:tgtEl>
                                        <p:attrNameLst>
                                          <p:attrName>ppt_y</p:attrName>
                                        </p:attrNameLst>
                                      </p:cBhvr>
                                      <p:tavLst>
                                        <p:tav tm="0">
                                          <p:val>
                                            <p:strVal val="1+#ppt_h/2"/>
                                          </p:val>
                                        </p:tav>
                                        <p:tav tm="100000">
                                          <p:val>
                                            <p:strVal val="#ppt_y"/>
                                          </p:val>
                                        </p:tav>
                                      </p:tavLst>
                                    </p:anim>
                                  </p:childTnLst>
                                </p:cTn>
                              </p:par>
                            </p:childTnLst>
                          </p:cTn>
                        </p:par>
                        <p:par>
                          <p:cTn id="54" fill="hold">
                            <p:stCondLst>
                              <p:cond delay="0"/>
                            </p:stCondLst>
                            <p:childTnLst>
                              <p:par>
                                <p:cTn id="55" presetClass="path" nodeType="afterEffect" presetSubtype="0" presetID="-1" grpId="6" accel="50000" decel="50000" fill="hold">
                                  <p:stCondLst>
                                    <p:cond delay="0"/>
                                  </p:stCondLst>
                                  <p:childTnLst>
                                    <p:animMotion path="M 0.517885 -0.003240 L 0.626905 -0.003700" origin="layout" pathEditMode="relative">
                                      <p:cBhvr>
                                        <p:cTn id="56" dur="500" fill="hold"/>
                                        <p:tgtEl>
                                          <p:spTgt spid="591"/>
                                        </p:tgtEl>
                                        <p:attrNameLst>
                                          <p:attrName>ppt_x</p:attrName>
                                          <p:attrName>ppt_y</p:attrName>
                                        </p:attrNameLst>
                                      </p:cBhvr>
                                    </p:animMotion>
                                  </p:childTnLst>
                                </p:cTn>
                              </p:par>
                            </p:childTnLst>
                          </p:cTn>
                        </p:par>
                      </p:childTnLst>
                    </p:cTn>
                  </p:par>
                  <p:par>
                    <p:cTn id="57" fill="hold">
                      <p:stCondLst>
                        <p:cond delay="indefinite"/>
                      </p:stCondLst>
                      <p:childTnLst>
                        <p:par>
                          <p:cTn id="58" fill="hold">
                            <p:stCondLst>
                              <p:cond delay="0"/>
                            </p:stCondLst>
                            <p:childTnLst>
                              <p:par>
                                <p:cTn id="59" presetClass="path" nodeType="clickEffect" presetSubtype="0" presetID="-1" grpId="7" accel="50000" decel="50000" fill="hold">
                                  <p:stCondLst>
                                    <p:cond delay="0"/>
                                  </p:stCondLst>
                                  <p:childTnLst>
                                    <p:animMotion path="M 0.626905 -0.003700 L 0.741845 -0.004160" origin="layout" pathEditMode="relative">
                                      <p:cBhvr>
                                        <p:cTn id="60" dur="500" fill="hold"/>
                                        <p:tgtEl>
                                          <p:spTgt spid="591"/>
                                        </p:tgtEl>
                                        <p:attrNameLst>
                                          <p:attrName>ppt_x</p:attrName>
                                          <p:attrName>ppt_y</p:attrName>
                                        </p:attrNameLst>
                                      </p:cBhvr>
                                    </p:animMotion>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1" animBg="1" rev="0" advAuto="0" spid="579" grpId="1"/>
      <p:bldP build="whole" bldLvl="1" animBg="1" rev="0" advAuto="0" spid="591" grpId="2"/>
    </p:bldLst>
  </p:timing>
</p:sld>
</file>

<file path=ppt/slides/slide4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01" name="Straight Connector 18"/>
          <p:cNvSpPr/>
          <p:nvPr/>
        </p:nvSpPr>
        <p:spPr>
          <a:xfrm>
            <a:off x="1081015" y="3343695"/>
            <a:ext cx="6204617" cy="1"/>
          </a:xfrm>
          <a:prstGeom prst="line">
            <a:avLst/>
          </a:prstGeom>
          <a:ln w="57150">
            <a:solidFill>
              <a:srgbClr val="464646"/>
            </a:solidFill>
          </a:ln>
        </p:spPr>
        <p:txBody>
          <a:bodyPr lIns="45719" rIns="45719"/>
          <a:lstStyle/>
          <a:p>
            <a:pPr/>
          </a:p>
        </p:txBody>
      </p:sp>
      <p:sp>
        <p:nvSpPr>
          <p:cNvPr id="602" name="Title 1"/>
          <p:cNvSpPr txBox="1"/>
          <p:nvPr>
            <p:ph type="title"/>
          </p:nvPr>
        </p:nvSpPr>
        <p:spPr>
          <a:prstGeom prst="rect">
            <a:avLst/>
          </a:prstGeom>
        </p:spPr>
        <p:txBody>
          <a:bodyPr/>
          <a:lstStyle/>
          <a:p>
            <a:pPr/>
            <a:r>
              <a:t>Broadcast Ethernet</a:t>
            </a:r>
          </a:p>
        </p:txBody>
      </p:sp>
      <p:sp>
        <p:nvSpPr>
          <p:cNvPr id="60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04" name="Content Placeholder 3"/>
          <p:cNvSpPr txBox="1"/>
          <p:nvPr>
            <p:ph type="body" sz="quarter" idx="1"/>
          </p:nvPr>
        </p:nvSpPr>
        <p:spPr>
          <a:xfrm>
            <a:off x="152400" y="1531959"/>
            <a:ext cx="8839200" cy="638034"/>
          </a:xfrm>
          <a:prstGeom prst="rect">
            <a:avLst/>
          </a:prstGeom>
        </p:spPr>
        <p:txBody>
          <a:bodyPr/>
          <a:lstStyle/>
          <a:p>
            <a:pPr/>
            <a:r>
              <a:t>Originally, Ethernet was a broadcast technology</a:t>
            </a:r>
          </a:p>
        </p:txBody>
      </p:sp>
      <p:sp>
        <p:nvSpPr>
          <p:cNvPr id="605" name="Rectangle 17"/>
          <p:cNvSpPr/>
          <p:nvPr/>
        </p:nvSpPr>
        <p:spPr>
          <a:xfrm>
            <a:off x="848444" y="3214894"/>
            <a:ext cx="257603" cy="257603"/>
          </a:xfrm>
          <a:prstGeom prst="rect">
            <a:avLst/>
          </a:prstGeom>
          <a:solidFill>
            <a:schemeClr val="accent4"/>
          </a:solidFill>
          <a:ln w="19050">
            <a:solidFill>
              <a:srgbClr val="24253C"/>
            </a:solidFill>
          </a:ln>
        </p:spPr>
        <p:txBody>
          <a:bodyPr lIns="45719" rIns="45719" anchor="ctr"/>
          <a:lstStyle/>
          <a:p>
            <a:pPr algn="ctr">
              <a:defRPr>
                <a:solidFill>
                  <a:srgbClr val="FFFFFF"/>
                </a:solidFill>
              </a:defRPr>
            </a:pPr>
          </a:p>
        </p:txBody>
      </p:sp>
      <p:grpSp>
        <p:nvGrpSpPr>
          <p:cNvPr id="608" name="Group 22"/>
          <p:cNvGrpSpPr/>
          <p:nvPr/>
        </p:nvGrpSpPr>
        <p:grpSpPr>
          <a:xfrm>
            <a:off x="1435864" y="2227994"/>
            <a:ext cx="813749" cy="1197588"/>
            <a:chOff x="0" y="0"/>
            <a:chExt cx="813748" cy="1197586"/>
          </a:xfrm>
        </p:grpSpPr>
        <p:sp>
          <p:nvSpPr>
            <p:cNvPr id="606" name="Up Arrow Callout 15"/>
            <p:cNvSpPr/>
            <p:nvPr/>
          </p:nvSpPr>
          <p:spPr>
            <a:xfrm>
              <a:off x="203011" y="715909"/>
              <a:ext cx="489614" cy="481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47"/>
                  </a:moveTo>
                  <a:lnTo>
                    <a:pt x="6596" y="13147"/>
                  </a:lnTo>
                  <a:lnTo>
                    <a:pt x="6596" y="0"/>
                  </a:lnTo>
                  <a:lnTo>
                    <a:pt x="15004" y="0"/>
                  </a:lnTo>
                  <a:lnTo>
                    <a:pt x="15004" y="13147"/>
                  </a:lnTo>
                  <a:lnTo>
                    <a:pt x="21600" y="13147"/>
                  </a:lnTo>
                  <a:lnTo>
                    <a:pt x="21600" y="21600"/>
                  </a:lnTo>
                  <a:lnTo>
                    <a:pt x="0" y="21600"/>
                  </a:lnTo>
                  <a:close/>
                </a:path>
              </a:pathLst>
            </a:custGeom>
            <a:solidFill>
              <a:schemeClr val="accent1"/>
            </a:solidFill>
            <a:ln w="1905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607" name="Picture 2" descr="Picture 2"/>
            <p:cNvPicPr>
              <a:picLocks noChangeAspect="1"/>
            </p:cNvPicPr>
            <p:nvPr/>
          </p:nvPicPr>
          <p:blipFill>
            <a:blip r:embed="rId2">
              <a:extLst/>
            </a:blip>
            <a:stretch>
              <a:fillRect/>
            </a:stretch>
          </p:blipFill>
          <p:spPr>
            <a:xfrm>
              <a:off x="0" y="-1"/>
              <a:ext cx="813749" cy="813749"/>
            </a:xfrm>
            <a:prstGeom prst="rect">
              <a:avLst/>
            </a:prstGeom>
            <a:ln w="12700" cap="flat">
              <a:noFill/>
              <a:miter lim="400000"/>
            </a:ln>
            <a:effectLst/>
          </p:spPr>
        </p:pic>
      </p:grpSp>
      <p:grpSp>
        <p:nvGrpSpPr>
          <p:cNvPr id="611" name="Group 21"/>
          <p:cNvGrpSpPr/>
          <p:nvPr/>
        </p:nvGrpSpPr>
        <p:grpSpPr>
          <a:xfrm>
            <a:off x="2943940" y="2227995"/>
            <a:ext cx="813749" cy="1197587"/>
            <a:chOff x="0" y="0"/>
            <a:chExt cx="813748" cy="1197586"/>
          </a:xfrm>
        </p:grpSpPr>
        <p:sp>
          <p:nvSpPr>
            <p:cNvPr id="609" name="Up Arrow Callout 13"/>
            <p:cNvSpPr/>
            <p:nvPr/>
          </p:nvSpPr>
          <p:spPr>
            <a:xfrm>
              <a:off x="203011" y="715909"/>
              <a:ext cx="489614" cy="481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47"/>
                  </a:moveTo>
                  <a:lnTo>
                    <a:pt x="6596" y="13147"/>
                  </a:lnTo>
                  <a:lnTo>
                    <a:pt x="6596" y="0"/>
                  </a:lnTo>
                  <a:lnTo>
                    <a:pt x="15004" y="0"/>
                  </a:lnTo>
                  <a:lnTo>
                    <a:pt x="15004" y="13147"/>
                  </a:lnTo>
                  <a:lnTo>
                    <a:pt x="21600" y="13147"/>
                  </a:lnTo>
                  <a:lnTo>
                    <a:pt x="21600" y="21600"/>
                  </a:lnTo>
                  <a:lnTo>
                    <a:pt x="0" y="21600"/>
                  </a:lnTo>
                  <a:close/>
                </a:path>
              </a:pathLst>
            </a:custGeom>
            <a:solidFill>
              <a:schemeClr val="accent1"/>
            </a:solidFill>
            <a:ln w="1905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610" name="Picture 2" descr="Picture 2"/>
            <p:cNvPicPr>
              <a:picLocks noChangeAspect="1"/>
            </p:cNvPicPr>
            <p:nvPr/>
          </p:nvPicPr>
          <p:blipFill>
            <a:blip r:embed="rId2">
              <a:extLst/>
            </a:blip>
            <a:stretch>
              <a:fillRect/>
            </a:stretch>
          </p:blipFill>
          <p:spPr>
            <a:xfrm>
              <a:off x="0" y="-1"/>
              <a:ext cx="813749" cy="813750"/>
            </a:xfrm>
            <a:prstGeom prst="rect">
              <a:avLst/>
            </a:prstGeom>
            <a:ln w="12700" cap="flat">
              <a:noFill/>
              <a:miter lim="400000"/>
            </a:ln>
            <a:effectLst/>
          </p:spPr>
        </p:pic>
      </p:grpSp>
      <p:grpSp>
        <p:nvGrpSpPr>
          <p:cNvPr id="614" name="Group 20"/>
          <p:cNvGrpSpPr/>
          <p:nvPr/>
        </p:nvGrpSpPr>
        <p:grpSpPr>
          <a:xfrm>
            <a:off x="4452015" y="2227994"/>
            <a:ext cx="813749" cy="1197588"/>
            <a:chOff x="0" y="0"/>
            <a:chExt cx="813748" cy="1197586"/>
          </a:xfrm>
        </p:grpSpPr>
        <p:sp>
          <p:nvSpPr>
            <p:cNvPr id="612" name="Up Arrow Callout 11"/>
            <p:cNvSpPr/>
            <p:nvPr/>
          </p:nvSpPr>
          <p:spPr>
            <a:xfrm>
              <a:off x="203011" y="715909"/>
              <a:ext cx="489614" cy="481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47"/>
                  </a:moveTo>
                  <a:lnTo>
                    <a:pt x="6596" y="13147"/>
                  </a:lnTo>
                  <a:lnTo>
                    <a:pt x="6596" y="0"/>
                  </a:lnTo>
                  <a:lnTo>
                    <a:pt x="15004" y="0"/>
                  </a:lnTo>
                  <a:lnTo>
                    <a:pt x="15004" y="13147"/>
                  </a:lnTo>
                  <a:lnTo>
                    <a:pt x="21600" y="13147"/>
                  </a:lnTo>
                  <a:lnTo>
                    <a:pt x="21600" y="21600"/>
                  </a:lnTo>
                  <a:lnTo>
                    <a:pt x="0" y="21600"/>
                  </a:lnTo>
                  <a:close/>
                </a:path>
              </a:pathLst>
            </a:custGeom>
            <a:solidFill>
              <a:schemeClr val="accent1"/>
            </a:solidFill>
            <a:ln w="1905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613" name="Picture 2" descr="Picture 2"/>
            <p:cNvPicPr>
              <a:picLocks noChangeAspect="1"/>
            </p:cNvPicPr>
            <p:nvPr/>
          </p:nvPicPr>
          <p:blipFill>
            <a:blip r:embed="rId2">
              <a:extLst/>
            </a:blip>
            <a:stretch>
              <a:fillRect/>
            </a:stretch>
          </p:blipFill>
          <p:spPr>
            <a:xfrm>
              <a:off x="0" y="-1"/>
              <a:ext cx="813749" cy="813749"/>
            </a:xfrm>
            <a:prstGeom prst="rect">
              <a:avLst/>
            </a:prstGeom>
            <a:ln w="12700" cap="flat">
              <a:noFill/>
              <a:miter lim="400000"/>
            </a:ln>
            <a:effectLst/>
          </p:spPr>
        </p:pic>
      </p:grpSp>
      <p:grpSp>
        <p:nvGrpSpPr>
          <p:cNvPr id="617" name="Group 19"/>
          <p:cNvGrpSpPr/>
          <p:nvPr/>
        </p:nvGrpSpPr>
        <p:grpSpPr>
          <a:xfrm>
            <a:off x="5960093" y="2227994"/>
            <a:ext cx="813749" cy="1197588"/>
            <a:chOff x="0" y="0"/>
            <a:chExt cx="813748" cy="1197586"/>
          </a:xfrm>
        </p:grpSpPr>
        <p:sp>
          <p:nvSpPr>
            <p:cNvPr id="615" name="Up Arrow Callout 14"/>
            <p:cNvSpPr/>
            <p:nvPr/>
          </p:nvSpPr>
          <p:spPr>
            <a:xfrm>
              <a:off x="208413" y="715909"/>
              <a:ext cx="489613" cy="481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47"/>
                  </a:moveTo>
                  <a:lnTo>
                    <a:pt x="6596" y="13147"/>
                  </a:lnTo>
                  <a:lnTo>
                    <a:pt x="6596" y="0"/>
                  </a:lnTo>
                  <a:lnTo>
                    <a:pt x="15004" y="0"/>
                  </a:lnTo>
                  <a:lnTo>
                    <a:pt x="15004" y="13147"/>
                  </a:lnTo>
                  <a:lnTo>
                    <a:pt x="21600" y="13147"/>
                  </a:lnTo>
                  <a:lnTo>
                    <a:pt x="21600" y="21600"/>
                  </a:lnTo>
                  <a:lnTo>
                    <a:pt x="0" y="21600"/>
                  </a:lnTo>
                  <a:close/>
                </a:path>
              </a:pathLst>
            </a:custGeom>
            <a:solidFill>
              <a:schemeClr val="accent1"/>
            </a:solidFill>
            <a:ln w="1905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616" name="Picture 2" descr="Picture 2"/>
            <p:cNvPicPr>
              <a:picLocks noChangeAspect="1"/>
            </p:cNvPicPr>
            <p:nvPr/>
          </p:nvPicPr>
          <p:blipFill>
            <a:blip r:embed="rId2">
              <a:extLst/>
            </a:blip>
            <a:stretch>
              <a:fillRect/>
            </a:stretch>
          </p:blipFill>
          <p:spPr>
            <a:xfrm>
              <a:off x="0" y="-1"/>
              <a:ext cx="813749" cy="813749"/>
            </a:xfrm>
            <a:prstGeom prst="rect">
              <a:avLst/>
            </a:prstGeom>
            <a:ln w="12700" cap="flat">
              <a:noFill/>
              <a:miter lim="400000"/>
            </a:ln>
            <a:effectLst/>
          </p:spPr>
        </p:pic>
      </p:grpSp>
      <p:pic>
        <p:nvPicPr>
          <p:cNvPr id="618" name="Picture 3" descr="Picture 3"/>
          <p:cNvPicPr>
            <a:picLocks noChangeAspect="1"/>
          </p:cNvPicPr>
          <p:nvPr/>
        </p:nvPicPr>
        <p:blipFill>
          <a:blip r:embed="rId3">
            <a:extLst/>
          </a:blip>
          <a:srcRect l="20043" t="0" r="13790" b="0"/>
          <a:stretch>
            <a:fillRect/>
          </a:stretch>
        </p:blipFill>
        <p:spPr>
          <a:xfrm>
            <a:off x="7863840" y="2012710"/>
            <a:ext cx="1280161" cy="1926942"/>
          </a:xfrm>
          <a:prstGeom prst="rect">
            <a:avLst/>
          </a:prstGeom>
          <a:ln w="12700">
            <a:miter lim="400000"/>
          </a:ln>
        </p:spPr>
      </p:pic>
      <p:sp>
        <p:nvSpPr>
          <p:cNvPr id="619" name="TextBox 24"/>
          <p:cNvSpPr txBox="1"/>
          <p:nvPr/>
        </p:nvSpPr>
        <p:spPr>
          <a:xfrm>
            <a:off x="977784" y="3848667"/>
            <a:ext cx="1811795"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Tee Connector</a:t>
            </a:r>
          </a:p>
        </p:txBody>
      </p:sp>
      <p:sp>
        <p:nvSpPr>
          <p:cNvPr id="620" name="TextBox 27"/>
          <p:cNvSpPr txBox="1"/>
          <p:nvPr/>
        </p:nvSpPr>
        <p:spPr>
          <a:xfrm>
            <a:off x="46359" y="2261493"/>
            <a:ext cx="1381532"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lgn="ctr">
              <a:defRPr sz="2400"/>
            </a:lvl1pPr>
          </a:lstStyle>
          <a:p>
            <a:pPr/>
            <a:r>
              <a:t>Terminator</a:t>
            </a:r>
          </a:p>
        </p:txBody>
      </p:sp>
      <p:sp>
        <p:nvSpPr>
          <p:cNvPr id="621" name="Straight Arrow Connector 26"/>
          <p:cNvSpPr/>
          <p:nvPr/>
        </p:nvSpPr>
        <p:spPr>
          <a:xfrm>
            <a:off x="813324" y="2723159"/>
            <a:ext cx="163922" cy="449938"/>
          </a:xfrm>
          <a:prstGeom prst="line">
            <a:avLst/>
          </a:prstGeom>
          <a:ln w="57150">
            <a:solidFill>
              <a:srgbClr val="000000"/>
            </a:solidFill>
            <a:tailEnd type="triangle"/>
          </a:ln>
        </p:spPr>
        <p:txBody>
          <a:bodyPr lIns="45719" rIns="45719"/>
          <a:lstStyle/>
          <a:p>
            <a:pPr/>
          </a:p>
        </p:txBody>
      </p:sp>
      <p:sp>
        <p:nvSpPr>
          <p:cNvPr id="622" name="Straight Arrow Connector 31"/>
          <p:cNvSpPr/>
          <p:nvPr/>
        </p:nvSpPr>
        <p:spPr>
          <a:xfrm flipV="1">
            <a:off x="1883680" y="3489276"/>
            <a:ext cx="1" cy="450375"/>
          </a:xfrm>
          <a:prstGeom prst="line">
            <a:avLst/>
          </a:prstGeom>
          <a:ln w="57150">
            <a:solidFill>
              <a:srgbClr val="000000"/>
            </a:solidFill>
            <a:tailEnd type="triangle"/>
          </a:ln>
        </p:spPr>
        <p:txBody>
          <a:bodyPr lIns="45719" rIns="45719"/>
          <a:lstStyle/>
          <a:p>
            <a:pPr/>
          </a:p>
        </p:txBody>
      </p:sp>
      <p:sp>
        <p:nvSpPr>
          <p:cNvPr id="623" name="Straight Connector 43"/>
          <p:cNvSpPr/>
          <p:nvPr/>
        </p:nvSpPr>
        <p:spPr>
          <a:xfrm flipV="1">
            <a:off x="2647663" y="5385915"/>
            <a:ext cx="1997689" cy="100486"/>
          </a:xfrm>
          <a:prstGeom prst="line">
            <a:avLst/>
          </a:prstGeom>
          <a:ln w="57150">
            <a:solidFill>
              <a:srgbClr val="24253C"/>
            </a:solidFill>
          </a:ln>
        </p:spPr>
        <p:txBody>
          <a:bodyPr lIns="45719" rIns="45719"/>
          <a:lstStyle/>
          <a:p>
            <a:pPr/>
          </a:p>
        </p:txBody>
      </p:sp>
      <p:sp>
        <p:nvSpPr>
          <p:cNvPr id="624" name="Straight Connector 49"/>
          <p:cNvSpPr/>
          <p:nvPr/>
        </p:nvSpPr>
        <p:spPr>
          <a:xfrm flipV="1">
            <a:off x="3534771" y="5385915"/>
            <a:ext cx="1110581" cy="882055"/>
          </a:xfrm>
          <a:prstGeom prst="line">
            <a:avLst/>
          </a:prstGeom>
          <a:ln w="57150">
            <a:solidFill>
              <a:srgbClr val="24253C"/>
            </a:solidFill>
          </a:ln>
        </p:spPr>
        <p:txBody>
          <a:bodyPr lIns="45719" rIns="45719"/>
          <a:lstStyle/>
          <a:p>
            <a:pPr/>
          </a:p>
        </p:txBody>
      </p:sp>
      <p:sp>
        <p:nvSpPr>
          <p:cNvPr id="625" name="Straight Connector 52"/>
          <p:cNvSpPr/>
          <p:nvPr/>
        </p:nvSpPr>
        <p:spPr>
          <a:xfrm>
            <a:off x="3534771" y="4752814"/>
            <a:ext cx="1110581" cy="633102"/>
          </a:xfrm>
          <a:prstGeom prst="line">
            <a:avLst/>
          </a:prstGeom>
          <a:ln w="57150">
            <a:solidFill>
              <a:srgbClr val="24253C"/>
            </a:solidFill>
          </a:ln>
        </p:spPr>
        <p:txBody>
          <a:bodyPr lIns="45719" rIns="45719"/>
          <a:lstStyle/>
          <a:p>
            <a:pPr/>
          </a:p>
        </p:txBody>
      </p:sp>
      <p:pic>
        <p:nvPicPr>
          <p:cNvPr id="626" name="Picture 4" descr="Picture 4"/>
          <p:cNvPicPr>
            <a:picLocks noChangeAspect="1"/>
          </p:cNvPicPr>
          <p:nvPr/>
        </p:nvPicPr>
        <p:blipFill>
          <a:blip r:embed="rId2">
            <a:extLst/>
          </a:blip>
          <a:stretch>
            <a:fillRect/>
          </a:stretch>
        </p:blipFill>
        <p:spPr>
          <a:xfrm>
            <a:off x="1969472" y="4944888"/>
            <a:ext cx="882055" cy="882055"/>
          </a:xfrm>
          <a:prstGeom prst="rect">
            <a:avLst/>
          </a:prstGeom>
          <a:ln w="12700">
            <a:miter lim="400000"/>
          </a:ln>
        </p:spPr>
      </p:pic>
      <p:pic>
        <p:nvPicPr>
          <p:cNvPr id="627" name="Picture 4" descr="Picture 4"/>
          <p:cNvPicPr>
            <a:picLocks noChangeAspect="1"/>
          </p:cNvPicPr>
          <p:nvPr/>
        </p:nvPicPr>
        <p:blipFill>
          <a:blip r:embed="rId2">
            <a:extLst/>
          </a:blip>
          <a:stretch>
            <a:fillRect/>
          </a:stretch>
        </p:blipFill>
        <p:spPr>
          <a:xfrm>
            <a:off x="2908699" y="5826943"/>
            <a:ext cx="882055" cy="882055"/>
          </a:xfrm>
          <a:prstGeom prst="rect">
            <a:avLst/>
          </a:prstGeom>
          <a:ln w="12700">
            <a:miter lim="400000"/>
          </a:ln>
        </p:spPr>
      </p:pic>
      <p:pic>
        <p:nvPicPr>
          <p:cNvPr id="628" name="Picture 4" descr="Picture 4"/>
          <p:cNvPicPr>
            <a:picLocks noChangeAspect="1"/>
          </p:cNvPicPr>
          <p:nvPr/>
        </p:nvPicPr>
        <p:blipFill>
          <a:blip r:embed="rId2">
            <a:extLst/>
          </a:blip>
          <a:stretch>
            <a:fillRect/>
          </a:stretch>
        </p:blipFill>
        <p:spPr>
          <a:xfrm>
            <a:off x="2908699" y="4128041"/>
            <a:ext cx="882055" cy="882055"/>
          </a:xfrm>
          <a:prstGeom prst="rect">
            <a:avLst/>
          </a:prstGeom>
          <a:ln w="12700">
            <a:miter lim="400000"/>
          </a:ln>
        </p:spPr>
      </p:pic>
      <p:sp>
        <p:nvSpPr>
          <p:cNvPr id="629" name="TextBox 30"/>
          <p:cNvSpPr txBox="1"/>
          <p:nvPr/>
        </p:nvSpPr>
        <p:spPr>
          <a:xfrm>
            <a:off x="4400544" y="5093527"/>
            <a:ext cx="1309617" cy="532766"/>
          </a:xfrm>
          <a:prstGeom prst="rect">
            <a:avLst/>
          </a:prstGeom>
          <a:solidFill>
            <a:schemeClr val="accent4"/>
          </a:solidFill>
          <a:ln>
            <a:solidFill>
              <a:srgbClr val="24253C"/>
            </a:solidFill>
          </a:ln>
          <a:extLst>
            <a:ext uri="{C572A759-6A51-4108-AA02-DFA0A04FC94B}">
              <ma14:wrappingTextBoxFlag xmlns:ma14="http://schemas.microsoft.com/office/mac/drawingml/2011/main" val="1"/>
            </a:ext>
          </a:extLst>
        </p:spPr>
        <p:txBody>
          <a:bodyPr lIns="45719" rIns="45719">
            <a:spAutoFit/>
          </a:bodyPr>
          <a:lstStyle>
            <a:lvl1pPr algn="ctr">
              <a:defRPr sz="3200">
                <a:solidFill>
                  <a:srgbClr val="FFFFFF"/>
                </a:solidFill>
              </a:defRPr>
            </a:lvl1pPr>
          </a:lstStyle>
          <a:p>
            <a:pPr/>
            <a:r>
              <a:t>Hub</a:t>
            </a:r>
          </a:p>
        </p:txBody>
      </p:sp>
      <p:sp>
        <p:nvSpPr>
          <p:cNvPr id="630" name="Oval 56"/>
          <p:cNvSpPr/>
          <p:nvPr/>
        </p:nvSpPr>
        <p:spPr>
          <a:xfrm>
            <a:off x="2534313" y="5306504"/>
            <a:ext cx="341195" cy="341195"/>
          </a:xfrm>
          <a:prstGeom prst="ellipse">
            <a:avLst/>
          </a:prstGeom>
          <a:solidFill>
            <a:schemeClr val="accent2"/>
          </a:solidFill>
          <a:ln w="19050">
            <a:solidFill>
              <a:srgbClr val="6D0F14"/>
            </a:solidFill>
          </a:ln>
        </p:spPr>
        <p:txBody>
          <a:bodyPr lIns="45719" rIns="45719" anchor="ctr"/>
          <a:lstStyle/>
          <a:p>
            <a:pPr algn="ctr">
              <a:defRPr>
                <a:solidFill>
                  <a:srgbClr val="FFFFFF"/>
                </a:solidFill>
              </a:defRPr>
            </a:pPr>
          </a:p>
        </p:txBody>
      </p:sp>
      <p:sp>
        <p:nvSpPr>
          <p:cNvPr id="631" name="Oval 57"/>
          <p:cNvSpPr/>
          <p:nvPr/>
        </p:nvSpPr>
        <p:spPr>
          <a:xfrm>
            <a:off x="4433811" y="5208889"/>
            <a:ext cx="341195" cy="341195"/>
          </a:xfrm>
          <a:prstGeom prst="ellipse">
            <a:avLst/>
          </a:prstGeom>
          <a:solidFill>
            <a:schemeClr val="accent2"/>
          </a:solidFill>
          <a:ln w="19050">
            <a:solidFill>
              <a:srgbClr val="6D0F14"/>
            </a:solidFill>
          </a:ln>
        </p:spPr>
        <p:txBody>
          <a:bodyPr lIns="45719" rIns="45719" anchor="ctr"/>
          <a:lstStyle/>
          <a:p>
            <a:pPr algn="ctr">
              <a:defRPr>
                <a:solidFill>
                  <a:srgbClr val="FFFFFF"/>
                </a:solidFill>
              </a:defRPr>
            </a:pPr>
          </a:p>
        </p:txBody>
      </p:sp>
      <p:grpSp>
        <p:nvGrpSpPr>
          <p:cNvPr id="634" name="Group 58"/>
          <p:cNvGrpSpPr/>
          <p:nvPr/>
        </p:nvGrpSpPr>
        <p:grpSpPr>
          <a:xfrm>
            <a:off x="5415092" y="4544707"/>
            <a:ext cx="3598514" cy="1829445"/>
            <a:chOff x="0" y="0"/>
            <a:chExt cx="3598512" cy="1829443"/>
          </a:xfrm>
        </p:grpSpPr>
        <p:sp>
          <p:nvSpPr>
            <p:cNvPr id="632" name="Rectangular Callout 59"/>
            <p:cNvSpPr/>
            <p:nvPr/>
          </p:nvSpPr>
          <p:spPr>
            <a:xfrm flipH="1">
              <a:off x="0" y="0"/>
              <a:ext cx="3598514" cy="182944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17093" y="0"/>
                  </a:lnTo>
                  <a:lnTo>
                    <a:pt x="17093" y="3600"/>
                  </a:lnTo>
                  <a:lnTo>
                    <a:pt x="21600" y="8972"/>
                  </a:lnTo>
                  <a:lnTo>
                    <a:pt x="17093" y="9000"/>
                  </a:lnTo>
                  <a:lnTo>
                    <a:pt x="17093" y="21600"/>
                  </a:lnTo>
                  <a:lnTo>
                    <a:pt x="0" y="21600"/>
                  </a:lnTo>
                  <a:lnTo>
                    <a:pt x="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3" name="TextBox 60"/>
            <p:cNvSpPr txBox="1"/>
            <p:nvPr/>
          </p:nvSpPr>
          <p:spPr>
            <a:xfrm>
              <a:off x="750842" y="0"/>
              <a:ext cx="2847669" cy="16662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Hubs and repeaters are layer-1 devices, i.e. physical only</a:t>
              </a:r>
            </a:p>
          </p:txBody>
        </p:sp>
      </p:grpSp>
      <p:grpSp>
        <p:nvGrpSpPr>
          <p:cNvPr id="637" name="Group 64"/>
          <p:cNvGrpSpPr/>
          <p:nvPr/>
        </p:nvGrpSpPr>
        <p:grpSpPr>
          <a:xfrm>
            <a:off x="3206626" y="2108569"/>
            <a:ext cx="2020749" cy="767514"/>
            <a:chOff x="0" y="0"/>
            <a:chExt cx="2020747" cy="767512"/>
          </a:xfrm>
        </p:grpSpPr>
        <p:sp>
          <p:nvSpPr>
            <p:cNvPr id="635" name="Rectangle 65"/>
            <p:cNvSpPr/>
            <p:nvPr/>
          </p:nvSpPr>
          <p:spPr>
            <a:xfrm>
              <a:off x="0" y="0"/>
              <a:ext cx="2020748" cy="767514"/>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6" name="Content Placeholder 2"/>
            <p:cNvSpPr txBox="1"/>
            <p:nvPr/>
          </p:nvSpPr>
          <p:spPr>
            <a:xfrm>
              <a:off x="24307" y="81924"/>
              <a:ext cx="1866787" cy="60883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spcBef>
                  <a:spcPts val="700"/>
                </a:spcBef>
                <a:defRPr sz="3200">
                  <a:solidFill>
                    <a:srgbClr val="FFFFFF"/>
                  </a:solidFill>
                </a:defRPr>
              </a:lvl1pPr>
            </a:lstStyle>
            <a:p>
              <a:pPr/>
              <a:r>
                <a:t>10Base2</a:t>
              </a:r>
            </a:p>
          </p:txBody>
        </p:sp>
      </p:grpSp>
      <p:grpSp>
        <p:nvGrpSpPr>
          <p:cNvPr id="640" name="Group 67"/>
          <p:cNvGrpSpPr/>
          <p:nvPr/>
        </p:nvGrpSpPr>
        <p:grpSpPr>
          <a:xfrm>
            <a:off x="284370" y="4738042"/>
            <a:ext cx="4860082" cy="1282887"/>
            <a:chOff x="0" y="0"/>
            <a:chExt cx="4860080" cy="1282886"/>
          </a:xfrm>
        </p:grpSpPr>
        <p:sp>
          <p:nvSpPr>
            <p:cNvPr id="638" name="Rectangle 68"/>
            <p:cNvSpPr/>
            <p:nvPr/>
          </p:nvSpPr>
          <p:spPr>
            <a:xfrm>
              <a:off x="-1" y="-1"/>
              <a:ext cx="4860082" cy="1282888"/>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39" name="Content Placeholder 2"/>
            <p:cNvSpPr txBox="1"/>
            <p:nvPr/>
          </p:nvSpPr>
          <p:spPr>
            <a:xfrm>
              <a:off x="58460" y="136936"/>
              <a:ext cx="4489789" cy="101766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p>
              <a:pPr marL="342900" indent="-228600">
                <a:lnSpc>
                  <a:spcPct val="90000"/>
                </a:lnSpc>
                <a:spcBef>
                  <a:spcPts val="600"/>
                </a:spcBef>
                <a:buClr>
                  <a:srgbClr val="FFFFFF"/>
                </a:buClr>
                <a:buSzPct val="100000"/>
                <a:buFont typeface="Arial"/>
                <a:buChar char="•"/>
                <a:defRPr sz="2900">
                  <a:solidFill>
                    <a:srgbClr val="FFFFFF"/>
                  </a:solidFill>
                </a:defRPr>
              </a:pPr>
              <a:r>
                <a:t>10BaseT and 100BaseT</a:t>
              </a:r>
              <a:endParaRPr sz="2200"/>
            </a:p>
            <a:p>
              <a:pPr marL="342900" indent="-228600">
                <a:lnSpc>
                  <a:spcPct val="90000"/>
                </a:lnSpc>
                <a:spcBef>
                  <a:spcPts val="600"/>
                </a:spcBef>
                <a:buClr>
                  <a:srgbClr val="FFFFFF"/>
                </a:buClr>
                <a:buSzPct val="100000"/>
                <a:buFont typeface="Arial"/>
                <a:buChar char="•"/>
                <a:defRPr sz="2900">
                  <a:solidFill>
                    <a:srgbClr val="FFFFFF"/>
                  </a:solidFill>
                </a:defRPr>
              </a:pPr>
              <a:r>
                <a:t>T stands for Twisted Pair</a:t>
              </a:r>
            </a:p>
          </p:txBody>
        </p:sp>
      </p:grpSp>
      <p:sp>
        <p:nvSpPr>
          <p:cNvPr id="641" name="TextBox 72"/>
          <p:cNvSpPr txBox="1"/>
          <p:nvPr/>
        </p:nvSpPr>
        <p:spPr>
          <a:xfrm rot="16200000">
            <a:off x="6714146" y="3033800"/>
            <a:ext cx="1521644" cy="443866"/>
          </a:xfrm>
          <a:prstGeom prst="rect">
            <a:avLst/>
          </a:prstGeom>
          <a:solidFill>
            <a:schemeClr val="accent4"/>
          </a:solidFill>
          <a:ln>
            <a:solidFill>
              <a:srgbClr val="24253C"/>
            </a:solidFill>
          </a:ln>
          <a:extLst>
            <a:ext uri="{C572A759-6A51-4108-AA02-DFA0A04FC94B}">
              <ma14:wrappingTextBoxFlag xmlns:ma14="http://schemas.microsoft.com/office/mac/drawingml/2011/main" val="1"/>
            </a:ext>
          </a:extLst>
        </p:spPr>
        <p:txBody>
          <a:bodyPr lIns="45719" rIns="45719">
            <a:spAutoFit/>
          </a:bodyPr>
          <a:lstStyle>
            <a:lvl1pPr algn="ctr">
              <a:defRPr sz="2400">
                <a:solidFill>
                  <a:srgbClr val="FFFFFF"/>
                </a:solidFill>
              </a:defRPr>
            </a:lvl1pPr>
          </a:lstStyle>
          <a:p>
            <a:pPr/>
            <a:r>
              <a:t>Repeater</a:t>
            </a:r>
          </a:p>
        </p:txBody>
      </p:sp>
      <p:sp>
        <p:nvSpPr>
          <p:cNvPr id="642" name="Oval 29"/>
          <p:cNvSpPr/>
          <p:nvPr/>
        </p:nvSpPr>
        <p:spPr>
          <a:xfrm>
            <a:off x="4729236" y="3173097"/>
            <a:ext cx="341195" cy="341195"/>
          </a:xfrm>
          <a:prstGeom prst="ellipse">
            <a:avLst/>
          </a:prstGeom>
          <a:solidFill>
            <a:schemeClr val="accent2"/>
          </a:solidFill>
          <a:ln w="19050">
            <a:solidFill>
              <a:srgbClr val="6D0F14"/>
            </a:solidFill>
          </a:ln>
        </p:spPr>
        <p:txBody>
          <a:bodyPr lIns="45719" rIns="45719" anchor="ctr"/>
          <a:lstStyle/>
          <a:p>
            <a:pPr algn="ctr">
              <a:defRPr>
                <a:solidFill>
                  <a:srgbClr val="FFFFFF"/>
                </a:solidFill>
              </a:defRPr>
            </a:pPr>
          </a:p>
        </p:txBody>
      </p:sp>
      <p:sp>
        <p:nvSpPr>
          <p:cNvPr id="643" name="Oval 33"/>
          <p:cNvSpPr/>
          <p:nvPr/>
        </p:nvSpPr>
        <p:spPr>
          <a:xfrm>
            <a:off x="4723826" y="3173097"/>
            <a:ext cx="341195" cy="341195"/>
          </a:xfrm>
          <a:prstGeom prst="ellipse">
            <a:avLst/>
          </a:prstGeom>
          <a:solidFill>
            <a:schemeClr val="accent2"/>
          </a:solidFill>
          <a:ln w="19050">
            <a:solidFill>
              <a:srgbClr val="6D0F14"/>
            </a:solidFill>
          </a:ln>
        </p:spPr>
        <p:txBody>
          <a:bodyPr lIns="45719" rIns="45719" anchor="ctr"/>
          <a:lstStyle/>
          <a:p>
            <a:pPr algn="ctr">
              <a:defRPr>
                <a:solidFill>
                  <a:srgbClr val="FFFFFF"/>
                </a:solidFill>
              </a:defRPr>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42"/>
                                        </p:tgtEl>
                                        <p:attrNameLst>
                                          <p:attrName>style.visibility</p:attrName>
                                        </p:attrNameLst>
                                      </p:cBhvr>
                                      <p:to>
                                        <p:strVal val="visible"/>
                                      </p:to>
                                    </p:set>
                                    <p:anim calcmode="lin" valueType="num">
                                      <p:cBhvr>
                                        <p:cTn id="7" dur="500" fill="hold"/>
                                        <p:tgtEl>
                                          <p:spTgt spid="642"/>
                                        </p:tgtEl>
                                        <p:attrNameLst>
                                          <p:attrName>ppt_x</p:attrName>
                                        </p:attrNameLst>
                                      </p:cBhvr>
                                      <p:tavLst>
                                        <p:tav tm="0">
                                          <p:val>
                                            <p:strVal val="#ppt_x"/>
                                          </p:val>
                                        </p:tav>
                                        <p:tav tm="100000">
                                          <p:val>
                                            <p:strVal val="#ppt_x"/>
                                          </p:val>
                                        </p:tav>
                                      </p:tavLst>
                                    </p:anim>
                                    <p:anim calcmode="lin" valueType="num">
                                      <p:cBhvr>
                                        <p:cTn id="8" dur="500" fill="hold"/>
                                        <p:tgtEl>
                                          <p:spTgt spid="64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643"/>
                                        </p:tgtEl>
                                        <p:attrNameLst>
                                          <p:attrName>style.visibility</p:attrName>
                                        </p:attrNameLst>
                                      </p:cBhvr>
                                      <p:to>
                                        <p:strVal val="visible"/>
                                      </p:to>
                                    </p:set>
                                    <p:anim calcmode="lin" valueType="num">
                                      <p:cBhvr>
                                        <p:cTn id="12" dur="500" fill="hold"/>
                                        <p:tgtEl>
                                          <p:spTgt spid="643"/>
                                        </p:tgtEl>
                                        <p:attrNameLst>
                                          <p:attrName>ppt_x</p:attrName>
                                        </p:attrNameLst>
                                      </p:cBhvr>
                                      <p:tavLst>
                                        <p:tav tm="0">
                                          <p:val>
                                            <p:strVal val="#ppt_x"/>
                                          </p:val>
                                        </p:tav>
                                        <p:tav tm="100000">
                                          <p:val>
                                            <p:strVal val="#ppt_x"/>
                                          </p:val>
                                        </p:tav>
                                      </p:tavLst>
                                    </p:anim>
                                    <p:anim calcmode="lin" valueType="num">
                                      <p:cBhvr>
                                        <p:cTn id="13" dur="500" fill="hold"/>
                                        <p:tgtEl>
                                          <p:spTgt spid="643"/>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path" nodeType="clickEffect" presetSubtype="0" presetID="-1" grpId="3" accel="50000" decel="50000" fill="hold">
                                  <p:stCondLst>
                                    <p:cond delay="0"/>
                                  </p:stCondLst>
                                  <p:childTnLst>
                                    <p:animMotion path="M 0.000000 0.000000 L -0.425352 -0.000462" origin="layout" pathEditMode="relative">
                                      <p:cBhvr>
                                        <p:cTn id="17" dur="1000" fill="hold"/>
                                        <p:tgtEl>
                                          <p:spTgt spid="642"/>
                                        </p:tgtEl>
                                        <p:attrNameLst>
                                          <p:attrName>ppt_x</p:attrName>
                                          <p:attrName>ppt_y</p:attrName>
                                        </p:attrNameLst>
                                      </p:cBhvr>
                                    </p:animMotion>
                                  </p:childTnLst>
                                </p:cTn>
                              </p:par>
                            </p:childTnLst>
                          </p:cTn>
                        </p:par>
                        <p:par>
                          <p:cTn id="18" fill="hold">
                            <p:stCondLst>
                              <p:cond delay="0"/>
                            </p:stCondLst>
                            <p:childTnLst>
                              <p:par>
                                <p:cTn id="19" presetClass="path" nodeType="afterEffect" presetSubtype="0" presetID="-1" grpId="4" accel="50000" decel="50000" fill="hold">
                                  <p:stCondLst>
                                    <p:cond delay="0"/>
                                  </p:stCondLst>
                                  <p:childTnLst>
                                    <p:animMotion path="M 0.000000 0.000000 L 0.273088 -0.000455" origin="layout" pathEditMode="relative">
                                      <p:cBhvr>
                                        <p:cTn id="20" dur="1000" fill="hold"/>
                                        <p:tgtEl>
                                          <p:spTgt spid="643"/>
                                        </p:tgtEl>
                                        <p:attrNameLst>
                                          <p:attrName>ppt_x</p:attrName>
                                          <p:attrName>ppt_y</p:attrName>
                                        </p:attrNameLst>
                                      </p:cBhvr>
                                    </p:animMotion>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5" fill="hold">
                                  <p:stCondLst>
                                    <p:cond delay="0"/>
                                  </p:stCondLst>
                                  <p:iterate type="el" backwards="0">
                                    <p:tmAbs val="0"/>
                                  </p:iterate>
                                  <p:childTnLst>
                                    <p:set>
                                      <p:cBhvr>
                                        <p:cTn id="24" fill="hold"/>
                                        <p:tgtEl>
                                          <p:spTgt spid="637"/>
                                        </p:tgtEl>
                                        <p:attrNameLst>
                                          <p:attrName>style.visibility</p:attrName>
                                        </p:attrNameLst>
                                      </p:cBhvr>
                                      <p:to>
                                        <p:strVal val="visible"/>
                                      </p:to>
                                    </p:set>
                                    <p:anim calcmode="lin" valueType="num">
                                      <p:cBhvr>
                                        <p:cTn id="25" dur="500" fill="hold"/>
                                        <p:tgtEl>
                                          <p:spTgt spid="637"/>
                                        </p:tgtEl>
                                        <p:attrNameLst>
                                          <p:attrName>ppt_x</p:attrName>
                                        </p:attrNameLst>
                                      </p:cBhvr>
                                      <p:tavLst>
                                        <p:tav tm="0">
                                          <p:val>
                                            <p:strVal val="#ppt_x"/>
                                          </p:val>
                                        </p:tav>
                                        <p:tav tm="100000">
                                          <p:val>
                                            <p:strVal val="#ppt_x"/>
                                          </p:val>
                                        </p:tav>
                                      </p:tavLst>
                                    </p:anim>
                                    <p:anim calcmode="lin" valueType="num">
                                      <p:cBhvr>
                                        <p:cTn id="26" dur="500" fill="hold"/>
                                        <p:tgtEl>
                                          <p:spTgt spid="63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 grpId="6" fill="hold">
                                  <p:stCondLst>
                                    <p:cond delay="0"/>
                                  </p:stCondLst>
                                  <p:iterate type="el" backwards="0">
                                    <p:tmAbs val="0"/>
                                  </p:iterate>
                                  <p:childTnLst>
                                    <p:set>
                                      <p:cBhvr>
                                        <p:cTn id="30" fill="hold"/>
                                        <p:tgtEl>
                                          <p:spTgt spid="623"/>
                                        </p:tgtEl>
                                        <p:attrNameLst>
                                          <p:attrName>style.visibility</p:attrName>
                                        </p:attrNameLst>
                                      </p:cBhvr>
                                      <p:to>
                                        <p:strVal val="visible"/>
                                      </p:to>
                                    </p:set>
                                    <p:anim calcmode="lin" valueType="num">
                                      <p:cBhvr>
                                        <p:cTn id="31" dur="500" fill="hold"/>
                                        <p:tgtEl>
                                          <p:spTgt spid="623"/>
                                        </p:tgtEl>
                                        <p:attrNameLst>
                                          <p:attrName>ppt_x</p:attrName>
                                        </p:attrNameLst>
                                      </p:cBhvr>
                                      <p:tavLst>
                                        <p:tav tm="0">
                                          <p:val>
                                            <p:strVal val="#ppt_x"/>
                                          </p:val>
                                        </p:tav>
                                        <p:tav tm="100000">
                                          <p:val>
                                            <p:strVal val="#ppt_x"/>
                                          </p:val>
                                        </p:tav>
                                      </p:tavLst>
                                    </p:anim>
                                    <p:anim calcmode="lin" valueType="num">
                                      <p:cBhvr>
                                        <p:cTn id="32" dur="500" fill="hold"/>
                                        <p:tgtEl>
                                          <p:spTgt spid="623"/>
                                        </p:tgtEl>
                                        <p:attrNameLst>
                                          <p:attrName>ppt_y</p:attrName>
                                        </p:attrNameLst>
                                      </p:cBhvr>
                                      <p:tavLst>
                                        <p:tav tm="0">
                                          <p:val>
                                            <p:strVal val="1+#ppt_h/2"/>
                                          </p:val>
                                        </p:tav>
                                        <p:tav tm="100000">
                                          <p:val>
                                            <p:strVal val="#ppt_y"/>
                                          </p:val>
                                        </p:tav>
                                      </p:tavLst>
                                    </p:anim>
                                  </p:childTnLst>
                                </p:cTn>
                              </p:par>
                            </p:childTnLst>
                          </p:cTn>
                        </p:par>
                        <p:par>
                          <p:cTn id="33" fill="hold">
                            <p:stCondLst>
                              <p:cond delay="500"/>
                            </p:stCondLst>
                            <p:childTnLst>
                              <p:par>
                                <p:cTn id="34" presetClass="entr" nodeType="afterEffect" presetSubtype="4" presetID="2" grpId="7" fill="hold">
                                  <p:stCondLst>
                                    <p:cond delay="0"/>
                                  </p:stCondLst>
                                  <p:iterate type="el" backwards="0">
                                    <p:tmAbs val="0"/>
                                  </p:iterate>
                                  <p:childTnLst>
                                    <p:set>
                                      <p:cBhvr>
                                        <p:cTn id="35" fill="hold"/>
                                        <p:tgtEl>
                                          <p:spTgt spid="624"/>
                                        </p:tgtEl>
                                        <p:attrNameLst>
                                          <p:attrName>style.visibility</p:attrName>
                                        </p:attrNameLst>
                                      </p:cBhvr>
                                      <p:to>
                                        <p:strVal val="visible"/>
                                      </p:to>
                                    </p:set>
                                    <p:anim calcmode="lin" valueType="num">
                                      <p:cBhvr>
                                        <p:cTn id="36" dur="500" fill="hold"/>
                                        <p:tgtEl>
                                          <p:spTgt spid="624"/>
                                        </p:tgtEl>
                                        <p:attrNameLst>
                                          <p:attrName>ppt_x</p:attrName>
                                        </p:attrNameLst>
                                      </p:cBhvr>
                                      <p:tavLst>
                                        <p:tav tm="0">
                                          <p:val>
                                            <p:strVal val="#ppt_x"/>
                                          </p:val>
                                        </p:tav>
                                        <p:tav tm="100000">
                                          <p:val>
                                            <p:strVal val="#ppt_x"/>
                                          </p:val>
                                        </p:tav>
                                      </p:tavLst>
                                    </p:anim>
                                    <p:anim calcmode="lin" valueType="num">
                                      <p:cBhvr>
                                        <p:cTn id="37" dur="500" fill="hold"/>
                                        <p:tgtEl>
                                          <p:spTgt spid="624"/>
                                        </p:tgtEl>
                                        <p:attrNameLst>
                                          <p:attrName>ppt_y</p:attrName>
                                        </p:attrNameLst>
                                      </p:cBhvr>
                                      <p:tavLst>
                                        <p:tav tm="0">
                                          <p:val>
                                            <p:strVal val="1+#ppt_h/2"/>
                                          </p:val>
                                        </p:tav>
                                        <p:tav tm="100000">
                                          <p:val>
                                            <p:strVal val="#ppt_y"/>
                                          </p:val>
                                        </p:tav>
                                      </p:tavLst>
                                    </p:anim>
                                  </p:childTnLst>
                                </p:cTn>
                              </p:par>
                            </p:childTnLst>
                          </p:cTn>
                        </p:par>
                        <p:par>
                          <p:cTn id="38" fill="hold">
                            <p:stCondLst>
                              <p:cond delay="1000"/>
                            </p:stCondLst>
                            <p:childTnLst>
                              <p:par>
                                <p:cTn id="39" presetClass="entr" nodeType="afterEffect" presetSubtype="4" presetID="2" grpId="8" fill="hold">
                                  <p:stCondLst>
                                    <p:cond delay="0"/>
                                  </p:stCondLst>
                                  <p:iterate type="el" backwards="0">
                                    <p:tmAbs val="0"/>
                                  </p:iterate>
                                  <p:childTnLst>
                                    <p:set>
                                      <p:cBhvr>
                                        <p:cTn id="40" fill="hold"/>
                                        <p:tgtEl>
                                          <p:spTgt spid="625"/>
                                        </p:tgtEl>
                                        <p:attrNameLst>
                                          <p:attrName>style.visibility</p:attrName>
                                        </p:attrNameLst>
                                      </p:cBhvr>
                                      <p:to>
                                        <p:strVal val="visible"/>
                                      </p:to>
                                    </p:set>
                                    <p:anim calcmode="lin" valueType="num">
                                      <p:cBhvr>
                                        <p:cTn id="41" dur="500" fill="hold"/>
                                        <p:tgtEl>
                                          <p:spTgt spid="625"/>
                                        </p:tgtEl>
                                        <p:attrNameLst>
                                          <p:attrName>ppt_x</p:attrName>
                                        </p:attrNameLst>
                                      </p:cBhvr>
                                      <p:tavLst>
                                        <p:tav tm="0">
                                          <p:val>
                                            <p:strVal val="#ppt_x"/>
                                          </p:val>
                                        </p:tav>
                                        <p:tav tm="100000">
                                          <p:val>
                                            <p:strVal val="#ppt_x"/>
                                          </p:val>
                                        </p:tav>
                                      </p:tavLst>
                                    </p:anim>
                                    <p:anim calcmode="lin" valueType="num">
                                      <p:cBhvr>
                                        <p:cTn id="42" dur="500" fill="hold"/>
                                        <p:tgtEl>
                                          <p:spTgt spid="625"/>
                                        </p:tgtEl>
                                        <p:attrNameLst>
                                          <p:attrName>ppt_y</p:attrName>
                                        </p:attrNameLst>
                                      </p:cBhvr>
                                      <p:tavLst>
                                        <p:tav tm="0">
                                          <p:val>
                                            <p:strVal val="1+#ppt_h/2"/>
                                          </p:val>
                                        </p:tav>
                                        <p:tav tm="100000">
                                          <p:val>
                                            <p:strVal val="#ppt_y"/>
                                          </p:val>
                                        </p:tav>
                                      </p:tavLst>
                                    </p:anim>
                                  </p:childTnLst>
                                </p:cTn>
                              </p:par>
                            </p:childTnLst>
                          </p:cTn>
                        </p:par>
                        <p:par>
                          <p:cTn id="43" fill="hold">
                            <p:stCondLst>
                              <p:cond delay="1500"/>
                            </p:stCondLst>
                            <p:childTnLst>
                              <p:par>
                                <p:cTn id="44" presetClass="entr" nodeType="afterEffect" presetSubtype="4" presetID="2" grpId="9" fill="hold">
                                  <p:stCondLst>
                                    <p:cond delay="0"/>
                                  </p:stCondLst>
                                  <p:iterate type="el" backwards="0">
                                    <p:tmAbs val="0"/>
                                  </p:iterate>
                                  <p:childTnLst>
                                    <p:set>
                                      <p:cBhvr>
                                        <p:cTn id="45" fill="hold"/>
                                        <p:tgtEl>
                                          <p:spTgt spid="626"/>
                                        </p:tgtEl>
                                        <p:attrNameLst>
                                          <p:attrName>style.visibility</p:attrName>
                                        </p:attrNameLst>
                                      </p:cBhvr>
                                      <p:to>
                                        <p:strVal val="visible"/>
                                      </p:to>
                                    </p:set>
                                    <p:anim calcmode="lin" valueType="num">
                                      <p:cBhvr>
                                        <p:cTn id="46" dur="500" fill="hold"/>
                                        <p:tgtEl>
                                          <p:spTgt spid="626"/>
                                        </p:tgtEl>
                                        <p:attrNameLst>
                                          <p:attrName>ppt_x</p:attrName>
                                        </p:attrNameLst>
                                      </p:cBhvr>
                                      <p:tavLst>
                                        <p:tav tm="0">
                                          <p:val>
                                            <p:strVal val="#ppt_x"/>
                                          </p:val>
                                        </p:tav>
                                        <p:tav tm="100000">
                                          <p:val>
                                            <p:strVal val="#ppt_x"/>
                                          </p:val>
                                        </p:tav>
                                      </p:tavLst>
                                    </p:anim>
                                    <p:anim calcmode="lin" valueType="num">
                                      <p:cBhvr>
                                        <p:cTn id="47" dur="500" fill="hold"/>
                                        <p:tgtEl>
                                          <p:spTgt spid="626"/>
                                        </p:tgtEl>
                                        <p:attrNameLst>
                                          <p:attrName>ppt_y</p:attrName>
                                        </p:attrNameLst>
                                      </p:cBhvr>
                                      <p:tavLst>
                                        <p:tav tm="0">
                                          <p:val>
                                            <p:strVal val="1+#ppt_h/2"/>
                                          </p:val>
                                        </p:tav>
                                        <p:tav tm="100000">
                                          <p:val>
                                            <p:strVal val="#ppt_y"/>
                                          </p:val>
                                        </p:tav>
                                      </p:tavLst>
                                    </p:anim>
                                  </p:childTnLst>
                                </p:cTn>
                              </p:par>
                            </p:childTnLst>
                          </p:cTn>
                        </p:par>
                        <p:par>
                          <p:cTn id="48" fill="hold">
                            <p:stCondLst>
                              <p:cond delay="2000"/>
                            </p:stCondLst>
                            <p:childTnLst>
                              <p:par>
                                <p:cTn id="49" presetClass="entr" nodeType="afterEffect" presetSubtype="4" presetID="2" grpId="10" fill="hold">
                                  <p:stCondLst>
                                    <p:cond delay="0"/>
                                  </p:stCondLst>
                                  <p:iterate type="el" backwards="0">
                                    <p:tmAbs val="0"/>
                                  </p:iterate>
                                  <p:childTnLst>
                                    <p:set>
                                      <p:cBhvr>
                                        <p:cTn id="50" fill="hold"/>
                                        <p:tgtEl>
                                          <p:spTgt spid="627"/>
                                        </p:tgtEl>
                                        <p:attrNameLst>
                                          <p:attrName>style.visibility</p:attrName>
                                        </p:attrNameLst>
                                      </p:cBhvr>
                                      <p:to>
                                        <p:strVal val="visible"/>
                                      </p:to>
                                    </p:set>
                                    <p:anim calcmode="lin" valueType="num">
                                      <p:cBhvr>
                                        <p:cTn id="51" dur="500" fill="hold"/>
                                        <p:tgtEl>
                                          <p:spTgt spid="627"/>
                                        </p:tgtEl>
                                        <p:attrNameLst>
                                          <p:attrName>ppt_x</p:attrName>
                                        </p:attrNameLst>
                                      </p:cBhvr>
                                      <p:tavLst>
                                        <p:tav tm="0">
                                          <p:val>
                                            <p:strVal val="#ppt_x"/>
                                          </p:val>
                                        </p:tav>
                                        <p:tav tm="100000">
                                          <p:val>
                                            <p:strVal val="#ppt_x"/>
                                          </p:val>
                                        </p:tav>
                                      </p:tavLst>
                                    </p:anim>
                                    <p:anim calcmode="lin" valueType="num">
                                      <p:cBhvr>
                                        <p:cTn id="52" dur="500" fill="hold"/>
                                        <p:tgtEl>
                                          <p:spTgt spid="627"/>
                                        </p:tgtEl>
                                        <p:attrNameLst>
                                          <p:attrName>ppt_y</p:attrName>
                                        </p:attrNameLst>
                                      </p:cBhvr>
                                      <p:tavLst>
                                        <p:tav tm="0">
                                          <p:val>
                                            <p:strVal val="1+#ppt_h/2"/>
                                          </p:val>
                                        </p:tav>
                                        <p:tav tm="100000">
                                          <p:val>
                                            <p:strVal val="#ppt_y"/>
                                          </p:val>
                                        </p:tav>
                                      </p:tavLst>
                                    </p:anim>
                                  </p:childTnLst>
                                </p:cTn>
                              </p:par>
                            </p:childTnLst>
                          </p:cTn>
                        </p:par>
                        <p:par>
                          <p:cTn id="53" fill="hold">
                            <p:stCondLst>
                              <p:cond delay="2500"/>
                            </p:stCondLst>
                            <p:childTnLst>
                              <p:par>
                                <p:cTn id="54" presetClass="entr" nodeType="afterEffect" presetSubtype="4" presetID="2" grpId="11" fill="hold">
                                  <p:stCondLst>
                                    <p:cond delay="0"/>
                                  </p:stCondLst>
                                  <p:iterate type="el" backwards="0">
                                    <p:tmAbs val="0"/>
                                  </p:iterate>
                                  <p:childTnLst>
                                    <p:set>
                                      <p:cBhvr>
                                        <p:cTn id="55" fill="hold"/>
                                        <p:tgtEl>
                                          <p:spTgt spid="628"/>
                                        </p:tgtEl>
                                        <p:attrNameLst>
                                          <p:attrName>style.visibility</p:attrName>
                                        </p:attrNameLst>
                                      </p:cBhvr>
                                      <p:to>
                                        <p:strVal val="visible"/>
                                      </p:to>
                                    </p:set>
                                    <p:anim calcmode="lin" valueType="num">
                                      <p:cBhvr>
                                        <p:cTn id="56" dur="500" fill="hold"/>
                                        <p:tgtEl>
                                          <p:spTgt spid="628"/>
                                        </p:tgtEl>
                                        <p:attrNameLst>
                                          <p:attrName>ppt_x</p:attrName>
                                        </p:attrNameLst>
                                      </p:cBhvr>
                                      <p:tavLst>
                                        <p:tav tm="0">
                                          <p:val>
                                            <p:strVal val="#ppt_x"/>
                                          </p:val>
                                        </p:tav>
                                        <p:tav tm="100000">
                                          <p:val>
                                            <p:strVal val="#ppt_x"/>
                                          </p:val>
                                        </p:tav>
                                      </p:tavLst>
                                    </p:anim>
                                    <p:anim calcmode="lin" valueType="num">
                                      <p:cBhvr>
                                        <p:cTn id="57" dur="500" fill="hold"/>
                                        <p:tgtEl>
                                          <p:spTgt spid="628"/>
                                        </p:tgtEl>
                                        <p:attrNameLst>
                                          <p:attrName>ppt_y</p:attrName>
                                        </p:attrNameLst>
                                      </p:cBhvr>
                                      <p:tavLst>
                                        <p:tav tm="0">
                                          <p:val>
                                            <p:strVal val="1+#ppt_h/2"/>
                                          </p:val>
                                        </p:tav>
                                        <p:tav tm="100000">
                                          <p:val>
                                            <p:strVal val="#ppt_y"/>
                                          </p:val>
                                        </p:tav>
                                      </p:tavLst>
                                    </p:anim>
                                  </p:childTnLst>
                                </p:cTn>
                              </p:par>
                            </p:childTnLst>
                          </p:cTn>
                        </p:par>
                        <p:par>
                          <p:cTn id="58" fill="hold">
                            <p:stCondLst>
                              <p:cond delay="3000"/>
                            </p:stCondLst>
                            <p:childTnLst>
                              <p:par>
                                <p:cTn id="59" presetClass="entr" nodeType="afterEffect" presetSubtype="4" presetID="2" grpId="12" fill="hold">
                                  <p:stCondLst>
                                    <p:cond delay="0"/>
                                  </p:stCondLst>
                                  <p:iterate type="el" backwards="0">
                                    <p:tmAbs val="0"/>
                                  </p:iterate>
                                  <p:childTnLst>
                                    <p:set>
                                      <p:cBhvr>
                                        <p:cTn id="60" fill="hold"/>
                                        <p:tgtEl>
                                          <p:spTgt spid="629"/>
                                        </p:tgtEl>
                                        <p:attrNameLst>
                                          <p:attrName>style.visibility</p:attrName>
                                        </p:attrNameLst>
                                      </p:cBhvr>
                                      <p:to>
                                        <p:strVal val="visible"/>
                                      </p:to>
                                    </p:set>
                                    <p:anim calcmode="lin" valueType="num">
                                      <p:cBhvr>
                                        <p:cTn id="61" dur="500" fill="hold"/>
                                        <p:tgtEl>
                                          <p:spTgt spid="629"/>
                                        </p:tgtEl>
                                        <p:attrNameLst>
                                          <p:attrName>ppt_x</p:attrName>
                                        </p:attrNameLst>
                                      </p:cBhvr>
                                      <p:tavLst>
                                        <p:tav tm="0">
                                          <p:val>
                                            <p:strVal val="#ppt_x"/>
                                          </p:val>
                                        </p:tav>
                                        <p:tav tm="100000">
                                          <p:val>
                                            <p:strVal val="#ppt_x"/>
                                          </p:val>
                                        </p:tav>
                                      </p:tavLst>
                                    </p:anim>
                                    <p:anim calcmode="lin" valueType="num">
                                      <p:cBhvr>
                                        <p:cTn id="62" dur="500" fill="hold"/>
                                        <p:tgtEl>
                                          <p:spTgt spid="629"/>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4" presetID="2" grpId="13" fill="hold">
                                  <p:stCondLst>
                                    <p:cond delay="0"/>
                                  </p:stCondLst>
                                  <p:iterate type="el" backwards="0">
                                    <p:tmAbs val="0"/>
                                  </p:iterate>
                                  <p:childTnLst>
                                    <p:set>
                                      <p:cBhvr>
                                        <p:cTn id="66" fill="hold"/>
                                        <p:tgtEl>
                                          <p:spTgt spid="630"/>
                                        </p:tgtEl>
                                        <p:attrNameLst>
                                          <p:attrName>style.visibility</p:attrName>
                                        </p:attrNameLst>
                                      </p:cBhvr>
                                      <p:to>
                                        <p:strVal val="visible"/>
                                      </p:to>
                                    </p:set>
                                    <p:anim calcmode="lin" valueType="num">
                                      <p:cBhvr>
                                        <p:cTn id="67" dur="500" fill="hold"/>
                                        <p:tgtEl>
                                          <p:spTgt spid="630"/>
                                        </p:tgtEl>
                                        <p:attrNameLst>
                                          <p:attrName>ppt_x</p:attrName>
                                        </p:attrNameLst>
                                      </p:cBhvr>
                                      <p:tavLst>
                                        <p:tav tm="0">
                                          <p:val>
                                            <p:strVal val="#ppt_x"/>
                                          </p:val>
                                        </p:tav>
                                        <p:tav tm="100000">
                                          <p:val>
                                            <p:strVal val="#ppt_x"/>
                                          </p:val>
                                        </p:tav>
                                      </p:tavLst>
                                    </p:anim>
                                    <p:anim calcmode="lin" valueType="num">
                                      <p:cBhvr>
                                        <p:cTn id="68" dur="500" fill="hold"/>
                                        <p:tgtEl>
                                          <p:spTgt spid="630"/>
                                        </p:tgtEl>
                                        <p:attrNameLst>
                                          <p:attrName>ppt_y</p:attrName>
                                        </p:attrNameLst>
                                      </p:cBhvr>
                                      <p:tavLst>
                                        <p:tav tm="0">
                                          <p:val>
                                            <p:strVal val="1+#ppt_h/2"/>
                                          </p:val>
                                        </p:tav>
                                        <p:tav tm="100000">
                                          <p:val>
                                            <p:strVal val="#ppt_y"/>
                                          </p:val>
                                        </p:tav>
                                      </p:tavLst>
                                    </p:anim>
                                  </p:childTnLst>
                                </p:cTn>
                              </p:par>
                            </p:childTnLst>
                          </p:cTn>
                        </p:par>
                        <p:par>
                          <p:cTn id="69" fill="hold">
                            <p:stCondLst>
                              <p:cond delay="0"/>
                            </p:stCondLst>
                            <p:childTnLst>
                              <p:par>
                                <p:cTn id="70" presetClass="path" nodeType="afterEffect" presetSubtype="0" presetID="-1" grpId="14" accel="50000" decel="50000" fill="hold">
                                  <p:stCondLst>
                                    <p:cond delay="0"/>
                                  </p:stCondLst>
                                  <p:childTnLst>
                                    <p:animMotion path="M 0.000000 0.000000 L 0.211810 -0.012248" origin="layout" pathEditMode="relative">
                                      <p:cBhvr>
                                        <p:cTn id="71" dur="1000" fill="hold"/>
                                        <p:tgtEl>
                                          <p:spTgt spid="630"/>
                                        </p:tgtEl>
                                        <p:attrNameLst>
                                          <p:attrName>ppt_x</p:attrName>
                                          <p:attrName>ppt_y</p:attrName>
                                        </p:attrNameLst>
                                      </p:cBhvr>
                                    </p:animMotion>
                                  </p:childTnLst>
                                </p:cTn>
                              </p:par>
                            </p:childTnLst>
                          </p:cTn>
                        </p:par>
                      </p:childTnLst>
                    </p:cTn>
                  </p:par>
                  <p:par>
                    <p:cTn id="72" fill="hold">
                      <p:stCondLst>
                        <p:cond delay="indefinite"/>
                      </p:stCondLst>
                      <p:childTnLst>
                        <p:par>
                          <p:cTn id="73" fill="hold">
                            <p:stCondLst>
                              <p:cond delay="0"/>
                            </p:stCondLst>
                            <p:childTnLst>
                              <p:par>
                                <p:cTn id="74" presetClass="entr" nodeType="clickEffect" presetSubtype="0" presetID="1" grpId="15" fill="hold">
                                  <p:stCondLst>
                                    <p:cond delay="0"/>
                                  </p:stCondLst>
                                  <p:iterate type="el" backwards="0">
                                    <p:tmAbs val="0"/>
                                  </p:iterate>
                                  <p:childTnLst>
                                    <p:set>
                                      <p:cBhvr>
                                        <p:cTn id="75" fill="hold"/>
                                        <p:tgtEl>
                                          <p:spTgt spid="631"/>
                                        </p:tgtEl>
                                        <p:attrNameLst>
                                          <p:attrName>style.visibility</p:attrName>
                                        </p:attrNameLst>
                                      </p:cBhvr>
                                      <p:to>
                                        <p:strVal val="visible"/>
                                      </p:to>
                                    </p:set>
                                  </p:childTnLst>
                                </p:cTn>
                              </p:par>
                            </p:childTnLst>
                          </p:cTn>
                        </p:par>
                        <p:par>
                          <p:cTn id="76" fill="hold">
                            <p:stCondLst>
                              <p:cond delay="0"/>
                            </p:stCondLst>
                            <p:childTnLst>
                              <p:par>
                                <p:cTn id="77" presetClass="path" nodeType="afterEffect" presetSubtype="0" presetID="-1" grpId="16" accel="50000" decel="50000" fill="hold">
                                  <p:stCondLst>
                                    <p:cond delay="0"/>
                                  </p:stCondLst>
                                  <p:childTnLst>
                                    <p:animMotion path="M 0.211810 -0.012248 L 0.101390 0.100372" origin="layout" pathEditMode="relative">
                                      <p:cBhvr>
                                        <p:cTn id="78" dur="1000" fill="hold"/>
                                        <p:tgtEl>
                                          <p:spTgt spid="630"/>
                                        </p:tgtEl>
                                        <p:attrNameLst>
                                          <p:attrName>ppt_x</p:attrName>
                                          <p:attrName>ppt_y</p:attrName>
                                        </p:attrNameLst>
                                      </p:cBhvr>
                                    </p:animMotion>
                                  </p:childTnLst>
                                </p:cTn>
                              </p:par>
                            </p:childTnLst>
                          </p:cTn>
                        </p:par>
                        <p:par>
                          <p:cTn id="79" fill="hold">
                            <p:stCondLst>
                              <p:cond delay="0"/>
                            </p:stCondLst>
                            <p:childTnLst>
                              <p:par>
                                <p:cTn id="80" presetClass="path" nodeType="afterEffect" presetSubtype="0" presetID="-1" grpId="17" accel="50000" decel="50000" fill="hold">
                                  <p:stCondLst>
                                    <p:cond delay="0"/>
                                  </p:stCondLst>
                                  <p:childTnLst>
                                    <p:animMotion path="M 0.000000 0.000000 L -0.115110 -0.093890" origin="layout" pathEditMode="relative">
                                      <p:cBhvr>
                                        <p:cTn id="81" dur="1000" fill="hold"/>
                                        <p:tgtEl>
                                          <p:spTgt spid="631"/>
                                        </p:tgtEl>
                                        <p:attrNameLst>
                                          <p:attrName>ppt_x</p:attrName>
                                          <p:attrName>ppt_y</p:attrName>
                                        </p:attrNameLst>
                                      </p:cBhvr>
                                    </p:animMotion>
                                  </p:childTnLst>
                                </p:cTn>
                              </p:par>
                            </p:childTnLst>
                          </p:cTn>
                        </p:par>
                      </p:childTnLst>
                    </p:cTn>
                  </p:par>
                  <p:par>
                    <p:cTn id="82" fill="hold">
                      <p:stCondLst>
                        <p:cond delay="indefinite"/>
                      </p:stCondLst>
                      <p:childTnLst>
                        <p:par>
                          <p:cTn id="83" fill="hold">
                            <p:stCondLst>
                              <p:cond delay="0"/>
                            </p:stCondLst>
                            <p:childTnLst>
                              <p:par>
                                <p:cTn id="84" presetClass="entr" nodeType="clickEffect" presetSubtype="4" presetID="2" grpId="18" fill="hold">
                                  <p:stCondLst>
                                    <p:cond delay="0"/>
                                  </p:stCondLst>
                                  <p:iterate type="el" backwards="0">
                                    <p:tmAbs val="0"/>
                                  </p:iterate>
                                  <p:childTnLst>
                                    <p:set>
                                      <p:cBhvr>
                                        <p:cTn id="85" fill="hold"/>
                                        <p:tgtEl>
                                          <p:spTgt spid="634"/>
                                        </p:tgtEl>
                                        <p:attrNameLst>
                                          <p:attrName>style.visibility</p:attrName>
                                        </p:attrNameLst>
                                      </p:cBhvr>
                                      <p:to>
                                        <p:strVal val="visible"/>
                                      </p:to>
                                    </p:set>
                                    <p:anim calcmode="lin" valueType="num">
                                      <p:cBhvr>
                                        <p:cTn id="86" dur="500" fill="hold"/>
                                        <p:tgtEl>
                                          <p:spTgt spid="634"/>
                                        </p:tgtEl>
                                        <p:attrNameLst>
                                          <p:attrName>ppt_x</p:attrName>
                                        </p:attrNameLst>
                                      </p:cBhvr>
                                      <p:tavLst>
                                        <p:tav tm="0">
                                          <p:val>
                                            <p:strVal val="#ppt_x"/>
                                          </p:val>
                                        </p:tav>
                                        <p:tav tm="100000">
                                          <p:val>
                                            <p:strVal val="#ppt_x"/>
                                          </p:val>
                                        </p:tav>
                                      </p:tavLst>
                                    </p:anim>
                                    <p:anim calcmode="lin" valueType="num">
                                      <p:cBhvr>
                                        <p:cTn id="87" dur="500" fill="hold"/>
                                        <p:tgtEl>
                                          <p:spTgt spid="634"/>
                                        </p:tgtEl>
                                        <p:attrNameLst>
                                          <p:attrName>ppt_y</p:attrName>
                                        </p:attrNameLst>
                                      </p:cBhvr>
                                      <p:tavLst>
                                        <p:tav tm="0">
                                          <p:val>
                                            <p:strVal val="1+#ppt_h/2"/>
                                          </p:val>
                                        </p:tav>
                                        <p:tav tm="100000">
                                          <p:val>
                                            <p:strVal val="#ppt_y"/>
                                          </p:val>
                                        </p:tav>
                                      </p:tavLst>
                                    </p:anim>
                                  </p:childTnLst>
                                </p:cTn>
                              </p:par>
                            </p:childTnLst>
                          </p:cTn>
                        </p:par>
                      </p:childTnLst>
                    </p:cTn>
                  </p:par>
                  <p:par>
                    <p:cTn id="88" fill="hold">
                      <p:stCondLst>
                        <p:cond delay="indefinite"/>
                      </p:stCondLst>
                      <p:childTnLst>
                        <p:par>
                          <p:cTn id="89" fill="hold">
                            <p:stCondLst>
                              <p:cond delay="0"/>
                            </p:stCondLst>
                            <p:childTnLst>
                              <p:par>
                                <p:cTn id="90" presetClass="entr" nodeType="clickEffect" presetSubtype="4" presetID="2" grpId="19" fill="hold">
                                  <p:stCondLst>
                                    <p:cond delay="0"/>
                                  </p:stCondLst>
                                  <p:iterate type="el" backwards="0">
                                    <p:tmAbs val="0"/>
                                  </p:iterate>
                                  <p:childTnLst>
                                    <p:set>
                                      <p:cBhvr>
                                        <p:cTn id="91" fill="hold"/>
                                        <p:tgtEl>
                                          <p:spTgt spid="640"/>
                                        </p:tgtEl>
                                        <p:attrNameLst>
                                          <p:attrName>style.visibility</p:attrName>
                                        </p:attrNameLst>
                                      </p:cBhvr>
                                      <p:to>
                                        <p:strVal val="visible"/>
                                      </p:to>
                                    </p:set>
                                    <p:anim calcmode="lin" valueType="num">
                                      <p:cBhvr>
                                        <p:cTn id="92" dur="500" fill="hold"/>
                                        <p:tgtEl>
                                          <p:spTgt spid="640"/>
                                        </p:tgtEl>
                                        <p:attrNameLst>
                                          <p:attrName>ppt_x</p:attrName>
                                        </p:attrNameLst>
                                      </p:cBhvr>
                                      <p:tavLst>
                                        <p:tav tm="0">
                                          <p:val>
                                            <p:strVal val="#ppt_x"/>
                                          </p:val>
                                        </p:tav>
                                        <p:tav tm="100000">
                                          <p:val>
                                            <p:strVal val="#ppt_x"/>
                                          </p:val>
                                        </p:tav>
                                      </p:tavLst>
                                    </p:anim>
                                    <p:anim calcmode="lin" valueType="num">
                                      <p:cBhvr>
                                        <p:cTn id="93" dur="500" fill="hold"/>
                                        <p:tgtEl>
                                          <p:spTgt spid="64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24" grpId="7"/>
      <p:bldP build="whole" bldLvl="1" animBg="1" rev="0" advAuto="0" spid="631" grpId="15"/>
      <p:bldP build="whole" bldLvl="1" animBg="1" rev="0" advAuto="0" spid="637" grpId="5"/>
      <p:bldP build="whole" bldLvl="1" animBg="1" rev="0" advAuto="0" spid="643" grpId="2"/>
      <p:bldP build="whole" bldLvl="1" animBg="1" rev="0" advAuto="0" spid="630" grpId="13"/>
      <p:bldP build="whole" bldLvl="1" animBg="1" rev="0" advAuto="0" spid="634" grpId="18"/>
      <p:bldP build="whole" bldLvl="1" animBg="1" rev="0" advAuto="0" spid="627" grpId="10"/>
      <p:bldP build="whole" bldLvl="1" animBg="1" rev="0" advAuto="0" spid="629" grpId="12"/>
      <p:bldP build="whole" bldLvl="1" animBg="1" rev="0" advAuto="0" spid="626" grpId="9"/>
      <p:bldP build="whole" bldLvl="1" animBg="1" rev="0" advAuto="0" spid="628" grpId="11"/>
      <p:bldP build="whole" bldLvl="1" animBg="1" rev="0" advAuto="0" spid="623" grpId="6"/>
      <p:bldP build="whole" bldLvl="1" animBg="1" rev="0" advAuto="0" spid="642" grpId="1"/>
      <p:bldP build="whole" bldLvl="1" animBg="1" rev="0" advAuto="0" spid="625" grpId="8"/>
      <p:bldP build="whole" bldLvl="1" animBg="1" rev="0" advAuto="0" spid="640" grpId="19"/>
    </p:bldLst>
  </p:timing>
</p:sld>
</file>

<file path=ppt/slides/slide4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5" name="Title 1"/>
          <p:cNvSpPr txBox="1"/>
          <p:nvPr>
            <p:ph type="title"/>
          </p:nvPr>
        </p:nvSpPr>
        <p:spPr>
          <a:prstGeom prst="rect">
            <a:avLst/>
          </a:prstGeom>
        </p:spPr>
        <p:txBody>
          <a:bodyPr/>
          <a:lstStyle/>
          <a:p>
            <a:pPr/>
            <a:r>
              <a:t>CSMA/CD</a:t>
            </a:r>
          </a:p>
        </p:txBody>
      </p:sp>
      <p:sp>
        <p:nvSpPr>
          <p:cNvPr id="64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47" name="Content Placeholder 3"/>
          <p:cNvSpPr txBox="1"/>
          <p:nvPr>
            <p:ph type="body" idx="1"/>
          </p:nvPr>
        </p:nvSpPr>
        <p:spPr>
          <a:xfrm>
            <a:off x="152400" y="1518311"/>
            <a:ext cx="8839200" cy="5257801"/>
          </a:xfrm>
          <a:prstGeom prst="rect">
            <a:avLst/>
          </a:prstGeom>
        </p:spPr>
        <p:txBody>
          <a:bodyPr/>
          <a:lstStyle/>
          <a:p>
            <a:pPr/>
            <a:r>
              <a:t>Carrier sense multiple access with collision detection</a:t>
            </a:r>
          </a:p>
          <a:p>
            <a:pPr/>
            <a:r>
              <a:t>Key insight: wired protocol allows us to sense the medium</a:t>
            </a:r>
          </a:p>
          <a:p>
            <a:pPr/>
            <a:r>
              <a:t>Algorithm</a:t>
            </a:r>
          </a:p>
          <a:p>
            <a:pPr lvl="1" marL="880110" indent="-514350">
              <a:spcBef>
                <a:spcPts val="500"/>
              </a:spcBef>
              <a:buClr>
                <a:schemeClr val="accent1"/>
              </a:buClr>
              <a:buAutoNum type="arabicPeriod" startAt="1"/>
              <a:defRPr sz="2600"/>
            </a:pPr>
            <a:r>
              <a:t>Sense for carrier</a:t>
            </a:r>
          </a:p>
          <a:p>
            <a:pPr lvl="1" marL="880110" indent="-514350">
              <a:spcBef>
                <a:spcPts val="500"/>
              </a:spcBef>
              <a:buClr>
                <a:schemeClr val="accent1"/>
              </a:buClr>
              <a:buAutoNum type="arabicPeriod" startAt="1"/>
              <a:defRPr sz="2600"/>
            </a:pPr>
            <a:r>
              <a:t>If carrier is present, wait for it to end</a:t>
            </a:r>
          </a:p>
          <a:p>
            <a:pPr lvl="2" marL="1154430" indent="-514350">
              <a:spcBef>
                <a:spcPts val="500"/>
              </a:spcBef>
              <a:defRPr sz="2300"/>
            </a:pPr>
            <a:r>
              <a:t>Sending would cause a collision and waste time</a:t>
            </a:r>
          </a:p>
          <a:p>
            <a:pPr lvl="1" marL="880110" indent="-514350">
              <a:spcBef>
                <a:spcPts val="500"/>
              </a:spcBef>
              <a:buClr>
                <a:schemeClr val="accent1"/>
              </a:buClr>
              <a:buAutoNum type="arabicPeriod" startAt="1"/>
              <a:defRPr sz="2600"/>
            </a:pPr>
            <a:r>
              <a:t>Send a frame and sense for collision</a:t>
            </a:r>
          </a:p>
          <a:p>
            <a:pPr lvl="1" marL="880110" indent="-514350">
              <a:spcBef>
                <a:spcPts val="500"/>
              </a:spcBef>
              <a:buClr>
                <a:schemeClr val="accent1"/>
              </a:buClr>
              <a:buAutoNum type="arabicPeriod" startAt="1"/>
              <a:defRPr sz="2600"/>
            </a:pPr>
            <a:r>
              <a:t>If no collision, then frame has been delivered</a:t>
            </a:r>
          </a:p>
          <a:p>
            <a:pPr lvl="1" marL="880110" indent="-514350">
              <a:spcBef>
                <a:spcPts val="500"/>
              </a:spcBef>
              <a:buClr>
                <a:schemeClr val="accent1"/>
              </a:buClr>
              <a:buAutoNum type="arabicPeriod" startAt="1"/>
              <a:defRPr sz="2600"/>
            </a:pPr>
            <a:r>
              <a:t>If collision, abort immediately</a:t>
            </a:r>
          </a:p>
          <a:p>
            <a:pPr lvl="2" marL="1154430" indent="-514350">
              <a:spcBef>
                <a:spcPts val="500"/>
              </a:spcBef>
              <a:defRPr sz="2300"/>
            </a:pPr>
            <a:r>
              <a:t>Why keep sending if the frame is already corrupted?</a:t>
            </a:r>
          </a:p>
          <a:p>
            <a:pPr lvl="1" marL="880110" indent="-514350">
              <a:spcBef>
                <a:spcPts val="500"/>
              </a:spcBef>
              <a:buClr>
                <a:schemeClr val="accent1"/>
              </a:buClr>
              <a:buAutoNum type="arabicPeriod" startAt="1"/>
              <a:defRPr sz="2600"/>
            </a:pPr>
            <a:r>
              <a:t>Perform exponential backoff then retransmit</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47">
                                            <p:txEl>
                                              <p:pRg st="2" end="2"/>
                                            </p:txEl>
                                          </p:spTgt>
                                        </p:tgtEl>
                                        <p:attrNameLst>
                                          <p:attrName>style.visibility</p:attrName>
                                        </p:attrNameLst>
                                      </p:cBhvr>
                                      <p:to>
                                        <p:strVal val="visible"/>
                                      </p:to>
                                    </p:set>
                                    <p:anim calcmode="lin" valueType="num">
                                      <p:cBhvr>
                                        <p:cTn id="7" dur="500" fill="hold"/>
                                        <p:tgtEl>
                                          <p:spTgt spid="647">
                                            <p:txEl>
                                              <p:pRg st="2" end="2"/>
                                            </p:txEl>
                                          </p:spTgt>
                                        </p:tgtEl>
                                        <p:attrNameLst>
                                          <p:attrName>ppt_x</p:attrName>
                                        </p:attrNameLst>
                                      </p:cBhvr>
                                      <p:tavLst>
                                        <p:tav tm="0">
                                          <p:val>
                                            <p:strVal val="#ppt_x"/>
                                          </p:val>
                                        </p:tav>
                                        <p:tav tm="100000">
                                          <p:val>
                                            <p:strVal val="#ppt_x"/>
                                          </p:val>
                                        </p:tav>
                                      </p:tavLst>
                                    </p:anim>
                                    <p:anim calcmode="lin" valueType="num">
                                      <p:cBhvr>
                                        <p:cTn id="8" dur="500" fill="hold"/>
                                        <p:tgtEl>
                                          <p:spTgt spid="647">
                                            <p:txEl>
                                              <p:pRg st="2" end="2"/>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647">
                                            <p:txEl>
                                              <p:pRg st="3" end="3"/>
                                            </p:txEl>
                                          </p:spTgt>
                                        </p:tgtEl>
                                        <p:attrNameLst>
                                          <p:attrName>style.visibility</p:attrName>
                                        </p:attrNameLst>
                                      </p:cBhvr>
                                      <p:to>
                                        <p:strVal val="visible"/>
                                      </p:to>
                                    </p:set>
                                    <p:anim calcmode="lin" valueType="num">
                                      <p:cBhvr>
                                        <p:cTn id="12" dur="500" fill="hold"/>
                                        <p:tgtEl>
                                          <p:spTgt spid="647">
                                            <p:txEl>
                                              <p:pRg st="3" end="3"/>
                                            </p:txEl>
                                          </p:spTgt>
                                        </p:tgtEl>
                                        <p:attrNameLst>
                                          <p:attrName>ppt_x</p:attrName>
                                        </p:attrNameLst>
                                      </p:cBhvr>
                                      <p:tavLst>
                                        <p:tav tm="0">
                                          <p:val>
                                            <p:strVal val="#ppt_x"/>
                                          </p:val>
                                        </p:tav>
                                        <p:tav tm="100000">
                                          <p:val>
                                            <p:strVal val="#ppt_x"/>
                                          </p:val>
                                        </p:tav>
                                      </p:tavLst>
                                    </p:anim>
                                    <p:anim calcmode="lin" valueType="num">
                                      <p:cBhvr>
                                        <p:cTn id="13" dur="500" fill="hold"/>
                                        <p:tgtEl>
                                          <p:spTgt spid="647">
                                            <p:txEl>
                                              <p:pRg st="3" end="3"/>
                                            </p:txEl>
                                          </p:spTgt>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4" presetID="2" grpId="1" fill="hold">
                                  <p:stCondLst>
                                    <p:cond delay="0"/>
                                  </p:stCondLst>
                                  <p:iterate type="el" backwards="0">
                                    <p:tmAbs val="0"/>
                                  </p:iterate>
                                  <p:childTnLst>
                                    <p:set>
                                      <p:cBhvr>
                                        <p:cTn id="17" fill="hold"/>
                                        <p:tgtEl>
                                          <p:spTgt spid="647">
                                            <p:txEl>
                                              <p:pRg st="4" end="4"/>
                                            </p:txEl>
                                          </p:spTgt>
                                        </p:tgtEl>
                                        <p:attrNameLst>
                                          <p:attrName>style.visibility</p:attrName>
                                        </p:attrNameLst>
                                      </p:cBhvr>
                                      <p:to>
                                        <p:strVal val="visible"/>
                                      </p:to>
                                    </p:set>
                                    <p:anim calcmode="lin" valueType="num">
                                      <p:cBhvr>
                                        <p:cTn id="18" dur="500" fill="hold"/>
                                        <p:tgtEl>
                                          <p:spTgt spid="647">
                                            <p:txEl>
                                              <p:pRg st="4" end="4"/>
                                            </p:txEl>
                                          </p:spTgt>
                                        </p:tgtEl>
                                        <p:attrNameLst>
                                          <p:attrName>ppt_x</p:attrName>
                                        </p:attrNameLst>
                                      </p:cBhvr>
                                      <p:tavLst>
                                        <p:tav tm="0">
                                          <p:val>
                                            <p:strVal val="#ppt_x"/>
                                          </p:val>
                                        </p:tav>
                                        <p:tav tm="100000">
                                          <p:val>
                                            <p:strVal val="#ppt_x"/>
                                          </p:val>
                                        </p:tav>
                                      </p:tavLst>
                                    </p:anim>
                                    <p:anim calcmode="lin" valueType="num">
                                      <p:cBhvr>
                                        <p:cTn id="19" dur="500" fill="hold"/>
                                        <p:tgtEl>
                                          <p:spTgt spid="647">
                                            <p:txEl>
                                              <p:pRg st="4" end="4"/>
                                            </p:txEl>
                                          </p:spTgt>
                                        </p:tgtEl>
                                        <p:attrNameLst>
                                          <p:attrName>ppt_y</p:attrName>
                                        </p:attrNameLst>
                                      </p:cBhvr>
                                      <p:tavLst>
                                        <p:tav tm="0">
                                          <p:val>
                                            <p:strVal val="1+#ppt_h/2"/>
                                          </p:val>
                                        </p:tav>
                                        <p:tav tm="100000">
                                          <p:val>
                                            <p:strVal val="#ppt_y"/>
                                          </p:val>
                                        </p:tav>
                                      </p:tavLst>
                                    </p:anim>
                                  </p:childTnLst>
                                </p:cTn>
                              </p:par>
                            </p:childTnLst>
                          </p:cTn>
                        </p:par>
                        <p:par>
                          <p:cTn id="20" fill="hold">
                            <p:stCondLst>
                              <p:cond delay="500"/>
                            </p:stCondLst>
                            <p:childTnLst>
                              <p:par>
                                <p:cTn id="21" presetClass="entr" nodeType="afterEffect" presetSubtype="4" presetID="2" grpId="1" fill="hold">
                                  <p:stCondLst>
                                    <p:cond delay="0"/>
                                  </p:stCondLst>
                                  <p:iterate type="el" backwards="0">
                                    <p:tmAbs val="0"/>
                                  </p:iterate>
                                  <p:childTnLst>
                                    <p:set>
                                      <p:cBhvr>
                                        <p:cTn id="22" fill="hold"/>
                                        <p:tgtEl>
                                          <p:spTgt spid="647">
                                            <p:txEl>
                                              <p:pRg st="5" end="5"/>
                                            </p:txEl>
                                          </p:spTgt>
                                        </p:tgtEl>
                                        <p:attrNameLst>
                                          <p:attrName>style.visibility</p:attrName>
                                        </p:attrNameLst>
                                      </p:cBhvr>
                                      <p:to>
                                        <p:strVal val="visible"/>
                                      </p:to>
                                    </p:set>
                                    <p:anim calcmode="lin" valueType="num">
                                      <p:cBhvr>
                                        <p:cTn id="23" dur="500" fill="hold"/>
                                        <p:tgtEl>
                                          <p:spTgt spid="647">
                                            <p:txEl>
                                              <p:pRg st="5" end="5"/>
                                            </p:txEl>
                                          </p:spTgt>
                                        </p:tgtEl>
                                        <p:attrNameLst>
                                          <p:attrName>ppt_x</p:attrName>
                                        </p:attrNameLst>
                                      </p:cBhvr>
                                      <p:tavLst>
                                        <p:tav tm="0">
                                          <p:val>
                                            <p:strVal val="#ppt_x"/>
                                          </p:val>
                                        </p:tav>
                                        <p:tav tm="100000">
                                          <p:val>
                                            <p:strVal val="#ppt_x"/>
                                          </p:val>
                                        </p:tav>
                                      </p:tavLst>
                                    </p:anim>
                                    <p:anim calcmode="lin" valueType="num">
                                      <p:cBhvr>
                                        <p:cTn id="24" dur="500" fill="hold"/>
                                        <p:tgtEl>
                                          <p:spTgt spid="647">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25" fill="hold">
                      <p:stCondLst>
                        <p:cond delay="indefinite"/>
                      </p:stCondLst>
                      <p:childTnLst>
                        <p:par>
                          <p:cTn id="26" fill="hold">
                            <p:stCondLst>
                              <p:cond delay="0"/>
                            </p:stCondLst>
                            <p:childTnLst>
                              <p:par>
                                <p:cTn id="27" presetClass="entr" nodeType="clickEffect" presetSubtype="4" presetID="2" grpId="1" fill="hold">
                                  <p:stCondLst>
                                    <p:cond delay="0"/>
                                  </p:stCondLst>
                                  <p:iterate type="el" backwards="0">
                                    <p:tmAbs val="0"/>
                                  </p:iterate>
                                  <p:childTnLst>
                                    <p:set>
                                      <p:cBhvr>
                                        <p:cTn id="28" fill="hold"/>
                                        <p:tgtEl>
                                          <p:spTgt spid="647">
                                            <p:txEl>
                                              <p:pRg st="6" end="6"/>
                                            </p:txEl>
                                          </p:spTgt>
                                        </p:tgtEl>
                                        <p:attrNameLst>
                                          <p:attrName>style.visibility</p:attrName>
                                        </p:attrNameLst>
                                      </p:cBhvr>
                                      <p:to>
                                        <p:strVal val="visible"/>
                                      </p:to>
                                    </p:set>
                                    <p:anim calcmode="lin" valueType="num">
                                      <p:cBhvr>
                                        <p:cTn id="29" dur="500" fill="hold"/>
                                        <p:tgtEl>
                                          <p:spTgt spid="647">
                                            <p:txEl>
                                              <p:pRg st="6" end="6"/>
                                            </p:txEl>
                                          </p:spTgt>
                                        </p:tgtEl>
                                        <p:attrNameLst>
                                          <p:attrName>ppt_x</p:attrName>
                                        </p:attrNameLst>
                                      </p:cBhvr>
                                      <p:tavLst>
                                        <p:tav tm="0">
                                          <p:val>
                                            <p:strVal val="#ppt_x"/>
                                          </p:val>
                                        </p:tav>
                                        <p:tav tm="100000">
                                          <p:val>
                                            <p:strVal val="#ppt_x"/>
                                          </p:val>
                                        </p:tav>
                                      </p:tavLst>
                                    </p:anim>
                                    <p:anim calcmode="lin" valueType="num">
                                      <p:cBhvr>
                                        <p:cTn id="30" dur="500" fill="hold"/>
                                        <p:tgtEl>
                                          <p:spTgt spid="647">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1" fill="hold">
                                  <p:stCondLst>
                                    <p:cond delay="0"/>
                                  </p:stCondLst>
                                  <p:iterate type="el" backwards="0">
                                    <p:tmAbs val="0"/>
                                  </p:iterate>
                                  <p:childTnLst>
                                    <p:set>
                                      <p:cBhvr>
                                        <p:cTn id="34" fill="hold"/>
                                        <p:tgtEl>
                                          <p:spTgt spid="647">
                                            <p:txEl>
                                              <p:pRg st="7" end="7"/>
                                            </p:txEl>
                                          </p:spTgt>
                                        </p:tgtEl>
                                        <p:attrNameLst>
                                          <p:attrName>style.visibility</p:attrName>
                                        </p:attrNameLst>
                                      </p:cBhvr>
                                      <p:to>
                                        <p:strVal val="visible"/>
                                      </p:to>
                                    </p:set>
                                    <p:anim calcmode="lin" valueType="num">
                                      <p:cBhvr>
                                        <p:cTn id="35" dur="500" fill="hold"/>
                                        <p:tgtEl>
                                          <p:spTgt spid="647">
                                            <p:txEl>
                                              <p:pRg st="7" end="7"/>
                                            </p:txEl>
                                          </p:spTgt>
                                        </p:tgtEl>
                                        <p:attrNameLst>
                                          <p:attrName>ppt_x</p:attrName>
                                        </p:attrNameLst>
                                      </p:cBhvr>
                                      <p:tavLst>
                                        <p:tav tm="0">
                                          <p:val>
                                            <p:strVal val="#ppt_x"/>
                                          </p:val>
                                        </p:tav>
                                        <p:tav tm="100000">
                                          <p:val>
                                            <p:strVal val="#ppt_x"/>
                                          </p:val>
                                        </p:tav>
                                      </p:tavLst>
                                    </p:anim>
                                    <p:anim calcmode="lin" valueType="num">
                                      <p:cBhvr>
                                        <p:cTn id="36" dur="500" fill="hold"/>
                                        <p:tgtEl>
                                          <p:spTgt spid="647">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4" presetID="2" grpId="1" fill="hold">
                                  <p:stCondLst>
                                    <p:cond delay="0"/>
                                  </p:stCondLst>
                                  <p:iterate type="el" backwards="0">
                                    <p:tmAbs val="0"/>
                                  </p:iterate>
                                  <p:childTnLst>
                                    <p:set>
                                      <p:cBhvr>
                                        <p:cTn id="40" fill="hold"/>
                                        <p:tgtEl>
                                          <p:spTgt spid="647">
                                            <p:txEl>
                                              <p:pRg st="8" end="8"/>
                                            </p:txEl>
                                          </p:spTgt>
                                        </p:tgtEl>
                                        <p:attrNameLst>
                                          <p:attrName>style.visibility</p:attrName>
                                        </p:attrNameLst>
                                      </p:cBhvr>
                                      <p:to>
                                        <p:strVal val="visible"/>
                                      </p:to>
                                    </p:set>
                                    <p:anim calcmode="lin" valueType="num">
                                      <p:cBhvr>
                                        <p:cTn id="41" dur="500" fill="hold"/>
                                        <p:tgtEl>
                                          <p:spTgt spid="647">
                                            <p:txEl>
                                              <p:pRg st="8" end="8"/>
                                            </p:txEl>
                                          </p:spTgt>
                                        </p:tgtEl>
                                        <p:attrNameLst>
                                          <p:attrName>ppt_x</p:attrName>
                                        </p:attrNameLst>
                                      </p:cBhvr>
                                      <p:tavLst>
                                        <p:tav tm="0">
                                          <p:val>
                                            <p:strVal val="#ppt_x"/>
                                          </p:val>
                                        </p:tav>
                                        <p:tav tm="100000">
                                          <p:val>
                                            <p:strVal val="#ppt_x"/>
                                          </p:val>
                                        </p:tav>
                                      </p:tavLst>
                                    </p:anim>
                                    <p:anim calcmode="lin" valueType="num">
                                      <p:cBhvr>
                                        <p:cTn id="42" dur="500" fill="hold"/>
                                        <p:tgtEl>
                                          <p:spTgt spid="647">
                                            <p:txEl>
                                              <p:pRg st="8" end="8"/>
                                            </p:txEl>
                                          </p:spTgt>
                                        </p:tgtEl>
                                        <p:attrNameLst>
                                          <p:attrName>ppt_y</p:attrName>
                                        </p:attrNameLst>
                                      </p:cBhvr>
                                      <p:tavLst>
                                        <p:tav tm="0">
                                          <p:val>
                                            <p:strVal val="1+#ppt_h/2"/>
                                          </p:val>
                                        </p:tav>
                                        <p:tav tm="100000">
                                          <p:val>
                                            <p:strVal val="#ppt_y"/>
                                          </p:val>
                                        </p:tav>
                                      </p:tavLst>
                                    </p:anim>
                                  </p:childTnLst>
                                </p:cTn>
                              </p:par>
                            </p:childTnLst>
                          </p:cTn>
                        </p:par>
                        <p:par>
                          <p:cTn id="43" fill="hold">
                            <p:stCondLst>
                              <p:cond delay="500"/>
                            </p:stCondLst>
                            <p:childTnLst>
                              <p:par>
                                <p:cTn id="44" presetClass="entr" nodeType="afterEffect" presetSubtype="4" presetID="2" grpId="1" fill="hold">
                                  <p:stCondLst>
                                    <p:cond delay="0"/>
                                  </p:stCondLst>
                                  <p:iterate type="el" backwards="0">
                                    <p:tmAbs val="0"/>
                                  </p:iterate>
                                  <p:childTnLst>
                                    <p:set>
                                      <p:cBhvr>
                                        <p:cTn id="45" fill="hold"/>
                                        <p:tgtEl>
                                          <p:spTgt spid="647">
                                            <p:txEl>
                                              <p:pRg st="9" end="9"/>
                                            </p:txEl>
                                          </p:spTgt>
                                        </p:tgtEl>
                                        <p:attrNameLst>
                                          <p:attrName>style.visibility</p:attrName>
                                        </p:attrNameLst>
                                      </p:cBhvr>
                                      <p:to>
                                        <p:strVal val="visible"/>
                                      </p:to>
                                    </p:set>
                                    <p:anim calcmode="lin" valueType="num">
                                      <p:cBhvr>
                                        <p:cTn id="46" dur="500" fill="hold"/>
                                        <p:tgtEl>
                                          <p:spTgt spid="647">
                                            <p:txEl>
                                              <p:pRg st="9" end="9"/>
                                            </p:txEl>
                                          </p:spTgt>
                                        </p:tgtEl>
                                        <p:attrNameLst>
                                          <p:attrName>ppt_x</p:attrName>
                                        </p:attrNameLst>
                                      </p:cBhvr>
                                      <p:tavLst>
                                        <p:tav tm="0">
                                          <p:val>
                                            <p:strVal val="#ppt_x"/>
                                          </p:val>
                                        </p:tav>
                                        <p:tav tm="100000">
                                          <p:val>
                                            <p:strVal val="#ppt_x"/>
                                          </p:val>
                                        </p:tav>
                                      </p:tavLst>
                                    </p:anim>
                                    <p:anim calcmode="lin" valueType="num">
                                      <p:cBhvr>
                                        <p:cTn id="47" dur="500" fill="hold"/>
                                        <p:tgtEl>
                                          <p:spTgt spid="647">
                                            <p:txEl>
                                              <p:pRg st="9" end="9"/>
                                            </p:txEl>
                                          </p:spTgt>
                                        </p:tgtEl>
                                        <p:attrNameLst>
                                          <p:attrName>ppt_y</p:attrName>
                                        </p:attrNameLst>
                                      </p:cBhvr>
                                      <p:tavLst>
                                        <p:tav tm="0">
                                          <p:val>
                                            <p:strVal val="1+#ppt_h/2"/>
                                          </p:val>
                                        </p:tav>
                                        <p:tav tm="100000">
                                          <p:val>
                                            <p:strVal val="#ppt_y"/>
                                          </p:val>
                                        </p:tav>
                                      </p:tavLst>
                                    </p:anim>
                                  </p:childTnLst>
                                </p:cTn>
                              </p:par>
                            </p:childTnLst>
                          </p:cTn>
                        </p:par>
                      </p:childTnLst>
                    </p:cTn>
                  </p:par>
                  <p:par>
                    <p:cTn id="48" fill="hold">
                      <p:stCondLst>
                        <p:cond delay="indefinite"/>
                      </p:stCondLst>
                      <p:childTnLst>
                        <p:par>
                          <p:cTn id="49" fill="hold">
                            <p:stCondLst>
                              <p:cond delay="0"/>
                            </p:stCondLst>
                            <p:childTnLst>
                              <p:par>
                                <p:cTn id="50" presetClass="entr" nodeType="clickEffect" presetSubtype="4" presetID="2" grpId="1" fill="hold">
                                  <p:stCondLst>
                                    <p:cond delay="0"/>
                                  </p:stCondLst>
                                  <p:iterate type="el" backwards="0">
                                    <p:tmAbs val="0"/>
                                  </p:iterate>
                                  <p:childTnLst>
                                    <p:set>
                                      <p:cBhvr>
                                        <p:cTn id="51" fill="hold"/>
                                        <p:tgtEl>
                                          <p:spTgt spid="647">
                                            <p:txEl>
                                              <p:pRg st="10" end="10"/>
                                            </p:txEl>
                                          </p:spTgt>
                                        </p:tgtEl>
                                        <p:attrNameLst>
                                          <p:attrName>style.visibility</p:attrName>
                                        </p:attrNameLst>
                                      </p:cBhvr>
                                      <p:to>
                                        <p:strVal val="visible"/>
                                      </p:to>
                                    </p:set>
                                    <p:anim calcmode="lin" valueType="num">
                                      <p:cBhvr>
                                        <p:cTn id="52" dur="500" fill="hold"/>
                                        <p:tgtEl>
                                          <p:spTgt spid="647">
                                            <p:txEl>
                                              <p:pRg st="10" end="10"/>
                                            </p:txEl>
                                          </p:spTgt>
                                        </p:tgtEl>
                                        <p:attrNameLst>
                                          <p:attrName>ppt_x</p:attrName>
                                        </p:attrNameLst>
                                      </p:cBhvr>
                                      <p:tavLst>
                                        <p:tav tm="0">
                                          <p:val>
                                            <p:strVal val="#ppt_x"/>
                                          </p:val>
                                        </p:tav>
                                        <p:tav tm="100000">
                                          <p:val>
                                            <p:strVal val="#ppt_x"/>
                                          </p:val>
                                        </p:tav>
                                      </p:tavLst>
                                    </p:anim>
                                    <p:anim calcmode="lin" valueType="num">
                                      <p:cBhvr>
                                        <p:cTn id="53" dur="500" fill="hold"/>
                                        <p:tgtEl>
                                          <p:spTgt spid="647">
                                            <p:txEl>
                                              <p:pRg st="10" end="1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47" grpId="1"/>
    </p:bldLst>
  </p:timing>
</p:sld>
</file>

<file path=ppt/slides/slide4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49" name="Title 1"/>
          <p:cNvSpPr txBox="1"/>
          <p:nvPr>
            <p:ph type="title"/>
          </p:nvPr>
        </p:nvSpPr>
        <p:spPr>
          <a:prstGeom prst="rect">
            <a:avLst/>
          </a:prstGeom>
        </p:spPr>
        <p:txBody>
          <a:bodyPr/>
          <a:lstStyle/>
          <a:p>
            <a:pPr/>
            <a:r>
              <a:t>CSMA/CD Collisions</a:t>
            </a:r>
          </a:p>
        </p:txBody>
      </p:sp>
      <p:sp>
        <p:nvSpPr>
          <p:cNvPr id="650"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grpSp>
        <p:nvGrpSpPr>
          <p:cNvPr id="653" name="Group 15"/>
          <p:cNvGrpSpPr/>
          <p:nvPr/>
        </p:nvGrpSpPr>
        <p:grpSpPr>
          <a:xfrm>
            <a:off x="4308795" y="2080885"/>
            <a:ext cx="882055" cy="1316395"/>
            <a:chOff x="0" y="0"/>
            <a:chExt cx="882054" cy="1316394"/>
          </a:xfrm>
        </p:grpSpPr>
        <p:pic>
          <p:nvPicPr>
            <p:cNvPr id="651" name="Picture 4" descr="Picture 4"/>
            <p:cNvPicPr>
              <a:picLocks noChangeAspect="1"/>
            </p:cNvPicPr>
            <p:nvPr/>
          </p:nvPicPr>
          <p:blipFill>
            <a:blip r:embed="rId2">
              <a:extLst/>
            </a:blip>
            <a:stretch>
              <a:fillRect/>
            </a:stretch>
          </p:blipFill>
          <p:spPr>
            <a:xfrm>
              <a:off x="0" y="0"/>
              <a:ext cx="882055" cy="882055"/>
            </a:xfrm>
            <a:prstGeom prst="rect">
              <a:avLst/>
            </a:prstGeom>
            <a:ln w="12700" cap="flat">
              <a:noFill/>
              <a:miter lim="400000"/>
            </a:ln>
            <a:effectLst/>
          </p:spPr>
        </p:pic>
        <p:sp>
          <p:nvSpPr>
            <p:cNvPr id="652" name="TextBox 8"/>
            <p:cNvSpPr txBox="1"/>
            <p:nvPr/>
          </p:nvSpPr>
          <p:spPr>
            <a:xfrm>
              <a:off x="296906" y="882054"/>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A</a:t>
              </a:r>
            </a:p>
          </p:txBody>
        </p:sp>
      </p:grpSp>
      <p:grpSp>
        <p:nvGrpSpPr>
          <p:cNvPr id="656" name="Group 14"/>
          <p:cNvGrpSpPr/>
          <p:nvPr/>
        </p:nvGrpSpPr>
        <p:grpSpPr>
          <a:xfrm>
            <a:off x="5430877" y="2080885"/>
            <a:ext cx="882055" cy="1316394"/>
            <a:chOff x="0" y="0"/>
            <a:chExt cx="882054" cy="1316393"/>
          </a:xfrm>
        </p:grpSpPr>
        <p:pic>
          <p:nvPicPr>
            <p:cNvPr id="654" name="Picture 5" descr="Picture 5"/>
            <p:cNvPicPr>
              <a:picLocks noChangeAspect="1"/>
            </p:cNvPicPr>
            <p:nvPr/>
          </p:nvPicPr>
          <p:blipFill>
            <a:blip r:embed="rId2">
              <a:extLst/>
            </a:blip>
            <a:stretch>
              <a:fillRect/>
            </a:stretch>
          </p:blipFill>
          <p:spPr>
            <a:xfrm>
              <a:off x="0" y="0"/>
              <a:ext cx="882055" cy="882055"/>
            </a:xfrm>
            <a:prstGeom prst="rect">
              <a:avLst/>
            </a:prstGeom>
            <a:ln w="12700" cap="flat">
              <a:noFill/>
              <a:miter lim="400000"/>
            </a:ln>
            <a:effectLst/>
          </p:spPr>
        </p:pic>
        <p:sp>
          <p:nvSpPr>
            <p:cNvPr id="655" name="TextBox 9"/>
            <p:cNvSpPr txBox="1"/>
            <p:nvPr/>
          </p:nvSpPr>
          <p:spPr>
            <a:xfrm>
              <a:off x="312757" y="882053"/>
              <a:ext cx="2565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a:t>
              </a:r>
            </a:p>
          </p:txBody>
        </p:sp>
      </p:grpSp>
      <p:grpSp>
        <p:nvGrpSpPr>
          <p:cNvPr id="659" name="Group 13"/>
          <p:cNvGrpSpPr/>
          <p:nvPr/>
        </p:nvGrpSpPr>
        <p:grpSpPr>
          <a:xfrm>
            <a:off x="6539310" y="2080885"/>
            <a:ext cx="882055" cy="1316395"/>
            <a:chOff x="0" y="0"/>
            <a:chExt cx="882054" cy="1316394"/>
          </a:xfrm>
        </p:grpSpPr>
        <p:pic>
          <p:nvPicPr>
            <p:cNvPr id="657" name="Picture 6" descr="Picture 6"/>
            <p:cNvPicPr>
              <a:picLocks noChangeAspect="1"/>
            </p:cNvPicPr>
            <p:nvPr/>
          </p:nvPicPr>
          <p:blipFill>
            <a:blip r:embed="rId2">
              <a:extLst/>
            </a:blip>
            <a:stretch>
              <a:fillRect/>
            </a:stretch>
          </p:blipFill>
          <p:spPr>
            <a:xfrm>
              <a:off x="0" y="0"/>
              <a:ext cx="882055" cy="882055"/>
            </a:xfrm>
            <a:prstGeom prst="rect">
              <a:avLst/>
            </a:prstGeom>
            <a:ln w="12700" cap="flat">
              <a:noFill/>
              <a:miter lim="400000"/>
            </a:ln>
            <a:effectLst/>
          </p:spPr>
        </p:pic>
        <p:sp>
          <p:nvSpPr>
            <p:cNvPr id="658" name="TextBox 10"/>
            <p:cNvSpPr txBox="1"/>
            <p:nvPr/>
          </p:nvSpPr>
          <p:spPr>
            <a:xfrm>
              <a:off x="296906" y="882054"/>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C</a:t>
              </a:r>
            </a:p>
          </p:txBody>
        </p:sp>
      </p:grpSp>
      <p:grpSp>
        <p:nvGrpSpPr>
          <p:cNvPr id="662" name="Group 12"/>
          <p:cNvGrpSpPr/>
          <p:nvPr/>
        </p:nvGrpSpPr>
        <p:grpSpPr>
          <a:xfrm>
            <a:off x="7647746" y="2080884"/>
            <a:ext cx="882055" cy="1316395"/>
            <a:chOff x="0" y="0"/>
            <a:chExt cx="882054" cy="1316394"/>
          </a:xfrm>
        </p:grpSpPr>
        <p:pic>
          <p:nvPicPr>
            <p:cNvPr id="660" name="Picture 7" descr="Picture 7"/>
            <p:cNvPicPr>
              <a:picLocks noChangeAspect="1"/>
            </p:cNvPicPr>
            <p:nvPr/>
          </p:nvPicPr>
          <p:blipFill>
            <a:blip r:embed="rId2">
              <a:extLst/>
            </a:blip>
            <a:stretch>
              <a:fillRect/>
            </a:stretch>
          </p:blipFill>
          <p:spPr>
            <a:xfrm>
              <a:off x="0" y="0"/>
              <a:ext cx="882055" cy="882055"/>
            </a:xfrm>
            <a:prstGeom prst="rect">
              <a:avLst/>
            </a:prstGeom>
            <a:ln w="12700" cap="flat">
              <a:noFill/>
              <a:miter lim="400000"/>
            </a:ln>
            <a:effectLst/>
          </p:spPr>
        </p:pic>
        <p:sp>
          <p:nvSpPr>
            <p:cNvPr id="661" name="TextBox 11"/>
            <p:cNvSpPr txBox="1"/>
            <p:nvPr/>
          </p:nvSpPr>
          <p:spPr>
            <a:xfrm>
              <a:off x="296906" y="882054"/>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D</a:t>
              </a:r>
            </a:p>
          </p:txBody>
        </p:sp>
      </p:grpSp>
      <p:sp>
        <p:nvSpPr>
          <p:cNvPr id="663" name="Chevron 19"/>
          <p:cNvSpPr/>
          <p:nvPr/>
        </p:nvSpPr>
        <p:spPr>
          <a:xfrm rot="16200000">
            <a:off x="4712846" y="1956009"/>
            <a:ext cx="2348408" cy="5340187"/>
          </a:xfrm>
          <a:prstGeom prst="chevron">
            <a:avLst>
              <a:gd name="adj" fmla="val 41974"/>
            </a:avLst>
          </a:prstGeom>
          <a:solidFill>
            <a:schemeClr val="accent1">
              <a:alpha val="25000"/>
            </a:schemeClr>
          </a:solidFill>
          <a:ln w="19050">
            <a:solidFill>
              <a:srgbClr val="21768B"/>
            </a:solidFill>
          </a:ln>
        </p:spPr>
        <p:txBody>
          <a:bodyPr lIns="45719" rIns="45719" anchor="ctr"/>
          <a:lstStyle/>
          <a:p>
            <a:pPr algn="ctr"/>
          </a:p>
        </p:txBody>
      </p:sp>
      <p:sp>
        <p:nvSpPr>
          <p:cNvPr id="664" name="Chevron 21"/>
          <p:cNvSpPr/>
          <p:nvPr/>
        </p:nvSpPr>
        <p:spPr>
          <a:xfrm rot="16200000">
            <a:off x="6946485" y="991740"/>
            <a:ext cx="2284577" cy="7714691"/>
          </a:xfrm>
          <a:prstGeom prst="chevron">
            <a:avLst>
              <a:gd name="adj" fmla="val 60918"/>
            </a:avLst>
          </a:prstGeom>
          <a:solidFill>
            <a:schemeClr val="accent3">
              <a:alpha val="25000"/>
            </a:schemeClr>
          </a:solidFill>
          <a:ln w="19050">
            <a:solidFill>
              <a:srgbClr val="78310B"/>
            </a:solidFill>
          </a:ln>
        </p:spPr>
        <p:txBody>
          <a:bodyPr lIns="45719" rIns="45719" anchor="ctr"/>
          <a:lstStyle/>
          <a:p>
            <a:pPr algn="ctr"/>
          </a:p>
        </p:txBody>
      </p:sp>
      <p:sp>
        <p:nvSpPr>
          <p:cNvPr id="665" name="Rectangle 20"/>
          <p:cNvSpPr/>
          <p:nvPr/>
        </p:nvSpPr>
        <p:spPr>
          <a:xfrm>
            <a:off x="3216956" y="2770682"/>
            <a:ext cx="1091839" cy="4073670"/>
          </a:xfrm>
          <a:prstGeom prst="rect">
            <a:avLst/>
          </a:prstGeom>
          <a:solidFill>
            <a:srgbClr val="FFFFFF"/>
          </a:solidFill>
          <a:ln w="19050">
            <a:solidFill>
              <a:srgbClr val="FFFFFF"/>
            </a:solidFill>
          </a:ln>
        </p:spPr>
        <p:txBody>
          <a:bodyPr lIns="45719" rIns="45719" anchor="ctr"/>
          <a:lstStyle/>
          <a:p>
            <a:pPr algn="ctr">
              <a:defRPr>
                <a:solidFill>
                  <a:srgbClr val="FFFFFF"/>
                </a:solidFill>
              </a:defRPr>
            </a:pPr>
          </a:p>
        </p:txBody>
      </p:sp>
      <p:sp>
        <p:nvSpPr>
          <p:cNvPr id="666" name="Rectangle 22"/>
          <p:cNvSpPr/>
          <p:nvPr/>
        </p:nvSpPr>
        <p:spPr>
          <a:xfrm>
            <a:off x="8557144" y="2770683"/>
            <a:ext cx="586857" cy="4073670"/>
          </a:xfrm>
          <a:prstGeom prst="rect">
            <a:avLst/>
          </a:prstGeom>
          <a:solidFill>
            <a:srgbClr val="FFFFFF"/>
          </a:solidFill>
          <a:ln w="19050">
            <a:solidFill>
              <a:srgbClr val="FFFFFF"/>
            </a:solidFill>
          </a:ln>
        </p:spPr>
        <p:txBody>
          <a:bodyPr lIns="45719" rIns="45719" anchor="ctr"/>
          <a:lstStyle/>
          <a:p>
            <a:pPr algn="ctr">
              <a:defRPr>
                <a:solidFill>
                  <a:srgbClr val="FFFFFF"/>
                </a:solidFill>
              </a:defRPr>
            </a:pPr>
          </a:p>
        </p:txBody>
      </p:sp>
      <p:sp>
        <p:nvSpPr>
          <p:cNvPr id="667" name="Straight Arrow Connector 16"/>
          <p:cNvSpPr/>
          <p:nvPr/>
        </p:nvSpPr>
        <p:spPr>
          <a:xfrm flipH="1">
            <a:off x="4308795" y="3424603"/>
            <a:ext cx="1" cy="3049603"/>
          </a:xfrm>
          <a:prstGeom prst="line">
            <a:avLst/>
          </a:prstGeom>
          <a:ln w="57150">
            <a:solidFill>
              <a:srgbClr val="000000"/>
            </a:solidFill>
            <a:tailEnd type="triangle"/>
          </a:ln>
        </p:spPr>
        <p:txBody>
          <a:bodyPr lIns="45719" rIns="45719"/>
          <a:lstStyle/>
          <a:p>
            <a:pPr/>
          </a:p>
        </p:txBody>
      </p:sp>
      <p:sp>
        <p:nvSpPr>
          <p:cNvPr id="668" name="TextBox 17"/>
          <p:cNvSpPr txBox="1"/>
          <p:nvPr/>
        </p:nvSpPr>
        <p:spPr>
          <a:xfrm rot="16200000">
            <a:off x="3699717" y="5039139"/>
            <a:ext cx="716718"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Time</a:t>
            </a:r>
          </a:p>
        </p:txBody>
      </p:sp>
      <p:sp>
        <p:nvSpPr>
          <p:cNvPr id="669" name="Straight Arrow Connector 23"/>
          <p:cNvSpPr/>
          <p:nvPr/>
        </p:nvSpPr>
        <p:spPr>
          <a:xfrm>
            <a:off x="8529800" y="3424601"/>
            <a:ext cx="1" cy="3049604"/>
          </a:xfrm>
          <a:prstGeom prst="line">
            <a:avLst/>
          </a:prstGeom>
          <a:ln w="57150">
            <a:solidFill>
              <a:srgbClr val="000000"/>
            </a:solidFill>
            <a:tailEnd type="triangle"/>
          </a:ln>
        </p:spPr>
        <p:txBody>
          <a:bodyPr lIns="45719" rIns="45719"/>
          <a:lstStyle/>
          <a:p>
            <a:pPr/>
          </a:p>
        </p:txBody>
      </p:sp>
      <p:sp>
        <p:nvSpPr>
          <p:cNvPr id="670" name="Straight Connector 25"/>
          <p:cNvSpPr/>
          <p:nvPr/>
        </p:nvSpPr>
        <p:spPr>
          <a:xfrm flipH="1">
            <a:off x="4308795" y="3424601"/>
            <a:ext cx="1578257" cy="4"/>
          </a:xfrm>
          <a:prstGeom prst="line">
            <a:avLst/>
          </a:prstGeom>
          <a:ln w="38100">
            <a:solidFill>
              <a:srgbClr val="000000"/>
            </a:solidFill>
            <a:prstDash val="sysDot"/>
          </a:ln>
        </p:spPr>
        <p:txBody>
          <a:bodyPr lIns="45719" rIns="45719"/>
          <a:lstStyle/>
          <a:p>
            <a:pPr/>
          </a:p>
        </p:txBody>
      </p:sp>
      <p:sp>
        <p:nvSpPr>
          <p:cNvPr id="671" name="Straight Connector 26"/>
          <p:cNvSpPr/>
          <p:nvPr/>
        </p:nvSpPr>
        <p:spPr>
          <a:xfrm flipH="1">
            <a:off x="8088773" y="3706798"/>
            <a:ext cx="441027" cy="1"/>
          </a:xfrm>
          <a:prstGeom prst="line">
            <a:avLst/>
          </a:prstGeom>
          <a:ln w="38100">
            <a:solidFill>
              <a:srgbClr val="000000"/>
            </a:solidFill>
            <a:prstDash val="sysDot"/>
          </a:ln>
        </p:spPr>
        <p:txBody>
          <a:bodyPr lIns="45719" rIns="45719"/>
          <a:lstStyle/>
          <a:p>
            <a:pPr/>
          </a:p>
        </p:txBody>
      </p:sp>
      <p:sp>
        <p:nvSpPr>
          <p:cNvPr id="672" name="TextBox 28"/>
          <p:cNvSpPr txBox="1"/>
          <p:nvPr/>
        </p:nvSpPr>
        <p:spPr>
          <a:xfrm>
            <a:off x="3886553" y="3193769"/>
            <a:ext cx="298858" cy="4922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t</a:t>
            </a:r>
            <a:r>
              <a:rPr baseline="-25000"/>
              <a:t>0</a:t>
            </a:r>
          </a:p>
        </p:txBody>
      </p:sp>
      <p:sp>
        <p:nvSpPr>
          <p:cNvPr id="673" name="TextBox 29"/>
          <p:cNvSpPr txBox="1"/>
          <p:nvPr/>
        </p:nvSpPr>
        <p:spPr>
          <a:xfrm>
            <a:off x="8529800" y="3475964"/>
            <a:ext cx="298858" cy="492253"/>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t</a:t>
            </a:r>
            <a:r>
              <a:rPr baseline="-25000"/>
              <a:t>1</a:t>
            </a:r>
          </a:p>
        </p:txBody>
      </p:sp>
      <p:sp>
        <p:nvSpPr>
          <p:cNvPr id="674" name="Straight Connector 32"/>
          <p:cNvSpPr/>
          <p:nvPr/>
        </p:nvSpPr>
        <p:spPr>
          <a:xfrm flipV="1">
            <a:off x="5900698" y="4503768"/>
            <a:ext cx="1" cy="321122"/>
          </a:xfrm>
          <a:prstGeom prst="line">
            <a:avLst/>
          </a:prstGeom>
          <a:ln w="76200">
            <a:solidFill>
              <a:schemeClr val="accent2"/>
            </a:solidFill>
          </a:ln>
        </p:spPr>
        <p:txBody>
          <a:bodyPr lIns="45719" rIns="45719"/>
          <a:lstStyle/>
          <a:p>
            <a:pPr/>
          </a:p>
        </p:txBody>
      </p:sp>
      <p:sp>
        <p:nvSpPr>
          <p:cNvPr id="675" name="Straight Connector 34"/>
          <p:cNvSpPr/>
          <p:nvPr/>
        </p:nvSpPr>
        <p:spPr>
          <a:xfrm flipV="1">
            <a:off x="8098072" y="4264036"/>
            <a:ext cx="1" cy="321122"/>
          </a:xfrm>
          <a:prstGeom prst="line">
            <a:avLst/>
          </a:prstGeom>
          <a:ln w="76200">
            <a:solidFill>
              <a:schemeClr val="accent2"/>
            </a:solidFill>
          </a:ln>
        </p:spPr>
        <p:txBody>
          <a:bodyPr lIns="45719" rIns="45719"/>
          <a:lstStyle/>
          <a:p>
            <a:pPr/>
          </a:p>
        </p:txBody>
      </p:sp>
      <p:grpSp>
        <p:nvGrpSpPr>
          <p:cNvPr id="678" name="Group 35"/>
          <p:cNvGrpSpPr/>
          <p:nvPr/>
        </p:nvGrpSpPr>
        <p:grpSpPr>
          <a:xfrm>
            <a:off x="5856101" y="5212955"/>
            <a:ext cx="2101516" cy="1411844"/>
            <a:chOff x="0" y="0"/>
            <a:chExt cx="2101514" cy="1411843"/>
          </a:xfrm>
        </p:grpSpPr>
        <p:sp>
          <p:nvSpPr>
            <p:cNvPr id="676" name="Rectangle 36"/>
            <p:cNvSpPr/>
            <p:nvPr/>
          </p:nvSpPr>
          <p:spPr>
            <a:xfrm>
              <a:off x="29506" y="0"/>
              <a:ext cx="2072009" cy="1379186"/>
            </a:xfrm>
            <a:prstGeom prst="rect">
              <a:avLst/>
            </a:prstGeom>
            <a:solidFill>
              <a:schemeClr val="accent2"/>
            </a:solidFill>
            <a:ln w="5715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77" name="Content Placeholder 2"/>
            <p:cNvSpPr txBox="1"/>
            <p:nvPr/>
          </p:nvSpPr>
          <p:spPr>
            <a:xfrm>
              <a:off x="-1" y="32658"/>
              <a:ext cx="2035731" cy="137918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rmAutofit fontScale="100000" lnSpcReduction="0"/>
            </a:bodyPr>
            <a:lstStyle>
              <a:lvl1pPr indent="114300" algn="ctr">
                <a:lnSpc>
                  <a:spcPct val="90000"/>
                </a:lnSpc>
                <a:spcBef>
                  <a:spcPts val="600"/>
                </a:spcBef>
                <a:defRPr sz="2900">
                  <a:solidFill>
                    <a:srgbClr val="FFFFFF"/>
                  </a:solidFill>
                </a:defRPr>
              </a:lvl1pPr>
            </a:lstStyle>
            <a:p>
              <a:pPr/>
              <a:r>
                <a:t>Detect Collision and Abort</a:t>
              </a:r>
            </a:p>
          </p:txBody>
        </p:sp>
      </p:grpSp>
      <p:sp>
        <p:nvSpPr>
          <p:cNvPr id="679" name="Content Placeholder 3"/>
          <p:cNvSpPr txBox="1"/>
          <p:nvPr>
            <p:ph type="body" sz="half" idx="1"/>
          </p:nvPr>
        </p:nvSpPr>
        <p:spPr>
          <a:xfrm>
            <a:off x="-1" y="1600200"/>
            <a:ext cx="3886555" cy="5105400"/>
          </a:xfrm>
          <a:prstGeom prst="rect">
            <a:avLst/>
          </a:prstGeom>
        </p:spPr>
        <p:txBody>
          <a:bodyPr/>
          <a:lstStyle/>
          <a:p>
            <a:pPr/>
            <a:r>
              <a:t>Collisions can occur</a:t>
            </a:r>
          </a:p>
          <a:p>
            <a:pPr/>
            <a:r>
              <a:t>Collisions are quickly detected and aborted</a:t>
            </a:r>
          </a:p>
          <a:p>
            <a:pPr/>
            <a:r>
              <a:t>Note the role of </a:t>
            </a:r>
            <a:r>
              <a:rPr>
                <a:solidFill>
                  <a:schemeClr val="accent1"/>
                </a:solidFill>
              </a:rPr>
              <a:t>distance</a:t>
            </a:r>
            <a:r>
              <a:t>, </a:t>
            </a:r>
            <a:r>
              <a:rPr>
                <a:solidFill>
                  <a:schemeClr val="accent1"/>
                </a:solidFill>
              </a:rPr>
              <a:t>propagation delay</a:t>
            </a:r>
            <a:r>
              <a:t>, and </a:t>
            </a:r>
            <a:r>
              <a:rPr>
                <a:solidFill>
                  <a:schemeClr val="accent1"/>
                </a:solidFill>
              </a:rPr>
              <a:t>frame length</a:t>
            </a:r>
          </a:p>
        </p:txBody>
      </p:sp>
      <p:sp>
        <p:nvSpPr>
          <p:cNvPr id="680" name="Straight Arrow Connector 40"/>
          <p:cNvSpPr/>
          <p:nvPr/>
        </p:nvSpPr>
        <p:spPr>
          <a:xfrm flipH="1" flipV="1">
            <a:off x="4333726" y="1867285"/>
            <a:ext cx="4093776" cy="1"/>
          </a:xfrm>
          <a:prstGeom prst="line">
            <a:avLst/>
          </a:prstGeom>
          <a:ln w="57150">
            <a:solidFill>
              <a:srgbClr val="000000"/>
            </a:solidFill>
            <a:headEnd type="oval"/>
            <a:tailEnd type="oval"/>
          </a:ln>
        </p:spPr>
        <p:txBody>
          <a:bodyPr lIns="45719" rIns="45719"/>
          <a:lstStyle/>
          <a:p>
            <a:pPr/>
          </a:p>
        </p:txBody>
      </p:sp>
      <p:sp>
        <p:nvSpPr>
          <p:cNvPr id="681" name="TextBox 41"/>
          <p:cNvSpPr txBox="1"/>
          <p:nvPr/>
        </p:nvSpPr>
        <p:spPr>
          <a:xfrm>
            <a:off x="4803611" y="1433521"/>
            <a:ext cx="3045283"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Spatial Layout of Hosts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72"/>
                                        </p:tgtEl>
                                        <p:attrNameLst>
                                          <p:attrName>style.visibility</p:attrName>
                                        </p:attrNameLst>
                                      </p:cBhvr>
                                      <p:to>
                                        <p:strVal val="visible"/>
                                      </p:to>
                                    </p:set>
                                    <p:anim calcmode="lin" valueType="num">
                                      <p:cBhvr>
                                        <p:cTn id="7" dur="500" fill="hold"/>
                                        <p:tgtEl>
                                          <p:spTgt spid="672"/>
                                        </p:tgtEl>
                                        <p:attrNameLst>
                                          <p:attrName>ppt_x</p:attrName>
                                        </p:attrNameLst>
                                      </p:cBhvr>
                                      <p:tavLst>
                                        <p:tav tm="0">
                                          <p:val>
                                            <p:strVal val="#ppt_x"/>
                                          </p:val>
                                        </p:tav>
                                        <p:tav tm="100000">
                                          <p:val>
                                            <p:strVal val="#ppt_x"/>
                                          </p:val>
                                        </p:tav>
                                      </p:tavLst>
                                    </p:anim>
                                    <p:anim calcmode="lin" valueType="num">
                                      <p:cBhvr>
                                        <p:cTn id="8" dur="500" fill="hold"/>
                                        <p:tgtEl>
                                          <p:spTgt spid="672"/>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8" presetID="22" grpId="2" fill="hold">
                                  <p:stCondLst>
                                    <p:cond delay="0"/>
                                  </p:stCondLst>
                                  <p:iterate type="el" backwards="0">
                                    <p:tmAbs val="0"/>
                                  </p:iterate>
                                  <p:childTnLst>
                                    <p:set>
                                      <p:cBhvr>
                                        <p:cTn id="11" fill="hold"/>
                                        <p:tgtEl>
                                          <p:spTgt spid="670"/>
                                        </p:tgtEl>
                                        <p:attrNameLst>
                                          <p:attrName>style.visibility</p:attrName>
                                        </p:attrNameLst>
                                      </p:cBhvr>
                                      <p:to>
                                        <p:strVal val="visible"/>
                                      </p:to>
                                    </p:set>
                                    <p:animEffect filter="wipe(left)" transition="in">
                                      <p:cBhvr>
                                        <p:cTn id="12" dur="500"/>
                                        <p:tgtEl>
                                          <p:spTgt spid="670"/>
                                        </p:tgtEl>
                                      </p:cBhvr>
                                    </p:animEffect>
                                  </p:childTnLst>
                                </p:cTn>
                              </p:par>
                            </p:childTnLst>
                          </p:cTn>
                        </p:par>
                        <p:par>
                          <p:cTn id="13" fill="hold">
                            <p:stCondLst>
                              <p:cond delay="1000"/>
                            </p:stCondLst>
                            <p:childTnLst>
                              <p:par>
                                <p:cTn id="14" presetClass="entr" nodeType="afterEffect" presetSubtype="1" presetID="22" grpId="3" fill="hold">
                                  <p:stCondLst>
                                    <p:cond delay="0"/>
                                  </p:stCondLst>
                                  <p:iterate type="el" backwards="0">
                                    <p:tmAbs val="0"/>
                                  </p:iterate>
                                  <p:childTnLst>
                                    <p:set>
                                      <p:cBhvr>
                                        <p:cTn id="15" fill="hold"/>
                                        <p:tgtEl>
                                          <p:spTgt spid="663"/>
                                        </p:tgtEl>
                                        <p:attrNameLst>
                                          <p:attrName>style.visibility</p:attrName>
                                        </p:attrNameLst>
                                      </p:cBhvr>
                                      <p:to>
                                        <p:strVal val="visible"/>
                                      </p:to>
                                    </p:set>
                                    <p:animEffect filter="wipe(up)" transition="in">
                                      <p:cBhvr>
                                        <p:cTn id="16" dur="500"/>
                                        <p:tgtEl>
                                          <p:spTgt spid="663"/>
                                        </p:tgtEl>
                                      </p:cBhvr>
                                    </p:animEffec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4" presetID="2" grpId="4" fill="hold">
                                  <p:stCondLst>
                                    <p:cond delay="0"/>
                                  </p:stCondLst>
                                  <p:iterate type="el" backwards="0">
                                    <p:tmAbs val="0"/>
                                  </p:iterate>
                                  <p:childTnLst>
                                    <p:set>
                                      <p:cBhvr>
                                        <p:cTn id="20" fill="hold"/>
                                        <p:tgtEl>
                                          <p:spTgt spid="673"/>
                                        </p:tgtEl>
                                        <p:attrNameLst>
                                          <p:attrName>style.visibility</p:attrName>
                                        </p:attrNameLst>
                                      </p:cBhvr>
                                      <p:to>
                                        <p:strVal val="visible"/>
                                      </p:to>
                                    </p:set>
                                    <p:anim calcmode="lin" valueType="num">
                                      <p:cBhvr>
                                        <p:cTn id="21" dur="500" fill="hold"/>
                                        <p:tgtEl>
                                          <p:spTgt spid="673"/>
                                        </p:tgtEl>
                                        <p:attrNameLst>
                                          <p:attrName>ppt_x</p:attrName>
                                        </p:attrNameLst>
                                      </p:cBhvr>
                                      <p:tavLst>
                                        <p:tav tm="0">
                                          <p:val>
                                            <p:strVal val="#ppt_x"/>
                                          </p:val>
                                        </p:tav>
                                        <p:tav tm="100000">
                                          <p:val>
                                            <p:strVal val="#ppt_x"/>
                                          </p:val>
                                        </p:tav>
                                      </p:tavLst>
                                    </p:anim>
                                    <p:anim calcmode="lin" valueType="num">
                                      <p:cBhvr>
                                        <p:cTn id="22" dur="500" fill="hold"/>
                                        <p:tgtEl>
                                          <p:spTgt spid="673"/>
                                        </p:tgtEl>
                                        <p:attrNameLst>
                                          <p:attrName>ppt_y</p:attrName>
                                        </p:attrNameLst>
                                      </p:cBhvr>
                                      <p:tavLst>
                                        <p:tav tm="0">
                                          <p:val>
                                            <p:strVal val="1+#ppt_h/2"/>
                                          </p:val>
                                        </p:tav>
                                        <p:tav tm="100000">
                                          <p:val>
                                            <p:strVal val="#ppt_y"/>
                                          </p:val>
                                        </p:tav>
                                      </p:tavLst>
                                    </p:anim>
                                  </p:childTnLst>
                                </p:cTn>
                              </p:par>
                            </p:childTnLst>
                          </p:cTn>
                        </p:par>
                        <p:par>
                          <p:cTn id="23" fill="hold">
                            <p:stCondLst>
                              <p:cond delay="500"/>
                            </p:stCondLst>
                            <p:childTnLst>
                              <p:par>
                                <p:cTn id="24" presetClass="entr" nodeType="afterEffect" presetSubtype="2" presetID="22" grpId="5" fill="hold">
                                  <p:stCondLst>
                                    <p:cond delay="0"/>
                                  </p:stCondLst>
                                  <p:iterate type="el" backwards="0">
                                    <p:tmAbs val="0"/>
                                  </p:iterate>
                                  <p:childTnLst>
                                    <p:set>
                                      <p:cBhvr>
                                        <p:cTn id="25" fill="hold"/>
                                        <p:tgtEl>
                                          <p:spTgt spid="671"/>
                                        </p:tgtEl>
                                        <p:attrNameLst>
                                          <p:attrName>style.visibility</p:attrName>
                                        </p:attrNameLst>
                                      </p:cBhvr>
                                      <p:to>
                                        <p:strVal val="visible"/>
                                      </p:to>
                                    </p:set>
                                    <p:animEffect filter="wipe(right)" transition="in">
                                      <p:cBhvr>
                                        <p:cTn id="26" dur="500"/>
                                        <p:tgtEl>
                                          <p:spTgt spid="671"/>
                                        </p:tgtEl>
                                      </p:cBhvr>
                                    </p:animEffect>
                                  </p:childTnLst>
                                </p:cTn>
                              </p:par>
                            </p:childTnLst>
                          </p:cTn>
                        </p:par>
                        <p:par>
                          <p:cTn id="27" fill="hold">
                            <p:stCondLst>
                              <p:cond delay="1000"/>
                            </p:stCondLst>
                            <p:childTnLst>
                              <p:par>
                                <p:cTn id="28" presetClass="entr" nodeType="afterEffect" presetSubtype="1" presetID="22" grpId="6" fill="hold">
                                  <p:stCondLst>
                                    <p:cond delay="0"/>
                                  </p:stCondLst>
                                  <p:iterate type="el" backwards="0">
                                    <p:tmAbs val="0"/>
                                  </p:iterate>
                                  <p:childTnLst>
                                    <p:set>
                                      <p:cBhvr>
                                        <p:cTn id="29" fill="hold"/>
                                        <p:tgtEl>
                                          <p:spTgt spid="664"/>
                                        </p:tgtEl>
                                        <p:attrNameLst>
                                          <p:attrName>style.visibility</p:attrName>
                                        </p:attrNameLst>
                                      </p:cBhvr>
                                      <p:to>
                                        <p:strVal val="visible"/>
                                      </p:to>
                                    </p:set>
                                    <p:animEffect filter="wipe(up)" transition="in">
                                      <p:cBhvr>
                                        <p:cTn id="30" dur="500"/>
                                        <p:tgtEl>
                                          <p:spTgt spid="664"/>
                                        </p:tgtEl>
                                      </p:cBhvr>
                                    </p:animEffect>
                                  </p:childTnLst>
                                </p:cTn>
                              </p:par>
                            </p:childTnLst>
                          </p:cTn>
                        </p:par>
                      </p:childTnLst>
                    </p:cTn>
                  </p:par>
                  <p:par>
                    <p:cTn id="31" fill="hold">
                      <p:stCondLst>
                        <p:cond delay="indefinite"/>
                      </p:stCondLst>
                      <p:childTnLst>
                        <p:par>
                          <p:cTn id="32" fill="hold">
                            <p:stCondLst>
                              <p:cond delay="0"/>
                            </p:stCondLst>
                            <p:childTnLst>
                              <p:par>
                                <p:cTn id="33" presetClass="entr" nodeType="clickEffect" presetSubtype="4" presetID="2" grpId="7" fill="hold">
                                  <p:stCondLst>
                                    <p:cond delay="0"/>
                                  </p:stCondLst>
                                  <p:iterate type="el" backwards="0">
                                    <p:tmAbs val="0"/>
                                  </p:iterate>
                                  <p:childTnLst>
                                    <p:set>
                                      <p:cBhvr>
                                        <p:cTn id="34" fill="hold"/>
                                        <p:tgtEl>
                                          <p:spTgt spid="679">
                                            <p:txEl>
                                              <p:pRg st="1" end="1"/>
                                            </p:txEl>
                                          </p:spTgt>
                                        </p:tgtEl>
                                        <p:attrNameLst>
                                          <p:attrName>style.visibility</p:attrName>
                                        </p:attrNameLst>
                                      </p:cBhvr>
                                      <p:to>
                                        <p:strVal val="visible"/>
                                      </p:to>
                                    </p:set>
                                    <p:anim calcmode="lin" valueType="num">
                                      <p:cBhvr>
                                        <p:cTn id="35" dur="500" fill="hold"/>
                                        <p:tgtEl>
                                          <p:spTgt spid="679">
                                            <p:txEl>
                                              <p:pRg st="1" end="1"/>
                                            </p:txEl>
                                          </p:spTgt>
                                        </p:tgtEl>
                                        <p:attrNameLst>
                                          <p:attrName>ppt_x</p:attrName>
                                        </p:attrNameLst>
                                      </p:cBhvr>
                                      <p:tavLst>
                                        <p:tav tm="0">
                                          <p:val>
                                            <p:strVal val="#ppt_x"/>
                                          </p:val>
                                        </p:tav>
                                        <p:tav tm="100000">
                                          <p:val>
                                            <p:strVal val="#ppt_x"/>
                                          </p:val>
                                        </p:tav>
                                      </p:tavLst>
                                    </p:anim>
                                    <p:anim calcmode="lin" valueType="num">
                                      <p:cBhvr>
                                        <p:cTn id="36" dur="500" fill="hold"/>
                                        <p:tgtEl>
                                          <p:spTgt spid="679">
                                            <p:txEl>
                                              <p:pRg st="1" end="1"/>
                                            </p:txEl>
                                          </p:spTgt>
                                        </p:tgtEl>
                                        <p:attrNameLst>
                                          <p:attrName>ppt_y</p:attrName>
                                        </p:attrNameLst>
                                      </p:cBhvr>
                                      <p:tavLst>
                                        <p:tav tm="0">
                                          <p:val>
                                            <p:strVal val="1+#ppt_h/2"/>
                                          </p:val>
                                        </p:tav>
                                        <p:tav tm="100000">
                                          <p:val>
                                            <p:strVal val="#ppt_y"/>
                                          </p:val>
                                        </p:tav>
                                      </p:tavLst>
                                    </p:anim>
                                  </p:childTnLst>
                                </p:cTn>
                              </p:par>
                            </p:childTnLst>
                          </p:cTn>
                        </p:par>
                        <p:par>
                          <p:cTn id="37" fill="hold">
                            <p:stCondLst>
                              <p:cond delay="500"/>
                            </p:stCondLst>
                            <p:childTnLst>
                              <p:par>
                                <p:cTn id="38" presetClass="entr" nodeType="afterEffect" presetSubtype="4" presetID="2" grpId="8" fill="hold">
                                  <p:stCondLst>
                                    <p:cond delay="0"/>
                                  </p:stCondLst>
                                  <p:iterate type="el" backwards="0">
                                    <p:tmAbs val="0"/>
                                  </p:iterate>
                                  <p:childTnLst>
                                    <p:set>
                                      <p:cBhvr>
                                        <p:cTn id="39" fill="hold"/>
                                        <p:tgtEl>
                                          <p:spTgt spid="674"/>
                                        </p:tgtEl>
                                        <p:attrNameLst>
                                          <p:attrName>style.visibility</p:attrName>
                                        </p:attrNameLst>
                                      </p:cBhvr>
                                      <p:to>
                                        <p:strVal val="visible"/>
                                      </p:to>
                                    </p:set>
                                    <p:anim calcmode="lin" valueType="num">
                                      <p:cBhvr>
                                        <p:cTn id="40" dur="500" fill="hold"/>
                                        <p:tgtEl>
                                          <p:spTgt spid="674"/>
                                        </p:tgtEl>
                                        <p:attrNameLst>
                                          <p:attrName>ppt_x</p:attrName>
                                        </p:attrNameLst>
                                      </p:cBhvr>
                                      <p:tavLst>
                                        <p:tav tm="0">
                                          <p:val>
                                            <p:strVal val="#ppt_x"/>
                                          </p:val>
                                        </p:tav>
                                        <p:tav tm="100000">
                                          <p:val>
                                            <p:strVal val="#ppt_x"/>
                                          </p:val>
                                        </p:tav>
                                      </p:tavLst>
                                    </p:anim>
                                    <p:anim calcmode="lin" valueType="num">
                                      <p:cBhvr>
                                        <p:cTn id="41" dur="500" fill="hold"/>
                                        <p:tgtEl>
                                          <p:spTgt spid="674"/>
                                        </p:tgtEl>
                                        <p:attrNameLst>
                                          <p:attrName>ppt_y</p:attrName>
                                        </p:attrNameLst>
                                      </p:cBhvr>
                                      <p:tavLst>
                                        <p:tav tm="0">
                                          <p:val>
                                            <p:strVal val="1+#ppt_h/2"/>
                                          </p:val>
                                        </p:tav>
                                        <p:tav tm="100000">
                                          <p:val>
                                            <p:strVal val="#ppt_y"/>
                                          </p:val>
                                        </p:tav>
                                      </p:tavLst>
                                    </p:anim>
                                  </p:childTnLst>
                                </p:cTn>
                              </p:par>
                            </p:childTnLst>
                          </p:cTn>
                        </p:par>
                        <p:par>
                          <p:cTn id="42" fill="hold">
                            <p:stCondLst>
                              <p:cond delay="1000"/>
                            </p:stCondLst>
                            <p:childTnLst>
                              <p:par>
                                <p:cTn id="43" presetClass="entr" nodeType="afterEffect" presetSubtype="4" presetID="2" grpId="9" fill="hold">
                                  <p:stCondLst>
                                    <p:cond delay="0"/>
                                  </p:stCondLst>
                                  <p:iterate type="el" backwards="0">
                                    <p:tmAbs val="0"/>
                                  </p:iterate>
                                  <p:childTnLst>
                                    <p:set>
                                      <p:cBhvr>
                                        <p:cTn id="44" fill="hold"/>
                                        <p:tgtEl>
                                          <p:spTgt spid="675"/>
                                        </p:tgtEl>
                                        <p:attrNameLst>
                                          <p:attrName>style.visibility</p:attrName>
                                        </p:attrNameLst>
                                      </p:cBhvr>
                                      <p:to>
                                        <p:strVal val="visible"/>
                                      </p:to>
                                    </p:set>
                                    <p:anim calcmode="lin" valueType="num">
                                      <p:cBhvr>
                                        <p:cTn id="45" dur="500" fill="hold"/>
                                        <p:tgtEl>
                                          <p:spTgt spid="675"/>
                                        </p:tgtEl>
                                        <p:attrNameLst>
                                          <p:attrName>ppt_x</p:attrName>
                                        </p:attrNameLst>
                                      </p:cBhvr>
                                      <p:tavLst>
                                        <p:tav tm="0">
                                          <p:val>
                                            <p:strVal val="#ppt_x"/>
                                          </p:val>
                                        </p:tav>
                                        <p:tav tm="100000">
                                          <p:val>
                                            <p:strVal val="#ppt_x"/>
                                          </p:val>
                                        </p:tav>
                                      </p:tavLst>
                                    </p:anim>
                                    <p:anim calcmode="lin" valueType="num">
                                      <p:cBhvr>
                                        <p:cTn id="46" dur="500" fill="hold"/>
                                        <p:tgtEl>
                                          <p:spTgt spid="675"/>
                                        </p:tgtEl>
                                        <p:attrNameLst>
                                          <p:attrName>ppt_y</p:attrName>
                                        </p:attrNameLst>
                                      </p:cBhvr>
                                      <p:tavLst>
                                        <p:tav tm="0">
                                          <p:val>
                                            <p:strVal val="1+#ppt_h/2"/>
                                          </p:val>
                                        </p:tav>
                                        <p:tav tm="100000">
                                          <p:val>
                                            <p:strVal val="#ppt_y"/>
                                          </p:val>
                                        </p:tav>
                                      </p:tavLst>
                                    </p:anim>
                                  </p:childTnLst>
                                </p:cTn>
                              </p:par>
                            </p:childTnLst>
                          </p:cTn>
                        </p:par>
                        <p:par>
                          <p:cTn id="47" fill="hold">
                            <p:stCondLst>
                              <p:cond delay="1500"/>
                            </p:stCondLst>
                            <p:childTnLst>
                              <p:par>
                                <p:cTn id="48" presetClass="entr" nodeType="afterEffect" presetSubtype="4" presetID="2" grpId="10" fill="hold">
                                  <p:stCondLst>
                                    <p:cond delay="0"/>
                                  </p:stCondLst>
                                  <p:iterate type="el" backwards="0">
                                    <p:tmAbs val="0"/>
                                  </p:iterate>
                                  <p:childTnLst>
                                    <p:set>
                                      <p:cBhvr>
                                        <p:cTn id="49" fill="hold"/>
                                        <p:tgtEl>
                                          <p:spTgt spid="678"/>
                                        </p:tgtEl>
                                        <p:attrNameLst>
                                          <p:attrName>style.visibility</p:attrName>
                                        </p:attrNameLst>
                                      </p:cBhvr>
                                      <p:to>
                                        <p:strVal val="visible"/>
                                      </p:to>
                                    </p:set>
                                    <p:anim calcmode="lin" valueType="num">
                                      <p:cBhvr>
                                        <p:cTn id="50" dur="500" fill="hold"/>
                                        <p:tgtEl>
                                          <p:spTgt spid="678"/>
                                        </p:tgtEl>
                                        <p:attrNameLst>
                                          <p:attrName>ppt_x</p:attrName>
                                        </p:attrNameLst>
                                      </p:cBhvr>
                                      <p:tavLst>
                                        <p:tav tm="0">
                                          <p:val>
                                            <p:strVal val="#ppt_x"/>
                                          </p:val>
                                        </p:tav>
                                        <p:tav tm="100000">
                                          <p:val>
                                            <p:strVal val="#ppt_x"/>
                                          </p:val>
                                        </p:tav>
                                      </p:tavLst>
                                    </p:anim>
                                    <p:anim calcmode="lin" valueType="num">
                                      <p:cBhvr>
                                        <p:cTn id="51" dur="500" fill="hold"/>
                                        <p:tgtEl>
                                          <p:spTgt spid="678"/>
                                        </p:tgtEl>
                                        <p:attrNameLst>
                                          <p:attrName>ppt_y</p:attrName>
                                        </p:attrNameLst>
                                      </p:cBhvr>
                                      <p:tavLst>
                                        <p:tav tm="0">
                                          <p:val>
                                            <p:strVal val="1+#ppt_h/2"/>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Class="entr" nodeType="clickEffect" presetSubtype="4" presetID="2" grpId="7" fill="hold">
                                  <p:stCondLst>
                                    <p:cond delay="0"/>
                                  </p:stCondLst>
                                  <p:iterate type="el" backwards="0">
                                    <p:tmAbs val="0"/>
                                  </p:iterate>
                                  <p:childTnLst>
                                    <p:set>
                                      <p:cBhvr>
                                        <p:cTn id="55" fill="hold"/>
                                        <p:tgtEl>
                                          <p:spTgt spid="679">
                                            <p:txEl>
                                              <p:pRg st="2" end="2"/>
                                            </p:txEl>
                                          </p:spTgt>
                                        </p:tgtEl>
                                        <p:attrNameLst>
                                          <p:attrName>style.visibility</p:attrName>
                                        </p:attrNameLst>
                                      </p:cBhvr>
                                      <p:to>
                                        <p:strVal val="visible"/>
                                      </p:to>
                                    </p:set>
                                    <p:anim calcmode="lin" valueType="num">
                                      <p:cBhvr>
                                        <p:cTn id="56" dur="500" fill="hold"/>
                                        <p:tgtEl>
                                          <p:spTgt spid="679">
                                            <p:txEl>
                                              <p:pRg st="2" end="2"/>
                                            </p:txEl>
                                          </p:spTgt>
                                        </p:tgtEl>
                                        <p:attrNameLst>
                                          <p:attrName>ppt_x</p:attrName>
                                        </p:attrNameLst>
                                      </p:cBhvr>
                                      <p:tavLst>
                                        <p:tav tm="0">
                                          <p:val>
                                            <p:strVal val="#ppt_x"/>
                                          </p:val>
                                        </p:tav>
                                        <p:tav tm="100000">
                                          <p:val>
                                            <p:strVal val="#ppt_x"/>
                                          </p:val>
                                        </p:tav>
                                      </p:tavLst>
                                    </p:anim>
                                    <p:anim calcmode="lin" valueType="num">
                                      <p:cBhvr>
                                        <p:cTn id="57" dur="500" fill="hold"/>
                                        <p:tgtEl>
                                          <p:spTgt spid="679">
                                            <p:txEl>
                                              <p:pRg st="2" end="2"/>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679" grpId="7"/>
      <p:bldP build="whole" bldLvl="1" animBg="1" rev="0" advAuto="0" spid="672" grpId="1"/>
      <p:bldP build="whole" bldLvl="1" animBg="1" rev="0" advAuto="0" spid="678" grpId="10"/>
      <p:bldP build="whole" bldLvl="1" animBg="1" rev="0" advAuto="0" spid="670" grpId="2"/>
      <p:bldP build="whole" bldLvl="1" animBg="1" rev="0" advAuto="0" spid="675" grpId="9"/>
      <p:bldP build="whole" bldLvl="1" animBg="1" rev="0" advAuto="0" spid="673" grpId="4"/>
      <p:bldP build="whole" bldLvl="1" animBg="1" rev="0" advAuto="0" spid="671" grpId="5"/>
      <p:bldP build="whole" bldLvl="1" animBg="1" rev="0" advAuto="0" spid="664" grpId="6"/>
      <p:bldP build="whole" bldLvl="1" animBg="1" rev="0" advAuto="0" spid="663" grpId="3"/>
      <p:bldP build="whole" bldLvl="1" animBg="1" rev="0" advAuto="0" spid="674" grpId="8"/>
    </p:bldLst>
  </p:timing>
</p:sld>
</file>

<file path=ppt/slides/slide4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83" name="Title 1"/>
          <p:cNvSpPr txBox="1"/>
          <p:nvPr>
            <p:ph type="title"/>
          </p:nvPr>
        </p:nvSpPr>
        <p:spPr>
          <a:prstGeom prst="rect">
            <a:avLst/>
          </a:prstGeom>
        </p:spPr>
        <p:txBody>
          <a:bodyPr/>
          <a:lstStyle/>
          <a:p>
            <a:pPr/>
            <a:r>
              <a:t>Exponential Backoff</a:t>
            </a:r>
          </a:p>
        </p:txBody>
      </p:sp>
      <p:sp>
        <p:nvSpPr>
          <p:cNvPr id="68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85" name="Content Placeholder 3"/>
          <p:cNvSpPr txBox="1"/>
          <p:nvPr>
            <p:ph type="body" idx="1"/>
          </p:nvPr>
        </p:nvSpPr>
        <p:spPr>
          <a:xfrm>
            <a:off x="0" y="1600200"/>
            <a:ext cx="9144000" cy="5105400"/>
          </a:xfrm>
          <a:prstGeom prst="rect">
            <a:avLst/>
          </a:prstGeom>
        </p:spPr>
        <p:txBody>
          <a:bodyPr/>
          <a:lstStyle/>
          <a:p>
            <a:pPr/>
            <a:r>
              <a:t>When a sender detects a collision, send “jam signal”</a:t>
            </a:r>
          </a:p>
          <a:p>
            <a:pPr lvl="1" marL="640080" indent="-274320">
              <a:spcBef>
                <a:spcPts val="500"/>
              </a:spcBef>
              <a:buClr>
                <a:schemeClr val="accent1"/>
              </a:buClr>
              <a:defRPr sz="2600"/>
            </a:pPr>
            <a:r>
              <a:t>Make sure all hosts are aware of collision</a:t>
            </a:r>
          </a:p>
          <a:p>
            <a:pPr lvl="1" marL="640080" indent="-274320">
              <a:spcBef>
                <a:spcPts val="500"/>
              </a:spcBef>
              <a:buClr>
                <a:schemeClr val="accent1"/>
              </a:buClr>
              <a:defRPr sz="2600"/>
            </a:pPr>
            <a:r>
              <a:t>Jam signal is 32 bits long (plus header overhead)</a:t>
            </a:r>
          </a:p>
          <a:p>
            <a:pPr/>
            <a:r>
              <a:t>Exponential backoff operates in multiples of 512 bits</a:t>
            </a:r>
          </a:p>
          <a:p>
            <a:pPr lvl="1" marL="640080" indent="-274320">
              <a:spcBef>
                <a:spcPts val="500"/>
              </a:spcBef>
              <a:buClr>
                <a:schemeClr val="accent1"/>
              </a:buClr>
              <a:defRPr sz="2600"/>
            </a:pPr>
            <a:r>
              <a:t>Select </a:t>
            </a:r>
            <a:r>
              <a:rPr i="1"/>
              <a:t>k</a:t>
            </a:r>
            <a:r>
              <a:t> ∈ [0, 2</a:t>
            </a:r>
            <a:r>
              <a:rPr baseline="30000"/>
              <a:t>n</a:t>
            </a:r>
            <a:r>
              <a:t> – 1], where </a:t>
            </a:r>
            <a:r>
              <a:rPr i="1"/>
              <a:t>n</a:t>
            </a:r>
            <a:r>
              <a:t> = number of collisions</a:t>
            </a:r>
          </a:p>
          <a:p>
            <a:pPr lvl="1" marL="640080" indent="-274320">
              <a:spcBef>
                <a:spcPts val="500"/>
              </a:spcBef>
              <a:buClr>
                <a:schemeClr val="accent1"/>
              </a:buClr>
              <a:defRPr sz="2600"/>
            </a:pPr>
            <a:r>
              <a:t>Wait </a:t>
            </a:r>
            <a:r>
              <a:rPr i="1"/>
              <a:t>k</a:t>
            </a:r>
            <a:r>
              <a:t> * 51.2</a:t>
            </a:r>
            <a:r>
              <a:rPr sz="2000"/>
              <a:t>µ</a:t>
            </a:r>
            <a:r>
              <a:t>s before retransmission</a:t>
            </a:r>
          </a:p>
          <a:p>
            <a:pPr lvl="1" marL="640080" indent="-274320">
              <a:spcBef>
                <a:spcPts val="500"/>
              </a:spcBef>
              <a:buClr>
                <a:schemeClr val="accent1"/>
              </a:buClr>
              <a:defRPr i="1" sz="2600"/>
            </a:pPr>
            <a:r>
              <a:t>n</a:t>
            </a:r>
            <a:r>
              <a:rPr i="0"/>
              <a:t> is capped at 10, frame dropped after 16 collisions</a:t>
            </a:r>
          </a:p>
          <a:p>
            <a:pPr/>
            <a:r>
              <a:t>Backoff time is divided into </a:t>
            </a:r>
            <a:r>
              <a:rPr>
                <a:solidFill>
                  <a:schemeClr val="accent1"/>
                </a:solidFill>
              </a:rPr>
              <a:t>contention slots</a:t>
            </a:r>
          </a:p>
        </p:txBody>
      </p:sp>
      <p:grpSp>
        <p:nvGrpSpPr>
          <p:cNvPr id="688" name="Group 4"/>
          <p:cNvGrpSpPr/>
          <p:nvPr/>
        </p:nvGrpSpPr>
        <p:grpSpPr>
          <a:xfrm>
            <a:off x="6616320" y="3460758"/>
            <a:ext cx="2330742" cy="3102404"/>
            <a:chOff x="0" y="0"/>
            <a:chExt cx="2330740" cy="3102403"/>
          </a:xfrm>
        </p:grpSpPr>
        <p:sp>
          <p:nvSpPr>
            <p:cNvPr id="686" name="Rectangular Callout 5"/>
            <p:cNvSpPr/>
            <p:nvPr/>
          </p:nvSpPr>
          <p:spPr>
            <a:xfrm flipH="1">
              <a:off x="1" y="0"/>
              <a:ext cx="2330740" cy="310240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4957"/>
                  </a:moveTo>
                  <a:lnTo>
                    <a:pt x="3600" y="14957"/>
                  </a:lnTo>
                  <a:lnTo>
                    <a:pt x="10577" y="0"/>
                  </a:lnTo>
                  <a:lnTo>
                    <a:pt x="9000" y="14957"/>
                  </a:lnTo>
                  <a:lnTo>
                    <a:pt x="21600" y="14957"/>
                  </a:lnTo>
                  <a:lnTo>
                    <a:pt x="21600" y="21600"/>
                  </a:lnTo>
                  <a:lnTo>
                    <a:pt x="0" y="21600"/>
                  </a:lnTo>
                  <a:lnTo>
                    <a:pt x="0" y="16064"/>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687" name="TextBox 6"/>
            <p:cNvSpPr txBox="1"/>
            <p:nvPr/>
          </p:nvSpPr>
          <p:spPr>
            <a:xfrm>
              <a:off x="0" y="2148296"/>
              <a:ext cx="2330740"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Remember this number</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88"/>
                                        </p:tgtEl>
                                        <p:attrNameLst>
                                          <p:attrName>style.visibility</p:attrName>
                                        </p:attrNameLst>
                                      </p:cBhvr>
                                      <p:to>
                                        <p:strVal val="visible"/>
                                      </p:to>
                                    </p:set>
                                    <p:anim calcmode="lin" valueType="num">
                                      <p:cBhvr>
                                        <p:cTn id="7" dur="500" fill="hold"/>
                                        <p:tgtEl>
                                          <p:spTgt spid="688"/>
                                        </p:tgtEl>
                                        <p:attrNameLst>
                                          <p:attrName>ppt_x</p:attrName>
                                        </p:attrNameLst>
                                      </p:cBhvr>
                                      <p:tavLst>
                                        <p:tav tm="0">
                                          <p:val>
                                            <p:strVal val="#ppt_x"/>
                                          </p:val>
                                        </p:tav>
                                        <p:tav tm="100000">
                                          <p:val>
                                            <p:strVal val="#ppt_x"/>
                                          </p:val>
                                        </p:tav>
                                      </p:tavLst>
                                    </p:anim>
                                    <p:anim calcmode="lin" valueType="num">
                                      <p:cBhvr>
                                        <p:cTn id="8" dur="500" fill="hold"/>
                                        <p:tgtEl>
                                          <p:spTgt spid="68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688" grpId="1"/>
    </p:bldLst>
  </p:timing>
</p:sld>
</file>

<file path=ppt/slides/slide4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692" name="Title 1"/>
          <p:cNvSpPr txBox="1"/>
          <p:nvPr>
            <p:ph type="title"/>
          </p:nvPr>
        </p:nvSpPr>
        <p:spPr>
          <a:prstGeom prst="rect">
            <a:avLst/>
          </a:prstGeom>
        </p:spPr>
        <p:txBody>
          <a:bodyPr/>
          <a:lstStyle/>
          <a:p>
            <a:pPr/>
            <a:r>
              <a:t>Minimum Packet Sizes</a:t>
            </a:r>
          </a:p>
        </p:txBody>
      </p:sp>
      <p:sp>
        <p:nvSpPr>
          <p:cNvPr id="693"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694" name="Content Placeholder 3"/>
          <p:cNvSpPr txBox="1"/>
          <p:nvPr>
            <p:ph type="body" sz="half" idx="1"/>
          </p:nvPr>
        </p:nvSpPr>
        <p:spPr>
          <a:xfrm>
            <a:off x="0" y="1600200"/>
            <a:ext cx="9144000" cy="1989161"/>
          </a:xfrm>
          <a:prstGeom prst="rect">
            <a:avLst/>
          </a:prstGeom>
        </p:spPr>
        <p:txBody>
          <a:bodyPr/>
          <a:lstStyle/>
          <a:p>
            <a:pPr/>
            <a:r>
              <a:t>Why is the minimum packet size 64 bytes?</a:t>
            </a:r>
          </a:p>
          <a:p>
            <a:pPr lvl="1" marL="640080" indent="-274320">
              <a:spcBef>
                <a:spcPts val="500"/>
              </a:spcBef>
              <a:buClr>
                <a:schemeClr val="accent1"/>
              </a:buClr>
              <a:defRPr sz="2600">
                <a:solidFill>
                  <a:schemeClr val="accent2"/>
                </a:solidFill>
              </a:defRPr>
            </a:pPr>
            <a:r>
              <a:t>To give hosts enough time to detect collisions</a:t>
            </a:r>
          </a:p>
          <a:p>
            <a:pPr/>
            <a:r>
              <a:t>What is the relationship between packet size and cable length?</a:t>
            </a:r>
          </a:p>
        </p:txBody>
      </p:sp>
      <p:sp>
        <p:nvSpPr>
          <p:cNvPr id="695" name="Straight Connector 4"/>
          <p:cNvSpPr/>
          <p:nvPr/>
        </p:nvSpPr>
        <p:spPr>
          <a:xfrm>
            <a:off x="4023709" y="5010856"/>
            <a:ext cx="4570575" cy="1"/>
          </a:xfrm>
          <a:prstGeom prst="line">
            <a:avLst/>
          </a:prstGeom>
          <a:ln w="57150">
            <a:solidFill>
              <a:srgbClr val="464646"/>
            </a:solidFill>
          </a:ln>
        </p:spPr>
        <p:txBody>
          <a:bodyPr lIns="45719" rIns="45719"/>
          <a:lstStyle/>
          <a:p>
            <a:pPr/>
          </a:p>
        </p:txBody>
      </p:sp>
      <p:grpSp>
        <p:nvGrpSpPr>
          <p:cNvPr id="698" name="Group 6"/>
          <p:cNvGrpSpPr/>
          <p:nvPr/>
        </p:nvGrpSpPr>
        <p:grpSpPr>
          <a:xfrm>
            <a:off x="3616835" y="3895156"/>
            <a:ext cx="813749" cy="1197588"/>
            <a:chOff x="0" y="0"/>
            <a:chExt cx="813748" cy="1197586"/>
          </a:xfrm>
        </p:grpSpPr>
        <p:sp>
          <p:nvSpPr>
            <p:cNvPr id="696" name="Up Arrow Callout 7"/>
            <p:cNvSpPr/>
            <p:nvPr/>
          </p:nvSpPr>
          <p:spPr>
            <a:xfrm>
              <a:off x="203011" y="715909"/>
              <a:ext cx="489614" cy="481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47"/>
                  </a:moveTo>
                  <a:lnTo>
                    <a:pt x="6596" y="13147"/>
                  </a:lnTo>
                  <a:lnTo>
                    <a:pt x="6596" y="0"/>
                  </a:lnTo>
                  <a:lnTo>
                    <a:pt x="15004" y="0"/>
                  </a:lnTo>
                  <a:lnTo>
                    <a:pt x="15004" y="13147"/>
                  </a:lnTo>
                  <a:lnTo>
                    <a:pt x="21600" y="13147"/>
                  </a:lnTo>
                  <a:lnTo>
                    <a:pt x="21600" y="21600"/>
                  </a:lnTo>
                  <a:lnTo>
                    <a:pt x="0" y="21600"/>
                  </a:lnTo>
                  <a:close/>
                </a:path>
              </a:pathLst>
            </a:custGeom>
            <a:solidFill>
              <a:schemeClr val="accent1"/>
            </a:solidFill>
            <a:ln w="1905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697" name="Picture 2" descr="Picture 2"/>
            <p:cNvPicPr>
              <a:picLocks noChangeAspect="1"/>
            </p:cNvPicPr>
            <p:nvPr/>
          </p:nvPicPr>
          <p:blipFill>
            <a:blip r:embed="rId3">
              <a:extLst/>
            </a:blip>
            <a:stretch>
              <a:fillRect/>
            </a:stretch>
          </p:blipFill>
          <p:spPr>
            <a:xfrm>
              <a:off x="0" y="-1"/>
              <a:ext cx="813749" cy="813749"/>
            </a:xfrm>
            <a:prstGeom prst="rect">
              <a:avLst/>
            </a:prstGeom>
            <a:ln w="12700" cap="flat">
              <a:noFill/>
              <a:miter lim="400000"/>
            </a:ln>
            <a:effectLst/>
          </p:spPr>
        </p:pic>
      </p:grpSp>
      <p:grpSp>
        <p:nvGrpSpPr>
          <p:cNvPr id="701" name="Group 9"/>
          <p:cNvGrpSpPr/>
          <p:nvPr/>
        </p:nvGrpSpPr>
        <p:grpSpPr>
          <a:xfrm>
            <a:off x="8141064" y="3895156"/>
            <a:ext cx="813749" cy="1197588"/>
            <a:chOff x="0" y="0"/>
            <a:chExt cx="813748" cy="1197586"/>
          </a:xfrm>
        </p:grpSpPr>
        <p:sp>
          <p:nvSpPr>
            <p:cNvPr id="699" name="Up Arrow Callout 10"/>
            <p:cNvSpPr/>
            <p:nvPr/>
          </p:nvSpPr>
          <p:spPr>
            <a:xfrm>
              <a:off x="208413" y="715909"/>
              <a:ext cx="489613" cy="48167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3147"/>
                  </a:moveTo>
                  <a:lnTo>
                    <a:pt x="6596" y="13147"/>
                  </a:lnTo>
                  <a:lnTo>
                    <a:pt x="6596" y="0"/>
                  </a:lnTo>
                  <a:lnTo>
                    <a:pt x="15004" y="0"/>
                  </a:lnTo>
                  <a:lnTo>
                    <a:pt x="15004" y="13147"/>
                  </a:lnTo>
                  <a:lnTo>
                    <a:pt x="21600" y="13147"/>
                  </a:lnTo>
                  <a:lnTo>
                    <a:pt x="21600" y="21600"/>
                  </a:lnTo>
                  <a:lnTo>
                    <a:pt x="0" y="21600"/>
                  </a:lnTo>
                  <a:close/>
                </a:path>
              </a:pathLst>
            </a:custGeom>
            <a:solidFill>
              <a:schemeClr val="accent1"/>
            </a:solidFill>
            <a:ln w="19050" cap="flat">
              <a:solidFill>
                <a:srgbClr val="21768B"/>
              </a:solidFill>
              <a:prstDash val="solid"/>
              <a:round/>
            </a:ln>
            <a:effectLst/>
          </p:spPr>
          <p:txBody>
            <a:bodyPr wrap="square" lIns="45719" tIns="45719" rIns="45719" bIns="45719" numCol="1" anchor="ctr">
              <a:noAutofit/>
            </a:bodyPr>
            <a:lstStyle/>
            <a:p>
              <a:pPr algn="ctr">
                <a:defRPr>
                  <a:solidFill>
                    <a:srgbClr val="FFFFFF"/>
                  </a:solidFill>
                </a:defRPr>
              </a:pPr>
            </a:p>
          </p:txBody>
        </p:sp>
        <p:pic>
          <p:nvPicPr>
            <p:cNvPr id="700" name="Picture 2" descr="Picture 2"/>
            <p:cNvPicPr>
              <a:picLocks noChangeAspect="1"/>
            </p:cNvPicPr>
            <p:nvPr/>
          </p:nvPicPr>
          <p:blipFill>
            <a:blip r:embed="rId3">
              <a:extLst/>
            </a:blip>
            <a:stretch>
              <a:fillRect/>
            </a:stretch>
          </p:blipFill>
          <p:spPr>
            <a:xfrm>
              <a:off x="0" y="-1"/>
              <a:ext cx="813749" cy="813749"/>
            </a:xfrm>
            <a:prstGeom prst="rect">
              <a:avLst/>
            </a:prstGeom>
            <a:ln w="12700" cap="flat">
              <a:noFill/>
              <a:miter lim="400000"/>
            </a:ln>
            <a:effectLst/>
          </p:spPr>
        </p:pic>
      </p:grpSp>
      <p:sp>
        <p:nvSpPr>
          <p:cNvPr id="702" name="Oval 12"/>
          <p:cNvSpPr/>
          <p:nvPr/>
        </p:nvSpPr>
        <p:spPr>
          <a:xfrm>
            <a:off x="8423685" y="4826611"/>
            <a:ext cx="341195" cy="341195"/>
          </a:xfrm>
          <a:prstGeom prst="ellipse">
            <a:avLst/>
          </a:prstGeom>
          <a:solidFill>
            <a:schemeClr val="accent2"/>
          </a:solidFill>
          <a:ln w="19050">
            <a:solidFill>
              <a:srgbClr val="6D0F14"/>
            </a:solidFill>
          </a:ln>
        </p:spPr>
        <p:txBody>
          <a:bodyPr lIns="45719" rIns="45719" anchor="ctr"/>
          <a:lstStyle/>
          <a:p>
            <a:pPr algn="ctr">
              <a:defRPr>
                <a:solidFill>
                  <a:srgbClr val="FFFFFF"/>
                </a:solidFill>
              </a:defRPr>
            </a:pPr>
          </a:p>
        </p:txBody>
      </p:sp>
      <p:sp>
        <p:nvSpPr>
          <p:cNvPr id="703" name="Oval 13"/>
          <p:cNvSpPr/>
          <p:nvPr/>
        </p:nvSpPr>
        <p:spPr>
          <a:xfrm>
            <a:off x="3902886" y="4840259"/>
            <a:ext cx="341195" cy="341195"/>
          </a:xfrm>
          <a:prstGeom prst="ellipse">
            <a:avLst/>
          </a:prstGeom>
          <a:solidFill>
            <a:schemeClr val="accent2"/>
          </a:solidFill>
          <a:ln w="19050">
            <a:solidFill>
              <a:srgbClr val="6D0F14"/>
            </a:solidFill>
          </a:ln>
        </p:spPr>
        <p:txBody>
          <a:bodyPr lIns="45719" rIns="45719" anchor="ctr"/>
          <a:lstStyle/>
          <a:p>
            <a:pPr algn="ctr">
              <a:defRPr>
                <a:solidFill>
                  <a:srgbClr val="FFFFFF"/>
                </a:solidFill>
              </a:defRPr>
            </a:pPr>
          </a:p>
        </p:txBody>
      </p:sp>
      <p:sp>
        <p:nvSpPr>
          <p:cNvPr id="704" name="Left Brace 17"/>
          <p:cNvSpPr/>
          <p:nvPr/>
        </p:nvSpPr>
        <p:spPr>
          <a:xfrm rot="5400000">
            <a:off x="6097857" y="2853664"/>
            <a:ext cx="375931" cy="371048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1600" y="21600"/>
                </a:moveTo>
                <a:cubicBezTo>
                  <a:pt x="15635" y="21600"/>
                  <a:pt x="10800" y="21518"/>
                  <a:pt x="10800" y="21418"/>
                </a:cubicBezTo>
                <a:lnTo>
                  <a:pt x="10800" y="10982"/>
                </a:lnTo>
                <a:cubicBezTo>
                  <a:pt x="10800" y="10882"/>
                  <a:pt x="5965" y="10800"/>
                  <a:pt x="0" y="10800"/>
                </a:cubicBezTo>
                <a:cubicBezTo>
                  <a:pt x="5965" y="10800"/>
                  <a:pt x="10800" y="10718"/>
                  <a:pt x="10800" y="10618"/>
                </a:cubicBezTo>
                <a:lnTo>
                  <a:pt x="10800" y="182"/>
                </a:lnTo>
                <a:cubicBezTo>
                  <a:pt x="10800" y="82"/>
                  <a:pt x="15635" y="0"/>
                  <a:pt x="21600" y="0"/>
                </a:cubicBezTo>
              </a:path>
            </a:pathLst>
          </a:custGeom>
          <a:ln w="57150">
            <a:solidFill>
              <a:schemeClr val="accent3"/>
            </a:solidFill>
          </a:ln>
        </p:spPr>
        <p:txBody>
          <a:bodyPr lIns="45719" rIns="45719" anchor="ctr"/>
          <a:lstStyle/>
          <a:p>
            <a:pPr algn="ctr"/>
          </a:p>
        </p:txBody>
      </p:sp>
      <p:sp>
        <p:nvSpPr>
          <p:cNvPr id="705" name="TextBox 18"/>
          <p:cNvSpPr txBox="1"/>
          <p:nvPr/>
        </p:nvSpPr>
        <p:spPr>
          <a:xfrm>
            <a:off x="4857393" y="4108458"/>
            <a:ext cx="2809837"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defRPr sz="2400"/>
            </a:pPr>
            <a:r>
              <a:t>Propagation Delay (</a:t>
            </a:r>
            <a:r>
              <a:rPr i="1"/>
              <a:t>d</a:t>
            </a:r>
            <a:r>
              <a:t>)</a:t>
            </a:r>
          </a:p>
        </p:txBody>
      </p:sp>
      <p:sp>
        <p:nvSpPr>
          <p:cNvPr id="706" name="Content Placeholder 3"/>
          <p:cNvSpPr txBox="1"/>
          <p:nvPr/>
        </p:nvSpPr>
        <p:spPr>
          <a:xfrm>
            <a:off x="-1" y="3630700"/>
            <a:ext cx="3411942" cy="225527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lvl="1" marL="341313" indent="-328613">
              <a:lnSpc>
                <a:spcPct val="90000"/>
              </a:lnSpc>
              <a:spcBef>
                <a:spcPts val="500"/>
              </a:spcBef>
              <a:buClr>
                <a:schemeClr val="accent1"/>
              </a:buClr>
              <a:buSzPct val="70000"/>
              <a:buAutoNum type="arabicPeriod" startAt="1"/>
              <a:defRPr sz="2400"/>
            </a:pPr>
            <a:r>
              <a:t>Time </a:t>
            </a:r>
            <a:r>
              <a:rPr i="1"/>
              <a:t>t</a:t>
            </a:r>
            <a:r>
              <a:t>: Host A starts transmitting</a:t>
            </a:r>
          </a:p>
          <a:p>
            <a:pPr lvl="1" marL="341313" indent="-328613">
              <a:lnSpc>
                <a:spcPct val="90000"/>
              </a:lnSpc>
              <a:spcBef>
                <a:spcPts val="500"/>
              </a:spcBef>
              <a:buClr>
                <a:schemeClr val="accent1"/>
              </a:buClr>
              <a:buSzPct val="70000"/>
              <a:buAutoNum type="arabicPeriod" startAt="1"/>
              <a:defRPr sz="2400"/>
            </a:pPr>
            <a:r>
              <a:t>Time </a:t>
            </a:r>
            <a:r>
              <a:rPr i="1"/>
              <a:t>t + d</a:t>
            </a:r>
            <a:r>
              <a:t>: Host B starts transmitting</a:t>
            </a:r>
          </a:p>
          <a:p>
            <a:pPr lvl="1" marL="341313" indent="-328613">
              <a:lnSpc>
                <a:spcPct val="90000"/>
              </a:lnSpc>
              <a:spcBef>
                <a:spcPts val="500"/>
              </a:spcBef>
              <a:buClr>
                <a:schemeClr val="accent1"/>
              </a:buClr>
              <a:buSzPct val="70000"/>
              <a:buAutoNum type="arabicPeriod" startAt="1"/>
              <a:defRPr sz="2400"/>
            </a:pPr>
            <a:r>
              <a:t>Time </a:t>
            </a:r>
            <a:r>
              <a:rPr i="1"/>
              <a:t>t + 2*d</a:t>
            </a:r>
            <a:r>
              <a:t>: collision detected</a:t>
            </a:r>
          </a:p>
        </p:txBody>
      </p:sp>
      <p:sp>
        <p:nvSpPr>
          <p:cNvPr id="707" name="TextBox 20"/>
          <p:cNvSpPr txBox="1"/>
          <p:nvPr/>
        </p:nvSpPr>
        <p:spPr>
          <a:xfrm>
            <a:off x="3838402" y="3454460"/>
            <a:ext cx="28824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A</a:t>
            </a:r>
          </a:p>
        </p:txBody>
      </p:sp>
      <p:sp>
        <p:nvSpPr>
          <p:cNvPr id="708" name="TextBox 21"/>
          <p:cNvSpPr txBox="1"/>
          <p:nvPr/>
        </p:nvSpPr>
        <p:spPr>
          <a:xfrm>
            <a:off x="8362630" y="3527190"/>
            <a:ext cx="25654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sz="2400"/>
            </a:lvl1pPr>
          </a:lstStyle>
          <a:p>
            <a:pPr/>
            <a:r>
              <a:t>B</a:t>
            </a:r>
          </a:p>
        </p:txBody>
      </p:sp>
      <p:sp>
        <p:nvSpPr>
          <p:cNvPr id="709" name="Content Placeholder 3"/>
          <p:cNvSpPr txBox="1"/>
          <p:nvPr/>
        </p:nvSpPr>
        <p:spPr>
          <a:xfrm>
            <a:off x="0" y="5896336"/>
            <a:ext cx="9144000" cy="994581"/>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spcBef>
                <a:spcPts val="700"/>
              </a:spcBef>
              <a:defRPr sz="2500"/>
            </a:pPr>
            <a:r>
              <a:t>min_frame_size*light_speed/(2*bandwidth) = max_cable_length</a:t>
            </a:r>
            <a:endParaRPr sz="2800"/>
          </a:p>
          <a:p>
            <a:pPr algn="ctr">
              <a:spcBef>
                <a:spcPts val="700"/>
              </a:spcBef>
              <a:defRPr sz="2500"/>
            </a:pPr>
            <a:r>
              <a:t>(64B*8)*(2.5*10</a:t>
            </a:r>
            <a:r>
              <a:rPr baseline="30000"/>
              <a:t>8</a:t>
            </a:r>
            <a:r>
              <a:t>mps)/(2*10</a:t>
            </a:r>
            <a:r>
              <a:rPr baseline="30000"/>
              <a:t>7</a:t>
            </a:r>
            <a:r>
              <a:t>bps) = 6400 meters</a:t>
            </a:r>
          </a:p>
        </p:txBody>
      </p:sp>
      <p:grpSp>
        <p:nvGrpSpPr>
          <p:cNvPr id="712" name="Group 23"/>
          <p:cNvGrpSpPr/>
          <p:nvPr/>
        </p:nvGrpSpPr>
        <p:grpSpPr>
          <a:xfrm>
            <a:off x="2393794" y="3125335"/>
            <a:ext cx="6200489" cy="3253155"/>
            <a:chOff x="0" y="0"/>
            <a:chExt cx="6200487" cy="3253153"/>
          </a:xfrm>
        </p:grpSpPr>
        <p:sp>
          <p:nvSpPr>
            <p:cNvPr id="710" name="Rectangular Callout 24"/>
            <p:cNvSpPr/>
            <p:nvPr/>
          </p:nvSpPr>
          <p:spPr>
            <a:xfrm flipH="1">
              <a:off x="4" y="0"/>
              <a:ext cx="6200484" cy="32531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9539"/>
                  </a:lnTo>
                  <a:lnTo>
                    <a:pt x="18000" y="9539"/>
                  </a:lnTo>
                  <a:lnTo>
                    <a:pt x="12465" y="21600"/>
                  </a:lnTo>
                  <a:lnTo>
                    <a:pt x="12600" y="9539"/>
                  </a:lnTo>
                  <a:lnTo>
                    <a:pt x="0" y="9539"/>
                  </a:lnTo>
                  <a:lnTo>
                    <a:pt x="0" y="556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11" name="TextBox 25"/>
            <p:cNvSpPr txBox="1"/>
            <p:nvPr/>
          </p:nvSpPr>
          <p:spPr>
            <a:xfrm>
              <a:off x="0" y="0"/>
              <a:ext cx="6200484" cy="12725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p>
              <a:pPr marL="457200" indent="-457200">
                <a:buSzPct val="100000"/>
                <a:buFont typeface="Arial"/>
                <a:buChar char="•"/>
                <a:defRPr sz="2800">
                  <a:solidFill>
                    <a:srgbClr val="FFFFFF"/>
                  </a:solidFill>
                </a:defRPr>
              </a:pPr>
              <a:r>
                <a:t>10 Mbps Ethernet</a:t>
              </a:r>
            </a:p>
            <a:p>
              <a:pPr marL="457200" indent="-457200">
                <a:buSzPct val="100000"/>
                <a:buFont typeface="Arial"/>
                <a:buChar char="•"/>
                <a:defRPr sz="2800">
                  <a:solidFill>
                    <a:srgbClr val="FFFFFF"/>
                  </a:solidFill>
                </a:defRPr>
              </a:pPr>
              <a:r>
                <a:t>Packet and cable lengths change for faster Ethernet standards</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694"/>
                                        </p:tgtEl>
                                        <p:attrNameLst>
                                          <p:attrName>style.visibility</p:attrName>
                                        </p:attrNameLst>
                                      </p:cBhvr>
                                      <p:to>
                                        <p:strVal val="visible"/>
                                      </p:to>
                                    </p:set>
                                    <p:anim calcmode="lin" valueType="num">
                                      <p:cBhvr>
                                        <p:cTn id="7" dur="500" fill="hold"/>
                                        <p:tgtEl>
                                          <p:spTgt spid="694"/>
                                        </p:tgtEl>
                                        <p:attrNameLst>
                                          <p:attrName>ppt_x</p:attrName>
                                        </p:attrNameLst>
                                      </p:cBhvr>
                                      <p:tavLst>
                                        <p:tav tm="0">
                                          <p:val>
                                            <p:strVal val="#ppt_x"/>
                                          </p:val>
                                        </p:tav>
                                        <p:tav tm="100000">
                                          <p:val>
                                            <p:strVal val="#ppt_x"/>
                                          </p:val>
                                        </p:tav>
                                      </p:tavLst>
                                    </p:anim>
                                    <p:anim calcmode="lin" valueType="num">
                                      <p:cBhvr>
                                        <p:cTn id="8" dur="500" fill="hold"/>
                                        <p:tgtEl>
                                          <p:spTgt spid="694"/>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708"/>
                                        </p:tgtEl>
                                        <p:attrNameLst>
                                          <p:attrName>style.visibility</p:attrName>
                                        </p:attrNameLst>
                                      </p:cBhvr>
                                      <p:to>
                                        <p:strVal val="visible"/>
                                      </p:to>
                                    </p:set>
                                    <p:anim calcmode="lin" valueType="num">
                                      <p:cBhvr>
                                        <p:cTn id="12" dur="500" fill="hold"/>
                                        <p:tgtEl>
                                          <p:spTgt spid="708"/>
                                        </p:tgtEl>
                                        <p:attrNameLst>
                                          <p:attrName>ppt_x</p:attrName>
                                        </p:attrNameLst>
                                      </p:cBhvr>
                                      <p:tavLst>
                                        <p:tav tm="0">
                                          <p:val>
                                            <p:strVal val="#ppt_x"/>
                                          </p:val>
                                        </p:tav>
                                        <p:tav tm="100000">
                                          <p:val>
                                            <p:strVal val="#ppt_x"/>
                                          </p:val>
                                        </p:tav>
                                      </p:tavLst>
                                    </p:anim>
                                    <p:anim calcmode="lin" valueType="num">
                                      <p:cBhvr>
                                        <p:cTn id="13" dur="500" fill="hold"/>
                                        <p:tgtEl>
                                          <p:spTgt spid="708"/>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3" fill="hold">
                                  <p:stCondLst>
                                    <p:cond delay="0"/>
                                  </p:stCondLst>
                                  <p:iterate type="el" backwards="0">
                                    <p:tmAbs val="0"/>
                                  </p:iterate>
                                  <p:childTnLst>
                                    <p:set>
                                      <p:cBhvr>
                                        <p:cTn id="16" fill="hold"/>
                                        <p:tgtEl>
                                          <p:spTgt spid="701"/>
                                        </p:tgtEl>
                                        <p:attrNameLst>
                                          <p:attrName>style.visibility</p:attrName>
                                        </p:attrNameLst>
                                      </p:cBhvr>
                                      <p:to>
                                        <p:strVal val="visible"/>
                                      </p:to>
                                    </p:set>
                                    <p:anim calcmode="lin" valueType="num">
                                      <p:cBhvr>
                                        <p:cTn id="17" dur="500" fill="hold"/>
                                        <p:tgtEl>
                                          <p:spTgt spid="701"/>
                                        </p:tgtEl>
                                        <p:attrNameLst>
                                          <p:attrName>ppt_x</p:attrName>
                                        </p:attrNameLst>
                                      </p:cBhvr>
                                      <p:tavLst>
                                        <p:tav tm="0">
                                          <p:val>
                                            <p:strVal val="#ppt_x"/>
                                          </p:val>
                                        </p:tav>
                                        <p:tav tm="100000">
                                          <p:val>
                                            <p:strVal val="#ppt_x"/>
                                          </p:val>
                                        </p:tav>
                                      </p:tavLst>
                                    </p:anim>
                                    <p:anim calcmode="lin" valueType="num">
                                      <p:cBhvr>
                                        <p:cTn id="18" dur="500" fill="hold"/>
                                        <p:tgtEl>
                                          <p:spTgt spid="701"/>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4" fill="hold">
                                  <p:stCondLst>
                                    <p:cond delay="0"/>
                                  </p:stCondLst>
                                  <p:iterate type="el" backwards="0">
                                    <p:tmAbs val="0"/>
                                  </p:iterate>
                                  <p:childTnLst>
                                    <p:set>
                                      <p:cBhvr>
                                        <p:cTn id="21" fill="hold"/>
                                        <p:tgtEl>
                                          <p:spTgt spid="707"/>
                                        </p:tgtEl>
                                        <p:attrNameLst>
                                          <p:attrName>style.visibility</p:attrName>
                                        </p:attrNameLst>
                                      </p:cBhvr>
                                      <p:to>
                                        <p:strVal val="visible"/>
                                      </p:to>
                                    </p:set>
                                    <p:anim calcmode="lin" valueType="num">
                                      <p:cBhvr>
                                        <p:cTn id="22" dur="500" fill="hold"/>
                                        <p:tgtEl>
                                          <p:spTgt spid="707"/>
                                        </p:tgtEl>
                                        <p:attrNameLst>
                                          <p:attrName>ppt_x</p:attrName>
                                        </p:attrNameLst>
                                      </p:cBhvr>
                                      <p:tavLst>
                                        <p:tav tm="0">
                                          <p:val>
                                            <p:strVal val="#ppt_x"/>
                                          </p:val>
                                        </p:tav>
                                        <p:tav tm="100000">
                                          <p:val>
                                            <p:strVal val="#ppt_x"/>
                                          </p:val>
                                        </p:tav>
                                      </p:tavLst>
                                    </p:anim>
                                    <p:anim calcmode="lin" valueType="num">
                                      <p:cBhvr>
                                        <p:cTn id="23" dur="500" fill="hold"/>
                                        <p:tgtEl>
                                          <p:spTgt spid="707"/>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5" fill="hold">
                                  <p:stCondLst>
                                    <p:cond delay="0"/>
                                  </p:stCondLst>
                                  <p:iterate type="el" backwards="0">
                                    <p:tmAbs val="0"/>
                                  </p:iterate>
                                  <p:childTnLst>
                                    <p:set>
                                      <p:cBhvr>
                                        <p:cTn id="26" fill="hold"/>
                                        <p:tgtEl>
                                          <p:spTgt spid="698"/>
                                        </p:tgtEl>
                                        <p:attrNameLst>
                                          <p:attrName>style.visibility</p:attrName>
                                        </p:attrNameLst>
                                      </p:cBhvr>
                                      <p:to>
                                        <p:strVal val="visible"/>
                                      </p:to>
                                    </p:set>
                                    <p:anim calcmode="lin" valueType="num">
                                      <p:cBhvr>
                                        <p:cTn id="27" dur="500" fill="hold"/>
                                        <p:tgtEl>
                                          <p:spTgt spid="698"/>
                                        </p:tgtEl>
                                        <p:attrNameLst>
                                          <p:attrName>ppt_x</p:attrName>
                                        </p:attrNameLst>
                                      </p:cBhvr>
                                      <p:tavLst>
                                        <p:tav tm="0">
                                          <p:val>
                                            <p:strVal val="#ppt_x"/>
                                          </p:val>
                                        </p:tav>
                                        <p:tav tm="100000">
                                          <p:val>
                                            <p:strVal val="#ppt_x"/>
                                          </p:val>
                                        </p:tav>
                                      </p:tavLst>
                                    </p:anim>
                                    <p:anim calcmode="lin" valueType="num">
                                      <p:cBhvr>
                                        <p:cTn id="28" dur="500" fill="hold"/>
                                        <p:tgtEl>
                                          <p:spTgt spid="698"/>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6" fill="hold">
                                  <p:stCondLst>
                                    <p:cond delay="0"/>
                                  </p:stCondLst>
                                  <p:iterate type="el" backwards="0">
                                    <p:tmAbs val="0"/>
                                  </p:iterate>
                                  <p:childTnLst>
                                    <p:set>
                                      <p:cBhvr>
                                        <p:cTn id="31" fill="hold"/>
                                        <p:tgtEl>
                                          <p:spTgt spid="695"/>
                                        </p:tgtEl>
                                        <p:attrNameLst>
                                          <p:attrName>style.visibility</p:attrName>
                                        </p:attrNameLst>
                                      </p:cBhvr>
                                      <p:to>
                                        <p:strVal val="visible"/>
                                      </p:to>
                                    </p:set>
                                    <p:anim calcmode="lin" valueType="num">
                                      <p:cBhvr>
                                        <p:cTn id="32" dur="500" fill="hold"/>
                                        <p:tgtEl>
                                          <p:spTgt spid="695"/>
                                        </p:tgtEl>
                                        <p:attrNameLst>
                                          <p:attrName>ppt_x</p:attrName>
                                        </p:attrNameLst>
                                      </p:cBhvr>
                                      <p:tavLst>
                                        <p:tav tm="0">
                                          <p:val>
                                            <p:strVal val="#ppt_x"/>
                                          </p:val>
                                        </p:tav>
                                        <p:tav tm="100000">
                                          <p:val>
                                            <p:strVal val="#ppt_x"/>
                                          </p:val>
                                        </p:tav>
                                      </p:tavLst>
                                    </p:anim>
                                    <p:anim calcmode="lin" valueType="num">
                                      <p:cBhvr>
                                        <p:cTn id="33" dur="500" fill="hold"/>
                                        <p:tgtEl>
                                          <p:spTgt spid="695"/>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7" fill="hold">
                                  <p:stCondLst>
                                    <p:cond delay="0"/>
                                  </p:stCondLst>
                                  <p:iterate type="el" backwards="0">
                                    <p:tmAbs val="0"/>
                                  </p:iterate>
                                  <p:childTnLst>
                                    <p:set>
                                      <p:cBhvr>
                                        <p:cTn id="36" fill="hold"/>
                                        <p:tgtEl>
                                          <p:spTgt spid="705"/>
                                        </p:tgtEl>
                                        <p:attrNameLst>
                                          <p:attrName>style.visibility</p:attrName>
                                        </p:attrNameLst>
                                      </p:cBhvr>
                                      <p:to>
                                        <p:strVal val="visible"/>
                                      </p:to>
                                    </p:set>
                                    <p:anim calcmode="lin" valueType="num">
                                      <p:cBhvr>
                                        <p:cTn id="37" dur="500" fill="hold"/>
                                        <p:tgtEl>
                                          <p:spTgt spid="705"/>
                                        </p:tgtEl>
                                        <p:attrNameLst>
                                          <p:attrName>ppt_x</p:attrName>
                                        </p:attrNameLst>
                                      </p:cBhvr>
                                      <p:tavLst>
                                        <p:tav tm="0">
                                          <p:val>
                                            <p:strVal val="#ppt_x"/>
                                          </p:val>
                                        </p:tav>
                                        <p:tav tm="100000">
                                          <p:val>
                                            <p:strVal val="#ppt_x"/>
                                          </p:val>
                                        </p:tav>
                                      </p:tavLst>
                                    </p:anim>
                                    <p:anim calcmode="lin" valueType="num">
                                      <p:cBhvr>
                                        <p:cTn id="38" dur="500" fill="hold"/>
                                        <p:tgtEl>
                                          <p:spTgt spid="705"/>
                                        </p:tgtEl>
                                        <p:attrNameLst>
                                          <p:attrName>ppt_y</p:attrName>
                                        </p:attrNameLst>
                                      </p:cBhvr>
                                      <p:tavLst>
                                        <p:tav tm="0">
                                          <p:val>
                                            <p:strVal val="1+#ppt_h/2"/>
                                          </p:val>
                                        </p:tav>
                                        <p:tav tm="100000">
                                          <p:val>
                                            <p:strVal val="#ppt_y"/>
                                          </p:val>
                                        </p:tav>
                                      </p:tavLst>
                                    </p:anim>
                                  </p:childTnLst>
                                </p:cTn>
                              </p:par>
                            </p:childTnLst>
                          </p:cTn>
                        </p:par>
                        <p:par>
                          <p:cTn id="39" fill="hold">
                            <p:stCondLst>
                              <p:cond delay="3500"/>
                            </p:stCondLst>
                            <p:childTnLst>
                              <p:par>
                                <p:cTn id="40" presetClass="entr" nodeType="afterEffect" presetSubtype="4" presetID="2" grpId="8" fill="hold">
                                  <p:stCondLst>
                                    <p:cond delay="0"/>
                                  </p:stCondLst>
                                  <p:iterate type="el" backwards="0">
                                    <p:tmAbs val="0"/>
                                  </p:iterate>
                                  <p:childTnLst>
                                    <p:set>
                                      <p:cBhvr>
                                        <p:cTn id="41" fill="hold"/>
                                        <p:tgtEl>
                                          <p:spTgt spid="704"/>
                                        </p:tgtEl>
                                        <p:attrNameLst>
                                          <p:attrName>style.visibility</p:attrName>
                                        </p:attrNameLst>
                                      </p:cBhvr>
                                      <p:to>
                                        <p:strVal val="visible"/>
                                      </p:to>
                                    </p:set>
                                    <p:anim calcmode="lin" valueType="num">
                                      <p:cBhvr>
                                        <p:cTn id="42" dur="500" fill="hold"/>
                                        <p:tgtEl>
                                          <p:spTgt spid="704"/>
                                        </p:tgtEl>
                                        <p:attrNameLst>
                                          <p:attrName>ppt_x</p:attrName>
                                        </p:attrNameLst>
                                      </p:cBhvr>
                                      <p:tavLst>
                                        <p:tav tm="0">
                                          <p:val>
                                            <p:strVal val="#ppt_x"/>
                                          </p:val>
                                        </p:tav>
                                        <p:tav tm="100000">
                                          <p:val>
                                            <p:strVal val="#ppt_x"/>
                                          </p:val>
                                        </p:tav>
                                      </p:tavLst>
                                    </p:anim>
                                    <p:anim calcmode="lin" valueType="num">
                                      <p:cBhvr>
                                        <p:cTn id="43" dur="500" fill="hold"/>
                                        <p:tgtEl>
                                          <p:spTgt spid="704"/>
                                        </p:tgtEl>
                                        <p:attrNameLst>
                                          <p:attrName>ppt_y</p:attrName>
                                        </p:attrNameLst>
                                      </p:cBhvr>
                                      <p:tavLst>
                                        <p:tav tm="0">
                                          <p:val>
                                            <p:strVal val="1+#ppt_h/2"/>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Class="entr" nodeType="clickEffect" presetSubtype="4" presetID="2" grpId="9" fill="hold">
                                  <p:stCondLst>
                                    <p:cond delay="0"/>
                                  </p:stCondLst>
                                  <p:iterate type="el" backwards="0">
                                    <p:tmAbs val="0"/>
                                  </p:iterate>
                                  <p:childTnLst>
                                    <p:set>
                                      <p:cBhvr>
                                        <p:cTn id="47" fill="hold"/>
                                        <p:tgtEl>
                                          <p:spTgt spid="706">
                                            <p:bg/>
                                          </p:spTgt>
                                        </p:tgtEl>
                                        <p:attrNameLst>
                                          <p:attrName>style.visibility</p:attrName>
                                        </p:attrNameLst>
                                      </p:cBhvr>
                                      <p:to>
                                        <p:strVal val="visible"/>
                                      </p:to>
                                    </p:set>
                                    <p:anim calcmode="lin" valueType="num">
                                      <p:cBhvr>
                                        <p:cTn id="48" dur="500" fill="hold"/>
                                        <p:tgtEl>
                                          <p:spTgt spid="706">
                                            <p:bg/>
                                          </p:spTgt>
                                        </p:tgtEl>
                                        <p:attrNameLst>
                                          <p:attrName>ppt_x</p:attrName>
                                        </p:attrNameLst>
                                      </p:cBhvr>
                                      <p:tavLst>
                                        <p:tav tm="0">
                                          <p:val>
                                            <p:strVal val="#ppt_x"/>
                                          </p:val>
                                        </p:tav>
                                        <p:tav tm="100000">
                                          <p:val>
                                            <p:strVal val="#ppt_x"/>
                                          </p:val>
                                        </p:tav>
                                      </p:tavLst>
                                    </p:anim>
                                    <p:anim calcmode="lin" valueType="num">
                                      <p:cBhvr>
                                        <p:cTn id="49" dur="500" fill="hold"/>
                                        <p:tgtEl>
                                          <p:spTgt spid="706">
                                            <p:bg/>
                                          </p:spTgt>
                                        </p:tgtEl>
                                        <p:attrNameLst>
                                          <p:attrName>ppt_y</p:attrName>
                                        </p:attrNameLst>
                                      </p:cBhvr>
                                      <p:tavLst>
                                        <p:tav tm="0">
                                          <p:val>
                                            <p:strVal val="1+#ppt_h/2"/>
                                          </p:val>
                                        </p:tav>
                                        <p:tav tm="100000">
                                          <p:val>
                                            <p:strVal val="#ppt_y"/>
                                          </p:val>
                                        </p:tav>
                                      </p:tavLst>
                                    </p:anim>
                                  </p:childTnLst>
                                </p:cTn>
                              </p:par>
                              <p:par>
                                <p:cTn id="50" presetClass="entr" nodeType="withEffect" presetSubtype="4" presetID="2" grpId="9" fill="hold">
                                  <p:stCondLst>
                                    <p:cond delay="0"/>
                                  </p:stCondLst>
                                  <p:iterate type="el" backwards="0">
                                    <p:tmAbs val="0"/>
                                  </p:iterate>
                                  <p:childTnLst>
                                    <p:set>
                                      <p:cBhvr>
                                        <p:cTn id="51" fill="hold"/>
                                        <p:tgtEl>
                                          <p:spTgt spid="706">
                                            <p:txEl>
                                              <p:pRg st="0" end="0"/>
                                            </p:txEl>
                                          </p:spTgt>
                                        </p:tgtEl>
                                        <p:attrNameLst>
                                          <p:attrName>style.visibility</p:attrName>
                                        </p:attrNameLst>
                                      </p:cBhvr>
                                      <p:to>
                                        <p:strVal val="visible"/>
                                      </p:to>
                                    </p:set>
                                    <p:anim calcmode="lin" valueType="num">
                                      <p:cBhvr>
                                        <p:cTn id="52" dur="500" fill="hold"/>
                                        <p:tgtEl>
                                          <p:spTgt spid="706">
                                            <p:txEl>
                                              <p:pRg st="0" end="0"/>
                                            </p:txEl>
                                          </p:spTgt>
                                        </p:tgtEl>
                                        <p:attrNameLst>
                                          <p:attrName>ppt_x</p:attrName>
                                        </p:attrNameLst>
                                      </p:cBhvr>
                                      <p:tavLst>
                                        <p:tav tm="0">
                                          <p:val>
                                            <p:strVal val="#ppt_x"/>
                                          </p:val>
                                        </p:tav>
                                        <p:tav tm="100000">
                                          <p:val>
                                            <p:strVal val="#ppt_x"/>
                                          </p:val>
                                        </p:tav>
                                      </p:tavLst>
                                    </p:anim>
                                    <p:anim calcmode="lin" valueType="num">
                                      <p:cBhvr>
                                        <p:cTn id="53" dur="500" fill="hold"/>
                                        <p:tgtEl>
                                          <p:spTgt spid="706">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54" fill="hold">
                      <p:stCondLst>
                        <p:cond delay="indefinite"/>
                      </p:stCondLst>
                      <p:childTnLst>
                        <p:par>
                          <p:cTn id="55" fill="hold">
                            <p:stCondLst>
                              <p:cond delay="0"/>
                            </p:stCondLst>
                            <p:childTnLst>
                              <p:par>
                                <p:cTn id="56" presetClass="entr" nodeType="clickEffect" presetSubtype="4" presetID="2" grpId="10" fill="hold">
                                  <p:stCondLst>
                                    <p:cond delay="0"/>
                                  </p:stCondLst>
                                  <p:iterate type="el" backwards="0">
                                    <p:tmAbs val="0"/>
                                  </p:iterate>
                                  <p:childTnLst>
                                    <p:set>
                                      <p:cBhvr>
                                        <p:cTn id="57" fill="hold"/>
                                        <p:tgtEl>
                                          <p:spTgt spid="703"/>
                                        </p:tgtEl>
                                        <p:attrNameLst>
                                          <p:attrName>style.visibility</p:attrName>
                                        </p:attrNameLst>
                                      </p:cBhvr>
                                      <p:to>
                                        <p:strVal val="visible"/>
                                      </p:to>
                                    </p:set>
                                    <p:anim calcmode="lin" valueType="num">
                                      <p:cBhvr>
                                        <p:cTn id="58" dur="500" fill="hold"/>
                                        <p:tgtEl>
                                          <p:spTgt spid="703"/>
                                        </p:tgtEl>
                                        <p:attrNameLst>
                                          <p:attrName>ppt_x</p:attrName>
                                        </p:attrNameLst>
                                      </p:cBhvr>
                                      <p:tavLst>
                                        <p:tav tm="0">
                                          <p:val>
                                            <p:strVal val="#ppt_x"/>
                                          </p:val>
                                        </p:tav>
                                        <p:tav tm="100000">
                                          <p:val>
                                            <p:strVal val="#ppt_x"/>
                                          </p:val>
                                        </p:tav>
                                      </p:tavLst>
                                    </p:anim>
                                    <p:anim calcmode="lin" valueType="num">
                                      <p:cBhvr>
                                        <p:cTn id="59" dur="500" fill="hold"/>
                                        <p:tgtEl>
                                          <p:spTgt spid="703"/>
                                        </p:tgtEl>
                                        <p:attrNameLst>
                                          <p:attrName>ppt_y</p:attrName>
                                        </p:attrNameLst>
                                      </p:cBhvr>
                                      <p:tavLst>
                                        <p:tav tm="0">
                                          <p:val>
                                            <p:strVal val="1+#ppt_h/2"/>
                                          </p:val>
                                        </p:tav>
                                        <p:tav tm="100000">
                                          <p:val>
                                            <p:strVal val="#ppt_y"/>
                                          </p:val>
                                        </p:tav>
                                      </p:tavLst>
                                    </p:anim>
                                  </p:childTnLst>
                                </p:cTn>
                              </p:par>
                            </p:childTnLst>
                          </p:cTn>
                        </p:par>
                        <p:par>
                          <p:cTn id="60" fill="hold">
                            <p:stCondLst>
                              <p:cond delay="0"/>
                            </p:stCondLst>
                            <p:childTnLst>
                              <p:par>
                                <p:cTn id="61" presetClass="path" nodeType="afterEffect" presetSubtype="0" presetID="-1" grpId="11" accel="50000" decel="50000" fill="hold">
                                  <p:stCondLst>
                                    <p:cond delay="0"/>
                                  </p:stCondLst>
                                  <p:childTnLst>
                                    <p:animMotion path="M 0.000000 0.000000 L 0.465450 -0.002080" origin="layout" pathEditMode="relative">
                                      <p:cBhvr>
                                        <p:cTn id="62" dur="1000" fill="hold"/>
                                        <p:tgtEl>
                                          <p:spTgt spid="703"/>
                                        </p:tgtEl>
                                        <p:attrNameLst>
                                          <p:attrName>ppt_x</p:attrName>
                                          <p:attrName>ppt_y</p:attrName>
                                        </p:attrNameLst>
                                      </p:cBhvr>
                                    </p:animMotion>
                                  </p:childTnLst>
                                </p:cTn>
                              </p:par>
                            </p:childTnLst>
                          </p:cTn>
                        </p:par>
                      </p:childTnLst>
                    </p:cTn>
                  </p:par>
                  <p:par>
                    <p:cTn id="63" fill="hold">
                      <p:stCondLst>
                        <p:cond delay="indefinite"/>
                      </p:stCondLst>
                      <p:childTnLst>
                        <p:par>
                          <p:cTn id="64" fill="hold">
                            <p:stCondLst>
                              <p:cond delay="0"/>
                            </p:stCondLst>
                            <p:childTnLst>
                              <p:par>
                                <p:cTn id="65" presetClass="entr" nodeType="clickEffect" presetSubtype="4" presetID="2" grpId="9" fill="hold">
                                  <p:stCondLst>
                                    <p:cond delay="0"/>
                                  </p:stCondLst>
                                  <p:iterate type="el" backwards="0">
                                    <p:tmAbs val="0"/>
                                  </p:iterate>
                                  <p:childTnLst>
                                    <p:set>
                                      <p:cBhvr>
                                        <p:cTn id="66" fill="hold"/>
                                        <p:tgtEl>
                                          <p:spTgt spid="706">
                                            <p:txEl>
                                              <p:pRg st="1" end="1"/>
                                            </p:txEl>
                                          </p:spTgt>
                                        </p:tgtEl>
                                        <p:attrNameLst>
                                          <p:attrName>style.visibility</p:attrName>
                                        </p:attrNameLst>
                                      </p:cBhvr>
                                      <p:to>
                                        <p:strVal val="visible"/>
                                      </p:to>
                                    </p:set>
                                    <p:anim calcmode="lin" valueType="num">
                                      <p:cBhvr>
                                        <p:cTn id="67" dur="500" fill="hold"/>
                                        <p:tgtEl>
                                          <p:spTgt spid="706">
                                            <p:txEl>
                                              <p:pRg st="1" end="1"/>
                                            </p:txEl>
                                          </p:spTgt>
                                        </p:tgtEl>
                                        <p:attrNameLst>
                                          <p:attrName>ppt_x</p:attrName>
                                        </p:attrNameLst>
                                      </p:cBhvr>
                                      <p:tavLst>
                                        <p:tav tm="0">
                                          <p:val>
                                            <p:strVal val="#ppt_x"/>
                                          </p:val>
                                        </p:tav>
                                        <p:tav tm="100000">
                                          <p:val>
                                            <p:strVal val="#ppt_x"/>
                                          </p:val>
                                        </p:tav>
                                      </p:tavLst>
                                    </p:anim>
                                    <p:anim calcmode="lin" valueType="num">
                                      <p:cBhvr>
                                        <p:cTn id="68" dur="500" fill="hold"/>
                                        <p:tgtEl>
                                          <p:spTgt spid="706">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69" fill="hold">
                      <p:stCondLst>
                        <p:cond delay="indefinite"/>
                      </p:stCondLst>
                      <p:childTnLst>
                        <p:par>
                          <p:cTn id="70" fill="hold">
                            <p:stCondLst>
                              <p:cond delay="0"/>
                            </p:stCondLst>
                            <p:childTnLst>
                              <p:par>
                                <p:cTn id="71" presetClass="entr" nodeType="clickEffect" presetSubtype="4" presetID="2" grpId="12" fill="hold">
                                  <p:stCondLst>
                                    <p:cond delay="0"/>
                                  </p:stCondLst>
                                  <p:iterate type="el" backwards="0">
                                    <p:tmAbs val="0"/>
                                  </p:iterate>
                                  <p:childTnLst>
                                    <p:set>
                                      <p:cBhvr>
                                        <p:cTn id="72" fill="hold"/>
                                        <p:tgtEl>
                                          <p:spTgt spid="702"/>
                                        </p:tgtEl>
                                        <p:attrNameLst>
                                          <p:attrName>style.visibility</p:attrName>
                                        </p:attrNameLst>
                                      </p:cBhvr>
                                      <p:to>
                                        <p:strVal val="visible"/>
                                      </p:to>
                                    </p:set>
                                    <p:anim calcmode="lin" valueType="num">
                                      <p:cBhvr>
                                        <p:cTn id="73" dur="500" fill="hold"/>
                                        <p:tgtEl>
                                          <p:spTgt spid="702"/>
                                        </p:tgtEl>
                                        <p:attrNameLst>
                                          <p:attrName>ppt_x</p:attrName>
                                        </p:attrNameLst>
                                      </p:cBhvr>
                                      <p:tavLst>
                                        <p:tav tm="0">
                                          <p:val>
                                            <p:strVal val="#ppt_x"/>
                                          </p:val>
                                        </p:tav>
                                        <p:tav tm="100000">
                                          <p:val>
                                            <p:strVal val="#ppt_x"/>
                                          </p:val>
                                        </p:tav>
                                      </p:tavLst>
                                    </p:anim>
                                    <p:anim calcmode="lin" valueType="num">
                                      <p:cBhvr>
                                        <p:cTn id="74" dur="500" fill="hold"/>
                                        <p:tgtEl>
                                          <p:spTgt spid="702"/>
                                        </p:tgtEl>
                                        <p:attrNameLst>
                                          <p:attrName>ppt_y</p:attrName>
                                        </p:attrNameLst>
                                      </p:cBhvr>
                                      <p:tavLst>
                                        <p:tav tm="0">
                                          <p:val>
                                            <p:strVal val="1+#ppt_h/2"/>
                                          </p:val>
                                        </p:tav>
                                        <p:tav tm="100000">
                                          <p:val>
                                            <p:strVal val="#ppt_y"/>
                                          </p:val>
                                        </p:tav>
                                      </p:tavLst>
                                    </p:anim>
                                  </p:childTnLst>
                                </p:cTn>
                              </p:par>
                            </p:childTnLst>
                          </p:cTn>
                        </p:par>
                        <p:par>
                          <p:cTn id="75" fill="hold">
                            <p:stCondLst>
                              <p:cond delay="0"/>
                            </p:stCondLst>
                            <p:childTnLst>
                              <p:par>
                                <p:cTn id="76" presetClass="path" nodeType="afterEffect" presetSubtype="0" presetID="-1" grpId="13" accel="50000" decel="50000" fill="hold">
                                  <p:stCondLst>
                                    <p:cond delay="0"/>
                                  </p:stCondLst>
                                  <p:childTnLst>
                                    <p:animMotion path="M 0.000000 0.000000 L -0.458160 -0.000470" origin="layout" pathEditMode="relative">
                                      <p:cBhvr>
                                        <p:cTn id="77" dur="1000" fill="hold"/>
                                        <p:tgtEl>
                                          <p:spTgt spid="702"/>
                                        </p:tgtEl>
                                        <p:attrNameLst>
                                          <p:attrName>ppt_x</p:attrName>
                                          <p:attrName>ppt_y</p:attrName>
                                        </p:attrNameLst>
                                      </p:cBhvr>
                                    </p:animMotion>
                                  </p:childTnLst>
                                </p:cTn>
                              </p:par>
                            </p:childTnLst>
                          </p:cTn>
                        </p:par>
                      </p:childTnLst>
                    </p:cTn>
                  </p:par>
                  <p:par>
                    <p:cTn id="78" fill="hold">
                      <p:stCondLst>
                        <p:cond delay="indefinite"/>
                      </p:stCondLst>
                      <p:childTnLst>
                        <p:par>
                          <p:cTn id="79" fill="hold">
                            <p:stCondLst>
                              <p:cond delay="0"/>
                            </p:stCondLst>
                            <p:childTnLst>
                              <p:par>
                                <p:cTn id="80" presetClass="entr" nodeType="clickEffect" presetSubtype="4" presetID="2" grpId="9" fill="hold">
                                  <p:stCondLst>
                                    <p:cond delay="0"/>
                                  </p:stCondLst>
                                  <p:iterate type="el" backwards="0">
                                    <p:tmAbs val="0"/>
                                  </p:iterate>
                                  <p:childTnLst>
                                    <p:set>
                                      <p:cBhvr>
                                        <p:cTn id="81" fill="hold"/>
                                        <p:tgtEl>
                                          <p:spTgt spid="706">
                                            <p:txEl>
                                              <p:pRg st="2" end="2"/>
                                            </p:txEl>
                                          </p:spTgt>
                                        </p:tgtEl>
                                        <p:attrNameLst>
                                          <p:attrName>style.visibility</p:attrName>
                                        </p:attrNameLst>
                                      </p:cBhvr>
                                      <p:to>
                                        <p:strVal val="visible"/>
                                      </p:to>
                                    </p:set>
                                    <p:anim calcmode="lin" valueType="num">
                                      <p:cBhvr>
                                        <p:cTn id="82" dur="500" fill="hold"/>
                                        <p:tgtEl>
                                          <p:spTgt spid="706">
                                            <p:txEl>
                                              <p:pRg st="2" end="2"/>
                                            </p:txEl>
                                          </p:spTgt>
                                        </p:tgtEl>
                                        <p:attrNameLst>
                                          <p:attrName>ppt_x</p:attrName>
                                        </p:attrNameLst>
                                      </p:cBhvr>
                                      <p:tavLst>
                                        <p:tav tm="0">
                                          <p:val>
                                            <p:strVal val="#ppt_x"/>
                                          </p:val>
                                        </p:tav>
                                        <p:tav tm="100000">
                                          <p:val>
                                            <p:strVal val="#ppt_x"/>
                                          </p:val>
                                        </p:tav>
                                      </p:tavLst>
                                    </p:anim>
                                    <p:anim calcmode="lin" valueType="num">
                                      <p:cBhvr>
                                        <p:cTn id="83" dur="500" fill="hold"/>
                                        <p:tgtEl>
                                          <p:spTgt spid="706">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84" fill="hold">
                      <p:stCondLst>
                        <p:cond delay="indefinite"/>
                      </p:stCondLst>
                      <p:childTnLst>
                        <p:par>
                          <p:cTn id="85" fill="hold">
                            <p:stCondLst>
                              <p:cond delay="0"/>
                            </p:stCondLst>
                            <p:childTnLst>
                              <p:par>
                                <p:cTn id="86" presetClass="entr" nodeType="clickEffect" presetSubtype="4" presetID="2" grpId="14" fill="hold">
                                  <p:stCondLst>
                                    <p:cond delay="0"/>
                                  </p:stCondLst>
                                  <p:iterate type="el" backwards="0">
                                    <p:tmAbs val="0"/>
                                  </p:iterate>
                                  <p:childTnLst>
                                    <p:set>
                                      <p:cBhvr>
                                        <p:cTn id="87" fill="hold"/>
                                        <p:tgtEl>
                                          <p:spTgt spid="709"/>
                                        </p:tgtEl>
                                        <p:attrNameLst>
                                          <p:attrName>style.visibility</p:attrName>
                                        </p:attrNameLst>
                                      </p:cBhvr>
                                      <p:to>
                                        <p:strVal val="visible"/>
                                      </p:to>
                                    </p:set>
                                    <p:anim calcmode="lin" valueType="num">
                                      <p:cBhvr>
                                        <p:cTn id="88" dur="500" fill="hold"/>
                                        <p:tgtEl>
                                          <p:spTgt spid="709"/>
                                        </p:tgtEl>
                                        <p:attrNameLst>
                                          <p:attrName>ppt_x</p:attrName>
                                        </p:attrNameLst>
                                      </p:cBhvr>
                                      <p:tavLst>
                                        <p:tav tm="0">
                                          <p:val>
                                            <p:strVal val="#ppt_x"/>
                                          </p:val>
                                        </p:tav>
                                        <p:tav tm="100000">
                                          <p:val>
                                            <p:strVal val="#ppt_x"/>
                                          </p:val>
                                        </p:tav>
                                      </p:tavLst>
                                    </p:anim>
                                    <p:anim calcmode="lin" valueType="num">
                                      <p:cBhvr>
                                        <p:cTn id="89" dur="500" fill="hold"/>
                                        <p:tgtEl>
                                          <p:spTgt spid="709"/>
                                        </p:tgtEl>
                                        <p:attrNameLst>
                                          <p:attrName>ppt_y</p:attrName>
                                        </p:attrNameLst>
                                      </p:cBhvr>
                                      <p:tavLst>
                                        <p:tav tm="0">
                                          <p:val>
                                            <p:strVal val="1+#ppt_h/2"/>
                                          </p:val>
                                        </p:tav>
                                        <p:tav tm="100000">
                                          <p:val>
                                            <p:strVal val="#ppt_y"/>
                                          </p:val>
                                        </p:tav>
                                      </p:tavLst>
                                    </p:anim>
                                  </p:childTnLst>
                                </p:cTn>
                              </p:par>
                            </p:childTnLst>
                          </p:cTn>
                        </p:par>
                      </p:childTnLst>
                    </p:cTn>
                  </p:par>
                  <p:par>
                    <p:cTn id="90" fill="hold">
                      <p:stCondLst>
                        <p:cond delay="indefinite"/>
                      </p:stCondLst>
                      <p:childTnLst>
                        <p:par>
                          <p:cTn id="91" fill="hold">
                            <p:stCondLst>
                              <p:cond delay="0"/>
                            </p:stCondLst>
                            <p:childTnLst>
                              <p:par>
                                <p:cTn id="92" presetClass="entr" nodeType="clickEffect" presetSubtype="4" presetID="2" grpId="15" fill="hold">
                                  <p:stCondLst>
                                    <p:cond delay="0"/>
                                  </p:stCondLst>
                                  <p:iterate type="el" backwards="0">
                                    <p:tmAbs val="0"/>
                                  </p:iterate>
                                  <p:childTnLst>
                                    <p:set>
                                      <p:cBhvr>
                                        <p:cTn id="93" fill="hold"/>
                                        <p:tgtEl>
                                          <p:spTgt spid="712"/>
                                        </p:tgtEl>
                                        <p:attrNameLst>
                                          <p:attrName>style.visibility</p:attrName>
                                        </p:attrNameLst>
                                      </p:cBhvr>
                                      <p:to>
                                        <p:strVal val="visible"/>
                                      </p:to>
                                    </p:set>
                                    <p:anim calcmode="lin" valueType="num">
                                      <p:cBhvr>
                                        <p:cTn id="94" dur="500" fill="hold"/>
                                        <p:tgtEl>
                                          <p:spTgt spid="712"/>
                                        </p:tgtEl>
                                        <p:attrNameLst>
                                          <p:attrName>ppt_x</p:attrName>
                                        </p:attrNameLst>
                                      </p:cBhvr>
                                      <p:tavLst>
                                        <p:tav tm="0">
                                          <p:val>
                                            <p:strVal val="#ppt_x"/>
                                          </p:val>
                                        </p:tav>
                                        <p:tav tm="100000">
                                          <p:val>
                                            <p:strVal val="#ppt_x"/>
                                          </p:val>
                                        </p:tav>
                                      </p:tavLst>
                                    </p:anim>
                                    <p:anim calcmode="lin" valueType="num">
                                      <p:cBhvr>
                                        <p:cTn id="95" dur="500" fill="hold"/>
                                        <p:tgtEl>
                                          <p:spTgt spid="7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08" grpId="2"/>
      <p:bldP build="whole" bldLvl="1" animBg="1" rev="0" advAuto="0" spid="702" grpId="12"/>
      <p:bldP build="whole" bldLvl="1" animBg="1" rev="0" advAuto="0" spid="707" grpId="4"/>
      <p:bldP build="whole" bldLvl="1" animBg="1" rev="0" advAuto="0" spid="695" grpId="6"/>
      <p:bldP build="whole" bldLvl="1" animBg="1" rev="0" advAuto="0" spid="705" grpId="7"/>
      <p:bldP build="whole" bldLvl="1" animBg="1" rev="0" advAuto="0" spid="701" grpId="3"/>
      <p:bldP build="whole" bldLvl="1" animBg="1" rev="0" advAuto="0" spid="694" grpId="1"/>
      <p:bldP build="whole" bldLvl="1" animBg="1" rev="0" advAuto="0" spid="709" grpId="14"/>
      <p:bldP build="whole" bldLvl="1" animBg="1" rev="0" advAuto="0" spid="698" grpId="5"/>
      <p:bldP build="whole" bldLvl="1" animBg="1" rev="0" advAuto="0" spid="712" grpId="15"/>
      <p:bldP build="whole" bldLvl="1" animBg="1" rev="0" advAuto="0" spid="703" grpId="10"/>
      <p:bldP build="p" bldLvl="5" animBg="1" rev="0" advAuto="0" spid="706" grpId="9"/>
      <p:bldP build="whole" bldLvl="1" animBg="1" rev="0" advAuto="0" spid="704" grpId="8"/>
    </p:bldLst>
  </p:timing>
</p:sld>
</file>

<file path=ppt/slides/slide4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16" name="Title 1"/>
          <p:cNvSpPr txBox="1"/>
          <p:nvPr>
            <p:ph type="title"/>
          </p:nvPr>
        </p:nvSpPr>
        <p:spPr>
          <a:prstGeom prst="rect">
            <a:avLst/>
          </a:prstGeom>
        </p:spPr>
        <p:txBody>
          <a:bodyPr/>
          <a:lstStyle/>
          <a:p>
            <a:pPr/>
            <a:r>
              <a:t>Cable Length Examples</a:t>
            </a:r>
          </a:p>
        </p:txBody>
      </p:sp>
      <p:sp>
        <p:nvSpPr>
          <p:cNvPr id="71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18" name="Content Placeholder 3"/>
          <p:cNvSpPr txBox="1"/>
          <p:nvPr>
            <p:ph type="body" idx="1"/>
          </p:nvPr>
        </p:nvSpPr>
        <p:spPr>
          <a:xfrm>
            <a:off x="152400" y="1600200"/>
            <a:ext cx="8839200" cy="5257800"/>
          </a:xfrm>
          <a:prstGeom prst="rect">
            <a:avLst/>
          </a:prstGeom>
        </p:spPr>
        <p:txBody>
          <a:bodyPr/>
          <a:lstStyle/>
          <a:p>
            <a:pPr marL="0" indent="0" algn="ctr">
              <a:lnSpc>
                <a:spcPct val="90000"/>
              </a:lnSpc>
              <a:buSzTx/>
              <a:buFont typeface="Wingdings"/>
              <a:buNone/>
              <a:defRPr sz="2400"/>
            </a:pPr>
            <a:r>
              <a:t>min_frame_size*light_speed/(2*bandwidth) = max_cable_length</a:t>
            </a:r>
          </a:p>
          <a:p>
            <a:pPr marL="0" indent="0" algn="ctr">
              <a:lnSpc>
                <a:spcPct val="90000"/>
              </a:lnSpc>
              <a:buSzTx/>
              <a:buFont typeface="Wingdings"/>
              <a:buNone/>
              <a:defRPr sz="2800"/>
            </a:pPr>
            <a:r>
              <a:t>(64B*8)*(2.5*10</a:t>
            </a:r>
            <a:r>
              <a:rPr baseline="30000"/>
              <a:t>8</a:t>
            </a:r>
            <a:r>
              <a:t>mps)/(2*10Mbps) = 6400 meters</a:t>
            </a:r>
          </a:p>
          <a:p>
            <a:pPr marL="0" indent="0" algn="ctr">
              <a:lnSpc>
                <a:spcPct val="90000"/>
              </a:lnSpc>
              <a:buSzTx/>
              <a:buFont typeface="Wingdings"/>
              <a:buNone/>
              <a:defRPr sz="1800"/>
            </a:pPr>
          </a:p>
          <a:p>
            <a:pPr>
              <a:lnSpc>
                <a:spcPct val="90000"/>
              </a:lnSpc>
              <a:defRPr sz="2800"/>
            </a:pPr>
            <a:r>
              <a:t>What is the max cable length if min packet size were changed to 1024 bytes?</a:t>
            </a:r>
          </a:p>
          <a:p>
            <a:pPr lvl="1" marL="640080" indent="-274320">
              <a:lnSpc>
                <a:spcPct val="90000"/>
              </a:lnSpc>
              <a:spcBef>
                <a:spcPts val="500"/>
              </a:spcBef>
              <a:buClr>
                <a:schemeClr val="accent1"/>
              </a:buClr>
              <a:defRPr sz="2500"/>
            </a:pPr>
            <a:r>
              <a:t>102.4 kilometers</a:t>
            </a:r>
            <a:endParaRPr sz="2600"/>
          </a:p>
          <a:p>
            <a:pPr>
              <a:lnSpc>
                <a:spcPct val="90000"/>
              </a:lnSpc>
              <a:defRPr sz="2800"/>
            </a:pPr>
            <a:r>
              <a:t>What is max cable length if bandwidth were changed to 1 Gbps ?</a:t>
            </a:r>
          </a:p>
          <a:p>
            <a:pPr lvl="1" marL="640080" indent="-274320">
              <a:lnSpc>
                <a:spcPct val="90000"/>
              </a:lnSpc>
              <a:spcBef>
                <a:spcPts val="500"/>
              </a:spcBef>
              <a:buClr>
                <a:schemeClr val="accent1"/>
              </a:buClr>
              <a:defRPr sz="2500"/>
            </a:pPr>
            <a:r>
              <a:t>64 meters</a:t>
            </a:r>
            <a:endParaRPr sz="2600"/>
          </a:p>
          <a:p>
            <a:pPr>
              <a:lnSpc>
                <a:spcPct val="90000"/>
              </a:lnSpc>
              <a:defRPr sz="2800"/>
            </a:pPr>
            <a:r>
              <a:t>What if you changed min packet size to 1024 bytes and bandwidth to 1 Gbps?</a:t>
            </a:r>
          </a:p>
          <a:p>
            <a:pPr lvl="1" marL="640080" indent="-274320">
              <a:lnSpc>
                <a:spcPct val="90000"/>
              </a:lnSpc>
              <a:spcBef>
                <a:spcPts val="500"/>
              </a:spcBef>
              <a:buClr>
                <a:schemeClr val="accent1"/>
              </a:buClr>
              <a:defRPr sz="2500"/>
            </a:pPr>
            <a:r>
              <a:t>1024 meters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18">
                                            <p:txEl>
                                              <p:pRg st="4" end="4"/>
                                            </p:txEl>
                                          </p:spTgt>
                                        </p:tgtEl>
                                        <p:attrNameLst>
                                          <p:attrName>style.visibility</p:attrName>
                                        </p:attrNameLst>
                                      </p:cBhvr>
                                      <p:to>
                                        <p:strVal val="visible"/>
                                      </p:to>
                                    </p:set>
                                    <p:anim calcmode="lin" valueType="num">
                                      <p:cBhvr>
                                        <p:cTn id="7" dur="500" fill="hold"/>
                                        <p:tgtEl>
                                          <p:spTgt spid="718">
                                            <p:txEl>
                                              <p:pRg st="4" end="4"/>
                                            </p:txEl>
                                          </p:spTgt>
                                        </p:tgtEl>
                                        <p:attrNameLst>
                                          <p:attrName>ppt_x</p:attrName>
                                        </p:attrNameLst>
                                      </p:cBhvr>
                                      <p:tavLst>
                                        <p:tav tm="0">
                                          <p:val>
                                            <p:strVal val="#ppt_x"/>
                                          </p:val>
                                        </p:tav>
                                        <p:tav tm="100000">
                                          <p:val>
                                            <p:strVal val="#ppt_x"/>
                                          </p:val>
                                        </p:tav>
                                      </p:tavLst>
                                    </p:anim>
                                    <p:anim calcmode="lin" valueType="num">
                                      <p:cBhvr>
                                        <p:cTn id="8" dur="500" fill="hold"/>
                                        <p:tgtEl>
                                          <p:spTgt spid="718">
                                            <p:txEl>
                                              <p:pRg st="4" end="4"/>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4" presetID="2" grpId="1" fill="hold">
                                  <p:stCondLst>
                                    <p:cond delay="0"/>
                                  </p:stCondLst>
                                  <p:iterate type="el" backwards="0">
                                    <p:tmAbs val="0"/>
                                  </p:iterate>
                                  <p:childTnLst>
                                    <p:set>
                                      <p:cBhvr>
                                        <p:cTn id="12" fill="hold"/>
                                        <p:tgtEl>
                                          <p:spTgt spid="718">
                                            <p:txEl>
                                              <p:pRg st="5" end="5"/>
                                            </p:txEl>
                                          </p:spTgt>
                                        </p:tgtEl>
                                        <p:attrNameLst>
                                          <p:attrName>style.visibility</p:attrName>
                                        </p:attrNameLst>
                                      </p:cBhvr>
                                      <p:to>
                                        <p:strVal val="visible"/>
                                      </p:to>
                                    </p:set>
                                    <p:anim calcmode="lin" valueType="num">
                                      <p:cBhvr>
                                        <p:cTn id="13" dur="500" fill="hold"/>
                                        <p:tgtEl>
                                          <p:spTgt spid="718">
                                            <p:txEl>
                                              <p:pRg st="5" end="5"/>
                                            </p:txEl>
                                          </p:spTgt>
                                        </p:tgtEl>
                                        <p:attrNameLst>
                                          <p:attrName>ppt_x</p:attrName>
                                        </p:attrNameLst>
                                      </p:cBhvr>
                                      <p:tavLst>
                                        <p:tav tm="0">
                                          <p:val>
                                            <p:strVal val="#ppt_x"/>
                                          </p:val>
                                        </p:tav>
                                        <p:tav tm="100000">
                                          <p:val>
                                            <p:strVal val="#ppt_x"/>
                                          </p:val>
                                        </p:tav>
                                      </p:tavLst>
                                    </p:anim>
                                    <p:anim calcmode="lin" valueType="num">
                                      <p:cBhvr>
                                        <p:cTn id="14" dur="500" fill="hold"/>
                                        <p:tgtEl>
                                          <p:spTgt spid="718">
                                            <p:txEl>
                                              <p:pRg st="5" end="5"/>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Class="entr" nodeType="clickEffect" presetSubtype="4" presetID="2" grpId="1" fill="hold">
                                  <p:stCondLst>
                                    <p:cond delay="0"/>
                                  </p:stCondLst>
                                  <p:iterate type="el" backwards="0">
                                    <p:tmAbs val="0"/>
                                  </p:iterate>
                                  <p:childTnLst>
                                    <p:set>
                                      <p:cBhvr>
                                        <p:cTn id="18" fill="hold"/>
                                        <p:tgtEl>
                                          <p:spTgt spid="718">
                                            <p:txEl>
                                              <p:pRg st="6" end="6"/>
                                            </p:txEl>
                                          </p:spTgt>
                                        </p:tgtEl>
                                        <p:attrNameLst>
                                          <p:attrName>style.visibility</p:attrName>
                                        </p:attrNameLst>
                                      </p:cBhvr>
                                      <p:to>
                                        <p:strVal val="visible"/>
                                      </p:to>
                                    </p:set>
                                    <p:anim calcmode="lin" valueType="num">
                                      <p:cBhvr>
                                        <p:cTn id="19" dur="500" fill="hold"/>
                                        <p:tgtEl>
                                          <p:spTgt spid="718">
                                            <p:txEl>
                                              <p:pRg st="6" end="6"/>
                                            </p:txEl>
                                          </p:spTgt>
                                        </p:tgtEl>
                                        <p:attrNameLst>
                                          <p:attrName>ppt_x</p:attrName>
                                        </p:attrNameLst>
                                      </p:cBhvr>
                                      <p:tavLst>
                                        <p:tav tm="0">
                                          <p:val>
                                            <p:strVal val="#ppt_x"/>
                                          </p:val>
                                        </p:tav>
                                        <p:tav tm="100000">
                                          <p:val>
                                            <p:strVal val="#ppt_x"/>
                                          </p:val>
                                        </p:tav>
                                      </p:tavLst>
                                    </p:anim>
                                    <p:anim calcmode="lin" valueType="num">
                                      <p:cBhvr>
                                        <p:cTn id="20" dur="500" fill="hold"/>
                                        <p:tgtEl>
                                          <p:spTgt spid="718">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4" presetID="2" grpId="1" fill="hold">
                                  <p:stCondLst>
                                    <p:cond delay="0"/>
                                  </p:stCondLst>
                                  <p:iterate type="el" backwards="0">
                                    <p:tmAbs val="0"/>
                                  </p:iterate>
                                  <p:childTnLst>
                                    <p:set>
                                      <p:cBhvr>
                                        <p:cTn id="24" fill="hold"/>
                                        <p:tgtEl>
                                          <p:spTgt spid="718">
                                            <p:txEl>
                                              <p:pRg st="7" end="7"/>
                                            </p:txEl>
                                          </p:spTgt>
                                        </p:tgtEl>
                                        <p:attrNameLst>
                                          <p:attrName>style.visibility</p:attrName>
                                        </p:attrNameLst>
                                      </p:cBhvr>
                                      <p:to>
                                        <p:strVal val="visible"/>
                                      </p:to>
                                    </p:set>
                                    <p:anim calcmode="lin" valueType="num">
                                      <p:cBhvr>
                                        <p:cTn id="25" dur="500" fill="hold"/>
                                        <p:tgtEl>
                                          <p:spTgt spid="718">
                                            <p:txEl>
                                              <p:pRg st="7" end="7"/>
                                            </p:txEl>
                                          </p:spTgt>
                                        </p:tgtEl>
                                        <p:attrNameLst>
                                          <p:attrName>ppt_x</p:attrName>
                                        </p:attrNameLst>
                                      </p:cBhvr>
                                      <p:tavLst>
                                        <p:tav tm="0">
                                          <p:val>
                                            <p:strVal val="#ppt_x"/>
                                          </p:val>
                                        </p:tav>
                                        <p:tav tm="100000">
                                          <p:val>
                                            <p:strVal val="#ppt_x"/>
                                          </p:val>
                                        </p:tav>
                                      </p:tavLst>
                                    </p:anim>
                                    <p:anim calcmode="lin" valueType="num">
                                      <p:cBhvr>
                                        <p:cTn id="26" dur="500" fill="hold"/>
                                        <p:tgtEl>
                                          <p:spTgt spid="718">
                                            <p:txEl>
                                              <p:pRg st="7" end="7"/>
                                            </p:txEl>
                                          </p:spTgt>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Class="entr" nodeType="clickEffect" presetSubtype="4" presetID="2" grpId="1" fill="hold">
                                  <p:stCondLst>
                                    <p:cond delay="0"/>
                                  </p:stCondLst>
                                  <p:iterate type="el" backwards="0">
                                    <p:tmAbs val="0"/>
                                  </p:iterate>
                                  <p:childTnLst>
                                    <p:set>
                                      <p:cBhvr>
                                        <p:cTn id="30" fill="hold"/>
                                        <p:tgtEl>
                                          <p:spTgt spid="718">
                                            <p:txEl>
                                              <p:pRg st="8" end="8"/>
                                            </p:txEl>
                                          </p:spTgt>
                                        </p:tgtEl>
                                        <p:attrNameLst>
                                          <p:attrName>style.visibility</p:attrName>
                                        </p:attrNameLst>
                                      </p:cBhvr>
                                      <p:to>
                                        <p:strVal val="visible"/>
                                      </p:to>
                                    </p:set>
                                    <p:anim calcmode="lin" valueType="num">
                                      <p:cBhvr>
                                        <p:cTn id="31" dur="500" fill="hold"/>
                                        <p:tgtEl>
                                          <p:spTgt spid="718">
                                            <p:txEl>
                                              <p:pRg st="8" end="8"/>
                                            </p:txEl>
                                          </p:spTgt>
                                        </p:tgtEl>
                                        <p:attrNameLst>
                                          <p:attrName>ppt_x</p:attrName>
                                        </p:attrNameLst>
                                      </p:cBhvr>
                                      <p:tavLst>
                                        <p:tav tm="0">
                                          <p:val>
                                            <p:strVal val="#ppt_x"/>
                                          </p:val>
                                        </p:tav>
                                        <p:tav tm="100000">
                                          <p:val>
                                            <p:strVal val="#ppt_x"/>
                                          </p:val>
                                        </p:tav>
                                      </p:tavLst>
                                    </p:anim>
                                    <p:anim calcmode="lin" valueType="num">
                                      <p:cBhvr>
                                        <p:cTn id="32" dur="500" fill="hold"/>
                                        <p:tgtEl>
                                          <p:spTgt spid="718">
                                            <p:txEl>
                                              <p:pRg st="8" end="8"/>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718" grpId="1"/>
    </p:bldLst>
  </p:timing>
</p:sld>
</file>

<file path=ppt/slides/slide4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0" name="Title 1"/>
          <p:cNvSpPr txBox="1"/>
          <p:nvPr>
            <p:ph type="title"/>
          </p:nvPr>
        </p:nvSpPr>
        <p:spPr>
          <a:prstGeom prst="rect">
            <a:avLst/>
          </a:prstGeom>
        </p:spPr>
        <p:txBody>
          <a:bodyPr/>
          <a:lstStyle/>
          <a:p>
            <a:pPr/>
            <a:r>
              <a:t>Exponential Backoff, Revisited</a:t>
            </a:r>
          </a:p>
        </p:txBody>
      </p:sp>
      <p:sp>
        <p:nvSpPr>
          <p:cNvPr id="721"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22" name="Content Placeholder 3"/>
          <p:cNvSpPr txBox="1"/>
          <p:nvPr>
            <p:ph type="body" idx="1"/>
          </p:nvPr>
        </p:nvSpPr>
        <p:spPr>
          <a:prstGeom prst="rect">
            <a:avLst/>
          </a:prstGeom>
        </p:spPr>
        <p:txBody>
          <a:bodyPr/>
          <a:lstStyle/>
          <a:p>
            <a:pPr/>
            <a:r>
              <a:t>Remember the 512 bit backoff timer?</a:t>
            </a:r>
          </a:p>
          <a:p>
            <a:pPr/>
            <a:r>
              <a:t>Minimum Ethernet packet size is also 512 bits</a:t>
            </a:r>
          </a:p>
          <a:p>
            <a:pPr lvl="1" marL="640080" indent="-274320">
              <a:spcBef>
                <a:spcPts val="500"/>
              </a:spcBef>
              <a:buClr>
                <a:schemeClr val="accent1"/>
              </a:buClr>
              <a:defRPr sz="2600"/>
            </a:pPr>
            <a:r>
              <a:t>64 bytes * 8 = 512 bits</a:t>
            </a:r>
          </a:p>
          <a:p>
            <a:pPr/>
            <a:r>
              <a:t>Coincidence? Of course not.</a:t>
            </a:r>
          </a:p>
          <a:p>
            <a:pPr lvl="1" marL="640080" indent="-274320">
              <a:spcBef>
                <a:spcPts val="500"/>
              </a:spcBef>
              <a:buClr>
                <a:schemeClr val="accent1"/>
              </a:buClr>
              <a:defRPr sz="2600"/>
            </a:pPr>
            <a:r>
              <a:t>If the backoff time was &lt;512 bits, a sender who waits and another who sends immediately can still collide</a:t>
            </a:r>
          </a:p>
        </p:txBody>
      </p:sp>
    </p:spTree>
  </p:cSld>
  <p:clrMapOvr>
    <a:masterClrMapping/>
  </p:clrMapOvr>
  <p:transition xmlns:p14="http://schemas.microsoft.com/office/powerpoint/2010/main" spd="med" advClick="1"/>
</p:sld>
</file>

<file path=ppt/slides/slide4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4" name="Title 1"/>
          <p:cNvSpPr txBox="1"/>
          <p:nvPr>
            <p:ph type="title"/>
          </p:nvPr>
        </p:nvSpPr>
        <p:spPr>
          <a:prstGeom prst="rect">
            <a:avLst/>
          </a:prstGeom>
        </p:spPr>
        <p:txBody>
          <a:bodyPr/>
          <a:lstStyle/>
          <a:p>
            <a:pPr/>
            <a:r>
              <a:t>Maximum Packet Size</a:t>
            </a:r>
          </a:p>
        </p:txBody>
      </p:sp>
      <p:sp>
        <p:nvSpPr>
          <p:cNvPr id="725"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26" name="Content Placeholder 3"/>
          <p:cNvSpPr txBox="1"/>
          <p:nvPr>
            <p:ph type="body" idx="1"/>
          </p:nvPr>
        </p:nvSpPr>
        <p:spPr>
          <a:prstGeom prst="rect">
            <a:avLst/>
          </a:prstGeom>
        </p:spPr>
        <p:txBody>
          <a:bodyPr/>
          <a:lstStyle/>
          <a:p>
            <a:pPr>
              <a:defRPr sz="2800"/>
            </a:pPr>
            <a:r>
              <a:t>Maximum Transmission Unit (MTU): 1500 bytes</a:t>
            </a:r>
          </a:p>
          <a:p>
            <a:pPr>
              <a:defRPr sz="2800"/>
            </a:pPr>
            <a:r>
              <a:t>Pros:</a:t>
            </a:r>
          </a:p>
          <a:p>
            <a:pPr lvl="1" marL="640080" indent="-274320">
              <a:spcBef>
                <a:spcPts val="500"/>
              </a:spcBef>
              <a:buClr>
                <a:schemeClr val="accent1"/>
              </a:buClr>
              <a:defRPr sz="2400"/>
            </a:pPr>
            <a:r>
              <a:t>Bit errors in long packets incur significant recovery penalty</a:t>
            </a:r>
            <a:endParaRPr sz="2600"/>
          </a:p>
          <a:p>
            <a:pPr>
              <a:defRPr sz="2800"/>
            </a:pPr>
            <a:r>
              <a:t>Cons:</a:t>
            </a:r>
          </a:p>
          <a:p>
            <a:pPr lvl="1" marL="640080" indent="-274320">
              <a:spcBef>
                <a:spcPts val="500"/>
              </a:spcBef>
              <a:buClr>
                <a:schemeClr val="accent1"/>
              </a:buClr>
              <a:defRPr sz="2400"/>
            </a:pPr>
            <a:r>
              <a:t>More bytes wasted on header information</a:t>
            </a:r>
            <a:endParaRPr sz="2600"/>
          </a:p>
          <a:p>
            <a:pPr lvl="1" marL="640080" indent="-274320">
              <a:spcBef>
                <a:spcPts val="500"/>
              </a:spcBef>
              <a:buClr>
                <a:schemeClr val="accent1"/>
              </a:buClr>
              <a:defRPr sz="2400"/>
            </a:pPr>
            <a:r>
              <a:t>Higher per packet processing overhead</a:t>
            </a:r>
            <a:endParaRPr sz="2600"/>
          </a:p>
          <a:p>
            <a:pPr>
              <a:defRPr sz="2800"/>
            </a:pPr>
            <a:r>
              <a:t>Datacenters shifting towards Jumbo Frames</a:t>
            </a:r>
          </a:p>
          <a:p>
            <a:pPr lvl="1" marL="640080" indent="-274320">
              <a:spcBef>
                <a:spcPts val="500"/>
              </a:spcBef>
              <a:buClr>
                <a:schemeClr val="accent1"/>
              </a:buClr>
              <a:defRPr sz="2400"/>
            </a:pPr>
            <a:r>
              <a:t>9000 bytes per packet</a:t>
            </a:r>
          </a:p>
        </p:txBody>
      </p:sp>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9" name="Recap"/>
          <p:cNvSpPr txBox="1"/>
          <p:nvPr>
            <p:ph type="title"/>
          </p:nvPr>
        </p:nvSpPr>
        <p:spPr>
          <a:xfrm>
            <a:off x="152400" y="215900"/>
            <a:ext cx="8839200" cy="990600"/>
          </a:xfrm>
          <a:prstGeom prst="rect">
            <a:avLst/>
          </a:prstGeom>
        </p:spPr>
        <p:txBody>
          <a:bodyPr/>
          <a:lstStyle/>
          <a:p>
            <a:pPr/>
            <a:r>
              <a:t>Recap</a:t>
            </a:r>
          </a:p>
        </p:txBody>
      </p:sp>
      <p:sp>
        <p:nvSpPr>
          <p:cNvPr id="160" name="Slide Number"/>
          <p:cNvSpPr txBox="1"/>
          <p:nvPr>
            <p:ph type="sldNum" sz="quarter" idx="2"/>
          </p:nvPr>
        </p:nvSpPr>
        <p:spPr>
          <a:xfrm>
            <a:off x="153963" y="1242300"/>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161"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5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28" name="Title 1"/>
          <p:cNvSpPr txBox="1"/>
          <p:nvPr>
            <p:ph type="title"/>
          </p:nvPr>
        </p:nvSpPr>
        <p:spPr>
          <a:prstGeom prst="rect">
            <a:avLst/>
          </a:prstGeom>
        </p:spPr>
        <p:txBody>
          <a:bodyPr/>
          <a:lstStyle/>
          <a:p>
            <a:pPr/>
            <a:r>
              <a:t>Long Live Ethernet</a:t>
            </a:r>
          </a:p>
        </p:txBody>
      </p:sp>
      <p:sp>
        <p:nvSpPr>
          <p:cNvPr id="729"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30" name="Content Placeholder 3"/>
          <p:cNvSpPr txBox="1"/>
          <p:nvPr>
            <p:ph type="body" idx="1"/>
          </p:nvPr>
        </p:nvSpPr>
        <p:spPr>
          <a:prstGeom prst="rect">
            <a:avLst/>
          </a:prstGeom>
        </p:spPr>
        <p:txBody>
          <a:bodyPr/>
          <a:lstStyle/>
          <a:p>
            <a:pPr/>
            <a:r>
              <a:t>Today’s Ethernet is switched</a:t>
            </a:r>
          </a:p>
          <a:p>
            <a:pPr lvl="1" marL="640080" indent="-274320">
              <a:spcBef>
                <a:spcPts val="500"/>
              </a:spcBef>
              <a:buClr>
                <a:schemeClr val="accent1"/>
              </a:buClr>
              <a:defRPr sz="2600"/>
            </a:pPr>
            <a:r>
              <a:t>More on this later</a:t>
            </a:r>
          </a:p>
          <a:p>
            <a:pPr/>
            <a:r>
              <a:t>1Gbit and 10Gbit Ethernet now common</a:t>
            </a:r>
          </a:p>
          <a:p>
            <a:pPr lvl="1" marL="640080" indent="-274320">
              <a:spcBef>
                <a:spcPts val="500"/>
              </a:spcBef>
              <a:buClr>
                <a:schemeClr val="accent1"/>
              </a:buClr>
              <a:defRPr sz="2600"/>
            </a:pPr>
            <a:r>
              <a:t>25GB/100Gbit are being deployed</a:t>
            </a:r>
          </a:p>
          <a:p>
            <a:pPr lvl="1" marL="640080" indent="-274320">
              <a:spcBef>
                <a:spcPts val="500"/>
              </a:spcBef>
              <a:buClr>
                <a:schemeClr val="accent1"/>
              </a:buClr>
              <a:defRPr sz="2600"/>
            </a:pPr>
            <a:r>
              <a:t>Uses same old packet header</a:t>
            </a:r>
          </a:p>
          <a:p>
            <a:pPr lvl="1" marL="640080" indent="-274320">
              <a:spcBef>
                <a:spcPts val="500"/>
              </a:spcBef>
              <a:buClr>
                <a:schemeClr val="accent1"/>
              </a:buClr>
              <a:defRPr sz="2600"/>
            </a:pPr>
            <a:r>
              <a:t>Full duplex (send and receive at the same time)</a:t>
            </a:r>
          </a:p>
          <a:p>
            <a:pPr lvl="1" marL="640080" indent="-274320">
              <a:spcBef>
                <a:spcPts val="500"/>
              </a:spcBef>
              <a:buClr>
                <a:schemeClr val="accent1"/>
              </a:buClr>
              <a:defRPr sz="2600"/>
            </a:pPr>
            <a:r>
              <a:t>Can also carry power</a:t>
            </a:r>
          </a:p>
        </p:txBody>
      </p:sp>
    </p:spTree>
  </p:cSld>
  <p:clrMapOvr>
    <a:masterClrMapping/>
  </p:clrMapOvr>
  <p:transition xmlns:p14="http://schemas.microsoft.com/office/powerpoint/2010/main" spd="med" advClick="1"/>
</p:sld>
</file>

<file path=ppt/slides/slide5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2" name="Text Placeholder 5"/>
          <p:cNvSpPr txBox="1"/>
          <p:nvPr>
            <p:ph type="body" idx="1"/>
          </p:nvPr>
        </p:nvSpPr>
        <p:spPr>
          <a:xfrm>
            <a:off x="450376" y="2388359"/>
            <a:ext cx="8338781" cy="3807726"/>
          </a:xfrm>
          <a:prstGeom prst="rect">
            <a:avLst/>
          </a:prstGeom>
        </p:spPr>
        <p:txBody>
          <a:bodyPr/>
          <a:lstStyle/>
          <a:p>
            <a:pPr marL="571500" indent="-571500">
              <a:buClr>
                <a:schemeClr val="accent2"/>
              </a:buClr>
              <a:buSzPct val="60000"/>
              <a:buChar char="❑"/>
              <a:defRPr sz="4400"/>
            </a:pPr>
            <a:r>
              <a:t>Framing</a:t>
            </a:r>
          </a:p>
          <a:p>
            <a:pPr marL="571500" indent="-571500">
              <a:buClr>
                <a:schemeClr val="accent2"/>
              </a:buClr>
              <a:buSzPct val="60000"/>
              <a:buChar char="❑"/>
              <a:defRPr sz="4400"/>
            </a:pPr>
            <a:r>
              <a:t>Error Checking and Reliability</a:t>
            </a:r>
          </a:p>
          <a:p>
            <a:pPr marL="571500" indent="-571500">
              <a:buClr>
                <a:schemeClr val="accent2"/>
              </a:buClr>
              <a:buSzPct val="60000"/>
              <a:buChar char="❑"/>
              <a:defRPr sz="4400"/>
            </a:pPr>
            <a:r>
              <a:t>Media Access Control</a:t>
            </a:r>
          </a:p>
          <a:p>
            <a:pPr lvl="1" marL="1211580" indent="-571500">
              <a:spcBef>
                <a:spcPts val="500"/>
              </a:spcBef>
              <a:buClr>
                <a:schemeClr val="accent1"/>
              </a:buClr>
              <a:buSzPct val="70000"/>
              <a:buChar char="❑"/>
              <a:defRPr sz="3200">
                <a:solidFill>
                  <a:srgbClr val="888888"/>
                </a:solidFill>
              </a:defRPr>
            </a:pPr>
            <a:r>
              <a:t>802.3 Ethernet</a:t>
            </a:r>
            <a:endParaRPr sz="1800"/>
          </a:p>
          <a:p>
            <a:pPr lvl="1" marL="1211580" indent="-571500">
              <a:spcBef>
                <a:spcPts val="500"/>
              </a:spcBef>
              <a:buClr>
                <a:schemeClr val="accent1"/>
              </a:buClr>
              <a:buSzPct val="70000"/>
              <a:buChar char="❑"/>
              <a:defRPr sz="3200">
                <a:solidFill>
                  <a:srgbClr val="888888"/>
                </a:solidFill>
              </a:defRPr>
            </a:pPr>
            <a:r>
              <a:t>802.11 Wifi</a:t>
            </a:r>
          </a:p>
        </p:txBody>
      </p:sp>
      <p:sp>
        <p:nvSpPr>
          <p:cNvPr id="733" name="Title 4"/>
          <p:cNvSpPr txBox="1"/>
          <p:nvPr>
            <p:ph type="title"/>
          </p:nvPr>
        </p:nvSpPr>
        <p:spPr>
          <a:prstGeom prst="rect">
            <a:avLst/>
          </a:prstGeom>
        </p:spPr>
        <p:txBody>
          <a:bodyPr/>
          <a:lstStyle/>
          <a:p>
            <a:pPr/>
            <a:r>
              <a:t>Outline</a:t>
            </a:r>
          </a:p>
        </p:txBody>
      </p:sp>
      <p:sp>
        <p:nvSpPr>
          <p:cNvPr id="734" name="Slide Number Placeholder 2"/>
          <p:cNvSpPr txBox="1"/>
          <p:nvPr>
            <p:ph type="sldNum" sz="quarter" idx="2"/>
          </p:nvPr>
        </p:nvSpPr>
        <p:spPr>
          <a:xfrm>
            <a:off x="433853" y="590867"/>
            <a:ext cx="427694" cy="434341"/>
          </a:xfrm>
          <a:prstGeom prst="rect">
            <a:avLst/>
          </a:prstGeom>
          <a:extLst>
            <a:ext uri="{C572A759-6A51-4108-AA02-DFA0A04FC94B}">
              <ma14:wrappingTextBoxFlag xmlns:ma14="http://schemas.microsoft.com/office/mac/drawingml/2011/main" val="1"/>
            </a:ext>
          </a:extLst>
        </p:spPr>
        <p:txBody>
          <a:bodyPr>
            <a:normAutofit fontScale="100000" lnSpcReduction="0"/>
          </a:bodyPr>
          <a:lstStyle/>
          <a:p>
            <a:pPr/>
            <a:fld id="{86CB4B4D-7CA3-9044-876B-883B54F8677D}" type="slidenum"/>
          </a:p>
        </p:txBody>
      </p:sp>
    </p:spTree>
  </p:cSld>
  <p:clrMapOvr>
    <a:masterClrMapping/>
  </p:clrMapOvr>
  <p:transition xmlns:p14="http://schemas.microsoft.com/office/powerpoint/2010/main" spd="med" advClick="1"/>
</p:sld>
</file>

<file path=ppt/slides/slide5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36" name="Title 1"/>
          <p:cNvSpPr txBox="1"/>
          <p:nvPr>
            <p:ph type="title"/>
          </p:nvPr>
        </p:nvSpPr>
        <p:spPr>
          <a:prstGeom prst="rect">
            <a:avLst/>
          </a:prstGeom>
        </p:spPr>
        <p:txBody>
          <a:bodyPr/>
          <a:lstStyle/>
          <a:p>
            <a:pPr/>
            <a:r>
              <a:t>Exponential Backoff, Revisited</a:t>
            </a:r>
          </a:p>
        </p:txBody>
      </p:sp>
      <p:sp>
        <p:nvSpPr>
          <p:cNvPr id="73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38" name="Content Placeholder 3"/>
          <p:cNvSpPr txBox="1"/>
          <p:nvPr>
            <p:ph type="body" idx="1"/>
          </p:nvPr>
        </p:nvSpPr>
        <p:spPr>
          <a:prstGeom prst="rect">
            <a:avLst/>
          </a:prstGeom>
        </p:spPr>
        <p:txBody>
          <a:bodyPr/>
          <a:lstStyle/>
          <a:p>
            <a:pPr/>
            <a:r>
              <a:t>Remember the 512 bit backoff timer?</a:t>
            </a:r>
          </a:p>
          <a:p>
            <a:pPr/>
            <a:r>
              <a:t>Minimum Ethernet packet size is also 512 bits</a:t>
            </a:r>
          </a:p>
          <a:p>
            <a:pPr lvl="1" marL="640080" indent="-274320">
              <a:spcBef>
                <a:spcPts val="500"/>
              </a:spcBef>
              <a:buClr>
                <a:schemeClr val="accent1"/>
              </a:buClr>
              <a:defRPr sz="2600"/>
            </a:pPr>
            <a:r>
              <a:t>64 bytes * 8 = 512 bits</a:t>
            </a:r>
          </a:p>
          <a:p>
            <a:pPr/>
            <a:r>
              <a:t>Coincidence? Of course not.</a:t>
            </a:r>
          </a:p>
          <a:p>
            <a:pPr lvl="1" marL="640080" indent="-274320">
              <a:spcBef>
                <a:spcPts val="500"/>
              </a:spcBef>
              <a:buClr>
                <a:schemeClr val="accent1"/>
              </a:buClr>
              <a:defRPr sz="2600"/>
            </a:pPr>
            <a:r>
              <a:t>If the backoff time was &lt;512 bits, a sender who waits and another who sends immediately can still collide</a:t>
            </a:r>
          </a:p>
        </p:txBody>
      </p:sp>
    </p:spTree>
  </p:cSld>
  <p:clrMapOvr>
    <a:masterClrMapping/>
  </p:clrMapOvr>
  <p:transition xmlns:p14="http://schemas.microsoft.com/office/powerpoint/2010/main" spd="med" advClick="1"/>
</p:sld>
</file>

<file path=ppt/slides/slide5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0" name="Title 4"/>
          <p:cNvSpPr txBox="1"/>
          <p:nvPr>
            <p:ph type="title"/>
          </p:nvPr>
        </p:nvSpPr>
        <p:spPr>
          <a:prstGeom prst="rect">
            <a:avLst/>
          </a:prstGeom>
        </p:spPr>
        <p:txBody>
          <a:bodyPr/>
          <a:lstStyle/>
          <a:p>
            <a:pPr/>
            <a:r>
              <a:t>802.3 vs. Wireless</a:t>
            </a:r>
          </a:p>
        </p:txBody>
      </p:sp>
      <p:sp>
        <p:nvSpPr>
          <p:cNvPr id="741" name="Slide Number Placeholder 3"/>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42" name="Content Placeholder 5"/>
          <p:cNvSpPr txBox="1"/>
          <p:nvPr>
            <p:ph type="body" idx="1"/>
          </p:nvPr>
        </p:nvSpPr>
        <p:spPr>
          <a:xfrm>
            <a:off x="152400" y="1600200"/>
            <a:ext cx="8991600" cy="5105400"/>
          </a:xfrm>
          <a:prstGeom prst="rect">
            <a:avLst/>
          </a:prstGeom>
        </p:spPr>
        <p:txBody>
          <a:bodyPr/>
          <a:lstStyle/>
          <a:p>
            <a:pPr/>
            <a:r>
              <a:t>Ethernet has one shared collision domain</a:t>
            </a:r>
          </a:p>
          <a:p>
            <a:pPr lvl="1" marL="640080" indent="-274320">
              <a:spcBef>
                <a:spcPts val="500"/>
              </a:spcBef>
              <a:buClr>
                <a:schemeClr val="accent1"/>
              </a:buClr>
              <a:defRPr sz="2600"/>
            </a:pPr>
            <a:r>
              <a:t>All hosts on a LAN can observe all transmissions</a:t>
            </a:r>
          </a:p>
          <a:p>
            <a:pPr/>
            <a:r>
              <a:t>Wireless radios have small range compared to overall system</a:t>
            </a:r>
          </a:p>
          <a:p>
            <a:pPr lvl="1" marL="640080" indent="-274320">
              <a:spcBef>
                <a:spcPts val="500"/>
              </a:spcBef>
              <a:buClr>
                <a:schemeClr val="accent1"/>
              </a:buClr>
              <a:defRPr sz="2600"/>
            </a:pPr>
            <a:r>
              <a:t>Collisions are local</a:t>
            </a:r>
          </a:p>
          <a:p>
            <a:pPr lvl="1" marL="640080" indent="-274320">
              <a:spcBef>
                <a:spcPts val="500"/>
              </a:spcBef>
              <a:buClr>
                <a:schemeClr val="accent1"/>
              </a:buClr>
              <a:defRPr sz="2600"/>
            </a:pPr>
            <a:r>
              <a:t>Collision are at the receiver, not the sender</a:t>
            </a:r>
          </a:p>
          <a:p>
            <a:pPr lvl="1" marL="640080" indent="-274320">
              <a:spcBef>
                <a:spcPts val="500"/>
              </a:spcBef>
              <a:buClr>
                <a:schemeClr val="accent1"/>
              </a:buClr>
              <a:defRPr sz="2600"/>
            </a:pPr>
            <a:r>
              <a:t>Carrier sense (CS in CSMA) plays a different role</a:t>
            </a:r>
          </a:p>
          <a:p>
            <a:pPr/>
            <a:r>
              <a:t>802.11 uses CSMA/</a:t>
            </a:r>
            <a:r>
              <a:rPr>
                <a:solidFill>
                  <a:schemeClr val="accent1"/>
                </a:solidFill>
              </a:rPr>
              <a:t>CA</a:t>
            </a:r>
            <a:r>
              <a:t> not CSMA/CD</a:t>
            </a:r>
          </a:p>
          <a:p>
            <a:pPr lvl="1" marL="640080" indent="-274320">
              <a:spcBef>
                <a:spcPts val="500"/>
              </a:spcBef>
              <a:buClr>
                <a:schemeClr val="accent1"/>
              </a:buClr>
              <a:defRPr sz="2600"/>
            </a:pPr>
            <a:r>
              <a:t>Collision </a:t>
            </a:r>
            <a:r>
              <a:rPr>
                <a:solidFill>
                  <a:schemeClr val="accent1"/>
                </a:solidFill>
              </a:rPr>
              <a:t>avoidance</a:t>
            </a:r>
            <a:r>
              <a:t>, rather than collision detection</a:t>
            </a:r>
          </a:p>
        </p:txBody>
      </p:sp>
    </p:spTree>
  </p:cSld>
  <p:clrMapOvr>
    <a:masterClrMapping/>
  </p:clrMapOvr>
  <p:transition xmlns:p14="http://schemas.microsoft.com/office/powerpoint/2010/main" spd="med" advClick="1"/>
</p:sld>
</file>

<file path=ppt/slides/slide5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46" name="Title 1"/>
          <p:cNvSpPr txBox="1"/>
          <p:nvPr>
            <p:ph type="title"/>
          </p:nvPr>
        </p:nvSpPr>
        <p:spPr>
          <a:prstGeom prst="rect">
            <a:avLst/>
          </a:prstGeom>
        </p:spPr>
        <p:txBody>
          <a:bodyPr/>
          <a:lstStyle/>
          <a:p>
            <a:pPr/>
            <a:r>
              <a:t>Hidden Terminal Problem</a:t>
            </a:r>
          </a:p>
        </p:txBody>
      </p:sp>
      <p:sp>
        <p:nvSpPr>
          <p:cNvPr id="74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48" name="Oval 4"/>
          <p:cNvSpPr/>
          <p:nvPr/>
        </p:nvSpPr>
        <p:spPr>
          <a:xfrm>
            <a:off x="1193285" y="2031397"/>
            <a:ext cx="3946021" cy="3946021"/>
          </a:xfrm>
          <a:prstGeom prst="ellipse">
            <a:avLst/>
          </a:prstGeom>
          <a:solidFill>
            <a:schemeClr val="accent1">
              <a:alpha val="25000"/>
            </a:schemeClr>
          </a:solidFill>
          <a:ln w="38100">
            <a:solidFill>
              <a:srgbClr val="21768B"/>
            </a:solidFill>
          </a:ln>
        </p:spPr>
        <p:txBody>
          <a:bodyPr lIns="45719" rIns="45719" anchor="ctr"/>
          <a:lstStyle/>
          <a:p>
            <a:pPr algn="ctr">
              <a:defRPr>
                <a:solidFill>
                  <a:srgbClr val="FFFFFF"/>
                </a:solidFill>
              </a:defRPr>
            </a:pPr>
          </a:p>
        </p:txBody>
      </p:sp>
      <p:sp>
        <p:nvSpPr>
          <p:cNvPr id="749" name="Oval 5"/>
          <p:cNvSpPr/>
          <p:nvPr/>
        </p:nvSpPr>
        <p:spPr>
          <a:xfrm>
            <a:off x="3954660" y="2031396"/>
            <a:ext cx="3946021" cy="3946021"/>
          </a:xfrm>
          <a:prstGeom prst="ellipse">
            <a:avLst/>
          </a:prstGeom>
          <a:solidFill>
            <a:schemeClr val="accent3">
              <a:alpha val="25000"/>
            </a:schemeClr>
          </a:solidFill>
          <a:ln w="38100">
            <a:solidFill>
              <a:srgbClr val="78310B"/>
            </a:solidFill>
          </a:ln>
        </p:spPr>
        <p:txBody>
          <a:bodyPr lIns="45719" rIns="45719" anchor="ctr"/>
          <a:lstStyle/>
          <a:p>
            <a:pPr algn="ctr">
              <a:defRPr>
                <a:solidFill>
                  <a:srgbClr val="FFFFFF"/>
                </a:solidFill>
              </a:defRPr>
            </a:pPr>
          </a:p>
        </p:txBody>
      </p:sp>
      <p:grpSp>
        <p:nvGrpSpPr>
          <p:cNvPr id="752" name="Group 7"/>
          <p:cNvGrpSpPr/>
          <p:nvPr/>
        </p:nvGrpSpPr>
        <p:grpSpPr>
          <a:xfrm>
            <a:off x="3022175" y="3235433"/>
            <a:ext cx="288242" cy="1484546"/>
            <a:chOff x="0" y="181863"/>
            <a:chExt cx="288240" cy="1484544"/>
          </a:xfrm>
        </p:grpSpPr>
        <p:sp>
          <p:nvSpPr>
            <p:cNvPr id="750" name="Straight Connector 8"/>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51" name="TextBox 9"/>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A</a:t>
              </a:r>
            </a:p>
          </p:txBody>
        </p:sp>
      </p:grpSp>
      <p:grpSp>
        <p:nvGrpSpPr>
          <p:cNvPr id="755" name="Group 10"/>
          <p:cNvGrpSpPr/>
          <p:nvPr/>
        </p:nvGrpSpPr>
        <p:grpSpPr>
          <a:xfrm>
            <a:off x="4405064" y="3235433"/>
            <a:ext cx="256541" cy="1484546"/>
            <a:chOff x="0" y="181863"/>
            <a:chExt cx="256540" cy="1484544"/>
          </a:xfrm>
        </p:grpSpPr>
        <p:sp>
          <p:nvSpPr>
            <p:cNvPr id="753" name="Straight Connector 11"/>
            <p:cNvSpPr/>
            <p:nvPr/>
          </p:nvSpPr>
          <p:spPr>
            <a:xfrm flipH="1">
              <a:off x="128269"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54" name="TextBox 12"/>
            <p:cNvSpPr txBox="1"/>
            <p:nvPr/>
          </p:nvSpPr>
          <p:spPr>
            <a:xfrm>
              <a:off x="-1" y="1232068"/>
              <a:ext cx="2565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a:t>
              </a:r>
            </a:p>
          </p:txBody>
        </p:sp>
      </p:grpSp>
      <p:grpSp>
        <p:nvGrpSpPr>
          <p:cNvPr id="758" name="Group 13"/>
          <p:cNvGrpSpPr/>
          <p:nvPr/>
        </p:nvGrpSpPr>
        <p:grpSpPr>
          <a:xfrm>
            <a:off x="5783550" y="3235433"/>
            <a:ext cx="288241" cy="1484546"/>
            <a:chOff x="0" y="181863"/>
            <a:chExt cx="288240" cy="1484544"/>
          </a:xfrm>
        </p:grpSpPr>
        <p:sp>
          <p:nvSpPr>
            <p:cNvPr id="756" name="Straight Connector 14"/>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57" name="TextBox 15"/>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C</a:t>
              </a:r>
            </a:p>
          </p:txBody>
        </p:sp>
      </p:grpSp>
      <p:sp>
        <p:nvSpPr>
          <p:cNvPr id="759" name="Up Arrow 20"/>
          <p:cNvSpPr/>
          <p:nvPr/>
        </p:nvSpPr>
        <p:spPr>
          <a:xfrm rot="5400000">
            <a:off x="3501373" y="3283646"/>
            <a:ext cx="763338" cy="9620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1"/>
          </a:solidFill>
          <a:ln w="38100">
            <a:solidFill>
              <a:srgbClr val="165160"/>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760" name="Up Arrow 21"/>
          <p:cNvSpPr/>
          <p:nvPr/>
        </p:nvSpPr>
        <p:spPr>
          <a:xfrm rot="16200000">
            <a:off x="4889029" y="3283646"/>
            <a:ext cx="763338" cy="9620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3"/>
          </a:solidFill>
          <a:ln w="38100">
            <a:solidFill>
              <a:srgbClr val="78310B"/>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grpSp>
        <p:nvGrpSpPr>
          <p:cNvPr id="763" name="Group 22"/>
          <p:cNvGrpSpPr/>
          <p:nvPr/>
        </p:nvGrpSpPr>
        <p:grpSpPr>
          <a:xfrm>
            <a:off x="3786110" y="2152151"/>
            <a:ext cx="1681240" cy="823754"/>
            <a:chOff x="0" y="0"/>
            <a:chExt cx="1681238" cy="823753"/>
          </a:xfrm>
        </p:grpSpPr>
        <p:sp>
          <p:nvSpPr>
            <p:cNvPr id="761" name="Rectangular Callout 23"/>
            <p:cNvSpPr/>
            <p:nvPr/>
          </p:nvSpPr>
          <p:spPr>
            <a:xfrm flipH="1">
              <a:off x="0" y="0"/>
              <a:ext cx="1681239" cy="823754"/>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3543"/>
                  </a:lnTo>
                  <a:lnTo>
                    <a:pt x="18000" y="13543"/>
                  </a:lnTo>
                  <a:lnTo>
                    <a:pt x="11492" y="21600"/>
                  </a:lnTo>
                  <a:lnTo>
                    <a:pt x="12600" y="13543"/>
                  </a:lnTo>
                  <a:lnTo>
                    <a:pt x="0" y="13543"/>
                  </a:lnTo>
                  <a:lnTo>
                    <a:pt x="0" y="79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2" name="TextBox 24"/>
            <p:cNvSpPr txBox="1"/>
            <p:nvPr/>
          </p:nvSpPr>
          <p:spPr>
            <a:xfrm>
              <a:off x="0" y="0"/>
              <a:ext cx="1681237" cy="485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Collision!</a:t>
              </a:r>
            </a:p>
          </p:txBody>
        </p:sp>
      </p:grpSp>
      <p:grpSp>
        <p:nvGrpSpPr>
          <p:cNvPr id="766" name="Group 25"/>
          <p:cNvGrpSpPr/>
          <p:nvPr/>
        </p:nvGrpSpPr>
        <p:grpSpPr>
          <a:xfrm>
            <a:off x="328470" y="4505793"/>
            <a:ext cx="3157680" cy="1035730"/>
            <a:chOff x="0" y="0"/>
            <a:chExt cx="3157678" cy="1035729"/>
          </a:xfrm>
        </p:grpSpPr>
        <p:sp>
          <p:nvSpPr>
            <p:cNvPr id="764" name="Rectangular Callout 26"/>
            <p:cNvSpPr/>
            <p:nvPr/>
          </p:nvSpPr>
          <p:spPr>
            <a:xfrm flipH="1">
              <a:off x="1" y="0"/>
              <a:ext cx="3157678" cy="10357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10283"/>
                  </a:moveTo>
                  <a:lnTo>
                    <a:pt x="3600" y="10283"/>
                  </a:lnTo>
                  <a:lnTo>
                    <a:pt x="3104" y="0"/>
                  </a:lnTo>
                  <a:lnTo>
                    <a:pt x="9000" y="10283"/>
                  </a:lnTo>
                  <a:lnTo>
                    <a:pt x="21600" y="10283"/>
                  </a:lnTo>
                  <a:lnTo>
                    <a:pt x="21600" y="21600"/>
                  </a:lnTo>
                  <a:lnTo>
                    <a:pt x="0" y="21600"/>
                  </a:lnTo>
                  <a:lnTo>
                    <a:pt x="0" y="12169"/>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5" name="TextBox 27"/>
            <p:cNvSpPr txBox="1"/>
            <p:nvPr/>
          </p:nvSpPr>
          <p:spPr>
            <a:xfrm>
              <a:off x="0" y="493076"/>
              <a:ext cx="3157678"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A cannot hear C</a:t>
              </a:r>
            </a:p>
          </p:txBody>
        </p:sp>
      </p:grpSp>
      <p:grpSp>
        <p:nvGrpSpPr>
          <p:cNvPr id="769" name="Group 29"/>
          <p:cNvGrpSpPr/>
          <p:nvPr/>
        </p:nvGrpSpPr>
        <p:grpSpPr>
          <a:xfrm>
            <a:off x="5751714" y="4526438"/>
            <a:ext cx="3013783" cy="997631"/>
            <a:chOff x="0" y="0"/>
            <a:chExt cx="3013781" cy="997629"/>
          </a:xfrm>
        </p:grpSpPr>
        <p:sp>
          <p:nvSpPr>
            <p:cNvPr id="767" name="Rectangular Callout 30"/>
            <p:cNvSpPr/>
            <p:nvPr/>
          </p:nvSpPr>
          <p:spPr>
            <a:xfrm flipH="1">
              <a:off x="1" y="0"/>
              <a:ext cx="3013781" cy="99763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9851"/>
                  </a:moveTo>
                  <a:lnTo>
                    <a:pt x="12600" y="9851"/>
                  </a:lnTo>
                  <a:lnTo>
                    <a:pt x="19249" y="0"/>
                  </a:lnTo>
                  <a:lnTo>
                    <a:pt x="18000" y="9851"/>
                  </a:lnTo>
                  <a:lnTo>
                    <a:pt x="21600" y="9851"/>
                  </a:lnTo>
                  <a:lnTo>
                    <a:pt x="21600" y="21600"/>
                  </a:lnTo>
                  <a:lnTo>
                    <a:pt x="0" y="21600"/>
                  </a:lnTo>
                  <a:lnTo>
                    <a:pt x="0" y="11809"/>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68" name="TextBox 31"/>
            <p:cNvSpPr txBox="1"/>
            <p:nvPr/>
          </p:nvSpPr>
          <p:spPr>
            <a:xfrm>
              <a:off x="0" y="454976"/>
              <a:ext cx="3013780"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C cannot hear A</a:t>
              </a:r>
            </a:p>
          </p:txBody>
        </p:sp>
      </p:grpSp>
      <p:sp>
        <p:nvSpPr>
          <p:cNvPr id="770" name="Content Placeholder 5"/>
          <p:cNvSpPr txBox="1"/>
          <p:nvPr>
            <p:ph type="body" sz="quarter" idx="1"/>
          </p:nvPr>
        </p:nvSpPr>
        <p:spPr>
          <a:xfrm>
            <a:off x="37534" y="1570398"/>
            <a:ext cx="8991601" cy="605052"/>
          </a:xfrm>
          <a:prstGeom prst="rect">
            <a:avLst/>
          </a:prstGeom>
        </p:spPr>
        <p:txBody>
          <a:bodyPr/>
          <a:lstStyle>
            <a:lvl1pPr>
              <a:defRPr sz="2600"/>
            </a:lvl1pPr>
          </a:lstStyle>
          <a:p>
            <a:pPr/>
            <a:r>
              <a:t>Radios on the same network cannot always hear each other</a:t>
            </a:r>
          </a:p>
        </p:txBody>
      </p:sp>
      <p:sp>
        <p:nvSpPr>
          <p:cNvPr id="771" name="Content Placeholder 5"/>
          <p:cNvSpPr txBox="1"/>
          <p:nvPr/>
        </p:nvSpPr>
        <p:spPr>
          <a:xfrm>
            <a:off x="26157" y="6033451"/>
            <a:ext cx="8991601" cy="4343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lvl1pPr marL="320040" indent="-320040">
              <a:spcBef>
                <a:spcPts val="700"/>
              </a:spcBef>
              <a:buClr>
                <a:schemeClr val="accent2"/>
              </a:buClr>
              <a:buSzPct val="60000"/>
              <a:buChar char="◻"/>
              <a:defRPr sz="2500"/>
            </a:lvl1pPr>
          </a:lstStyle>
          <a:p>
            <a:pPr/>
            <a:r>
              <a:t>Hidden terminals mean that sender-side collision detection is useless</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59"/>
                                        </p:tgtEl>
                                        <p:attrNameLst>
                                          <p:attrName>style.visibility</p:attrName>
                                        </p:attrNameLst>
                                      </p:cBhvr>
                                      <p:to>
                                        <p:strVal val="visible"/>
                                      </p:to>
                                    </p:set>
                                    <p:anim calcmode="lin" valueType="num">
                                      <p:cBhvr>
                                        <p:cTn id="7" dur="500" fill="hold"/>
                                        <p:tgtEl>
                                          <p:spTgt spid="759"/>
                                        </p:tgtEl>
                                        <p:attrNameLst>
                                          <p:attrName>ppt_x</p:attrName>
                                        </p:attrNameLst>
                                      </p:cBhvr>
                                      <p:tavLst>
                                        <p:tav tm="0">
                                          <p:val>
                                            <p:strVal val="#ppt_x"/>
                                          </p:val>
                                        </p:tav>
                                        <p:tav tm="100000">
                                          <p:val>
                                            <p:strVal val="#ppt_x"/>
                                          </p:val>
                                        </p:tav>
                                      </p:tavLst>
                                    </p:anim>
                                    <p:anim calcmode="lin" valueType="num">
                                      <p:cBhvr>
                                        <p:cTn id="8" dur="500" fill="hold"/>
                                        <p:tgtEl>
                                          <p:spTgt spid="759"/>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760"/>
                                        </p:tgtEl>
                                        <p:attrNameLst>
                                          <p:attrName>style.visibility</p:attrName>
                                        </p:attrNameLst>
                                      </p:cBhvr>
                                      <p:to>
                                        <p:strVal val="visible"/>
                                      </p:to>
                                    </p:set>
                                    <p:anim calcmode="lin" valueType="num">
                                      <p:cBhvr>
                                        <p:cTn id="12" dur="500" fill="hold"/>
                                        <p:tgtEl>
                                          <p:spTgt spid="760"/>
                                        </p:tgtEl>
                                        <p:attrNameLst>
                                          <p:attrName>ppt_x</p:attrName>
                                        </p:attrNameLst>
                                      </p:cBhvr>
                                      <p:tavLst>
                                        <p:tav tm="0">
                                          <p:val>
                                            <p:strVal val="#ppt_x"/>
                                          </p:val>
                                        </p:tav>
                                        <p:tav tm="100000">
                                          <p:val>
                                            <p:strVal val="#ppt_x"/>
                                          </p:val>
                                        </p:tav>
                                      </p:tavLst>
                                    </p:anim>
                                    <p:anim calcmode="lin" valueType="num">
                                      <p:cBhvr>
                                        <p:cTn id="13" dur="500" fill="hold"/>
                                        <p:tgtEl>
                                          <p:spTgt spid="760"/>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748"/>
                                        </p:tgtEl>
                                        <p:attrNameLst>
                                          <p:attrName>style.visibility</p:attrName>
                                        </p:attrNameLst>
                                      </p:cBhvr>
                                      <p:to>
                                        <p:strVal val="visible"/>
                                      </p:to>
                                    </p:set>
                                    <p:anim calcmode="lin" valueType="num">
                                      <p:cBhvr>
                                        <p:cTn id="18" dur="500" fill="hold"/>
                                        <p:tgtEl>
                                          <p:spTgt spid="748"/>
                                        </p:tgtEl>
                                        <p:attrNameLst>
                                          <p:attrName>ppt_w</p:attrName>
                                        </p:attrNameLst>
                                      </p:cBhvr>
                                      <p:tavLst>
                                        <p:tav tm="0">
                                          <p:val>
                                            <p:fltVal val="0"/>
                                          </p:val>
                                        </p:tav>
                                        <p:tav tm="100000">
                                          <p:val>
                                            <p:strVal val="#ppt_w"/>
                                          </p:val>
                                        </p:tav>
                                      </p:tavLst>
                                    </p:anim>
                                    <p:anim calcmode="lin" valueType="num">
                                      <p:cBhvr>
                                        <p:cTn id="19" dur="500" fill="hold"/>
                                        <p:tgtEl>
                                          <p:spTgt spid="748"/>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Class="entr" nodeType="afterEffect" presetSubtype="16" presetID="23" grpId="4" fill="hold">
                                  <p:stCondLst>
                                    <p:cond delay="0"/>
                                  </p:stCondLst>
                                  <p:iterate type="el" backwards="0">
                                    <p:tmAbs val="0"/>
                                  </p:iterate>
                                  <p:childTnLst>
                                    <p:set>
                                      <p:cBhvr>
                                        <p:cTn id="22" fill="hold"/>
                                        <p:tgtEl>
                                          <p:spTgt spid="749"/>
                                        </p:tgtEl>
                                        <p:attrNameLst>
                                          <p:attrName>style.visibility</p:attrName>
                                        </p:attrNameLst>
                                      </p:cBhvr>
                                      <p:to>
                                        <p:strVal val="visible"/>
                                      </p:to>
                                    </p:set>
                                    <p:anim calcmode="lin" valueType="num">
                                      <p:cBhvr>
                                        <p:cTn id="23" dur="500" fill="hold"/>
                                        <p:tgtEl>
                                          <p:spTgt spid="749"/>
                                        </p:tgtEl>
                                        <p:attrNameLst>
                                          <p:attrName>ppt_w</p:attrName>
                                        </p:attrNameLst>
                                      </p:cBhvr>
                                      <p:tavLst>
                                        <p:tav tm="0">
                                          <p:val>
                                            <p:fltVal val="0"/>
                                          </p:val>
                                        </p:tav>
                                        <p:tav tm="100000">
                                          <p:val>
                                            <p:strVal val="#ppt_w"/>
                                          </p:val>
                                        </p:tav>
                                      </p:tavLst>
                                    </p:anim>
                                    <p:anim calcmode="lin" valueType="num">
                                      <p:cBhvr>
                                        <p:cTn id="24" dur="500" fill="hold"/>
                                        <p:tgtEl>
                                          <p:spTgt spid="749"/>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Class="entr" nodeType="afterEffect" presetSubtype="4" presetID="2" grpId="5" fill="hold">
                                  <p:stCondLst>
                                    <p:cond delay="0"/>
                                  </p:stCondLst>
                                  <p:iterate type="el" backwards="0">
                                    <p:tmAbs val="0"/>
                                  </p:iterate>
                                  <p:childTnLst>
                                    <p:set>
                                      <p:cBhvr>
                                        <p:cTn id="27" fill="hold"/>
                                        <p:tgtEl>
                                          <p:spTgt spid="763"/>
                                        </p:tgtEl>
                                        <p:attrNameLst>
                                          <p:attrName>style.visibility</p:attrName>
                                        </p:attrNameLst>
                                      </p:cBhvr>
                                      <p:to>
                                        <p:strVal val="visible"/>
                                      </p:to>
                                    </p:set>
                                    <p:anim calcmode="lin" valueType="num">
                                      <p:cBhvr>
                                        <p:cTn id="28" dur="500" fill="hold"/>
                                        <p:tgtEl>
                                          <p:spTgt spid="763"/>
                                        </p:tgtEl>
                                        <p:attrNameLst>
                                          <p:attrName>ppt_x</p:attrName>
                                        </p:attrNameLst>
                                      </p:cBhvr>
                                      <p:tavLst>
                                        <p:tav tm="0">
                                          <p:val>
                                            <p:strVal val="#ppt_x"/>
                                          </p:val>
                                        </p:tav>
                                        <p:tav tm="100000">
                                          <p:val>
                                            <p:strVal val="#ppt_x"/>
                                          </p:val>
                                        </p:tav>
                                      </p:tavLst>
                                    </p:anim>
                                    <p:anim calcmode="lin" valueType="num">
                                      <p:cBhvr>
                                        <p:cTn id="29" dur="500" fill="hold"/>
                                        <p:tgtEl>
                                          <p:spTgt spid="763"/>
                                        </p:tgtEl>
                                        <p:attrNameLst>
                                          <p:attrName>ppt_y</p:attrName>
                                        </p:attrNameLst>
                                      </p:cBhvr>
                                      <p:tavLst>
                                        <p:tav tm="0">
                                          <p:val>
                                            <p:strVal val="1+#ppt_h/2"/>
                                          </p:val>
                                        </p:tav>
                                        <p:tav tm="100000">
                                          <p:val>
                                            <p:strVal val="#ppt_y"/>
                                          </p:val>
                                        </p:tav>
                                      </p:tavLst>
                                    </p:anim>
                                  </p:childTnLst>
                                </p:cTn>
                              </p:par>
                            </p:childTnLst>
                          </p:cTn>
                        </p:par>
                      </p:childTnLst>
                    </p:cTn>
                  </p:par>
                  <p:par>
                    <p:cTn id="30" fill="hold">
                      <p:stCondLst>
                        <p:cond delay="indefinite"/>
                      </p:stCondLst>
                      <p:childTnLst>
                        <p:par>
                          <p:cTn id="31" fill="hold">
                            <p:stCondLst>
                              <p:cond delay="0"/>
                            </p:stCondLst>
                            <p:childTnLst>
                              <p:par>
                                <p:cTn id="32" presetClass="entr" nodeType="clickEffect" presetSubtype="4" presetID="2" grpId="6" fill="hold">
                                  <p:stCondLst>
                                    <p:cond delay="0"/>
                                  </p:stCondLst>
                                  <p:iterate type="el" backwards="0">
                                    <p:tmAbs val="0"/>
                                  </p:iterate>
                                  <p:childTnLst>
                                    <p:set>
                                      <p:cBhvr>
                                        <p:cTn id="33" fill="hold"/>
                                        <p:tgtEl>
                                          <p:spTgt spid="766"/>
                                        </p:tgtEl>
                                        <p:attrNameLst>
                                          <p:attrName>style.visibility</p:attrName>
                                        </p:attrNameLst>
                                      </p:cBhvr>
                                      <p:to>
                                        <p:strVal val="visible"/>
                                      </p:to>
                                    </p:set>
                                    <p:anim calcmode="lin" valueType="num">
                                      <p:cBhvr>
                                        <p:cTn id="34" dur="500" fill="hold"/>
                                        <p:tgtEl>
                                          <p:spTgt spid="766"/>
                                        </p:tgtEl>
                                        <p:attrNameLst>
                                          <p:attrName>ppt_x</p:attrName>
                                        </p:attrNameLst>
                                      </p:cBhvr>
                                      <p:tavLst>
                                        <p:tav tm="0">
                                          <p:val>
                                            <p:strVal val="#ppt_x"/>
                                          </p:val>
                                        </p:tav>
                                        <p:tav tm="100000">
                                          <p:val>
                                            <p:strVal val="#ppt_x"/>
                                          </p:val>
                                        </p:tav>
                                      </p:tavLst>
                                    </p:anim>
                                    <p:anim calcmode="lin" valueType="num">
                                      <p:cBhvr>
                                        <p:cTn id="35" dur="500" fill="hold"/>
                                        <p:tgtEl>
                                          <p:spTgt spid="766"/>
                                        </p:tgtEl>
                                        <p:attrNameLst>
                                          <p:attrName>ppt_y</p:attrName>
                                        </p:attrNameLst>
                                      </p:cBhvr>
                                      <p:tavLst>
                                        <p:tav tm="0">
                                          <p:val>
                                            <p:strVal val="1+#ppt_h/2"/>
                                          </p:val>
                                        </p:tav>
                                        <p:tav tm="100000">
                                          <p:val>
                                            <p:strVal val="#ppt_y"/>
                                          </p:val>
                                        </p:tav>
                                      </p:tavLst>
                                    </p:anim>
                                  </p:childTnLst>
                                </p:cTn>
                              </p:par>
                            </p:childTnLst>
                          </p:cTn>
                        </p:par>
                        <p:par>
                          <p:cTn id="36" fill="hold">
                            <p:stCondLst>
                              <p:cond delay="500"/>
                            </p:stCondLst>
                            <p:childTnLst>
                              <p:par>
                                <p:cTn id="37" presetClass="entr" nodeType="afterEffect" presetSubtype="4" presetID="2" grpId="7" fill="hold">
                                  <p:stCondLst>
                                    <p:cond delay="0"/>
                                  </p:stCondLst>
                                  <p:iterate type="el" backwards="0">
                                    <p:tmAbs val="0"/>
                                  </p:iterate>
                                  <p:childTnLst>
                                    <p:set>
                                      <p:cBhvr>
                                        <p:cTn id="38" fill="hold"/>
                                        <p:tgtEl>
                                          <p:spTgt spid="769"/>
                                        </p:tgtEl>
                                        <p:attrNameLst>
                                          <p:attrName>style.visibility</p:attrName>
                                        </p:attrNameLst>
                                      </p:cBhvr>
                                      <p:to>
                                        <p:strVal val="visible"/>
                                      </p:to>
                                    </p:set>
                                    <p:anim calcmode="lin" valueType="num">
                                      <p:cBhvr>
                                        <p:cTn id="39" dur="500" fill="hold"/>
                                        <p:tgtEl>
                                          <p:spTgt spid="769"/>
                                        </p:tgtEl>
                                        <p:attrNameLst>
                                          <p:attrName>ppt_x</p:attrName>
                                        </p:attrNameLst>
                                      </p:cBhvr>
                                      <p:tavLst>
                                        <p:tav tm="0">
                                          <p:val>
                                            <p:strVal val="#ppt_x"/>
                                          </p:val>
                                        </p:tav>
                                        <p:tav tm="100000">
                                          <p:val>
                                            <p:strVal val="#ppt_x"/>
                                          </p:val>
                                        </p:tav>
                                      </p:tavLst>
                                    </p:anim>
                                    <p:anim calcmode="lin" valueType="num">
                                      <p:cBhvr>
                                        <p:cTn id="40" dur="500" fill="hold"/>
                                        <p:tgtEl>
                                          <p:spTgt spid="769"/>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Class="entr" nodeType="clickEffect" presetSubtype="4" presetID="2" grpId="8" fill="hold">
                                  <p:stCondLst>
                                    <p:cond delay="0"/>
                                  </p:stCondLst>
                                  <p:iterate type="el" backwards="0">
                                    <p:tmAbs val="0"/>
                                  </p:iterate>
                                  <p:childTnLst>
                                    <p:set>
                                      <p:cBhvr>
                                        <p:cTn id="44" fill="hold"/>
                                        <p:tgtEl>
                                          <p:spTgt spid="771"/>
                                        </p:tgtEl>
                                        <p:attrNameLst>
                                          <p:attrName>style.visibility</p:attrName>
                                        </p:attrNameLst>
                                      </p:cBhvr>
                                      <p:to>
                                        <p:strVal val="visible"/>
                                      </p:to>
                                    </p:set>
                                    <p:anim calcmode="lin" valueType="num">
                                      <p:cBhvr>
                                        <p:cTn id="45" dur="500" fill="hold"/>
                                        <p:tgtEl>
                                          <p:spTgt spid="771"/>
                                        </p:tgtEl>
                                        <p:attrNameLst>
                                          <p:attrName>ppt_x</p:attrName>
                                        </p:attrNameLst>
                                      </p:cBhvr>
                                      <p:tavLst>
                                        <p:tav tm="0">
                                          <p:val>
                                            <p:strVal val="#ppt_x"/>
                                          </p:val>
                                        </p:tav>
                                        <p:tav tm="100000">
                                          <p:val>
                                            <p:strVal val="#ppt_x"/>
                                          </p:val>
                                        </p:tav>
                                      </p:tavLst>
                                    </p:anim>
                                    <p:anim calcmode="lin" valueType="num">
                                      <p:cBhvr>
                                        <p:cTn id="46" dur="500" fill="hold"/>
                                        <p:tgtEl>
                                          <p:spTgt spid="77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69" grpId="7"/>
      <p:bldP build="whole" bldLvl="1" animBg="1" rev="0" advAuto="0" spid="748" grpId="3"/>
      <p:bldP build="whole" bldLvl="1" animBg="1" rev="0" advAuto="0" spid="766" grpId="6"/>
      <p:bldP build="whole" bldLvl="1" animBg="1" rev="0" advAuto="0" spid="759" grpId="1"/>
      <p:bldP build="whole" bldLvl="1" animBg="1" rev="0" advAuto="0" spid="760" grpId="2"/>
      <p:bldP build="whole" bldLvl="1" animBg="1" rev="0" advAuto="0" spid="749" grpId="4"/>
      <p:bldP build="whole" bldLvl="1" animBg="1" rev="0" advAuto="0" spid="763" grpId="5"/>
      <p:bldP build="whole" bldLvl="1" animBg="1" rev="0" advAuto="0" spid="771" grpId="8"/>
    </p:bldLst>
  </p:timing>
</p:sld>
</file>

<file path=ppt/slides/slide5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773" name="Title 1"/>
          <p:cNvSpPr txBox="1"/>
          <p:nvPr>
            <p:ph type="title"/>
          </p:nvPr>
        </p:nvSpPr>
        <p:spPr>
          <a:prstGeom prst="rect">
            <a:avLst/>
          </a:prstGeom>
        </p:spPr>
        <p:txBody>
          <a:bodyPr/>
          <a:lstStyle/>
          <a:p>
            <a:pPr/>
            <a:r>
              <a:t>Exposed Terminal Problem</a:t>
            </a:r>
          </a:p>
        </p:txBody>
      </p:sp>
      <p:sp>
        <p:nvSpPr>
          <p:cNvPr id="77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775" name="Content Placeholder 3"/>
          <p:cNvSpPr txBox="1"/>
          <p:nvPr>
            <p:ph type="body" sz="quarter" idx="1"/>
          </p:nvPr>
        </p:nvSpPr>
        <p:spPr>
          <a:xfrm>
            <a:off x="152400" y="1600200"/>
            <a:ext cx="8839200" cy="569794"/>
          </a:xfrm>
          <a:prstGeom prst="rect">
            <a:avLst/>
          </a:prstGeom>
        </p:spPr>
        <p:txBody>
          <a:bodyPr/>
          <a:lstStyle/>
          <a:p>
            <a:pPr/>
            <a:r>
              <a:t>Carrier sensing is problematic in wireless</a:t>
            </a:r>
          </a:p>
        </p:txBody>
      </p:sp>
      <p:sp>
        <p:nvSpPr>
          <p:cNvPr id="776" name="Oval 4"/>
          <p:cNvSpPr/>
          <p:nvPr/>
        </p:nvSpPr>
        <p:spPr>
          <a:xfrm>
            <a:off x="1886235" y="2238231"/>
            <a:ext cx="3946021" cy="3946021"/>
          </a:xfrm>
          <a:prstGeom prst="ellipse">
            <a:avLst/>
          </a:prstGeom>
          <a:solidFill>
            <a:schemeClr val="accent1">
              <a:alpha val="25000"/>
            </a:schemeClr>
          </a:solidFill>
          <a:ln w="38100">
            <a:solidFill>
              <a:srgbClr val="21768B"/>
            </a:solidFill>
          </a:ln>
        </p:spPr>
        <p:txBody>
          <a:bodyPr lIns="45719" rIns="45719" anchor="ctr"/>
          <a:lstStyle/>
          <a:p>
            <a:pPr algn="ctr">
              <a:defRPr>
                <a:solidFill>
                  <a:srgbClr val="FFFFFF"/>
                </a:solidFill>
              </a:defRPr>
            </a:pPr>
          </a:p>
        </p:txBody>
      </p:sp>
      <p:sp>
        <p:nvSpPr>
          <p:cNvPr id="777" name="Oval 5"/>
          <p:cNvSpPr/>
          <p:nvPr/>
        </p:nvSpPr>
        <p:spPr>
          <a:xfrm>
            <a:off x="3193345" y="2225050"/>
            <a:ext cx="3946020" cy="3946021"/>
          </a:xfrm>
          <a:prstGeom prst="ellipse">
            <a:avLst/>
          </a:prstGeom>
          <a:solidFill>
            <a:schemeClr val="accent3">
              <a:alpha val="25000"/>
            </a:schemeClr>
          </a:solidFill>
          <a:ln w="38100">
            <a:solidFill>
              <a:srgbClr val="78310B"/>
            </a:solidFill>
          </a:ln>
        </p:spPr>
        <p:txBody>
          <a:bodyPr lIns="45719" rIns="45719" anchor="ctr"/>
          <a:lstStyle/>
          <a:p>
            <a:pPr algn="ctr">
              <a:defRPr>
                <a:solidFill>
                  <a:srgbClr val="FFFFFF"/>
                </a:solidFill>
              </a:defRPr>
            </a:pPr>
          </a:p>
        </p:txBody>
      </p:sp>
      <p:sp>
        <p:nvSpPr>
          <p:cNvPr id="778" name="Up Arrow 15"/>
          <p:cNvSpPr/>
          <p:nvPr/>
        </p:nvSpPr>
        <p:spPr>
          <a:xfrm rot="16200000">
            <a:off x="2805846" y="3490481"/>
            <a:ext cx="763338" cy="9620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1"/>
          </a:solidFill>
          <a:ln w="38100">
            <a:solidFill>
              <a:srgbClr val="165160"/>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779" name="Up Arrow 16"/>
          <p:cNvSpPr/>
          <p:nvPr/>
        </p:nvSpPr>
        <p:spPr>
          <a:xfrm rot="5400000">
            <a:off x="5509743" y="3538716"/>
            <a:ext cx="763338" cy="96203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3"/>
          </a:solidFill>
          <a:ln w="38100">
            <a:solidFill>
              <a:srgbClr val="78310B"/>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grpSp>
        <p:nvGrpSpPr>
          <p:cNvPr id="782" name="Group 17"/>
          <p:cNvGrpSpPr/>
          <p:nvPr/>
        </p:nvGrpSpPr>
        <p:grpSpPr>
          <a:xfrm>
            <a:off x="3491301" y="1239329"/>
            <a:ext cx="3738173" cy="1920096"/>
            <a:chOff x="0" y="0"/>
            <a:chExt cx="3738172" cy="1920095"/>
          </a:xfrm>
        </p:grpSpPr>
        <p:sp>
          <p:nvSpPr>
            <p:cNvPr id="780" name="Rectangular Callout 18"/>
            <p:cNvSpPr/>
            <p:nvPr/>
          </p:nvSpPr>
          <p:spPr>
            <a:xfrm flipH="1">
              <a:off x="2" y="0"/>
              <a:ext cx="3738171" cy="19200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1089"/>
                  </a:lnTo>
                  <a:lnTo>
                    <a:pt x="18000" y="11089"/>
                  </a:lnTo>
                  <a:lnTo>
                    <a:pt x="11830" y="21600"/>
                  </a:lnTo>
                  <a:lnTo>
                    <a:pt x="12600" y="11089"/>
                  </a:lnTo>
                  <a:lnTo>
                    <a:pt x="0" y="11089"/>
                  </a:lnTo>
                  <a:lnTo>
                    <a:pt x="0" y="6468"/>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1" name="TextBox 19"/>
            <p:cNvSpPr txBox="1"/>
            <p:nvPr/>
          </p:nvSpPr>
          <p:spPr>
            <a:xfrm>
              <a:off x="0" y="0"/>
              <a:ext cx="3738170"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Carrier sense detects a busy channel</a:t>
              </a:r>
            </a:p>
          </p:txBody>
        </p:sp>
      </p:grpSp>
      <p:grpSp>
        <p:nvGrpSpPr>
          <p:cNvPr id="785" name="Group 20"/>
          <p:cNvGrpSpPr/>
          <p:nvPr/>
        </p:nvGrpSpPr>
        <p:grpSpPr>
          <a:xfrm>
            <a:off x="96459" y="2694515"/>
            <a:ext cx="2101942" cy="979321"/>
            <a:chOff x="0" y="0"/>
            <a:chExt cx="2101941" cy="979319"/>
          </a:xfrm>
        </p:grpSpPr>
        <p:sp>
          <p:nvSpPr>
            <p:cNvPr id="783" name="Rectangular Callout 21"/>
            <p:cNvSpPr/>
            <p:nvPr/>
          </p:nvSpPr>
          <p:spPr>
            <a:xfrm flipH="1">
              <a:off x="2" y="0"/>
              <a:ext cx="2101940" cy="9793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2" y="0"/>
                  </a:moveTo>
                  <a:lnTo>
                    <a:pt x="21600" y="0"/>
                  </a:lnTo>
                  <a:lnTo>
                    <a:pt x="21600" y="11969"/>
                  </a:lnTo>
                  <a:lnTo>
                    <a:pt x="9170" y="11969"/>
                  </a:lnTo>
                  <a:lnTo>
                    <a:pt x="0" y="21600"/>
                  </a:lnTo>
                  <a:lnTo>
                    <a:pt x="3843" y="11969"/>
                  </a:lnTo>
                  <a:lnTo>
                    <a:pt x="292" y="11969"/>
                  </a:lnTo>
                  <a:lnTo>
                    <a:pt x="292" y="6982"/>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84" name="TextBox 22"/>
            <p:cNvSpPr txBox="1"/>
            <p:nvPr/>
          </p:nvSpPr>
          <p:spPr>
            <a:xfrm>
              <a:off x="0" y="0"/>
              <a:ext cx="2073534" cy="4851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No collision</a:t>
              </a:r>
            </a:p>
          </p:txBody>
        </p:sp>
      </p:grpSp>
      <p:grpSp>
        <p:nvGrpSpPr>
          <p:cNvPr id="788" name="Group 6"/>
          <p:cNvGrpSpPr/>
          <p:nvPr/>
        </p:nvGrpSpPr>
        <p:grpSpPr>
          <a:xfrm>
            <a:off x="2339775" y="3442266"/>
            <a:ext cx="288242" cy="1484546"/>
            <a:chOff x="0" y="181863"/>
            <a:chExt cx="288240" cy="1484544"/>
          </a:xfrm>
        </p:grpSpPr>
        <p:sp>
          <p:nvSpPr>
            <p:cNvPr id="786" name="Straight Connector 7"/>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87" name="TextBox 8"/>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A</a:t>
              </a:r>
            </a:p>
          </p:txBody>
        </p:sp>
      </p:grpSp>
      <p:grpSp>
        <p:nvGrpSpPr>
          <p:cNvPr id="791" name="Group 9"/>
          <p:cNvGrpSpPr/>
          <p:nvPr/>
        </p:nvGrpSpPr>
        <p:grpSpPr>
          <a:xfrm>
            <a:off x="3730975" y="3442266"/>
            <a:ext cx="256541" cy="1484546"/>
            <a:chOff x="0" y="181863"/>
            <a:chExt cx="256540" cy="1484544"/>
          </a:xfrm>
        </p:grpSpPr>
        <p:sp>
          <p:nvSpPr>
            <p:cNvPr id="789" name="Straight Connector 10"/>
            <p:cNvSpPr/>
            <p:nvPr/>
          </p:nvSpPr>
          <p:spPr>
            <a:xfrm flipH="1">
              <a:off x="128269"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90" name="TextBox 11"/>
            <p:cNvSpPr txBox="1"/>
            <p:nvPr/>
          </p:nvSpPr>
          <p:spPr>
            <a:xfrm>
              <a:off x="-1" y="1232068"/>
              <a:ext cx="2565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a:t>
              </a:r>
            </a:p>
          </p:txBody>
        </p:sp>
      </p:grpSp>
      <p:grpSp>
        <p:nvGrpSpPr>
          <p:cNvPr id="794" name="Group 12"/>
          <p:cNvGrpSpPr/>
          <p:nvPr/>
        </p:nvGrpSpPr>
        <p:grpSpPr>
          <a:xfrm>
            <a:off x="5022234" y="3442266"/>
            <a:ext cx="288241" cy="1484546"/>
            <a:chOff x="0" y="181863"/>
            <a:chExt cx="288240" cy="1484544"/>
          </a:xfrm>
        </p:grpSpPr>
        <p:sp>
          <p:nvSpPr>
            <p:cNvPr id="792" name="Straight Connector 13"/>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93" name="TextBox 14"/>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C</a:t>
              </a:r>
            </a:p>
          </p:txBody>
        </p:sp>
      </p:grpSp>
      <p:grpSp>
        <p:nvGrpSpPr>
          <p:cNvPr id="797" name="Group 26"/>
          <p:cNvGrpSpPr/>
          <p:nvPr/>
        </p:nvGrpSpPr>
        <p:grpSpPr>
          <a:xfrm>
            <a:off x="6413614" y="3442266"/>
            <a:ext cx="288241" cy="1484546"/>
            <a:chOff x="0" y="181863"/>
            <a:chExt cx="288240" cy="1484544"/>
          </a:xfrm>
        </p:grpSpPr>
        <p:sp>
          <p:nvSpPr>
            <p:cNvPr id="795" name="Straight Connector 27"/>
            <p:cNvSpPr/>
            <p:nvPr/>
          </p:nvSpPr>
          <p:spPr>
            <a:xfrm flipH="1">
              <a:off x="144120" y="181864"/>
              <a:ext cx="1" cy="1109261"/>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796" name="TextBox 28"/>
            <p:cNvSpPr txBox="1"/>
            <p:nvPr/>
          </p:nvSpPr>
          <p:spPr>
            <a:xfrm>
              <a:off x="-1" y="1232068"/>
              <a:ext cx="28824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D</a:t>
              </a:r>
            </a:p>
          </p:txBody>
        </p:sp>
      </p:grpSp>
      <p:grpSp>
        <p:nvGrpSpPr>
          <p:cNvPr id="800" name="Group 29"/>
          <p:cNvGrpSpPr/>
          <p:nvPr/>
        </p:nvGrpSpPr>
        <p:grpSpPr>
          <a:xfrm>
            <a:off x="6729583" y="2684798"/>
            <a:ext cx="2141586" cy="1033912"/>
            <a:chOff x="0" y="0"/>
            <a:chExt cx="2141584" cy="1033911"/>
          </a:xfrm>
        </p:grpSpPr>
        <p:sp>
          <p:nvSpPr>
            <p:cNvPr id="798" name="Rectangular Callout 30"/>
            <p:cNvSpPr/>
            <p:nvPr/>
          </p:nvSpPr>
          <p:spPr>
            <a:xfrm flipH="1">
              <a:off x="0" y="0"/>
              <a:ext cx="2141586" cy="1033912"/>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0914" y="0"/>
                  </a:lnTo>
                  <a:lnTo>
                    <a:pt x="20914" y="11337"/>
                  </a:lnTo>
                  <a:lnTo>
                    <a:pt x="17428" y="11337"/>
                  </a:lnTo>
                  <a:lnTo>
                    <a:pt x="21600" y="21600"/>
                  </a:lnTo>
                  <a:lnTo>
                    <a:pt x="12200" y="11337"/>
                  </a:lnTo>
                  <a:lnTo>
                    <a:pt x="0" y="11337"/>
                  </a:lnTo>
                  <a:lnTo>
                    <a:pt x="0" y="6613"/>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799" name="TextBox 31"/>
            <p:cNvSpPr txBox="1"/>
            <p:nvPr/>
          </p:nvSpPr>
          <p:spPr>
            <a:xfrm>
              <a:off x="68050" y="0"/>
              <a:ext cx="2073534" cy="4851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No collision</a:t>
              </a:r>
            </a:p>
          </p:txBody>
        </p:sp>
      </p:grpSp>
      <p:sp>
        <p:nvSpPr>
          <p:cNvPr id="801" name="Content Placeholder 3"/>
          <p:cNvSpPr txBox="1"/>
          <p:nvPr/>
        </p:nvSpPr>
        <p:spPr>
          <a:xfrm>
            <a:off x="154672" y="6215495"/>
            <a:ext cx="8839201" cy="569795"/>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lvl1pPr marL="320040" indent="-320040">
              <a:spcBef>
                <a:spcPts val="700"/>
              </a:spcBef>
              <a:buClr>
                <a:schemeClr val="accent2"/>
              </a:buClr>
              <a:buSzPct val="60000"/>
              <a:buChar char="◻"/>
              <a:defRPr sz="2900"/>
            </a:lvl1pPr>
          </a:lstStyle>
          <a:p>
            <a:pPr/>
            <a:r>
              <a:t>Carrier sense can erroneously reduce utilization</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778"/>
                                        </p:tgtEl>
                                        <p:attrNameLst>
                                          <p:attrName>style.visibility</p:attrName>
                                        </p:attrNameLst>
                                      </p:cBhvr>
                                      <p:to>
                                        <p:strVal val="visible"/>
                                      </p:to>
                                    </p:set>
                                    <p:anim calcmode="lin" valueType="num">
                                      <p:cBhvr>
                                        <p:cTn id="7" dur="500" fill="hold"/>
                                        <p:tgtEl>
                                          <p:spTgt spid="778"/>
                                        </p:tgtEl>
                                        <p:attrNameLst>
                                          <p:attrName>ppt_x</p:attrName>
                                        </p:attrNameLst>
                                      </p:cBhvr>
                                      <p:tavLst>
                                        <p:tav tm="0">
                                          <p:val>
                                            <p:strVal val="#ppt_x"/>
                                          </p:val>
                                        </p:tav>
                                        <p:tav tm="100000">
                                          <p:val>
                                            <p:strVal val="#ppt_x"/>
                                          </p:val>
                                        </p:tav>
                                      </p:tavLst>
                                    </p:anim>
                                    <p:anim calcmode="lin" valueType="num">
                                      <p:cBhvr>
                                        <p:cTn id="8" dur="500" fill="hold"/>
                                        <p:tgtEl>
                                          <p:spTgt spid="778"/>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2" fill="hold">
                                  <p:stCondLst>
                                    <p:cond delay="0"/>
                                  </p:stCondLst>
                                  <p:iterate type="el" backwards="0">
                                    <p:tmAbs val="0"/>
                                  </p:iterate>
                                  <p:childTnLst>
                                    <p:set>
                                      <p:cBhvr>
                                        <p:cTn id="11" fill="hold"/>
                                        <p:tgtEl>
                                          <p:spTgt spid="779"/>
                                        </p:tgtEl>
                                        <p:attrNameLst>
                                          <p:attrName>style.visibility</p:attrName>
                                        </p:attrNameLst>
                                      </p:cBhvr>
                                      <p:to>
                                        <p:strVal val="visible"/>
                                      </p:to>
                                    </p:set>
                                    <p:anim calcmode="lin" valueType="num">
                                      <p:cBhvr>
                                        <p:cTn id="12" dur="500" fill="hold"/>
                                        <p:tgtEl>
                                          <p:spTgt spid="779"/>
                                        </p:tgtEl>
                                        <p:attrNameLst>
                                          <p:attrName>ppt_x</p:attrName>
                                        </p:attrNameLst>
                                      </p:cBhvr>
                                      <p:tavLst>
                                        <p:tav tm="0">
                                          <p:val>
                                            <p:strVal val="#ppt_x"/>
                                          </p:val>
                                        </p:tav>
                                        <p:tav tm="100000">
                                          <p:val>
                                            <p:strVal val="#ppt_x"/>
                                          </p:val>
                                        </p:tav>
                                      </p:tavLst>
                                    </p:anim>
                                    <p:anim calcmode="lin" valueType="num">
                                      <p:cBhvr>
                                        <p:cTn id="13" dur="500" fill="hold"/>
                                        <p:tgtEl>
                                          <p:spTgt spid="779"/>
                                        </p:tgtEl>
                                        <p:attrNameLst>
                                          <p:attrName>ppt_y</p:attrName>
                                        </p:attrNameLst>
                                      </p:cBhvr>
                                      <p:tavLst>
                                        <p:tav tm="0">
                                          <p:val>
                                            <p:strVal val="1+#ppt_h/2"/>
                                          </p:val>
                                        </p:tav>
                                        <p:tav tm="100000">
                                          <p:val>
                                            <p:strVal val="#ppt_y"/>
                                          </p:val>
                                        </p:tav>
                                      </p:tavLst>
                                    </p:anim>
                                  </p:childTnLst>
                                </p:cTn>
                              </p:par>
                            </p:childTnLst>
                          </p:cTn>
                        </p:par>
                      </p:childTnLst>
                    </p:cTn>
                  </p:par>
                  <p:par>
                    <p:cTn id="14" fill="hold">
                      <p:stCondLst>
                        <p:cond delay="indefinite"/>
                      </p:stCondLst>
                      <p:childTnLst>
                        <p:par>
                          <p:cTn id="15" fill="hold">
                            <p:stCondLst>
                              <p:cond delay="0"/>
                            </p:stCondLst>
                            <p:childTnLst>
                              <p:par>
                                <p:cTn id="16" presetClass="entr" nodeType="clickEffect" presetSubtype="16" presetID="23" grpId="3" fill="hold">
                                  <p:stCondLst>
                                    <p:cond delay="0"/>
                                  </p:stCondLst>
                                  <p:iterate type="el" backwards="0">
                                    <p:tmAbs val="0"/>
                                  </p:iterate>
                                  <p:childTnLst>
                                    <p:set>
                                      <p:cBhvr>
                                        <p:cTn id="17" fill="hold"/>
                                        <p:tgtEl>
                                          <p:spTgt spid="776"/>
                                        </p:tgtEl>
                                        <p:attrNameLst>
                                          <p:attrName>style.visibility</p:attrName>
                                        </p:attrNameLst>
                                      </p:cBhvr>
                                      <p:to>
                                        <p:strVal val="visible"/>
                                      </p:to>
                                    </p:set>
                                    <p:anim calcmode="lin" valueType="num">
                                      <p:cBhvr>
                                        <p:cTn id="18" dur="500" fill="hold"/>
                                        <p:tgtEl>
                                          <p:spTgt spid="776"/>
                                        </p:tgtEl>
                                        <p:attrNameLst>
                                          <p:attrName>ppt_w</p:attrName>
                                        </p:attrNameLst>
                                      </p:cBhvr>
                                      <p:tavLst>
                                        <p:tav tm="0">
                                          <p:val>
                                            <p:fltVal val="0"/>
                                          </p:val>
                                        </p:tav>
                                        <p:tav tm="100000">
                                          <p:val>
                                            <p:strVal val="#ppt_w"/>
                                          </p:val>
                                        </p:tav>
                                      </p:tavLst>
                                    </p:anim>
                                    <p:anim calcmode="lin" valueType="num">
                                      <p:cBhvr>
                                        <p:cTn id="19" dur="500" fill="hold"/>
                                        <p:tgtEl>
                                          <p:spTgt spid="776"/>
                                        </p:tgtEl>
                                        <p:attrNameLst>
                                          <p:attrName>ppt_h</p:attrName>
                                        </p:attrNameLst>
                                      </p:cBhvr>
                                      <p:tavLst>
                                        <p:tav tm="0">
                                          <p:val>
                                            <p:fltVal val="0"/>
                                          </p:val>
                                        </p:tav>
                                        <p:tav tm="100000">
                                          <p:val>
                                            <p:strVal val="#ppt_h"/>
                                          </p:val>
                                        </p:tav>
                                      </p:tavLst>
                                    </p:anim>
                                  </p:childTnLst>
                                </p:cTn>
                              </p:par>
                            </p:childTnLst>
                          </p:cTn>
                        </p:par>
                        <p:par>
                          <p:cTn id="20" fill="hold">
                            <p:stCondLst>
                              <p:cond delay="500"/>
                            </p:stCondLst>
                            <p:childTnLst>
                              <p:par>
                                <p:cTn id="21" presetClass="entr" nodeType="afterEffect" presetSubtype="16" presetID="23" grpId="4" fill="hold">
                                  <p:stCondLst>
                                    <p:cond delay="0"/>
                                  </p:stCondLst>
                                  <p:iterate type="el" backwards="0">
                                    <p:tmAbs val="0"/>
                                  </p:iterate>
                                  <p:childTnLst>
                                    <p:set>
                                      <p:cBhvr>
                                        <p:cTn id="22" fill="hold"/>
                                        <p:tgtEl>
                                          <p:spTgt spid="777"/>
                                        </p:tgtEl>
                                        <p:attrNameLst>
                                          <p:attrName>style.visibility</p:attrName>
                                        </p:attrNameLst>
                                      </p:cBhvr>
                                      <p:to>
                                        <p:strVal val="visible"/>
                                      </p:to>
                                    </p:set>
                                    <p:anim calcmode="lin" valueType="num">
                                      <p:cBhvr>
                                        <p:cTn id="23" dur="500" fill="hold"/>
                                        <p:tgtEl>
                                          <p:spTgt spid="777"/>
                                        </p:tgtEl>
                                        <p:attrNameLst>
                                          <p:attrName>ppt_w</p:attrName>
                                        </p:attrNameLst>
                                      </p:cBhvr>
                                      <p:tavLst>
                                        <p:tav tm="0">
                                          <p:val>
                                            <p:fltVal val="0"/>
                                          </p:val>
                                        </p:tav>
                                        <p:tav tm="100000">
                                          <p:val>
                                            <p:strVal val="#ppt_w"/>
                                          </p:val>
                                        </p:tav>
                                      </p:tavLst>
                                    </p:anim>
                                    <p:anim calcmode="lin" valueType="num">
                                      <p:cBhvr>
                                        <p:cTn id="24" dur="500" fill="hold"/>
                                        <p:tgtEl>
                                          <p:spTgt spid="777"/>
                                        </p:tgtEl>
                                        <p:attrNameLst>
                                          <p:attrName>ppt_h</p:attrName>
                                        </p:attrNameLst>
                                      </p:cBhvr>
                                      <p:tavLst>
                                        <p:tav tm="0">
                                          <p:val>
                                            <p:fltVal val="0"/>
                                          </p:val>
                                        </p:tav>
                                        <p:tav tm="100000">
                                          <p:val>
                                            <p:strVal val="#ppt_h"/>
                                          </p:val>
                                        </p:tav>
                                      </p:tavLst>
                                    </p:anim>
                                  </p:childTnLst>
                                </p:cTn>
                              </p:par>
                            </p:childTnLst>
                          </p:cTn>
                        </p:par>
                        <p:par>
                          <p:cTn id="25" fill="hold">
                            <p:stCondLst>
                              <p:cond delay="1000"/>
                            </p:stCondLst>
                            <p:childTnLst>
                              <p:par>
                                <p:cTn id="26" presetClass="entr" nodeType="afterEffect" presetSubtype="4" presetID="2" grpId="5" fill="hold">
                                  <p:stCondLst>
                                    <p:cond delay="0"/>
                                  </p:stCondLst>
                                  <p:iterate type="el" backwards="0">
                                    <p:tmAbs val="0"/>
                                  </p:iterate>
                                  <p:childTnLst>
                                    <p:set>
                                      <p:cBhvr>
                                        <p:cTn id="27" fill="hold"/>
                                        <p:tgtEl>
                                          <p:spTgt spid="785"/>
                                        </p:tgtEl>
                                        <p:attrNameLst>
                                          <p:attrName>style.visibility</p:attrName>
                                        </p:attrNameLst>
                                      </p:cBhvr>
                                      <p:to>
                                        <p:strVal val="visible"/>
                                      </p:to>
                                    </p:set>
                                    <p:anim calcmode="lin" valueType="num">
                                      <p:cBhvr>
                                        <p:cTn id="28" dur="500" fill="hold"/>
                                        <p:tgtEl>
                                          <p:spTgt spid="785"/>
                                        </p:tgtEl>
                                        <p:attrNameLst>
                                          <p:attrName>ppt_x</p:attrName>
                                        </p:attrNameLst>
                                      </p:cBhvr>
                                      <p:tavLst>
                                        <p:tav tm="0">
                                          <p:val>
                                            <p:strVal val="#ppt_x"/>
                                          </p:val>
                                        </p:tav>
                                        <p:tav tm="100000">
                                          <p:val>
                                            <p:strVal val="#ppt_x"/>
                                          </p:val>
                                        </p:tav>
                                      </p:tavLst>
                                    </p:anim>
                                    <p:anim calcmode="lin" valueType="num">
                                      <p:cBhvr>
                                        <p:cTn id="29" dur="500" fill="hold"/>
                                        <p:tgtEl>
                                          <p:spTgt spid="785"/>
                                        </p:tgtEl>
                                        <p:attrNameLst>
                                          <p:attrName>ppt_y</p:attrName>
                                        </p:attrNameLst>
                                      </p:cBhvr>
                                      <p:tavLst>
                                        <p:tav tm="0">
                                          <p:val>
                                            <p:strVal val="1+#ppt_h/2"/>
                                          </p:val>
                                        </p:tav>
                                        <p:tav tm="100000">
                                          <p:val>
                                            <p:strVal val="#ppt_y"/>
                                          </p:val>
                                        </p:tav>
                                      </p:tavLst>
                                    </p:anim>
                                  </p:childTnLst>
                                </p:cTn>
                              </p:par>
                            </p:childTnLst>
                          </p:cTn>
                        </p:par>
                        <p:par>
                          <p:cTn id="30" fill="hold">
                            <p:stCondLst>
                              <p:cond delay="1500"/>
                            </p:stCondLst>
                            <p:childTnLst>
                              <p:par>
                                <p:cTn id="31" presetClass="entr" nodeType="afterEffect" presetSubtype="4" presetID="2" grpId="6" fill="hold">
                                  <p:stCondLst>
                                    <p:cond delay="0"/>
                                  </p:stCondLst>
                                  <p:iterate type="el" backwards="0">
                                    <p:tmAbs val="0"/>
                                  </p:iterate>
                                  <p:childTnLst>
                                    <p:set>
                                      <p:cBhvr>
                                        <p:cTn id="32" fill="hold"/>
                                        <p:tgtEl>
                                          <p:spTgt spid="800"/>
                                        </p:tgtEl>
                                        <p:attrNameLst>
                                          <p:attrName>style.visibility</p:attrName>
                                        </p:attrNameLst>
                                      </p:cBhvr>
                                      <p:to>
                                        <p:strVal val="visible"/>
                                      </p:to>
                                    </p:set>
                                    <p:anim calcmode="lin" valueType="num">
                                      <p:cBhvr>
                                        <p:cTn id="33" dur="500" fill="hold"/>
                                        <p:tgtEl>
                                          <p:spTgt spid="800"/>
                                        </p:tgtEl>
                                        <p:attrNameLst>
                                          <p:attrName>ppt_x</p:attrName>
                                        </p:attrNameLst>
                                      </p:cBhvr>
                                      <p:tavLst>
                                        <p:tav tm="0">
                                          <p:val>
                                            <p:strVal val="#ppt_x"/>
                                          </p:val>
                                        </p:tav>
                                        <p:tav tm="100000">
                                          <p:val>
                                            <p:strVal val="#ppt_x"/>
                                          </p:val>
                                        </p:tav>
                                      </p:tavLst>
                                    </p:anim>
                                    <p:anim calcmode="lin" valueType="num">
                                      <p:cBhvr>
                                        <p:cTn id="34" dur="500" fill="hold"/>
                                        <p:tgtEl>
                                          <p:spTgt spid="800"/>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Class="exit" nodeType="clickEffect" presetSubtype="32" presetID="23" grpId="7" fill="hold">
                                  <p:stCondLst>
                                    <p:cond delay="0"/>
                                  </p:stCondLst>
                                  <p:iterate type="el" backwards="0">
                                    <p:tmAbs val="0"/>
                                  </p:iterate>
                                  <p:childTnLst>
                                    <p:anim calcmode="lin" valueType="num">
                                      <p:cBhvr>
                                        <p:cTn id="38" dur="500" fill="hold"/>
                                        <p:tgtEl>
                                          <p:spTgt spid="776"/>
                                        </p:tgtEl>
                                        <p:attrNameLst>
                                          <p:attrName>ppt_w</p:attrName>
                                        </p:attrNameLst>
                                      </p:cBhvr>
                                      <p:tavLst>
                                        <p:tav tm="0">
                                          <p:val>
                                            <p:strVal val="ppt_w"/>
                                          </p:val>
                                        </p:tav>
                                        <p:tav tm="100000">
                                          <p:val>
                                            <p:fltVal val="0"/>
                                          </p:val>
                                        </p:tav>
                                      </p:tavLst>
                                    </p:anim>
                                    <p:anim calcmode="lin" valueType="num">
                                      <p:cBhvr>
                                        <p:cTn id="39" dur="500" fill="hold"/>
                                        <p:tgtEl>
                                          <p:spTgt spid="776"/>
                                        </p:tgtEl>
                                        <p:attrNameLst>
                                          <p:attrName>ppt_h</p:attrName>
                                        </p:attrNameLst>
                                      </p:cBhvr>
                                      <p:tavLst>
                                        <p:tav tm="0">
                                          <p:val>
                                            <p:strVal val="ppt_h"/>
                                          </p:val>
                                        </p:tav>
                                        <p:tav tm="100000">
                                          <p:val>
                                            <p:fltVal val="0"/>
                                          </p:val>
                                        </p:tav>
                                      </p:tavLst>
                                    </p:anim>
                                    <p:set>
                                      <p:cBhvr>
                                        <p:cTn id="40" fill="hold">
                                          <p:stCondLst>
                                            <p:cond delay="499"/>
                                          </p:stCondLst>
                                        </p:cTn>
                                        <p:tgtEl>
                                          <p:spTgt spid="776"/>
                                        </p:tgtEl>
                                        <p:attrNameLst>
                                          <p:attrName>style.visibility</p:attrName>
                                        </p:attrNameLst>
                                      </p:cBhvr>
                                      <p:to>
                                        <p:strVal val="hidden"/>
                                      </p:to>
                                    </p:set>
                                  </p:childTnLst>
                                </p:cTn>
                              </p:par>
                            </p:childTnLst>
                          </p:cTn>
                        </p:par>
                        <p:par>
                          <p:cTn id="41" fill="hold">
                            <p:stCondLst>
                              <p:cond delay="500"/>
                            </p:stCondLst>
                            <p:childTnLst>
                              <p:par>
                                <p:cTn id="42" presetClass="exit" nodeType="afterEffect" presetSubtype="32" presetID="23" grpId="8" fill="hold">
                                  <p:stCondLst>
                                    <p:cond delay="0"/>
                                  </p:stCondLst>
                                  <p:iterate type="el" backwards="0">
                                    <p:tmAbs val="0"/>
                                  </p:iterate>
                                  <p:childTnLst>
                                    <p:anim calcmode="lin" valueType="num">
                                      <p:cBhvr>
                                        <p:cTn id="43" dur="500" fill="hold"/>
                                        <p:tgtEl>
                                          <p:spTgt spid="777"/>
                                        </p:tgtEl>
                                        <p:attrNameLst>
                                          <p:attrName>ppt_w</p:attrName>
                                        </p:attrNameLst>
                                      </p:cBhvr>
                                      <p:tavLst>
                                        <p:tav tm="0">
                                          <p:val>
                                            <p:strVal val="ppt_w"/>
                                          </p:val>
                                        </p:tav>
                                        <p:tav tm="100000">
                                          <p:val>
                                            <p:fltVal val="0"/>
                                          </p:val>
                                        </p:tav>
                                      </p:tavLst>
                                    </p:anim>
                                    <p:anim calcmode="lin" valueType="num">
                                      <p:cBhvr>
                                        <p:cTn id="44" dur="500" fill="hold"/>
                                        <p:tgtEl>
                                          <p:spTgt spid="777"/>
                                        </p:tgtEl>
                                        <p:attrNameLst>
                                          <p:attrName>ppt_h</p:attrName>
                                        </p:attrNameLst>
                                      </p:cBhvr>
                                      <p:tavLst>
                                        <p:tav tm="0">
                                          <p:val>
                                            <p:strVal val="ppt_h"/>
                                          </p:val>
                                        </p:tav>
                                        <p:tav tm="100000">
                                          <p:val>
                                            <p:fltVal val="0"/>
                                          </p:val>
                                        </p:tav>
                                      </p:tavLst>
                                    </p:anim>
                                    <p:set>
                                      <p:cBhvr>
                                        <p:cTn id="45" fill="hold">
                                          <p:stCondLst>
                                            <p:cond delay="499"/>
                                          </p:stCondLst>
                                        </p:cTn>
                                        <p:tgtEl>
                                          <p:spTgt spid="777"/>
                                        </p:tgtEl>
                                        <p:attrNameLst>
                                          <p:attrName>style.visibility</p:attrName>
                                        </p:attrNameLst>
                                      </p:cBhvr>
                                      <p:to>
                                        <p:strVal val="hidden"/>
                                      </p:to>
                                    </p:set>
                                  </p:childTnLst>
                                </p:cTn>
                              </p:par>
                            </p:childTnLst>
                          </p:cTn>
                        </p:par>
                        <p:par>
                          <p:cTn id="46" fill="hold">
                            <p:stCondLst>
                              <p:cond delay="1000"/>
                            </p:stCondLst>
                            <p:childTnLst>
                              <p:par>
                                <p:cTn id="47" presetClass="exit" nodeType="afterEffect" presetSubtype="4" presetID="2" grpId="9" fill="hold">
                                  <p:stCondLst>
                                    <p:cond delay="0"/>
                                  </p:stCondLst>
                                  <p:iterate type="el" backwards="0">
                                    <p:tmAbs val="0"/>
                                  </p:iterate>
                                  <p:childTnLst>
                                    <p:anim calcmode="lin" valueType="num">
                                      <p:cBhvr>
                                        <p:cTn id="48" dur="500" fill="hold"/>
                                        <p:tgtEl>
                                          <p:spTgt spid="785"/>
                                        </p:tgtEl>
                                        <p:attrNameLst>
                                          <p:attrName>ppt_x</p:attrName>
                                        </p:attrNameLst>
                                      </p:cBhvr>
                                      <p:tavLst>
                                        <p:tav tm="0">
                                          <p:val>
                                            <p:strVal val="ppt_x"/>
                                          </p:val>
                                        </p:tav>
                                        <p:tav tm="100000">
                                          <p:val>
                                            <p:strVal val="ppt_x"/>
                                          </p:val>
                                        </p:tav>
                                      </p:tavLst>
                                    </p:anim>
                                    <p:anim calcmode="lin" valueType="num">
                                      <p:cBhvr>
                                        <p:cTn id="49" dur="500" fill="hold"/>
                                        <p:tgtEl>
                                          <p:spTgt spid="785"/>
                                        </p:tgtEl>
                                        <p:attrNameLst>
                                          <p:attrName>ppt_y</p:attrName>
                                        </p:attrNameLst>
                                      </p:cBhvr>
                                      <p:tavLst>
                                        <p:tav tm="0">
                                          <p:val>
                                            <p:strVal val="ppt_y"/>
                                          </p:val>
                                        </p:tav>
                                        <p:tav tm="100000">
                                          <p:val>
                                            <p:strVal val="1+ppt_h/2"/>
                                          </p:val>
                                        </p:tav>
                                      </p:tavLst>
                                    </p:anim>
                                    <p:set>
                                      <p:cBhvr>
                                        <p:cTn id="50" fill="hold">
                                          <p:stCondLst>
                                            <p:cond delay="499"/>
                                          </p:stCondLst>
                                        </p:cTn>
                                        <p:tgtEl>
                                          <p:spTgt spid="785"/>
                                        </p:tgtEl>
                                        <p:attrNameLst>
                                          <p:attrName>style.visibility</p:attrName>
                                        </p:attrNameLst>
                                      </p:cBhvr>
                                      <p:to>
                                        <p:strVal val="hidden"/>
                                      </p:to>
                                    </p:set>
                                  </p:childTnLst>
                                </p:cTn>
                              </p:par>
                            </p:childTnLst>
                          </p:cTn>
                        </p:par>
                        <p:par>
                          <p:cTn id="51" fill="hold">
                            <p:stCondLst>
                              <p:cond delay="1500"/>
                            </p:stCondLst>
                            <p:childTnLst>
                              <p:par>
                                <p:cTn id="52" presetClass="exit" nodeType="afterEffect" presetSubtype="4" presetID="2" grpId="10" fill="hold">
                                  <p:stCondLst>
                                    <p:cond delay="0"/>
                                  </p:stCondLst>
                                  <p:iterate type="el" backwards="0">
                                    <p:tmAbs val="0"/>
                                  </p:iterate>
                                  <p:childTnLst>
                                    <p:anim calcmode="lin" valueType="num">
                                      <p:cBhvr>
                                        <p:cTn id="53" dur="500" fill="hold"/>
                                        <p:tgtEl>
                                          <p:spTgt spid="800"/>
                                        </p:tgtEl>
                                        <p:attrNameLst>
                                          <p:attrName>ppt_x</p:attrName>
                                        </p:attrNameLst>
                                      </p:cBhvr>
                                      <p:tavLst>
                                        <p:tav tm="0">
                                          <p:val>
                                            <p:strVal val="ppt_x"/>
                                          </p:val>
                                        </p:tav>
                                        <p:tav tm="100000">
                                          <p:val>
                                            <p:strVal val="ppt_x"/>
                                          </p:val>
                                        </p:tav>
                                      </p:tavLst>
                                    </p:anim>
                                    <p:anim calcmode="lin" valueType="num">
                                      <p:cBhvr>
                                        <p:cTn id="54" dur="500" fill="hold"/>
                                        <p:tgtEl>
                                          <p:spTgt spid="800"/>
                                        </p:tgtEl>
                                        <p:attrNameLst>
                                          <p:attrName>ppt_y</p:attrName>
                                        </p:attrNameLst>
                                      </p:cBhvr>
                                      <p:tavLst>
                                        <p:tav tm="0">
                                          <p:val>
                                            <p:strVal val="ppt_y"/>
                                          </p:val>
                                        </p:tav>
                                        <p:tav tm="100000">
                                          <p:val>
                                            <p:strVal val="1+ppt_h/2"/>
                                          </p:val>
                                        </p:tav>
                                      </p:tavLst>
                                    </p:anim>
                                    <p:set>
                                      <p:cBhvr>
                                        <p:cTn id="55" fill="hold">
                                          <p:stCondLst>
                                            <p:cond delay="499"/>
                                          </p:stCondLst>
                                        </p:cTn>
                                        <p:tgtEl>
                                          <p:spTgt spid="800"/>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Class="entr" nodeType="clickEffect" presetSubtype="4" presetID="2" grpId="11" fill="hold">
                                  <p:stCondLst>
                                    <p:cond delay="0"/>
                                  </p:stCondLst>
                                  <p:iterate type="el" backwards="0">
                                    <p:tmAbs val="0"/>
                                  </p:iterate>
                                  <p:childTnLst>
                                    <p:set>
                                      <p:cBhvr>
                                        <p:cTn id="59" fill="hold"/>
                                        <p:tgtEl>
                                          <p:spTgt spid="782"/>
                                        </p:tgtEl>
                                        <p:attrNameLst>
                                          <p:attrName>style.visibility</p:attrName>
                                        </p:attrNameLst>
                                      </p:cBhvr>
                                      <p:to>
                                        <p:strVal val="visible"/>
                                      </p:to>
                                    </p:set>
                                    <p:anim calcmode="lin" valueType="num">
                                      <p:cBhvr>
                                        <p:cTn id="60" dur="500" fill="hold"/>
                                        <p:tgtEl>
                                          <p:spTgt spid="782"/>
                                        </p:tgtEl>
                                        <p:attrNameLst>
                                          <p:attrName>ppt_x</p:attrName>
                                        </p:attrNameLst>
                                      </p:cBhvr>
                                      <p:tavLst>
                                        <p:tav tm="0">
                                          <p:val>
                                            <p:strVal val="#ppt_x"/>
                                          </p:val>
                                        </p:tav>
                                        <p:tav tm="100000">
                                          <p:val>
                                            <p:strVal val="#ppt_x"/>
                                          </p:val>
                                        </p:tav>
                                      </p:tavLst>
                                    </p:anim>
                                    <p:anim calcmode="lin" valueType="num">
                                      <p:cBhvr>
                                        <p:cTn id="61" dur="500" fill="hold"/>
                                        <p:tgtEl>
                                          <p:spTgt spid="782"/>
                                        </p:tgtEl>
                                        <p:attrNameLst>
                                          <p:attrName>ppt_y</p:attrName>
                                        </p:attrNameLst>
                                      </p:cBhvr>
                                      <p:tavLst>
                                        <p:tav tm="0">
                                          <p:val>
                                            <p:strVal val="1+#ppt_h/2"/>
                                          </p:val>
                                        </p:tav>
                                        <p:tav tm="100000">
                                          <p:val>
                                            <p:strVal val="#ppt_y"/>
                                          </p:val>
                                        </p:tav>
                                      </p:tavLst>
                                    </p:anim>
                                  </p:childTnLst>
                                </p:cTn>
                              </p:par>
                            </p:childTnLst>
                          </p:cTn>
                        </p:par>
                      </p:childTnLst>
                    </p:cTn>
                  </p:par>
                  <p:par>
                    <p:cTn id="62" fill="hold">
                      <p:stCondLst>
                        <p:cond delay="indefinite"/>
                      </p:stCondLst>
                      <p:childTnLst>
                        <p:par>
                          <p:cTn id="63" fill="hold">
                            <p:stCondLst>
                              <p:cond delay="0"/>
                            </p:stCondLst>
                            <p:childTnLst>
                              <p:par>
                                <p:cTn id="64" presetClass="entr" nodeType="clickEffect" presetSubtype="4" presetID="2" grpId="12" fill="hold">
                                  <p:stCondLst>
                                    <p:cond delay="0"/>
                                  </p:stCondLst>
                                  <p:iterate type="el" backwards="0">
                                    <p:tmAbs val="0"/>
                                  </p:iterate>
                                  <p:childTnLst>
                                    <p:set>
                                      <p:cBhvr>
                                        <p:cTn id="65" fill="hold"/>
                                        <p:tgtEl>
                                          <p:spTgt spid="801"/>
                                        </p:tgtEl>
                                        <p:attrNameLst>
                                          <p:attrName>style.visibility</p:attrName>
                                        </p:attrNameLst>
                                      </p:cBhvr>
                                      <p:to>
                                        <p:strVal val="visible"/>
                                      </p:to>
                                    </p:set>
                                    <p:anim calcmode="lin" valueType="num">
                                      <p:cBhvr>
                                        <p:cTn id="66" dur="500" fill="hold"/>
                                        <p:tgtEl>
                                          <p:spTgt spid="801"/>
                                        </p:tgtEl>
                                        <p:attrNameLst>
                                          <p:attrName>ppt_x</p:attrName>
                                        </p:attrNameLst>
                                      </p:cBhvr>
                                      <p:tavLst>
                                        <p:tav tm="0">
                                          <p:val>
                                            <p:strVal val="#ppt_x"/>
                                          </p:val>
                                        </p:tav>
                                        <p:tav tm="100000">
                                          <p:val>
                                            <p:strVal val="#ppt_x"/>
                                          </p:val>
                                        </p:tav>
                                      </p:tavLst>
                                    </p:anim>
                                    <p:anim calcmode="lin" valueType="num">
                                      <p:cBhvr>
                                        <p:cTn id="67" dur="500" fill="hold"/>
                                        <p:tgtEl>
                                          <p:spTgt spid="80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779" grpId="2"/>
      <p:bldP build="whole" bldLvl="1" animBg="1" rev="0" advAuto="0" spid="800" grpId="6"/>
      <p:bldP build="whole" bldLvl="1" animBg="1" rev="0" advAuto="0" spid="800" grpId="10"/>
      <p:bldP build="whole" bldLvl="1" animBg="1" rev="0" advAuto="0" spid="778" grpId="1"/>
      <p:bldP build="whole" bldLvl="1" animBg="1" rev="0" advAuto="0" spid="777" grpId="4"/>
      <p:bldP build="whole" bldLvl="1" animBg="1" rev="0" advAuto="0" spid="777" grpId="8"/>
      <p:bldP build="whole" bldLvl="1" animBg="1" rev="0" advAuto="0" spid="785" grpId="5"/>
      <p:bldP build="whole" bldLvl="1" animBg="1" rev="0" advAuto="0" spid="782" grpId="11"/>
      <p:bldP build="whole" bldLvl="1" animBg="1" rev="0" advAuto="0" spid="776" grpId="3"/>
      <p:bldP build="whole" bldLvl="1" animBg="1" rev="0" advAuto="0" spid="785" grpId="9"/>
      <p:bldP build="whole" bldLvl="1" animBg="1" rev="0" advAuto="0" spid="776" grpId="7"/>
      <p:bldP build="whole" bldLvl="1" animBg="1" rev="0" advAuto="0" spid="801" grpId="12"/>
    </p:bldLst>
  </p:timing>
</p:sld>
</file>

<file path=ppt/slides/slide5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03" name="Title 1"/>
          <p:cNvSpPr txBox="1"/>
          <p:nvPr>
            <p:ph type="title"/>
          </p:nvPr>
        </p:nvSpPr>
        <p:spPr>
          <a:prstGeom prst="rect">
            <a:avLst/>
          </a:prstGeom>
        </p:spPr>
        <p:txBody>
          <a:bodyPr/>
          <a:lstStyle/>
          <a:p>
            <a:pPr/>
            <a:r>
              <a:t>Reachability in Wireless</a:t>
            </a:r>
          </a:p>
        </p:txBody>
      </p:sp>
      <p:sp>
        <p:nvSpPr>
          <p:cNvPr id="80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805" name="Content Placeholder 3"/>
          <p:cNvSpPr txBox="1"/>
          <p:nvPr>
            <p:ph type="body" idx="1"/>
          </p:nvPr>
        </p:nvSpPr>
        <p:spPr>
          <a:prstGeom prst="rect">
            <a:avLst/>
          </a:prstGeom>
        </p:spPr>
        <p:txBody>
          <a:bodyPr/>
          <a:lstStyle/>
          <a:p>
            <a:pPr/>
            <a:r>
              <a:t>High level problem: </a:t>
            </a:r>
          </a:p>
          <a:p>
            <a:pPr lvl="1" marL="640080" indent="-274320">
              <a:spcBef>
                <a:spcPts val="500"/>
              </a:spcBef>
              <a:buClr>
                <a:schemeClr val="accent1"/>
              </a:buClr>
              <a:defRPr sz="2600"/>
            </a:pPr>
            <a:r>
              <a:t>Reachability in wireless is not transitive</a:t>
            </a:r>
          </a:p>
          <a:p>
            <a:pPr lvl="1" marL="640080" indent="-274320">
              <a:spcBef>
                <a:spcPts val="500"/>
              </a:spcBef>
              <a:buClr>
                <a:schemeClr val="accent1"/>
              </a:buClr>
              <a:defRPr sz="2600"/>
            </a:pPr>
            <a:r>
              <a:t>Just because A can reach B, and B can reach C, doesn’t mean A can reach C</a:t>
            </a:r>
          </a:p>
        </p:txBody>
      </p:sp>
      <p:sp>
        <p:nvSpPr>
          <p:cNvPr id="806" name="Oval 4"/>
          <p:cNvSpPr/>
          <p:nvPr/>
        </p:nvSpPr>
        <p:spPr>
          <a:xfrm>
            <a:off x="4088479" y="3253778"/>
            <a:ext cx="3460331" cy="3460331"/>
          </a:xfrm>
          <a:prstGeom prst="ellipse">
            <a:avLst/>
          </a:prstGeom>
          <a:solidFill>
            <a:schemeClr val="accent1">
              <a:alpha val="25000"/>
            </a:schemeClr>
          </a:solidFill>
          <a:ln w="38100">
            <a:solidFill>
              <a:srgbClr val="21768B"/>
            </a:solidFill>
          </a:ln>
        </p:spPr>
        <p:txBody>
          <a:bodyPr lIns="45719" rIns="45719" anchor="ctr"/>
          <a:lstStyle/>
          <a:p>
            <a:pPr algn="ctr">
              <a:defRPr>
                <a:solidFill>
                  <a:srgbClr val="FFFFFF"/>
                </a:solidFill>
              </a:defRPr>
            </a:pPr>
          </a:p>
        </p:txBody>
      </p:sp>
      <p:sp>
        <p:nvSpPr>
          <p:cNvPr id="807" name="Oval 5"/>
          <p:cNvSpPr/>
          <p:nvPr/>
        </p:nvSpPr>
        <p:spPr>
          <a:xfrm>
            <a:off x="5389595" y="3253776"/>
            <a:ext cx="3460331" cy="3460331"/>
          </a:xfrm>
          <a:prstGeom prst="ellipse">
            <a:avLst/>
          </a:prstGeom>
          <a:solidFill>
            <a:schemeClr val="accent3">
              <a:alpha val="25000"/>
            </a:schemeClr>
          </a:solidFill>
          <a:ln w="38100">
            <a:solidFill>
              <a:srgbClr val="78310B"/>
            </a:solidFill>
          </a:ln>
        </p:spPr>
        <p:txBody>
          <a:bodyPr lIns="45719" rIns="45719" anchor="ctr"/>
          <a:lstStyle/>
          <a:p>
            <a:pPr algn="ctr">
              <a:defRPr>
                <a:solidFill>
                  <a:srgbClr val="FFFFFF"/>
                </a:solidFill>
              </a:defRPr>
            </a:pPr>
          </a:p>
        </p:txBody>
      </p:sp>
      <p:sp>
        <p:nvSpPr>
          <p:cNvPr id="808" name="Up Arrow 6"/>
          <p:cNvSpPr/>
          <p:nvPr/>
        </p:nvSpPr>
        <p:spPr>
          <a:xfrm rot="16200000">
            <a:off x="4811824" y="4546501"/>
            <a:ext cx="634867" cy="800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1"/>
          </a:solidFill>
          <a:ln w="38100">
            <a:solidFill>
              <a:srgbClr val="165160"/>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sp>
        <p:nvSpPr>
          <p:cNvPr id="809" name="Up Arrow 7"/>
          <p:cNvSpPr/>
          <p:nvPr/>
        </p:nvSpPr>
        <p:spPr>
          <a:xfrm rot="5400000">
            <a:off x="7515718" y="4546501"/>
            <a:ext cx="634867" cy="8001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8569"/>
                </a:moveTo>
                <a:lnTo>
                  <a:pt x="10800" y="0"/>
                </a:lnTo>
                <a:lnTo>
                  <a:pt x="21600" y="8569"/>
                </a:lnTo>
                <a:lnTo>
                  <a:pt x="16200" y="8569"/>
                </a:lnTo>
                <a:lnTo>
                  <a:pt x="16200" y="21600"/>
                </a:lnTo>
                <a:lnTo>
                  <a:pt x="5400" y="21600"/>
                </a:lnTo>
                <a:lnTo>
                  <a:pt x="5400" y="8569"/>
                </a:lnTo>
                <a:close/>
              </a:path>
            </a:pathLst>
          </a:custGeom>
          <a:solidFill>
            <a:schemeClr val="accent3"/>
          </a:solidFill>
          <a:ln w="38100">
            <a:solidFill>
              <a:srgbClr val="78310B"/>
            </a:solidFill>
          </a:ln>
          <a:effectLst>
            <a:outerShdw sx="100000" sy="100000" kx="0" ky="0" algn="b" rotWithShape="0" blurRad="38100" dist="30000" dir="5400000">
              <a:srgbClr val="000000">
                <a:alpha val="45000"/>
              </a:srgbClr>
            </a:outerShdw>
          </a:effectLst>
        </p:spPr>
        <p:txBody>
          <a:bodyPr lIns="45719" rIns="45719" anchor="ctr"/>
          <a:lstStyle/>
          <a:p>
            <a:pPr algn="ctr">
              <a:defRPr>
                <a:solidFill>
                  <a:srgbClr val="FFFFFF"/>
                </a:solidFill>
              </a:defRPr>
            </a:pPr>
          </a:p>
        </p:txBody>
      </p:sp>
      <p:grpSp>
        <p:nvGrpSpPr>
          <p:cNvPr id="812" name="Group 8"/>
          <p:cNvGrpSpPr/>
          <p:nvPr/>
        </p:nvGrpSpPr>
        <p:grpSpPr>
          <a:xfrm>
            <a:off x="4293181" y="4671607"/>
            <a:ext cx="288241" cy="1072843"/>
            <a:chOff x="0" y="181863"/>
            <a:chExt cx="288240" cy="1072842"/>
          </a:xfrm>
        </p:grpSpPr>
        <p:sp>
          <p:nvSpPr>
            <p:cNvPr id="810" name="Straight Connector 9"/>
            <p:cNvSpPr/>
            <p:nvPr/>
          </p:nvSpPr>
          <p:spPr>
            <a:xfrm flipH="1">
              <a:off x="144120" y="181863"/>
              <a:ext cx="1" cy="675475"/>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811" name="TextBox 10"/>
            <p:cNvSpPr txBox="1"/>
            <p:nvPr/>
          </p:nvSpPr>
          <p:spPr>
            <a:xfrm>
              <a:off x="0" y="820366"/>
              <a:ext cx="2882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A</a:t>
              </a:r>
            </a:p>
          </p:txBody>
        </p:sp>
      </p:grpSp>
      <p:grpSp>
        <p:nvGrpSpPr>
          <p:cNvPr id="815" name="Group 11"/>
          <p:cNvGrpSpPr/>
          <p:nvPr/>
        </p:nvGrpSpPr>
        <p:grpSpPr>
          <a:xfrm>
            <a:off x="5690375" y="4671605"/>
            <a:ext cx="256541" cy="1072845"/>
            <a:chOff x="0" y="181863"/>
            <a:chExt cx="256540" cy="1072844"/>
          </a:xfrm>
        </p:grpSpPr>
        <p:sp>
          <p:nvSpPr>
            <p:cNvPr id="813" name="Straight Connector 12"/>
            <p:cNvSpPr/>
            <p:nvPr/>
          </p:nvSpPr>
          <p:spPr>
            <a:xfrm flipH="1">
              <a:off x="128270" y="181863"/>
              <a:ext cx="1" cy="675477"/>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814" name="TextBox 13"/>
            <p:cNvSpPr txBox="1"/>
            <p:nvPr/>
          </p:nvSpPr>
          <p:spPr>
            <a:xfrm>
              <a:off x="0" y="820368"/>
              <a:ext cx="2565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B</a:t>
              </a:r>
            </a:p>
          </p:txBody>
        </p:sp>
      </p:grpSp>
      <p:grpSp>
        <p:nvGrpSpPr>
          <p:cNvPr id="818" name="Group 14"/>
          <p:cNvGrpSpPr/>
          <p:nvPr/>
        </p:nvGrpSpPr>
        <p:grpSpPr>
          <a:xfrm>
            <a:off x="6975640" y="4671605"/>
            <a:ext cx="288242" cy="1072844"/>
            <a:chOff x="0" y="181863"/>
            <a:chExt cx="288240" cy="1072843"/>
          </a:xfrm>
        </p:grpSpPr>
        <p:sp>
          <p:nvSpPr>
            <p:cNvPr id="816" name="Straight Connector 15"/>
            <p:cNvSpPr/>
            <p:nvPr/>
          </p:nvSpPr>
          <p:spPr>
            <a:xfrm flipH="1">
              <a:off x="144120" y="181863"/>
              <a:ext cx="1" cy="675476"/>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817" name="TextBox 16"/>
            <p:cNvSpPr txBox="1"/>
            <p:nvPr/>
          </p:nvSpPr>
          <p:spPr>
            <a:xfrm>
              <a:off x="0" y="820367"/>
              <a:ext cx="2882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C</a:t>
              </a:r>
            </a:p>
          </p:txBody>
        </p:sp>
      </p:grpSp>
      <p:grpSp>
        <p:nvGrpSpPr>
          <p:cNvPr id="821" name="Group 17"/>
          <p:cNvGrpSpPr/>
          <p:nvPr/>
        </p:nvGrpSpPr>
        <p:grpSpPr>
          <a:xfrm>
            <a:off x="8367021" y="4671605"/>
            <a:ext cx="288241" cy="1072844"/>
            <a:chOff x="0" y="181863"/>
            <a:chExt cx="288240" cy="1072843"/>
          </a:xfrm>
        </p:grpSpPr>
        <p:sp>
          <p:nvSpPr>
            <p:cNvPr id="819" name="Straight Connector 18"/>
            <p:cNvSpPr/>
            <p:nvPr/>
          </p:nvSpPr>
          <p:spPr>
            <a:xfrm flipH="1">
              <a:off x="144120" y="181863"/>
              <a:ext cx="1" cy="675476"/>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820" name="TextBox 19"/>
            <p:cNvSpPr txBox="1"/>
            <p:nvPr/>
          </p:nvSpPr>
          <p:spPr>
            <a:xfrm>
              <a:off x="0" y="820367"/>
              <a:ext cx="2882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lgn="ctr">
                <a:defRPr sz="2400"/>
              </a:lvl1pPr>
            </a:lstStyle>
            <a:p>
              <a:pPr/>
              <a:r>
                <a:t>D</a:t>
              </a:r>
            </a:p>
          </p:txBody>
        </p:sp>
      </p:grpSp>
    </p:spTree>
  </p:cSld>
  <p:clrMapOvr>
    <a:masterClrMapping/>
  </p:clrMapOvr>
  <p:transition xmlns:p14="http://schemas.microsoft.com/office/powerpoint/2010/main" spd="med" advClick="1"/>
</p:sld>
</file>

<file path=ppt/slides/slide5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23" name="RTS and CTS"/>
          <p:cNvSpPr txBox="1"/>
          <p:nvPr>
            <p:ph type="title"/>
          </p:nvPr>
        </p:nvSpPr>
        <p:spPr>
          <a:prstGeom prst="rect">
            <a:avLst/>
          </a:prstGeom>
        </p:spPr>
        <p:txBody>
          <a:bodyPr/>
          <a:lstStyle/>
          <a:p>
            <a:pPr/>
            <a:r>
              <a:t>RTS and CTS</a:t>
            </a:r>
          </a:p>
        </p:txBody>
      </p:sp>
      <p:sp>
        <p:nvSpPr>
          <p:cNvPr id="8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25" name="RTS (Request to Send)…"/>
          <p:cNvSpPr txBox="1"/>
          <p:nvPr>
            <p:ph type="body" idx="1"/>
          </p:nvPr>
        </p:nvSpPr>
        <p:spPr>
          <a:xfrm>
            <a:off x="152400" y="1600200"/>
            <a:ext cx="8839200" cy="4098149"/>
          </a:xfrm>
          <a:prstGeom prst="rect">
            <a:avLst/>
          </a:prstGeom>
        </p:spPr>
        <p:txBody>
          <a:bodyPr/>
          <a:lstStyle/>
          <a:p>
            <a:pPr/>
            <a:r>
              <a:t>RTS (Request to Send)</a:t>
            </a:r>
          </a:p>
          <a:p>
            <a:pPr lvl="1" marL="685800" indent="-320039">
              <a:buSzPct val="60000"/>
              <a:buChar char="◻"/>
            </a:pPr>
            <a:r>
              <a:t>Can I send something to you?</a:t>
            </a:r>
          </a:p>
          <a:p>
            <a:pPr/>
            <a:r>
              <a:t>CTS (Clear to Send)</a:t>
            </a:r>
          </a:p>
          <a:p>
            <a:pPr lvl="1" marL="685800" indent="-320039">
              <a:buSzPct val="60000"/>
              <a:buChar char="◻"/>
            </a:pPr>
            <a:r>
              <a:t>Yes, you can send it</a:t>
            </a:r>
          </a:p>
          <a:p>
            <a:pPr/>
            <a:r>
              <a:t>Data transmission actually happens after receiving a CTS</a:t>
            </a:r>
          </a:p>
        </p:txBody>
      </p:sp>
      <p:grpSp>
        <p:nvGrpSpPr>
          <p:cNvPr id="828" name="Group 8"/>
          <p:cNvGrpSpPr/>
          <p:nvPr/>
        </p:nvGrpSpPr>
        <p:grpSpPr>
          <a:xfrm>
            <a:off x="2705931" y="4925913"/>
            <a:ext cx="355140" cy="1364049"/>
            <a:chOff x="0" y="181863"/>
            <a:chExt cx="355138" cy="1364047"/>
          </a:xfrm>
        </p:grpSpPr>
        <p:sp>
          <p:nvSpPr>
            <p:cNvPr id="826" name="Straight Connector 9"/>
            <p:cNvSpPr/>
            <p:nvPr/>
          </p:nvSpPr>
          <p:spPr>
            <a:xfrm flipH="1">
              <a:off x="177569" y="181863"/>
              <a:ext cx="1" cy="874456"/>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827" name="TextBox 10"/>
            <p:cNvSpPr txBox="1"/>
            <p:nvPr/>
          </p:nvSpPr>
          <p:spPr>
            <a:xfrm>
              <a:off x="0" y="1010765"/>
              <a:ext cx="355139" cy="535147"/>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sz="2400"/>
              </a:lvl1pPr>
            </a:lstStyle>
            <a:p>
              <a:pPr/>
              <a:r>
                <a:t>A</a:t>
              </a:r>
            </a:p>
          </p:txBody>
        </p:sp>
      </p:grpSp>
      <p:grpSp>
        <p:nvGrpSpPr>
          <p:cNvPr id="831" name="Group 11"/>
          <p:cNvGrpSpPr/>
          <p:nvPr/>
        </p:nvGrpSpPr>
        <p:grpSpPr>
          <a:xfrm>
            <a:off x="6712538" y="4881684"/>
            <a:ext cx="316081" cy="1364049"/>
            <a:chOff x="0" y="181863"/>
            <a:chExt cx="316080" cy="1364047"/>
          </a:xfrm>
        </p:grpSpPr>
        <p:sp>
          <p:nvSpPr>
            <p:cNvPr id="829" name="Straight Connector 12"/>
            <p:cNvSpPr/>
            <p:nvPr/>
          </p:nvSpPr>
          <p:spPr>
            <a:xfrm flipH="1">
              <a:off x="158040" y="181863"/>
              <a:ext cx="1" cy="874456"/>
            </a:xfrm>
            <a:prstGeom prst="line">
              <a:avLst/>
            </a:prstGeom>
            <a:noFill/>
            <a:ln w="101600" cap="flat">
              <a:solidFill>
                <a:srgbClr val="464646"/>
              </a:solidFill>
              <a:prstDash val="solid"/>
              <a:round/>
              <a:headEnd type="oval" w="med" len="med"/>
            </a:ln>
            <a:effectLst/>
          </p:spPr>
          <p:txBody>
            <a:bodyPr wrap="square" lIns="45719" tIns="45719" rIns="45719" bIns="45719" numCol="1" anchor="t">
              <a:noAutofit/>
            </a:bodyPr>
            <a:lstStyle/>
            <a:p>
              <a:pPr/>
            </a:p>
          </p:txBody>
        </p:sp>
        <p:sp>
          <p:nvSpPr>
            <p:cNvPr id="830" name="TextBox 13"/>
            <p:cNvSpPr txBox="1"/>
            <p:nvPr/>
          </p:nvSpPr>
          <p:spPr>
            <a:xfrm>
              <a:off x="0" y="1010766"/>
              <a:ext cx="316081" cy="535146"/>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noAutofit/>
            </a:bodyPr>
            <a:lstStyle>
              <a:lvl1pPr algn="ctr">
                <a:defRPr sz="2400"/>
              </a:lvl1pPr>
            </a:lstStyle>
            <a:p>
              <a:pPr/>
              <a:r>
                <a:t>B</a:t>
              </a:r>
            </a:p>
          </p:txBody>
        </p:sp>
      </p:grpSp>
      <p:sp>
        <p:nvSpPr>
          <p:cNvPr id="832" name="Line"/>
          <p:cNvSpPr/>
          <p:nvPr/>
        </p:nvSpPr>
        <p:spPr>
          <a:xfrm>
            <a:off x="3330996" y="5003874"/>
            <a:ext cx="3111616" cy="1"/>
          </a:xfrm>
          <a:prstGeom prst="line">
            <a:avLst/>
          </a:prstGeom>
          <a:ln w="19050">
            <a:solidFill>
              <a:schemeClr val="accent1"/>
            </a:solidFill>
            <a:tailEnd type="triangle"/>
          </a:ln>
          <a:effectLst>
            <a:outerShdw sx="100000" sy="100000" kx="0" ky="0" algn="b" rotWithShape="0" blurRad="38100" dist="30000" dir="5400000">
              <a:srgbClr val="000000">
                <a:alpha val="45000"/>
              </a:srgbClr>
            </a:outerShdw>
          </a:effectLst>
        </p:spPr>
        <p:txBody>
          <a:bodyPr lIns="45719" rIns="45719"/>
          <a:lstStyle/>
          <a:p>
            <a:pPr/>
          </a:p>
        </p:txBody>
      </p:sp>
      <p:sp>
        <p:nvSpPr>
          <p:cNvPr id="833" name="1. RTS"/>
          <p:cNvSpPr txBox="1"/>
          <p:nvPr/>
        </p:nvSpPr>
        <p:spPr>
          <a:xfrm>
            <a:off x="4405008" y="4699820"/>
            <a:ext cx="78304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1. RTS</a:t>
            </a:r>
          </a:p>
        </p:txBody>
      </p:sp>
      <p:sp>
        <p:nvSpPr>
          <p:cNvPr id="834" name="Line"/>
          <p:cNvSpPr/>
          <p:nvPr/>
        </p:nvSpPr>
        <p:spPr>
          <a:xfrm flipH="1" flipV="1">
            <a:off x="3330996" y="5329896"/>
            <a:ext cx="3111616" cy="1"/>
          </a:xfrm>
          <a:prstGeom prst="line">
            <a:avLst/>
          </a:prstGeom>
          <a:ln w="19050">
            <a:solidFill>
              <a:schemeClr val="accent1"/>
            </a:solidFill>
            <a:tailEnd type="triangle"/>
          </a:ln>
          <a:effectLst>
            <a:outerShdw sx="100000" sy="100000" kx="0" ky="0" algn="b" rotWithShape="0" blurRad="38100" dist="30000" dir="5400000">
              <a:srgbClr val="000000">
                <a:alpha val="45000"/>
              </a:srgbClr>
            </a:outerShdw>
          </a:effectLst>
        </p:spPr>
        <p:txBody>
          <a:bodyPr lIns="45719" rIns="45719"/>
          <a:lstStyle/>
          <a:p>
            <a:pPr/>
          </a:p>
        </p:txBody>
      </p:sp>
      <p:sp>
        <p:nvSpPr>
          <p:cNvPr id="835" name="2. CTS"/>
          <p:cNvSpPr txBox="1"/>
          <p:nvPr/>
        </p:nvSpPr>
        <p:spPr>
          <a:xfrm>
            <a:off x="4405008" y="5025843"/>
            <a:ext cx="78304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2. CTS</a:t>
            </a:r>
          </a:p>
        </p:txBody>
      </p:sp>
      <p:sp>
        <p:nvSpPr>
          <p:cNvPr id="836" name="Line"/>
          <p:cNvSpPr/>
          <p:nvPr/>
        </p:nvSpPr>
        <p:spPr>
          <a:xfrm>
            <a:off x="3330996" y="5644267"/>
            <a:ext cx="3111616" cy="1"/>
          </a:xfrm>
          <a:prstGeom prst="line">
            <a:avLst/>
          </a:prstGeom>
          <a:ln w="19050">
            <a:solidFill>
              <a:schemeClr val="accent1"/>
            </a:solidFill>
            <a:tailEnd type="triangle"/>
          </a:ln>
          <a:effectLst>
            <a:outerShdw sx="100000" sy="100000" kx="0" ky="0" algn="b" rotWithShape="0" blurRad="38100" dist="30000" dir="5400000">
              <a:srgbClr val="000000">
                <a:alpha val="45000"/>
              </a:srgbClr>
            </a:outerShdw>
          </a:effectLst>
        </p:spPr>
        <p:txBody>
          <a:bodyPr lIns="45719" rIns="45719"/>
          <a:lstStyle/>
          <a:p>
            <a:pPr/>
          </a:p>
        </p:txBody>
      </p:sp>
      <p:sp>
        <p:nvSpPr>
          <p:cNvPr id="837" name="3. Data"/>
          <p:cNvSpPr txBox="1"/>
          <p:nvPr/>
        </p:nvSpPr>
        <p:spPr>
          <a:xfrm>
            <a:off x="4405008" y="5319106"/>
            <a:ext cx="783045" cy="332741"/>
          </a:xfrm>
          <a:prstGeom prst="rect">
            <a:avLst/>
          </a:prstGeom>
          <a:ln w="12700">
            <a:miter lim="400000"/>
          </a:ln>
          <a:extLst>
            <a:ext uri="{C572A759-6A51-4108-AA02-DFA0A04FC94B}">
              <ma14:wrappingTextBoxFlag xmlns:ma14="http://schemas.microsoft.com/office/mac/drawingml/2011/main" val="1"/>
            </a:ext>
          </a:extLst>
        </p:spPr>
        <p:txBody>
          <a:bodyPr lIns="45719" rIns="45719">
            <a:spAutoFit/>
          </a:bodyPr>
          <a:lstStyle/>
          <a:p>
            <a:pPr/>
            <a:r>
              <a:t>3. Data</a:t>
            </a:r>
          </a:p>
        </p:txBody>
      </p:sp>
    </p:spTree>
  </p:cSld>
  <p:clrMapOvr>
    <a:masterClrMapping/>
  </p:clrMapOvr>
  <p:transition xmlns:p14="http://schemas.microsoft.com/office/powerpoint/2010/main" spd="med" advClick="1"/>
</p:sld>
</file>

<file path=ppt/slides/slide5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39" name="RTS and CTS"/>
          <p:cNvSpPr txBox="1"/>
          <p:nvPr>
            <p:ph type="title"/>
          </p:nvPr>
        </p:nvSpPr>
        <p:spPr>
          <a:xfrm>
            <a:off x="152400" y="215900"/>
            <a:ext cx="8839200" cy="990600"/>
          </a:xfrm>
          <a:prstGeom prst="rect">
            <a:avLst/>
          </a:prstGeom>
        </p:spPr>
        <p:txBody>
          <a:bodyPr/>
          <a:lstStyle/>
          <a:p>
            <a:pPr/>
            <a:r>
              <a:t>RTS and CTS</a:t>
            </a:r>
          </a:p>
        </p:txBody>
      </p:sp>
      <p:sp>
        <p:nvSpPr>
          <p:cNvPr id="8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841" name="Image" descr="Image"/>
          <p:cNvPicPr>
            <a:picLocks noChangeAspect="1"/>
          </p:cNvPicPr>
          <p:nvPr/>
        </p:nvPicPr>
        <p:blipFill>
          <a:blip r:embed="rId3">
            <a:extLst/>
          </a:blip>
          <a:stretch>
            <a:fillRect/>
          </a:stretch>
        </p:blipFill>
        <p:spPr>
          <a:xfrm>
            <a:off x="310904" y="1582420"/>
            <a:ext cx="8018579" cy="2644981"/>
          </a:xfrm>
          <a:prstGeom prst="rect">
            <a:avLst/>
          </a:prstGeom>
          <a:ln w="12700">
            <a:miter lim="400000"/>
          </a:ln>
        </p:spPr>
      </p:pic>
      <p:pic>
        <p:nvPicPr>
          <p:cNvPr id="842" name="Image" descr="Image"/>
          <p:cNvPicPr>
            <a:picLocks noChangeAspect="1"/>
          </p:cNvPicPr>
          <p:nvPr/>
        </p:nvPicPr>
        <p:blipFill>
          <a:blip r:embed="rId4">
            <a:extLst/>
          </a:blip>
          <a:stretch>
            <a:fillRect/>
          </a:stretch>
        </p:blipFill>
        <p:spPr>
          <a:xfrm>
            <a:off x="309769" y="4181981"/>
            <a:ext cx="8322283" cy="2644982"/>
          </a:xfrm>
          <a:prstGeom prst="rect">
            <a:avLst/>
          </a:prstGeom>
          <a:ln w="12700">
            <a:miter lim="400000"/>
          </a:ln>
        </p:spPr>
      </p:pic>
      <p:sp>
        <p:nvSpPr>
          <p:cNvPr id="843" name="Line"/>
          <p:cNvSpPr/>
          <p:nvPr/>
        </p:nvSpPr>
        <p:spPr>
          <a:xfrm>
            <a:off x="8780" y="4264866"/>
            <a:ext cx="9126441" cy="1"/>
          </a:xfrm>
          <a:prstGeom prst="line">
            <a:avLst/>
          </a:prstGeom>
          <a:ln w="19050">
            <a:solidFill>
              <a:schemeClr val="accent1"/>
            </a:solidFill>
          </a:ln>
          <a:effectLst>
            <a:outerShdw sx="100000" sy="100000" kx="0" ky="0" algn="b" rotWithShape="0" blurRad="38100" dist="30000" dir="5400000">
              <a:srgbClr val="000000">
                <a:alpha val="45000"/>
              </a:srgbClr>
            </a:outerShdw>
          </a:effectLst>
        </p:spPr>
        <p:txBody>
          <a:bodyPr lIns="45719" rIns="45719"/>
          <a:lstStyle/>
          <a:p>
            <a:pPr/>
          </a:p>
        </p:txBody>
      </p:sp>
    </p:spTree>
  </p:cSld>
  <p:clrMapOvr>
    <a:masterClrMapping/>
  </p:clrMapOvr>
  <p:transition xmlns:p14="http://schemas.microsoft.com/office/powerpoint/2010/main" spd="med" advClick="1"/>
</p:sld>
</file>

<file path=ppt/slides/slide5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47" name="Solving Hidden Terminal Problem"/>
          <p:cNvSpPr txBox="1"/>
          <p:nvPr>
            <p:ph type="title"/>
          </p:nvPr>
        </p:nvSpPr>
        <p:spPr>
          <a:prstGeom prst="rect">
            <a:avLst/>
          </a:prstGeom>
        </p:spPr>
        <p:txBody>
          <a:bodyPr/>
          <a:lstStyle/>
          <a:p>
            <a:pPr/>
            <a:r>
              <a:t>Solving Hidden Terminal Problem </a:t>
            </a:r>
          </a:p>
        </p:txBody>
      </p:sp>
      <p:sp>
        <p:nvSpPr>
          <p:cNvPr id="848"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49"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3" name="Title 1"/>
          <p:cNvSpPr txBox="1"/>
          <p:nvPr>
            <p:ph type="title"/>
          </p:nvPr>
        </p:nvSpPr>
        <p:spPr>
          <a:prstGeom prst="rect">
            <a:avLst/>
          </a:prstGeom>
        </p:spPr>
        <p:txBody>
          <a:bodyPr/>
          <a:lstStyle/>
          <a:p>
            <a:pPr/>
            <a:r>
              <a:t>C Socket API Overview</a:t>
            </a:r>
          </a:p>
        </p:txBody>
      </p:sp>
      <p:sp>
        <p:nvSpPr>
          <p:cNvPr id="164" name="Content Placeholder 4"/>
          <p:cNvSpPr txBox="1"/>
          <p:nvPr>
            <p:ph type="body" sz="half" idx="1"/>
          </p:nvPr>
        </p:nvSpPr>
        <p:spPr>
          <a:prstGeom prst="rect">
            <a:avLst/>
          </a:prstGeom>
        </p:spPr>
        <p:txBody>
          <a:bodyPr/>
          <a:lstStyle/>
          <a:p>
            <a:pPr marL="0" indent="0" algn="ctr">
              <a:lnSpc>
                <a:spcPct val="80000"/>
              </a:lnSpc>
              <a:buSzTx/>
              <a:buFont typeface="Wingdings"/>
              <a:buNone/>
              <a:defRPr sz="2600"/>
            </a:pPr>
            <a:r>
              <a:t>Clients</a:t>
            </a:r>
          </a:p>
          <a:p>
            <a:pPr marL="514350" indent="-514350">
              <a:lnSpc>
                <a:spcPct val="80000"/>
              </a:lnSpc>
              <a:buAutoNum type="arabicPeriod" startAt="1"/>
              <a:defRPr i="1" sz="2600"/>
            </a:pPr>
            <a:r>
              <a:t>gethostbyname()</a:t>
            </a:r>
          </a:p>
          <a:p>
            <a:pPr marL="514350" indent="-514350">
              <a:lnSpc>
                <a:spcPct val="80000"/>
              </a:lnSpc>
              <a:buAutoNum type="arabicPeriod" startAt="1"/>
              <a:defRPr i="1" sz="2600"/>
            </a:pPr>
            <a:r>
              <a:t>socket()</a:t>
            </a:r>
          </a:p>
          <a:p>
            <a:pPr marL="514350" indent="-514350">
              <a:lnSpc>
                <a:spcPct val="80000"/>
              </a:lnSpc>
              <a:buAutoNum type="arabicPeriod" startAt="1"/>
              <a:defRPr i="1" sz="2600"/>
            </a:pPr>
            <a:r>
              <a:t>connect()</a:t>
            </a:r>
          </a:p>
          <a:p>
            <a:pPr marL="514350" indent="-514350">
              <a:lnSpc>
                <a:spcPct val="80000"/>
              </a:lnSpc>
              <a:buAutoNum type="arabicPeriod" startAt="1"/>
              <a:defRPr i="1" sz="2600"/>
            </a:pPr>
            <a:r>
              <a:t>write() / send()</a:t>
            </a:r>
          </a:p>
          <a:p>
            <a:pPr marL="514350" indent="-514350">
              <a:lnSpc>
                <a:spcPct val="80000"/>
              </a:lnSpc>
              <a:buAutoNum type="arabicPeriod" startAt="1"/>
              <a:defRPr i="1" sz="2600"/>
            </a:pPr>
            <a:r>
              <a:t>read() / recv()</a:t>
            </a:r>
          </a:p>
          <a:p>
            <a:pPr marL="514350" indent="-514350">
              <a:lnSpc>
                <a:spcPct val="80000"/>
              </a:lnSpc>
              <a:buAutoNum type="arabicPeriod" startAt="1"/>
              <a:defRPr i="1" sz="2600"/>
            </a:pPr>
            <a:r>
              <a:t>close()</a:t>
            </a:r>
          </a:p>
        </p:txBody>
      </p:sp>
      <p:sp>
        <p:nvSpPr>
          <p:cNvPr id="165" name="Content Placeholder 5"/>
          <p:cNvSpPr txBox="1"/>
          <p:nvPr/>
        </p:nvSpPr>
        <p:spPr>
          <a:xfrm>
            <a:off x="4844901" y="1589565"/>
            <a:ext cx="3886201" cy="4824883"/>
          </a:xfrm>
          <a:prstGeom prst="rect">
            <a:avLst/>
          </a:prstGeom>
          <a:ln w="12700">
            <a:miter lim="400000"/>
          </a:ln>
          <a:extLst>
            <a:ext uri="{C572A759-6A51-4108-AA02-DFA0A04FC94B}">
              <ma14:wrappingTextBoxFlag xmlns:ma14="http://schemas.microsoft.com/office/mac/drawingml/2011/main" val="1"/>
            </a:ext>
          </a:extLst>
        </p:spPr>
        <p:txBody>
          <a:bodyPr lIns="45719" rIns="45719">
            <a:normAutofit fontScale="100000" lnSpcReduction="0"/>
          </a:bodyPr>
          <a:lstStyle/>
          <a:p>
            <a:pPr algn="ctr">
              <a:lnSpc>
                <a:spcPct val="80000"/>
              </a:lnSpc>
              <a:spcBef>
                <a:spcPts val="700"/>
              </a:spcBef>
              <a:defRPr sz="2600"/>
            </a:pPr>
            <a:r>
              <a:t>Servers</a:t>
            </a:r>
          </a:p>
          <a:p>
            <a:pPr marL="514350" indent="-514350">
              <a:lnSpc>
                <a:spcPct val="80000"/>
              </a:lnSpc>
              <a:spcBef>
                <a:spcPts val="700"/>
              </a:spcBef>
              <a:buClr>
                <a:schemeClr val="accent2"/>
              </a:buClr>
              <a:buSzPct val="60000"/>
              <a:buAutoNum type="arabicPeriod" startAt="1"/>
              <a:defRPr i="1" sz="2600"/>
            </a:pPr>
            <a:r>
              <a:t>socket()</a:t>
            </a:r>
          </a:p>
          <a:p>
            <a:pPr marL="514350" indent="-514350">
              <a:lnSpc>
                <a:spcPct val="80000"/>
              </a:lnSpc>
              <a:spcBef>
                <a:spcPts val="700"/>
              </a:spcBef>
              <a:buClr>
                <a:schemeClr val="accent2"/>
              </a:buClr>
              <a:buSzPct val="60000"/>
              <a:buAutoNum type="arabicPeriod" startAt="1"/>
              <a:defRPr i="1" sz="2600"/>
            </a:pPr>
            <a:r>
              <a:t>bind()</a:t>
            </a:r>
          </a:p>
          <a:p>
            <a:pPr marL="514350" indent="-514350">
              <a:lnSpc>
                <a:spcPct val="80000"/>
              </a:lnSpc>
              <a:spcBef>
                <a:spcPts val="700"/>
              </a:spcBef>
              <a:buClr>
                <a:schemeClr val="accent2"/>
              </a:buClr>
              <a:buSzPct val="60000"/>
              <a:buAutoNum type="arabicPeriod" startAt="1"/>
              <a:defRPr i="1" sz="2600"/>
            </a:pPr>
            <a:r>
              <a:t>listen()</a:t>
            </a:r>
          </a:p>
          <a:p>
            <a:pPr marL="514350" indent="-514350">
              <a:lnSpc>
                <a:spcPct val="80000"/>
              </a:lnSpc>
              <a:spcBef>
                <a:spcPts val="700"/>
              </a:spcBef>
              <a:buClr>
                <a:schemeClr val="accent2"/>
              </a:buClr>
              <a:buSzPct val="60000"/>
              <a:buAutoNum type="arabicPeriod" startAt="1"/>
              <a:defRPr i="1" sz="2600"/>
            </a:pPr>
            <a:r>
              <a:t>while (whatever) {</a:t>
            </a:r>
          </a:p>
          <a:p>
            <a:pPr marL="514350" indent="-514350">
              <a:lnSpc>
                <a:spcPct val="80000"/>
              </a:lnSpc>
              <a:spcBef>
                <a:spcPts val="700"/>
              </a:spcBef>
              <a:buClr>
                <a:schemeClr val="accent2"/>
              </a:buClr>
              <a:buSzPct val="60000"/>
              <a:buAutoNum type="arabicPeriod" startAt="1"/>
              <a:defRPr i="1" sz="2600"/>
            </a:pPr>
            <a:r>
              <a:t>	accept()</a:t>
            </a:r>
          </a:p>
          <a:p>
            <a:pPr marL="514350" indent="-514350">
              <a:lnSpc>
                <a:spcPct val="80000"/>
              </a:lnSpc>
              <a:spcBef>
                <a:spcPts val="700"/>
              </a:spcBef>
              <a:buClr>
                <a:schemeClr val="accent2"/>
              </a:buClr>
              <a:buSzPct val="60000"/>
              <a:buAutoNum type="arabicPeriod" startAt="1"/>
              <a:defRPr i="1" sz="2600"/>
            </a:pPr>
            <a:r>
              <a:t>	read() / recv()</a:t>
            </a:r>
          </a:p>
          <a:p>
            <a:pPr marL="514350" indent="-514350">
              <a:lnSpc>
                <a:spcPct val="80000"/>
              </a:lnSpc>
              <a:spcBef>
                <a:spcPts val="700"/>
              </a:spcBef>
              <a:buClr>
                <a:schemeClr val="accent2"/>
              </a:buClr>
              <a:buSzPct val="60000"/>
              <a:buAutoNum type="arabicPeriod" startAt="1"/>
              <a:defRPr i="1" sz="2600"/>
            </a:pPr>
            <a:r>
              <a:t>	write() / send()</a:t>
            </a:r>
          </a:p>
          <a:p>
            <a:pPr marL="514350" indent="-514350">
              <a:lnSpc>
                <a:spcPct val="80000"/>
              </a:lnSpc>
              <a:spcBef>
                <a:spcPts val="700"/>
              </a:spcBef>
              <a:buClr>
                <a:schemeClr val="accent2"/>
              </a:buClr>
              <a:buSzPct val="60000"/>
              <a:buAutoNum type="arabicPeriod" startAt="1"/>
              <a:defRPr i="1" sz="2600"/>
            </a:pPr>
            <a:r>
              <a:t>	close()</a:t>
            </a:r>
          </a:p>
          <a:p>
            <a:pPr marL="514350" indent="-514350">
              <a:lnSpc>
                <a:spcPct val="80000"/>
              </a:lnSpc>
              <a:spcBef>
                <a:spcPts val="700"/>
              </a:spcBef>
              <a:buClr>
                <a:schemeClr val="accent2"/>
              </a:buClr>
              <a:buSzPct val="60000"/>
              <a:buAutoNum type="arabicPeriod" startAt="1"/>
              <a:defRPr i="1" sz="2600"/>
            </a:pPr>
            <a:r>
              <a:t>}</a:t>
            </a:r>
          </a:p>
          <a:p>
            <a:pPr marL="514350" indent="-514350">
              <a:lnSpc>
                <a:spcPct val="80000"/>
              </a:lnSpc>
              <a:spcBef>
                <a:spcPts val="700"/>
              </a:spcBef>
              <a:buClr>
                <a:schemeClr val="accent2"/>
              </a:buClr>
              <a:buSzPct val="60000"/>
              <a:buAutoNum type="arabicPeriod" startAt="1"/>
              <a:defRPr i="1" sz="2600"/>
            </a:pPr>
            <a:r>
              <a:t>close()</a:t>
            </a:r>
          </a:p>
        </p:txBody>
      </p:sp>
      <p:sp>
        <p:nvSpPr>
          <p:cNvPr id="166" name="Slide Number Placeholder 2"/>
          <p:cNvSpPr txBox="1"/>
          <p:nvPr>
            <p:ph type="sldNum" sz="quarter" idx="2"/>
          </p:nvPr>
        </p:nvSpPr>
        <p:spPr>
          <a:xfrm>
            <a:off x="200443" y="1260011"/>
            <a:ext cx="185030" cy="256541"/>
          </a:xfrm>
          <a:prstGeom prst="rect">
            <a:avLst/>
          </a:prstGeom>
          <a:extLst>
            <a:ext uri="{C572A759-6A51-4108-AA02-DFA0A04FC94B}">
              <ma14:wrappingTextBoxFlag xmlns:ma14="http://schemas.microsoft.com/office/mac/drawingml/2011/main" val="1"/>
            </a:ext>
          </a:extLst>
        </p:spPr>
        <p:txBody>
          <a:bodyPr/>
          <a:lstStyle>
            <a:lvl1pPr>
              <a:lnSpc>
                <a:spcPct val="80000"/>
              </a:lnSpc>
              <a:defRPr sz="1200"/>
            </a:lvl1pPr>
          </a:lstStyle>
          <a:p>
            <a:pPr/>
            <a:fld id="{86CB4B4D-7CA3-9044-876B-883B54F8677D}" type="slidenum"/>
          </a:p>
        </p:txBody>
      </p:sp>
    </p:spTree>
  </p:cSld>
  <p:clrMapOvr>
    <a:masterClrMapping/>
  </p:clrMapOvr>
  <p:transition xmlns:p14="http://schemas.microsoft.com/office/powerpoint/2010/main" spd="med" advClick="1"/>
</p:sld>
</file>

<file path=ppt/slides/slide6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1" name="Solving Exposed Terminal Problem"/>
          <p:cNvSpPr txBox="1"/>
          <p:nvPr>
            <p:ph type="title"/>
          </p:nvPr>
        </p:nvSpPr>
        <p:spPr>
          <a:prstGeom prst="rect">
            <a:avLst/>
          </a:prstGeom>
        </p:spPr>
        <p:txBody>
          <a:bodyPr/>
          <a:lstStyle/>
          <a:p>
            <a:pPr/>
            <a:r>
              <a:t>Solving Exposed Terminal Problem</a:t>
            </a:r>
          </a:p>
        </p:txBody>
      </p:sp>
      <p:sp>
        <p:nvSpPr>
          <p:cNvPr id="85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853" name="Body"/>
          <p:cNvSpPr txBox="1"/>
          <p:nvPr>
            <p:ph type="body" idx="1"/>
          </p:nvPr>
        </p:nvSpPr>
        <p:spPr>
          <a:prstGeom prst="rect">
            <a:avLst/>
          </a:prstGeom>
        </p:spPr>
        <p:txBody>
          <a:bodyPr/>
          <a:lstStyle/>
          <a:p>
            <a:pPr/>
          </a:p>
        </p:txBody>
      </p:sp>
    </p:spTree>
  </p:cSld>
  <p:clrMapOvr>
    <a:masterClrMapping/>
  </p:clrMapOvr>
  <p:transition xmlns:p14="http://schemas.microsoft.com/office/powerpoint/2010/main" spd="med" advClick="1"/>
</p:sld>
</file>

<file path=ppt/slides/slide6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855" name="Title 1"/>
          <p:cNvSpPr txBox="1"/>
          <p:nvPr>
            <p:ph type="title"/>
          </p:nvPr>
        </p:nvSpPr>
        <p:spPr>
          <a:prstGeom prst="rect">
            <a:avLst/>
          </a:prstGeom>
        </p:spPr>
        <p:txBody>
          <a:bodyPr/>
          <a:lstStyle/>
          <a:p>
            <a:pPr/>
            <a:r>
              <a:t>MACA</a:t>
            </a:r>
          </a:p>
        </p:txBody>
      </p:sp>
      <p:sp>
        <p:nvSpPr>
          <p:cNvPr id="856"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857" name="Content Placeholder 3"/>
          <p:cNvSpPr txBox="1"/>
          <p:nvPr>
            <p:ph type="body" sz="quarter" idx="1"/>
          </p:nvPr>
        </p:nvSpPr>
        <p:spPr>
          <a:xfrm>
            <a:off x="152400" y="1531959"/>
            <a:ext cx="8839200" cy="1129353"/>
          </a:xfrm>
          <a:prstGeom prst="rect">
            <a:avLst/>
          </a:prstGeom>
        </p:spPr>
        <p:txBody>
          <a:bodyPr/>
          <a:lstStyle/>
          <a:p>
            <a:pPr>
              <a:defRPr b="1"/>
            </a:pPr>
            <a:r>
              <a:rPr>
                <a:solidFill>
                  <a:schemeClr val="accent2"/>
                </a:solidFill>
              </a:rPr>
              <a:t>M</a:t>
            </a:r>
            <a:r>
              <a:rPr b="0">
                <a:solidFill>
                  <a:schemeClr val="accent2"/>
                </a:solidFill>
              </a:rPr>
              <a:t>ultiple </a:t>
            </a:r>
            <a:r>
              <a:rPr>
                <a:solidFill>
                  <a:schemeClr val="accent2"/>
                </a:solidFill>
              </a:rPr>
              <a:t>A</a:t>
            </a:r>
            <a:r>
              <a:rPr b="0">
                <a:solidFill>
                  <a:schemeClr val="accent2"/>
                </a:solidFill>
              </a:rPr>
              <a:t>ccess</a:t>
            </a:r>
            <a:r>
              <a:rPr b="0"/>
              <a:t> with </a:t>
            </a:r>
            <a:r>
              <a:t>C</a:t>
            </a:r>
            <a:r>
              <a:rPr b="0"/>
              <a:t>ollision </a:t>
            </a:r>
            <a:r>
              <a:t>A</a:t>
            </a:r>
            <a:r>
              <a:rPr b="0"/>
              <a:t>voidance</a:t>
            </a:r>
            <a:endParaRPr b="0"/>
          </a:p>
          <a:p>
            <a:pPr lvl="1" marL="640080" indent="-274320">
              <a:spcBef>
                <a:spcPts val="500"/>
              </a:spcBef>
              <a:buClr>
                <a:schemeClr val="accent1"/>
              </a:buClr>
              <a:defRPr sz="2600"/>
            </a:pPr>
            <a:r>
              <a:t>Developed in 1990</a:t>
            </a:r>
          </a:p>
        </p:txBody>
      </p:sp>
      <p:sp>
        <p:nvSpPr>
          <p:cNvPr id="858" name="Straight Arrow Connector 4"/>
          <p:cNvSpPr/>
          <p:nvPr/>
        </p:nvSpPr>
        <p:spPr>
          <a:xfrm flipH="1">
            <a:off x="4480720" y="3779472"/>
            <a:ext cx="1" cy="2959042"/>
          </a:xfrm>
          <a:prstGeom prst="line">
            <a:avLst/>
          </a:prstGeom>
          <a:ln w="57150">
            <a:solidFill>
              <a:srgbClr val="000000"/>
            </a:solidFill>
            <a:tailEnd type="triangle"/>
          </a:ln>
        </p:spPr>
        <p:txBody>
          <a:bodyPr lIns="45719" rIns="45719"/>
          <a:lstStyle/>
          <a:p>
            <a:pPr/>
          </a:p>
        </p:txBody>
      </p:sp>
      <p:sp>
        <p:nvSpPr>
          <p:cNvPr id="859" name="TextBox 6"/>
          <p:cNvSpPr txBox="1"/>
          <p:nvPr/>
        </p:nvSpPr>
        <p:spPr>
          <a:xfrm>
            <a:off x="3953972" y="3317807"/>
            <a:ext cx="96020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Sender</a:t>
            </a:r>
          </a:p>
        </p:txBody>
      </p:sp>
      <p:sp>
        <p:nvSpPr>
          <p:cNvPr id="860" name="Straight Arrow Connector 5"/>
          <p:cNvSpPr/>
          <p:nvPr/>
        </p:nvSpPr>
        <p:spPr>
          <a:xfrm flipH="1">
            <a:off x="6345455" y="3779472"/>
            <a:ext cx="1" cy="2959042"/>
          </a:xfrm>
          <a:prstGeom prst="line">
            <a:avLst/>
          </a:prstGeom>
          <a:ln w="57150">
            <a:solidFill>
              <a:srgbClr val="000000"/>
            </a:solidFill>
            <a:tailEnd type="triangle"/>
          </a:ln>
        </p:spPr>
        <p:txBody>
          <a:bodyPr lIns="45719" rIns="45719"/>
          <a:lstStyle/>
          <a:p>
            <a:pPr/>
          </a:p>
        </p:txBody>
      </p:sp>
      <p:sp>
        <p:nvSpPr>
          <p:cNvPr id="861" name="TextBox 7"/>
          <p:cNvSpPr txBox="1"/>
          <p:nvPr/>
        </p:nvSpPr>
        <p:spPr>
          <a:xfrm>
            <a:off x="5741411" y="3317807"/>
            <a:ext cx="1167221" cy="4343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lvl1pPr>
              <a:defRPr b="1" sz="2400"/>
            </a:lvl1pPr>
          </a:lstStyle>
          <a:p>
            <a:pPr/>
            <a:r>
              <a:t>Receiver</a:t>
            </a:r>
          </a:p>
        </p:txBody>
      </p:sp>
      <p:grpSp>
        <p:nvGrpSpPr>
          <p:cNvPr id="864" name="Group 8"/>
          <p:cNvGrpSpPr/>
          <p:nvPr/>
        </p:nvGrpSpPr>
        <p:grpSpPr>
          <a:xfrm>
            <a:off x="4480720" y="3598980"/>
            <a:ext cx="1864738" cy="765882"/>
            <a:chOff x="0" y="0"/>
            <a:chExt cx="1864736" cy="765880"/>
          </a:xfrm>
        </p:grpSpPr>
        <p:sp>
          <p:nvSpPr>
            <p:cNvPr id="862" name="Straight Arrow Connector 9"/>
            <p:cNvSpPr/>
            <p:nvPr/>
          </p:nvSpPr>
          <p:spPr>
            <a:xfrm>
              <a:off x="-1" y="162927"/>
              <a:ext cx="1864738" cy="602954"/>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863" name="TextBox 10"/>
            <p:cNvSpPr txBox="1"/>
            <p:nvPr/>
          </p:nvSpPr>
          <p:spPr>
            <a:xfrm rot="976252">
              <a:off x="637638" y="67291"/>
              <a:ext cx="542439"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RTS</a:t>
              </a:r>
            </a:p>
          </p:txBody>
        </p:sp>
      </p:grpSp>
      <p:sp>
        <p:nvSpPr>
          <p:cNvPr id="865" name="Straight Arrow Connector 22"/>
          <p:cNvSpPr/>
          <p:nvPr/>
        </p:nvSpPr>
        <p:spPr>
          <a:xfrm>
            <a:off x="8251595" y="3779472"/>
            <a:ext cx="1" cy="2959042"/>
          </a:xfrm>
          <a:prstGeom prst="line">
            <a:avLst/>
          </a:prstGeom>
          <a:ln w="57150">
            <a:solidFill>
              <a:srgbClr val="000000"/>
            </a:solidFill>
            <a:tailEnd type="triangle"/>
          </a:ln>
        </p:spPr>
        <p:txBody>
          <a:bodyPr lIns="45719" rIns="45719"/>
          <a:lstStyle/>
          <a:p>
            <a:pPr/>
          </a:p>
        </p:txBody>
      </p:sp>
      <p:sp>
        <p:nvSpPr>
          <p:cNvPr id="866" name="TextBox 23"/>
          <p:cNvSpPr txBox="1"/>
          <p:nvPr/>
        </p:nvSpPr>
        <p:spPr>
          <a:xfrm>
            <a:off x="7536495" y="2579145"/>
            <a:ext cx="1430200"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2400"/>
            </a:pPr>
            <a:r>
              <a:t>Host in</a:t>
            </a:r>
          </a:p>
          <a:p>
            <a:pPr algn="ctr">
              <a:defRPr b="1" sz="2400"/>
            </a:pPr>
            <a:r>
              <a:t>Receiver’s</a:t>
            </a:r>
          </a:p>
          <a:p>
            <a:pPr algn="ctr">
              <a:defRPr b="1" sz="2400"/>
            </a:pPr>
            <a:r>
              <a:t>Range</a:t>
            </a:r>
          </a:p>
        </p:txBody>
      </p:sp>
      <p:sp>
        <p:nvSpPr>
          <p:cNvPr id="867" name="Straight Arrow Connector 24"/>
          <p:cNvSpPr/>
          <p:nvPr/>
        </p:nvSpPr>
        <p:spPr>
          <a:xfrm flipH="1">
            <a:off x="2603705" y="3779472"/>
            <a:ext cx="1" cy="2959042"/>
          </a:xfrm>
          <a:prstGeom prst="line">
            <a:avLst/>
          </a:prstGeom>
          <a:ln w="57150">
            <a:solidFill>
              <a:srgbClr val="000000"/>
            </a:solidFill>
            <a:tailEnd type="triangle"/>
          </a:ln>
        </p:spPr>
        <p:txBody>
          <a:bodyPr lIns="45719" rIns="45719"/>
          <a:lstStyle/>
          <a:p>
            <a:pPr/>
          </a:p>
        </p:txBody>
      </p:sp>
      <p:sp>
        <p:nvSpPr>
          <p:cNvPr id="868" name="TextBox 25"/>
          <p:cNvSpPr txBox="1"/>
          <p:nvPr/>
        </p:nvSpPr>
        <p:spPr>
          <a:xfrm>
            <a:off x="1992116" y="2579145"/>
            <a:ext cx="1223179" cy="1120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algn="ctr">
              <a:defRPr b="1" sz="2400"/>
            </a:pPr>
            <a:r>
              <a:t>Host in</a:t>
            </a:r>
          </a:p>
          <a:p>
            <a:pPr algn="ctr">
              <a:defRPr b="1" sz="2400"/>
            </a:pPr>
            <a:r>
              <a:t>Sender’s</a:t>
            </a:r>
          </a:p>
          <a:p>
            <a:pPr algn="ctr">
              <a:defRPr b="1" sz="2400"/>
            </a:pPr>
            <a:r>
              <a:t>Range</a:t>
            </a:r>
          </a:p>
        </p:txBody>
      </p:sp>
      <p:grpSp>
        <p:nvGrpSpPr>
          <p:cNvPr id="871" name="Group 33"/>
          <p:cNvGrpSpPr/>
          <p:nvPr/>
        </p:nvGrpSpPr>
        <p:grpSpPr>
          <a:xfrm>
            <a:off x="2603705" y="3616348"/>
            <a:ext cx="1877017" cy="696518"/>
            <a:chOff x="0" y="0"/>
            <a:chExt cx="1877016" cy="696517"/>
          </a:xfrm>
        </p:grpSpPr>
        <p:sp>
          <p:nvSpPr>
            <p:cNvPr id="869" name="Straight Arrow Connector 30"/>
            <p:cNvSpPr/>
            <p:nvPr/>
          </p:nvSpPr>
          <p:spPr>
            <a:xfrm flipH="1">
              <a:off x="-1" y="146237"/>
              <a:ext cx="1877018" cy="550281"/>
            </a:xfrm>
            <a:prstGeom prst="line">
              <a:avLst/>
            </a:prstGeom>
            <a:noFill/>
            <a:ln w="38100" cap="flat">
              <a:solidFill>
                <a:schemeClr val="accent1"/>
              </a:solidFill>
              <a:prstDash val="solid"/>
              <a:round/>
              <a:tailEnd type="triangle" w="med" len="med"/>
            </a:ln>
            <a:effectLst/>
          </p:spPr>
          <p:txBody>
            <a:bodyPr wrap="square" lIns="45719" tIns="45719" rIns="45719" bIns="45719" numCol="1" anchor="t">
              <a:noAutofit/>
            </a:bodyPr>
            <a:lstStyle/>
            <a:p>
              <a:pPr/>
            </a:p>
          </p:txBody>
        </p:sp>
        <p:sp>
          <p:nvSpPr>
            <p:cNvPr id="870" name="TextBox 32"/>
            <p:cNvSpPr txBox="1"/>
            <p:nvPr/>
          </p:nvSpPr>
          <p:spPr>
            <a:xfrm rot="20667198">
              <a:off x="571533" y="64747"/>
              <a:ext cx="542440"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RTS</a:t>
              </a:r>
            </a:p>
          </p:txBody>
        </p:sp>
      </p:grpSp>
      <p:grpSp>
        <p:nvGrpSpPr>
          <p:cNvPr id="874" name="Group 34"/>
          <p:cNvGrpSpPr/>
          <p:nvPr/>
        </p:nvGrpSpPr>
        <p:grpSpPr>
          <a:xfrm>
            <a:off x="6345455" y="4281766"/>
            <a:ext cx="1864738" cy="770373"/>
            <a:chOff x="0" y="0"/>
            <a:chExt cx="1864736" cy="770372"/>
          </a:xfrm>
        </p:grpSpPr>
        <p:sp>
          <p:nvSpPr>
            <p:cNvPr id="872" name="Straight Arrow Connector 35"/>
            <p:cNvSpPr/>
            <p:nvPr/>
          </p:nvSpPr>
          <p:spPr>
            <a:xfrm>
              <a:off x="-1" y="167418"/>
              <a:ext cx="1864738" cy="602955"/>
            </a:xfrm>
            <a:prstGeom prst="line">
              <a:avLst/>
            </a:prstGeom>
            <a:noFill/>
            <a:ln w="38100" cap="flat">
              <a:solidFill>
                <a:srgbClr val="00B050"/>
              </a:solidFill>
              <a:prstDash val="solid"/>
              <a:round/>
              <a:tailEnd type="triangle" w="med" len="med"/>
            </a:ln>
            <a:effectLst/>
          </p:spPr>
          <p:txBody>
            <a:bodyPr wrap="square" lIns="45719" tIns="45719" rIns="45719" bIns="45719" numCol="1" anchor="t">
              <a:noAutofit/>
            </a:bodyPr>
            <a:lstStyle/>
            <a:p>
              <a:pPr/>
            </a:p>
          </p:txBody>
        </p:sp>
        <p:sp>
          <p:nvSpPr>
            <p:cNvPr id="873" name="TextBox 36"/>
            <p:cNvSpPr txBox="1"/>
            <p:nvPr/>
          </p:nvSpPr>
          <p:spPr>
            <a:xfrm rot="976252">
              <a:off x="621615" y="71732"/>
              <a:ext cx="574141"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CTS</a:t>
              </a:r>
            </a:p>
          </p:txBody>
        </p:sp>
      </p:grpSp>
      <p:grpSp>
        <p:nvGrpSpPr>
          <p:cNvPr id="877" name="Group 37"/>
          <p:cNvGrpSpPr/>
          <p:nvPr/>
        </p:nvGrpSpPr>
        <p:grpSpPr>
          <a:xfrm>
            <a:off x="4468440" y="4299425"/>
            <a:ext cx="1877017" cy="700718"/>
            <a:chOff x="0" y="0"/>
            <a:chExt cx="1877016" cy="700717"/>
          </a:xfrm>
        </p:grpSpPr>
        <p:sp>
          <p:nvSpPr>
            <p:cNvPr id="875" name="Straight Arrow Connector 38"/>
            <p:cNvSpPr/>
            <p:nvPr/>
          </p:nvSpPr>
          <p:spPr>
            <a:xfrm flipH="1">
              <a:off x="-1" y="150437"/>
              <a:ext cx="1877018" cy="550281"/>
            </a:xfrm>
            <a:prstGeom prst="line">
              <a:avLst/>
            </a:prstGeom>
            <a:noFill/>
            <a:ln w="38100" cap="flat">
              <a:solidFill>
                <a:srgbClr val="00B050"/>
              </a:solidFill>
              <a:prstDash val="solid"/>
              <a:round/>
              <a:tailEnd type="triangle" w="med" len="med"/>
            </a:ln>
            <a:effectLst/>
          </p:spPr>
          <p:txBody>
            <a:bodyPr wrap="square" lIns="45719" tIns="45719" rIns="45719" bIns="45719" numCol="1" anchor="t">
              <a:noAutofit/>
            </a:bodyPr>
            <a:lstStyle/>
            <a:p>
              <a:pPr/>
            </a:p>
          </p:txBody>
        </p:sp>
        <p:sp>
          <p:nvSpPr>
            <p:cNvPr id="876" name="TextBox 39"/>
            <p:cNvSpPr txBox="1"/>
            <p:nvPr/>
          </p:nvSpPr>
          <p:spPr>
            <a:xfrm rot="20667198">
              <a:off x="555510" y="68995"/>
              <a:ext cx="574140"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CTS</a:t>
              </a:r>
            </a:p>
          </p:txBody>
        </p:sp>
      </p:grpSp>
      <p:grpSp>
        <p:nvGrpSpPr>
          <p:cNvPr id="880" name="Group 40"/>
          <p:cNvGrpSpPr/>
          <p:nvPr/>
        </p:nvGrpSpPr>
        <p:grpSpPr>
          <a:xfrm>
            <a:off x="4468439" y="4860689"/>
            <a:ext cx="1864738" cy="789236"/>
            <a:chOff x="0" y="0"/>
            <a:chExt cx="1864736" cy="789235"/>
          </a:xfrm>
        </p:grpSpPr>
        <p:sp>
          <p:nvSpPr>
            <p:cNvPr id="878" name="Straight Arrow Connector 41"/>
            <p:cNvSpPr/>
            <p:nvPr/>
          </p:nvSpPr>
          <p:spPr>
            <a:xfrm>
              <a:off x="-1" y="186281"/>
              <a:ext cx="1864738" cy="602955"/>
            </a:xfrm>
            <a:prstGeom prst="line">
              <a:avLst/>
            </a:prstGeom>
            <a:noFill/>
            <a:ln w="38100" cap="flat">
              <a:solidFill>
                <a:srgbClr val="464646"/>
              </a:solidFill>
              <a:prstDash val="solid"/>
              <a:round/>
              <a:tailEnd type="triangle" w="med" len="med"/>
            </a:ln>
            <a:effectLst/>
          </p:spPr>
          <p:txBody>
            <a:bodyPr wrap="square" lIns="45719" tIns="45719" rIns="45719" bIns="45719" numCol="1" anchor="t">
              <a:noAutofit/>
            </a:bodyPr>
            <a:lstStyle/>
            <a:p>
              <a:pPr/>
            </a:p>
          </p:txBody>
        </p:sp>
        <p:sp>
          <p:nvSpPr>
            <p:cNvPr id="879" name="TextBox 42"/>
            <p:cNvSpPr txBox="1"/>
            <p:nvPr/>
          </p:nvSpPr>
          <p:spPr>
            <a:xfrm rot="976252">
              <a:off x="554321" y="90371"/>
              <a:ext cx="707192"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Data</a:t>
              </a:r>
            </a:p>
          </p:txBody>
        </p:sp>
      </p:grpSp>
      <p:grpSp>
        <p:nvGrpSpPr>
          <p:cNvPr id="883" name="Group 43"/>
          <p:cNvGrpSpPr/>
          <p:nvPr/>
        </p:nvGrpSpPr>
        <p:grpSpPr>
          <a:xfrm>
            <a:off x="2591424" y="4879595"/>
            <a:ext cx="1877017" cy="718334"/>
            <a:chOff x="0" y="0"/>
            <a:chExt cx="1877016" cy="718333"/>
          </a:xfrm>
        </p:grpSpPr>
        <p:sp>
          <p:nvSpPr>
            <p:cNvPr id="881" name="Straight Arrow Connector 44"/>
            <p:cNvSpPr/>
            <p:nvPr/>
          </p:nvSpPr>
          <p:spPr>
            <a:xfrm flipH="1">
              <a:off x="-1" y="168053"/>
              <a:ext cx="1877018" cy="550281"/>
            </a:xfrm>
            <a:prstGeom prst="line">
              <a:avLst/>
            </a:prstGeom>
            <a:noFill/>
            <a:ln w="38100" cap="flat">
              <a:solidFill>
                <a:srgbClr val="464646"/>
              </a:solidFill>
              <a:prstDash val="solid"/>
              <a:round/>
              <a:tailEnd type="triangle" w="med" len="med"/>
            </a:ln>
            <a:effectLst/>
          </p:spPr>
          <p:txBody>
            <a:bodyPr wrap="square" lIns="45719" tIns="45719" rIns="45719" bIns="45719" numCol="1" anchor="t">
              <a:noAutofit/>
            </a:bodyPr>
            <a:lstStyle/>
            <a:p>
              <a:pPr/>
            </a:p>
          </p:txBody>
        </p:sp>
        <p:sp>
          <p:nvSpPr>
            <p:cNvPr id="882" name="TextBox 45"/>
            <p:cNvSpPr txBox="1"/>
            <p:nvPr/>
          </p:nvSpPr>
          <p:spPr>
            <a:xfrm rot="20667198">
              <a:off x="488213" y="86826"/>
              <a:ext cx="707193"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Data</a:t>
              </a:r>
            </a:p>
          </p:txBody>
        </p:sp>
      </p:grpSp>
      <p:grpSp>
        <p:nvGrpSpPr>
          <p:cNvPr id="886" name="Group 46"/>
          <p:cNvGrpSpPr/>
          <p:nvPr/>
        </p:nvGrpSpPr>
        <p:grpSpPr>
          <a:xfrm>
            <a:off x="6333175" y="5559122"/>
            <a:ext cx="1864737" cy="778080"/>
            <a:chOff x="0" y="0"/>
            <a:chExt cx="1864736" cy="778079"/>
          </a:xfrm>
        </p:grpSpPr>
        <p:sp>
          <p:nvSpPr>
            <p:cNvPr id="884" name="Straight Arrow Connector 47"/>
            <p:cNvSpPr/>
            <p:nvPr/>
          </p:nvSpPr>
          <p:spPr>
            <a:xfrm>
              <a:off x="-1" y="175125"/>
              <a:ext cx="1864738" cy="602955"/>
            </a:xfrm>
            <a:prstGeom prst="line">
              <a:avLst/>
            </a:prstGeom>
            <a:noFill/>
            <a:ln w="38100" cap="flat">
              <a:solidFill>
                <a:schemeClr val="accent3"/>
              </a:solidFill>
              <a:prstDash val="solid"/>
              <a:round/>
              <a:tailEnd type="triangle" w="med" len="med"/>
            </a:ln>
            <a:effectLst/>
          </p:spPr>
          <p:txBody>
            <a:bodyPr wrap="square" lIns="45719" tIns="45719" rIns="45719" bIns="45719" numCol="1" anchor="t">
              <a:noAutofit/>
            </a:bodyPr>
            <a:lstStyle/>
            <a:p>
              <a:pPr/>
            </a:p>
          </p:txBody>
        </p:sp>
        <p:sp>
          <p:nvSpPr>
            <p:cNvPr id="885" name="TextBox 48"/>
            <p:cNvSpPr txBox="1"/>
            <p:nvPr/>
          </p:nvSpPr>
          <p:spPr>
            <a:xfrm rot="976252">
              <a:off x="594124" y="79321"/>
              <a:ext cx="628313"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ACK</a:t>
              </a:r>
            </a:p>
          </p:txBody>
        </p:sp>
      </p:grpSp>
      <p:grpSp>
        <p:nvGrpSpPr>
          <p:cNvPr id="889" name="Group 49"/>
          <p:cNvGrpSpPr/>
          <p:nvPr/>
        </p:nvGrpSpPr>
        <p:grpSpPr>
          <a:xfrm>
            <a:off x="4456160" y="5577340"/>
            <a:ext cx="1877017" cy="707866"/>
            <a:chOff x="0" y="0"/>
            <a:chExt cx="1877016" cy="707864"/>
          </a:xfrm>
        </p:grpSpPr>
        <p:sp>
          <p:nvSpPr>
            <p:cNvPr id="887" name="Straight Arrow Connector 50"/>
            <p:cNvSpPr/>
            <p:nvPr/>
          </p:nvSpPr>
          <p:spPr>
            <a:xfrm flipH="1">
              <a:off x="-1" y="157584"/>
              <a:ext cx="1877018" cy="550281"/>
            </a:xfrm>
            <a:prstGeom prst="line">
              <a:avLst/>
            </a:prstGeom>
            <a:noFill/>
            <a:ln w="38100" cap="flat">
              <a:solidFill>
                <a:schemeClr val="accent3"/>
              </a:solidFill>
              <a:prstDash val="solid"/>
              <a:round/>
              <a:tailEnd type="triangle" w="med" len="med"/>
            </a:ln>
            <a:effectLst/>
          </p:spPr>
          <p:txBody>
            <a:bodyPr wrap="square" lIns="45719" tIns="45719" rIns="45719" bIns="45719" numCol="1" anchor="t">
              <a:noAutofit/>
            </a:bodyPr>
            <a:lstStyle/>
            <a:p>
              <a:pPr/>
            </a:p>
          </p:txBody>
        </p:sp>
        <p:sp>
          <p:nvSpPr>
            <p:cNvPr id="888" name="TextBox 51"/>
            <p:cNvSpPr txBox="1"/>
            <p:nvPr/>
          </p:nvSpPr>
          <p:spPr>
            <a:xfrm rot="20667198">
              <a:off x="528017" y="76255"/>
              <a:ext cx="628314" cy="4343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none" lIns="45719" tIns="45719" rIns="45719" bIns="45719" numCol="1" anchor="t">
              <a:spAutoFit/>
            </a:bodyPr>
            <a:lstStyle>
              <a:lvl1pPr>
                <a:defRPr sz="2400"/>
              </a:lvl1pPr>
            </a:lstStyle>
            <a:p>
              <a:pPr/>
              <a:r>
                <a:t>ACK</a:t>
              </a:r>
            </a:p>
          </p:txBody>
        </p:sp>
      </p:grpSp>
      <p:grpSp>
        <p:nvGrpSpPr>
          <p:cNvPr id="892" name="Group 56"/>
          <p:cNvGrpSpPr/>
          <p:nvPr/>
        </p:nvGrpSpPr>
        <p:grpSpPr>
          <a:xfrm>
            <a:off x="95535" y="3699290"/>
            <a:ext cx="2493253" cy="1007720"/>
            <a:chOff x="0" y="0"/>
            <a:chExt cx="2493252" cy="1007719"/>
          </a:xfrm>
        </p:grpSpPr>
        <p:sp>
          <p:nvSpPr>
            <p:cNvPr id="890" name="Rectangular Callout 57"/>
            <p:cNvSpPr/>
            <p:nvPr/>
          </p:nvSpPr>
          <p:spPr>
            <a:xfrm flipH="1">
              <a:off x="2" y="0"/>
              <a:ext cx="2493251" cy="100772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211" y="0"/>
                  </a:moveTo>
                  <a:lnTo>
                    <a:pt x="21600" y="0"/>
                  </a:lnTo>
                  <a:lnTo>
                    <a:pt x="21600" y="21600"/>
                  </a:lnTo>
                  <a:lnTo>
                    <a:pt x="2211" y="21600"/>
                  </a:lnTo>
                  <a:lnTo>
                    <a:pt x="2211" y="18000"/>
                  </a:lnTo>
                  <a:lnTo>
                    <a:pt x="0" y="12537"/>
                  </a:lnTo>
                  <a:lnTo>
                    <a:pt x="2211" y="12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1" name="TextBox 58"/>
            <p:cNvSpPr txBox="1"/>
            <p:nvPr/>
          </p:nvSpPr>
          <p:spPr>
            <a:xfrm>
              <a:off x="0" y="0"/>
              <a:ext cx="2238087"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Soft-reserve the channel</a:t>
              </a:r>
            </a:p>
          </p:txBody>
        </p:sp>
      </p:grpSp>
      <p:grpSp>
        <p:nvGrpSpPr>
          <p:cNvPr id="895" name="Group 59"/>
          <p:cNvGrpSpPr/>
          <p:nvPr/>
        </p:nvGrpSpPr>
        <p:grpSpPr>
          <a:xfrm>
            <a:off x="95532" y="4924407"/>
            <a:ext cx="2455162" cy="1408596"/>
            <a:chOff x="0" y="0"/>
            <a:chExt cx="2455160" cy="1408595"/>
          </a:xfrm>
        </p:grpSpPr>
        <p:sp>
          <p:nvSpPr>
            <p:cNvPr id="893" name="Rectangular Callout 60"/>
            <p:cNvSpPr/>
            <p:nvPr/>
          </p:nvSpPr>
          <p:spPr>
            <a:xfrm flipH="1">
              <a:off x="2" y="0"/>
              <a:ext cx="2455159" cy="1408596"/>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910" y="0"/>
                  </a:moveTo>
                  <a:lnTo>
                    <a:pt x="21600" y="0"/>
                  </a:lnTo>
                  <a:lnTo>
                    <a:pt x="21600" y="21600"/>
                  </a:lnTo>
                  <a:lnTo>
                    <a:pt x="1910" y="21600"/>
                  </a:lnTo>
                  <a:lnTo>
                    <a:pt x="1910" y="9000"/>
                  </a:lnTo>
                  <a:lnTo>
                    <a:pt x="0" y="9076"/>
                  </a:lnTo>
                  <a:lnTo>
                    <a:pt x="1910" y="360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4" name="TextBox 61"/>
            <p:cNvSpPr txBox="1"/>
            <p:nvPr/>
          </p:nvSpPr>
          <p:spPr>
            <a:xfrm>
              <a:off x="0" y="0"/>
              <a:ext cx="2238087" cy="12725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RTS but no CTS = clear to send</a:t>
              </a:r>
            </a:p>
          </p:txBody>
        </p:sp>
      </p:grpSp>
      <p:grpSp>
        <p:nvGrpSpPr>
          <p:cNvPr id="898" name="Group 62"/>
          <p:cNvGrpSpPr/>
          <p:nvPr/>
        </p:nvGrpSpPr>
        <p:grpSpPr>
          <a:xfrm>
            <a:off x="5510060" y="2206823"/>
            <a:ext cx="2614301" cy="2633308"/>
            <a:chOff x="0" y="0"/>
            <a:chExt cx="2614300" cy="2633307"/>
          </a:xfrm>
        </p:grpSpPr>
        <p:sp>
          <p:nvSpPr>
            <p:cNvPr id="896" name="Rectangular Callout 63"/>
            <p:cNvSpPr/>
            <p:nvPr/>
          </p:nvSpPr>
          <p:spPr>
            <a:xfrm flipH="1">
              <a:off x="2" y="0"/>
              <a:ext cx="2614299" cy="2633308"/>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2987" y="0"/>
                  </a:moveTo>
                  <a:lnTo>
                    <a:pt x="21600" y="0"/>
                  </a:lnTo>
                  <a:lnTo>
                    <a:pt x="21600" y="7826"/>
                  </a:lnTo>
                  <a:lnTo>
                    <a:pt x="10742" y="7826"/>
                  </a:lnTo>
                  <a:lnTo>
                    <a:pt x="0" y="21600"/>
                  </a:lnTo>
                  <a:lnTo>
                    <a:pt x="6089" y="7826"/>
                  </a:lnTo>
                  <a:lnTo>
                    <a:pt x="2987" y="7826"/>
                  </a:lnTo>
                  <a:lnTo>
                    <a:pt x="2987" y="456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897" name="TextBox 64"/>
            <p:cNvSpPr txBox="1"/>
            <p:nvPr/>
          </p:nvSpPr>
          <p:spPr>
            <a:xfrm>
              <a:off x="0" y="0"/>
              <a:ext cx="2252812"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The receiver is busy</a:t>
              </a:r>
            </a:p>
          </p:txBody>
        </p:sp>
      </p:grpSp>
      <p:grpSp>
        <p:nvGrpSpPr>
          <p:cNvPr id="901" name="Group 65"/>
          <p:cNvGrpSpPr/>
          <p:nvPr/>
        </p:nvGrpSpPr>
        <p:grpSpPr>
          <a:xfrm>
            <a:off x="95537" y="5258992"/>
            <a:ext cx="4285321" cy="974564"/>
            <a:chOff x="0" y="0"/>
            <a:chExt cx="4285319" cy="974562"/>
          </a:xfrm>
        </p:grpSpPr>
        <p:sp>
          <p:nvSpPr>
            <p:cNvPr id="899" name="Rectangular Callout 66"/>
            <p:cNvSpPr/>
            <p:nvPr/>
          </p:nvSpPr>
          <p:spPr>
            <a:xfrm flipH="1">
              <a:off x="0" y="0"/>
              <a:ext cx="4285320" cy="974563"/>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10319" y="0"/>
                  </a:moveTo>
                  <a:lnTo>
                    <a:pt x="21600" y="0"/>
                  </a:lnTo>
                  <a:lnTo>
                    <a:pt x="21600" y="21147"/>
                  </a:lnTo>
                  <a:lnTo>
                    <a:pt x="10319" y="21147"/>
                  </a:lnTo>
                  <a:lnTo>
                    <a:pt x="10319" y="17622"/>
                  </a:lnTo>
                  <a:lnTo>
                    <a:pt x="0" y="21600"/>
                  </a:lnTo>
                  <a:lnTo>
                    <a:pt x="10319" y="12336"/>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00" name="TextBox 67"/>
            <p:cNvSpPr txBox="1"/>
            <p:nvPr/>
          </p:nvSpPr>
          <p:spPr>
            <a:xfrm>
              <a:off x="0" y="0"/>
              <a:ext cx="2238079"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Successful transmission</a:t>
              </a:r>
            </a:p>
          </p:txBody>
        </p:sp>
      </p:grpSp>
      <p:grpSp>
        <p:nvGrpSpPr>
          <p:cNvPr id="904" name="Group 68"/>
          <p:cNvGrpSpPr/>
          <p:nvPr/>
        </p:nvGrpSpPr>
        <p:grpSpPr>
          <a:xfrm>
            <a:off x="5859783" y="2225201"/>
            <a:ext cx="2287759" cy="3967941"/>
            <a:chOff x="0" y="0"/>
            <a:chExt cx="2287757" cy="3967939"/>
          </a:xfrm>
        </p:grpSpPr>
        <p:sp>
          <p:nvSpPr>
            <p:cNvPr id="902" name="Rectangular Callout 69"/>
            <p:cNvSpPr/>
            <p:nvPr/>
          </p:nvSpPr>
          <p:spPr>
            <a:xfrm flipH="1">
              <a:off x="1" y="0"/>
              <a:ext cx="2287757" cy="3967940"/>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5325" y="0"/>
                  </a:moveTo>
                  <a:lnTo>
                    <a:pt x="21600" y="0"/>
                  </a:lnTo>
                  <a:lnTo>
                    <a:pt x="21600" y="5194"/>
                  </a:lnTo>
                  <a:lnTo>
                    <a:pt x="12106" y="5194"/>
                  </a:lnTo>
                  <a:lnTo>
                    <a:pt x="0" y="21600"/>
                  </a:lnTo>
                  <a:lnTo>
                    <a:pt x="8037" y="5194"/>
                  </a:lnTo>
                  <a:lnTo>
                    <a:pt x="5325" y="5194"/>
                  </a:lnTo>
                  <a:lnTo>
                    <a:pt x="5325" y="3030"/>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03" name="TextBox 70"/>
            <p:cNvSpPr txBox="1"/>
            <p:nvPr/>
          </p:nvSpPr>
          <p:spPr>
            <a:xfrm>
              <a:off x="0" y="0"/>
              <a:ext cx="1723812" cy="878840"/>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Channel is idle</a:t>
              </a:r>
            </a:p>
          </p:txBody>
        </p:sp>
      </p:grpSp>
      <p:grpSp>
        <p:nvGrpSpPr>
          <p:cNvPr id="907" name="Group 71"/>
          <p:cNvGrpSpPr/>
          <p:nvPr/>
        </p:nvGrpSpPr>
        <p:grpSpPr>
          <a:xfrm>
            <a:off x="3490898" y="2102089"/>
            <a:ext cx="1852456" cy="1320275"/>
            <a:chOff x="0" y="0"/>
            <a:chExt cx="1852454" cy="1320274"/>
          </a:xfrm>
        </p:grpSpPr>
        <p:sp>
          <p:nvSpPr>
            <p:cNvPr id="905" name="Rectangular Callout 72"/>
            <p:cNvSpPr/>
            <p:nvPr/>
          </p:nvSpPr>
          <p:spPr>
            <a:xfrm flipH="1">
              <a:off x="2" y="0"/>
              <a:ext cx="1852453" cy="1320275"/>
            </a:xfrm>
            <a:custGeom>
              <a:avLst/>
              <a:gdLst/>
              <a:ahLst/>
              <a:cxnLst>
                <a:cxn ang="0">
                  <a:pos x="wd2" y="hd2"/>
                </a:cxn>
                <a:cxn ang="5400000">
                  <a:pos x="wd2" y="hd2"/>
                </a:cxn>
                <a:cxn ang="10800000">
                  <a:pos x="wd2" y="hd2"/>
                </a:cxn>
                <a:cxn ang="16200000">
                  <a:pos x="wd2" y="hd2"/>
                </a:cxn>
              </a:cxnLst>
              <a:rect l="0" t="0" r="r" b="b"/>
              <a:pathLst>
                <a:path w="21600" h="21600" fill="norm" stroke="1" extrusionOk="0">
                  <a:moveTo>
                    <a:pt x="0" y="0"/>
                  </a:moveTo>
                  <a:lnTo>
                    <a:pt x="21600" y="0"/>
                  </a:lnTo>
                  <a:lnTo>
                    <a:pt x="21600" y="15609"/>
                  </a:lnTo>
                  <a:lnTo>
                    <a:pt x="18000" y="15609"/>
                  </a:lnTo>
                  <a:lnTo>
                    <a:pt x="11089" y="21600"/>
                  </a:lnTo>
                  <a:lnTo>
                    <a:pt x="12600" y="15609"/>
                  </a:lnTo>
                  <a:lnTo>
                    <a:pt x="0" y="15609"/>
                  </a:lnTo>
                  <a:lnTo>
                    <a:pt x="0" y="9105"/>
                  </a:lnTo>
                  <a:close/>
                </a:path>
              </a:pathLst>
            </a:custGeom>
            <a:solidFill>
              <a:schemeClr val="accent2"/>
            </a:solidFill>
            <a:ln w="38100" cap="flat">
              <a:solidFill>
                <a:srgbClr val="6D0F14"/>
              </a:solidFill>
              <a:prstDash val="solid"/>
              <a:round/>
            </a:ln>
            <a:effectLst/>
          </p:spPr>
          <p:txBody>
            <a:bodyPr wrap="square" lIns="45719" tIns="45719" rIns="45719" bIns="45719" numCol="1" anchor="ctr">
              <a:noAutofit/>
            </a:bodyPr>
            <a:lstStyle/>
            <a:p>
              <a:pPr algn="ctr">
                <a:defRPr>
                  <a:solidFill>
                    <a:srgbClr val="FFFFFF"/>
                  </a:solidFill>
                </a:defRPr>
              </a:pPr>
            </a:p>
          </p:txBody>
        </p:sp>
        <p:sp>
          <p:nvSpPr>
            <p:cNvPr id="906" name="TextBox 73"/>
            <p:cNvSpPr txBox="1"/>
            <p:nvPr/>
          </p:nvSpPr>
          <p:spPr>
            <a:xfrm>
              <a:off x="0" y="0"/>
              <a:ext cx="1852454" cy="878841"/>
            </a:xfrm>
            <a:prstGeom prst="rect">
              <a:avLst/>
            </a:prstGeom>
            <a:noFill/>
            <a:ln w="12700" cap="flat">
              <a:noFill/>
              <a:miter lim="400000"/>
            </a:ln>
            <a:effectLst/>
            <a:extLst>
              <a:ext uri="{C572A759-6A51-4108-AA02-DFA0A04FC94B}">
                <ma14:wrappingTextBoxFlag xmlns:ma14="http://schemas.microsoft.com/office/mac/drawingml/2011/main" val="1"/>
              </a:ext>
            </a:extLst>
          </p:spPr>
          <p:txBody>
            <a:bodyPr wrap="square" lIns="45719" tIns="45719" rIns="45719" bIns="45719" numCol="1" anchor="t">
              <a:spAutoFit/>
            </a:bodyPr>
            <a:lstStyle>
              <a:lvl1pPr algn="ctr">
                <a:defRPr sz="2800">
                  <a:solidFill>
                    <a:srgbClr val="FFFFFF"/>
                  </a:solidFill>
                </a:defRPr>
              </a:lvl1pPr>
            </a:lstStyle>
            <a:p>
              <a:pPr/>
              <a:r>
                <a:t>Sense the channel</a:t>
              </a:r>
            </a:p>
          </p:txBody>
        </p:sp>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907"/>
                                        </p:tgtEl>
                                        <p:attrNameLst>
                                          <p:attrName>style.visibility</p:attrName>
                                        </p:attrNameLst>
                                      </p:cBhvr>
                                      <p:to>
                                        <p:strVal val="visible"/>
                                      </p:to>
                                    </p:set>
                                    <p:anim calcmode="lin" valueType="num">
                                      <p:cBhvr>
                                        <p:cTn id="7" dur="500" fill="hold"/>
                                        <p:tgtEl>
                                          <p:spTgt spid="907"/>
                                        </p:tgtEl>
                                        <p:attrNameLst>
                                          <p:attrName>ppt_x</p:attrName>
                                        </p:attrNameLst>
                                      </p:cBhvr>
                                      <p:tavLst>
                                        <p:tav tm="0">
                                          <p:val>
                                            <p:strVal val="#ppt_x"/>
                                          </p:val>
                                        </p:tav>
                                        <p:tav tm="100000">
                                          <p:val>
                                            <p:strVal val="#ppt_x"/>
                                          </p:val>
                                        </p:tav>
                                      </p:tavLst>
                                    </p:anim>
                                    <p:anim calcmode="lin" valueType="num">
                                      <p:cBhvr>
                                        <p:cTn id="8" dur="500" fill="hold"/>
                                        <p:tgtEl>
                                          <p:spTgt spid="90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Class="entr" nodeType="clickEffect" presetSubtype="2" presetID="22" grpId="2" fill="hold">
                                  <p:stCondLst>
                                    <p:cond delay="0"/>
                                  </p:stCondLst>
                                  <p:iterate type="el" backwards="0">
                                    <p:tmAbs val="0"/>
                                  </p:iterate>
                                  <p:childTnLst>
                                    <p:set>
                                      <p:cBhvr>
                                        <p:cTn id="12" fill="hold"/>
                                        <p:tgtEl>
                                          <p:spTgt spid="871"/>
                                        </p:tgtEl>
                                        <p:attrNameLst>
                                          <p:attrName>style.visibility</p:attrName>
                                        </p:attrNameLst>
                                      </p:cBhvr>
                                      <p:to>
                                        <p:strVal val="visible"/>
                                      </p:to>
                                    </p:set>
                                    <p:animEffect filter="wipe(right)" transition="in">
                                      <p:cBhvr>
                                        <p:cTn id="13" dur="500"/>
                                        <p:tgtEl>
                                          <p:spTgt spid="871"/>
                                        </p:tgtEl>
                                      </p:cBhvr>
                                    </p:animEffect>
                                  </p:childTnLst>
                                </p:cTn>
                              </p:par>
                            </p:childTnLst>
                          </p:cTn>
                        </p:par>
                        <p:par>
                          <p:cTn id="14" fill="hold">
                            <p:stCondLst>
                              <p:cond delay="500"/>
                            </p:stCondLst>
                            <p:childTnLst>
                              <p:par>
                                <p:cTn id="15" presetClass="entr" nodeType="afterEffect" presetSubtype="8" presetID="22" grpId="3" fill="hold">
                                  <p:stCondLst>
                                    <p:cond delay="0"/>
                                  </p:stCondLst>
                                  <p:iterate type="el" backwards="0">
                                    <p:tmAbs val="0"/>
                                  </p:iterate>
                                  <p:childTnLst>
                                    <p:set>
                                      <p:cBhvr>
                                        <p:cTn id="16" fill="hold"/>
                                        <p:tgtEl>
                                          <p:spTgt spid="864"/>
                                        </p:tgtEl>
                                        <p:attrNameLst>
                                          <p:attrName>style.visibility</p:attrName>
                                        </p:attrNameLst>
                                      </p:cBhvr>
                                      <p:to>
                                        <p:strVal val="visible"/>
                                      </p:to>
                                    </p:set>
                                    <p:animEffect filter="wipe(left)" transition="in">
                                      <p:cBhvr>
                                        <p:cTn id="17" dur="500"/>
                                        <p:tgtEl>
                                          <p:spTgt spid="864"/>
                                        </p:tgtEl>
                                      </p:cBhvr>
                                    </p:animEffect>
                                  </p:childTnLst>
                                </p:cTn>
                              </p:par>
                            </p:childTnLst>
                          </p:cTn>
                        </p:par>
                        <p:par>
                          <p:cTn id="18" fill="hold">
                            <p:stCondLst>
                              <p:cond delay="1000"/>
                            </p:stCondLst>
                            <p:childTnLst>
                              <p:par>
                                <p:cTn id="19" presetClass="entr" nodeType="afterEffect" presetSubtype="4" presetID="2" grpId="4" fill="hold">
                                  <p:stCondLst>
                                    <p:cond delay="0"/>
                                  </p:stCondLst>
                                  <p:iterate type="el" backwards="0">
                                    <p:tmAbs val="0"/>
                                  </p:iterate>
                                  <p:childTnLst>
                                    <p:set>
                                      <p:cBhvr>
                                        <p:cTn id="20" fill="hold"/>
                                        <p:tgtEl>
                                          <p:spTgt spid="892"/>
                                        </p:tgtEl>
                                        <p:attrNameLst>
                                          <p:attrName>style.visibility</p:attrName>
                                        </p:attrNameLst>
                                      </p:cBhvr>
                                      <p:to>
                                        <p:strVal val="visible"/>
                                      </p:to>
                                    </p:set>
                                    <p:anim calcmode="lin" valueType="num">
                                      <p:cBhvr>
                                        <p:cTn id="21" dur="500" fill="hold"/>
                                        <p:tgtEl>
                                          <p:spTgt spid="892"/>
                                        </p:tgtEl>
                                        <p:attrNameLst>
                                          <p:attrName>ppt_x</p:attrName>
                                        </p:attrNameLst>
                                      </p:cBhvr>
                                      <p:tavLst>
                                        <p:tav tm="0">
                                          <p:val>
                                            <p:strVal val="#ppt_x"/>
                                          </p:val>
                                        </p:tav>
                                        <p:tav tm="100000">
                                          <p:val>
                                            <p:strVal val="#ppt_x"/>
                                          </p:val>
                                        </p:tav>
                                      </p:tavLst>
                                    </p:anim>
                                    <p:anim calcmode="lin" valueType="num">
                                      <p:cBhvr>
                                        <p:cTn id="22" dur="500" fill="hold"/>
                                        <p:tgtEl>
                                          <p:spTgt spid="892"/>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Class="entr" nodeType="clickEffect" presetSubtype="2" presetID="22" grpId="5" fill="hold">
                                  <p:stCondLst>
                                    <p:cond delay="0"/>
                                  </p:stCondLst>
                                  <p:iterate type="el" backwards="0">
                                    <p:tmAbs val="0"/>
                                  </p:iterate>
                                  <p:childTnLst>
                                    <p:set>
                                      <p:cBhvr>
                                        <p:cTn id="26" fill="hold"/>
                                        <p:tgtEl>
                                          <p:spTgt spid="877"/>
                                        </p:tgtEl>
                                        <p:attrNameLst>
                                          <p:attrName>style.visibility</p:attrName>
                                        </p:attrNameLst>
                                      </p:cBhvr>
                                      <p:to>
                                        <p:strVal val="visible"/>
                                      </p:to>
                                    </p:set>
                                    <p:animEffect filter="wipe(right)" transition="in">
                                      <p:cBhvr>
                                        <p:cTn id="27" dur="500"/>
                                        <p:tgtEl>
                                          <p:spTgt spid="877"/>
                                        </p:tgtEl>
                                      </p:cBhvr>
                                    </p:animEffect>
                                  </p:childTnLst>
                                </p:cTn>
                              </p:par>
                            </p:childTnLst>
                          </p:cTn>
                        </p:par>
                        <p:par>
                          <p:cTn id="28" fill="hold">
                            <p:stCondLst>
                              <p:cond delay="500"/>
                            </p:stCondLst>
                            <p:childTnLst>
                              <p:par>
                                <p:cTn id="29" presetClass="entr" nodeType="afterEffect" presetSubtype="8" presetID="22" grpId="6" fill="hold">
                                  <p:stCondLst>
                                    <p:cond delay="0"/>
                                  </p:stCondLst>
                                  <p:iterate type="el" backwards="0">
                                    <p:tmAbs val="0"/>
                                  </p:iterate>
                                  <p:childTnLst>
                                    <p:set>
                                      <p:cBhvr>
                                        <p:cTn id="30" fill="hold"/>
                                        <p:tgtEl>
                                          <p:spTgt spid="874"/>
                                        </p:tgtEl>
                                        <p:attrNameLst>
                                          <p:attrName>style.visibility</p:attrName>
                                        </p:attrNameLst>
                                      </p:cBhvr>
                                      <p:to>
                                        <p:strVal val="visible"/>
                                      </p:to>
                                    </p:set>
                                    <p:animEffect filter="wipe(left)" transition="in">
                                      <p:cBhvr>
                                        <p:cTn id="31" dur="500"/>
                                        <p:tgtEl>
                                          <p:spTgt spid="874"/>
                                        </p:tgtEl>
                                      </p:cBhvr>
                                    </p:animEffect>
                                  </p:childTnLst>
                                </p:cTn>
                              </p:par>
                            </p:childTnLst>
                          </p:cTn>
                        </p:par>
                        <p:par>
                          <p:cTn id="32" fill="hold">
                            <p:stCondLst>
                              <p:cond delay="1000"/>
                            </p:stCondLst>
                            <p:childTnLst>
                              <p:par>
                                <p:cTn id="33" presetClass="entr" nodeType="afterEffect" presetSubtype="4" presetID="2" grpId="7" fill="hold">
                                  <p:stCondLst>
                                    <p:cond delay="0"/>
                                  </p:stCondLst>
                                  <p:iterate type="el" backwards="0">
                                    <p:tmAbs val="0"/>
                                  </p:iterate>
                                  <p:childTnLst>
                                    <p:set>
                                      <p:cBhvr>
                                        <p:cTn id="34" fill="hold"/>
                                        <p:tgtEl>
                                          <p:spTgt spid="898"/>
                                        </p:tgtEl>
                                        <p:attrNameLst>
                                          <p:attrName>style.visibility</p:attrName>
                                        </p:attrNameLst>
                                      </p:cBhvr>
                                      <p:to>
                                        <p:strVal val="visible"/>
                                      </p:to>
                                    </p:set>
                                    <p:anim calcmode="lin" valueType="num">
                                      <p:cBhvr>
                                        <p:cTn id="35" dur="500" fill="hold"/>
                                        <p:tgtEl>
                                          <p:spTgt spid="898"/>
                                        </p:tgtEl>
                                        <p:attrNameLst>
                                          <p:attrName>ppt_x</p:attrName>
                                        </p:attrNameLst>
                                      </p:cBhvr>
                                      <p:tavLst>
                                        <p:tav tm="0">
                                          <p:val>
                                            <p:strVal val="#ppt_x"/>
                                          </p:val>
                                        </p:tav>
                                        <p:tav tm="100000">
                                          <p:val>
                                            <p:strVal val="#ppt_x"/>
                                          </p:val>
                                        </p:tav>
                                      </p:tavLst>
                                    </p:anim>
                                    <p:anim calcmode="lin" valueType="num">
                                      <p:cBhvr>
                                        <p:cTn id="36" dur="500" fill="hold"/>
                                        <p:tgtEl>
                                          <p:spTgt spid="898"/>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Class="entr" nodeType="clickEffect" presetSubtype="2" presetID="22" grpId="8" fill="hold">
                                  <p:stCondLst>
                                    <p:cond delay="0"/>
                                  </p:stCondLst>
                                  <p:iterate type="el" backwards="0">
                                    <p:tmAbs val="0"/>
                                  </p:iterate>
                                  <p:childTnLst>
                                    <p:set>
                                      <p:cBhvr>
                                        <p:cTn id="40" fill="hold"/>
                                        <p:tgtEl>
                                          <p:spTgt spid="883"/>
                                        </p:tgtEl>
                                        <p:attrNameLst>
                                          <p:attrName>style.visibility</p:attrName>
                                        </p:attrNameLst>
                                      </p:cBhvr>
                                      <p:to>
                                        <p:strVal val="visible"/>
                                      </p:to>
                                    </p:set>
                                    <p:animEffect filter="wipe(right)" transition="in">
                                      <p:cBhvr>
                                        <p:cTn id="41" dur="500"/>
                                        <p:tgtEl>
                                          <p:spTgt spid="883"/>
                                        </p:tgtEl>
                                      </p:cBhvr>
                                    </p:animEffect>
                                  </p:childTnLst>
                                </p:cTn>
                              </p:par>
                            </p:childTnLst>
                          </p:cTn>
                        </p:par>
                        <p:par>
                          <p:cTn id="42" fill="hold">
                            <p:stCondLst>
                              <p:cond delay="500"/>
                            </p:stCondLst>
                            <p:childTnLst>
                              <p:par>
                                <p:cTn id="43" presetClass="entr" nodeType="afterEffect" presetSubtype="8" presetID="22" grpId="9" fill="hold">
                                  <p:stCondLst>
                                    <p:cond delay="0"/>
                                  </p:stCondLst>
                                  <p:iterate type="el" backwards="0">
                                    <p:tmAbs val="0"/>
                                  </p:iterate>
                                  <p:childTnLst>
                                    <p:set>
                                      <p:cBhvr>
                                        <p:cTn id="44" fill="hold"/>
                                        <p:tgtEl>
                                          <p:spTgt spid="880"/>
                                        </p:tgtEl>
                                        <p:attrNameLst>
                                          <p:attrName>style.visibility</p:attrName>
                                        </p:attrNameLst>
                                      </p:cBhvr>
                                      <p:to>
                                        <p:strVal val="visible"/>
                                      </p:to>
                                    </p:set>
                                    <p:animEffect filter="wipe(left)" transition="in">
                                      <p:cBhvr>
                                        <p:cTn id="45" dur="500"/>
                                        <p:tgtEl>
                                          <p:spTgt spid="880"/>
                                        </p:tgtEl>
                                      </p:cBhvr>
                                    </p:animEffect>
                                  </p:childTnLst>
                                </p:cTn>
                              </p:par>
                            </p:childTnLst>
                          </p:cTn>
                        </p:par>
                        <p:par>
                          <p:cTn id="46" fill="hold">
                            <p:stCondLst>
                              <p:cond delay="1000"/>
                            </p:stCondLst>
                            <p:childTnLst>
                              <p:par>
                                <p:cTn id="47" presetClass="entr" nodeType="afterEffect" presetSubtype="4" presetID="2" grpId="10" fill="hold">
                                  <p:stCondLst>
                                    <p:cond delay="0"/>
                                  </p:stCondLst>
                                  <p:iterate type="el" backwards="0">
                                    <p:tmAbs val="0"/>
                                  </p:iterate>
                                  <p:childTnLst>
                                    <p:set>
                                      <p:cBhvr>
                                        <p:cTn id="48" fill="hold"/>
                                        <p:tgtEl>
                                          <p:spTgt spid="895"/>
                                        </p:tgtEl>
                                        <p:attrNameLst>
                                          <p:attrName>style.visibility</p:attrName>
                                        </p:attrNameLst>
                                      </p:cBhvr>
                                      <p:to>
                                        <p:strVal val="visible"/>
                                      </p:to>
                                    </p:set>
                                    <p:anim calcmode="lin" valueType="num">
                                      <p:cBhvr>
                                        <p:cTn id="49" dur="500" fill="hold"/>
                                        <p:tgtEl>
                                          <p:spTgt spid="895"/>
                                        </p:tgtEl>
                                        <p:attrNameLst>
                                          <p:attrName>ppt_x</p:attrName>
                                        </p:attrNameLst>
                                      </p:cBhvr>
                                      <p:tavLst>
                                        <p:tav tm="0">
                                          <p:val>
                                            <p:strVal val="#ppt_x"/>
                                          </p:val>
                                        </p:tav>
                                        <p:tav tm="100000">
                                          <p:val>
                                            <p:strVal val="#ppt_x"/>
                                          </p:val>
                                        </p:tav>
                                      </p:tavLst>
                                    </p:anim>
                                    <p:anim calcmode="lin" valueType="num">
                                      <p:cBhvr>
                                        <p:cTn id="50" dur="500" fill="hold"/>
                                        <p:tgtEl>
                                          <p:spTgt spid="895"/>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Class="entr" nodeType="clickEffect" presetSubtype="2" presetID="22" grpId="11" fill="hold">
                                  <p:stCondLst>
                                    <p:cond delay="0"/>
                                  </p:stCondLst>
                                  <p:iterate type="el" backwards="0">
                                    <p:tmAbs val="0"/>
                                  </p:iterate>
                                  <p:childTnLst>
                                    <p:set>
                                      <p:cBhvr>
                                        <p:cTn id="54" fill="hold"/>
                                        <p:tgtEl>
                                          <p:spTgt spid="889"/>
                                        </p:tgtEl>
                                        <p:attrNameLst>
                                          <p:attrName>style.visibility</p:attrName>
                                        </p:attrNameLst>
                                      </p:cBhvr>
                                      <p:to>
                                        <p:strVal val="visible"/>
                                      </p:to>
                                    </p:set>
                                    <p:animEffect filter="wipe(right)" transition="in">
                                      <p:cBhvr>
                                        <p:cTn id="55" dur="500"/>
                                        <p:tgtEl>
                                          <p:spTgt spid="889"/>
                                        </p:tgtEl>
                                      </p:cBhvr>
                                    </p:animEffect>
                                  </p:childTnLst>
                                </p:cTn>
                              </p:par>
                            </p:childTnLst>
                          </p:cTn>
                        </p:par>
                        <p:par>
                          <p:cTn id="56" fill="hold">
                            <p:stCondLst>
                              <p:cond delay="500"/>
                            </p:stCondLst>
                            <p:childTnLst>
                              <p:par>
                                <p:cTn id="57" presetClass="entr" nodeType="afterEffect" presetSubtype="8" presetID="22" grpId="12" fill="hold">
                                  <p:stCondLst>
                                    <p:cond delay="0"/>
                                  </p:stCondLst>
                                  <p:iterate type="el" backwards="0">
                                    <p:tmAbs val="0"/>
                                  </p:iterate>
                                  <p:childTnLst>
                                    <p:set>
                                      <p:cBhvr>
                                        <p:cTn id="58" fill="hold"/>
                                        <p:tgtEl>
                                          <p:spTgt spid="886"/>
                                        </p:tgtEl>
                                        <p:attrNameLst>
                                          <p:attrName>style.visibility</p:attrName>
                                        </p:attrNameLst>
                                      </p:cBhvr>
                                      <p:to>
                                        <p:strVal val="visible"/>
                                      </p:to>
                                    </p:set>
                                    <p:animEffect filter="wipe(left)" transition="in">
                                      <p:cBhvr>
                                        <p:cTn id="59" dur="500"/>
                                        <p:tgtEl>
                                          <p:spTgt spid="886"/>
                                        </p:tgtEl>
                                      </p:cBhvr>
                                    </p:animEffect>
                                  </p:childTnLst>
                                </p:cTn>
                              </p:par>
                            </p:childTnLst>
                          </p:cTn>
                        </p:par>
                        <p:par>
                          <p:cTn id="60" fill="hold">
                            <p:stCondLst>
                              <p:cond delay="1000"/>
                            </p:stCondLst>
                            <p:childTnLst>
                              <p:par>
                                <p:cTn id="61" presetClass="exit" nodeType="afterEffect" presetSubtype="4" presetID="2" grpId="13" fill="hold">
                                  <p:stCondLst>
                                    <p:cond delay="0"/>
                                  </p:stCondLst>
                                  <p:iterate type="el" backwards="0">
                                    <p:tmAbs val="0"/>
                                  </p:iterate>
                                  <p:childTnLst>
                                    <p:anim calcmode="lin" valueType="num">
                                      <p:cBhvr>
                                        <p:cTn id="62" dur="500" fill="hold"/>
                                        <p:tgtEl>
                                          <p:spTgt spid="892"/>
                                        </p:tgtEl>
                                        <p:attrNameLst>
                                          <p:attrName>ppt_x</p:attrName>
                                        </p:attrNameLst>
                                      </p:cBhvr>
                                      <p:tavLst>
                                        <p:tav tm="0">
                                          <p:val>
                                            <p:strVal val="ppt_x"/>
                                          </p:val>
                                        </p:tav>
                                        <p:tav tm="100000">
                                          <p:val>
                                            <p:strVal val="ppt_x"/>
                                          </p:val>
                                        </p:tav>
                                      </p:tavLst>
                                    </p:anim>
                                    <p:anim calcmode="lin" valueType="num">
                                      <p:cBhvr>
                                        <p:cTn id="63" dur="500" fill="hold"/>
                                        <p:tgtEl>
                                          <p:spTgt spid="892"/>
                                        </p:tgtEl>
                                        <p:attrNameLst>
                                          <p:attrName>ppt_y</p:attrName>
                                        </p:attrNameLst>
                                      </p:cBhvr>
                                      <p:tavLst>
                                        <p:tav tm="0">
                                          <p:val>
                                            <p:strVal val="ppt_y"/>
                                          </p:val>
                                        </p:tav>
                                        <p:tav tm="100000">
                                          <p:val>
                                            <p:strVal val="1+ppt_h/2"/>
                                          </p:val>
                                        </p:tav>
                                      </p:tavLst>
                                    </p:anim>
                                    <p:set>
                                      <p:cBhvr>
                                        <p:cTn id="64" fill="hold">
                                          <p:stCondLst>
                                            <p:cond delay="499"/>
                                          </p:stCondLst>
                                        </p:cTn>
                                        <p:tgtEl>
                                          <p:spTgt spid="892"/>
                                        </p:tgtEl>
                                        <p:attrNameLst>
                                          <p:attrName>style.visibility</p:attrName>
                                        </p:attrNameLst>
                                      </p:cBhvr>
                                      <p:to>
                                        <p:strVal val="hidden"/>
                                      </p:to>
                                    </p:set>
                                  </p:childTnLst>
                                </p:cTn>
                              </p:par>
                            </p:childTnLst>
                          </p:cTn>
                        </p:par>
                        <p:par>
                          <p:cTn id="65" fill="hold">
                            <p:stCondLst>
                              <p:cond delay="1500"/>
                            </p:stCondLst>
                            <p:childTnLst>
                              <p:par>
                                <p:cTn id="66" presetClass="exit" nodeType="afterEffect" presetSubtype="4" presetID="2" grpId="14" fill="hold">
                                  <p:stCondLst>
                                    <p:cond delay="0"/>
                                  </p:stCondLst>
                                  <p:iterate type="el" backwards="0">
                                    <p:tmAbs val="0"/>
                                  </p:iterate>
                                  <p:childTnLst>
                                    <p:anim calcmode="lin" valueType="num">
                                      <p:cBhvr>
                                        <p:cTn id="67" dur="500" fill="hold"/>
                                        <p:tgtEl>
                                          <p:spTgt spid="898"/>
                                        </p:tgtEl>
                                        <p:attrNameLst>
                                          <p:attrName>ppt_x</p:attrName>
                                        </p:attrNameLst>
                                      </p:cBhvr>
                                      <p:tavLst>
                                        <p:tav tm="0">
                                          <p:val>
                                            <p:strVal val="ppt_x"/>
                                          </p:val>
                                        </p:tav>
                                        <p:tav tm="100000">
                                          <p:val>
                                            <p:strVal val="ppt_x"/>
                                          </p:val>
                                        </p:tav>
                                      </p:tavLst>
                                    </p:anim>
                                    <p:anim calcmode="lin" valueType="num">
                                      <p:cBhvr>
                                        <p:cTn id="68" dur="500" fill="hold"/>
                                        <p:tgtEl>
                                          <p:spTgt spid="898"/>
                                        </p:tgtEl>
                                        <p:attrNameLst>
                                          <p:attrName>ppt_y</p:attrName>
                                        </p:attrNameLst>
                                      </p:cBhvr>
                                      <p:tavLst>
                                        <p:tav tm="0">
                                          <p:val>
                                            <p:strVal val="ppt_y"/>
                                          </p:val>
                                        </p:tav>
                                        <p:tav tm="100000">
                                          <p:val>
                                            <p:strVal val="1+ppt_h/2"/>
                                          </p:val>
                                        </p:tav>
                                      </p:tavLst>
                                    </p:anim>
                                    <p:set>
                                      <p:cBhvr>
                                        <p:cTn id="69" fill="hold">
                                          <p:stCondLst>
                                            <p:cond delay="499"/>
                                          </p:stCondLst>
                                        </p:cTn>
                                        <p:tgtEl>
                                          <p:spTgt spid="898"/>
                                        </p:tgtEl>
                                        <p:attrNameLst>
                                          <p:attrName>style.visibility</p:attrName>
                                        </p:attrNameLst>
                                      </p:cBhvr>
                                      <p:to>
                                        <p:strVal val="hidden"/>
                                      </p:to>
                                    </p:set>
                                  </p:childTnLst>
                                </p:cTn>
                              </p:par>
                            </p:childTnLst>
                          </p:cTn>
                        </p:par>
                        <p:par>
                          <p:cTn id="70" fill="hold">
                            <p:stCondLst>
                              <p:cond delay="2000"/>
                            </p:stCondLst>
                            <p:childTnLst>
                              <p:par>
                                <p:cTn id="71" presetClass="exit" nodeType="afterEffect" presetSubtype="4" presetID="2" grpId="15" fill="hold">
                                  <p:stCondLst>
                                    <p:cond delay="0"/>
                                  </p:stCondLst>
                                  <p:iterate type="el" backwards="0">
                                    <p:tmAbs val="0"/>
                                  </p:iterate>
                                  <p:childTnLst>
                                    <p:anim calcmode="lin" valueType="num">
                                      <p:cBhvr>
                                        <p:cTn id="72" dur="500" fill="hold"/>
                                        <p:tgtEl>
                                          <p:spTgt spid="895"/>
                                        </p:tgtEl>
                                        <p:attrNameLst>
                                          <p:attrName>ppt_x</p:attrName>
                                        </p:attrNameLst>
                                      </p:cBhvr>
                                      <p:tavLst>
                                        <p:tav tm="0">
                                          <p:val>
                                            <p:strVal val="ppt_x"/>
                                          </p:val>
                                        </p:tav>
                                        <p:tav tm="100000">
                                          <p:val>
                                            <p:strVal val="ppt_x"/>
                                          </p:val>
                                        </p:tav>
                                      </p:tavLst>
                                    </p:anim>
                                    <p:anim calcmode="lin" valueType="num">
                                      <p:cBhvr>
                                        <p:cTn id="73" dur="500" fill="hold"/>
                                        <p:tgtEl>
                                          <p:spTgt spid="895"/>
                                        </p:tgtEl>
                                        <p:attrNameLst>
                                          <p:attrName>ppt_y</p:attrName>
                                        </p:attrNameLst>
                                      </p:cBhvr>
                                      <p:tavLst>
                                        <p:tav tm="0">
                                          <p:val>
                                            <p:strVal val="ppt_y"/>
                                          </p:val>
                                        </p:tav>
                                        <p:tav tm="100000">
                                          <p:val>
                                            <p:strVal val="1+ppt_h/2"/>
                                          </p:val>
                                        </p:tav>
                                      </p:tavLst>
                                    </p:anim>
                                    <p:set>
                                      <p:cBhvr>
                                        <p:cTn id="74" fill="hold">
                                          <p:stCondLst>
                                            <p:cond delay="499"/>
                                          </p:stCondLst>
                                        </p:cTn>
                                        <p:tgtEl>
                                          <p:spTgt spid="895"/>
                                        </p:tgtEl>
                                        <p:attrNameLst>
                                          <p:attrName>style.visibility</p:attrName>
                                        </p:attrNameLst>
                                      </p:cBhvr>
                                      <p:to>
                                        <p:strVal val="hidden"/>
                                      </p:to>
                                    </p:set>
                                  </p:childTnLst>
                                </p:cTn>
                              </p:par>
                            </p:childTnLst>
                          </p:cTn>
                        </p:par>
                        <p:par>
                          <p:cTn id="75" fill="hold">
                            <p:stCondLst>
                              <p:cond delay="2500"/>
                            </p:stCondLst>
                            <p:childTnLst>
                              <p:par>
                                <p:cTn id="76" presetClass="exit" nodeType="afterEffect" presetSubtype="4" presetID="2" grpId="16" fill="hold">
                                  <p:stCondLst>
                                    <p:cond delay="0"/>
                                  </p:stCondLst>
                                  <p:iterate type="el" backwards="0">
                                    <p:tmAbs val="0"/>
                                  </p:iterate>
                                  <p:childTnLst>
                                    <p:anim calcmode="lin" valueType="num">
                                      <p:cBhvr>
                                        <p:cTn id="77" dur="500" fill="hold"/>
                                        <p:tgtEl>
                                          <p:spTgt spid="907"/>
                                        </p:tgtEl>
                                        <p:attrNameLst>
                                          <p:attrName>ppt_x</p:attrName>
                                        </p:attrNameLst>
                                      </p:cBhvr>
                                      <p:tavLst>
                                        <p:tav tm="0">
                                          <p:val>
                                            <p:strVal val="ppt_x"/>
                                          </p:val>
                                        </p:tav>
                                        <p:tav tm="100000">
                                          <p:val>
                                            <p:strVal val="ppt_x"/>
                                          </p:val>
                                        </p:tav>
                                      </p:tavLst>
                                    </p:anim>
                                    <p:anim calcmode="lin" valueType="num">
                                      <p:cBhvr>
                                        <p:cTn id="78" dur="500" fill="hold"/>
                                        <p:tgtEl>
                                          <p:spTgt spid="907"/>
                                        </p:tgtEl>
                                        <p:attrNameLst>
                                          <p:attrName>ppt_y</p:attrName>
                                        </p:attrNameLst>
                                      </p:cBhvr>
                                      <p:tavLst>
                                        <p:tav tm="0">
                                          <p:val>
                                            <p:strVal val="ppt_y"/>
                                          </p:val>
                                        </p:tav>
                                        <p:tav tm="100000">
                                          <p:val>
                                            <p:strVal val="1+ppt_h/2"/>
                                          </p:val>
                                        </p:tav>
                                      </p:tavLst>
                                    </p:anim>
                                    <p:set>
                                      <p:cBhvr>
                                        <p:cTn id="79" fill="hold">
                                          <p:stCondLst>
                                            <p:cond delay="499"/>
                                          </p:stCondLst>
                                        </p:cTn>
                                        <p:tgtEl>
                                          <p:spTgt spid="907"/>
                                        </p:tgtEl>
                                        <p:attrNameLst>
                                          <p:attrName>style.visibility</p:attrName>
                                        </p:attrNameLst>
                                      </p:cBhvr>
                                      <p:to>
                                        <p:strVal val="hidden"/>
                                      </p:to>
                                    </p:set>
                                  </p:childTnLst>
                                </p:cTn>
                              </p:par>
                            </p:childTnLst>
                          </p:cTn>
                        </p:par>
                        <p:par>
                          <p:cTn id="80" fill="hold">
                            <p:stCondLst>
                              <p:cond delay="3000"/>
                            </p:stCondLst>
                            <p:childTnLst>
                              <p:par>
                                <p:cTn id="81" presetClass="entr" nodeType="afterEffect" presetSubtype="4" presetID="2" grpId="17" fill="hold">
                                  <p:stCondLst>
                                    <p:cond delay="0"/>
                                  </p:stCondLst>
                                  <p:iterate type="el" backwards="0">
                                    <p:tmAbs val="0"/>
                                  </p:iterate>
                                  <p:childTnLst>
                                    <p:set>
                                      <p:cBhvr>
                                        <p:cTn id="82" fill="hold"/>
                                        <p:tgtEl>
                                          <p:spTgt spid="901"/>
                                        </p:tgtEl>
                                        <p:attrNameLst>
                                          <p:attrName>style.visibility</p:attrName>
                                        </p:attrNameLst>
                                      </p:cBhvr>
                                      <p:to>
                                        <p:strVal val="visible"/>
                                      </p:to>
                                    </p:set>
                                    <p:anim calcmode="lin" valueType="num">
                                      <p:cBhvr>
                                        <p:cTn id="83" dur="500" fill="hold"/>
                                        <p:tgtEl>
                                          <p:spTgt spid="901"/>
                                        </p:tgtEl>
                                        <p:attrNameLst>
                                          <p:attrName>ppt_x</p:attrName>
                                        </p:attrNameLst>
                                      </p:cBhvr>
                                      <p:tavLst>
                                        <p:tav tm="0">
                                          <p:val>
                                            <p:strVal val="#ppt_x"/>
                                          </p:val>
                                        </p:tav>
                                        <p:tav tm="100000">
                                          <p:val>
                                            <p:strVal val="#ppt_x"/>
                                          </p:val>
                                        </p:tav>
                                      </p:tavLst>
                                    </p:anim>
                                    <p:anim calcmode="lin" valueType="num">
                                      <p:cBhvr>
                                        <p:cTn id="84" dur="500" fill="hold"/>
                                        <p:tgtEl>
                                          <p:spTgt spid="901"/>
                                        </p:tgtEl>
                                        <p:attrNameLst>
                                          <p:attrName>ppt_y</p:attrName>
                                        </p:attrNameLst>
                                      </p:cBhvr>
                                      <p:tavLst>
                                        <p:tav tm="0">
                                          <p:val>
                                            <p:strVal val="1+#ppt_h/2"/>
                                          </p:val>
                                        </p:tav>
                                        <p:tav tm="100000">
                                          <p:val>
                                            <p:strVal val="#ppt_y"/>
                                          </p:val>
                                        </p:tav>
                                      </p:tavLst>
                                    </p:anim>
                                  </p:childTnLst>
                                </p:cTn>
                              </p:par>
                            </p:childTnLst>
                          </p:cTn>
                        </p:par>
                        <p:par>
                          <p:cTn id="85" fill="hold">
                            <p:stCondLst>
                              <p:cond delay="3500"/>
                            </p:stCondLst>
                            <p:childTnLst>
                              <p:par>
                                <p:cTn id="86" presetClass="entr" nodeType="afterEffect" presetSubtype="4" presetID="2" grpId="18" fill="hold">
                                  <p:stCondLst>
                                    <p:cond delay="0"/>
                                  </p:stCondLst>
                                  <p:iterate type="el" backwards="0">
                                    <p:tmAbs val="0"/>
                                  </p:iterate>
                                  <p:childTnLst>
                                    <p:set>
                                      <p:cBhvr>
                                        <p:cTn id="87" fill="hold"/>
                                        <p:tgtEl>
                                          <p:spTgt spid="904"/>
                                        </p:tgtEl>
                                        <p:attrNameLst>
                                          <p:attrName>style.visibility</p:attrName>
                                        </p:attrNameLst>
                                      </p:cBhvr>
                                      <p:to>
                                        <p:strVal val="visible"/>
                                      </p:to>
                                    </p:set>
                                    <p:anim calcmode="lin" valueType="num">
                                      <p:cBhvr>
                                        <p:cTn id="88" dur="500" fill="hold"/>
                                        <p:tgtEl>
                                          <p:spTgt spid="904"/>
                                        </p:tgtEl>
                                        <p:attrNameLst>
                                          <p:attrName>ppt_x</p:attrName>
                                        </p:attrNameLst>
                                      </p:cBhvr>
                                      <p:tavLst>
                                        <p:tav tm="0">
                                          <p:val>
                                            <p:strVal val="#ppt_x"/>
                                          </p:val>
                                        </p:tav>
                                        <p:tav tm="100000">
                                          <p:val>
                                            <p:strVal val="#ppt_x"/>
                                          </p:val>
                                        </p:tav>
                                      </p:tavLst>
                                    </p:anim>
                                    <p:anim calcmode="lin" valueType="num">
                                      <p:cBhvr>
                                        <p:cTn id="89" dur="500" fill="hold"/>
                                        <p:tgtEl>
                                          <p:spTgt spid="90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886" grpId="12"/>
      <p:bldP build="whole" bldLvl="1" animBg="1" rev="0" advAuto="0" spid="895" grpId="10"/>
      <p:bldP build="whole" bldLvl="1" animBg="1" rev="0" advAuto="0" spid="892" grpId="4"/>
      <p:bldP build="whole" bldLvl="1" animBg="1" rev="0" advAuto="0" spid="904" grpId="18"/>
      <p:bldP build="whole" bldLvl="1" animBg="1" rev="0" advAuto="0" spid="895" grpId="15"/>
      <p:bldP build="whole" bldLvl="1" animBg="1" rev="0" advAuto="0" spid="871" grpId="2"/>
      <p:bldP build="whole" bldLvl="1" animBg="1" rev="0" advAuto="0" spid="898" grpId="7"/>
      <p:bldP build="whole" bldLvl="1" animBg="1" rev="0" advAuto="0" spid="892" grpId="13"/>
      <p:bldP build="whole" bldLvl="1" animBg="1" rev="0" advAuto="0" spid="864" grpId="3"/>
      <p:bldP build="whole" bldLvl="1" animBg="1" rev="0" advAuto="0" spid="874" grpId="6"/>
      <p:bldP build="whole" bldLvl="1" animBg="1" rev="0" advAuto="0" spid="877" grpId="5"/>
      <p:bldP build="whole" bldLvl="1" animBg="1" rev="0" advAuto="0" spid="898" grpId="14"/>
      <p:bldP build="whole" bldLvl="1" animBg="1" rev="0" advAuto="0" spid="907" grpId="16"/>
      <p:bldP build="whole" bldLvl="1" animBg="1" rev="0" advAuto="0" spid="880" grpId="9"/>
      <p:bldP build="whole" bldLvl="1" animBg="1" rev="0" advAuto="0" spid="907" grpId="1"/>
      <p:bldP build="whole" bldLvl="1" animBg="1" rev="0" advAuto="0" spid="883" grpId="8"/>
      <p:bldP build="whole" bldLvl="1" animBg="1" rev="0" advAuto="0" spid="901" grpId="17"/>
      <p:bldP build="whole" bldLvl="1" animBg="1" rev="0" advAuto="0" spid="889" grpId="11"/>
    </p:bldLst>
  </p:timing>
</p:sld>
</file>

<file path=ppt/slides/slide6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1" name="Title 1"/>
          <p:cNvSpPr txBox="1"/>
          <p:nvPr>
            <p:ph type="title"/>
          </p:nvPr>
        </p:nvSpPr>
        <p:spPr>
          <a:prstGeom prst="rect">
            <a:avLst/>
          </a:prstGeom>
        </p:spPr>
        <p:txBody>
          <a:bodyPr/>
          <a:lstStyle/>
          <a:p>
            <a:pPr/>
            <a:r>
              <a:t>Collisions in MACA</a:t>
            </a:r>
          </a:p>
        </p:txBody>
      </p:sp>
      <p:sp>
        <p:nvSpPr>
          <p:cNvPr id="912"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13" name="Content Placeholder 3"/>
          <p:cNvSpPr txBox="1"/>
          <p:nvPr>
            <p:ph type="body" idx="1"/>
          </p:nvPr>
        </p:nvSpPr>
        <p:spPr>
          <a:prstGeom prst="rect">
            <a:avLst/>
          </a:prstGeom>
        </p:spPr>
        <p:txBody>
          <a:bodyPr/>
          <a:lstStyle/>
          <a:p>
            <a:pPr/>
            <a:r>
              <a:t>What if sender does not receive CTS or ACK?</a:t>
            </a:r>
          </a:p>
        </p:txBody>
      </p:sp>
      <p:sp>
        <p:nvSpPr>
          <p:cNvPr id="914" name="Assume collision…"/>
          <p:cNvSpPr txBox="1"/>
          <p:nvPr/>
        </p:nvSpPr>
        <p:spPr>
          <a:xfrm>
            <a:off x="436191" y="2111383"/>
            <a:ext cx="4976682" cy="866141"/>
          </a:xfrm>
          <a:prstGeom prst="rect">
            <a:avLst/>
          </a:prstGeom>
          <a:ln w="12700">
            <a:miter lim="400000"/>
          </a:ln>
          <a:extLst>
            <a:ext uri="{C572A759-6A51-4108-AA02-DFA0A04FC94B}">
              <ma14:wrappingTextBoxFlag xmlns:ma14="http://schemas.microsoft.com/office/mac/drawingml/2011/main" val="1"/>
            </a:ext>
          </a:extLst>
        </p:spPr>
        <p:txBody>
          <a:bodyPr wrap="none" lIns="45719" rIns="45719">
            <a:spAutoFit/>
          </a:bodyPr>
          <a:lstStyle/>
          <a:p>
            <a:pPr lvl="1" marL="640080" indent="-274320">
              <a:spcBef>
                <a:spcPts val="500"/>
              </a:spcBef>
              <a:buClr>
                <a:schemeClr val="accent1"/>
              </a:buClr>
              <a:buSzPct val="70000"/>
              <a:buChar char=""/>
              <a:defRPr sz="2600"/>
            </a:pPr>
            <a:r>
              <a:t>Assume collision</a:t>
            </a:r>
          </a:p>
          <a:p>
            <a:pPr lvl="1" marL="640080" indent="-274320">
              <a:spcBef>
                <a:spcPts val="500"/>
              </a:spcBef>
              <a:buClr>
                <a:schemeClr val="accent1"/>
              </a:buClr>
              <a:buSzPct val="70000"/>
              <a:buChar char=""/>
              <a:defRPr sz="2600"/>
            </a:pPr>
            <a:r>
              <a:t>Enter exponential backoff mode</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91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14" grpId="1"/>
    </p:bldLst>
  </p:timing>
</p:sld>
</file>

<file path=ppt/slides/slide6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16" name="Title 1"/>
          <p:cNvSpPr txBox="1"/>
          <p:nvPr>
            <p:ph type="title"/>
          </p:nvPr>
        </p:nvSpPr>
        <p:spPr>
          <a:prstGeom prst="rect">
            <a:avLst/>
          </a:prstGeom>
        </p:spPr>
        <p:txBody>
          <a:bodyPr/>
          <a:lstStyle/>
          <a:p>
            <a:pPr/>
            <a:r>
              <a:t>802.11 Media Access</a:t>
            </a:r>
          </a:p>
        </p:txBody>
      </p:sp>
      <p:sp>
        <p:nvSpPr>
          <p:cNvPr id="91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18" name="Content Placeholder 3"/>
          <p:cNvSpPr txBox="1"/>
          <p:nvPr>
            <p:ph type="body" idx="1"/>
          </p:nvPr>
        </p:nvSpPr>
        <p:spPr>
          <a:xfrm>
            <a:off x="-3896" y="1463719"/>
            <a:ext cx="9120600" cy="3003506"/>
          </a:xfrm>
          <a:prstGeom prst="rect">
            <a:avLst/>
          </a:prstGeom>
        </p:spPr>
        <p:txBody>
          <a:bodyPr/>
          <a:lstStyle/>
          <a:p>
            <a:pPr>
              <a:defRPr sz="2400"/>
            </a:pPr>
            <a:r>
              <a:t>Media Access prioritize the packets using a “timing” </a:t>
            </a:r>
          </a:p>
          <a:p>
            <a:pPr lvl="1" marL="640080" indent="-274320">
              <a:spcBef>
                <a:spcPts val="500"/>
              </a:spcBef>
              <a:buClr>
                <a:schemeClr val="accent1"/>
              </a:buClr>
              <a:defRPr sz="2000"/>
            </a:pPr>
            <a:r>
              <a:t>Inter Frame Spacing (IFS)</a:t>
            </a:r>
            <a:endParaRPr sz="2600"/>
          </a:p>
          <a:p>
            <a:pPr lvl="2" marL="914400" indent="-228600">
              <a:spcBef>
                <a:spcPts val="500"/>
              </a:spcBef>
              <a:defRPr sz="2000"/>
            </a:pPr>
            <a:r>
              <a:t>DIFS – low priority, normal data packets</a:t>
            </a:r>
            <a:endParaRPr sz="2300"/>
          </a:p>
          <a:p>
            <a:pPr lvl="2" marL="914400" indent="-228600">
              <a:spcBef>
                <a:spcPts val="500"/>
              </a:spcBef>
              <a:defRPr sz="2000"/>
            </a:pPr>
            <a:r>
              <a:t>PIFS – medium priority, used with Point Coordination Function (PCF)</a:t>
            </a:r>
            <a:endParaRPr sz="2300"/>
          </a:p>
          <a:p>
            <a:pPr lvl="2" marL="914400" indent="-228600">
              <a:spcBef>
                <a:spcPts val="500"/>
              </a:spcBef>
              <a:defRPr sz="2000"/>
            </a:pPr>
            <a:r>
              <a:t>SIFS – high priority, control packets (CTS, ACK, etc.)</a:t>
            </a:r>
            <a:endParaRPr sz="2300"/>
          </a:p>
          <a:p>
            <a:pPr lvl="1" marL="640080" indent="-274320">
              <a:spcBef>
                <a:spcPts val="500"/>
              </a:spcBef>
              <a:buClr>
                <a:schemeClr val="accent1"/>
              </a:buClr>
              <a:defRPr sz="2000"/>
            </a:pPr>
            <a:r>
              <a:t>Contention interval: random wait time</a:t>
            </a:r>
          </a:p>
          <a:p>
            <a:pPr lvl="1" marL="640080" indent="-274320">
              <a:spcBef>
                <a:spcPts val="500"/>
              </a:spcBef>
              <a:buClr>
                <a:schemeClr val="accent1"/>
              </a:buClr>
              <a:defRPr sz="2000"/>
            </a:pPr>
            <a:r>
              <a:t>PCF and DCF </a:t>
            </a:r>
          </a:p>
        </p:txBody>
      </p:sp>
      <p:pic>
        <p:nvPicPr>
          <p:cNvPr id="919" name="Image" descr="Image"/>
          <p:cNvPicPr>
            <a:picLocks noChangeAspect="1"/>
          </p:cNvPicPr>
          <p:nvPr/>
        </p:nvPicPr>
        <p:blipFill>
          <a:blip r:embed="rId2">
            <a:extLst/>
          </a:blip>
          <a:stretch>
            <a:fillRect/>
          </a:stretch>
        </p:blipFill>
        <p:spPr>
          <a:xfrm>
            <a:off x="683488" y="3955443"/>
            <a:ext cx="7379897" cy="2719522"/>
          </a:xfrm>
          <a:prstGeom prst="rect">
            <a:avLst/>
          </a:prstGeom>
          <a:ln w="12700">
            <a:miter lim="400000"/>
          </a:ln>
        </p:spPr>
      </p:pic>
      <p:sp>
        <p:nvSpPr>
          <p:cNvPr id="920" name="Rectangle"/>
          <p:cNvSpPr/>
          <p:nvPr/>
        </p:nvSpPr>
        <p:spPr>
          <a:xfrm>
            <a:off x="3670968" y="5668776"/>
            <a:ext cx="4829566" cy="990601"/>
          </a:xfrm>
          <a:prstGeom prst="rect">
            <a:avLst/>
          </a:prstGeom>
          <a:solidFill>
            <a:srgbClr val="FFFFFF"/>
          </a:solidFill>
          <a:ln w="12700">
            <a:miter lim="400000"/>
          </a:ln>
        </p:spPr>
        <p:txBody>
          <a:bodyPr lIns="45719" rIns="45719" anchor="ctr"/>
          <a:lstStyle/>
          <a:p>
            <a:pPr/>
          </a:p>
        </p:txBody>
      </p:sp>
      <p:sp>
        <p:nvSpPr>
          <p:cNvPr id="921" name="Rectangle"/>
          <p:cNvSpPr/>
          <p:nvPr/>
        </p:nvSpPr>
        <p:spPr>
          <a:xfrm>
            <a:off x="2476244" y="5792099"/>
            <a:ext cx="1109893" cy="228601"/>
          </a:xfrm>
          <a:prstGeom prst="rect">
            <a:avLst/>
          </a:prstGeom>
          <a:solidFill>
            <a:srgbClr val="FFFFFF"/>
          </a:solidFill>
          <a:ln w="12700">
            <a:miter lim="400000"/>
          </a:ln>
        </p:spPr>
        <p:txBody>
          <a:bodyPr lIns="45719" rIns="45719" anchor="ctr"/>
          <a:lstStyle/>
          <a:p>
            <a:pPr/>
          </a:p>
        </p:txBody>
      </p:sp>
    </p:spTree>
  </p:cSld>
  <p:clrMapOvr>
    <a:masterClrMapping/>
  </p:clrMapOvr>
  <p:transition xmlns:p14="http://schemas.microsoft.com/office/powerpoint/2010/main" spd="med" advClick="1"/>
</p:sld>
</file>

<file path=ppt/slides/slide6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3" name="PCF (Point Coordination Function)"/>
          <p:cNvSpPr txBox="1"/>
          <p:nvPr>
            <p:ph type="title"/>
          </p:nvPr>
        </p:nvSpPr>
        <p:spPr>
          <a:prstGeom prst="rect">
            <a:avLst/>
          </a:prstGeom>
        </p:spPr>
        <p:txBody>
          <a:bodyPr/>
          <a:lstStyle/>
          <a:p>
            <a:pPr/>
            <a:r>
              <a:t>PCF (Point Coordination Function)</a:t>
            </a:r>
          </a:p>
        </p:txBody>
      </p:sp>
      <p:sp>
        <p:nvSpPr>
          <p:cNvPr id="92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25" name="An access point (Coordinator) polls each terminal to see if it has something to send"/>
          <p:cNvSpPr txBox="1"/>
          <p:nvPr>
            <p:ph type="body" idx="1"/>
          </p:nvPr>
        </p:nvSpPr>
        <p:spPr>
          <a:xfrm>
            <a:off x="152400" y="1598140"/>
            <a:ext cx="8839200" cy="5105401"/>
          </a:xfrm>
          <a:prstGeom prst="rect">
            <a:avLst/>
          </a:prstGeom>
        </p:spPr>
        <p:txBody>
          <a:bodyPr/>
          <a:lstStyle/>
          <a:p>
            <a:pPr/>
            <a:r>
              <a:t>An access point (Coordinator) polls each terminal to see if it has something to send</a:t>
            </a:r>
          </a:p>
        </p:txBody>
      </p:sp>
      <p:pic>
        <p:nvPicPr>
          <p:cNvPr id="926" name="Image" descr="Image"/>
          <p:cNvPicPr>
            <a:picLocks noChangeAspect="1"/>
          </p:cNvPicPr>
          <p:nvPr/>
        </p:nvPicPr>
        <p:blipFill>
          <a:blip r:embed="rId2">
            <a:extLst/>
          </a:blip>
          <a:stretch>
            <a:fillRect/>
          </a:stretch>
        </p:blipFill>
        <p:spPr>
          <a:xfrm>
            <a:off x="1481554" y="2943672"/>
            <a:ext cx="5992768" cy="2982250"/>
          </a:xfrm>
          <a:prstGeom prst="rect">
            <a:avLst/>
          </a:prstGeom>
          <a:ln w="12700">
            <a:miter lim="400000"/>
          </a:ln>
        </p:spPr>
      </p:pic>
    </p:spTree>
  </p:cSld>
  <p:clrMapOvr>
    <a:masterClrMapping/>
  </p:clrMapOvr>
  <p:transition xmlns:p14="http://schemas.microsoft.com/office/powerpoint/2010/main" spd="med" advClick="1"/>
</p:sld>
</file>

<file path=ppt/slides/slide6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28" name="DCF (Distributed Coordination Function)"/>
          <p:cNvSpPr txBox="1"/>
          <p:nvPr>
            <p:ph type="title"/>
          </p:nvPr>
        </p:nvSpPr>
        <p:spPr>
          <a:prstGeom prst="rect">
            <a:avLst/>
          </a:prstGeom>
        </p:spPr>
        <p:txBody>
          <a:bodyPr/>
          <a:lstStyle/>
          <a:p>
            <a:pPr/>
            <a:r>
              <a:t>DCF (Distributed Coordination Function)</a:t>
            </a:r>
          </a:p>
        </p:txBody>
      </p:sp>
      <p:sp>
        <p:nvSpPr>
          <p:cNvPr id="929"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30" name="Each terminal needs to contend each other to send packets"/>
          <p:cNvSpPr txBox="1"/>
          <p:nvPr>
            <p:ph type="body" idx="1"/>
          </p:nvPr>
        </p:nvSpPr>
        <p:spPr>
          <a:prstGeom prst="rect">
            <a:avLst/>
          </a:prstGeom>
        </p:spPr>
        <p:txBody>
          <a:bodyPr/>
          <a:lstStyle/>
          <a:p>
            <a:pPr/>
            <a:r>
              <a:t>Each terminal needs to contend each other to send packets</a:t>
            </a:r>
          </a:p>
        </p:txBody>
      </p:sp>
      <p:pic>
        <p:nvPicPr>
          <p:cNvPr id="931" name="Image" descr="Image"/>
          <p:cNvPicPr>
            <a:picLocks noChangeAspect="1"/>
          </p:cNvPicPr>
          <p:nvPr/>
        </p:nvPicPr>
        <p:blipFill>
          <a:blip r:embed="rId2">
            <a:extLst/>
          </a:blip>
          <a:stretch>
            <a:fillRect/>
          </a:stretch>
        </p:blipFill>
        <p:spPr>
          <a:xfrm>
            <a:off x="463550" y="2648426"/>
            <a:ext cx="8216900" cy="3263901"/>
          </a:xfrm>
          <a:prstGeom prst="rect">
            <a:avLst/>
          </a:prstGeom>
          <a:ln w="12700">
            <a:miter lim="400000"/>
          </a:ln>
        </p:spPr>
      </p:pic>
    </p:spTree>
  </p:cSld>
  <p:clrMapOvr>
    <a:masterClrMapping/>
  </p:clrMapOvr>
  <p:transition xmlns:p14="http://schemas.microsoft.com/office/powerpoint/2010/main" spd="med" advClick="1"/>
</p:sld>
</file>

<file path=ppt/slides/slide6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3" name="RTS/CTS using DCF"/>
          <p:cNvSpPr txBox="1"/>
          <p:nvPr>
            <p:ph type="title"/>
          </p:nvPr>
        </p:nvSpPr>
        <p:spPr>
          <a:prstGeom prst="rect">
            <a:avLst/>
          </a:prstGeom>
        </p:spPr>
        <p:txBody>
          <a:bodyPr/>
          <a:lstStyle/>
          <a:p>
            <a:pPr/>
            <a:r>
              <a:t>RTS/CTS using DCF</a:t>
            </a:r>
          </a:p>
        </p:txBody>
      </p:sp>
      <p:sp>
        <p:nvSpPr>
          <p:cNvPr id="934"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pic>
        <p:nvPicPr>
          <p:cNvPr id="935" name="Image" descr="Image"/>
          <p:cNvPicPr>
            <a:picLocks noChangeAspect="1"/>
          </p:cNvPicPr>
          <p:nvPr/>
        </p:nvPicPr>
        <p:blipFill>
          <a:blip r:embed="rId3">
            <a:extLst/>
          </a:blip>
          <a:stretch>
            <a:fillRect/>
          </a:stretch>
        </p:blipFill>
        <p:spPr>
          <a:xfrm>
            <a:off x="1047750" y="2308559"/>
            <a:ext cx="7048500" cy="3556001"/>
          </a:xfrm>
          <a:prstGeom prst="rect">
            <a:avLst/>
          </a:prstGeom>
          <a:ln w="12700">
            <a:miter lim="400000"/>
          </a:ln>
        </p:spPr>
      </p:pic>
    </p:spTree>
  </p:cSld>
  <p:clrMapOvr>
    <a:masterClrMapping/>
  </p:clrMapOvr>
  <p:transition xmlns:p14="http://schemas.microsoft.com/office/powerpoint/2010/main" spd="med" advClick="1"/>
</p:sld>
</file>

<file path=ppt/slides/slide6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39" name="PCF + DCF"/>
          <p:cNvSpPr txBox="1"/>
          <p:nvPr>
            <p:ph type="title"/>
          </p:nvPr>
        </p:nvSpPr>
        <p:spPr>
          <a:prstGeom prst="rect">
            <a:avLst/>
          </a:prstGeom>
        </p:spPr>
        <p:txBody>
          <a:bodyPr/>
          <a:lstStyle/>
          <a:p>
            <a:pPr/>
            <a:r>
              <a:t>PCF + DCF</a:t>
            </a:r>
          </a:p>
        </p:txBody>
      </p:sp>
      <p:sp>
        <p:nvSpPr>
          <p:cNvPr id="940"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41" name="But in reality, PCF is rarely used.."/>
          <p:cNvSpPr txBox="1"/>
          <p:nvPr>
            <p:ph type="body" sz="half" idx="1"/>
          </p:nvPr>
        </p:nvSpPr>
        <p:spPr>
          <a:xfrm>
            <a:off x="533255" y="4912239"/>
            <a:ext cx="8458345" cy="1793361"/>
          </a:xfrm>
          <a:prstGeom prst="rect">
            <a:avLst/>
          </a:prstGeom>
        </p:spPr>
        <p:txBody>
          <a:bodyPr/>
          <a:lstStyle/>
          <a:p>
            <a:pPr/>
            <a:r>
              <a:t>But in reality, PCF is rarely used..</a:t>
            </a:r>
          </a:p>
        </p:txBody>
      </p:sp>
      <p:pic>
        <p:nvPicPr>
          <p:cNvPr id="942" name="Image" descr="Image"/>
          <p:cNvPicPr>
            <a:picLocks noChangeAspect="1"/>
          </p:cNvPicPr>
          <p:nvPr/>
        </p:nvPicPr>
        <p:blipFill>
          <a:blip r:embed="rId2">
            <a:extLst/>
          </a:blip>
          <a:stretch>
            <a:fillRect/>
          </a:stretch>
        </p:blipFill>
        <p:spPr>
          <a:xfrm>
            <a:off x="1856872" y="2150871"/>
            <a:ext cx="4959351" cy="2119258"/>
          </a:xfrm>
          <a:prstGeom prst="rect">
            <a:avLst/>
          </a:prstGeom>
          <a:ln w="12700">
            <a:miter lim="400000"/>
          </a:ln>
        </p:spPr>
      </p:pic>
    </p:spTree>
  </p:cSld>
  <p:clrMapOvr>
    <a:masterClrMapping/>
  </p:clrMapOvr>
  <p:transition xmlns:p14="http://schemas.microsoft.com/office/powerpoint/2010/main" spd="med" advClick="1"/>
</p:sld>
</file>

<file path=ppt/slides/slide6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44" name="Title 1"/>
          <p:cNvSpPr txBox="1"/>
          <p:nvPr>
            <p:ph type="title"/>
          </p:nvPr>
        </p:nvSpPr>
        <p:spPr>
          <a:prstGeom prst="rect">
            <a:avLst/>
          </a:prstGeom>
        </p:spPr>
        <p:txBody>
          <a:bodyPr/>
          <a:lstStyle/>
          <a:p>
            <a:pPr/>
            <a:r>
              <a:t>802.11b</a:t>
            </a:r>
          </a:p>
        </p:txBody>
      </p:sp>
      <p:sp>
        <p:nvSpPr>
          <p:cNvPr id="945"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46" name="Content Placeholder 3"/>
          <p:cNvSpPr txBox="1"/>
          <p:nvPr>
            <p:ph type="body" idx="1"/>
          </p:nvPr>
        </p:nvSpPr>
        <p:spPr>
          <a:xfrm>
            <a:off x="152400" y="1600200"/>
            <a:ext cx="8991600" cy="5105400"/>
          </a:xfrm>
          <a:prstGeom prst="rect">
            <a:avLst/>
          </a:prstGeom>
        </p:spPr>
        <p:txBody>
          <a:bodyPr/>
          <a:lstStyle/>
          <a:p>
            <a:pPr/>
            <a:r>
              <a:t>802.11b</a:t>
            </a:r>
          </a:p>
          <a:p>
            <a:pPr lvl="1" marL="640080" indent="-274320">
              <a:spcBef>
                <a:spcPts val="500"/>
              </a:spcBef>
              <a:buClr>
                <a:schemeClr val="accent1"/>
              </a:buClr>
              <a:defRPr sz="2600"/>
            </a:pPr>
            <a:r>
              <a:t>Introduced in 1999</a:t>
            </a:r>
          </a:p>
          <a:p>
            <a:pPr lvl="1" marL="640080" indent="-274320">
              <a:spcBef>
                <a:spcPts val="500"/>
              </a:spcBef>
              <a:buClr>
                <a:schemeClr val="accent1"/>
              </a:buClr>
              <a:defRPr sz="2600"/>
            </a:pPr>
            <a:r>
              <a:t>Uses the unlicensed 2.4 Ghz band</a:t>
            </a:r>
          </a:p>
          <a:p>
            <a:pPr lvl="2" marL="914400" indent="-228600">
              <a:spcBef>
                <a:spcPts val="500"/>
              </a:spcBef>
              <a:defRPr sz="2300"/>
            </a:pPr>
            <a:r>
              <a:t>Same band as cordless phones, microwave ovens</a:t>
            </a:r>
          </a:p>
          <a:p>
            <a:pPr lvl="1" marL="640080" indent="-274320">
              <a:spcBef>
                <a:spcPts val="500"/>
              </a:spcBef>
              <a:buClr>
                <a:schemeClr val="accent1"/>
              </a:buClr>
              <a:defRPr sz="2600"/>
            </a:pPr>
            <a:r>
              <a:t>Complementary code keying (CCK) modulation scheme</a:t>
            </a:r>
          </a:p>
          <a:p>
            <a:pPr lvl="1" marL="640080" indent="-274320">
              <a:spcBef>
                <a:spcPts val="500"/>
              </a:spcBef>
              <a:buClr>
                <a:schemeClr val="accent1"/>
              </a:buClr>
              <a:defRPr sz="2600"/>
            </a:pPr>
            <a:r>
              <a:t>5.5 and 11 Mbps data rates</a:t>
            </a:r>
          </a:p>
          <a:p>
            <a:pPr lvl="2" marL="914400" indent="-228600">
              <a:spcBef>
                <a:spcPts val="500"/>
              </a:spcBef>
              <a:defRPr sz="2300"/>
            </a:pPr>
            <a:r>
              <a:t>Practical throughput with TCP is only 5.9 Mbps</a:t>
            </a:r>
          </a:p>
          <a:p>
            <a:pPr lvl="1" marL="640080" indent="-274320">
              <a:spcBef>
                <a:spcPts val="500"/>
              </a:spcBef>
              <a:buClr>
                <a:schemeClr val="accent1"/>
              </a:buClr>
              <a:defRPr sz="2600"/>
            </a:pPr>
            <a:r>
              <a:t>11 channels (in the US*). </a:t>
            </a:r>
            <a:r>
              <a:rPr>
                <a:solidFill>
                  <a:schemeClr val="accent1"/>
                </a:solidFill>
              </a:rPr>
              <a:t>Only 1, 6, and 11 are orthogonal</a:t>
            </a:r>
          </a:p>
        </p:txBody>
      </p:sp>
      <p:grpSp>
        <p:nvGrpSpPr>
          <p:cNvPr id="949" name="Picture 2"/>
          <p:cNvGrpSpPr/>
          <p:nvPr/>
        </p:nvGrpSpPr>
        <p:grpSpPr>
          <a:xfrm>
            <a:off x="168914" y="3453169"/>
            <a:ext cx="8806172" cy="2054774"/>
            <a:chOff x="0" y="0"/>
            <a:chExt cx="8806171" cy="2054773"/>
          </a:xfrm>
        </p:grpSpPr>
        <p:sp>
          <p:nvSpPr>
            <p:cNvPr id="947" name="Rectangle"/>
            <p:cNvSpPr/>
            <p:nvPr/>
          </p:nvSpPr>
          <p:spPr>
            <a:xfrm>
              <a:off x="0" y="0"/>
              <a:ext cx="8806172" cy="2054774"/>
            </a:xfrm>
            <a:prstGeom prst="rect">
              <a:avLst/>
            </a:prstGeom>
            <a:solidFill>
              <a:srgbClr val="FFFFFF"/>
            </a:solidFill>
            <a:ln w="12700" cap="flat">
              <a:noFill/>
              <a:miter lim="400000"/>
            </a:ln>
            <a:effectLst/>
          </p:spPr>
          <p:txBody>
            <a:bodyPr wrap="square" lIns="45719" tIns="45719" rIns="45719" bIns="45719" numCol="1" anchor="ctr">
              <a:noAutofit/>
            </a:bodyPr>
            <a:lstStyle/>
            <a:p>
              <a:pPr/>
            </a:p>
          </p:txBody>
        </p:sp>
        <p:pic>
          <p:nvPicPr>
            <p:cNvPr id="948" name="image7.png" descr="image7.png"/>
            <p:cNvPicPr>
              <a:picLocks noChangeAspect="1"/>
            </p:cNvPicPr>
            <p:nvPr/>
          </p:nvPicPr>
          <p:blipFill>
            <a:blip r:embed="rId3">
              <a:extLst/>
            </a:blip>
            <a:stretch>
              <a:fillRect/>
            </a:stretch>
          </p:blipFill>
          <p:spPr>
            <a:xfrm>
              <a:off x="0" y="0"/>
              <a:ext cx="8806172" cy="2054774"/>
            </a:xfrm>
            <a:prstGeom prst="rect">
              <a:avLst/>
            </a:prstGeom>
            <a:ln w="38100" cap="flat">
              <a:solidFill>
                <a:srgbClr val="464646"/>
              </a:solidFill>
              <a:prstDash val="solid"/>
              <a:round/>
            </a:ln>
            <a:effectLst/>
          </p:spPr>
        </p:pic>
      </p:gr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949"/>
                                        </p:tgtEl>
                                        <p:attrNameLst>
                                          <p:attrName>style.visibility</p:attrName>
                                        </p:attrNameLst>
                                      </p:cBhvr>
                                      <p:to>
                                        <p:strVal val="visible"/>
                                      </p:to>
                                    </p:set>
                                    <p:anim calcmode="lin" valueType="num">
                                      <p:cBhvr>
                                        <p:cTn id="7" dur="500" fill="hold"/>
                                        <p:tgtEl>
                                          <p:spTgt spid="949"/>
                                        </p:tgtEl>
                                        <p:attrNameLst>
                                          <p:attrName>ppt_x</p:attrName>
                                        </p:attrNameLst>
                                      </p:cBhvr>
                                      <p:tavLst>
                                        <p:tav tm="0">
                                          <p:val>
                                            <p:strVal val="#ppt_x"/>
                                          </p:val>
                                        </p:tav>
                                        <p:tav tm="100000">
                                          <p:val>
                                            <p:strVal val="#ppt_x"/>
                                          </p:val>
                                        </p:tav>
                                      </p:tavLst>
                                    </p:anim>
                                    <p:anim calcmode="lin" valueType="num">
                                      <p:cBhvr>
                                        <p:cTn id="8" dur="500" fill="hold"/>
                                        <p:tgtEl>
                                          <p:spTgt spid="94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949" grpId="1"/>
    </p:bldLst>
  </p:timing>
</p:sld>
</file>

<file path=ppt/slides/slide6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3" name="Title 1"/>
          <p:cNvSpPr txBox="1"/>
          <p:nvPr>
            <p:ph type="title"/>
          </p:nvPr>
        </p:nvSpPr>
        <p:spPr>
          <a:prstGeom prst="rect">
            <a:avLst/>
          </a:prstGeom>
        </p:spPr>
        <p:txBody>
          <a:bodyPr/>
          <a:lstStyle/>
          <a:p>
            <a:pPr/>
            <a:r>
              <a:t>802.11a/g</a:t>
            </a:r>
          </a:p>
        </p:txBody>
      </p:sp>
      <p:sp>
        <p:nvSpPr>
          <p:cNvPr id="954"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55" name="Content Placeholder 3"/>
          <p:cNvSpPr txBox="1"/>
          <p:nvPr>
            <p:ph type="body" idx="1"/>
          </p:nvPr>
        </p:nvSpPr>
        <p:spPr>
          <a:xfrm>
            <a:off x="152400" y="1600200"/>
            <a:ext cx="8839200" cy="5257800"/>
          </a:xfrm>
          <a:prstGeom prst="rect">
            <a:avLst/>
          </a:prstGeom>
        </p:spPr>
        <p:txBody>
          <a:bodyPr/>
          <a:lstStyle/>
          <a:p>
            <a:pPr/>
            <a:r>
              <a:t>802.11a</a:t>
            </a:r>
          </a:p>
          <a:p>
            <a:pPr lvl="1" marL="640080" indent="-274320">
              <a:spcBef>
                <a:spcPts val="500"/>
              </a:spcBef>
              <a:buClr>
                <a:schemeClr val="accent1"/>
              </a:buClr>
              <a:defRPr sz="2600"/>
            </a:pPr>
            <a:r>
              <a:t>Uses the 5 Ghz band</a:t>
            </a:r>
          </a:p>
          <a:p>
            <a:pPr lvl="1" marL="640080" indent="-274320">
              <a:spcBef>
                <a:spcPts val="500"/>
              </a:spcBef>
              <a:buClr>
                <a:schemeClr val="accent1"/>
              </a:buClr>
              <a:defRPr sz="2600"/>
            </a:pPr>
            <a:r>
              <a:t>6, 9, 12, 18, 24, 36, 48, 54 Mbps</a:t>
            </a:r>
          </a:p>
          <a:p>
            <a:pPr lvl="1" marL="640080" indent="-274320">
              <a:spcBef>
                <a:spcPts val="500"/>
              </a:spcBef>
              <a:buClr>
                <a:schemeClr val="accent1"/>
              </a:buClr>
              <a:defRPr sz="2600"/>
            </a:pPr>
            <a:r>
              <a:t>Switches from CCK to Orthogonal Frequency Division Multiplexing (OFDM)</a:t>
            </a:r>
          </a:p>
          <a:p>
            <a:pPr lvl="2" marL="914400" indent="-228600">
              <a:spcBef>
                <a:spcPts val="500"/>
              </a:spcBef>
              <a:defRPr sz="2300"/>
            </a:pPr>
            <a:r>
              <a:t>Each frequency is orthogonal</a:t>
            </a:r>
          </a:p>
          <a:p>
            <a:pPr/>
            <a:r>
              <a:t>802.11g</a:t>
            </a:r>
          </a:p>
          <a:p>
            <a:pPr lvl="1" marL="640080" indent="-274320">
              <a:spcBef>
                <a:spcPts val="500"/>
              </a:spcBef>
              <a:buClr>
                <a:schemeClr val="accent1"/>
              </a:buClr>
              <a:defRPr sz="2600"/>
            </a:pPr>
            <a:r>
              <a:t>Introduced in 2003</a:t>
            </a:r>
          </a:p>
          <a:p>
            <a:pPr lvl="1" marL="640080" indent="-274320">
              <a:spcBef>
                <a:spcPts val="500"/>
              </a:spcBef>
              <a:buClr>
                <a:schemeClr val="accent1"/>
              </a:buClr>
              <a:defRPr sz="2600"/>
            </a:pPr>
            <a:r>
              <a:t>Uses OFDM to improve performance (54 Mbps)</a:t>
            </a:r>
          </a:p>
          <a:p>
            <a:pPr lvl="1" marL="640080" indent="-274320">
              <a:spcBef>
                <a:spcPts val="500"/>
              </a:spcBef>
              <a:buClr>
                <a:schemeClr val="accent1"/>
              </a:buClr>
              <a:defRPr sz="2600"/>
            </a:pPr>
            <a:r>
              <a:t>Backwards compatible with 802.11b</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8" name="Title 1"/>
          <p:cNvSpPr txBox="1"/>
          <p:nvPr>
            <p:ph type="title"/>
          </p:nvPr>
        </p:nvSpPr>
        <p:spPr>
          <a:prstGeom prst="rect">
            <a:avLst/>
          </a:prstGeom>
        </p:spPr>
        <p:txBody>
          <a:bodyPr/>
          <a:lstStyle/>
          <a:p>
            <a:pPr/>
            <a:r>
              <a:t>htons(), htonl(), ntohs(), ntohl()</a:t>
            </a:r>
          </a:p>
        </p:txBody>
      </p:sp>
      <p:sp>
        <p:nvSpPr>
          <p:cNvPr id="169" name="Slide Number Placeholder 2"/>
          <p:cNvSpPr txBox="1"/>
          <p:nvPr>
            <p:ph type="sldNum" sz="quarter" idx="2"/>
          </p:nvPr>
        </p:nvSpPr>
        <p:spPr>
          <a:xfrm>
            <a:off x="160704" y="1248650"/>
            <a:ext cx="21199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70" name="Content Placeholder 3"/>
          <p:cNvSpPr txBox="1"/>
          <p:nvPr>
            <p:ph type="body" idx="1"/>
          </p:nvPr>
        </p:nvSpPr>
        <p:spPr>
          <a:prstGeom prst="rect">
            <a:avLst/>
          </a:prstGeom>
        </p:spPr>
        <p:txBody>
          <a:bodyPr/>
          <a:lstStyle/>
          <a:p>
            <a:pPr>
              <a:lnSpc>
                <a:spcPct val="90000"/>
              </a:lnSpc>
            </a:pPr>
            <a:r>
              <a:t>Little Endian vs. Big Endian</a:t>
            </a:r>
          </a:p>
          <a:p>
            <a:pPr lvl="1" marL="640080" indent="-274320">
              <a:lnSpc>
                <a:spcPct val="90000"/>
              </a:lnSpc>
              <a:spcBef>
                <a:spcPts val="500"/>
              </a:spcBef>
              <a:buClr>
                <a:schemeClr val="accent1"/>
              </a:buClr>
              <a:defRPr sz="2600"/>
            </a:pPr>
            <a:r>
              <a:t>Not a big deal as long as data stays local</a:t>
            </a:r>
          </a:p>
          <a:p>
            <a:pPr lvl="1" marL="640080" indent="-274320">
              <a:lnSpc>
                <a:spcPct val="90000"/>
              </a:lnSpc>
              <a:spcBef>
                <a:spcPts val="500"/>
              </a:spcBef>
              <a:buClr>
                <a:schemeClr val="accent1"/>
              </a:buClr>
              <a:defRPr sz="2600"/>
            </a:pPr>
            <a:r>
              <a:t>What about when hosts communicate over networks?</a:t>
            </a:r>
          </a:p>
          <a:p>
            <a:pPr>
              <a:lnSpc>
                <a:spcPct val="90000"/>
              </a:lnSpc>
            </a:pPr>
            <a:r>
              <a:t>Network byte order</a:t>
            </a:r>
          </a:p>
          <a:p>
            <a:pPr lvl="1" marL="640080" indent="-274320">
              <a:lnSpc>
                <a:spcPct val="90000"/>
              </a:lnSpc>
              <a:spcBef>
                <a:spcPts val="500"/>
              </a:spcBef>
              <a:buClr>
                <a:schemeClr val="accent1"/>
              </a:buClr>
              <a:defRPr sz="2600"/>
            </a:pPr>
            <a:r>
              <a:t>Standardized to Big Endian</a:t>
            </a:r>
          </a:p>
          <a:p>
            <a:pPr lvl="1" marL="640080" indent="-274320">
              <a:lnSpc>
                <a:spcPct val="90000"/>
              </a:lnSpc>
              <a:spcBef>
                <a:spcPts val="500"/>
              </a:spcBef>
              <a:buClr>
                <a:schemeClr val="accent1"/>
              </a:buClr>
              <a:defRPr sz="2600"/>
            </a:pPr>
            <a:r>
              <a:t>Be careful: x86 is Little Endian</a:t>
            </a:r>
          </a:p>
          <a:p>
            <a:pPr>
              <a:lnSpc>
                <a:spcPct val="90000"/>
              </a:lnSpc>
            </a:pPr>
            <a:r>
              <a:t>Functions for converting </a:t>
            </a:r>
            <a:r>
              <a:rPr>
                <a:solidFill>
                  <a:schemeClr val="accent1"/>
                </a:solidFill>
              </a:rPr>
              <a:t>h</a:t>
            </a:r>
            <a:r>
              <a:t>ost order to </a:t>
            </a:r>
            <a:r>
              <a:rPr>
                <a:solidFill>
                  <a:schemeClr val="accent1"/>
                </a:solidFill>
              </a:rPr>
              <a:t>n</a:t>
            </a:r>
            <a:r>
              <a:t>etwork order</a:t>
            </a:r>
          </a:p>
          <a:p>
            <a:pPr lvl="1" marL="640080" indent="-274320">
              <a:lnSpc>
                <a:spcPct val="90000"/>
              </a:lnSpc>
              <a:spcBef>
                <a:spcPts val="500"/>
              </a:spcBef>
              <a:buClr>
                <a:schemeClr val="accent1"/>
              </a:buClr>
              <a:defRPr sz="2600"/>
            </a:pPr>
            <a:r>
              <a:t>h to n s – host to network short (16 bits)</a:t>
            </a:r>
          </a:p>
          <a:p>
            <a:pPr lvl="1" marL="640080" indent="-274320">
              <a:lnSpc>
                <a:spcPct val="90000"/>
              </a:lnSpc>
              <a:spcBef>
                <a:spcPts val="500"/>
              </a:spcBef>
              <a:buClr>
                <a:schemeClr val="accent1"/>
              </a:buClr>
              <a:defRPr sz="2600"/>
            </a:pPr>
            <a:r>
              <a:t>h to n l – host to network long (32 bits)</a:t>
            </a:r>
          </a:p>
          <a:p>
            <a:pPr lvl="1" marL="640080" indent="-274320">
              <a:lnSpc>
                <a:spcPct val="90000"/>
              </a:lnSpc>
              <a:spcBef>
                <a:spcPts val="500"/>
              </a:spcBef>
              <a:buClr>
                <a:schemeClr val="accent1"/>
              </a:buClr>
              <a:defRPr sz="2600"/>
            </a:pPr>
            <a:r>
              <a:t>n to h * – the opposite </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4" presetID="2" grpId="1" fill="hold">
                                  <p:stCondLst>
                                    <p:cond delay="0"/>
                                  </p:stCondLst>
                                  <p:iterate type="el" backwards="0">
                                    <p:tmAbs val="0"/>
                                  </p:iterate>
                                  <p:childTnLst>
                                    <p:set>
                                      <p:cBhvr>
                                        <p:cTn id="6" fill="hold"/>
                                        <p:tgtEl>
                                          <p:spTgt spid="170">
                                            <p:txEl>
                                              <p:pRg st="3" end="3"/>
                                            </p:txEl>
                                          </p:spTgt>
                                        </p:tgtEl>
                                        <p:attrNameLst>
                                          <p:attrName>style.visibility</p:attrName>
                                        </p:attrNameLst>
                                      </p:cBhvr>
                                      <p:to>
                                        <p:strVal val="visible"/>
                                      </p:to>
                                    </p:set>
                                    <p:anim calcmode="lin" valueType="num">
                                      <p:cBhvr>
                                        <p:cTn id="7" dur="500" fill="hold"/>
                                        <p:tgtEl>
                                          <p:spTgt spid="170">
                                            <p:txEl>
                                              <p:pRg st="3" end="3"/>
                                            </p:txEl>
                                          </p:spTgt>
                                        </p:tgtEl>
                                        <p:attrNameLst>
                                          <p:attrName>ppt_x</p:attrName>
                                        </p:attrNameLst>
                                      </p:cBhvr>
                                      <p:tavLst>
                                        <p:tav tm="0">
                                          <p:val>
                                            <p:strVal val="#ppt_x"/>
                                          </p:val>
                                        </p:tav>
                                        <p:tav tm="100000">
                                          <p:val>
                                            <p:strVal val="#ppt_x"/>
                                          </p:val>
                                        </p:tav>
                                      </p:tavLst>
                                    </p:anim>
                                    <p:anim calcmode="lin" valueType="num">
                                      <p:cBhvr>
                                        <p:cTn id="8" dur="500" fill="hold"/>
                                        <p:tgtEl>
                                          <p:spTgt spid="170">
                                            <p:txEl>
                                              <p:pRg st="3" end="3"/>
                                            </p:txEl>
                                          </p:spTgt>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Class="entr" nodeType="afterEffect" presetSubtype="4" presetID="2" grpId="1" fill="hold">
                                  <p:stCondLst>
                                    <p:cond delay="0"/>
                                  </p:stCondLst>
                                  <p:iterate type="el" backwards="0">
                                    <p:tmAbs val="0"/>
                                  </p:iterate>
                                  <p:childTnLst>
                                    <p:set>
                                      <p:cBhvr>
                                        <p:cTn id="11" fill="hold"/>
                                        <p:tgtEl>
                                          <p:spTgt spid="170">
                                            <p:txEl>
                                              <p:pRg st="4" end="4"/>
                                            </p:txEl>
                                          </p:spTgt>
                                        </p:tgtEl>
                                        <p:attrNameLst>
                                          <p:attrName>style.visibility</p:attrName>
                                        </p:attrNameLst>
                                      </p:cBhvr>
                                      <p:to>
                                        <p:strVal val="visible"/>
                                      </p:to>
                                    </p:set>
                                    <p:anim calcmode="lin" valueType="num">
                                      <p:cBhvr>
                                        <p:cTn id="12" dur="500" fill="hold"/>
                                        <p:tgtEl>
                                          <p:spTgt spid="170">
                                            <p:txEl>
                                              <p:pRg st="4" end="4"/>
                                            </p:txEl>
                                          </p:spTgt>
                                        </p:tgtEl>
                                        <p:attrNameLst>
                                          <p:attrName>ppt_x</p:attrName>
                                        </p:attrNameLst>
                                      </p:cBhvr>
                                      <p:tavLst>
                                        <p:tav tm="0">
                                          <p:val>
                                            <p:strVal val="#ppt_x"/>
                                          </p:val>
                                        </p:tav>
                                        <p:tav tm="100000">
                                          <p:val>
                                            <p:strVal val="#ppt_x"/>
                                          </p:val>
                                        </p:tav>
                                      </p:tavLst>
                                    </p:anim>
                                    <p:anim calcmode="lin" valueType="num">
                                      <p:cBhvr>
                                        <p:cTn id="13" dur="500" fill="hold"/>
                                        <p:tgtEl>
                                          <p:spTgt spid="170">
                                            <p:txEl>
                                              <p:pRg st="4" end="4"/>
                                            </p:txEl>
                                          </p:spTgt>
                                        </p:tgtEl>
                                        <p:attrNameLst>
                                          <p:attrName>ppt_y</p:attrName>
                                        </p:attrNameLst>
                                      </p:cBhvr>
                                      <p:tavLst>
                                        <p:tav tm="0">
                                          <p:val>
                                            <p:strVal val="1+#ppt_h/2"/>
                                          </p:val>
                                        </p:tav>
                                        <p:tav tm="100000">
                                          <p:val>
                                            <p:strVal val="#ppt_y"/>
                                          </p:val>
                                        </p:tav>
                                      </p:tavLst>
                                    </p:anim>
                                  </p:childTnLst>
                                </p:cTn>
                              </p:par>
                            </p:childTnLst>
                          </p:cTn>
                        </p:par>
                        <p:par>
                          <p:cTn id="14" fill="hold">
                            <p:stCondLst>
                              <p:cond delay="1000"/>
                            </p:stCondLst>
                            <p:childTnLst>
                              <p:par>
                                <p:cTn id="15" presetClass="entr" nodeType="afterEffect" presetSubtype="4" presetID="2" grpId="1" fill="hold">
                                  <p:stCondLst>
                                    <p:cond delay="0"/>
                                  </p:stCondLst>
                                  <p:iterate type="el" backwards="0">
                                    <p:tmAbs val="0"/>
                                  </p:iterate>
                                  <p:childTnLst>
                                    <p:set>
                                      <p:cBhvr>
                                        <p:cTn id="16" fill="hold"/>
                                        <p:tgtEl>
                                          <p:spTgt spid="170">
                                            <p:txEl>
                                              <p:pRg st="5" end="5"/>
                                            </p:txEl>
                                          </p:spTgt>
                                        </p:tgtEl>
                                        <p:attrNameLst>
                                          <p:attrName>style.visibility</p:attrName>
                                        </p:attrNameLst>
                                      </p:cBhvr>
                                      <p:to>
                                        <p:strVal val="visible"/>
                                      </p:to>
                                    </p:set>
                                    <p:anim calcmode="lin" valueType="num">
                                      <p:cBhvr>
                                        <p:cTn id="17" dur="500" fill="hold"/>
                                        <p:tgtEl>
                                          <p:spTgt spid="170">
                                            <p:txEl>
                                              <p:pRg st="5" end="5"/>
                                            </p:txEl>
                                          </p:spTgt>
                                        </p:tgtEl>
                                        <p:attrNameLst>
                                          <p:attrName>ppt_x</p:attrName>
                                        </p:attrNameLst>
                                      </p:cBhvr>
                                      <p:tavLst>
                                        <p:tav tm="0">
                                          <p:val>
                                            <p:strVal val="#ppt_x"/>
                                          </p:val>
                                        </p:tav>
                                        <p:tav tm="100000">
                                          <p:val>
                                            <p:strVal val="#ppt_x"/>
                                          </p:val>
                                        </p:tav>
                                      </p:tavLst>
                                    </p:anim>
                                    <p:anim calcmode="lin" valueType="num">
                                      <p:cBhvr>
                                        <p:cTn id="18" dur="500" fill="hold"/>
                                        <p:tgtEl>
                                          <p:spTgt spid="170">
                                            <p:txEl>
                                              <p:pRg st="5" end="5"/>
                                            </p:txEl>
                                          </p:spTgt>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Class="entr" nodeType="afterEffect" presetSubtype="4" presetID="2" grpId="1" fill="hold">
                                  <p:stCondLst>
                                    <p:cond delay="0"/>
                                  </p:stCondLst>
                                  <p:iterate type="el" backwards="0">
                                    <p:tmAbs val="0"/>
                                  </p:iterate>
                                  <p:childTnLst>
                                    <p:set>
                                      <p:cBhvr>
                                        <p:cTn id="21" fill="hold"/>
                                        <p:tgtEl>
                                          <p:spTgt spid="170">
                                            <p:txEl>
                                              <p:pRg st="6" end="6"/>
                                            </p:txEl>
                                          </p:spTgt>
                                        </p:tgtEl>
                                        <p:attrNameLst>
                                          <p:attrName>style.visibility</p:attrName>
                                        </p:attrNameLst>
                                      </p:cBhvr>
                                      <p:to>
                                        <p:strVal val="visible"/>
                                      </p:to>
                                    </p:set>
                                    <p:anim calcmode="lin" valueType="num">
                                      <p:cBhvr>
                                        <p:cTn id="22" dur="500" fill="hold"/>
                                        <p:tgtEl>
                                          <p:spTgt spid="170">
                                            <p:txEl>
                                              <p:pRg st="6" end="6"/>
                                            </p:txEl>
                                          </p:spTgt>
                                        </p:tgtEl>
                                        <p:attrNameLst>
                                          <p:attrName>ppt_x</p:attrName>
                                        </p:attrNameLst>
                                      </p:cBhvr>
                                      <p:tavLst>
                                        <p:tav tm="0">
                                          <p:val>
                                            <p:strVal val="#ppt_x"/>
                                          </p:val>
                                        </p:tav>
                                        <p:tav tm="100000">
                                          <p:val>
                                            <p:strVal val="#ppt_x"/>
                                          </p:val>
                                        </p:tav>
                                      </p:tavLst>
                                    </p:anim>
                                    <p:anim calcmode="lin" valueType="num">
                                      <p:cBhvr>
                                        <p:cTn id="23" dur="500" fill="hold"/>
                                        <p:tgtEl>
                                          <p:spTgt spid="170">
                                            <p:txEl>
                                              <p:pRg st="6" end="6"/>
                                            </p:txEl>
                                          </p:spTgt>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Class="entr" nodeType="afterEffect" presetSubtype="4" presetID="2" grpId="1" fill="hold">
                                  <p:stCondLst>
                                    <p:cond delay="0"/>
                                  </p:stCondLst>
                                  <p:iterate type="el" backwards="0">
                                    <p:tmAbs val="0"/>
                                  </p:iterate>
                                  <p:childTnLst>
                                    <p:set>
                                      <p:cBhvr>
                                        <p:cTn id="26" fill="hold"/>
                                        <p:tgtEl>
                                          <p:spTgt spid="170">
                                            <p:txEl>
                                              <p:pRg st="7" end="7"/>
                                            </p:txEl>
                                          </p:spTgt>
                                        </p:tgtEl>
                                        <p:attrNameLst>
                                          <p:attrName>style.visibility</p:attrName>
                                        </p:attrNameLst>
                                      </p:cBhvr>
                                      <p:to>
                                        <p:strVal val="visible"/>
                                      </p:to>
                                    </p:set>
                                    <p:anim calcmode="lin" valueType="num">
                                      <p:cBhvr>
                                        <p:cTn id="27" dur="500" fill="hold"/>
                                        <p:tgtEl>
                                          <p:spTgt spid="170">
                                            <p:txEl>
                                              <p:pRg st="7" end="7"/>
                                            </p:txEl>
                                          </p:spTgt>
                                        </p:tgtEl>
                                        <p:attrNameLst>
                                          <p:attrName>ppt_x</p:attrName>
                                        </p:attrNameLst>
                                      </p:cBhvr>
                                      <p:tavLst>
                                        <p:tav tm="0">
                                          <p:val>
                                            <p:strVal val="#ppt_x"/>
                                          </p:val>
                                        </p:tav>
                                        <p:tav tm="100000">
                                          <p:val>
                                            <p:strVal val="#ppt_x"/>
                                          </p:val>
                                        </p:tav>
                                      </p:tavLst>
                                    </p:anim>
                                    <p:anim calcmode="lin" valueType="num">
                                      <p:cBhvr>
                                        <p:cTn id="28" dur="500" fill="hold"/>
                                        <p:tgtEl>
                                          <p:spTgt spid="170">
                                            <p:txEl>
                                              <p:pRg st="7" end="7"/>
                                            </p:txEl>
                                          </p:spTgt>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Class="entr" nodeType="afterEffect" presetSubtype="4" presetID="2" grpId="1" fill="hold">
                                  <p:stCondLst>
                                    <p:cond delay="0"/>
                                  </p:stCondLst>
                                  <p:iterate type="el" backwards="0">
                                    <p:tmAbs val="0"/>
                                  </p:iterate>
                                  <p:childTnLst>
                                    <p:set>
                                      <p:cBhvr>
                                        <p:cTn id="31" fill="hold"/>
                                        <p:tgtEl>
                                          <p:spTgt spid="170">
                                            <p:txEl>
                                              <p:pRg st="8" end="8"/>
                                            </p:txEl>
                                          </p:spTgt>
                                        </p:tgtEl>
                                        <p:attrNameLst>
                                          <p:attrName>style.visibility</p:attrName>
                                        </p:attrNameLst>
                                      </p:cBhvr>
                                      <p:to>
                                        <p:strVal val="visible"/>
                                      </p:to>
                                    </p:set>
                                    <p:anim calcmode="lin" valueType="num">
                                      <p:cBhvr>
                                        <p:cTn id="32" dur="500" fill="hold"/>
                                        <p:tgtEl>
                                          <p:spTgt spid="170">
                                            <p:txEl>
                                              <p:pRg st="8" end="8"/>
                                            </p:txEl>
                                          </p:spTgt>
                                        </p:tgtEl>
                                        <p:attrNameLst>
                                          <p:attrName>ppt_x</p:attrName>
                                        </p:attrNameLst>
                                      </p:cBhvr>
                                      <p:tavLst>
                                        <p:tav tm="0">
                                          <p:val>
                                            <p:strVal val="#ppt_x"/>
                                          </p:val>
                                        </p:tav>
                                        <p:tav tm="100000">
                                          <p:val>
                                            <p:strVal val="#ppt_x"/>
                                          </p:val>
                                        </p:tav>
                                      </p:tavLst>
                                    </p:anim>
                                    <p:anim calcmode="lin" valueType="num">
                                      <p:cBhvr>
                                        <p:cTn id="33" dur="500" fill="hold"/>
                                        <p:tgtEl>
                                          <p:spTgt spid="170">
                                            <p:txEl>
                                              <p:pRg st="8" end="8"/>
                                            </p:txEl>
                                          </p:spTgt>
                                        </p:tgtEl>
                                        <p:attrNameLst>
                                          <p:attrName>ppt_y</p:attrName>
                                        </p:attrNameLst>
                                      </p:cBhvr>
                                      <p:tavLst>
                                        <p:tav tm="0">
                                          <p:val>
                                            <p:strVal val="1+#ppt_h/2"/>
                                          </p:val>
                                        </p:tav>
                                        <p:tav tm="100000">
                                          <p:val>
                                            <p:strVal val="#ppt_y"/>
                                          </p:val>
                                        </p:tav>
                                      </p:tavLst>
                                    </p:anim>
                                  </p:childTnLst>
                                </p:cTn>
                              </p:par>
                            </p:childTnLst>
                          </p:cTn>
                        </p:par>
                        <p:par>
                          <p:cTn id="34" fill="hold">
                            <p:stCondLst>
                              <p:cond delay="3000"/>
                            </p:stCondLst>
                            <p:childTnLst>
                              <p:par>
                                <p:cTn id="35" presetClass="entr" nodeType="afterEffect" presetSubtype="4" presetID="2" grpId="1" fill="hold">
                                  <p:stCondLst>
                                    <p:cond delay="0"/>
                                  </p:stCondLst>
                                  <p:iterate type="el" backwards="0">
                                    <p:tmAbs val="0"/>
                                  </p:iterate>
                                  <p:childTnLst>
                                    <p:set>
                                      <p:cBhvr>
                                        <p:cTn id="36" fill="hold"/>
                                        <p:tgtEl>
                                          <p:spTgt spid="170">
                                            <p:txEl>
                                              <p:pRg st="9" end="9"/>
                                            </p:txEl>
                                          </p:spTgt>
                                        </p:tgtEl>
                                        <p:attrNameLst>
                                          <p:attrName>style.visibility</p:attrName>
                                        </p:attrNameLst>
                                      </p:cBhvr>
                                      <p:to>
                                        <p:strVal val="visible"/>
                                      </p:to>
                                    </p:set>
                                    <p:anim calcmode="lin" valueType="num">
                                      <p:cBhvr>
                                        <p:cTn id="37" dur="500" fill="hold"/>
                                        <p:tgtEl>
                                          <p:spTgt spid="170">
                                            <p:txEl>
                                              <p:pRg st="9" end="9"/>
                                            </p:txEl>
                                          </p:spTgt>
                                        </p:tgtEl>
                                        <p:attrNameLst>
                                          <p:attrName>ppt_x</p:attrName>
                                        </p:attrNameLst>
                                      </p:cBhvr>
                                      <p:tavLst>
                                        <p:tav tm="0">
                                          <p:val>
                                            <p:strVal val="#ppt_x"/>
                                          </p:val>
                                        </p:tav>
                                        <p:tav tm="100000">
                                          <p:val>
                                            <p:strVal val="#ppt_x"/>
                                          </p:val>
                                        </p:tav>
                                      </p:tavLst>
                                    </p:anim>
                                    <p:anim calcmode="lin" valueType="num">
                                      <p:cBhvr>
                                        <p:cTn id="38" dur="500" fill="hold"/>
                                        <p:tgtEl>
                                          <p:spTgt spid="170">
                                            <p:txEl>
                                              <p:pRg st="9" end="9"/>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170" grpId="1"/>
    </p:bldLst>
  </p:timing>
</p:sld>
</file>

<file path=ppt/slides/slide7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7" name="Title 1"/>
          <p:cNvSpPr txBox="1"/>
          <p:nvPr>
            <p:ph type="title"/>
          </p:nvPr>
        </p:nvSpPr>
        <p:spPr>
          <a:prstGeom prst="rect">
            <a:avLst/>
          </a:prstGeom>
        </p:spPr>
        <p:txBody>
          <a:bodyPr/>
          <a:lstStyle/>
          <a:p>
            <a:pPr/>
            <a:r>
              <a:t>802.11n/ax</a:t>
            </a:r>
          </a:p>
        </p:txBody>
      </p:sp>
      <p:sp>
        <p:nvSpPr>
          <p:cNvPr id="958"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59" name="Content Placeholder 3"/>
          <p:cNvSpPr txBox="1"/>
          <p:nvPr>
            <p:ph type="body" idx="1"/>
          </p:nvPr>
        </p:nvSpPr>
        <p:spPr>
          <a:xfrm>
            <a:off x="0" y="1600200"/>
            <a:ext cx="9144000" cy="5105400"/>
          </a:xfrm>
          <a:prstGeom prst="rect">
            <a:avLst/>
          </a:prstGeom>
        </p:spPr>
        <p:txBody>
          <a:bodyPr/>
          <a:lstStyle/>
          <a:p>
            <a:pPr marL="288036" indent="-288036" defTabSz="822959">
              <a:spcBef>
                <a:spcPts val="600"/>
              </a:spcBef>
              <a:defRPr sz="2609"/>
            </a:pPr>
            <a:r>
              <a:t>802.11n</a:t>
            </a:r>
          </a:p>
          <a:p>
            <a:pPr lvl="1" marL="576072" indent="-246888" defTabSz="822959">
              <a:spcBef>
                <a:spcPts val="400"/>
              </a:spcBef>
              <a:buClr>
                <a:schemeClr val="accent1"/>
              </a:buClr>
              <a:defRPr sz="2340"/>
            </a:pPr>
            <a:r>
              <a:t>Introduced in 2009</a:t>
            </a:r>
          </a:p>
          <a:p>
            <a:pPr lvl="1" marL="576072" indent="-246888" defTabSz="822959">
              <a:spcBef>
                <a:spcPts val="400"/>
              </a:spcBef>
              <a:buClr>
                <a:schemeClr val="accent1"/>
              </a:buClr>
              <a:defRPr sz="2340"/>
            </a:pPr>
            <a:r>
              <a:t>Multiple Input Multiple Output (MIMO)</a:t>
            </a:r>
          </a:p>
          <a:p>
            <a:pPr lvl="2" marL="822959" indent="-205739" defTabSz="822959">
              <a:spcBef>
                <a:spcPts val="400"/>
              </a:spcBef>
              <a:defRPr sz="2070"/>
            </a:pPr>
            <a:r>
              <a:t>Multiple send and receive antennas per devices (up to four)</a:t>
            </a:r>
          </a:p>
          <a:p>
            <a:pPr lvl="2" marL="822959" indent="-205739" defTabSz="822959">
              <a:spcBef>
                <a:spcPts val="400"/>
              </a:spcBef>
              <a:defRPr sz="2070"/>
            </a:pPr>
            <a:r>
              <a:t>Data stream is multiplexed across all antennas</a:t>
            </a:r>
          </a:p>
          <a:p>
            <a:pPr lvl="1" marL="576072" indent="-246888" defTabSz="822959">
              <a:spcBef>
                <a:spcPts val="400"/>
              </a:spcBef>
              <a:buClr>
                <a:schemeClr val="accent1"/>
              </a:buClr>
              <a:defRPr sz="2340"/>
            </a:pPr>
            <a:r>
              <a:t>Maximum 600 Mbps transfer rate (in a 4x4 configuration)</a:t>
            </a:r>
          </a:p>
          <a:p>
            <a:pPr lvl="1" marL="576072" indent="-246888" defTabSz="822959">
              <a:spcBef>
                <a:spcPts val="400"/>
              </a:spcBef>
              <a:buClr>
                <a:schemeClr val="accent1"/>
              </a:buClr>
              <a:defRPr sz="2340"/>
            </a:pPr>
            <a:r>
              <a:t>300 Mbps is more common (2x2 configuration)</a:t>
            </a:r>
          </a:p>
          <a:p>
            <a:pPr marL="288036" indent="-288036" defTabSz="822959">
              <a:spcBef>
                <a:spcPts val="600"/>
              </a:spcBef>
              <a:defRPr sz="2609"/>
            </a:pPr>
            <a:r>
              <a:t>802.11ac</a:t>
            </a:r>
          </a:p>
          <a:p>
            <a:pPr lvl="1" marL="576072" indent="-246888" defTabSz="822959">
              <a:spcBef>
                <a:spcPts val="400"/>
              </a:spcBef>
              <a:buClr>
                <a:schemeClr val="accent1"/>
              </a:buClr>
              <a:defRPr sz="2340"/>
            </a:pPr>
            <a:r>
              <a:t>December 2013</a:t>
            </a:r>
          </a:p>
          <a:p>
            <a:pPr lvl="1" marL="576072" indent="-246888" defTabSz="822959">
              <a:spcBef>
                <a:spcPts val="400"/>
              </a:spcBef>
              <a:buClr>
                <a:schemeClr val="accent1"/>
              </a:buClr>
              <a:defRPr sz="2340"/>
            </a:pPr>
            <a:r>
              <a:t>8x8 MIMO in the 5 GHz band, 500 Mbps – 1 GBps rates</a:t>
            </a:r>
          </a:p>
          <a:p>
            <a:pPr marL="288036" indent="-288036" defTabSz="822959">
              <a:spcBef>
                <a:spcPts val="600"/>
              </a:spcBef>
              <a:defRPr sz="2609"/>
            </a:pPr>
            <a:r>
              <a:t>802.11ax</a:t>
            </a:r>
          </a:p>
          <a:p>
            <a:pPr lvl="1" marL="576072" indent="-246888" defTabSz="822959">
              <a:spcBef>
                <a:spcPts val="400"/>
              </a:spcBef>
              <a:buClr>
                <a:schemeClr val="accent1"/>
              </a:buClr>
              <a:defRPr sz="2340"/>
            </a:pPr>
            <a:r>
              <a:t>December 2018</a:t>
            </a:r>
          </a:p>
          <a:p>
            <a:pPr lvl="1" marL="576072" indent="-246888" defTabSz="822959">
              <a:spcBef>
                <a:spcPts val="400"/>
              </a:spcBef>
              <a:buClr>
                <a:schemeClr val="accent1"/>
              </a:buClr>
              <a:defRPr sz="2340"/>
            </a:pPr>
            <a:r>
              <a:t>1.75 Gbps</a:t>
            </a:r>
          </a:p>
        </p:txBody>
      </p:sp>
    </p:spTree>
  </p:cSld>
  <p:clrMapOvr>
    <a:masterClrMapping/>
  </p:clrMapOvr>
  <p:transition xmlns:p14="http://schemas.microsoft.com/office/powerpoint/2010/main" spd="med" advClick="1"/>
</p:sld>
</file>

<file path=ppt/slides/slide7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1" name="Title"/>
          <p:cNvSpPr txBox="1"/>
          <p:nvPr>
            <p:ph type="title"/>
          </p:nvPr>
        </p:nvSpPr>
        <p:spPr>
          <a:prstGeom prst="rect">
            <a:avLst/>
          </a:prstGeom>
        </p:spPr>
        <p:txBody>
          <a:bodyPr/>
          <a:lstStyle/>
          <a:p>
            <a:pPr/>
          </a:p>
        </p:txBody>
      </p:sp>
      <p:sp>
        <p:nvSpPr>
          <p:cNvPr id="962" name="Slide Number"/>
          <p:cNvSpPr txBox="1"/>
          <p:nvPr>
            <p:ph type="sldNum" sz="quarter" idx="2"/>
          </p:nvPr>
        </p:nvSpPr>
        <p:spPr>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
        <p:nvSpPr>
          <p:cNvPr id="963" name="Body"/>
          <p:cNvSpPr txBox="1"/>
          <p:nvPr>
            <p:ph type="body" idx="1"/>
          </p:nvPr>
        </p:nvSpPr>
        <p:spPr>
          <a:prstGeom prst="rect">
            <a:avLst/>
          </a:prstGeom>
        </p:spPr>
        <p:txBody>
          <a:bodyPr/>
          <a:lstStyle/>
          <a:p>
            <a:pPr/>
          </a:p>
        </p:txBody>
      </p:sp>
      <p:pic>
        <p:nvPicPr>
          <p:cNvPr id="964" name="Image" descr="Image"/>
          <p:cNvPicPr>
            <a:picLocks noChangeAspect="1"/>
          </p:cNvPicPr>
          <p:nvPr/>
        </p:nvPicPr>
        <p:blipFill>
          <a:blip r:embed="rId2">
            <a:extLst/>
          </a:blip>
          <a:stretch>
            <a:fillRect/>
          </a:stretch>
        </p:blipFill>
        <p:spPr>
          <a:xfrm>
            <a:off x="893042" y="0"/>
            <a:ext cx="7357917" cy="6858000"/>
          </a:xfrm>
          <a:prstGeom prst="rect">
            <a:avLst/>
          </a:prstGeom>
          <a:ln w="12700">
            <a:miter lim="400000"/>
          </a:ln>
        </p:spPr>
      </p:pic>
    </p:spTree>
  </p:cSld>
  <p:clrMapOvr>
    <a:masterClrMapping/>
  </p:clrMapOvr>
  <p:transition xmlns:p14="http://schemas.microsoft.com/office/powerpoint/2010/main" spd="med" advClick="1"/>
</p:sld>
</file>

<file path=ppt/slides/slide7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66" name="Title 1"/>
          <p:cNvSpPr txBox="1"/>
          <p:nvPr>
            <p:ph type="title"/>
          </p:nvPr>
        </p:nvSpPr>
        <p:spPr>
          <a:prstGeom prst="rect">
            <a:avLst/>
          </a:prstGeom>
        </p:spPr>
        <p:txBody>
          <a:bodyPr/>
          <a:lstStyle/>
          <a:p>
            <a:pPr/>
            <a:r>
              <a:t>801.11 is Complicated</a:t>
            </a:r>
          </a:p>
        </p:txBody>
      </p:sp>
      <p:sp>
        <p:nvSpPr>
          <p:cNvPr id="967" name="Slide Number Placeholder 2"/>
          <p:cNvSpPr txBox="1"/>
          <p:nvPr>
            <p:ph type="sldNum" sz="quarter" idx="2"/>
          </p:nvPr>
        </p:nvSpPr>
        <p:spPr>
          <a:xfrm>
            <a:off x="106779" y="1248650"/>
            <a:ext cx="31984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968" name="Content Placeholder 3"/>
          <p:cNvSpPr txBox="1"/>
          <p:nvPr>
            <p:ph type="body" idx="1"/>
          </p:nvPr>
        </p:nvSpPr>
        <p:spPr>
          <a:prstGeom prst="rect">
            <a:avLst/>
          </a:prstGeom>
        </p:spPr>
        <p:txBody>
          <a:bodyPr/>
          <a:lstStyle/>
          <a:p>
            <a:pPr/>
            <a:r>
              <a:t>We’ve only scratched the surface of 802.11</a:t>
            </a:r>
          </a:p>
          <a:p>
            <a:pPr lvl="1" marL="640080" indent="-274320">
              <a:spcBef>
                <a:spcPts val="500"/>
              </a:spcBef>
              <a:buClr>
                <a:schemeClr val="accent1"/>
              </a:buClr>
              <a:defRPr sz="2600"/>
            </a:pPr>
            <a:r>
              <a:t>Association – how do clients connect to access points?</a:t>
            </a:r>
          </a:p>
          <a:p>
            <a:pPr lvl="2" marL="914400" indent="-228600">
              <a:spcBef>
                <a:spcPts val="500"/>
              </a:spcBef>
              <a:defRPr sz="2300"/>
            </a:pPr>
            <a:r>
              <a:t>Scanning</a:t>
            </a:r>
          </a:p>
          <a:p>
            <a:pPr lvl="2" marL="914400" indent="-228600">
              <a:spcBef>
                <a:spcPts val="500"/>
              </a:spcBef>
              <a:defRPr sz="2300"/>
            </a:pPr>
            <a:r>
              <a:t>What about roaming?</a:t>
            </a:r>
          </a:p>
          <a:p>
            <a:pPr lvl="1" marL="640080" indent="-274320">
              <a:spcBef>
                <a:spcPts val="500"/>
              </a:spcBef>
              <a:buClr>
                <a:schemeClr val="accent1"/>
              </a:buClr>
              <a:defRPr sz="2600"/>
            </a:pPr>
            <a:r>
              <a:t>Variable sending rates to combat noisy channels</a:t>
            </a:r>
          </a:p>
          <a:p>
            <a:pPr lvl="1" marL="640080" indent="-274320">
              <a:spcBef>
                <a:spcPts val="500"/>
              </a:spcBef>
              <a:buClr>
                <a:schemeClr val="accent1"/>
              </a:buClr>
              <a:defRPr sz="2600"/>
            </a:pPr>
            <a:r>
              <a:t>Infrastructure vs. ad-hoc vs. point-to-point</a:t>
            </a:r>
          </a:p>
          <a:p>
            <a:pPr lvl="2" marL="914400" indent="-228600">
              <a:spcBef>
                <a:spcPts val="500"/>
              </a:spcBef>
              <a:defRPr sz="2300"/>
            </a:pPr>
            <a:r>
              <a:t>Mesh networks and mesh routing</a:t>
            </a:r>
          </a:p>
          <a:p>
            <a:pPr lvl="1" marL="640080" indent="-274320">
              <a:spcBef>
                <a:spcPts val="500"/>
              </a:spcBef>
              <a:buClr>
                <a:schemeClr val="accent1"/>
              </a:buClr>
              <a:defRPr sz="2600"/>
            </a:pPr>
            <a:r>
              <a:t>Power saving optimizations</a:t>
            </a:r>
          </a:p>
          <a:p>
            <a:pPr lvl="2" marL="914400" indent="-228600">
              <a:spcBef>
                <a:spcPts val="500"/>
              </a:spcBef>
              <a:defRPr sz="2300"/>
            </a:pPr>
            <a:r>
              <a:t>How do you sleep and also guarantee no lost messages?</a:t>
            </a:r>
          </a:p>
          <a:p>
            <a:pPr lvl="1" marL="640080" indent="-274320">
              <a:spcBef>
                <a:spcPts val="500"/>
              </a:spcBef>
              <a:buClr>
                <a:schemeClr val="accent1"/>
              </a:buClr>
              <a:defRPr sz="2600"/>
            </a:pPr>
            <a:r>
              <a:t>Security and encryption (WEP, WAP, 802.11x)</a:t>
            </a:r>
          </a:p>
          <a:p>
            <a:pPr/>
            <a:r>
              <a:t>This is why there are courses on wireless networking</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4" name="Title 1"/>
          <p:cNvSpPr txBox="1"/>
          <p:nvPr>
            <p:ph type="title"/>
          </p:nvPr>
        </p:nvSpPr>
        <p:spPr>
          <a:prstGeom prst="rect">
            <a:avLst/>
          </a:prstGeom>
        </p:spPr>
        <p:txBody>
          <a:bodyPr/>
          <a:lstStyle/>
          <a:p>
            <a:pPr/>
            <a:r>
              <a:t>More Resources</a:t>
            </a:r>
          </a:p>
        </p:txBody>
      </p:sp>
      <p:sp>
        <p:nvSpPr>
          <p:cNvPr id="175" name="Slide Number Placeholder 2"/>
          <p:cNvSpPr txBox="1"/>
          <p:nvPr>
            <p:ph type="sldNum" sz="quarter" idx="2"/>
          </p:nvPr>
        </p:nvSpPr>
        <p:spPr>
          <a:xfrm>
            <a:off x="160704" y="1248650"/>
            <a:ext cx="211992" cy="320041"/>
          </a:xfrm>
          <a:prstGeom prst="rect">
            <a:avLst/>
          </a:prstGeom>
          <a:extLst>
            <a:ext uri="{C572A759-6A51-4108-AA02-DFA0A04FC94B}">
              <ma14:wrappingTextBoxFlag xmlns:ma14="http://schemas.microsoft.com/office/mac/drawingml/2011/main" val="1"/>
            </a:ext>
          </a:extLst>
        </p:spPr>
        <p:txBody>
          <a:bodyPr/>
          <a:lstStyle>
            <a:lvl1pPr>
              <a:lnSpc>
                <a:spcPct val="80000"/>
              </a:lnSpc>
              <a:defRPr sz="1600"/>
            </a:lvl1pPr>
          </a:lstStyle>
          <a:p>
            <a:pPr/>
            <a:fld id="{86CB4B4D-7CA3-9044-876B-883B54F8677D}" type="slidenum"/>
          </a:p>
        </p:txBody>
      </p:sp>
      <p:sp>
        <p:nvSpPr>
          <p:cNvPr id="176" name="Content Placeholder 3"/>
          <p:cNvSpPr txBox="1"/>
          <p:nvPr>
            <p:ph type="body" idx="1"/>
          </p:nvPr>
        </p:nvSpPr>
        <p:spPr>
          <a:xfrm>
            <a:off x="152400" y="1610840"/>
            <a:ext cx="8839200" cy="5105401"/>
          </a:xfrm>
          <a:prstGeom prst="rect">
            <a:avLst/>
          </a:prstGeom>
        </p:spPr>
        <p:txBody>
          <a:bodyPr/>
          <a:lstStyle>
            <a:lvl2pPr marL="640080" indent="-274320">
              <a:spcBef>
                <a:spcPts val="500"/>
              </a:spcBef>
              <a:buClr>
                <a:schemeClr val="accent1"/>
              </a:buClr>
              <a:defRPr sz="2600" u="sng">
                <a:solidFill>
                  <a:srgbClr val="FF8119"/>
                </a:solidFill>
                <a:uFill>
                  <a:solidFill>
                    <a:srgbClr val="FF8119"/>
                  </a:solidFill>
                </a:uFill>
                <a:hlinkClick r:id="rId2" invalidUrl="" action="" tgtFrame="" tooltip="" history="1" highlightClick="0" endSnd="0"/>
              </a:defRPr>
            </a:lvl2pPr>
          </a:lstStyle>
          <a:p>
            <a:pPr/>
            <a:r>
              <a:t>Beej’s famous socket tutorial</a:t>
            </a:r>
          </a:p>
          <a:p>
            <a:pPr lvl="1">
              <a:defRPr u="none">
                <a:solidFill>
                  <a:srgbClr val="000000"/>
                </a:solidFill>
                <a:uFillTx/>
              </a:defRPr>
            </a:pPr>
            <a:r>
              <a:rPr u="sng">
                <a:solidFill>
                  <a:srgbClr val="FF8119"/>
                </a:solidFill>
                <a:uFill>
                  <a:solidFill>
                    <a:srgbClr val="FF8119"/>
                  </a:solidFill>
                </a:uFill>
                <a:hlinkClick r:id="rId2" invalidUrl="" action="" tgtFrame="" tooltip="" history="1" highlightClick="0" endSnd="0"/>
              </a:rPr>
              <a:t>https://beej.us/guide/bgnet/</a:t>
            </a:r>
          </a:p>
        </p:txBody>
      </p:sp>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8" name="Wireshark"/>
          <p:cNvSpPr txBox="1"/>
          <p:nvPr>
            <p:ph type="title"/>
          </p:nvPr>
        </p:nvSpPr>
        <p:spPr>
          <a:prstGeom prst="rect">
            <a:avLst/>
          </a:prstGeom>
        </p:spPr>
        <p:txBody>
          <a:bodyPr/>
          <a:lstStyle/>
          <a:p>
            <a:pPr/>
            <a:r>
              <a:t>Wireshark</a:t>
            </a:r>
          </a:p>
        </p:txBody>
      </p:sp>
      <p:sp>
        <p:nvSpPr>
          <p:cNvPr id="179" name="Slide Number"/>
          <p:cNvSpPr txBox="1"/>
          <p:nvPr>
            <p:ph type="sldNum" sz="quarter" idx="2"/>
          </p:nvPr>
        </p:nvSpPr>
        <p:spPr>
          <a:xfrm>
            <a:off x="180221" y="1221911"/>
            <a:ext cx="225474" cy="332741"/>
          </a:xfrm>
          <a:prstGeom prst="rect">
            <a:avLst/>
          </a:prstGeom>
          <a:extLst>
            <a:ext uri="{C572A759-6A51-4108-AA02-DFA0A04FC94B}">
              <ma14:wrappingTextBoxFlag xmlns:ma14="http://schemas.microsoft.com/office/mac/drawingml/2011/main" val="1"/>
            </a:ext>
          </a:extLst>
        </p:spPr>
        <p:txBody>
          <a:bodyPr/>
          <a:lstStyle/>
          <a:p>
            <a:pPr/>
            <a:fld id="{86CB4B4D-7CA3-9044-876B-883B54F8677D}" type="slidenum"/>
          </a:p>
        </p:txBody>
      </p:sp>
    </p:spTree>
  </p:cSld>
  <p:clrMapOvr>
    <a:masterClrMapping/>
  </p:clrMapOvr>
  <p:transition xmlns:p14="http://schemas.microsoft.com/office/powerpoint/2010/main" spd="med" advClick="1"/>
</p:sld>
</file>

<file path=ppt/theme/theme1.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Median">
      <a:majorFont>
        <a:latin typeface="Helvetica"/>
        <a:ea typeface="Helvetica"/>
        <a:cs typeface="Helvetica"/>
      </a:majorFont>
      <a:minorFont>
        <a:latin typeface="Calibri"/>
        <a:ea typeface="Calibri"/>
        <a:cs typeface="Calibri"/>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Median">
  <a:themeElements>
    <a:clrScheme name="Median">
      <a:dk1>
        <a:srgbClr val="000000"/>
      </a:dk1>
      <a:lt1>
        <a:srgbClr val="FFFFFF"/>
      </a:lt1>
      <a:dk2>
        <a:srgbClr val="A7A7A7"/>
      </a:dk2>
      <a:lt2>
        <a:srgbClr val="535353"/>
      </a:lt2>
      <a:accent1>
        <a:srgbClr val="2DA2BF"/>
      </a:accent1>
      <a:accent2>
        <a:srgbClr val="DA1F28"/>
      </a:accent2>
      <a:accent3>
        <a:srgbClr val="EB641B"/>
      </a:accent3>
      <a:accent4>
        <a:srgbClr val="39639D"/>
      </a:accent4>
      <a:accent5>
        <a:srgbClr val="474B78"/>
      </a:accent5>
      <a:accent6>
        <a:srgbClr val="7D3C4A"/>
      </a:accent6>
      <a:hlink>
        <a:srgbClr val="0000FF"/>
      </a:hlink>
      <a:folHlink>
        <a:srgbClr val="FF00FF"/>
      </a:folHlink>
    </a:clrScheme>
    <a:fontScheme name="Median">
      <a:majorFont>
        <a:latin typeface="Helvetica"/>
        <a:ea typeface="Helvetica"/>
        <a:cs typeface="Helvetica"/>
      </a:majorFont>
      <a:minorFont>
        <a:latin typeface="Calibri"/>
        <a:ea typeface="Calibri"/>
        <a:cs typeface="Calibri"/>
      </a:minorFont>
    </a:fontScheme>
    <a:fmtScheme name="Median">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
          <a:effectLst>
            <a:outerShdw sx="100000" sy="100000" kx="0" ky="0" algn="b" rotWithShape="0" blurRad="38100" dist="30000" dir="5400000">
              <a:srgbClr val="000000">
                <a:alpha val="45000"/>
              </a:srgbClr>
            </a:outerShdw>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45719" tIns="45719" rIns="45719" bIns="45719" numCol="1" spcCol="38100" rtlCol="0" anchor="ctr"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19050" cap="flat">
          <a:solidFill>
            <a:schemeClr val="accent1"/>
          </a:solidFill>
          <a:prstDash val="solid"/>
          <a:round/>
        </a:ln>
        <a:effectLst>
          <a:outerShdw sx="100000" sy="100000" kx="0" ky="0" algn="b" rotWithShape="0" blurRad="38100" dist="30000" dir="5400000">
            <a:srgbClr val="000000">
              <a:alpha val="45000"/>
            </a:srgbClr>
          </a:outerShdw>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Tw Cen MT"/>
            <a:ea typeface="Tw Cen MT"/>
            <a:cs typeface="Tw Cen MT"/>
            <a:sym typeface="Tw Cen MT"/>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