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70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/>
            </a:pPr>
            <a:r>
              <a:rPr sz="2400"/>
              <a:t>Ask for definitions of security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/>
            </a:pPr>
            <a:r>
              <a:rPr sz="2400"/>
              <a:t>Ask for definitions of security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/>
            </a:pPr>
            <a:r>
              <a:rPr sz="2400"/>
              <a:t>Ask for definitions of security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/>
            </a:pPr>
            <a:r>
              <a:rPr sz="2400"/>
              <a:t>Ask for definitions of security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9" name="Shape 3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We'll see why memory disclosure (even without disclosing TLS keys) is such a problem when we talk about memory corruption vulnerabilities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5" name="Shape 3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Fundamental problem is that server trusts and does not verify the length value</a:t>
            </a:r>
          </a:p>
          <a:p>
            <a:pPr/>
            <a:r>
              <a:t>Stupid mistake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0" y="-25400"/>
            <a:ext cx="14169133" cy="8397479"/>
          </a:xfrm>
          <a:prstGeom prst="rect">
            <a:avLst/>
          </a:prstGeom>
          <a:solidFill>
            <a:srgbClr val="4545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-23469" y="3967658"/>
            <a:ext cx="13030201" cy="2523332"/>
          </a:xfrm>
          <a:prstGeom prst="rect">
            <a:avLst/>
          </a:prstGeom>
        </p:spPr>
        <p:txBody>
          <a:bodyPr lIns="698500" tIns="698500" rIns="698500" bIns="698500"/>
          <a:lstStyle>
            <a:lvl1pPr algn="l">
              <a:defRPr sz="55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Rectangle"/>
          <p:cNvSpPr/>
          <p:nvPr/>
        </p:nvSpPr>
        <p:spPr>
          <a:xfrm>
            <a:off x="3064867" y="8532614"/>
            <a:ext cx="10091540" cy="1070372"/>
          </a:xfrm>
          <a:prstGeom prst="rect">
            <a:avLst/>
          </a:prstGeom>
          <a:solidFill>
            <a:srgbClr val="35A2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4" name="Rectangle"/>
          <p:cNvSpPr/>
          <p:nvPr/>
        </p:nvSpPr>
        <p:spPr>
          <a:xfrm>
            <a:off x="-12700" y="8532614"/>
            <a:ext cx="2914650" cy="1070372"/>
          </a:xfrm>
          <a:prstGeom prst="rect">
            <a:avLst/>
          </a:prstGeom>
          <a:solidFill>
            <a:srgbClr val="D82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15" name="CS 3700 Networks and Distributed Systems"/>
          <p:cNvSpPr txBox="1"/>
          <p:nvPr/>
        </p:nvSpPr>
        <p:spPr>
          <a:xfrm>
            <a:off x="664567" y="1606550"/>
            <a:ext cx="10789618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cap="all" sz="4400">
                <a:solidFill>
                  <a:srgbClr val="DEF5FA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cap="none" sz="6600"/>
              <a:t>CS 3700</a:t>
            </a:r>
            <a:br>
              <a:rPr cap="none" sz="6600"/>
            </a:br>
            <a:r>
              <a:rPr cap="none" sz="5500"/>
              <a:t>Networks and Distributed Systems</a:t>
            </a:r>
          </a:p>
        </p:txBody>
      </p:sp>
      <p:sp>
        <p:nvSpPr>
          <p:cNvPr id="16" name="© 2014, Alan MIslove"/>
          <p:cNvSpPr txBox="1"/>
          <p:nvPr/>
        </p:nvSpPr>
        <p:spPr>
          <a:xfrm>
            <a:off x="10550035" y="9156699"/>
            <a:ext cx="234064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© 2014, Alan MIslove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/>
          </p:nvPr>
        </p:nvSpPr>
        <p:spPr>
          <a:xfrm>
            <a:off x="952500" y="1270000"/>
            <a:ext cx="11099801" cy="7213602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78822" indent="-378822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marL="768927" indent="-311727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marL="1226127" indent="-311727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marL="1683327" indent="-311727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marL="2140527" indent="-311727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xfrm>
            <a:off x="9320107" y="8779792"/>
            <a:ext cx="3034454" cy="520701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94079" y="2596444"/>
            <a:ext cx="11216641" cy="7157156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11727" indent="-311727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marL="738702" indent="-426174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marL="1051230" indent="-426174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marL="1363758" indent="-426174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marL="1676286" indent="-426174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0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xfrm>
            <a:off x="9184640" y="9114114"/>
            <a:ext cx="2926081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894079" y="327381"/>
            <a:ext cx="11216641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14400"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894079" y="327381"/>
            <a:ext cx="11216641" cy="2269064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914400"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xfrm>
            <a:off x="894079" y="2596444"/>
            <a:ext cx="11216641" cy="7157156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310242" indent="-310242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1pPr>
            <a:lvl2pPr marL="819150" indent="-36195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2pPr>
            <a:lvl3pPr marL="1348739" indent="-434339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3pPr>
            <a:lvl4pPr marL="1854200" indent="-482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4pPr>
            <a:lvl5pPr marL="2311400" indent="-482600" defTabSz="9144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defRPr sz="3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xfrm>
            <a:off x="9184640" y="9114114"/>
            <a:ext cx="2926081" cy="3713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lan Mislove  amislove at ccs.neu.edu            Northeastern University"/>
          <p:cNvSpPr txBox="1"/>
          <p:nvPr/>
        </p:nvSpPr>
        <p:spPr>
          <a:xfrm>
            <a:off x="975359" y="9209475"/>
            <a:ext cx="11380313" cy="433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 anchor="ctr">
            <a:spAutoFit/>
          </a:bodyPr>
          <a:lstStyle>
            <a:lvl1pPr marL="41275" marR="41275">
              <a:spcBef>
                <a:spcPts val="0"/>
              </a:spcBef>
              <a:buClr>
                <a:srgbClr val="000000"/>
              </a:buClr>
              <a:buFont typeface="Arial"/>
              <a:defRPr sz="1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Alan Mislove		amislove at ccs.neu.edu	           Northeastern University</a:t>
            </a:r>
          </a:p>
        </p:txBody>
      </p:sp>
      <p:sp>
        <p:nvSpPr>
          <p:cNvPr id="133" name="Line"/>
          <p:cNvSpPr/>
          <p:nvPr/>
        </p:nvSpPr>
        <p:spPr>
          <a:xfrm>
            <a:off x="433493" y="216746"/>
            <a:ext cx="12137814" cy="225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4" name="Line"/>
          <p:cNvSpPr/>
          <p:nvPr/>
        </p:nvSpPr>
        <p:spPr>
          <a:xfrm>
            <a:off x="216746" y="433493"/>
            <a:ext cx="2259" cy="845312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5" name="Line"/>
          <p:cNvSpPr/>
          <p:nvPr/>
        </p:nvSpPr>
        <p:spPr>
          <a:xfrm>
            <a:off x="433493" y="9103359"/>
            <a:ext cx="12137814" cy="225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6" name="Line"/>
          <p:cNvSpPr/>
          <p:nvPr/>
        </p:nvSpPr>
        <p:spPr>
          <a:xfrm>
            <a:off x="12788053" y="433493"/>
            <a:ext cx="2259" cy="845312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7" name="Line"/>
          <p:cNvSpPr/>
          <p:nvPr/>
        </p:nvSpPr>
        <p:spPr>
          <a:xfrm>
            <a:off x="216746" y="216748"/>
            <a:ext cx="214490" cy="2167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0" y="9758"/>
                  <a:pt x="9634" y="123"/>
                  <a:pt x="21600" y="0"/>
                </a:cubicBez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8" name="Line"/>
          <p:cNvSpPr/>
          <p:nvPr/>
        </p:nvSpPr>
        <p:spPr>
          <a:xfrm>
            <a:off x="12571307" y="219004"/>
            <a:ext cx="219005" cy="21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8" fill="norm" stroke="1" extrusionOk="0">
                <a:moveTo>
                  <a:pt x="0" y="2"/>
                </a:moveTo>
                <a:cubicBezTo>
                  <a:pt x="11806" y="-122"/>
                  <a:pt x="21476" y="9393"/>
                  <a:pt x="21599" y="21254"/>
                </a:cubicBezTo>
                <a:cubicBezTo>
                  <a:pt x="21600" y="21329"/>
                  <a:pt x="21600" y="21403"/>
                  <a:pt x="21600" y="21478"/>
                </a:cubicBez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39" name="Line"/>
          <p:cNvSpPr/>
          <p:nvPr/>
        </p:nvSpPr>
        <p:spPr>
          <a:xfrm>
            <a:off x="219004" y="8886613"/>
            <a:ext cx="216747" cy="21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1929"/>
                  <a:pt x="0" y="0"/>
                </a:cubicBez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0" name="Line"/>
          <p:cNvSpPr/>
          <p:nvPr/>
        </p:nvSpPr>
        <p:spPr>
          <a:xfrm>
            <a:off x="12571307" y="8886613"/>
            <a:ext cx="216747" cy="216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11929"/>
                  <a:pt x="11929" y="21600"/>
                  <a:pt x="0" y="21600"/>
                </a:cubicBez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141" name="Title Text"/>
          <p:cNvSpPr txBox="1"/>
          <p:nvPr>
            <p:ph type="title"/>
          </p:nvPr>
        </p:nvSpPr>
        <p:spPr>
          <a:xfrm>
            <a:off x="975359" y="216746"/>
            <a:ext cx="11054082" cy="1842348"/>
          </a:xfrm>
          <a:prstGeom prst="rect">
            <a:avLst/>
          </a:prstGeom>
        </p:spPr>
        <p:txBody>
          <a:bodyPr lIns="72248" tIns="72248" rIns="72248" bIns="72248">
            <a:noAutofit/>
          </a:bodyPr>
          <a:lstStyle>
            <a:lvl1pPr marL="41275" marR="41275" defTabSz="914400">
              <a:defRPr sz="4400" u="sng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2" name="Body Level One…"/>
          <p:cNvSpPr txBox="1"/>
          <p:nvPr>
            <p:ph type="body" idx="1"/>
          </p:nvPr>
        </p:nvSpPr>
        <p:spPr>
          <a:xfrm>
            <a:off x="975359" y="2059093"/>
            <a:ext cx="11054082" cy="7694508"/>
          </a:xfrm>
          <a:prstGeom prst="rect">
            <a:avLst/>
          </a:prstGeom>
        </p:spPr>
        <p:txBody>
          <a:bodyPr lIns="72248" tIns="72248" rIns="72248" bIns="72248" anchor="t">
            <a:noAutofit/>
          </a:bodyPr>
          <a:lstStyle>
            <a:lvl1pPr marL="527050" marR="41275" indent="-485775" defTabSz="914400">
              <a:spcBef>
                <a:spcPts val="500"/>
              </a:spcBef>
              <a:buSzPct val="100000"/>
              <a:defRPr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898525" marR="41275" indent="-400050" defTabSz="914400">
              <a:spcBef>
                <a:spcPts val="400"/>
              </a:spcBef>
              <a:buSzPct val="100000"/>
              <a:buChar char="–"/>
              <a:defRPr sz="2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60475" marR="41275" indent="-304800" defTabSz="914400">
              <a:spcBef>
                <a:spcPts val="400"/>
              </a:spcBef>
              <a:buSzPct val="100000"/>
              <a:defRPr sz="2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727200" marR="41275" indent="-314325" defTabSz="914400">
              <a:spcBef>
                <a:spcPts val="300"/>
              </a:spcBef>
              <a:buSzPct val="100000"/>
              <a:buChar char="–"/>
              <a:defRPr sz="2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63989" marR="41275" indent="-293914" defTabSz="914400">
              <a:spcBef>
                <a:spcPts val="300"/>
              </a:spcBef>
              <a:buSzPct val="100000"/>
              <a:defRPr sz="1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xfrm>
            <a:off x="10469037" y="9224362"/>
            <a:ext cx="411472" cy="403720"/>
          </a:xfrm>
          <a:prstGeom prst="rect">
            <a:avLst/>
          </a:prstGeom>
        </p:spPr>
        <p:txBody>
          <a:bodyPr lIns="72248" tIns="72248" rIns="72248" bIns="72248" anchor="ctr"/>
          <a:lstStyle>
            <a:lvl1pPr>
              <a:defRPr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/>
          <p:nvPr>
            <p:ph type="title"/>
          </p:nvPr>
        </p:nvSpPr>
        <p:spPr>
          <a:xfrm>
            <a:off x="952500" y="438348"/>
            <a:ext cx="11099800" cy="1079501"/>
          </a:xfrm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Title Text</a:t>
            </a:r>
          </a:p>
        </p:txBody>
      </p:sp>
      <p:sp>
        <p:nvSpPr>
          <p:cNvPr id="151" name="Body Level One…"/>
          <p:cNvSpPr txBox="1"/>
          <p:nvPr>
            <p:ph type="body" idx="1"/>
          </p:nvPr>
        </p:nvSpPr>
        <p:spPr>
          <a:xfrm>
            <a:off x="952500" y="1911548"/>
            <a:ext cx="11099800" cy="6978452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  <a:buChar char="-"/>
              <a:defRPr sz="3200"/>
            </a:lvl1pPr>
            <a:lvl2pPr>
              <a:spcBef>
                <a:spcPts val="2400"/>
              </a:spcBef>
              <a:buChar char="-"/>
              <a:defRPr sz="3200"/>
            </a:lvl2pPr>
            <a:lvl3pPr>
              <a:spcBef>
                <a:spcPts val="2400"/>
              </a:spcBef>
              <a:buChar char="-"/>
              <a:defRPr sz="3200"/>
            </a:lvl3pPr>
            <a:lvl4pPr>
              <a:spcBef>
                <a:spcPts val="2400"/>
              </a:spcBef>
              <a:buChar char="-"/>
              <a:defRPr sz="3200"/>
            </a:lvl4pPr>
            <a:lvl5pPr>
              <a:spcBef>
                <a:spcPts val="2400"/>
              </a:spcBef>
              <a:buChar char="-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2" name="Slide Number"/>
          <p:cNvSpPr txBox="1"/>
          <p:nvPr>
            <p:ph type="sldNum" sz="quarter" idx="2"/>
          </p:nvPr>
        </p:nvSpPr>
        <p:spPr>
          <a:xfrm>
            <a:off x="12601116" y="9283700"/>
            <a:ext cx="312068" cy="3175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3" name="IntroSec - Fall 2014"/>
          <p:cNvSpPr txBox="1"/>
          <p:nvPr/>
        </p:nvSpPr>
        <p:spPr>
          <a:xfrm>
            <a:off x="129031" y="9283700"/>
            <a:ext cx="3488437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584200">
              <a:spcBef>
                <a:spcPts val="0"/>
              </a:spcBef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IntroSec - Fall 2014</a:t>
            </a:r>
          </a:p>
        </p:txBody>
      </p:sp>
      <p:sp>
        <p:nvSpPr>
          <p:cNvPr id="154" name="Web Security"/>
          <p:cNvSpPr txBox="1"/>
          <p:nvPr/>
        </p:nvSpPr>
        <p:spPr>
          <a:xfrm>
            <a:off x="3964533" y="9283700"/>
            <a:ext cx="5075734" cy="31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584200">
              <a:spcBef>
                <a:spcPts val="0"/>
              </a:spcBef>
              <a:defRPr sz="14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Web Security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6"/>
          <p:cNvSpPr/>
          <p:nvPr/>
        </p:nvSpPr>
        <p:spPr>
          <a:xfrm>
            <a:off x="-1" y="8492134"/>
            <a:ext cx="13004801" cy="12614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spcBef>
                <a:spcPts val="0"/>
              </a:spcBef>
              <a:defRPr sz="2400"/>
            </a:pPr>
          </a:p>
        </p:txBody>
      </p:sp>
      <p:sp>
        <p:nvSpPr>
          <p:cNvPr id="162" name="Rectangle 9"/>
          <p:cNvSpPr/>
          <p:nvPr/>
        </p:nvSpPr>
        <p:spPr>
          <a:xfrm>
            <a:off x="-13005" y="8609177"/>
            <a:ext cx="3199181" cy="1014376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spcBef>
                <a:spcPts val="0"/>
              </a:spcBef>
              <a:defRPr sz="2400"/>
            </a:pPr>
          </a:p>
        </p:txBody>
      </p:sp>
      <p:sp>
        <p:nvSpPr>
          <p:cNvPr id="163" name="Rectangle 10"/>
          <p:cNvSpPr/>
          <p:nvPr/>
        </p:nvSpPr>
        <p:spPr>
          <a:xfrm>
            <a:off x="3355238" y="8596172"/>
            <a:ext cx="9649562" cy="1014376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algn="ctr" defTabSz="1300480">
              <a:spcBef>
                <a:spcPts val="0"/>
              </a:spcBef>
              <a:defRPr sz="2400"/>
            </a:pPr>
          </a:p>
        </p:txBody>
      </p:sp>
      <p:sp>
        <p:nvSpPr>
          <p:cNvPr id="164" name="Title Text"/>
          <p:cNvSpPr txBox="1"/>
          <p:nvPr>
            <p:ph type="title"/>
          </p:nvPr>
        </p:nvSpPr>
        <p:spPr>
          <a:xfrm>
            <a:off x="3359573" y="5743786"/>
            <a:ext cx="9211735" cy="260096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cap="all" sz="62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5" name="Body Level One…"/>
          <p:cNvSpPr txBox="1"/>
          <p:nvPr>
            <p:ph type="body" sz="quarter" idx="1"/>
          </p:nvPr>
        </p:nvSpPr>
        <p:spPr>
          <a:xfrm>
            <a:off x="3359573" y="8604497"/>
            <a:ext cx="9536854" cy="975361"/>
          </a:xfrm>
          <a:prstGeom prst="rect">
            <a:avLst/>
          </a:prstGeom>
        </p:spPr>
        <p:txBody>
          <a:bodyPr lIns="65023" tIns="65023" rIns="65023" bIns="65023"/>
          <a:lstStyle>
            <a:lvl1pPr marL="0" indent="0" defTabSz="1300480">
              <a:spcBef>
                <a:spcPts val="900"/>
              </a:spcBef>
              <a:buSzTx/>
              <a:buNone/>
              <a:defRPr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 defTabSz="1300480">
              <a:spcBef>
                <a:spcPts val="900"/>
              </a:spcBef>
              <a:buSzTx/>
              <a:buNone/>
              <a:defRPr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 defTabSz="1300480">
              <a:spcBef>
                <a:spcPts val="900"/>
              </a:spcBef>
              <a:buSzTx/>
              <a:buNone/>
              <a:defRPr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 defTabSz="1300480">
              <a:spcBef>
                <a:spcPts val="900"/>
              </a:spcBef>
              <a:buSzTx/>
              <a:buNone/>
              <a:defRPr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 defTabSz="1300480">
              <a:spcBef>
                <a:spcPts val="900"/>
              </a:spcBef>
              <a:buSzTx/>
              <a:buNone/>
              <a:defRPr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/>
          <p:nvPr>
            <p:ph type="sldNum" sz="quarter" idx="2"/>
          </p:nvPr>
        </p:nvSpPr>
        <p:spPr>
          <a:xfrm>
            <a:off x="11742103" y="359579"/>
            <a:ext cx="466301" cy="472949"/>
          </a:xfrm>
          <a:prstGeom prst="rect">
            <a:avLst/>
          </a:prstGeom>
        </p:spPr>
        <p:txBody>
          <a:bodyPr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218033" y="88900"/>
            <a:ext cx="12568733" cy="1657152"/>
          </a:xfrm>
          <a:prstGeom prst="rect">
            <a:avLst/>
          </a:prstGeom>
        </p:spPr>
        <p:txBody>
          <a:bodyPr/>
          <a:lstStyle>
            <a:lvl1pPr algn="l">
              <a:defRPr sz="6000">
                <a:solidFill>
                  <a:srgbClr val="52525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idx="1"/>
          </p:nvPr>
        </p:nvSpPr>
        <p:spPr>
          <a:xfrm>
            <a:off x="495300" y="2253059"/>
            <a:ext cx="12014200" cy="7000082"/>
          </a:xfrm>
          <a:prstGeom prst="rect">
            <a:avLst/>
          </a:prstGeom>
        </p:spPr>
        <p:txBody>
          <a:bodyPr anchor="t"/>
          <a:lstStyle>
            <a:lvl1pPr>
              <a:spcBef>
                <a:spcPts val="2500"/>
              </a:spcBef>
              <a:buSzPct val="70000"/>
              <a:buBlip>
                <a:blip r:embed="rId2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>
              <a:spcBef>
                <a:spcPts val="1000"/>
              </a:spcBef>
              <a:buSzPct val="70000"/>
              <a:buBlip>
                <a:blip r:embed="rId3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>
              <a:spcBef>
                <a:spcPts val="1500"/>
              </a:spcBef>
              <a:buSzPct val="70000"/>
              <a:buBlip>
                <a:blip r:embed="rId4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>
              <a:buSzPct val="45000"/>
              <a:buBlip>
                <a:blip r:embed="rId5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>
              <a:buSzPct val="45000"/>
              <a:buBlip>
                <a:blip r:embed="rId5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Rectangle"/>
          <p:cNvSpPr/>
          <p:nvPr/>
        </p:nvSpPr>
        <p:spPr>
          <a:xfrm>
            <a:off x="-107950" y="1549400"/>
            <a:ext cx="998836" cy="454819"/>
          </a:xfrm>
          <a:prstGeom prst="rect">
            <a:avLst/>
          </a:prstGeom>
          <a:solidFill>
            <a:srgbClr val="D82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7" name="Rectangle"/>
          <p:cNvSpPr/>
          <p:nvPr/>
        </p:nvSpPr>
        <p:spPr>
          <a:xfrm>
            <a:off x="996950" y="1549400"/>
            <a:ext cx="12014200" cy="454819"/>
          </a:xfrm>
          <a:prstGeom prst="rect">
            <a:avLst/>
          </a:prstGeom>
          <a:solidFill>
            <a:srgbClr val="35A2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18305" y="1530350"/>
            <a:ext cx="538090" cy="558800"/>
          </a:xfrm>
          <a:prstGeom prst="rect">
            <a:avLst/>
          </a:prstGeom>
        </p:spPr>
        <p:txBody>
          <a:bodyPr/>
          <a:lstStyle>
            <a:lvl1pPr>
              <a:defRPr b="1" sz="3000">
                <a:solidFill>
                  <a:srgbClr val="FEFEF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idx="1"/>
          </p:nvPr>
        </p:nvSpPr>
        <p:spPr>
          <a:xfrm>
            <a:off x="495300" y="2253059"/>
            <a:ext cx="12014200" cy="7000082"/>
          </a:xfrm>
          <a:prstGeom prst="rect">
            <a:avLst/>
          </a:prstGeom>
        </p:spPr>
        <p:txBody>
          <a:bodyPr anchor="t"/>
          <a:lstStyle>
            <a:lvl1pPr marL="571500" indent="-571500">
              <a:spcBef>
                <a:spcPts val="2500"/>
              </a:spcBef>
              <a:buSzPct val="70000"/>
              <a:buBlip>
                <a:blip r:embed="rId2"/>
              </a:buBlip>
              <a:defRPr sz="5000"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  <a:lvl2pPr marL="1016000" indent="-571500">
              <a:spcBef>
                <a:spcPts val="1000"/>
              </a:spcBef>
              <a:buSzPct val="70000"/>
              <a:buBlip>
                <a:blip r:embed="rId3"/>
              </a:buBlip>
              <a:defRPr sz="4000">
                <a:solidFill>
                  <a:srgbClr val="9C9C9C"/>
                </a:solidFill>
                <a:latin typeface="Helvetica"/>
                <a:ea typeface="Helvetica"/>
                <a:cs typeface="Helvetica"/>
                <a:sym typeface="Helvetica"/>
              </a:defRPr>
            </a:lvl2pPr>
            <a:lvl3pPr>
              <a:spcBef>
                <a:spcPts val="1500"/>
              </a:spcBef>
              <a:buSzPct val="70000"/>
              <a:buBlip>
                <a:blip r:embed="rId4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3pPr>
            <a:lvl4pPr>
              <a:buSzPct val="45000"/>
              <a:buBlip>
                <a:blip r:embed="rId5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4pPr>
            <a:lvl5pPr>
              <a:buSzPct val="45000"/>
              <a:buBlip>
                <a:blip r:embed="rId5"/>
              </a:buBlip>
              <a:defRPr>
                <a:solidFill>
                  <a:srgbClr val="404040"/>
                </a:solidFill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"/>
          <p:cNvSpPr/>
          <p:nvPr/>
        </p:nvSpPr>
        <p:spPr>
          <a:xfrm>
            <a:off x="-107950" y="722114"/>
            <a:ext cx="1773139" cy="1282105"/>
          </a:xfrm>
          <a:prstGeom prst="rect">
            <a:avLst/>
          </a:prstGeom>
          <a:solidFill>
            <a:srgbClr val="D8232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1815405" y="722114"/>
            <a:ext cx="11195745" cy="1282105"/>
          </a:xfrm>
          <a:prstGeom prst="rect">
            <a:avLst/>
          </a:prstGeom>
          <a:solidFill>
            <a:srgbClr val="35A2B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584200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 Light"/>
              </a:defRPr>
            </a:pP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358043" y="1022350"/>
            <a:ext cx="820614" cy="863600"/>
          </a:xfrm>
          <a:prstGeom prst="rect">
            <a:avLst/>
          </a:prstGeom>
        </p:spPr>
        <p:txBody>
          <a:bodyPr/>
          <a:lstStyle>
            <a:lvl1pPr>
              <a:defRPr b="1" sz="5000">
                <a:solidFill>
                  <a:srgbClr val="FEFEFE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990477" y="571500"/>
            <a:ext cx="10135891" cy="1657152"/>
          </a:xfrm>
          <a:prstGeom prst="rect">
            <a:avLst/>
          </a:prstGeom>
        </p:spPr>
        <p:txBody>
          <a:bodyPr/>
          <a:lstStyle>
            <a:lvl1pPr algn="l">
              <a:defRPr sz="6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Image"/>
          <p:cNvSpPr/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3" name="Image"/>
          <p:cNvSpPr/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4" name="Image"/>
          <p:cNvSpPr/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–Johnny Appleseed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83" name="“Type a quote here.”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Image"/>
          <p:cNvSpPr/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584200">
              <a:spcBef>
                <a:spcPts val="0"/>
              </a:spcBef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tif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ubtitle 2"/>
          <p:cNvSpPr txBox="1"/>
          <p:nvPr/>
        </p:nvSpPr>
        <p:spPr>
          <a:xfrm>
            <a:off x="975357" y="4972423"/>
            <a:ext cx="10727824" cy="303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defTabSz="1248460">
              <a:spcBef>
                <a:spcPts val="900"/>
              </a:spcBef>
              <a:defRPr b="1" sz="4800"/>
            </a:pPr>
            <a:r>
              <a:t>Lecture 15: Security Basics</a:t>
            </a:r>
          </a:p>
          <a:p>
            <a:pPr defTabSz="1248460">
              <a:spcBef>
                <a:spcPts val="900"/>
              </a:spcBef>
              <a:defRPr b="1" sz="4800"/>
            </a:pPr>
            <a:r>
              <a:t>Something that you do not want to memorize</a:t>
            </a:r>
          </a:p>
        </p:txBody>
      </p:sp>
      <p:sp>
        <p:nvSpPr>
          <p:cNvPr id="176" name="Subtitle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177" name="Title 1"/>
          <p:cNvSpPr txBox="1"/>
          <p:nvPr>
            <p:ph type="title"/>
          </p:nvPr>
        </p:nvSpPr>
        <p:spPr>
          <a:xfrm>
            <a:off x="975358" y="1625599"/>
            <a:ext cx="10518589" cy="2600961"/>
          </a:xfrm>
          <a:prstGeom prst="rect">
            <a:avLst/>
          </a:prstGeom>
        </p:spPr>
        <p:txBody>
          <a:bodyPr/>
          <a:lstStyle/>
          <a:p>
            <a:pPr defTabSz="1131417">
              <a:defRPr cap="none" sz="7308"/>
            </a:pPr>
            <a:r>
              <a:t>CSCI-351</a:t>
            </a:r>
            <a:br/>
            <a:r>
              <a:rPr sz="5916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Authent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Authentication</a:t>
            </a:r>
          </a:p>
        </p:txBody>
      </p:sp>
      <p:sp>
        <p:nvSpPr>
          <p:cNvPr id="214" name="Verification of identity claim made by a subject on behalf of a principa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t>Verification of identity claim made by a subject on behalf of a principal</a:t>
            </a:r>
            <a:endParaRPr sz="2400"/>
          </a:p>
          <a:p>
            <a:pPr marL="203200" indent="-203200">
              <a:buBlip>
                <a:blip r:embed="rId2"/>
              </a:buBlip>
            </a:pPr>
            <a:r>
              <a:rPr sz="2400"/>
              <a:t>  </a:t>
            </a:r>
            <a:r>
              <a:t>Involves examination of </a:t>
            </a: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factors</a:t>
            </a:r>
            <a:r>
              <a:t>, or </a:t>
            </a: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credentials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lvl="1" marL="965380" indent="-52088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sz="3000"/>
              <a:t>Something you </a:t>
            </a:r>
            <a:r>
              <a:rPr i="1" sz="3000">
                <a:latin typeface="Trebuchet MS"/>
                <a:ea typeface="Trebuchet MS"/>
                <a:cs typeface="Trebuchet MS"/>
                <a:sym typeface="Trebuchet MS"/>
              </a:rPr>
              <a:t>have</a:t>
            </a:r>
            <a:r>
              <a:rPr sz="3000"/>
              <a:t> </a:t>
            </a:r>
            <a:r>
              <a:rPr sz="2800"/>
              <a:t>– e.g., a badge</a:t>
            </a:r>
          </a:p>
          <a:p>
            <a:pPr lvl="1" marL="900268" indent="-455768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sz="2800"/>
              <a:t>Something you </a:t>
            </a:r>
            <a:r>
              <a:rPr i="1" sz="2800">
                <a:latin typeface="Trebuchet MS"/>
                <a:ea typeface="Trebuchet MS"/>
                <a:cs typeface="Trebuchet MS"/>
                <a:sym typeface="Trebuchet MS"/>
              </a:rPr>
              <a:t>know</a:t>
            </a:r>
            <a:r>
              <a:rPr sz="2800"/>
              <a:t> – e.g., a password</a:t>
            </a:r>
          </a:p>
          <a:p>
            <a:pPr lvl="1" marL="900268" indent="-455768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sz="2800"/>
              <a:t>Something you </a:t>
            </a:r>
            <a:r>
              <a:rPr i="1" sz="2800">
                <a:latin typeface="Trebuchet MS"/>
                <a:ea typeface="Trebuchet MS"/>
                <a:cs typeface="Trebuchet MS"/>
                <a:sym typeface="Trebuchet MS"/>
              </a:rPr>
              <a:t>are</a:t>
            </a:r>
            <a:r>
              <a:rPr sz="2800"/>
              <a:t> – e.g., your fingerprint</a:t>
            </a:r>
          </a:p>
          <a:p>
            <a:pPr marL="390658" indent="-390658">
              <a:buBlip>
                <a:blip r:embed="rId2"/>
              </a:buBlip>
            </a:pPr>
            <a:r>
              <a:t> Desirable properties include being </a:t>
            </a: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unforgeable</a:t>
            </a:r>
            <a:r>
              <a:t>, </a:t>
            </a: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unguessable</a:t>
            </a:r>
            <a:r>
              <a:t>, and </a:t>
            </a: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revocable</a:t>
            </a:r>
          </a:p>
        </p:txBody>
      </p:sp>
      <p:sp>
        <p:nvSpPr>
          <p:cNvPr id="215" name="Slide Number"/>
          <p:cNvSpPr txBox="1"/>
          <p:nvPr>
            <p:ph type="sldNum" sz="quarter" idx="2"/>
          </p:nvPr>
        </p:nvSpPr>
        <p:spPr>
          <a:xfrm>
            <a:off x="245442" y="1530350"/>
            <a:ext cx="283816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rincip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39" indent="-662939">
              <a:buBlip>
                <a:blip r:embed="rId3"/>
              </a:buBlip>
              <a:defRPr sz="5800"/>
            </a:pPr>
            <a:r>
              <a:t>Principals</a:t>
            </a:r>
          </a:p>
          <a:p>
            <a:pPr marL="662939" indent="-662939">
              <a:buBlip>
                <a:blip r:embed="rId3"/>
              </a:buBlip>
              <a:defRPr sz="5800"/>
            </a:pPr>
            <a:r>
              <a:t>Basics</a:t>
            </a:r>
          </a:p>
          <a:p>
            <a:pPr marL="662939" indent="-662939">
              <a:buBlip>
                <a:blip r:embed="rId3"/>
              </a:buBlip>
              <a:defRPr sz="5800"/>
            </a:pPr>
            <a:r>
              <a:t>Vulnerabilities</a:t>
            </a:r>
          </a:p>
        </p:txBody>
      </p:sp>
      <p:sp>
        <p:nvSpPr>
          <p:cNvPr id="218" name="Slide Number"/>
          <p:cNvSpPr txBox="1"/>
          <p:nvPr>
            <p:ph type="sldNum" sz="quarter" idx="2"/>
          </p:nvPr>
        </p:nvSpPr>
        <p:spPr>
          <a:xfrm>
            <a:off x="375406" y="1022350"/>
            <a:ext cx="785888" cy="863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9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ecurity Princi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Security Principles</a:t>
            </a:r>
          </a:p>
        </p:txBody>
      </p:sp>
      <p:sp>
        <p:nvSpPr>
          <p:cNvPr id="224" name="We've seen some basic properties, policies, mechanisms, models, and approaches to secu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t>We've seen some basic properties, policies, mechanisms, models, and approaches to security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But, designing secure systems (and breaking them) remains an art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Security principles help bridge the gap between art and science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Let's look at a few</a:t>
            </a:r>
          </a:p>
        </p:txBody>
      </p:sp>
      <p:sp>
        <p:nvSpPr>
          <p:cNvPr id="225" name="Slide Number"/>
          <p:cNvSpPr txBox="1"/>
          <p:nvPr>
            <p:ph type="sldNum" sz="quarter" idx="2"/>
          </p:nvPr>
        </p:nvSpPr>
        <p:spPr>
          <a:xfrm>
            <a:off x="245442" y="1530350"/>
            <a:ext cx="283816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eparation of Privile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Separation of Privilege</a:t>
            </a:r>
          </a:p>
        </p:txBody>
      </p:sp>
      <p:sp>
        <p:nvSpPr>
          <p:cNvPr id="228" name="Privilege, or authority, should only be distributed to subjects that require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Privilege, or authority, should only be distributed to subjects that require it</a:t>
            </a:r>
            <a:endParaRPr sz="2400"/>
          </a:p>
          <a:p>
            <a:pPr marL="0" indent="0">
              <a:buSzTx/>
              <a:buNone/>
              <a:defRPr sz="2400"/>
            </a:pP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t>Some components of a system should be less privileged than others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Not every subject needs the ability to do everything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Not every subject is deserving of full trust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Contrast with "ambient authority"</a:t>
            </a:r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245442" y="1530350"/>
            <a:ext cx="283816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Least Privile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Least Privilege</a:t>
            </a:r>
          </a:p>
        </p:txBody>
      </p:sp>
      <p:sp>
        <p:nvSpPr>
          <p:cNvPr id="232" name="Subjects should possess only that authority that is required to operate successful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Subjects should possess only that authority that is required to operate successfully</a:t>
            </a:r>
            <a:endParaRPr sz="2400"/>
          </a:p>
          <a:p>
            <a:pPr marL="0" indent="0">
              <a:buSzTx/>
              <a:buNone/>
              <a:defRPr sz="2400"/>
            </a:pP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t>Closely related to separation of privilege</a:t>
            </a:r>
            <a:endParaRPr sz="2400"/>
          </a:p>
          <a:p>
            <a:pPr lvl="1" marL="965380" indent="-52088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sz="3000"/>
              <a:t>Not only should privilege be separated, but subjects should have the </a:t>
            </a:r>
            <a:r>
              <a:rPr i="1" sz="3000">
                <a:latin typeface="Trebuchet MS"/>
                <a:ea typeface="Trebuchet MS"/>
                <a:cs typeface="Trebuchet MS"/>
                <a:sym typeface="Trebuchet MS"/>
              </a:rPr>
              <a:t>least</a:t>
            </a:r>
            <a:r>
              <a:rPr sz="3000"/>
              <a:t> amount necessary to perform a task</a:t>
            </a:r>
          </a:p>
        </p:txBody>
      </p:sp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245442" y="1530350"/>
            <a:ext cx="283816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ecurity vs. Us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Security vs. Usability</a:t>
            </a:r>
          </a:p>
        </p:txBody>
      </p:sp>
      <p:sp>
        <p:nvSpPr>
          <p:cNvPr id="236" name="Security often comes with a trade-off between the level of protection provided and ease-of-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t>Security often comes with a trade-off between the level of protection provided and ease-of-use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Systems that try to provide very strong security guarantees tend to be unusable in practice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Completely insecure systems are usually easy to use</a:t>
            </a:r>
          </a:p>
        </p:txBody>
      </p:sp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245442" y="1530350"/>
            <a:ext cx="283816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incip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39" indent="-662939">
              <a:buClr>
                <a:srgbClr val="E7E6E6"/>
              </a:buClr>
              <a:buBlip>
                <a:blip r:embed="rId3"/>
              </a:buBlip>
              <a:defRPr sz="5800"/>
            </a:pPr>
            <a:r>
              <a:rPr>
                <a:solidFill>
                  <a:srgbClr val="E7E6E6"/>
                </a:solidFill>
              </a:rPr>
              <a:t>Principals</a:t>
            </a:r>
            <a:endParaRPr>
              <a:solidFill>
                <a:srgbClr val="E7E6E6"/>
              </a:solidFill>
            </a:endParaRPr>
          </a:p>
          <a:p>
            <a:pPr marL="662939" indent="-662939">
              <a:buBlip>
                <a:blip r:embed="rId3"/>
              </a:buBlip>
              <a:defRPr sz="5800"/>
            </a:pPr>
            <a:r>
              <a:t>Basics</a:t>
            </a:r>
          </a:p>
          <a:p>
            <a:pPr marL="662939" indent="-662939">
              <a:buBlip>
                <a:blip r:embed="rId3"/>
              </a:buBlip>
              <a:defRPr sz="5800"/>
            </a:pPr>
            <a:r>
              <a:t>Vulnerabilities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ryptographic Algorith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Cryptographic Algorithms </a:t>
            </a:r>
          </a:p>
        </p:txBody>
      </p:sp>
      <p:sp>
        <p:nvSpPr>
          <p:cNvPr id="246" name="Security foundation: cryptographic algorith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Security foundation: cryptographic algorithms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Secret key cryptography, e.g. Data Encryption Standard (DES)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Public key cryptography, e.g. RSA algorithm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Message digest, e.g. MD5</a:t>
            </a:r>
          </a:p>
        </p:txBody>
      </p:sp>
      <p:sp>
        <p:nvSpPr>
          <p:cNvPr id="2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ymmetric Ke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Symmetric Key </a:t>
            </a:r>
          </a:p>
        </p:txBody>
      </p:sp>
      <p:sp>
        <p:nvSpPr>
          <p:cNvPr id="250" name="Both the sender and the receiver use the same secret key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28625" indent="-428625">
              <a:buClr>
                <a:srgbClr val="000000"/>
              </a:buClr>
              <a:buFont typeface="Arial"/>
              <a:buBlip>
                <a:blip r:embed="rId2"/>
              </a:buBlip>
            </a:lvl1pPr>
          </a:lstStyle>
          <a:p>
            <a:pPr/>
            <a:r>
              <a:t>Both the sender and the receiver use the same secret keys</a:t>
            </a:r>
          </a:p>
        </p:txBody>
      </p:sp>
      <p:sp>
        <p:nvSpPr>
          <p:cNvPr id="2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  <p:sp>
        <p:nvSpPr>
          <p:cNvPr id="252" name="Oval"/>
          <p:cNvSpPr/>
          <p:nvPr/>
        </p:nvSpPr>
        <p:spPr>
          <a:xfrm>
            <a:off x="1625599" y="5073226"/>
            <a:ext cx="2275841" cy="1192108"/>
          </a:xfrm>
          <a:prstGeom prst="ellipse">
            <a:avLst/>
          </a:prstGeom>
          <a:solidFill>
            <a:srgbClr val="FFFDA9"/>
          </a:solidFill>
          <a:ln w="127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61" name="Group"/>
          <p:cNvGrpSpPr/>
          <p:nvPr/>
        </p:nvGrpSpPr>
        <p:grpSpPr>
          <a:xfrm>
            <a:off x="4443306" y="4856479"/>
            <a:ext cx="4334935" cy="2167468"/>
            <a:chOff x="0" y="0"/>
            <a:chExt cx="4334933" cy="2167466"/>
          </a:xfrm>
        </p:grpSpPr>
        <p:sp>
          <p:nvSpPr>
            <p:cNvPr id="253" name="Oval"/>
            <p:cNvSpPr/>
            <p:nvPr/>
          </p:nvSpPr>
          <p:spPr>
            <a:xfrm>
              <a:off x="952464" y="0"/>
              <a:ext cx="1797472" cy="665874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4" name="Oval"/>
            <p:cNvSpPr/>
            <p:nvPr/>
          </p:nvSpPr>
          <p:spPr>
            <a:xfrm>
              <a:off x="2009943" y="82992"/>
              <a:ext cx="1690015" cy="667805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5" name="Oval"/>
            <p:cNvSpPr/>
            <p:nvPr/>
          </p:nvSpPr>
          <p:spPr>
            <a:xfrm>
              <a:off x="2432446" y="416894"/>
              <a:ext cx="1690015" cy="665875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6" name="Oval"/>
            <p:cNvSpPr/>
            <p:nvPr/>
          </p:nvSpPr>
          <p:spPr>
            <a:xfrm>
              <a:off x="2642477" y="833789"/>
              <a:ext cx="1692457" cy="999777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7" name="Oval"/>
            <p:cNvSpPr/>
            <p:nvPr/>
          </p:nvSpPr>
          <p:spPr>
            <a:xfrm>
              <a:off x="1692455" y="1082768"/>
              <a:ext cx="1690014" cy="1084699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8" name="Oval"/>
            <p:cNvSpPr/>
            <p:nvPr/>
          </p:nvSpPr>
          <p:spPr>
            <a:xfrm>
              <a:off x="527518" y="833789"/>
              <a:ext cx="1692457" cy="1250686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9" name="Oval"/>
            <p:cNvSpPr/>
            <p:nvPr/>
          </p:nvSpPr>
          <p:spPr>
            <a:xfrm>
              <a:off x="0" y="248978"/>
              <a:ext cx="1692456" cy="1167693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0" name="Shape"/>
            <p:cNvSpPr/>
            <p:nvPr/>
          </p:nvSpPr>
          <p:spPr>
            <a:xfrm>
              <a:off x="424945" y="84923"/>
              <a:ext cx="3590059" cy="200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" y="3600"/>
                  </a:moveTo>
                  <a:lnTo>
                    <a:pt x="5082" y="900"/>
                  </a:lnTo>
                  <a:lnTo>
                    <a:pt x="8894" y="0"/>
                  </a:lnTo>
                  <a:lnTo>
                    <a:pt x="16518" y="900"/>
                  </a:lnTo>
                  <a:lnTo>
                    <a:pt x="19059" y="2700"/>
                  </a:lnTo>
                  <a:lnTo>
                    <a:pt x="20329" y="6300"/>
                  </a:lnTo>
                  <a:lnTo>
                    <a:pt x="21600" y="7200"/>
                  </a:lnTo>
                  <a:lnTo>
                    <a:pt x="20329" y="17100"/>
                  </a:lnTo>
                  <a:lnTo>
                    <a:pt x="12071" y="21600"/>
                  </a:lnTo>
                  <a:lnTo>
                    <a:pt x="3812" y="18000"/>
                  </a:lnTo>
                  <a:lnTo>
                    <a:pt x="1271" y="14400"/>
                  </a:lnTo>
                  <a:lnTo>
                    <a:pt x="0" y="13500"/>
                  </a:lnTo>
                  <a:lnTo>
                    <a:pt x="635" y="3600"/>
                  </a:lnTo>
                  <a:close/>
                </a:path>
              </a:pathLst>
            </a:custGeom>
            <a:solidFill>
              <a:srgbClr val="D4FEFF"/>
            </a:solidFill>
            <a:ln w="9525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62" name="Internet"/>
          <p:cNvSpPr txBox="1"/>
          <p:nvPr/>
        </p:nvSpPr>
        <p:spPr>
          <a:xfrm>
            <a:off x="5642186" y="4964853"/>
            <a:ext cx="168903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263" name="Encrypt with…"/>
          <p:cNvSpPr txBox="1"/>
          <p:nvPr/>
        </p:nvSpPr>
        <p:spPr>
          <a:xfrm>
            <a:off x="1761895" y="5235786"/>
            <a:ext cx="19897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/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Encrypt with</a:t>
            </a:r>
          </a:p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secret key</a:t>
            </a:r>
          </a:p>
        </p:txBody>
      </p:sp>
      <p:sp>
        <p:nvSpPr>
          <p:cNvPr id="264" name="Oval"/>
          <p:cNvSpPr/>
          <p:nvPr/>
        </p:nvSpPr>
        <p:spPr>
          <a:xfrm>
            <a:off x="9103359" y="5073226"/>
            <a:ext cx="2275841" cy="1192108"/>
          </a:xfrm>
          <a:prstGeom prst="ellipse">
            <a:avLst/>
          </a:prstGeom>
          <a:solidFill>
            <a:srgbClr val="FFFDA9"/>
          </a:solidFill>
          <a:ln w="127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65" name="Decrypt with…"/>
          <p:cNvSpPr txBox="1"/>
          <p:nvPr/>
        </p:nvSpPr>
        <p:spPr>
          <a:xfrm>
            <a:off x="9230686" y="5235786"/>
            <a:ext cx="20076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/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Decrypt with</a:t>
            </a:r>
          </a:p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secret key</a:t>
            </a:r>
          </a:p>
        </p:txBody>
      </p:sp>
      <p:sp>
        <p:nvSpPr>
          <p:cNvPr id="266" name="Plaintext"/>
          <p:cNvSpPr txBox="1"/>
          <p:nvPr/>
        </p:nvSpPr>
        <p:spPr>
          <a:xfrm>
            <a:off x="1998133" y="3580835"/>
            <a:ext cx="14659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Plaintext</a:t>
            </a:r>
          </a:p>
        </p:txBody>
      </p:sp>
      <p:sp>
        <p:nvSpPr>
          <p:cNvPr id="267" name="Plaintext"/>
          <p:cNvSpPr txBox="1"/>
          <p:nvPr/>
        </p:nvSpPr>
        <p:spPr>
          <a:xfrm>
            <a:off x="9550400" y="3576320"/>
            <a:ext cx="14659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Plaintext</a:t>
            </a:r>
          </a:p>
        </p:txBody>
      </p:sp>
      <p:sp>
        <p:nvSpPr>
          <p:cNvPr id="268" name="Line"/>
          <p:cNvSpPr/>
          <p:nvPr/>
        </p:nvSpPr>
        <p:spPr>
          <a:xfrm>
            <a:off x="2709333" y="4097866"/>
            <a:ext cx="2259" cy="97536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9" name="Line"/>
          <p:cNvSpPr/>
          <p:nvPr/>
        </p:nvSpPr>
        <p:spPr>
          <a:xfrm>
            <a:off x="2709333" y="6265333"/>
            <a:ext cx="758613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0" name="Line"/>
          <p:cNvSpPr/>
          <p:nvPr/>
        </p:nvSpPr>
        <p:spPr>
          <a:xfrm flipV="1">
            <a:off x="10295466" y="3989493"/>
            <a:ext cx="2259" cy="1083734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1" name="Ciphertext"/>
          <p:cNvSpPr txBox="1"/>
          <p:nvPr/>
        </p:nvSpPr>
        <p:spPr>
          <a:xfrm>
            <a:off x="5506720" y="6102773"/>
            <a:ext cx="17007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Ciphertext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ublic-Key Cryptography: RS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Public-Key Cryptography: RSA</a:t>
            </a:r>
          </a:p>
        </p:txBody>
      </p:sp>
      <p:sp>
        <p:nvSpPr>
          <p:cNvPr id="274" name="Sender uses a public ke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Sender uses a </a:t>
            </a:r>
            <a:r>
              <a:rPr>
                <a:solidFill>
                  <a:srgbClr val="00D2A9"/>
                </a:solidFill>
                <a:uFill>
                  <a:solidFill>
                    <a:srgbClr val="00D2A9"/>
                  </a:solidFill>
                </a:uFill>
              </a:rPr>
              <a:t>public</a:t>
            </a:r>
            <a:r>
              <a:t> key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Advertised to everyone</a:t>
            </a: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Receiver uses a </a:t>
            </a:r>
            <a:r>
              <a:rPr>
                <a:solidFill>
                  <a:srgbClr val="00D2A9"/>
                </a:solidFill>
                <a:uFill>
                  <a:solidFill>
                    <a:srgbClr val="00D2A9"/>
                  </a:solidFill>
                </a:uFill>
              </a:rPr>
              <a:t>private</a:t>
            </a:r>
            <a:r>
              <a:t> key</a:t>
            </a: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See RSA if you’re interested in</a:t>
            </a:r>
          </a:p>
        </p:txBody>
      </p:sp>
      <p:sp>
        <p:nvSpPr>
          <p:cNvPr id="2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  <p:sp>
        <p:nvSpPr>
          <p:cNvPr id="276" name="Oval"/>
          <p:cNvSpPr/>
          <p:nvPr/>
        </p:nvSpPr>
        <p:spPr>
          <a:xfrm>
            <a:off x="1625599" y="5852159"/>
            <a:ext cx="2275841" cy="1192108"/>
          </a:xfrm>
          <a:prstGeom prst="ellipse">
            <a:avLst/>
          </a:prstGeom>
          <a:solidFill>
            <a:srgbClr val="FFFDA9"/>
          </a:solidFill>
          <a:ln w="127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grpSp>
        <p:nvGrpSpPr>
          <p:cNvPr id="285" name="Group"/>
          <p:cNvGrpSpPr/>
          <p:nvPr/>
        </p:nvGrpSpPr>
        <p:grpSpPr>
          <a:xfrm>
            <a:off x="4443306" y="5635413"/>
            <a:ext cx="4334935" cy="2167468"/>
            <a:chOff x="0" y="0"/>
            <a:chExt cx="4334933" cy="2167466"/>
          </a:xfrm>
        </p:grpSpPr>
        <p:sp>
          <p:nvSpPr>
            <p:cNvPr id="277" name="Oval"/>
            <p:cNvSpPr/>
            <p:nvPr/>
          </p:nvSpPr>
          <p:spPr>
            <a:xfrm>
              <a:off x="952464" y="0"/>
              <a:ext cx="1797472" cy="665874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8" name="Oval"/>
            <p:cNvSpPr/>
            <p:nvPr/>
          </p:nvSpPr>
          <p:spPr>
            <a:xfrm>
              <a:off x="2009943" y="82992"/>
              <a:ext cx="1690015" cy="667805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79" name="Oval"/>
            <p:cNvSpPr/>
            <p:nvPr/>
          </p:nvSpPr>
          <p:spPr>
            <a:xfrm>
              <a:off x="2432446" y="416894"/>
              <a:ext cx="1690015" cy="665875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0" name="Oval"/>
            <p:cNvSpPr/>
            <p:nvPr/>
          </p:nvSpPr>
          <p:spPr>
            <a:xfrm>
              <a:off x="2642477" y="833789"/>
              <a:ext cx="1692457" cy="999777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1" name="Oval"/>
            <p:cNvSpPr/>
            <p:nvPr/>
          </p:nvSpPr>
          <p:spPr>
            <a:xfrm>
              <a:off x="1692455" y="1082768"/>
              <a:ext cx="1690014" cy="1084699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2" name="Oval"/>
            <p:cNvSpPr/>
            <p:nvPr/>
          </p:nvSpPr>
          <p:spPr>
            <a:xfrm>
              <a:off x="527518" y="833789"/>
              <a:ext cx="1692457" cy="1250686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3" name="Oval"/>
            <p:cNvSpPr/>
            <p:nvPr/>
          </p:nvSpPr>
          <p:spPr>
            <a:xfrm>
              <a:off x="0" y="248978"/>
              <a:ext cx="1692456" cy="1167693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84" name="Shape"/>
            <p:cNvSpPr/>
            <p:nvPr/>
          </p:nvSpPr>
          <p:spPr>
            <a:xfrm>
              <a:off x="424945" y="84923"/>
              <a:ext cx="3590059" cy="200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" y="3600"/>
                  </a:moveTo>
                  <a:lnTo>
                    <a:pt x="5082" y="900"/>
                  </a:lnTo>
                  <a:lnTo>
                    <a:pt x="8894" y="0"/>
                  </a:lnTo>
                  <a:lnTo>
                    <a:pt x="16518" y="900"/>
                  </a:lnTo>
                  <a:lnTo>
                    <a:pt x="19059" y="2700"/>
                  </a:lnTo>
                  <a:lnTo>
                    <a:pt x="20329" y="6300"/>
                  </a:lnTo>
                  <a:lnTo>
                    <a:pt x="21600" y="7200"/>
                  </a:lnTo>
                  <a:lnTo>
                    <a:pt x="20329" y="17100"/>
                  </a:lnTo>
                  <a:lnTo>
                    <a:pt x="12071" y="21600"/>
                  </a:lnTo>
                  <a:lnTo>
                    <a:pt x="3812" y="18000"/>
                  </a:lnTo>
                  <a:lnTo>
                    <a:pt x="1271" y="14400"/>
                  </a:lnTo>
                  <a:lnTo>
                    <a:pt x="0" y="13500"/>
                  </a:lnTo>
                  <a:lnTo>
                    <a:pt x="635" y="3600"/>
                  </a:lnTo>
                  <a:close/>
                </a:path>
              </a:pathLst>
            </a:custGeom>
            <a:solidFill>
              <a:srgbClr val="D4FEFF"/>
            </a:solidFill>
            <a:ln w="9525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86" name="Internet"/>
          <p:cNvSpPr txBox="1"/>
          <p:nvPr/>
        </p:nvSpPr>
        <p:spPr>
          <a:xfrm>
            <a:off x="5642186" y="5743786"/>
            <a:ext cx="168903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287" name="Encrypt with…"/>
          <p:cNvSpPr txBox="1"/>
          <p:nvPr/>
        </p:nvSpPr>
        <p:spPr>
          <a:xfrm>
            <a:off x="1761895" y="6014720"/>
            <a:ext cx="1989704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/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Encrypt with</a:t>
            </a:r>
          </a:p>
          <a:p>
            <a:pPr marL="39688" marR="39688" algn="ctr">
              <a:spcBef>
                <a:spcPts val="0"/>
              </a:spcBef>
              <a:buClr>
                <a:srgbClr val="00D2A9"/>
              </a:buClr>
              <a:buFont typeface="Arial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>
                <a:solidFill>
                  <a:srgbClr val="00D2A9"/>
                </a:solidFill>
                <a:uFill>
                  <a:solidFill>
                    <a:srgbClr val="00D2A9"/>
                  </a:solidFill>
                </a:u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key</a:t>
            </a:r>
          </a:p>
        </p:txBody>
      </p:sp>
      <p:sp>
        <p:nvSpPr>
          <p:cNvPr id="288" name="Oval"/>
          <p:cNvSpPr/>
          <p:nvPr/>
        </p:nvSpPr>
        <p:spPr>
          <a:xfrm>
            <a:off x="9103359" y="5852159"/>
            <a:ext cx="2275841" cy="1192108"/>
          </a:xfrm>
          <a:prstGeom prst="ellipse">
            <a:avLst/>
          </a:prstGeom>
          <a:solidFill>
            <a:srgbClr val="FFFDA9"/>
          </a:solidFill>
          <a:ln w="127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89" name="Decrypt with…"/>
          <p:cNvSpPr txBox="1"/>
          <p:nvPr/>
        </p:nvSpPr>
        <p:spPr>
          <a:xfrm>
            <a:off x="9230686" y="6014720"/>
            <a:ext cx="2007642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/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Decrypt with</a:t>
            </a:r>
          </a:p>
          <a:p>
            <a:pPr marL="39688" marR="39688" algn="ctr">
              <a:spcBef>
                <a:spcPts val="0"/>
              </a:spcBef>
              <a:buClr>
                <a:srgbClr val="00D2A9"/>
              </a:buClr>
              <a:buFont typeface="Arial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>
                <a:solidFill>
                  <a:srgbClr val="00D2A9"/>
                </a:solidFill>
                <a:uFill>
                  <a:solidFill>
                    <a:srgbClr val="00D2A9"/>
                  </a:solidFill>
                </a:u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sz="2400">
                <a:latin typeface="Arial"/>
                <a:ea typeface="Arial"/>
                <a:cs typeface="Arial"/>
                <a:sym typeface="Arial"/>
              </a:rPr>
              <a:t> key</a:t>
            </a:r>
          </a:p>
        </p:txBody>
      </p:sp>
      <p:sp>
        <p:nvSpPr>
          <p:cNvPr id="290" name="Plaintext"/>
          <p:cNvSpPr txBox="1"/>
          <p:nvPr/>
        </p:nvSpPr>
        <p:spPr>
          <a:xfrm>
            <a:off x="1998133" y="4359768"/>
            <a:ext cx="14659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Plaintext</a:t>
            </a:r>
          </a:p>
        </p:txBody>
      </p:sp>
      <p:sp>
        <p:nvSpPr>
          <p:cNvPr id="291" name="Plaintext"/>
          <p:cNvSpPr txBox="1"/>
          <p:nvPr/>
        </p:nvSpPr>
        <p:spPr>
          <a:xfrm>
            <a:off x="9550400" y="4355253"/>
            <a:ext cx="14659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Plaintext</a:t>
            </a:r>
          </a:p>
        </p:txBody>
      </p:sp>
      <p:sp>
        <p:nvSpPr>
          <p:cNvPr id="292" name="Line"/>
          <p:cNvSpPr/>
          <p:nvPr/>
        </p:nvSpPr>
        <p:spPr>
          <a:xfrm>
            <a:off x="2709333" y="4876800"/>
            <a:ext cx="2259" cy="97536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3" name="Line"/>
          <p:cNvSpPr/>
          <p:nvPr/>
        </p:nvSpPr>
        <p:spPr>
          <a:xfrm>
            <a:off x="2709333" y="7044266"/>
            <a:ext cx="7586135" cy="325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94" name="Line"/>
          <p:cNvSpPr/>
          <p:nvPr/>
        </p:nvSpPr>
        <p:spPr>
          <a:xfrm flipV="1">
            <a:off x="10295466" y="4768426"/>
            <a:ext cx="2259" cy="108373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5" name="Ciphertext"/>
          <p:cNvSpPr txBox="1"/>
          <p:nvPr/>
        </p:nvSpPr>
        <p:spPr>
          <a:xfrm>
            <a:off x="5506720" y="6881707"/>
            <a:ext cx="17007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Ciphertext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rinci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39" indent="-662939">
              <a:buBlip>
                <a:blip r:embed="rId3"/>
              </a:buBlip>
              <a:defRPr sz="5800"/>
            </a:pPr>
            <a:r>
              <a:t>Principles</a:t>
            </a:r>
          </a:p>
          <a:p>
            <a:pPr marL="662939" indent="-662939">
              <a:buBlip>
                <a:blip r:embed="rId3"/>
              </a:buBlip>
              <a:defRPr sz="5800"/>
            </a:pPr>
            <a:r>
              <a:t>Basics</a:t>
            </a:r>
          </a:p>
          <a:p>
            <a:pPr marL="662939" indent="-662939">
              <a:buBlip>
                <a:blip r:embed="rId3"/>
              </a:buBlip>
              <a:defRPr sz="5800"/>
            </a:pPr>
            <a:r>
              <a:t>Vulnerabilities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534621" y="1022350"/>
            <a:ext cx="467458" cy="863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Ha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Hash</a:t>
            </a: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89800" y="2839542"/>
            <a:ext cx="6540411" cy="5014316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Time complexity…"/>
          <p:cNvSpPr txBox="1"/>
          <p:nvPr>
            <p:ph type="body" sz="half" idx="1"/>
          </p:nvPr>
        </p:nvSpPr>
        <p:spPr>
          <a:xfrm>
            <a:off x="495300" y="2253059"/>
            <a:ext cx="6962875" cy="7270552"/>
          </a:xfrm>
          <a:prstGeom prst="rect">
            <a:avLst/>
          </a:prstGeom>
        </p:spPr>
        <p:txBody>
          <a:bodyPr/>
          <a:lstStyle/>
          <a:p>
            <a:pPr marL="428625" indent="-428625">
              <a:lnSpc>
                <a:spcPct val="90000"/>
              </a:lnSpc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Time complexity</a:t>
            </a:r>
          </a:p>
          <a:p>
            <a:pPr marL="428625" indent="-428625">
              <a:lnSpc>
                <a:spcPct val="90000"/>
              </a:lnSpc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Obtaining a hash value is O(1)</a:t>
            </a:r>
          </a:p>
          <a:p>
            <a:pPr marL="428625" indent="-428625">
              <a:lnSpc>
                <a:spcPct val="90000"/>
              </a:lnSpc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Conjecturing keys from the hash is….</a:t>
            </a:r>
          </a:p>
          <a:p>
            <a:pPr lvl="1" marL="873125" indent="-428625">
              <a:lnSpc>
                <a:spcPct val="90000"/>
              </a:lnSpc>
              <a:spcBef>
                <a:spcPts val="2500"/>
              </a:spcBef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In case of sha256, it takes 10**57 minutes (theoretically)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Message Digest (MD) MD5/SHA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Message Digest (MD) MD5/SHA1</a:t>
            </a:r>
          </a:p>
        </p:txBody>
      </p:sp>
      <p:sp>
        <p:nvSpPr>
          <p:cNvPr id="303" name="Can provide data integ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5762" indent="-385762" defTabSz="525779">
              <a:lnSpc>
                <a:spcPct val="90000"/>
              </a:lnSpc>
              <a:spcBef>
                <a:spcPts val="2200"/>
              </a:spcBef>
              <a:buClr>
                <a:srgbClr val="000000"/>
              </a:buClr>
              <a:buFont typeface="Arial"/>
              <a:buBlip>
                <a:blip r:embed="rId2"/>
              </a:buBlip>
              <a:defRPr sz="3239"/>
            </a:pPr>
            <a:r>
              <a:t>Can provide data integrity</a:t>
            </a:r>
          </a:p>
          <a:p>
            <a:pPr lvl="1" marL="770381" indent="-370331" defTabSz="525779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Font typeface="Arial"/>
              <a:buBlip>
                <a:blip r:embed="rId3"/>
              </a:buBlip>
              <a:defRPr sz="3239"/>
            </a:pPr>
            <a:r>
              <a:t>Used to verify the authenticity of a message</a:t>
            </a:r>
          </a:p>
          <a:p>
            <a:pPr marL="385762" indent="-385762" defTabSz="525779">
              <a:lnSpc>
                <a:spcPct val="90000"/>
              </a:lnSpc>
              <a:spcBef>
                <a:spcPts val="2200"/>
              </a:spcBef>
              <a:buClr>
                <a:srgbClr val="000000"/>
              </a:buClr>
              <a:buFont typeface="Arial"/>
              <a:buBlip>
                <a:blip r:embed="rId2"/>
              </a:buBlip>
              <a:defRPr sz="3239"/>
            </a:pPr>
            <a:r>
              <a:t>Idea: compute a hash value on the message and send it along with the message</a:t>
            </a:r>
          </a:p>
          <a:p>
            <a:pPr marL="385762" indent="-385762" defTabSz="525779">
              <a:lnSpc>
                <a:spcPct val="90000"/>
              </a:lnSpc>
              <a:spcBef>
                <a:spcPts val="2200"/>
              </a:spcBef>
              <a:buClr>
                <a:srgbClr val="000000"/>
              </a:buClr>
              <a:buFont typeface="Arial"/>
              <a:buBlip>
                <a:blip r:embed="rId2"/>
              </a:buBlip>
              <a:defRPr sz="3239"/>
            </a:pPr>
            <a:r>
              <a:t>Receiver can apply the same hash function on the message and see whether the result coincides with the received hash</a:t>
            </a:r>
          </a:p>
          <a:p>
            <a:pPr marL="385762" indent="-385762" defTabSz="525779">
              <a:lnSpc>
                <a:spcPct val="90000"/>
              </a:lnSpc>
              <a:spcBef>
                <a:spcPts val="2200"/>
              </a:spcBef>
              <a:buClr>
                <a:srgbClr val="000000"/>
              </a:buClr>
              <a:buFont typeface="Arial"/>
              <a:buBlip>
                <a:blip r:embed="rId2"/>
              </a:buBlip>
              <a:defRPr sz="3239"/>
            </a:pPr>
          </a:p>
          <a:p>
            <a:pPr marL="385762" indent="-385762" defTabSz="525779">
              <a:lnSpc>
                <a:spcPct val="90000"/>
              </a:lnSpc>
              <a:spcBef>
                <a:spcPts val="2200"/>
              </a:spcBef>
              <a:buClr>
                <a:srgbClr val="000000"/>
              </a:buClr>
              <a:buFont typeface="Arial"/>
              <a:buBlip>
                <a:blip r:embed="rId2"/>
              </a:buBlip>
              <a:defRPr sz="3239"/>
            </a:pPr>
            <a:r>
              <a:t>Very hard to forge a message that produces the same hash value</a:t>
            </a:r>
          </a:p>
          <a:p>
            <a:pPr lvl="1" marL="770381" indent="-370331" defTabSz="525779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Font typeface="Arial"/>
              <a:buBlip>
                <a:blip r:embed="rId3"/>
              </a:buBlip>
              <a:defRPr sz="3239"/>
            </a:pPr>
            <a:r>
              <a:t>i.e. Message -&gt; hash is easy</a:t>
            </a:r>
          </a:p>
          <a:p>
            <a:pPr lvl="1" marL="770381" indent="-370331" defTabSz="525779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Font typeface="Arial"/>
              <a:buBlip>
                <a:blip r:embed="rId3"/>
              </a:buBlip>
              <a:defRPr sz="3239"/>
            </a:pPr>
            <a:r>
              <a:t>Hash -&gt; Message is hard</a:t>
            </a:r>
          </a:p>
          <a:p>
            <a:pPr lvl="1" marL="770381" indent="-370331" defTabSz="525779">
              <a:lnSpc>
                <a:spcPct val="90000"/>
              </a:lnSpc>
              <a:spcBef>
                <a:spcPts val="900"/>
              </a:spcBef>
              <a:buClr>
                <a:srgbClr val="000000"/>
              </a:buClr>
              <a:buFont typeface="Arial"/>
              <a:buBlip>
                <a:blip r:embed="rId3"/>
              </a:buBlip>
              <a:defRPr sz="3239"/>
            </a:pPr>
            <a:r>
              <a:t>Compare to other error detection methods (CRC, parity, etc)</a:t>
            </a:r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MD 5 (cont’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MD 5 (cont’d)</a:t>
            </a:r>
          </a:p>
        </p:txBody>
      </p:sp>
      <p:sp>
        <p:nvSpPr>
          <p:cNvPr id="307" name="Basic property: digest operation very hard to inve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28625" indent="-428625">
              <a:buClr>
                <a:srgbClr val="000000"/>
              </a:buClr>
              <a:buFont typeface="Arial"/>
              <a:buBlip>
                <a:blip r:embed="rId2"/>
              </a:buBlip>
            </a:lvl1pPr>
            <a:lvl2pPr marL="855979" indent="-411479">
              <a:buClr>
                <a:srgbClr val="000000"/>
              </a:buClr>
              <a:buFont typeface="Arial"/>
              <a:buBlip>
                <a:blip r:embed="rId3"/>
              </a:buBlip>
            </a:lvl2pPr>
          </a:lstStyle>
          <a:p>
            <a:pPr/>
            <a:r>
              <a:t>Basic property: digest operation very hard to invert</a:t>
            </a:r>
          </a:p>
          <a:p>
            <a:pPr lvl="1"/>
            <a:r>
              <a:t>Send the digest via a different channel</a:t>
            </a:r>
          </a:p>
        </p:txBody>
      </p:sp>
      <p:sp>
        <p:nvSpPr>
          <p:cNvPr id="3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  <p:grpSp>
        <p:nvGrpSpPr>
          <p:cNvPr id="317" name="Group"/>
          <p:cNvGrpSpPr/>
          <p:nvPr/>
        </p:nvGrpSpPr>
        <p:grpSpPr>
          <a:xfrm>
            <a:off x="3467946" y="5960533"/>
            <a:ext cx="5527041" cy="3034455"/>
            <a:chOff x="0" y="0"/>
            <a:chExt cx="5527039" cy="3034454"/>
          </a:xfrm>
        </p:grpSpPr>
        <p:sp>
          <p:nvSpPr>
            <p:cNvPr id="309" name="Oval"/>
            <p:cNvSpPr/>
            <p:nvPr/>
          </p:nvSpPr>
          <p:spPr>
            <a:xfrm>
              <a:off x="1214391" y="0"/>
              <a:ext cx="2291777" cy="932224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0" name="Oval"/>
            <p:cNvSpPr/>
            <p:nvPr/>
          </p:nvSpPr>
          <p:spPr>
            <a:xfrm>
              <a:off x="2562678" y="116190"/>
              <a:ext cx="2154768" cy="934926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1" name="Oval"/>
            <p:cNvSpPr/>
            <p:nvPr/>
          </p:nvSpPr>
          <p:spPr>
            <a:xfrm>
              <a:off x="3101370" y="583652"/>
              <a:ext cx="2154768" cy="932224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2" name="Oval"/>
            <p:cNvSpPr/>
            <p:nvPr/>
          </p:nvSpPr>
          <p:spPr>
            <a:xfrm>
              <a:off x="3369159" y="1167305"/>
              <a:ext cx="2157881" cy="1399686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3" name="Oval"/>
            <p:cNvSpPr/>
            <p:nvPr/>
          </p:nvSpPr>
          <p:spPr>
            <a:xfrm>
              <a:off x="2157881" y="1515876"/>
              <a:ext cx="2154768" cy="1518579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4" name="Oval"/>
            <p:cNvSpPr/>
            <p:nvPr/>
          </p:nvSpPr>
          <p:spPr>
            <a:xfrm>
              <a:off x="672586" y="1167305"/>
              <a:ext cx="2157882" cy="1750959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5" name="Oval"/>
            <p:cNvSpPr/>
            <p:nvPr/>
          </p:nvSpPr>
          <p:spPr>
            <a:xfrm>
              <a:off x="0" y="348570"/>
              <a:ext cx="2157881" cy="1634769"/>
            </a:xfrm>
            <a:prstGeom prst="ellipse">
              <a:avLst/>
            </a:prstGeom>
            <a:solidFill>
              <a:srgbClr val="D4FEFF"/>
            </a:solidFill>
            <a:ln w="12700" cap="flat">
              <a:solidFill>
                <a:srgbClr val="00D5FF"/>
              </a:solidFill>
              <a:prstDash val="solid"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316" name="Shape"/>
            <p:cNvSpPr/>
            <p:nvPr/>
          </p:nvSpPr>
          <p:spPr>
            <a:xfrm>
              <a:off x="541805" y="118892"/>
              <a:ext cx="4577324" cy="2802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" y="3600"/>
                  </a:moveTo>
                  <a:lnTo>
                    <a:pt x="5082" y="900"/>
                  </a:lnTo>
                  <a:lnTo>
                    <a:pt x="8894" y="0"/>
                  </a:lnTo>
                  <a:lnTo>
                    <a:pt x="16518" y="900"/>
                  </a:lnTo>
                  <a:lnTo>
                    <a:pt x="19059" y="2700"/>
                  </a:lnTo>
                  <a:lnTo>
                    <a:pt x="20329" y="6300"/>
                  </a:lnTo>
                  <a:lnTo>
                    <a:pt x="21600" y="7200"/>
                  </a:lnTo>
                  <a:lnTo>
                    <a:pt x="20329" y="17100"/>
                  </a:lnTo>
                  <a:lnTo>
                    <a:pt x="12071" y="21600"/>
                  </a:lnTo>
                  <a:lnTo>
                    <a:pt x="3812" y="18000"/>
                  </a:lnTo>
                  <a:lnTo>
                    <a:pt x="1271" y="14400"/>
                  </a:lnTo>
                  <a:lnTo>
                    <a:pt x="0" y="13500"/>
                  </a:lnTo>
                  <a:lnTo>
                    <a:pt x="635" y="3600"/>
                  </a:lnTo>
                  <a:close/>
                </a:path>
              </a:pathLst>
            </a:custGeom>
            <a:solidFill>
              <a:srgbClr val="D4FEFF"/>
            </a:solidFill>
            <a:ln w="9525" cap="flat">
              <a:noFill/>
              <a:round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marL="40639" marR="40639">
                <a:spcBef>
                  <a:spcPts val="0"/>
                </a:spcBef>
                <a:defRPr sz="340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318" name="Oval"/>
          <p:cNvSpPr/>
          <p:nvPr/>
        </p:nvSpPr>
        <p:spPr>
          <a:xfrm>
            <a:off x="1408853" y="6285653"/>
            <a:ext cx="1517227" cy="1192108"/>
          </a:xfrm>
          <a:prstGeom prst="ellipse">
            <a:avLst/>
          </a:prstGeom>
          <a:solidFill>
            <a:srgbClr val="FFFDA9"/>
          </a:solidFill>
          <a:ln w="127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19" name="Internet"/>
          <p:cNvSpPr txBox="1"/>
          <p:nvPr/>
        </p:nvSpPr>
        <p:spPr>
          <a:xfrm>
            <a:off x="5100320" y="6177279"/>
            <a:ext cx="1689031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320" name="Digest…"/>
          <p:cNvSpPr txBox="1"/>
          <p:nvPr/>
        </p:nvSpPr>
        <p:spPr>
          <a:xfrm>
            <a:off x="1642121" y="6448213"/>
            <a:ext cx="1145518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/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Digest</a:t>
            </a:r>
          </a:p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(MD5)</a:t>
            </a:r>
          </a:p>
        </p:txBody>
      </p:sp>
      <p:sp>
        <p:nvSpPr>
          <p:cNvPr id="321" name="Plaintext"/>
          <p:cNvSpPr txBox="1"/>
          <p:nvPr/>
        </p:nvSpPr>
        <p:spPr>
          <a:xfrm>
            <a:off x="325119" y="4251395"/>
            <a:ext cx="14659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Plaintext</a:t>
            </a:r>
          </a:p>
        </p:txBody>
      </p:sp>
      <p:sp>
        <p:nvSpPr>
          <p:cNvPr id="322" name="Line"/>
          <p:cNvSpPr/>
          <p:nvPr/>
        </p:nvSpPr>
        <p:spPr>
          <a:xfrm flipV="1">
            <a:off x="9970346" y="5852159"/>
            <a:ext cx="2259" cy="433495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3" name="digest"/>
          <p:cNvSpPr txBox="1"/>
          <p:nvPr/>
        </p:nvSpPr>
        <p:spPr>
          <a:xfrm>
            <a:off x="4964853" y="7315200"/>
            <a:ext cx="1086575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digest</a:t>
            </a:r>
          </a:p>
        </p:txBody>
      </p:sp>
      <p:sp>
        <p:nvSpPr>
          <p:cNvPr id="324" name="Line"/>
          <p:cNvSpPr/>
          <p:nvPr/>
        </p:nvSpPr>
        <p:spPr>
          <a:xfrm>
            <a:off x="1083733" y="4768426"/>
            <a:ext cx="8886614" cy="3576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5429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5" name="Oval"/>
          <p:cNvSpPr/>
          <p:nvPr/>
        </p:nvSpPr>
        <p:spPr>
          <a:xfrm>
            <a:off x="9211733" y="6285653"/>
            <a:ext cx="1517227" cy="1192108"/>
          </a:xfrm>
          <a:prstGeom prst="ellipse">
            <a:avLst/>
          </a:prstGeom>
          <a:solidFill>
            <a:srgbClr val="FFFDA9"/>
          </a:solidFill>
          <a:ln w="127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6" name="Digest…"/>
          <p:cNvSpPr txBox="1"/>
          <p:nvPr/>
        </p:nvSpPr>
        <p:spPr>
          <a:xfrm>
            <a:off x="9445001" y="6448213"/>
            <a:ext cx="1145517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/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Digest</a:t>
            </a:r>
          </a:p>
          <a:p>
            <a: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(MD5)</a:t>
            </a:r>
          </a:p>
        </p:txBody>
      </p:sp>
      <p:sp>
        <p:nvSpPr>
          <p:cNvPr id="327" name="Line"/>
          <p:cNvSpPr/>
          <p:nvPr/>
        </p:nvSpPr>
        <p:spPr>
          <a:xfrm>
            <a:off x="1083733" y="5852159"/>
            <a:ext cx="1083734" cy="4334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8" name="Polygon"/>
          <p:cNvSpPr/>
          <p:nvPr/>
        </p:nvSpPr>
        <p:spPr>
          <a:xfrm>
            <a:off x="9320107" y="5201920"/>
            <a:ext cx="1300481" cy="650241"/>
          </a:xfrm>
          <a:prstGeom prst="diamond">
            <a:avLst/>
          </a:prstGeom>
          <a:solidFill>
            <a:srgbClr val="FFFDA9"/>
          </a:solidFill>
          <a:ln w="12700">
            <a:solidFill>
              <a:srgbClr val="000000"/>
            </a:solidFill>
            <a:miter lim="400000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29" name="="/>
          <p:cNvSpPr txBox="1"/>
          <p:nvPr/>
        </p:nvSpPr>
        <p:spPr>
          <a:xfrm>
            <a:off x="9733280" y="5256106"/>
            <a:ext cx="40887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30" name="digest’"/>
          <p:cNvSpPr txBox="1"/>
          <p:nvPr/>
        </p:nvSpPr>
        <p:spPr>
          <a:xfrm>
            <a:off x="9970346" y="5852159"/>
            <a:ext cx="115880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digest’</a:t>
            </a:r>
          </a:p>
        </p:txBody>
      </p:sp>
      <p:sp>
        <p:nvSpPr>
          <p:cNvPr id="331" name="Line"/>
          <p:cNvSpPr/>
          <p:nvPr/>
        </p:nvSpPr>
        <p:spPr>
          <a:xfrm>
            <a:off x="2167466" y="5527040"/>
            <a:ext cx="7152641" cy="22758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514"/>
                </a:moveTo>
                <a:lnTo>
                  <a:pt x="0" y="21600"/>
                </a:lnTo>
                <a:lnTo>
                  <a:pt x="20945" y="21600"/>
                </a:lnTo>
                <a:lnTo>
                  <a:pt x="20945" y="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2" name="Line"/>
          <p:cNvSpPr/>
          <p:nvPr/>
        </p:nvSpPr>
        <p:spPr>
          <a:xfrm flipV="1">
            <a:off x="9970346" y="4660053"/>
            <a:ext cx="2259" cy="541867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3" name="NO"/>
          <p:cNvSpPr txBox="1"/>
          <p:nvPr/>
        </p:nvSpPr>
        <p:spPr>
          <a:xfrm>
            <a:off x="9950026" y="4714240"/>
            <a:ext cx="70668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334" name="corrupted msg"/>
          <p:cNvSpPr txBox="1"/>
          <p:nvPr/>
        </p:nvSpPr>
        <p:spPr>
          <a:xfrm>
            <a:off x="8755662" y="4143022"/>
            <a:ext cx="2297044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D2A9"/>
              </a:buClr>
              <a:buFont typeface="Arial"/>
              <a:defRPr sz="2400">
                <a:solidFill>
                  <a:srgbClr val="00D2A9"/>
                </a:solidFill>
                <a:uFill>
                  <a:solidFill>
                    <a:srgbClr val="00D2A9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corrupted msg</a:t>
            </a:r>
          </a:p>
        </p:txBody>
      </p:sp>
      <p:sp>
        <p:nvSpPr>
          <p:cNvPr id="335" name="Line"/>
          <p:cNvSpPr/>
          <p:nvPr/>
        </p:nvSpPr>
        <p:spPr>
          <a:xfrm>
            <a:off x="9970346" y="4660053"/>
            <a:ext cx="1842348" cy="36846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36" name="Plaintext"/>
          <p:cNvSpPr txBox="1"/>
          <p:nvPr/>
        </p:nvSpPr>
        <p:spPr>
          <a:xfrm>
            <a:off x="11067626" y="4118186"/>
            <a:ext cx="146598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>
              <a:spcBef>
                <a:spcPts val="0"/>
              </a:spcBef>
              <a:buClr>
                <a:srgbClr val="000000"/>
              </a:buClr>
              <a:buFont typeface="Arial"/>
              <a:defRPr sz="2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Plaintext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rincipa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62939" indent="-662939">
              <a:buClr>
                <a:srgbClr val="E7E6E6"/>
              </a:buClr>
              <a:buBlip>
                <a:blip r:embed="rId3"/>
              </a:buBlip>
              <a:defRPr sz="5800"/>
            </a:pPr>
            <a:r>
              <a:rPr>
                <a:solidFill>
                  <a:srgbClr val="E7E6E6"/>
                </a:solidFill>
              </a:rPr>
              <a:t>Principals</a:t>
            </a:r>
            <a:endParaRPr>
              <a:solidFill>
                <a:srgbClr val="E7E6E6"/>
              </a:solidFill>
            </a:endParaRPr>
          </a:p>
          <a:p>
            <a:pPr marL="662939" indent="-662939">
              <a:buClr>
                <a:srgbClr val="E7E6E6"/>
              </a:buClr>
              <a:buBlip>
                <a:blip r:embed="rId3"/>
              </a:buBlip>
              <a:defRPr sz="5800"/>
            </a:pPr>
            <a:r>
              <a:rPr>
                <a:solidFill>
                  <a:srgbClr val="E7E6E6"/>
                </a:solidFill>
              </a:rPr>
              <a:t>Basics</a:t>
            </a:r>
          </a:p>
          <a:p>
            <a:pPr marL="662939" indent="-662939">
              <a:buBlip>
                <a:blip r:embed="rId3"/>
              </a:buBlip>
              <a:defRPr sz="5800"/>
            </a:pPr>
            <a:r>
              <a:t>An example of Vulnerabilities</a:t>
            </a:r>
          </a:p>
        </p:txBody>
      </p:sp>
      <p:sp>
        <p:nvSpPr>
          <p:cNvPr id="3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Heartble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Heartbleed</a:t>
            </a:r>
          </a:p>
        </p:txBody>
      </p:sp>
      <p:sp>
        <p:nvSpPr>
          <p:cNvPr id="345" name="Serious vulnerability discovered in OpenSSL in April 2014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4495" indent="-404495" defTabSz="531622">
              <a:spcBef>
                <a:spcPts val="2200"/>
              </a:spcBef>
              <a:buBlip>
                <a:blip r:embed="rId3"/>
              </a:buBlip>
              <a:defRPr sz="3276"/>
            </a:pPr>
            <a:r>
              <a:t>Serious vulnerability discovered in OpenSSL in April 2014</a:t>
            </a:r>
          </a:p>
          <a:p>
            <a:pPr lvl="1" marL="808990" indent="-404495" defTabSz="531622">
              <a:spcBef>
                <a:spcPts val="900"/>
              </a:spcBef>
              <a:buBlip>
                <a:blip r:embed="rId4"/>
              </a:buBlip>
              <a:defRPr sz="3276"/>
            </a:pPr>
            <a:r>
              <a:t>Involves a bug in the TLS heartbeat extension</a:t>
            </a:r>
          </a:p>
          <a:p>
            <a:pPr marL="404495" indent="-404495" defTabSz="531622">
              <a:spcBef>
                <a:spcPts val="2200"/>
              </a:spcBef>
              <a:buBlip>
                <a:blip r:embed="rId3"/>
              </a:buBlip>
              <a:defRPr sz="3276"/>
            </a:pPr>
            <a:r>
              <a:t>Allows adversaries to read memory of vulnerable services</a:t>
            </a:r>
          </a:p>
          <a:p>
            <a:pPr lvl="1" marL="808990" indent="-404495" defTabSz="531622">
              <a:spcBef>
                <a:spcPts val="900"/>
              </a:spcBef>
              <a:buBlip>
                <a:blip r:embed="rId4"/>
              </a:buBlip>
              <a:defRPr sz="3276"/>
            </a:pPr>
            <a:r>
              <a:t>i.e., buffer over-read vulnerability</a:t>
            </a:r>
          </a:p>
          <a:p>
            <a:pPr lvl="1" marL="808990" indent="-404495" defTabSz="531622">
              <a:spcBef>
                <a:spcPts val="900"/>
              </a:spcBef>
              <a:buBlip>
                <a:blip r:embed="rId4"/>
              </a:buBlip>
              <a:defRPr sz="3276"/>
            </a:pPr>
            <a:r>
              <a:t>Discloses addresses, sensitive data, potentially TLS secret keys</a:t>
            </a:r>
          </a:p>
          <a:p>
            <a:pPr marL="404495" indent="-404495" defTabSz="531622">
              <a:spcBef>
                <a:spcPts val="2200"/>
              </a:spcBef>
              <a:buBlip>
                <a:blip r:embed="rId3"/>
              </a:buBlip>
              <a:defRPr sz="3276"/>
            </a:pPr>
            <a:r>
              <a:t>Major impact</a:t>
            </a:r>
          </a:p>
          <a:p>
            <a:pPr lvl="1" marL="808990" indent="-404495" defTabSz="531622">
              <a:spcBef>
                <a:spcPts val="900"/>
              </a:spcBef>
              <a:buBlip>
                <a:blip r:embed="rId4"/>
              </a:buBlip>
              <a:defRPr sz="3276"/>
            </a:pPr>
            <a:r>
              <a:t>OpenSSL is the de facto standard implementation of TLS, so used everywhere</a:t>
            </a:r>
          </a:p>
          <a:p>
            <a:pPr lvl="1" marL="808990" indent="-404495" defTabSz="531622">
              <a:spcBef>
                <a:spcPts val="900"/>
              </a:spcBef>
              <a:buBlip>
                <a:blip r:embed="rId4"/>
              </a:buBlip>
              <a:defRPr sz="3276"/>
            </a:pPr>
            <a:r>
              <a:t>Many exposed services, often on difficult-to-patch devices</a:t>
            </a:r>
          </a:p>
          <a:p>
            <a:pPr lvl="1" marL="808990" indent="-404495" defTabSz="531622">
              <a:spcBef>
                <a:spcPts val="900"/>
              </a:spcBef>
              <a:buBlip>
                <a:blip r:embed="rId4"/>
              </a:buBlip>
              <a:defRPr i="1" sz="3276"/>
            </a:pPr>
            <a:r>
              <a:t>Trivial</a:t>
            </a:r>
            <a:r>
              <a:rPr i="0"/>
              <a:t> to exploit</a:t>
            </a:r>
          </a:p>
        </p:txBody>
      </p:sp>
      <p:sp>
        <p:nvSpPr>
          <p:cNvPr id="3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4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468776" y="-20159"/>
            <a:ext cx="1280767" cy="15317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Heartble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Heartbleed</a:t>
            </a:r>
          </a:p>
        </p:txBody>
      </p:sp>
      <p:sp>
        <p:nvSpPr>
          <p:cNvPr id="35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500" y="3578173"/>
            <a:ext cx="11099800" cy="364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90604" y="3084808"/>
            <a:ext cx="4023592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0604" y="6502461"/>
            <a:ext cx="4023592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5" grpId="1"/>
      <p:bldP build="whole" bldLvl="1" animBg="1" rev="0" advAuto="0" spid="356" grpId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Heartble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Heartbleed</a:t>
            </a:r>
          </a:p>
        </p:txBody>
      </p:sp>
      <p:sp>
        <p:nvSpPr>
          <p:cNvPr id="35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</a:p>
        </p:txBody>
      </p:sp>
      <p:sp>
        <p:nvSpPr>
          <p:cNvPr id="3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2500" y="3578173"/>
            <a:ext cx="11099800" cy="3645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90604" y="3061760"/>
            <a:ext cx="4023592" cy="1079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0604" y="6604230"/>
            <a:ext cx="4023592" cy="1079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  <p:sp>
        <p:nvSpPr>
          <p:cNvPr id="3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56942" y="0"/>
            <a:ext cx="949091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irewal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Firewall</a:t>
            </a:r>
          </a:p>
        </p:txBody>
      </p:sp>
      <p:sp>
        <p:nvSpPr>
          <p:cNvPr id="373" name="Security device whose goal is to prevent computers from outside to gain control to inside machin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>
              <a:buClr>
                <a:srgbClr val="000000"/>
              </a:buClr>
              <a:buFont typeface="Arial"/>
              <a:buBlip>
                <a:blip r:embed="rId2"/>
              </a:buBlip>
              <a:defRPr sz="2800"/>
            </a:pPr>
            <a:r>
              <a:t>Security device whose goal is to prevent computers from outside to gain control to inside machines</a:t>
            </a:r>
          </a:p>
          <a:p>
            <a:pPr marL="400050" indent="-400050">
              <a:buClr>
                <a:srgbClr val="000000"/>
              </a:buClr>
              <a:buFont typeface="Arial"/>
              <a:buBlip>
                <a:blip r:embed="rId2"/>
              </a:buBlip>
              <a:defRPr sz="2800"/>
            </a:pPr>
            <a:r>
              <a:t>Hardware or software</a:t>
            </a:r>
          </a:p>
        </p:txBody>
      </p:sp>
      <p:sp>
        <p:nvSpPr>
          <p:cNvPr id="3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  <p:sp>
        <p:nvSpPr>
          <p:cNvPr id="375" name="Line"/>
          <p:cNvSpPr/>
          <p:nvPr/>
        </p:nvSpPr>
        <p:spPr>
          <a:xfrm>
            <a:off x="7910324" y="1842346"/>
            <a:ext cx="1409783" cy="7044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4" h="21600" fill="norm" stroke="1" extrusionOk="0">
                <a:moveTo>
                  <a:pt x="21074" y="21600"/>
                </a:moveTo>
                <a:cubicBezTo>
                  <a:pt x="10814" y="18415"/>
                  <a:pt x="554" y="15231"/>
                  <a:pt x="14" y="11631"/>
                </a:cubicBezTo>
                <a:cubicBezTo>
                  <a:pt x="-526" y="8031"/>
                  <a:pt x="14864" y="1938"/>
                  <a:pt x="17834" y="0"/>
                </a:cubicBezTo>
              </a:path>
            </a:pathLst>
          </a:custGeom>
          <a:ln w="63500">
            <a:solidFill>
              <a:srgbClr val="000000"/>
            </a:solidFill>
            <a:prstDash val="lgDash"/>
          </a:ln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376" name="sqmowduf[1].pdf" descr="sqmowduf[1].pd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45707" y="5527040"/>
            <a:ext cx="1192107" cy="1002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sqmowduf[1].pdf" descr="sqmowduf[1].pd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86613" y="3359573"/>
            <a:ext cx="1192108" cy="1002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8" name="xovpyuu4[1].pdf" descr="xovpyuu4[1].pdf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613" y="4985173"/>
            <a:ext cx="1688819" cy="1842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zpfykibv[1].pdf" descr="zpfykibv[1].pdf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52640" y="5093546"/>
            <a:ext cx="1625601" cy="810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sqmowduf[1].pdf" descr="sqmowduf[1].pd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5466" y="4009813"/>
            <a:ext cx="1192108" cy="1002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sqmowduf[1].pdf" descr="sqmowduf[1].pdf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70346" y="7044266"/>
            <a:ext cx="1192108" cy="1002455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Line"/>
          <p:cNvSpPr/>
          <p:nvPr/>
        </p:nvSpPr>
        <p:spPr>
          <a:xfrm flipH="1">
            <a:off x="8778240" y="4334933"/>
            <a:ext cx="758614" cy="86698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3" name="Line"/>
          <p:cNvSpPr/>
          <p:nvPr/>
        </p:nvSpPr>
        <p:spPr>
          <a:xfrm flipV="1">
            <a:off x="8778240" y="4985173"/>
            <a:ext cx="1517227" cy="32512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4" name="Line"/>
          <p:cNvSpPr/>
          <p:nvPr/>
        </p:nvSpPr>
        <p:spPr>
          <a:xfrm>
            <a:off x="8778240" y="5527040"/>
            <a:ext cx="2384214" cy="65024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5" name="Line"/>
          <p:cNvSpPr/>
          <p:nvPr/>
        </p:nvSpPr>
        <p:spPr>
          <a:xfrm>
            <a:off x="8561493" y="5743786"/>
            <a:ext cx="1842348" cy="151722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6" name="Line"/>
          <p:cNvSpPr/>
          <p:nvPr/>
        </p:nvSpPr>
        <p:spPr>
          <a:xfrm flipH="1">
            <a:off x="6610773" y="5527040"/>
            <a:ext cx="541867" cy="2258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87" name="Firewall"/>
          <p:cNvSpPr txBox="1"/>
          <p:nvPr/>
        </p:nvSpPr>
        <p:spPr>
          <a:xfrm>
            <a:off x="6977467" y="4425244"/>
            <a:ext cx="1463430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Firewall</a:t>
            </a:r>
          </a:p>
        </p:txBody>
      </p:sp>
      <p:sp>
        <p:nvSpPr>
          <p:cNvPr id="388" name="Shape"/>
          <p:cNvSpPr/>
          <p:nvPr/>
        </p:nvSpPr>
        <p:spPr>
          <a:xfrm>
            <a:off x="2709333" y="4691524"/>
            <a:ext cx="4347364" cy="2005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98" h="21037" fill="norm" stroke="1" extrusionOk="0">
                <a:moveTo>
                  <a:pt x="0" y="9236"/>
                </a:moveTo>
                <a:cubicBezTo>
                  <a:pt x="48" y="7427"/>
                  <a:pt x="1258" y="6093"/>
                  <a:pt x="2102" y="4591"/>
                </a:cubicBezTo>
                <a:cubicBezTo>
                  <a:pt x="2947" y="3089"/>
                  <a:pt x="2947" y="743"/>
                  <a:pt x="5078" y="207"/>
                </a:cubicBezTo>
                <a:cubicBezTo>
                  <a:pt x="7210" y="-330"/>
                  <a:pt x="12586" y="222"/>
                  <a:pt x="14890" y="1372"/>
                </a:cubicBezTo>
                <a:cubicBezTo>
                  <a:pt x="17194" y="2521"/>
                  <a:pt x="17856" y="5051"/>
                  <a:pt x="18893" y="7074"/>
                </a:cubicBezTo>
                <a:cubicBezTo>
                  <a:pt x="19930" y="9098"/>
                  <a:pt x="21600" y="11428"/>
                  <a:pt x="21110" y="13559"/>
                </a:cubicBezTo>
                <a:cubicBezTo>
                  <a:pt x="20621" y="15690"/>
                  <a:pt x="17856" y="18587"/>
                  <a:pt x="15926" y="19814"/>
                </a:cubicBezTo>
                <a:cubicBezTo>
                  <a:pt x="13997" y="21040"/>
                  <a:pt x="11443" y="20810"/>
                  <a:pt x="9533" y="20917"/>
                </a:cubicBezTo>
                <a:cubicBezTo>
                  <a:pt x="7622" y="21025"/>
                  <a:pt x="5885" y="21270"/>
                  <a:pt x="4464" y="20458"/>
                </a:cubicBezTo>
                <a:cubicBezTo>
                  <a:pt x="3043" y="19645"/>
                  <a:pt x="1728" y="17913"/>
                  <a:pt x="979" y="16042"/>
                </a:cubicBezTo>
                <a:cubicBezTo>
                  <a:pt x="230" y="14172"/>
                  <a:pt x="202" y="10646"/>
                  <a:pt x="0" y="9236"/>
                </a:cubicBezTo>
                <a:close/>
              </a:path>
            </a:pathLst>
          </a:custGeom>
          <a:solidFill>
            <a:srgbClr val="D4FEFF"/>
          </a:solidFill>
        </p:spPr>
        <p:txBody>
          <a:bodyPr lIns="72248" tIns="72248" rIns="72248" bIns="72248" anchor="ctr"/>
          <a:lstStyle/>
          <a:p>
            <a:pPr marL="40639" marR="40639">
              <a:spcBef>
                <a:spcPts val="0"/>
              </a:spcBef>
              <a:defRPr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389" name="Internet"/>
          <p:cNvSpPr txBox="1"/>
          <p:nvPr/>
        </p:nvSpPr>
        <p:spPr>
          <a:xfrm>
            <a:off x="3529964" y="5459306"/>
            <a:ext cx="1808623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b="1" sz="34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390" name="Line"/>
          <p:cNvSpPr/>
          <p:nvPr/>
        </p:nvSpPr>
        <p:spPr>
          <a:xfrm>
            <a:off x="2384213" y="5743786"/>
            <a:ext cx="325121" cy="2259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72248" tIns="72248" rIns="72248" bIns="72248" anchor="ctr"/>
          <a:lstStyle/>
          <a:p>
            <a:pPr defTabSz="457200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91" name="Attacker"/>
          <p:cNvSpPr txBox="1"/>
          <p:nvPr/>
        </p:nvSpPr>
        <p:spPr>
          <a:xfrm>
            <a:off x="722629" y="4316870"/>
            <a:ext cx="1544040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2248" tIns="72248" rIns="72248" bIns="72248">
            <a:spAutoFit/>
          </a:bodyPr>
          <a:lstStyle>
            <a:lvl1pPr marL="39688" marR="39688" algn="ctr">
              <a:spcBef>
                <a:spcPts val="0"/>
              </a:spcBef>
              <a:buClr>
                <a:srgbClr val="000000"/>
              </a:buClr>
              <a:buFont typeface="Arial"/>
              <a:defRPr sz="28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Attacker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irewall (cont’d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Firewall (cont’d)</a:t>
            </a:r>
          </a:p>
        </p:txBody>
      </p:sp>
      <p:sp>
        <p:nvSpPr>
          <p:cNvPr id="394" name="Restrict traffic between Internet and devices (machines) behind it based 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Restrict traffic between Internet and devices (machines) behind it based on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Source address and port number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Payload 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Stateful analysis of data </a:t>
            </a: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Examples of rules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Block any external packets not for port 80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Block any email with an attachment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Block any external packets with an internal IP address</a:t>
            </a:r>
          </a:p>
          <a:p>
            <a:pPr lvl="2">
              <a:buBlip>
                <a:blip r:embed="rId4"/>
              </a:buBlip>
            </a:pPr>
            <a:r>
              <a:t>Ingress filtering</a:t>
            </a:r>
          </a:p>
        </p:txBody>
      </p:sp>
      <p:sp>
        <p:nvSpPr>
          <p:cNvPr id="3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3 principles of information secu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3 principles of information security</a:t>
            </a:r>
          </a:p>
        </p:txBody>
      </p:sp>
      <p:sp>
        <p:nvSpPr>
          <p:cNvPr id="186" name="CIA Triangl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CIA Triangles: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304800" indent="-304800">
              <a:buBlip>
                <a:blip r:embed="rId2"/>
              </a:buBlip>
            </a:pP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t>Confidentiality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Integrity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rPr>
                <a:latin typeface="Trebuchet MS"/>
                <a:ea typeface="Trebuchet MS"/>
                <a:cs typeface="Trebuchet MS"/>
                <a:sym typeface="Trebuchet MS"/>
              </a:rPr>
              <a:t>Availability </a:t>
            </a:r>
          </a:p>
        </p:txBody>
      </p:sp>
      <p:sp>
        <p:nvSpPr>
          <p:cNvPr id="187" name="Slide Number"/>
          <p:cNvSpPr txBox="1"/>
          <p:nvPr>
            <p:ph type="sldNum" sz="quarter" idx="2"/>
          </p:nvPr>
        </p:nvSpPr>
        <p:spPr>
          <a:xfrm>
            <a:off x="287821" y="1530350"/>
            <a:ext cx="19905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Firewalls: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Firewalls: Properties</a:t>
            </a:r>
          </a:p>
        </p:txBody>
      </p:sp>
      <p:sp>
        <p:nvSpPr>
          <p:cNvPr id="398" name="Easier to deploy firewall than secure all internal hos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Easier to deploy firewall than secure all internal hosts</a:t>
            </a: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Doesn’t prevent user exploitation</a:t>
            </a: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Tradeoff between availability of services (firewall passes more ports on more machines) and security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If firewall is too restrictive, users will find way around it, thus compromising security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  <a:r>
              <a:t>E.g., have all services use port 80</a:t>
            </a:r>
          </a:p>
          <a:p>
            <a:pPr lvl="1" marL="855979" indent="-411479">
              <a:buClr>
                <a:srgbClr val="000000"/>
              </a:buClr>
              <a:buFont typeface="Arial"/>
              <a:buBlip>
                <a:blip r:embed="rId3"/>
              </a:buBlip>
            </a:pPr>
          </a:p>
          <a:p>
            <a:pPr marL="428625" indent="-428625">
              <a:buClr>
                <a:srgbClr val="000000"/>
              </a:buClr>
              <a:buFont typeface="Arial"/>
              <a:buBlip>
                <a:blip r:embed="rId2"/>
              </a:buBlip>
            </a:pPr>
            <a:r>
              <a:t>Can’t prevent problem from spreading from within</a:t>
            </a:r>
          </a:p>
        </p:txBody>
      </p:sp>
      <p:sp>
        <p:nvSpPr>
          <p:cNvPr id="3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30862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onfidentia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Confidentiality</a:t>
            </a:r>
          </a:p>
        </p:txBody>
      </p:sp>
      <p:sp>
        <p:nvSpPr>
          <p:cNvPr id="190" name="&quot;Hey, we're attacking at dawn!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"Hey, we're attacking at dawn!"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None/>
              <a:defRPr sz="2400"/>
            </a:pP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304800" indent="-304800">
              <a:buBlip>
                <a:blip r:embed="rId2"/>
              </a:buBlip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t>Data must only be released to </a:t>
            </a: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authorized principals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t>Cryptography has historically focused on providing confidentiality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But, there are other mechanisms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Can have a temporal aspect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xfrm>
            <a:off x="287821" y="1530350"/>
            <a:ext cx="19905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Integr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Integrity</a:t>
            </a:r>
          </a:p>
        </p:txBody>
      </p:sp>
      <p:sp>
        <p:nvSpPr>
          <p:cNvPr id="194" name="&quot;Retreat at dawn.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"Retreat at dawn."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None/>
              <a:defRPr sz="2400"/>
            </a:pP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t>Data must not be modified (in an undetectable manner)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What constitutes a modification?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Corruption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Dropped, replayed, or reordered messages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Cryptography has also historically provided this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e.g, (cryptographic) hash functions, HMAC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xfrm>
            <a:off x="287821" y="1530350"/>
            <a:ext cx="19905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0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000"/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vai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Availability</a:t>
            </a:r>
          </a:p>
        </p:txBody>
      </p:sp>
      <p:sp>
        <p:nvSpPr>
          <p:cNvPr id="198" name="“Xfk3^#M3mf a __ q3rf” – jamming results in garbled mess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“Xfk3^#M3mf a __ q3rf” – jamming results in garbled message</a:t>
            </a:r>
          </a:p>
          <a:p>
            <a:pPr marL="0" indent="0">
              <a:buSzTx/>
              <a:buNone/>
            </a:pPr>
          </a:p>
          <a:p>
            <a:pPr marL="457200" indent="-457200">
              <a:buBlip>
                <a:blip r:embed="rId2"/>
              </a:buBlip>
            </a:pPr>
            <a:r>
              <a:t>Data and resources must be accessible when required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Related to integrity, but more concerned with denial of service (DoS) attacks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Resource exhaustion (e.g., CPU, memory, network bandwidth)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Usually easy to perform, can be difficult to defend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287821" y="1530350"/>
            <a:ext cx="19905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9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uthentic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Authenticity</a:t>
            </a:r>
          </a:p>
        </p:txBody>
      </p:sp>
      <p:sp>
        <p:nvSpPr>
          <p:cNvPr id="202" name="Enemy commander: &quot;Attack at dawn.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Enemy commander: "Attack at dawn."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None/>
              <a:defRPr sz="2400"/>
            </a:pP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t>Establishment of identity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Or, verification of "genuineness"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Again, cryptography has long considered this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e.g., HMAC, signatures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xfrm>
            <a:off x="287821" y="1530350"/>
            <a:ext cx="19905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on-repudi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Non-repudiation</a:t>
            </a:r>
          </a:p>
        </p:txBody>
      </p:sp>
      <p:sp>
        <p:nvSpPr>
          <p:cNvPr id="206" name="&quot;I never said to attack at dawn!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i="1">
                <a:latin typeface="Trebuchet MS"/>
                <a:ea typeface="Trebuchet MS"/>
                <a:cs typeface="Trebuchet MS"/>
                <a:sym typeface="Trebuchet MS"/>
              </a:rPr>
              <a:t>"I never said to attack at dawn!"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buSzTx/>
              <a:buNone/>
              <a:defRPr sz="2400"/>
            </a:pP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indent="-457200">
              <a:buBlip>
                <a:blip r:embed="rId2"/>
              </a:buBlip>
            </a:pPr>
            <a:r>
              <a:t>Data must be bound to identity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Prevents denial of message transmission or receipt</a:t>
            </a:r>
            <a:endParaRPr sz="2400"/>
          </a:p>
          <a:p>
            <a:pPr marL="457200" indent="-457200">
              <a:buBlip>
                <a:blip r:embed="rId2"/>
              </a:buBlip>
            </a:pPr>
            <a:r>
              <a:t>Cryptographic techniques</a:t>
            </a:r>
            <a:endParaRPr sz="2400"/>
          </a:p>
          <a:p>
            <a:pPr lvl="1" marL="1069556" indent="-625056">
              <a:spcBef>
                <a:spcPts val="500"/>
              </a:spcBef>
              <a:buBlip>
                <a:blip r:embed="rId3"/>
              </a:buBlip>
            </a:pPr>
            <a:r>
              <a:t>e.g., HMAC, certificates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xfrm>
            <a:off x="287821" y="1530350"/>
            <a:ext cx="19905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ccess Contro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/>
            <a:r>
              <a:t>Access Control</a:t>
            </a:r>
          </a:p>
        </p:txBody>
      </p:sp>
      <p:sp>
        <p:nvSpPr>
          <p:cNvPr id="210" name="Policy specifying how entities can interact with resourc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buBlip>
                <a:blip r:embed="rId2"/>
              </a:buBlip>
            </a:pPr>
            <a:r>
              <a:t>Policy specifying how entities can interact with resources</a:t>
            </a:r>
            <a:endParaRPr sz="2400"/>
          </a:p>
          <a:p>
            <a:pPr lvl="1" marL="965380" indent="-52088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sz="3000"/>
              <a:t>i.e., </a:t>
            </a:r>
            <a:r>
              <a:rPr i="1" sz="3000">
                <a:latin typeface="Trebuchet MS"/>
                <a:ea typeface="Trebuchet MS"/>
                <a:cs typeface="Trebuchet MS"/>
                <a:sym typeface="Trebuchet MS"/>
              </a:rPr>
              <a:t>Who</a:t>
            </a:r>
            <a:r>
              <a:rPr sz="3000"/>
              <a:t> can access </a:t>
            </a:r>
            <a:r>
              <a:rPr i="1" sz="3000">
                <a:latin typeface="Trebuchet MS"/>
                <a:ea typeface="Trebuchet MS"/>
                <a:cs typeface="Trebuchet MS"/>
                <a:sym typeface="Trebuchet MS"/>
              </a:rPr>
              <a:t>what</a:t>
            </a:r>
            <a:r>
              <a:rPr sz="3000"/>
              <a:t>?</a:t>
            </a:r>
          </a:p>
          <a:p>
            <a:pPr lvl="1" marL="965380" indent="-520880">
              <a:spcBef>
                <a:spcPts val="500"/>
              </a:spcBef>
              <a:buBlip>
                <a:blip r:embed="rId3"/>
              </a:buBlip>
              <a:defRPr sz="2400"/>
            </a:pPr>
            <a:r>
              <a:rPr sz="3000"/>
              <a:t>Requires </a:t>
            </a:r>
            <a:r>
              <a:rPr sz="3000"/>
              <a:t>authentication and authorization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xfrm>
            <a:off x="287821" y="1530350"/>
            <a:ext cx="199058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push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6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